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68">
          <p15:clr>
            <a:srgbClr val="000000"/>
          </p15:clr>
        </p15:guide>
        <p15:guide id="2" pos="912">
          <p15:clr>
            <a:srgbClr val="000000"/>
          </p15:clr>
        </p15:guide>
      </p15:sldGuideLst>
    </p:ext>
    <p:ext uri="{2D200454-40CA-4A62-9FC3-DE9A4176ACB9}">
      <p15:notesGuideLst xmlns:p15="http://schemas.microsoft.com/office/powerpoint/2012/main">
        <p15:guide id="1" orient="horz" pos="2928">
          <p15:clr>
            <a:srgbClr val="000000"/>
          </p15:clr>
        </p15:guide>
        <p15:guide id="2" pos="220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94643"/>
  </p:normalViewPr>
  <p:slideViewPr>
    <p:cSldViewPr snapToGrid="0">
      <p:cViewPr varScale="1">
        <p:scale>
          <a:sx n="62" d="100"/>
          <a:sy n="62" d="100"/>
        </p:scale>
        <p:origin x="200" y="1432"/>
      </p:cViewPr>
      <p:guideLst>
        <p:guide orient="horz" pos="1968"/>
        <p:guide pos="91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3550"/>
          </a:xfrm>
          <a:prstGeom prst="rect">
            <a:avLst/>
          </a:prstGeom>
          <a:noFill/>
          <a:ln>
            <a:noFill/>
          </a:ln>
        </p:spPr>
        <p:txBody>
          <a:bodyPr spcFirstLastPara="1" wrap="square" lIns="93150" tIns="46575" rIns="93150" bIns="46575" anchor="t" anchorCtr="0"/>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1925" y="0"/>
            <a:ext cx="3038475" cy="463550"/>
          </a:xfrm>
          <a:prstGeom prst="rect">
            <a:avLst/>
          </a:prstGeom>
          <a:noFill/>
          <a:ln>
            <a:noFill/>
          </a:ln>
        </p:spPr>
        <p:txBody>
          <a:bodyPr spcFirstLastPara="1" wrap="square" lIns="93150" tIns="46575" rIns="93150" bIns="46575" anchor="t" anchorCtr="0"/>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32850"/>
            <a:ext cx="3038475" cy="463550"/>
          </a:xfrm>
          <a:prstGeom prst="rect">
            <a:avLst/>
          </a:prstGeom>
          <a:noFill/>
          <a:ln>
            <a:noFill/>
          </a:ln>
        </p:spPr>
        <p:txBody>
          <a:bodyPr spcFirstLastPara="1" wrap="square" lIns="93150" tIns="46575" rIns="93150" bIns="46575" anchor="b" anchorCtr="0"/>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1925" y="8832850"/>
            <a:ext cx="3038475"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f517bb4f0_0_3: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36" name="Google Shape;136;g3f517bb4f0_0_3:notes"/>
          <p:cNvSpPr>
            <a:spLocks noGrp="1" noRot="1" noChangeAspect="1"/>
          </p:cNvSpPr>
          <p:nvPr>
            <p:ph type="sldImg" idx="2"/>
          </p:nvPr>
        </p:nvSpPr>
        <p:spPr>
          <a:xfrm>
            <a:off x="1181100" y="698500"/>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21e7d1e86_0_0: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r>
              <a:rPr lang="en-US"/>
              <a:t>--We’re going to create a VM (Windows Server) with intentionally low resources, then generate resource demanding programs on it to force thrashing. These trashing instances will give us training data for our machine learning model. We can collect trends on the number of page faults in the system, the ready queue, and CPU/Memory usage to plug into our model. This algorithm will be used using Python’s PyTorch library. </a:t>
            </a:r>
            <a:endParaRPr/>
          </a:p>
        </p:txBody>
      </p:sp>
      <p:sp>
        <p:nvSpPr>
          <p:cNvPr id="146" name="Google Shape;146;g421e7d1e86_0_0:notes"/>
          <p:cNvSpPr>
            <a:spLocks noGrp="1" noRot="1" noChangeAspect="1"/>
          </p:cNvSpPr>
          <p:nvPr>
            <p:ph type="sldImg" idx="2"/>
          </p:nvPr>
        </p:nvSpPr>
        <p:spPr>
          <a:xfrm>
            <a:off x="1181100" y="698500"/>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r>
              <a:rPr lang="en-US"/>
              <a:t>Features in ML are input variables used for making predictions. When thrashing occurs, it’s usually caused by the ready queue decreasing while page faults increase. The rate of change of these features </a:t>
            </a:r>
            <a:endParaRPr/>
          </a:p>
        </p:txBody>
      </p:sp>
      <p:sp>
        <p:nvSpPr>
          <p:cNvPr id="155" name="Google Shape;155;p7: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f38dec358_0_22: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3" name="Google Shape;183;g3f38dec358_0_22: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457200" lvl="0" indent="-304800" algn="l" rtl="0">
              <a:spcBef>
                <a:spcPts val="0"/>
              </a:spcBef>
              <a:spcAft>
                <a:spcPts val="0"/>
              </a:spcAft>
              <a:buClr>
                <a:schemeClr val="dk1"/>
              </a:buClr>
              <a:buSzPts val="1200"/>
              <a:buChar char="•"/>
            </a:pPr>
            <a:r>
              <a:rPr lang="en-US" sz="1200" b="1">
                <a:solidFill>
                  <a:schemeClr val="dk1"/>
                </a:solidFill>
              </a:rPr>
              <a:t>programs allocate memory from a virtual address space to the physical memory; </a:t>
            </a:r>
            <a:endParaRPr sz="1200" b="1">
              <a:solidFill>
                <a:schemeClr val="dk1"/>
              </a:solidFill>
            </a:endParaRPr>
          </a:p>
          <a:p>
            <a:pPr marL="457200" lvl="0" indent="0" algn="l" rtl="0">
              <a:spcBef>
                <a:spcPts val="0"/>
              </a:spcBef>
              <a:spcAft>
                <a:spcPts val="0"/>
              </a:spcAft>
              <a:buClr>
                <a:schemeClr val="dk1"/>
              </a:buClr>
              <a:buSzPts val="1100"/>
              <a:buFont typeface="Arial"/>
              <a:buNone/>
            </a:pPr>
            <a:endParaRPr sz="1200" b="1">
              <a:solidFill>
                <a:schemeClr val="dk1"/>
              </a:solidFill>
            </a:endParaRPr>
          </a:p>
          <a:p>
            <a:pPr marL="457200" lvl="0" indent="-304800" algn="l" rtl="0">
              <a:spcBef>
                <a:spcPts val="0"/>
              </a:spcBef>
              <a:spcAft>
                <a:spcPts val="0"/>
              </a:spcAft>
              <a:buClr>
                <a:schemeClr val="dk1"/>
              </a:buClr>
              <a:buSzPts val="1200"/>
              <a:buChar char="•"/>
            </a:pPr>
            <a:r>
              <a:rPr lang="en-US" sz="1200" b="1">
                <a:solidFill>
                  <a:schemeClr val="dk1"/>
                </a:solidFill>
              </a:rPr>
              <a:t>paging</a:t>
            </a:r>
            <a:r>
              <a:rPr lang="en-US" sz="1200" b="1" i="1">
                <a:solidFill>
                  <a:schemeClr val="dk1"/>
                </a:solidFill>
              </a:rPr>
              <a:t> </a:t>
            </a:r>
            <a:r>
              <a:rPr lang="en-US" sz="1200" b="1">
                <a:solidFill>
                  <a:schemeClr val="dk1"/>
                </a:solidFill>
              </a:rPr>
              <a:t>is the rapid exchange of data in memory for data on a hard disk;</a:t>
            </a:r>
            <a:endParaRPr sz="1200" b="1">
              <a:solidFill>
                <a:schemeClr val="dk1"/>
              </a:solidFill>
            </a:endParaRPr>
          </a:p>
          <a:p>
            <a:pPr marL="457200" lvl="0" indent="0" algn="l" rtl="0">
              <a:spcBef>
                <a:spcPts val="0"/>
              </a:spcBef>
              <a:spcAft>
                <a:spcPts val="0"/>
              </a:spcAft>
              <a:buClr>
                <a:schemeClr val="dk1"/>
              </a:buClr>
              <a:buSzPts val="1100"/>
              <a:buFont typeface="Arial"/>
              <a:buNone/>
            </a:pPr>
            <a:endParaRPr sz="1200" b="1">
              <a:solidFill>
                <a:schemeClr val="dk1"/>
              </a:solidFill>
            </a:endParaRPr>
          </a:p>
          <a:p>
            <a:pPr marL="914400" lvl="1" indent="-304800" algn="l" rtl="0">
              <a:spcBef>
                <a:spcPts val="0"/>
              </a:spcBef>
              <a:spcAft>
                <a:spcPts val="0"/>
              </a:spcAft>
              <a:buClr>
                <a:schemeClr val="dk1"/>
              </a:buClr>
              <a:buSzPts val="1200"/>
              <a:buChar char="–"/>
            </a:pPr>
            <a:r>
              <a:rPr lang="en-US" sz="1200" b="1">
                <a:solidFill>
                  <a:schemeClr val="dk1"/>
                </a:solidFill>
              </a:rPr>
              <a:t>page fault happens when a process is trying to access memory from RAM;  </a:t>
            </a:r>
            <a:endParaRPr sz="1200" b="1">
              <a:solidFill>
                <a:schemeClr val="dk1"/>
              </a:solidFill>
            </a:endParaRPr>
          </a:p>
          <a:p>
            <a:pPr marL="457200" lvl="0" indent="0" algn="l" rtl="0">
              <a:spcBef>
                <a:spcPts val="0"/>
              </a:spcBef>
              <a:spcAft>
                <a:spcPts val="0"/>
              </a:spcAft>
              <a:buClr>
                <a:schemeClr val="dk1"/>
              </a:buClr>
              <a:buSzPts val="1100"/>
              <a:buFont typeface="Arial"/>
              <a:buNone/>
            </a:pPr>
            <a:r>
              <a:rPr lang="en-US" sz="1200" b="1">
                <a:solidFill>
                  <a:schemeClr val="dk1"/>
                </a:solidFill>
              </a:rPr>
              <a:t>	</a:t>
            </a:r>
            <a:endParaRPr sz="1200" b="1">
              <a:solidFill>
                <a:schemeClr val="dk1"/>
              </a:solidFill>
            </a:endParaRPr>
          </a:p>
          <a:p>
            <a:pPr marL="457200" lvl="0" indent="-304800" algn="l" rtl="0">
              <a:spcBef>
                <a:spcPts val="0"/>
              </a:spcBef>
              <a:spcAft>
                <a:spcPts val="0"/>
              </a:spcAft>
              <a:buClr>
                <a:schemeClr val="dk1"/>
              </a:buClr>
              <a:buSzPts val="1200"/>
              <a:buChar char="•"/>
            </a:pPr>
            <a:r>
              <a:rPr lang="en-US" sz="1200" b="1">
                <a:solidFill>
                  <a:schemeClr val="dk1"/>
                </a:solidFill>
              </a:rPr>
              <a:t>and memory swapping occurs when a page from RAM is swapped with a new page to be swapped back to RAM.</a:t>
            </a:r>
            <a:endParaRPr sz="1200" b="1">
              <a:solidFill>
                <a:schemeClr val="dk1"/>
              </a:solidFill>
            </a:endParaRPr>
          </a:p>
          <a:p>
            <a:pPr marL="0" lvl="0" indent="0" algn="l" rtl="0">
              <a:spcBef>
                <a:spcPts val="0"/>
              </a:spcBef>
              <a:spcAft>
                <a:spcPts val="0"/>
              </a:spcAft>
              <a:buNone/>
            </a:pPr>
            <a:endParaRPr sz="1200" b="1">
              <a:solidFill>
                <a:srgbClr val="222222"/>
              </a:solidFill>
            </a:endParaRPr>
          </a:p>
          <a:p>
            <a:pPr marL="0" lvl="0" indent="0" algn="l" rtl="0">
              <a:spcBef>
                <a:spcPts val="0"/>
              </a:spcBef>
              <a:spcAft>
                <a:spcPts val="0"/>
              </a:spcAft>
              <a:buNone/>
            </a:pPr>
            <a:r>
              <a:rPr lang="en-US" sz="1200" b="1">
                <a:solidFill>
                  <a:srgbClr val="222222"/>
                </a:solidFill>
              </a:rPr>
              <a:t>Swapping</a:t>
            </a:r>
            <a:r>
              <a:rPr lang="en-US" sz="1200">
                <a:solidFill>
                  <a:srgbClr val="222222"/>
                </a:solidFill>
                <a:highlight>
                  <a:srgbClr val="FFFFFF"/>
                </a:highlight>
              </a:rPr>
              <a:t> refers to copying the entire process address space, or at any rate, the non-shareable-text data segment, out to the </a:t>
            </a:r>
            <a:r>
              <a:rPr lang="en-US" sz="1200" b="1">
                <a:solidFill>
                  <a:srgbClr val="222222"/>
                </a:solidFill>
              </a:rPr>
              <a:t>swap</a:t>
            </a:r>
            <a:r>
              <a:rPr lang="en-US" sz="1200">
                <a:solidFill>
                  <a:srgbClr val="222222"/>
                </a:solidFill>
                <a:highlight>
                  <a:srgbClr val="FFFFFF"/>
                </a:highlight>
              </a:rPr>
              <a:t> device, or back, in one go (typically disk). Whereas </a:t>
            </a:r>
            <a:r>
              <a:rPr lang="en-US" sz="1200" b="1">
                <a:solidFill>
                  <a:srgbClr val="222222"/>
                </a:solidFill>
              </a:rPr>
              <a:t>paging</a:t>
            </a:r>
            <a:r>
              <a:rPr lang="en-US" sz="1200">
                <a:solidFill>
                  <a:srgbClr val="222222"/>
                </a:solidFill>
                <a:highlight>
                  <a:srgbClr val="FFFFFF"/>
                </a:highlight>
              </a:rPr>
              <a:t> refers to copying in/out one or more pages of the address space.</a:t>
            </a:r>
            <a:endParaRPr sz="1200" b="1">
              <a:solidFill>
                <a:schemeClr val="dk1"/>
              </a:solidFill>
            </a:endParaRPr>
          </a:p>
        </p:txBody>
      </p:sp>
      <p:sp>
        <p:nvSpPr>
          <p:cNvPr id="74" name="Google Shape;74;p4: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f483aa8f9_1_20: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 name="Google Shape;87;g3f483aa8f9_1_20:notes"/>
          <p:cNvSpPr>
            <a:spLocks noGrp="1" noRot="1" noChangeAspect="1"/>
          </p:cNvSpPr>
          <p:nvPr>
            <p:ph type="sldImg" idx="2"/>
          </p:nvPr>
        </p:nvSpPr>
        <p:spPr>
          <a:xfrm>
            <a:off x="1181100" y="698500"/>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f517bb4f0_4_9: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Clr>
                <a:schemeClr val="dk1"/>
              </a:buClr>
              <a:buSzPts val="1100"/>
              <a:buFont typeface="Arial"/>
              <a:buNone/>
            </a:pPr>
            <a:r>
              <a:rPr lang="en-US" sz="1200">
                <a:solidFill>
                  <a:srgbClr val="333334"/>
                </a:solidFill>
              </a:rPr>
              <a:t>If a process does not have “enough” pages, the page-fault rate is very high. This leads to:</a:t>
            </a:r>
            <a:endParaRPr sz="1200">
              <a:solidFill>
                <a:srgbClr val="333334"/>
              </a:solidFill>
            </a:endParaRPr>
          </a:p>
          <a:p>
            <a:pPr marL="457200" lvl="0" indent="-228600" algn="l" rtl="0">
              <a:lnSpc>
                <a:spcPct val="115000"/>
              </a:lnSpc>
              <a:spcBef>
                <a:spcPts val="0"/>
              </a:spcBef>
              <a:spcAft>
                <a:spcPts val="0"/>
              </a:spcAft>
              <a:buClr>
                <a:schemeClr val="dk1"/>
              </a:buClr>
              <a:buSzPts val="1200"/>
              <a:buNone/>
            </a:pPr>
            <a:r>
              <a:rPr lang="en-US" sz="1200">
                <a:solidFill>
                  <a:srgbClr val="245CA8"/>
                </a:solidFill>
              </a:rPr>
              <a:t> </a:t>
            </a:r>
            <a:r>
              <a:rPr lang="en-US" sz="1200">
                <a:solidFill>
                  <a:srgbClr val="333334"/>
                </a:solidFill>
              </a:rPr>
              <a:t>low CPU utilization</a:t>
            </a:r>
            <a:endParaRPr sz="1200">
              <a:solidFill>
                <a:srgbClr val="333334"/>
              </a:solidFill>
            </a:endParaRPr>
          </a:p>
          <a:p>
            <a:pPr marL="457200" lvl="0" indent="-228600" algn="l" rtl="0">
              <a:lnSpc>
                <a:spcPct val="115000"/>
              </a:lnSpc>
              <a:spcBef>
                <a:spcPts val="0"/>
              </a:spcBef>
              <a:spcAft>
                <a:spcPts val="0"/>
              </a:spcAft>
              <a:buClr>
                <a:schemeClr val="dk1"/>
              </a:buClr>
              <a:buSzPts val="1200"/>
              <a:buNone/>
            </a:pPr>
            <a:r>
              <a:rPr lang="en-US" sz="1200">
                <a:solidFill>
                  <a:srgbClr val="245CA8"/>
                </a:solidFill>
              </a:rPr>
              <a:t> </a:t>
            </a:r>
            <a:r>
              <a:rPr lang="en-US" sz="1200">
                <a:solidFill>
                  <a:srgbClr val="333334"/>
                </a:solidFill>
              </a:rPr>
              <a:t>operating system thinks that it needs to increase the degree of multiprogramming because of low cpu utilization</a:t>
            </a:r>
            <a:endParaRPr sz="1200">
              <a:solidFill>
                <a:srgbClr val="333334"/>
              </a:solidFill>
            </a:endParaRPr>
          </a:p>
          <a:p>
            <a:pPr marL="457200" lvl="0" indent="-228600" algn="l" rtl="0">
              <a:lnSpc>
                <a:spcPct val="115000"/>
              </a:lnSpc>
              <a:spcBef>
                <a:spcPts val="0"/>
              </a:spcBef>
              <a:spcAft>
                <a:spcPts val="0"/>
              </a:spcAft>
              <a:buClr>
                <a:schemeClr val="dk1"/>
              </a:buClr>
              <a:buSzPts val="1200"/>
              <a:buNone/>
            </a:pPr>
            <a:r>
              <a:rPr lang="en-US" sz="1200">
                <a:solidFill>
                  <a:srgbClr val="245CA8"/>
                </a:solidFill>
              </a:rPr>
              <a:t> </a:t>
            </a:r>
            <a:r>
              <a:rPr lang="en-US" sz="1200">
                <a:solidFill>
                  <a:srgbClr val="333334"/>
                </a:solidFill>
              </a:rPr>
              <a:t>another process added to the system</a:t>
            </a:r>
            <a:endParaRPr sz="1200">
              <a:solidFill>
                <a:srgbClr val="333334"/>
              </a:solidFill>
            </a:endParaRPr>
          </a:p>
          <a:p>
            <a:pPr marL="0" lvl="0" indent="0" algn="l" rtl="0">
              <a:lnSpc>
                <a:spcPct val="115000"/>
              </a:lnSpc>
              <a:spcBef>
                <a:spcPts val="0"/>
              </a:spcBef>
              <a:spcAft>
                <a:spcPts val="0"/>
              </a:spcAft>
              <a:buClr>
                <a:schemeClr val="dk1"/>
              </a:buClr>
              <a:buSzPts val="1100"/>
              <a:buFont typeface="Arial"/>
              <a:buNone/>
            </a:pPr>
            <a:r>
              <a:rPr lang="en-US" sz="1200">
                <a:solidFill>
                  <a:srgbClr val="333334"/>
                </a:solidFill>
              </a:rPr>
              <a:t>Thrashing ≡ a process is busy swapping pages in and out</a:t>
            </a:r>
            <a:endParaRPr sz="1200">
              <a:solidFill>
                <a:srgbClr val="333334"/>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None/>
            </a:pPr>
            <a:endParaRPr/>
          </a:p>
        </p:txBody>
      </p:sp>
      <p:sp>
        <p:nvSpPr>
          <p:cNvPr id="97" name="Google Shape;97;g3f517bb4f0_4_9:notes"/>
          <p:cNvSpPr>
            <a:spLocks noGrp="1" noRot="1" noChangeAspect="1"/>
          </p:cNvSpPr>
          <p:nvPr>
            <p:ph type="sldImg" idx="2"/>
          </p:nvPr>
        </p:nvSpPr>
        <p:spPr>
          <a:xfrm>
            <a:off x="1181100" y="698500"/>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f483aa8f9_1_0: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07" name="Google Shape;107;g3f483aa8f9_1_0:notes"/>
          <p:cNvSpPr>
            <a:spLocks noGrp="1" noRot="1" noChangeAspect="1"/>
          </p:cNvSpPr>
          <p:nvPr>
            <p:ph type="sldImg" idx="2"/>
          </p:nvPr>
        </p:nvSpPr>
        <p:spPr>
          <a:xfrm>
            <a:off x="1181100" y="698500"/>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933450" y="4416425"/>
            <a:ext cx="5143500"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r>
              <a:rPr lang="en-US"/>
              <a:t>Sunview presented this as a situation where the customer would reach out to them about their services not responding. Upon inspection by a system administrator, they see that the system is locked up and not responding (i.e, thrashing). They reboot the computer and all is well. How can we eliminate some steps here and alert the administrator when it is occurring or about to occur? And, is there the possibility to solve this problem autonomously?</a:t>
            </a:r>
            <a:endParaRPr/>
          </a:p>
        </p:txBody>
      </p:sp>
      <p:sp>
        <p:nvSpPr>
          <p:cNvPr id="117" name="Google Shape;117;p5: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f4f14590f_3_1:notes"/>
          <p:cNvSpPr txBox="1">
            <a:spLocks noGrp="1"/>
          </p:cNvSpPr>
          <p:nvPr>
            <p:ph type="body" idx="1"/>
          </p:nvPr>
        </p:nvSpPr>
        <p:spPr>
          <a:xfrm>
            <a:off x="933450" y="4416425"/>
            <a:ext cx="5143500" cy="41814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r>
              <a:rPr lang="en-US"/>
              <a:t>this is our user stories </a:t>
            </a:r>
            <a:endParaRPr/>
          </a:p>
          <a:p>
            <a:pPr marL="0" lvl="0" indent="0" algn="l" rtl="0">
              <a:spcBef>
                <a:spcPts val="0"/>
              </a:spcBef>
              <a:spcAft>
                <a:spcPts val="0"/>
              </a:spcAft>
              <a:buNone/>
            </a:pPr>
            <a:r>
              <a:rPr lang="en-US"/>
              <a:t>our general acceptance criteria is to have a successful application</a:t>
            </a:r>
            <a:endParaRPr/>
          </a:p>
        </p:txBody>
      </p:sp>
      <p:sp>
        <p:nvSpPr>
          <p:cNvPr id="127" name="Google Shape;127;g3f4f14590f_3_1: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7"/>
        <p:cNvGrpSpPr/>
        <p:nvPr/>
      </p:nvGrpSpPr>
      <p:grpSpPr>
        <a:xfrm>
          <a:off x="0" y="0"/>
          <a:ext cx="0" cy="0"/>
          <a:chOff x="0" y="0"/>
          <a:chExt cx="0" cy="0"/>
        </a:xfrm>
      </p:grpSpPr>
      <p:sp>
        <p:nvSpPr>
          <p:cNvPr id="18" name="Google Shape;18;p2"/>
          <p:cNvSpPr txBox="1">
            <a:spLocks noGrp="1"/>
          </p:cNvSpPr>
          <p:nvPr>
            <p:ph type="body" idx="1"/>
          </p:nvPr>
        </p:nvSpPr>
        <p:spPr>
          <a:xfrm>
            <a:off x="685800" y="93663"/>
            <a:ext cx="7772400" cy="6154737"/>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200" b="1" i="0" u="none" strike="noStrike" cap="none">
                <a:solidFill>
                  <a:srgbClr val="0042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42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42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42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42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42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42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42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42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685800" y="1143000"/>
            <a:ext cx="7772400" cy="5105400"/>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sldNum" idx="12"/>
          </p:nvPr>
        </p:nvSpPr>
        <p:spPr>
          <a:xfrm>
            <a:off x="684212" y="6413500"/>
            <a:ext cx="220027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of xx</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85800" y="93663"/>
            <a:ext cx="7772400" cy="838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200" b="1" i="0" u="none" strike="noStrike" cap="none">
                <a:solidFill>
                  <a:srgbClr val="0042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42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42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42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42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42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42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42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4200"/>
                </a:solidFill>
                <a:latin typeface="Arial"/>
                <a:ea typeface="Arial"/>
                <a:cs typeface="Arial"/>
                <a:sym typeface="Arial"/>
              </a:defRPr>
            </a:lvl9pPr>
          </a:lstStyle>
          <a:p>
            <a:endParaRPr/>
          </a:p>
        </p:txBody>
      </p:sp>
      <p:sp>
        <p:nvSpPr>
          <p:cNvPr id="42" name="Google Shape;42;p6"/>
          <p:cNvSpPr txBox="1">
            <a:spLocks noGrp="1"/>
          </p:cNvSpPr>
          <p:nvPr>
            <p:ph type="body" idx="1"/>
          </p:nvPr>
        </p:nvSpPr>
        <p:spPr>
          <a:xfrm>
            <a:off x="685800" y="1143000"/>
            <a:ext cx="3810000" cy="5105400"/>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body" idx="2"/>
          </p:nvPr>
        </p:nvSpPr>
        <p:spPr>
          <a:xfrm>
            <a:off x="4648200" y="1143000"/>
            <a:ext cx="3810000" cy="5105400"/>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sldNum" idx="12"/>
          </p:nvPr>
        </p:nvSpPr>
        <p:spPr>
          <a:xfrm>
            <a:off x="684212" y="6413500"/>
            <a:ext cx="220027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of xx</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85800" y="1143000"/>
            <a:ext cx="7772400" cy="5105400"/>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200" b="1" i="0" u="none" strike="noStrike" cap="none">
                <a:solidFill>
                  <a:srgbClr val="0042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42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42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42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42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42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42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42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4200"/>
                </a:solidFill>
                <a:latin typeface="Arial"/>
                <a:ea typeface="Arial"/>
                <a:cs typeface="Arial"/>
                <a:sym typeface="Arial"/>
              </a:defRPr>
            </a:lvl9pPr>
          </a:lstStyle>
          <a:p>
            <a:endParaRPr/>
          </a:p>
        </p:txBody>
      </p:sp>
      <p:cxnSp>
        <p:nvCxnSpPr>
          <p:cNvPr id="12" name="Google Shape;12;p1"/>
          <p:cNvCxnSpPr/>
          <p:nvPr/>
        </p:nvCxnSpPr>
        <p:spPr>
          <a:xfrm>
            <a:off x="685800" y="6324600"/>
            <a:ext cx="7772400" cy="0"/>
          </a:xfrm>
          <a:prstGeom prst="straightConnector1">
            <a:avLst/>
          </a:prstGeom>
          <a:noFill/>
          <a:ln w="38100" cap="flat" cmpd="sng">
            <a:solidFill>
              <a:srgbClr val="004200"/>
            </a:solidFill>
            <a:prstDash val="solid"/>
            <a:miter lim="800000"/>
            <a:headEnd type="none" w="med" len="med"/>
            <a:tailEnd type="none" w="med" len="med"/>
          </a:ln>
        </p:spPr>
      </p:cxnSp>
      <p:sp>
        <p:nvSpPr>
          <p:cNvPr id="13" name="Google Shape;13;p1"/>
          <p:cNvSpPr txBox="1"/>
          <p:nvPr/>
        </p:nvSpPr>
        <p:spPr>
          <a:xfrm>
            <a:off x="2690812" y="6367462"/>
            <a:ext cx="3810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Design Review for Senior Project</a:t>
            </a:r>
            <a:endParaRPr/>
          </a:p>
          <a:p>
            <a:pPr marL="0" marR="0" lvl="0" indent="0" algn="ctr"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Month Day, Year</a:t>
            </a:r>
            <a:endParaRPr/>
          </a:p>
        </p:txBody>
      </p:sp>
      <p:pic>
        <p:nvPicPr>
          <p:cNvPr id="14" name="Google Shape;14;p1"/>
          <p:cNvPicPr preferRelativeResize="0"/>
          <p:nvPr/>
        </p:nvPicPr>
        <p:blipFill rotWithShape="1">
          <a:blip r:embed="rId3">
            <a:alphaModFix/>
          </a:blip>
          <a:srcRect/>
          <a:stretch/>
        </p:blipFill>
        <p:spPr>
          <a:xfrm>
            <a:off x="6210300" y="6410325"/>
            <a:ext cx="2176462" cy="336550"/>
          </a:xfrm>
          <a:prstGeom prst="rect">
            <a:avLst/>
          </a:prstGeom>
          <a:noFill/>
          <a:ln>
            <a:noFill/>
          </a:ln>
        </p:spPr>
      </p:pic>
      <p:sp>
        <p:nvSpPr>
          <p:cNvPr id="15" name="Google Shape;15;p1"/>
          <p:cNvSpPr txBox="1"/>
          <p:nvPr/>
        </p:nvSpPr>
        <p:spPr>
          <a:xfrm>
            <a:off x="682625" y="6443662"/>
            <a:ext cx="887412"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a:t>
            </a:fld>
            <a:r>
              <a:rPr lang="en-US" sz="1400" b="0" i="0" u="none" strike="noStrike" cap="none">
                <a:solidFill>
                  <a:schemeClr val="dk1"/>
                </a:solidFill>
                <a:latin typeface="Arial"/>
                <a:ea typeface="Arial"/>
                <a:cs typeface="Arial"/>
                <a:sym typeface="Arial"/>
              </a:rPr>
              <a:t> of 10</a:t>
            </a:r>
            <a:endParaRPr/>
          </a:p>
        </p:txBody>
      </p:sp>
      <p:sp>
        <p:nvSpPr>
          <p:cNvPr id="16" name="Google Shape;16;p1"/>
          <p:cNvSpPr txBox="1">
            <a:spLocks noGrp="1"/>
          </p:cNvSpPr>
          <p:nvPr>
            <p:ph type="sldNum" idx="12"/>
          </p:nvPr>
        </p:nvSpPr>
        <p:spPr>
          <a:xfrm>
            <a:off x="85567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cxnSp>
        <p:nvCxnSpPr>
          <p:cNvPr id="21" name="Google Shape;21;p3"/>
          <p:cNvCxnSpPr/>
          <p:nvPr/>
        </p:nvCxnSpPr>
        <p:spPr>
          <a:xfrm>
            <a:off x="685800" y="6324600"/>
            <a:ext cx="7772400" cy="0"/>
          </a:xfrm>
          <a:prstGeom prst="straightConnector1">
            <a:avLst/>
          </a:prstGeom>
          <a:noFill/>
          <a:ln w="38100" cap="flat" cmpd="sng">
            <a:solidFill>
              <a:srgbClr val="004200"/>
            </a:solidFill>
            <a:prstDash val="solid"/>
            <a:miter lim="800000"/>
            <a:headEnd type="none" w="med" len="med"/>
            <a:tailEnd type="none" w="med" len="med"/>
          </a:ln>
        </p:spPr>
      </p:cxnSp>
      <p:sp>
        <p:nvSpPr>
          <p:cNvPr id="22" name="Google Shape;22;p3"/>
          <p:cNvSpPr txBox="1"/>
          <p:nvPr/>
        </p:nvSpPr>
        <p:spPr>
          <a:xfrm>
            <a:off x="2690812" y="6367462"/>
            <a:ext cx="3810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Design Review for Senior Project</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Month Day, Year</a:t>
            </a:r>
            <a:endParaRPr/>
          </a:p>
        </p:txBody>
      </p:sp>
      <p:pic>
        <p:nvPicPr>
          <p:cNvPr id="23" name="Google Shape;23;p3"/>
          <p:cNvPicPr preferRelativeResize="0"/>
          <p:nvPr/>
        </p:nvPicPr>
        <p:blipFill rotWithShape="1">
          <a:blip r:embed="rId3">
            <a:alphaModFix/>
          </a:blip>
          <a:srcRect/>
          <a:stretch/>
        </p:blipFill>
        <p:spPr>
          <a:xfrm>
            <a:off x="6210300" y="6410325"/>
            <a:ext cx="2176462" cy="336550"/>
          </a:xfrm>
          <a:prstGeom prst="rect">
            <a:avLst/>
          </a:prstGeom>
          <a:noFill/>
          <a:ln>
            <a:noFill/>
          </a:ln>
        </p:spPr>
      </p:pic>
      <p:sp>
        <p:nvSpPr>
          <p:cNvPr id="24" name="Google Shape;24;p3"/>
          <p:cNvSpPr txBox="1"/>
          <p:nvPr/>
        </p:nvSpPr>
        <p:spPr>
          <a:xfrm>
            <a:off x="682625" y="6443662"/>
            <a:ext cx="887412"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a:t>
            </a:fld>
            <a:r>
              <a:rPr lang="en-US" sz="1400" b="0" i="0" u="none">
                <a:solidFill>
                  <a:schemeClr val="dk1"/>
                </a:solidFill>
                <a:latin typeface="Arial"/>
                <a:ea typeface="Arial"/>
                <a:cs typeface="Arial"/>
                <a:sym typeface="Arial"/>
              </a:rPr>
              <a:t> of 10</a:t>
            </a:r>
            <a:endParaRPr/>
          </a:p>
        </p:txBody>
      </p:sp>
      <p:sp>
        <p:nvSpPr>
          <p:cNvPr id="25" name="Google Shape;25;p3"/>
          <p:cNvSpPr txBox="1">
            <a:spLocks noGrp="1"/>
          </p:cNvSpPr>
          <p:nvPr>
            <p:ph type="body" idx="1"/>
          </p:nvPr>
        </p:nvSpPr>
        <p:spPr>
          <a:xfrm>
            <a:off x="685800" y="1143000"/>
            <a:ext cx="7772400" cy="5105400"/>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200" b="1" i="0" u="none" strike="noStrike" cap="none">
                <a:solidFill>
                  <a:srgbClr val="0042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42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42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42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42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42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42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42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4200"/>
                </a:solidFill>
                <a:latin typeface="Arial"/>
                <a:ea typeface="Arial"/>
                <a:cs typeface="Arial"/>
                <a:sym typeface="Arial"/>
              </a:defRPr>
            </a:lvl9pPr>
          </a:lstStyle>
          <a:p>
            <a:endParaRPr/>
          </a:p>
        </p:txBody>
      </p:sp>
      <p:sp>
        <p:nvSpPr>
          <p:cNvPr id="27" name="Google Shape;27;p3"/>
          <p:cNvSpPr txBox="1">
            <a:spLocks noGrp="1"/>
          </p:cNvSpPr>
          <p:nvPr>
            <p:ph type="sldNum" idx="12"/>
          </p:nvPr>
        </p:nvSpPr>
        <p:spPr>
          <a:xfrm>
            <a:off x="684212" y="6413500"/>
            <a:ext cx="220027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of xx</a:t>
            </a:r>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cxnSp>
        <p:nvCxnSpPr>
          <p:cNvPr id="33" name="Google Shape;33;p5"/>
          <p:cNvCxnSpPr/>
          <p:nvPr/>
        </p:nvCxnSpPr>
        <p:spPr>
          <a:xfrm>
            <a:off x="685800" y="6324600"/>
            <a:ext cx="7772400" cy="0"/>
          </a:xfrm>
          <a:prstGeom prst="straightConnector1">
            <a:avLst/>
          </a:prstGeom>
          <a:noFill/>
          <a:ln w="38100" cap="flat" cmpd="sng">
            <a:solidFill>
              <a:srgbClr val="004200"/>
            </a:solidFill>
            <a:prstDash val="solid"/>
            <a:miter lim="800000"/>
            <a:headEnd type="none" w="med" len="med"/>
            <a:tailEnd type="none" w="med" len="med"/>
          </a:ln>
        </p:spPr>
      </p:cxnSp>
      <p:sp>
        <p:nvSpPr>
          <p:cNvPr id="34" name="Google Shape;34;p5"/>
          <p:cNvSpPr txBox="1"/>
          <p:nvPr/>
        </p:nvSpPr>
        <p:spPr>
          <a:xfrm>
            <a:off x="2690812" y="6367462"/>
            <a:ext cx="3810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Design Review for Senior Project</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Month Day, Year</a:t>
            </a:r>
            <a:endParaRPr/>
          </a:p>
        </p:txBody>
      </p:sp>
      <p:pic>
        <p:nvPicPr>
          <p:cNvPr id="35" name="Google Shape;35;p5"/>
          <p:cNvPicPr preferRelativeResize="0"/>
          <p:nvPr/>
        </p:nvPicPr>
        <p:blipFill rotWithShape="1">
          <a:blip r:embed="rId3">
            <a:alphaModFix/>
          </a:blip>
          <a:srcRect/>
          <a:stretch/>
        </p:blipFill>
        <p:spPr>
          <a:xfrm>
            <a:off x="6210300" y="6410325"/>
            <a:ext cx="2176462" cy="336550"/>
          </a:xfrm>
          <a:prstGeom prst="rect">
            <a:avLst/>
          </a:prstGeom>
          <a:noFill/>
          <a:ln>
            <a:noFill/>
          </a:ln>
        </p:spPr>
      </p:pic>
      <p:sp>
        <p:nvSpPr>
          <p:cNvPr id="36" name="Google Shape;36;p5"/>
          <p:cNvSpPr txBox="1"/>
          <p:nvPr/>
        </p:nvSpPr>
        <p:spPr>
          <a:xfrm>
            <a:off x="682625" y="6443662"/>
            <a:ext cx="887412"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a:t>
            </a:fld>
            <a:r>
              <a:rPr lang="en-US" sz="1400" b="0" i="0" u="none">
                <a:solidFill>
                  <a:schemeClr val="dk1"/>
                </a:solidFill>
                <a:latin typeface="Arial"/>
                <a:ea typeface="Arial"/>
                <a:cs typeface="Arial"/>
                <a:sym typeface="Arial"/>
              </a:rPr>
              <a:t> of 10</a:t>
            </a:r>
            <a:endParaRPr/>
          </a:p>
        </p:txBody>
      </p:sp>
      <p:sp>
        <p:nvSpPr>
          <p:cNvPr id="37" name="Google Shape;37;p5"/>
          <p:cNvSpPr txBox="1">
            <a:spLocks noGrp="1"/>
          </p:cNvSpPr>
          <p:nvPr>
            <p:ph type="body" idx="1"/>
          </p:nvPr>
        </p:nvSpPr>
        <p:spPr>
          <a:xfrm>
            <a:off x="685800" y="1143000"/>
            <a:ext cx="7772400" cy="5105400"/>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200" b="1" i="0" u="none" strike="noStrike" cap="none">
                <a:solidFill>
                  <a:srgbClr val="0042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42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42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42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42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42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42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42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4200"/>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684212" y="6413500"/>
            <a:ext cx="220027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of xx</a:t>
            </a:r>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7"/>
          <p:cNvSpPr txBox="1"/>
          <p:nvPr/>
        </p:nvSpPr>
        <p:spPr>
          <a:xfrm>
            <a:off x="247650" y="1540400"/>
            <a:ext cx="86487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4200"/>
              </a:buClr>
              <a:buSzPts val="3200"/>
              <a:buFont typeface="Arial"/>
              <a:buNone/>
            </a:pPr>
            <a:r>
              <a:rPr lang="en-US" sz="3200" b="1">
                <a:solidFill>
                  <a:srgbClr val="004200"/>
                </a:solidFill>
              </a:rPr>
              <a:t>Team #5: SunView Software </a:t>
            </a:r>
            <a:endParaRPr sz="3200" b="1">
              <a:solidFill>
                <a:srgbClr val="004200"/>
              </a:solidFill>
            </a:endParaRPr>
          </a:p>
          <a:p>
            <a:pPr marL="0" marR="0" lvl="0" indent="0" algn="ctr" rtl="0">
              <a:lnSpc>
                <a:spcPct val="115000"/>
              </a:lnSpc>
              <a:spcBef>
                <a:spcPts val="0"/>
              </a:spcBef>
              <a:spcAft>
                <a:spcPts val="0"/>
              </a:spcAft>
              <a:buClr>
                <a:srgbClr val="004200"/>
              </a:buClr>
              <a:buSzPts val="3200"/>
              <a:buFont typeface="Arial"/>
              <a:buNone/>
            </a:pPr>
            <a:r>
              <a:rPr lang="en-US" sz="3200" b="1">
                <a:solidFill>
                  <a:srgbClr val="004200"/>
                </a:solidFill>
              </a:rPr>
              <a:t>Windows Application Thrashing Tool (WATT)</a:t>
            </a:r>
            <a:endParaRPr/>
          </a:p>
        </p:txBody>
      </p:sp>
      <p:sp>
        <p:nvSpPr>
          <p:cNvPr id="50" name="Google Shape;50;p7"/>
          <p:cNvSpPr txBox="1"/>
          <p:nvPr/>
        </p:nvSpPr>
        <p:spPr>
          <a:xfrm>
            <a:off x="1094350" y="3650425"/>
            <a:ext cx="7064700" cy="1770000"/>
          </a:xfrm>
          <a:prstGeom prst="rect">
            <a:avLst/>
          </a:prstGeom>
          <a:noFill/>
          <a:ln>
            <a:noFill/>
          </a:ln>
        </p:spPr>
        <p:txBody>
          <a:bodyPr spcFirstLastPara="1" wrap="square" lIns="92075" tIns="46025" rIns="92075" bIns="46025" anchor="t" anchorCtr="0">
            <a:noAutofit/>
          </a:bodyPr>
          <a:lstStyle/>
          <a:p>
            <a:pPr marL="0" marR="0" lvl="0" indent="0" algn="ctr" rtl="0">
              <a:lnSpc>
                <a:spcPct val="115000"/>
              </a:lnSpc>
              <a:spcBef>
                <a:spcPts val="0"/>
              </a:spcBef>
              <a:spcAft>
                <a:spcPts val="0"/>
              </a:spcAft>
              <a:buClr>
                <a:schemeClr val="dk1"/>
              </a:buClr>
              <a:buSzPts val="2000"/>
              <a:buFont typeface="Arial"/>
              <a:buNone/>
            </a:pPr>
            <a:r>
              <a:rPr lang="en-US" sz="2000" b="1">
                <a:solidFill>
                  <a:schemeClr val="dk1"/>
                </a:solidFill>
              </a:rPr>
              <a:t>Joseph Caton, My Nguyen, </a:t>
            </a:r>
            <a:endParaRPr sz="2000" b="1">
              <a:solidFill>
                <a:schemeClr val="dk1"/>
              </a:solidFill>
            </a:endParaRPr>
          </a:p>
          <a:p>
            <a:pPr marL="0" marR="0" lvl="0" indent="0" algn="ctr" rtl="0">
              <a:lnSpc>
                <a:spcPct val="115000"/>
              </a:lnSpc>
              <a:spcBef>
                <a:spcPts val="0"/>
              </a:spcBef>
              <a:spcAft>
                <a:spcPts val="0"/>
              </a:spcAft>
              <a:buClr>
                <a:schemeClr val="dk1"/>
              </a:buClr>
              <a:buSzPts val="2000"/>
              <a:buFont typeface="Arial"/>
              <a:buNone/>
            </a:pPr>
            <a:r>
              <a:rPr lang="en-US" sz="2000" b="1">
                <a:solidFill>
                  <a:schemeClr val="dk1"/>
                </a:solidFill>
              </a:rPr>
              <a:t>Brooks Olney, Thomas Pannozzo </a:t>
            </a:r>
            <a:endParaRPr/>
          </a:p>
          <a:p>
            <a:pPr marL="0" marR="0" lvl="0" indent="0" algn="ctr" rtl="0">
              <a:lnSpc>
                <a:spcPct val="115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Department of Computer Science and Engineering</a:t>
            </a:r>
            <a:endParaRPr/>
          </a:p>
          <a:p>
            <a:pPr marL="0" marR="0" lvl="0" indent="0" algn="ctr" rtl="0">
              <a:lnSpc>
                <a:spcPct val="115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University of South Florida</a:t>
            </a:r>
            <a:endParaRPr/>
          </a:p>
          <a:p>
            <a:pPr marL="0" marR="0" lvl="0" indent="0" algn="ctr" rtl="0">
              <a:lnSpc>
                <a:spcPct val="115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Tampa, FL 33620</a:t>
            </a:r>
            <a:endParaRPr sz="1800" b="0" i="0" u="none">
              <a:solidFill>
                <a:schemeClr val="dk1"/>
              </a:solidFill>
              <a:latin typeface="Arial"/>
              <a:ea typeface="Arial"/>
              <a:cs typeface="Arial"/>
              <a:sym typeface="Arial"/>
            </a:endParaRPr>
          </a:p>
        </p:txBody>
      </p:sp>
      <p:sp>
        <p:nvSpPr>
          <p:cNvPr id="51" name="Google Shape;51;p7"/>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sldNum" idx="12"/>
          </p:nvPr>
        </p:nvSpPr>
        <p:spPr>
          <a:xfrm>
            <a:off x="748308" y="6459550"/>
            <a:ext cx="797400" cy="30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r>
              <a:rPr lang="en-US"/>
              <a:t> of 15</a:t>
            </a:r>
            <a:endParaRPr/>
          </a:p>
          <a:p>
            <a:pPr marL="0" lvl="0" indent="0" algn="r" rtl="0">
              <a:spcBef>
                <a:spcPts val="0"/>
              </a:spcBef>
              <a:spcAft>
                <a:spcPts val="0"/>
              </a:spcAft>
              <a:buNone/>
            </a:pPr>
            <a:endParaRPr/>
          </a:p>
        </p:txBody>
      </p:sp>
      <p:sp>
        <p:nvSpPr>
          <p:cNvPr id="53" name="Google Shape;53;p7"/>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Design / Specification</a:t>
            </a:r>
            <a:endParaRPr/>
          </a:p>
        </p:txBody>
      </p:sp>
      <p:sp>
        <p:nvSpPr>
          <p:cNvPr id="139" name="Google Shape;139;p16"/>
          <p:cNvSpPr txBox="1">
            <a:spLocks noGrp="1"/>
          </p:cNvSpPr>
          <p:nvPr>
            <p:ph type="body" idx="1"/>
          </p:nvPr>
        </p:nvSpPr>
        <p:spPr>
          <a:xfrm>
            <a:off x="685800" y="1143000"/>
            <a:ext cx="81300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2400"/>
              <a:buFont typeface="Arial"/>
              <a:buChar char="•"/>
            </a:pPr>
            <a:r>
              <a:rPr lang="en-US"/>
              <a:t>Algorithm written in C#  </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Utilize .NET system calls for process/memory information</a:t>
            </a:r>
            <a:endParaRPr sz="2200"/>
          </a:p>
          <a:p>
            <a:pPr marL="342900" marR="0" lvl="0" indent="-342900" algn="l" rtl="0">
              <a:lnSpc>
                <a:spcPct val="115000"/>
              </a:lnSpc>
              <a:spcBef>
                <a:spcPts val="0"/>
              </a:spcBef>
              <a:spcAft>
                <a:spcPts val="0"/>
              </a:spcAft>
              <a:buClr>
                <a:schemeClr val="dk1"/>
              </a:buClr>
              <a:buSzPts val="2400"/>
              <a:buFont typeface="Arial"/>
              <a:buChar char="•"/>
            </a:pPr>
            <a:r>
              <a:rPr lang="en-US"/>
              <a:t>Data Gathering</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System resource monitors</a:t>
            </a:r>
            <a:endParaRPr sz="2200"/>
          </a:p>
          <a:p>
            <a:pPr marL="742950" marR="0" lvl="1" indent="-298450" algn="l" rtl="0">
              <a:lnSpc>
                <a:spcPct val="115000"/>
              </a:lnSpc>
              <a:spcBef>
                <a:spcPts val="0"/>
              </a:spcBef>
              <a:spcAft>
                <a:spcPts val="0"/>
              </a:spcAft>
              <a:buClr>
                <a:schemeClr val="dk1"/>
              </a:buClr>
              <a:buSzPts val="2200"/>
              <a:buFont typeface="Arial"/>
              <a:buChar char="–"/>
            </a:pPr>
            <a:r>
              <a:rPr lang="en-US" sz="2200"/>
              <a:t>Polling function for periodic data capture (averaging)</a:t>
            </a:r>
            <a:endParaRPr sz="2200"/>
          </a:p>
          <a:p>
            <a:pPr marL="342900" marR="0" lvl="0" indent="-215900" algn="l" rtl="0">
              <a:lnSpc>
                <a:spcPct val="115000"/>
              </a:lnSpc>
              <a:spcBef>
                <a:spcPts val="0"/>
              </a:spcBef>
              <a:spcAft>
                <a:spcPts val="0"/>
              </a:spcAft>
              <a:buClr>
                <a:schemeClr val="dk1"/>
              </a:buClr>
              <a:buSzPts val="2000"/>
              <a:buFont typeface="Arial"/>
              <a:buNone/>
            </a:pPr>
            <a:endParaRPr b="0" i="0" u="none" strike="noStrike" cap="none">
              <a:solidFill>
                <a:schemeClr val="dk1"/>
              </a:solidFill>
            </a:endParaRPr>
          </a:p>
          <a:p>
            <a:pPr marL="342900" marR="0" lvl="0" indent="-215900" algn="l" rtl="0">
              <a:lnSpc>
                <a:spcPct val="115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140" name="Google Shape;140;p16"/>
          <p:cNvPicPr preferRelativeResize="0"/>
          <p:nvPr/>
        </p:nvPicPr>
        <p:blipFill>
          <a:blip r:embed="rId3">
            <a:alphaModFix/>
          </a:blip>
          <a:stretch>
            <a:fillRect/>
          </a:stretch>
        </p:blipFill>
        <p:spPr>
          <a:xfrm>
            <a:off x="3082250" y="3224300"/>
            <a:ext cx="2973225" cy="2973225"/>
          </a:xfrm>
          <a:prstGeom prst="rect">
            <a:avLst/>
          </a:prstGeom>
          <a:noFill/>
          <a:ln>
            <a:noFill/>
          </a:ln>
        </p:spPr>
      </p:pic>
      <p:sp>
        <p:nvSpPr>
          <p:cNvPr id="141" name="Google Shape;141;p16"/>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r>
              <a:rPr lang="en-US"/>
              <a:t> of 15</a:t>
            </a:r>
            <a:endParaRPr/>
          </a:p>
          <a:p>
            <a:pPr marL="0" lvl="0" indent="0" algn="l" rtl="0">
              <a:spcBef>
                <a:spcPts val="0"/>
              </a:spcBef>
              <a:spcAft>
                <a:spcPts val="0"/>
              </a:spcAft>
              <a:buNone/>
            </a:pPr>
            <a:endParaRPr/>
          </a:p>
        </p:txBody>
      </p:sp>
      <p:sp>
        <p:nvSpPr>
          <p:cNvPr id="143" name="Google Shape;143;p16"/>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Design / Specification</a:t>
            </a:r>
            <a:endParaRPr/>
          </a:p>
        </p:txBody>
      </p:sp>
      <p:sp>
        <p:nvSpPr>
          <p:cNvPr id="149" name="Google Shape;149;p17"/>
          <p:cNvSpPr txBox="1">
            <a:spLocks noGrp="1"/>
          </p:cNvSpPr>
          <p:nvPr>
            <p:ph type="body" idx="1"/>
          </p:nvPr>
        </p:nvSpPr>
        <p:spPr>
          <a:xfrm>
            <a:off x="685800" y="1143000"/>
            <a:ext cx="78375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2400"/>
              <a:buFont typeface="Arial"/>
              <a:buChar char="•"/>
            </a:pPr>
            <a:r>
              <a:rPr lang="en-US"/>
              <a:t>Induce Thrashing</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System resource monitors</a:t>
            </a:r>
            <a:endParaRPr sz="2200"/>
          </a:p>
          <a:p>
            <a:pPr marL="742950" marR="0" lvl="1" indent="-298450" algn="l" rtl="0">
              <a:lnSpc>
                <a:spcPct val="115000"/>
              </a:lnSpc>
              <a:spcBef>
                <a:spcPts val="0"/>
              </a:spcBef>
              <a:spcAft>
                <a:spcPts val="0"/>
              </a:spcAft>
              <a:buClr>
                <a:schemeClr val="dk1"/>
              </a:buClr>
              <a:buSzPts val="2200"/>
              <a:buFont typeface="Arial"/>
              <a:buChar char="–"/>
            </a:pPr>
            <a:r>
              <a:rPr lang="en-US" sz="2200"/>
              <a:t>Polling function for periodic data capture (averaging)</a:t>
            </a:r>
            <a:endParaRPr sz="2200"/>
          </a:p>
          <a:p>
            <a:pPr marL="342900" marR="0" lvl="0" indent="-342900" algn="l" rtl="0">
              <a:lnSpc>
                <a:spcPct val="115000"/>
              </a:lnSpc>
              <a:spcBef>
                <a:spcPts val="0"/>
              </a:spcBef>
              <a:spcAft>
                <a:spcPts val="0"/>
              </a:spcAft>
              <a:buClr>
                <a:schemeClr val="dk1"/>
              </a:buClr>
              <a:buSzPts val="2400"/>
              <a:buFont typeface="Arial"/>
              <a:buChar char="•"/>
            </a:pPr>
            <a:r>
              <a:rPr lang="en-US"/>
              <a:t>Develop Machine Learning Algorithm with PyTorch for Detector</a:t>
            </a:r>
            <a:endParaRPr/>
          </a:p>
          <a:p>
            <a:pPr marL="342900" marR="0" lvl="0" indent="-342900" algn="l" rtl="0">
              <a:lnSpc>
                <a:spcPct val="115000"/>
              </a:lnSpc>
              <a:spcBef>
                <a:spcPts val="0"/>
              </a:spcBef>
              <a:spcAft>
                <a:spcPts val="0"/>
              </a:spcAft>
              <a:buClr>
                <a:schemeClr val="dk1"/>
              </a:buClr>
              <a:buSzPts val="2400"/>
              <a:buFont typeface="Arial"/>
              <a:buChar char="•"/>
            </a:pPr>
            <a:r>
              <a:rPr lang="en-US"/>
              <a:t>Develop Comparator for Detector and Polling Monitors</a:t>
            </a:r>
            <a:endParaRPr/>
          </a:p>
          <a:p>
            <a:pPr marL="342900" marR="0" lvl="0" indent="-342900" algn="l" rtl="0">
              <a:lnSpc>
                <a:spcPct val="115000"/>
              </a:lnSpc>
              <a:spcBef>
                <a:spcPts val="0"/>
              </a:spcBef>
              <a:spcAft>
                <a:spcPts val="0"/>
              </a:spcAft>
              <a:buClr>
                <a:schemeClr val="dk1"/>
              </a:buClr>
              <a:buSzPts val="2400"/>
              <a:buFont typeface="Arial"/>
              <a:buChar char="•"/>
            </a:pPr>
            <a:r>
              <a:rPr lang="en-US"/>
              <a:t>Bonus feature is to identify which process is causing the thrashing </a:t>
            </a:r>
            <a:endParaRPr/>
          </a:p>
          <a:p>
            <a:pPr marL="34290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342900" marR="0" lvl="0" indent="0" algn="l" rtl="0">
              <a:lnSpc>
                <a:spcPct val="115000"/>
              </a:lnSpc>
              <a:spcBef>
                <a:spcPts val="0"/>
              </a:spcBef>
              <a:spcAft>
                <a:spcPts val="0"/>
              </a:spcAft>
              <a:buNone/>
            </a:pPr>
            <a:endParaRPr/>
          </a:p>
          <a:p>
            <a:pPr marL="342900" marR="0" lvl="0" indent="-215900" algn="l" rtl="0">
              <a:lnSpc>
                <a:spcPct val="115000"/>
              </a:lnSpc>
              <a:spcBef>
                <a:spcPts val="0"/>
              </a:spcBef>
              <a:spcAft>
                <a:spcPts val="0"/>
              </a:spcAft>
              <a:buClr>
                <a:schemeClr val="dk1"/>
              </a:buClr>
              <a:buSzPts val="2000"/>
              <a:buFont typeface="Arial"/>
              <a:buNone/>
            </a:pPr>
            <a:endParaRPr b="0" i="0" u="none" strike="noStrike" cap="none">
              <a:solidFill>
                <a:schemeClr val="dk1"/>
              </a:solidFill>
            </a:endParaRPr>
          </a:p>
          <a:p>
            <a:pPr marL="342900" marR="0" lvl="0" indent="-215900" algn="l" rtl="0">
              <a:lnSpc>
                <a:spcPct val="115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0" name="Google Shape;150;p17"/>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r>
              <a:rPr lang="en-US"/>
              <a:t> of 15</a:t>
            </a:r>
            <a:endParaRPr/>
          </a:p>
          <a:p>
            <a:pPr marL="0" lvl="0" indent="0" algn="l" rtl="0">
              <a:spcBef>
                <a:spcPts val="0"/>
              </a:spcBef>
              <a:spcAft>
                <a:spcPts val="0"/>
              </a:spcAft>
              <a:buNone/>
            </a:pPr>
            <a:endParaRPr/>
          </a:p>
        </p:txBody>
      </p:sp>
      <p:sp>
        <p:nvSpPr>
          <p:cNvPr id="152" name="Google Shape;152;p17"/>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Design / Specification</a:t>
            </a:r>
            <a:endParaRPr/>
          </a:p>
        </p:txBody>
      </p:sp>
      <p:sp>
        <p:nvSpPr>
          <p:cNvPr id="158" name="Google Shape;158;p18"/>
          <p:cNvSpPr txBox="1">
            <a:spLocks noGrp="1"/>
          </p:cNvSpPr>
          <p:nvPr>
            <p:ph type="body" idx="1"/>
          </p:nvPr>
        </p:nvSpPr>
        <p:spPr>
          <a:xfrm>
            <a:off x="685800" y="1143000"/>
            <a:ext cx="78375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2400"/>
              <a:buFont typeface="Arial"/>
              <a:buChar char="•"/>
            </a:pPr>
            <a:r>
              <a:rPr lang="en-US"/>
              <a:t>Machine Learning Statistics or “Features”</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(Action) Measure rate of change for</a:t>
            </a:r>
            <a:endParaRPr sz="2200"/>
          </a:p>
          <a:p>
            <a:pPr marL="1143000" marR="0" lvl="2" indent="-254000" algn="l" rtl="0">
              <a:lnSpc>
                <a:spcPct val="115000"/>
              </a:lnSpc>
              <a:spcBef>
                <a:spcPts val="0"/>
              </a:spcBef>
              <a:spcAft>
                <a:spcPts val="0"/>
              </a:spcAft>
              <a:buClr>
                <a:schemeClr val="dk1"/>
              </a:buClr>
              <a:buSzPts val="2200"/>
              <a:buFont typeface="Arial"/>
              <a:buChar char="•"/>
            </a:pPr>
            <a:r>
              <a:rPr lang="en-US" sz="2200"/>
              <a:t>Ready queue decreasing</a:t>
            </a:r>
            <a:endParaRPr sz="2200"/>
          </a:p>
          <a:p>
            <a:pPr marL="1143000" marR="0" lvl="2" indent="-254000" algn="l" rtl="0">
              <a:lnSpc>
                <a:spcPct val="115000"/>
              </a:lnSpc>
              <a:spcBef>
                <a:spcPts val="0"/>
              </a:spcBef>
              <a:spcAft>
                <a:spcPts val="0"/>
              </a:spcAft>
              <a:buClr>
                <a:schemeClr val="dk1"/>
              </a:buClr>
              <a:buSzPts val="2200"/>
              <a:buFont typeface="Arial"/>
              <a:buChar char="•"/>
            </a:pPr>
            <a:r>
              <a:rPr lang="en-US" sz="2200"/>
              <a:t>Page faults increasing </a:t>
            </a:r>
            <a:endParaRPr sz="2200"/>
          </a:p>
          <a:p>
            <a:pPr marL="742950" marR="0" lvl="1" indent="-298450" algn="l" rtl="0">
              <a:lnSpc>
                <a:spcPct val="115000"/>
              </a:lnSpc>
              <a:spcBef>
                <a:spcPts val="0"/>
              </a:spcBef>
              <a:spcAft>
                <a:spcPts val="0"/>
              </a:spcAft>
              <a:buClr>
                <a:schemeClr val="dk1"/>
              </a:buClr>
              <a:buSzPts val="2200"/>
              <a:buFont typeface="Arial"/>
              <a:buChar char="–"/>
            </a:pPr>
            <a:r>
              <a:rPr lang="en-US" sz="2200"/>
              <a:t>(Symptom) Compare detected rate of change with</a:t>
            </a:r>
            <a:endParaRPr sz="2200"/>
          </a:p>
          <a:p>
            <a:pPr marL="1143000" marR="0" lvl="2" indent="-254000" algn="l" rtl="0">
              <a:lnSpc>
                <a:spcPct val="115000"/>
              </a:lnSpc>
              <a:spcBef>
                <a:spcPts val="0"/>
              </a:spcBef>
              <a:spcAft>
                <a:spcPts val="0"/>
              </a:spcAft>
              <a:buClr>
                <a:schemeClr val="dk1"/>
              </a:buClr>
              <a:buSzPts val="2200"/>
              <a:buFont typeface="Arial"/>
              <a:buChar char="•"/>
            </a:pPr>
            <a:r>
              <a:rPr lang="en-US" sz="2200"/>
              <a:t>Low CPU utilization </a:t>
            </a:r>
            <a:endParaRPr sz="2200"/>
          </a:p>
          <a:p>
            <a:pPr marL="1143000" marR="0" lvl="2" indent="-254000" algn="l" rtl="0">
              <a:lnSpc>
                <a:spcPct val="115000"/>
              </a:lnSpc>
              <a:spcBef>
                <a:spcPts val="0"/>
              </a:spcBef>
              <a:spcAft>
                <a:spcPts val="0"/>
              </a:spcAft>
              <a:buClr>
                <a:schemeClr val="dk1"/>
              </a:buClr>
              <a:buSzPts val="2200"/>
              <a:buFont typeface="Arial"/>
              <a:buChar char="•"/>
            </a:pPr>
            <a:r>
              <a:rPr lang="en-US" sz="2200"/>
              <a:t>High memory usage</a:t>
            </a:r>
            <a:endParaRPr sz="2200"/>
          </a:p>
          <a:p>
            <a:pPr marL="342900" marR="0" lvl="0" indent="-215900" algn="l" rtl="0">
              <a:lnSpc>
                <a:spcPct val="115000"/>
              </a:lnSpc>
              <a:spcBef>
                <a:spcPts val="0"/>
              </a:spcBef>
              <a:spcAft>
                <a:spcPts val="0"/>
              </a:spcAft>
              <a:buClr>
                <a:schemeClr val="dk1"/>
              </a:buClr>
              <a:buSzPts val="2000"/>
              <a:buFont typeface="Arial"/>
              <a:buNone/>
            </a:pPr>
            <a:endParaRPr b="0" i="0" u="none" strike="noStrike" cap="none">
              <a:solidFill>
                <a:schemeClr val="dk1"/>
              </a:solidFill>
            </a:endParaRPr>
          </a:p>
          <a:p>
            <a:pPr marL="342900" marR="0" lvl="0" indent="-215900" algn="l" rtl="0">
              <a:lnSpc>
                <a:spcPct val="115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159" name="Google Shape;159;p18"/>
          <p:cNvPicPr preferRelativeResize="0"/>
          <p:nvPr/>
        </p:nvPicPr>
        <p:blipFill rotWithShape="1">
          <a:blip r:embed="rId3">
            <a:alphaModFix/>
          </a:blip>
          <a:srcRect t="7931" b="5383"/>
          <a:stretch/>
        </p:blipFill>
        <p:spPr>
          <a:xfrm>
            <a:off x="1925588" y="3927550"/>
            <a:ext cx="5146925" cy="2320850"/>
          </a:xfrm>
          <a:prstGeom prst="rect">
            <a:avLst/>
          </a:prstGeom>
          <a:noFill/>
          <a:ln>
            <a:noFill/>
          </a:ln>
        </p:spPr>
      </p:pic>
      <p:sp>
        <p:nvSpPr>
          <p:cNvPr id="160" name="Google Shape;160;p18"/>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r>
              <a:rPr lang="en-US"/>
              <a:t> of 15</a:t>
            </a:r>
            <a:endParaRPr/>
          </a:p>
          <a:p>
            <a:pPr marL="0" lvl="0" indent="0" algn="l" rtl="0">
              <a:spcBef>
                <a:spcPts val="0"/>
              </a:spcBef>
              <a:spcAft>
                <a:spcPts val="0"/>
              </a:spcAft>
              <a:buNone/>
            </a:pPr>
            <a:endParaRPr/>
          </a:p>
        </p:txBody>
      </p:sp>
      <p:sp>
        <p:nvSpPr>
          <p:cNvPr id="162" name="Google Shape;162;p18"/>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Analysis</a:t>
            </a:r>
            <a:endParaRPr/>
          </a:p>
        </p:txBody>
      </p:sp>
      <p:sp>
        <p:nvSpPr>
          <p:cNvPr id="168" name="Google Shape;168;p19"/>
          <p:cNvSpPr txBox="1">
            <a:spLocks noGrp="1"/>
          </p:cNvSpPr>
          <p:nvPr>
            <p:ph type="body" idx="1"/>
          </p:nvPr>
        </p:nvSpPr>
        <p:spPr>
          <a:xfrm>
            <a:off x="685800" y="1143000"/>
            <a:ext cx="7837487"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2400"/>
              <a:buFont typeface="Arial"/>
              <a:buChar char="•"/>
            </a:pPr>
            <a:r>
              <a:rPr lang="en-US"/>
              <a:t>A commercial product is not available to detect thrashing at the moment</a:t>
            </a:r>
            <a:endParaRPr/>
          </a:p>
          <a:p>
            <a:pPr marL="342900" marR="0" lvl="0" indent="-342900" algn="l" rtl="0">
              <a:lnSpc>
                <a:spcPct val="115000"/>
              </a:lnSpc>
              <a:spcBef>
                <a:spcPts val="0"/>
              </a:spcBef>
              <a:spcAft>
                <a:spcPts val="0"/>
              </a:spcAft>
              <a:buClr>
                <a:schemeClr val="dk1"/>
              </a:buClr>
              <a:buSzPts val="2400"/>
              <a:buFont typeface="Arial"/>
              <a:buChar char="•"/>
            </a:pPr>
            <a:r>
              <a:rPr lang="en-US"/>
              <a:t>Machine learning provides a dynamic solution</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Provides adaptability to changing environments</a:t>
            </a:r>
            <a:endParaRPr sz="2200"/>
          </a:p>
          <a:p>
            <a:pPr marL="342900" marR="0" lvl="0" indent="-342900" algn="l" rtl="0">
              <a:lnSpc>
                <a:spcPct val="115000"/>
              </a:lnSpc>
              <a:spcBef>
                <a:spcPts val="0"/>
              </a:spcBef>
              <a:spcAft>
                <a:spcPts val="0"/>
              </a:spcAft>
              <a:buClr>
                <a:schemeClr val="dk1"/>
              </a:buClr>
              <a:buSzPts val="2400"/>
              <a:buFont typeface="Arial"/>
              <a:buChar char="•"/>
            </a:pPr>
            <a:r>
              <a:rPr lang="en-US"/>
              <a:t>PyTorch is open source</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No additional cost per unit software</a:t>
            </a:r>
            <a:endParaRPr sz="2200"/>
          </a:p>
          <a:p>
            <a:pPr marL="342900" marR="0" lvl="0" indent="-342900" algn="l" rtl="0">
              <a:lnSpc>
                <a:spcPct val="115000"/>
              </a:lnSpc>
              <a:spcBef>
                <a:spcPts val="0"/>
              </a:spcBef>
              <a:spcAft>
                <a:spcPts val="0"/>
              </a:spcAft>
              <a:buClr>
                <a:schemeClr val="dk1"/>
              </a:buClr>
              <a:buSzPts val="2400"/>
              <a:buFont typeface="Arial"/>
              <a:buChar char="•"/>
            </a:pPr>
            <a:r>
              <a:rPr lang="en-US"/>
              <a:t>Reduce overhead in the following areas: </a:t>
            </a:r>
            <a:endParaRPr/>
          </a:p>
          <a:p>
            <a:pPr marL="742950" marR="0" lvl="1" indent="-298450" algn="l" rtl="0">
              <a:lnSpc>
                <a:spcPct val="115000"/>
              </a:lnSpc>
              <a:spcBef>
                <a:spcPts val="0"/>
              </a:spcBef>
              <a:spcAft>
                <a:spcPts val="0"/>
              </a:spcAft>
              <a:buClr>
                <a:schemeClr val="dk1"/>
              </a:buClr>
              <a:buSzPts val="2200"/>
              <a:buFont typeface="Arial"/>
              <a:buChar char="–"/>
            </a:pPr>
            <a:r>
              <a:rPr lang="en-US" sz="2200"/>
              <a:t>Man hours</a:t>
            </a:r>
            <a:endParaRPr sz="2200"/>
          </a:p>
          <a:p>
            <a:pPr marL="742950" marR="0" lvl="1" indent="-298450" algn="l" rtl="0">
              <a:lnSpc>
                <a:spcPct val="115000"/>
              </a:lnSpc>
              <a:spcBef>
                <a:spcPts val="0"/>
              </a:spcBef>
              <a:spcAft>
                <a:spcPts val="0"/>
              </a:spcAft>
              <a:buClr>
                <a:schemeClr val="dk1"/>
              </a:buClr>
              <a:buSzPts val="2200"/>
              <a:buFont typeface="Arial"/>
              <a:buChar char="–"/>
            </a:pPr>
            <a:r>
              <a:rPr lang="en-US" sz="2200"/>
              <a:t>Hardware</a:t>
            </a:r>
            <a:endParaRPr sz="2200"/>
          </a:p>
          <a:p>
            <a:pPr marL="742950" marR="0" lvl="1" indent="-298450" algn="l" rtl="0">
              <a:lnSpc>
                <a:spcPct val="115000"/>
              </a:lnSpc>
              <a:spcBef>
                <a:spcPts val="0"/>
              </a:spcBef>
              <a:spcAft>
                <a:spcPts val="0"/>
              </a:spcAft>
              <a:buClr>
                <a:schemeClr val="dk1"/>
              </a:buClr>
              <a:buSzPts val="2200"/>
              <a:buFont typeface="Arial"/>
              <a:buChar char="–"/>
            </a:pPr>
            <a:r>
              <a:rPr lang="en-US" sz="2200"/>
              <a:t>Money</a:t>
            </a:r>
            <a:endParaRPr sz="2200"/>
          </a:p>
          <a:p>
            <a:pPr marL="342900" marR="0" lvl="0" indent="-190500" algn="l" rtl="0">
              <a:lnSpc>
                <a:spcPct val="115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215900" algn="l" rtl="0">
              <a:lnSpc>
                <a:spcPct val="115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215900" algn="l" rtl="0">
              <a:lnSpc>
                <a:spcPct val="115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9" name="Google Shape;169;p19"/>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r>
              <a:rPr lang="en-US"/>
              <a:t> of 15</a:t>
            </a:r>
            <a:endParaRPr/>
          </a:p>
          <a:p>
            <a:pPr marL="0" lvl="0" indent="0" algn="l" rtl="0">
              <a:spcBef>
                <a:spcPts val="0"/>
              </a:spcBef>
              <a:spcAft>
                <a:spcPts val="0"/>
              </a:spcAft>
              <a:buNone/>
            </a:pPr>
            <a:endParaRPr/>
          </a:p>
        </p:txBody>
      </p:sp>
      <p:sp>
        <p:nvSpPr>
          <p:cNvPr id="171" name="Google Shape;171;p19"/>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Project </a:t>
            </a:r>
            <a:r>
              <a:rPr lang="en-US"/>
              <a:t>P</a:t>
            </a:r>
            <a:r>
              <a:rPr lang="en-US" sz="3200" b="1" i="0" u="none" strike="noStrike" cap="none">
                <a:solidFill>
                  <a:srgbClr val="004200"/>
                </a:solidFill>
                <a:latin typeface="Arial"/>
                <a:ea typeface="Arial"/>
                <a:cs typeface="Arial"/>
                <a:sym typeface="Arial"/>
              </a:rPr>
              <a:t>lan</a:t>
            </a:r>
            <a:endParaRPr/>
          </a:p>
        </p:txBody>
      </p:sp>
      <p:sp>
        <p:nvSpPr>
          <p:cNvPr id="177" name="Google Shape;177;p20"/>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r>
              <a:rPr lang="en-US"/>
              <a:t> of 15</a:t>
            </a:r>
            <a:endParaRPr/>
          </a:p>
          <a:p>
            <a:pPr marL="0" lvl="0" indent="0" algn="l" rtl="0">
              <a:spcBef>
                <a:spcPts val="0"/>
              </a:spcBef>
              <a:spcAft>
                <a:spcPts val="0"/>
              </a:spcAft>
              <a:buNone/>
            </a:pPr>
            <a:endParaRPr/>
          </a:p>
        </p:txBody>
      </p:sp>
      <p:sp>
        <p:nvSpPr>
          <p:cNvPr id="179" name="Google Shape;179;p20"/>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pic>
        <p:nvPicPr>
          <p:cNvPr id="180" name="Google Shape;180;p20"/>
          <p:cNvPicPr preferRelativeResize="0"/>
          <p:nvPr/>
        </p:nvPicPr>
        <p:blipFill>
          <a:blip r:embed="rId3">
            <a:alphaModFix/>
          </a:blip>
          <a:stretch>
            <a:fillRect/>
          </a:stretch>
        </p:blipFill>
        <p:spPr>
          <a:xfrm>
            <a:off x="448475" y="994336"/>
            <a:ext cx="8355941" cy="51603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a:t>List of References</a:t>
            </a:r>
            <a:endParaRPr/>
          </a:p>
        </p:txBody>
      </p:sp>
      <p:sp>
        <p:nvSpPr>
          <p:cNvPr id="187" name="Google Shape;187;p21"/>
          <p:cNvSpPr txBox="1">
            <a:spLocks noGrp="1"/>
          </p:cNvSpPr>
          <p:nvPr>
            <p:ph type="body" idx="1"/>
          </p:nvPr>
        </p:nvSpPr>
        <p:spPr>
          <a:xfrm>
            <a:off x="685800" y="1143000"/>
            <a:ext cx="7837500" cy="5105400"/>
          </a:xfrm>
          <a:prstGeom prst="rect">
            <a:avLst/>
          </a:prstGeom>
          <a:noFill/>
          <a:ln>
            <a:noFill/>
          </a:ln>
        </p:spPr>
        <p:txBody>
          <a:bodyPr spcFirstLastPara="1" wrap="square" lIns="91425" tIns="45700" rIns="91425" bIns="45700" anchor="t" anchorCtr="0">
            <a:noAutofit/>
          </a:bodyPr>
          <a:lstStyle/>
          <a:p>
            <a:pPr marL="457200" lvl="0" indent="-368300" algn="l" rtl="0">
              <a:lnSpc>
                <a:spcPct val="115000"/>
              </a:lnSpc>
              <a:spcBef>
                <a:spcPts val="0"/>
              </a:spcBef>
              <a:spcAft>
                <a:spcPts val="0"/>
              </a:spcAft>
              <a:buSzPts val="2200"/>
              <a:buChar char="•"/>
            </a:pPr>
            <a:r>
              <a:rPr lang="en-US" sz="2200" dirty="0"/>
              <a:t>What is thrashing in an operating system?, </a:t>
            </a:r>
            <a:r>
              <a:rPr lang="en-US" sz="2200" dirty="0" err="1"/>
              <a:t>Quora</a:t>
            </a:r>
            <a:r>
              <a:rPr lang="en-US" sz="2200" dirty="0"/>
              <a:t>, 2018. </a:t>
            </a:r>
            <a:r>
              <a:rPr lang="en-US" sz="2200" dirty="0" err="1"/>
              <a:t>URL:https</a:t>
            </a:r>
            <a:r>
              <a:rPr lang="en-US" sz="2200" dirty="0"/>
              <a:t>://</a:t>
            </a:r>
            <a:r>
              <a:rPr lang="en-US" sz="2200" dirty="0" err="1" smtClean="0"/>
              <a:t>www.quora.com</a:t>
            </a:r>
            <a:r>
              <a:rPr lang="en-US" sz="2200" dirty="0" smtClean="0"/>
              <a:t>/What-is-thrashing-in-an-operating-system</a:t>
            </a:r>
            <a:r>
              <a:rPr lang="en-US" sz="2200" dirty="0"/>
              <a:t>.</a:t>
            </a:r>
            <a:endParaRPr sz="2200" dirty="0"/>
          </a:p>
          <a:p>
            <a:pPr marL="457200" lvl="0" indent="-368300" algn="l" rtl="0">
              <a:lnSpc>
                <a:spcPct val="115000"/>
              </a:lnSpc>
              <a:spcBef>
                <a:spcPts val="0"/>
              </a:spcBef>
              <a:spcAft>
                <a:spcPts val="0"/>
              </a:spcAft>
              <a:buSzPts val="2200"/>
              <a:buChar char="•"/>
            </a:pPr>
            <a:r>
              <a:rPr lang="en-US" sz="2200" dirty="0"/>
              <a:t>Thrashing (computer science), Wikipedia, 2018. URL: https://</a:t>
            </a:r>
            <a:r>
              <a:rPr lang="en-US" sz="2200" dirty="0" err="1"/>
              <a:t>en.wikipedia.org</a:t>
            </a:r>
            <a:r>
              <a:rPr lang="en-US" sz="2200" dirty="0"/>
              <a:t>/wiki/Thrashing_(</a:t>
            </a:r>
            <a:r>
              <a:rPr lang="en-US" sz="2200" dirty="0" err="1"/>
              <a:t>computer_science</a:t>
            </a:r>
            <a:r>
              <a:rPr lang="en-US" sz="2200" dirty="0"/>
              <a:t>).</a:t>
            </a:r>
            <a:endParaRPr sz="2200" dirty="0"/>
          </a:p>
          <a:p>
            <a:pPr marL="457200" lvl="0" indent="-368300" algn="l" rtl="0">
              <a:lnSpc>
                <a:spcPct val="115000"/>
              </a:lnSpc>
              <a:spcBef>
                <a:spcPts val="0"/>
              </a:spcBef>
              <a:spcAft>
                <a:spcPts val="0"/>
              </a:spcAft>
              <a:buSzPts val="2200"/>
              <a:buChar char="•"/>
            </a:pPr>
            <a:r>
              <a:rPr lang="en-US" sz="2200" dirty="0"/>
              <a:t>Thrashing, </a:t>
            </a:r>
            <a:r>
              <a:rPr lang="en-US" sz="2200" dirty="0" err="1"/>
              <a:t>Techopedia</a:t>
            </a:r>
            <a:r>
              <a:rPr lang="en-US" sz="2200" dirty="0"/>
              <a:t>, 2018. URL: https://</a:t>
            </a:r>
            <a:r>
              <a:rPr lang="en-US" sz="2200" dirty="0" err="1"/>
              <a:t>www.techopedia.com</a:t>
            </a:r>
            <a:r>
              <a:rPr lang="en-US" sz="2200" dirty="0"/>
              <a:t>/definition/4766/thrashing</a:t>
            </a:r>
            <a:endParaRPr sz="2200" dirty="0"/>
          </a:p>
          <a:p>
            <a:pPr marL="457200" lvl="0" indent="-368300" algn="l" rtl="0">
              <a:lnSpc>
                <a:spcPct val="115000"/>
              </a:lnSpc>
              <a:spcBef>
                <a:spcPts val="0"/>
              </a:spcBef>
              <a:spcAft>
                <a:spcPts val="0"/>
              </a:spcAft>
              <a:buSzPts val="2200"/>
              <a:buChar char="•"/>
            </a:pPr>
            <a:r>
              <a:rPr lang="en-US" sz="2200" dirty="0"/>
              <a:t>Thrashing, Computer Hope, 2017. URL: https://</a:t>
            </a:r>
            <a:r>
              <a:rPr lang="en-US" sz="2200" dirty="0" err="1"/>
              <a:t>www.computerhope.com</a:t>
            </a:r>
            <a:r>
              <a:rPr lang="en-US" sz="2200" dirty="0"/>
              <a:t>/jargon/t/</a:t>
            </a:r>
            <a:r>
              <a:rPr lang="en-US" sz="2200" dirty="0" err="1"/>
              <a:t>thrash.htm</a:t>
            </a:r>
            <a:r>
              <a:rPr lang="en-US" sz="2200" dirty="0"/>
              <a:t>.</a:t>
            </a:r>
            <a:endParaRPr sz="2200" dirty="0"/>
          </a:p>
          <a:p>
            <a:pPr marL="457200" lvl="0" indent="-368300" algn="l" rtl="0">
              <a:lnSpc>
                <a:spcPct val="115000"/>
              </a:lnSpc>
              <a:spcBef>
                <a:spcPts val="0"/>
              </a:spcBef>
              <a:spcAft>
                <a:spcPts val="0"/>
              </a:spcAft>
              <a:buSzPts val="2200"/>
              <a:buChar char="•"/>
            </a:pPr>
            <a:r>
              <a:rPr lang="en-US" sz="2200" dirty="0"/>
              <a:t>Images are from </a:t>
            </a:r>
            <a:r>
              <a:rPr lang="en-US" sz="2200" dirty="0" err="1"/>
              <a:t>www.google.com</a:t>
            </a:r>
            <a:endParaRPr sz="2200" dirty="0"/>
          </a:p>
        </p:txBody>
      </p:sp>
      <p:sp>
        <p:nvSpPr>
          <p:cNvPr id="188" name="Google Shape;188;p21"/>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r>
              <a:rPr lang="en-US"/>
              <a:t> of 15</a:t>
            </a:r>
            <a:endParaRPr/>
          </a:p>
          <a:p>
            <a:pPr marL="0" lvl="0" indent="0" algn="l" rtl="0">
              <a:spcBef>
                <a:spcPts val="0"/>
              </a:spcBef>
              <a:spcAft>
                <a:spcPts val="0"/>
              </a:spcAft>
              <a:buClr>
                <a:schemeClr val="dk1"/>
              </a:buClr>
              <a:buSzPts val="1200"/>
              <a:buFont typeface="Arial"/>
              <a:buNone/>
            </a:pPr>
            <a:endParaRPr/>
          </a:p>
        </p:txBody>
      </p:sp>
      <p:sp>
        <p:nvSpPr>
          <p:cNvPr id="189" name="Google Shape;189;p21"/>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Acknowledgments</a:t>
            </a:r>
            <a:endParaRPr/>
          </a:p>
        </p:txBody>
      </p:sp>
      <p:sp>
        <p:nvSpPr>
          <p:cNvPr id="59" name="Google Shape;59;p8"/>
          <p:cNvSpPr txBox="1">
            <a:spLocks noGrp="1"/>
          </p:cNvSpPr>
          <p:nvPr>
            <p:ph type="body" idx="1"/>
          </p:nvPr>
        </p:nvSpPr>
        <p:spPr>
          <a:xfrm>
            <a:off x="685800" y="1143000"/>
            <a:ext cx="77724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2400"/>
              <a:buFont typeface="Arial"/>
              <a:buChar char="•"/>
            </a:pPr>
            <a:r>
              <a:rPr lang="en-US"/>
              <a:t>Tom Lumia from SunView and his team</a:t>
            </a:r>
            <a:endParaRPr/>
          </a:p>
          <a:p>
            <a:pPr marL="342900" marR="0" lvl="0" indent="-342900" algn="l" rtl="0">
              <a:lnSpc>
                <a:spcPct val="115000"/>
              </a:lnSpc>
              <a:spcBef>
                <a:spcPts val="0"/>
              </a:spcBef>
              <a:spcAft>
                <a:spcPts val="0"/>
              </a:spcAft>
              <a:buClr>
                <a:schemeClr val="dk1"/>
              </a:buClr>
              <a:buSzPts val="2400"/>
              <a:buFont typeface="Arial"/>
              <a:buChar char="•"/>
            </a:pPr>
            <a:r>
              <a:rPr lang="en-US"/>
              <a:t>Professor Giovannetti and his guidance </a:t>
            </a:r>
            <a:endParaRPr/>
          </a:p>
        </p:txBody>
      </p:sp>
      <p:sp>
        <p:nvSpPr>
          <p:cNvPr id="60" name="Google Shape;60;p8"/>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a:t>
            </a:fld>
            <a:r>
              <a:rPr lang="en-US"/>
              <a:t> of 15</a:t>
            </a:r>
            <a:endParaRPr/>
          </a:p>
          <a:p>
            <a:pPr marL="0" lvl="0" indent="0" algn="l" rtl="0">
              <a:spcBef>
                <a:spcPts val="0"/>
              </a:spcBef>
              <a:spcAft>
                <a:spcPts val="0"/>
              </a:spcAft>
              <a:buNone/>
            </a:pPr>
            <a:endParaRPr/>
          </a:p>
        </p:txBody>
      </p:sp>
      <p:sp>
        <p:nvSpPr>
          <p:cNvPr id="62" name="Google Shape;62;p8"/>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Agenda</a:t>
            </a:r>
            <a:endParaRPr/>
          </a:p>
        </p:txBody>
      </p:sp>
      <p:sp>
        <p:nvSpPr>
          <p:cNvPr id="68" name="Google Shape;68;p9"/>
          <p:cNvSpPr txBox="1">
            <a:spLocks noGrp="1"/>
          </p:cNvSpPr>
          <p:nvPr>
            <p:ph type="body" idx="1"/>
          </p:nvPr>
        </p:nvSpPr>
        <p:spPr>
          <a:xfrm>
            <a:off x="685800" y="1143000"/>
            <a:ext cx="77724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Background</a:t>
            </a:r>
            <a:endParaRPr sz="2400" b="1" i="0" u="none" strike="noStrike" cap="none">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Problem</a:t>
            </a:r>
            <a:endParaRPr sz="2400" b="1" i="0" u="none" strike="noStrike" cap="none">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Requirements  </a:t>
            </a:r>
            <a:endParaRPr/>
          </a:p>
          <a:p>
            <a:pPr marL="342900" marR="0" lvl="0" indent="-342900" algn="l" rtl="0">
              <a:lnSpc>
                <a:spcPct val="115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Design / Specification</a:t>
            </a:r>
            <a:endParaRPr/>
          </a:p>
          <a:p>
            <a:pPr marL="342900" marR="0" lvl="0" indent="-342900" algn="l" rtl="0">
              <a:lnSpc>
                <a:spcPct val="115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Analysis</a:t>
            </a:r>
            <a:endParaRPr/>
          </a:p>
          <a:p>
            <a:pPr marL="342900" marR="0" lvl="0" indent="-342900" algn="l" rtl="0">
              <a:lnSpc>
                <a:spcPct val="115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Project Plan</a:t>
            </a:r>
            <a:endParaRPr/>
          </a:p>
          <a:p>
            <a:pPr marL="342900" marR="0" lvl="0" indent="-342900" algn="l" rtl="0">
              <a:lnSpc>
                <a:spcPct val="115000"/>
              </a:lnSpc>
              <a:spcBef>
                <a:spcPts val="0"/>
              </a:spcBef>
              <a:spcAft>
                <a:spcPts val="0"/>
              </a:spcAft>
              <a:buClr>
                <a:schemeClr val="dk1"/>
              </a:buClr>
              <a:buSzPts val="2400"/>
              <a:buFont typeface="Arial"/>
              <a:buChar char="•"/>
            </a:pPr>
            <a:r>
              <a:rPr lang="en-US"/>
              <a:t>List of References</a:t>
            </a:r>
            <a:endParaRPr/>
          </a:p>
          <a:p>
            <a:pPr marL="342900" marR="0" lvl="0" indent="-190500" algn="l" rtl="0">
              <a:lnSpc>
                <a:spcPct val="115000"/>
              </a:lnSpc>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69" name="Google Shape;69;p9"/>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a:t>
            </a:fld>
            <a:r>
              <a:rPr lang="en-US"/>
              <a:t> of 15</a:t>
            </a:r>
            <a:endParaRPr/>
          </a:p>
          <a:p>
            <a:pPr marL="0" lvl="0" indent="0" algn="l" rtl="0">
              <a:spcBef>
                <a:spcPts val="0"/>
              </a:spcBef>
              <a:spcAft>
                <a:spcPts val="0"/>
              </a:spcAft>
              <a:buNone/>
            </a:pPr>
            <a:endParaRPr/>
          </a:p>
        </p:txBody>
      </p:sp>
      <p:sp>
        <p:nvSpPr>
          <p:cNvPr id="71" name="Google Shape;71;p9"/>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Background</a:t>
            </a:r>
            <a:endParaRPr/>
          </a:p>
        </p:txBody>
      </p:sp>
      <p:sp>
        <p:nvSpPr>
          <p:cNvPr id="77" name="Google Shape;77;p10"/>
          <p:cNvSpPr txBox="1">
            <a:spLocks noGrp="1"/>
          </p:cNvSpPr>
          <p:nvPr>
            <p:ph type="body" idx="1"/>
          </p:nvPr>
        </p:nvSpPr>
        <p:spPr>
          <a:xfrm>
            <a:off x="653238" y="1058300"/>
            <a:ext cx="7837500" cy="51054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Char char="•"/>
            </a:pPr>
            <a:r>
              <a:rPr lang="en-US"/>
              <a:t>Pertinent functionalities of operating system</a:t>
            </a:r>
            <a:endParaRPr/>
          </a:p>
          <a:p>
            <a:pPr marL="914400" lvl="1" indent="-368300" algn="l" rtl="0">
              <a:lnSpc>
                <a:spcPct val="115000"/>
              </a:lnSpc>
              <a:spcBef>
                <a:spcPts val="0"/>
              </a:spcBef>
              <a:spcAft>
                <a:spcPts val="0"/>
              </a:spcAft>
              <a:buSzPts val="2200"/>
              <a:buChar char="–"/>
            </a:pPr>
            <a:r>
              <a:rPr lang="en-US" sz="2200"/>
              <a:t>Allocation of memory from programs</a:t>
            </a:r>
            <a:endParaRPr sz="2200"/>
          </a:p>
          <a:p>
            <a:pPr marL="914400" lvl="1" indent="-368300" algn="l" rtl="0">
              <a:lnSpc>
                <a:spcPct val="115000"/>
              </a:lnSpc>
              <a:spcBef>
                <a:spcPts val="0"/>
              </a:spcBef>
              <a:spcAft>
                <a:spcPts val="0"/>
              </a:spcAft>
              <a:buSzPts val="2200"/>
              <a:buChar char="–"/>
            </a:pPr>
            <a:r>
              <a:rPr lang="en-US" sz="2200"/>
              <a:t>Paging and page fault</a:t>
            </a:r>
            <a:endParaRPr sz="2200"/>
          </a:p>
          <a:p>
            <a:pPr marL="914400" lvl="1" indent="-368300" algn="l" rtl="0">
              <a:lnSpc>
                <a:spcPct val="115000"/>
              </a:lnSpc>
              <a:spcBef>
                <a:spcPts val="0"/>
              </a:spcBef>
              <a:spcAft>
                <a:spcPts val="0"/>
              </a:spcAft>
              <a:buSzPts val="2200"/>
              <a:buChar char="–"/>
            </a:pPr>
            <a:r>
              <a:rPr lang="en-US" sz="2200"/>
              <a:t>Memory swapping </a:t>
            </a:r>
            <a:endParaRPr sz="2200"/>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78" name="Google Shape;78;p10"/>
          <p:cNvPicPr preferRelativeResize="0"/>
          <p:nvPr/>
        </p:nvPicPr>
        <p:blipFill>
          <a:blip r:embed="rId3">
            <a:alphaModFix/>
          </a:blip>
          <a:stretch>
            <a:fillRect/>
          </a:stretch>
        </p:blipFill>
        <p:spPr>
          <a:xfrm>
            <a:off x="4410600" y="2779123"/>
            <a:ext cx="4587600" cy="3469275"/>
          </a:xfrm>
          <a:prstGeom prst="rect">
            <a:avLst/>
          </a:prstGeom>
          <a:noFill/>
          <a:ln>
            <a:noFill/>
          </a:ln>
        </p:spPr>
      </p:pic>
      <p:pic>
        <p:nvPicPr>
          <p:cNvPr id="79" name="Google Shape;79;p10"/>
          <p:cNvPicPr preferRelativeResize="0"/>
          <p:nvPr/>
        </p:nvPicPr>
        <p:blipFill>
          <a:blip r:embed="rId4">
            <a:alphaModFix/>
          </a:blip>
          <a:stretch>
            <a:fillRect/>
          </a:stretch>
        </p:blipFill>
        <p:spPr>
          <a:xfrm>
            <a:off x="254050" y="2949109"/>
            <a:ext cx="4156549" cy="3129304"/>
          </a:xfrm>
          <a:prstGeom prst="rect">
            <a:avLst/>
          </a:prstGeom>
          <a:noFill/>
          <a:ln>
            <a:noFill/>
          </a:ln>
        </p:spPr>
      </p:pic>
      <p:sp>
        <p:nvSpPr>
          <p:cNvPr id="80" name="Google Shape;80;p10"/>
          <p:cNvSpPr txBox="1"/>
          <p:nvPr/>
        </p:nvSpPr>
        <p:spPr>
          <a:xfrm>
            <a:off x="959850" y="5767700"/>
            <a:ext cx="9759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a:t>Paging</a:t>
            </a:r>
            <a:endParaRPr b="1" i="1"/>
          </a:p>
        </p:txBody>
      </p:sp>
      <p:sp>
        <p:nvSpPr>
          <p:cNvPr id="81" name="Google Shape;81;p10"/>
          <p:cNvSpPr txBox="1"/>
          <p:nvPr/>
        </p:nvSpPr>
        <p:spPr>
          <a:xfrm>
            <a:off x="6139725" y="5767700"/>
            <a:ext cx="25488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a:t>Memory swapping</a:t>
            </a:r>
            <a:endParaRPr b="1" i="1"/>
          </a:p>
        </p:txBody>
      </p:sp>
      <p:sp>
        <p:nvSpPr>
          <p:cNvPr id="82" name="Google Shape;82;p10"/>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r>
              <a:rPr lang="en-US"/>
              <a:t> of 15</a:t>
            </a:r>
            <a:endParaRPr/>
          </a:p>
          <a:p>
            <a:pPr marL="0" lvl="0" indent="0" algn="l" rtl="0">
              <a:spcBef>
                <a:spcPts val="0"/>
              </a:spcBef>
              <a:spcAft>
                <a:spcPts val="0"/>
              </a:spcAft>
              <a:buNone/>
            </a:pPr>
            <a:endParaRPr/>
          </a:p>
        </p:txBody>
      </p:sp>
      <p:sp>
        <p:nvSpPr>
          <p:cNvPr id="84" name="Google Shape;84;p10"/>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Background</a:t>
            </a:r>
            <a:endParaRPr/>
          </a:p>
        </p:txBody>
      </p:sp>
      <p:sp>
        <p:nvSpPr>
          <p:cNvPr id="90" name="Google Shape;90;p11"/>
          <p:cNvSpPr txBox="1">
            <a:spLocks noGrp="1"/>
          </p:cNvSpPr>
          <p:nvPr>
            <p:ph type="body" idx="1"/>
          </p:nvPr>
        </p:nvSpPr>
        <p:spPr>
          <a:xfrm>
            <a:off x="653250" y="1102075"/>
            <a:ext cx="7837500" cy="2178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Thrashing, or disk thrashing, occurs when there is high paging activity, meaning a process is spending more time paging then executing. </a:t>
            </a:r>
            <a:endParaRPr/>
          </a:p>
        </p:txBody>
      </p:sp>
      <p:pic>
        <p:nvPicPr>
          <p:cNvPr id="91" name="Google Shape;91;p11"/>
          <p:cNvPicPr preferRelativeResize="0"/>
          <p:nvPr/>
        </p:nvPicPr>
        <p:blipFill>
          <a:blip r:embed="rId3">
            <a:alphaModFix/>
          </a:blip>
          <a:stretch>
            <a:fillRect/>
          </a:stretch>
        </p:blipFill>
        <p:spPr>
          <a:xfrm>
            <a:off x="318375" y="2472700"/>
            <a:ext cx="8507250" cy="3408125"/>
          </a:xfrm>
          <a:prstGeom prst="rect">
            <a:avLst/>
          </a:prstGeom>
          <a:noFill/>
          <a:ln>
            <a:noFill/>
          </a:ln>
        </p:spPr>
      </p:pic>
      <p:sp>
        <p:nvSpPr>
          <p:cNvPr id="92" name="Google Shape;92;p11"/>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r>
              <a:rPr lang="en-US"/>
              <a:t> of 15</a:t>
            </a:r>
            <a:endParaRPr/>
          </a:p>
          <a:p>
            <a:pPr marL="0" lvl="0" indent="0" algn="l" rtl="0">
              <a:spcBef>
                <a:spcPts val="0"/>
              </a:spcBef>
              <a:spcAft>
                <a:spcPts val="0"/>
              </a:spcAft>
              <a:buNone/>
            </a:pPr>
            <a:endParaRPr/>
          </a:p>
        </p:txBody>
      </p:sp>
      <p:sp>
        <p:nvSpPr>
          <p:cNvPr id="94" name="Google Shape;94;p11"/>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Background</a:t>
            </a:r>
            <a:endParaRPr/>
          </a:p>
        </p:txBody>
      </p:sp>
      <p:sp>
        <p:nvSpPr>
          <p:cNvPr id="100" name="Google Shape;100;p12"/>
          <p:cNvSpPr txBox="1">
            <a:spLocks noGrp="1"/>
          </p:cNvSpPr>
          <p:nvPr>
            <p:ph type="body" idx="1"/>
          </p:nvPr>
        </p:nvSpPr>
        <p:spPr>
          <a:xfrm>
            <a:off x="653250" y="1054775"/>
            <a:ext cx="7837500" cy="2178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Causes of thrashing: </a:t>
            </a:r>
            <a:endParaRPr/>
          </a:p>
          <a:p>
            <a:pPr marL="457200" lvl="0" indent="-381000" algn="l" rtl="0">
              <a:lnSpc>
                <a:spcPct val="115000"/>
              </a:lnSpc>
              <a:spcBef>
                <a:spcPts val="0"/>
              </a:spcBef>
              <a:spcAft>
                <a:spcPts val="0"/>
              </a:spcAft>
              <a:buSzPts val="2400"/>
              <a:buChar char="•"/>
            </a:pPr>
            <a:r>
              <a:rPr lang="en-US"/>
              <a:t>under allocation of minimum number of pages required by process </a:t>
            </a:r>
            <a:endParaRPr/>
          </a:p>
          <a:p>
            <a:pPr marL="457200" lvl="0" indent="-381000" algn="l" rtl="0">
              <a:lnSpc>
                <a:spcPct val="115000"/>
              </a:lnSpc>
              <a:spcBef>
                <a:spcPts val="0"/>
              </a:spcBef>
              <a:spcAft>
                <a:spcPts val="0"/>
              </a:spcAft>
              <a:buSzPts val="2400"/>
              <a:buChar char="•"/>
            </a:pPr>
            <a:r>
              <a:rPr lang="en-US"/>
              <a:t>CPU scheduler sees decreasing CPU utilization and increases the degree of multiprogramming </a:t>
            </a:r>
            <a:endParaRPr i="1"/>
          </a:p>
        </p:txBody>
      </p:sp>
      <p:pic>
        <p:nvPicPr>
          <p:cNvPr id="101" name="Google Shape;101;p12"/>
          <p:cNvPicPr preferRelativeResize="0"/>
          <p:nvPr/>
        </p:nvPicPr>
        <p:blipFill>
          <a:blip r:embed="rId3">
            <a:alphaModFix/>
          </a:blip>
          <a:stretch>
            <a:fillRect/>
          </a:stretch>
        </p:blipFill>
        <p:spPr>
          <a:xfrm>
            <a:off x="1803899" y="3233075"/>
            <a:ext cx="5536200" cy="2962875"/>
          </a:xfrm>
          <a:prstGeom prst="rect">
            <a:avLst/>
          </a:prstGeom>
          <a:noFill/>
          <a:ln>
            <a:noFill/>
          </a:ln>
        </p:spPr>
      </p:pic>
      <p:sp>
        <p:nvSpPr>
          <p:cNvPr id="102" name="Google Shape;102;p12"/>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r>
              <a:rPr lang="en-US"/>
              <a:t> of 15</a:t>
            </a:r>
            <a:endParaRPr/>
          </a:p>
          <a:p>
            <a:pPr marL="0" lvl="0" indent="0" algn="l" rtl="0">
              <a:spcBef>
                <a:spcPts val="0"/>
              </a:spcBef>
              <a:spcAft>
                <a:spcPts val="0"/>
              </a:spcAft>
              <a:buNone/>
            </a:pPr>
            <a:endParaRPr/>
          </a:p>
        </p:txBody>
      </p:sp>
      <p:sp>
        <p:nvSpPr>
          <p:cNvPr id="104" name="Google Shape;104;p12"/>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Background</a:t>
            </a:r>
            <a:endParaRPr/>
          </a:p>
        </p:txBody>
      </p:sp>
      <p:pic>
        <p:nvPicPr>
          <p:cNvPr id="110" name="Google Shape;110;p13"/>
          <p:cNvPicPr preferRelativeResize="0"/>
          <p:nvPr/>
        </p:nvPicPr>
        <p:blipFill>
          <a:blip r:embed="rId3">
            <a:alphaModFix/>
          </a:blip>
          <a:stretch>
            <a:fillRect/>
          </a:stretch>
        </p:blipFill>
        <p:spPr>
          <a:xfrm>
            <a:off x="484559" y="1045313"/>
            <a:ext cx="5093291" cy="5003513"/>
          </a:xfrm>
          <a:prstGeom prst="rect">
            <a:avLst/>
          </a:prstGeom>
          <a:noFill/>
          <a:ln>
            <a:noFill/>
          </a:ln>
        </p:spPr>
      </p:pic>
      <p:sp>
        <p:nvSpPr>
          <p:cNvPr id="111" name="Google Shape;111;p13"/>
          <p:cNvSpPr txBox="1">
            <a:spLocks noGrp="1"/>
          </p:cNvSpPr>
          <p:nvPr>
            <p:ph type="body" idx="1"/>
          </p:nvPr>
        </p:nvSpPr>
        <p:spPr>
          <a:xfrm>
            <a:off x="5626500" y="931825"/>
            <a:ext cx="3517500" cy="5230500"/>
          </a:xfrm>
          <a:prstGeom prst="rect">
            <a:avLst/>
          </a:prstGeom>
          <a:noFill/>
          <a:ln>
            <a:noFill/>
          </a:ln>
        </p:spPr>
        <p:txBody>
          <a:bodyPr spcFirstLastPara="1" wrap="square" lIns="91425" tIns="45700" rIns="91425" bIns="45700" anchor="t" anchorCtr="0">
            <a:noAutofit/>
          </a:bodyPr>
          <a:lstStyle/>
          <a:p>
            <a:pPr marL="342900" marR="0" lvl="0" indent="-215900" algn="l" rtl="0">
              <a:lnSpc>
                <a:spcPct val="115000"/>
              </a:lnSpc>
              <a:spcBef>
                <a:spcPts val="0"/>
              </a:spcBef>
              <a:spcAft>
                <a:spcPts val="0"/>
              </a:spcAft>
              <a:buClr>
                <a:schemeClr val="dk1"/>
              </a:buClr>
              <a:buSzPts val="2000"/>
              <a:buFont typeface="Arial"/>
              <a:buNone/>
            </a:pPr>
            <a:r>
              <a:rPr lang="en-US"/>
              <a:t>Characteristics of</a:t>
            </a:r>
            <a:r>
              <a:rPr lang="en-US" i="1"/>
              <a:t> </a:t>
            </a:r>
            <a:r>
              <a:rPr lang="en-US"/>
              <a:t>thrashing include but not limited to:</a:t>
            </a:r>
            <a:endParaRPr/>
          </a:p>
          <a:p>
            <a:pPr marL="457200" lvl="0" indent="-381000" algn="l" rtl="0">
              <a:lnSpc>
                <a:spcPct val="115000"/>
              </a:lnSpc>
              <a:spcBef>
                <a:spcPts val="0"/>
              </a:spcBef>
              <a:spcAft>
                <a:spcPts val="0"/>
              </a:spcAft>
              <a:buSzPts val="2400"/>
              <a:buChar char="•"/>
            </a:pPr>
            <a:r>
              <a:rPr lang="en-US"/>
              <a:t>high page faults</a:t>
            </a:r>
            <a:endParaRPr/>
          </a:p>
          <a:p>
            <a:pPr marL="457200" lvl="0" indent="-381000" algn="l" rtl="0">
              <a:lnSpc>
                <a:spcPct val="115000"/>
              </a:lnSpc>
              <a:spcBef>
                <a:spcPts val="0"/>
              </a:spcBef>
              <a:spcAft>
                <a:spcPts val="0"/>
              </a:spcAft>
              <a:buSzPts val="2400"/>
              <a:buChar char="•"/>
            </a:pPr>
            <a:r>
              <a:rPr lang="en-US"/>
              <a:t>high memory usage</a:t>
            </a:r>
            <a:endParaRPr/>
          </a:p>
          <a:p>
            <a:pPr marL="457200" lvl="0" indent="-381000" algn="l" rtl="0">
              <a:lnSpc>
                <a:spcPct val="115000"/>
              </a:lnSpc>
              <a:spcBef>
                <a:spcPts val="0"/>
              </a:spcBef>
              <a:spcAft>
                <a:spcPts val="0"/>
              </a:spcAft>
              <a:buSzPts val="2400"/>
              <a:buChar char="•"/>
            </a:pPr>
            <a:r>
              <a:rPr lang="en-US"/>
              <a:t>low CPU utilization</a:t>
            </a:r>
            <a:endParaRPr/>
          </a:p>
          <a:p>
            <a:pPr marL="457200" lvl="0" indent="-381000" algn="l" rtl="0">
              <a:lnSpc>
                <a:spcPct val="115000"/>
              </a:lnSpc>
              <a:spcBef>
                <a:spcPts val="0"/>
              </a:spcBef>
              <a:spcAft>
                <a:spcPts val="0"/>
              </a:spcAft>
              <a:buSzPts val="2400"/>
              <a:buChar char="•"/>
            </a:pPr>
            <a:r>
              <a:rPr lang="en-US"/>
              <a:t>non-responding applications or processes</a:t>
            </a:r>
            <a:endParaRPr/>
          </a:p>
        </p:txBody>
      </p:sp>
      <p:sp>
        <p:nvSpPr>
          <p:cNvPr id="112" name="Google Shape;112;p13"/>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r>
              <a:rPr lang="en-US"/>
              <a:t> of 15</a:t>
            </a:r>
            <a:endParaRPr/>
          </a:p>
          <a:p>
            <a:pPr marL="0" lvl="0" indent="0" algn="l" rtl="0">
              <a:spcBef>
                <a:spcPts val="0"/>
              </a:spcBef>
              <a:spcAft>
                <a:spcPts val="0"/>
              </a:spcAft>
              <a:buNone/>
            </a:pPr>
            <a:endParaRPr/>
          </a:p>
        </p:txBody>
      </p:sp>
      <p:sp>
        <p:nvSpPr>
          <p:cNvPr id="114" name="Google Shape;114;p13"/>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sz="3200" b="1" i="0" u="none" strike="noStrike" cap="none">
                <a:solidFill>
                  <a:srgbClr val="004200"/>
                </a:solidFill>
                <a:latin typeface="Arial"/>
                <a:ea typeface="Arial"/>
                <a:cs typeface="Arial"/>
                <a:sym typeface="Arial"/>
              </a:rPr>
              <a:t>Problem</a:t>
            </a:r>
            <a:endParaRPr/>
          </a:p>
        </p:txBody>
      </p:sp>
      <p:sp>
        <p:nvSpPr>
          <p:cNvPr id="120" name="Google Shape;120;p14"/>
          <p:cNvSpPr txBox="1">
            <a:spLocks noGrp="1"/>
          </p:cNvSpPr>
          <p:nvPr>
            <p:ph type="body" idx="1"/>
          </p:nvPr>
        </p:nvSpPr>
        <p:spPr>
          <a:xfrm>
            <a:off x="685800" y="1143000"/>
            <a:ext cx="7837500" cy="510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rgbClr val="000000"/>
                </a:solidFill>
              </a:rPr>
              <a:t>SunView Software is the </a:t>
            </a:r>
            <a:r>
              <a:rPr lang="en-US">
                <a:solidFill>
                  <a:srgbClr val="000000"/>
                </a:solidFill>
                <a:highlight>
                  <a:srgbClr val="FFFFFF"/>
                </a:highlight>
              </a:rPr>
              <a:t>leading provider of IT Service Management, Change Management, and Service Desk ticketing </a:t>
            </a:r>
            <a:r>
              <a:rPr lang="en-US">
                <a:solidFill>
                  <a:srgbClr val="000000"/>
                </a:solidFill>
              </a:rPr>
              <a:t>solutions</a:t>
            </a:r>
            <a:r>
              <a:rPr lang="en-US">
                <a:solidFill>
                  <a:srgbClr val="000000"/>
                </a:solidFill>
                <a:highlight>
                  <a:srgbClr val="FFFFFF"/>
                </a:highlight>
              </a:rPr>
              <a:t>.</a:t>
            </a:r>
            <a:endParaRPr>
              <a:solidFill>
                <a:srgbClr val="00000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a:solidFill>
                <a:srgbClr val="00000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a:solidFill>
                  <a:srgbClr val="000000"/>
                </a:solidFill>
              </a:rPr>
              <a:t>The problem addressed by the requirements is, “When is the Windows OS thrashing and how can a detection tool be created to give an alert when thrashing occurs?” </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p:txBody>
      </p:sp>
      <p:sp>
        <p:nvSpPr>
          <p:cNvPr id="121" name="Google Shape;121;p14"/>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r>
              <a:rPr lang="en-US"/>
              <a:t> of 15</a:t>
            </a:r>
            <a:endParaRPr/>
          </a:p>
          <a:p>
            <a:pPr marL="0" lvl="0" indent="0" algn="l" rtl="0">
              <a:spcBef>
                <a:spcPts val="0"/>
              </a:spcBef>
              <a:spcAft>
                <a:spcPts val="0"/>
              </a:spcAft>
              <a:buNone/>
            </a:pPr>
            <a:endParaRPr/>
          </a:p>
        </p:txBody>
      </p:sp>
      <p:sp>
        <p:nvSpPr>
          <p:cNvPr id="123" name="Google Shape;123;p14"/>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pic>
        <p:nvPicPr>
          <p:cNvPr id="124" name="Google Shape;124;p14"/>
          <p:cNvPicPr preferRelativeResize="0"/>
          <p:nvPr/>
        </p:nvPicPr>
        <p:blipFill>
          <a:blip r:embed="rId3">
            <a:alphaModFix/>
          </a:blip>
          <a:stretch>
            <a:fillRect/>
          </a:stretch>
        </p:blipFill>
        <p:spPr>
          <a:xfrm>
            <a:off x="1907125" y="4754373"/>
            <a:ext cx="5394850" cy="143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685800" y="93662"/>
            <a:ext cx="77724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4200"/>
              </a:buClr>
              <a:buSzPts val="3200"/>
              <a:buFont typeface="Arial"/>
              <a:buNone/>
            </a:pPr>
            <a:r>
              <a:rPr lang="en-US"/>
              <a:t>Requirements</a:t>
            </a:r>
            <a:endParaRPr/>
          </a:p>
        </p:txBody>
      </p:sp>
      <p:sp>
        <p:nvSpPr>
          <p:cNvPr id="130" name="Google Shape;130;p15"/>
          <p:cNvSpPr txBox="1">
            <a:spLocks noGrp="1"/>
          </p:cNvSpPr>
          <p:nvPr>
            <p:ph type="body" idx="1"/>
          </p:nvPr>
        </p:nvSpPr>
        <p:spPr>
          <a:xfrm>
            <a:off x="685800" y="825524"/>
            <a:ext cx="7837500" cy="5105400"/>
          </a:xfrm>
          <a:prstGeom prst="rect">
            <a:avLst/>
          </a:prstGeom>
          <a:noFill/>
          <a:ln>
            <a:noFill/>
          </a:ln>
        </p:spPr>
        <p:txBody>
          <a:bodyPr spcFirstLastPara="1" wrap="square" lIns="91425" tIns="45700" rIns="91425" bIns="45700" anchor="t" anchorCtr="0">
            <a:noAutofit/>
          </a:bodyPr>
          <a:lstStyle/>
          <a:p>
            <a:pPr marL="457200" lvl="0" indent="-368300" algn="l" rtl="0">
              <a:lnSpc>
                <a:spcPct val="115000"/>
              </a:lnSpc>
              <a:spcBef>
                <a:spcPts val="0"/>
              </a:spcBef>
              <a:spcAft>
                <a:spcPts val="0"/>
              </a:spcAft>
              <a:buSzPts val="2200"/>
              <a:buAutoNum type="arabicPeriod"/>
            </a:pPr>
            <a:r>
              <a:rPr lang="en-US" sz="2200" dirty="0"/>
              <a:t>(Developer) Capture </a:t>
            </a:r>
            <a:r>
              <a:rPr lang="en-US" sz="2200" dirty="0" err="1"/>
              <a:t>pagefile</a:t>
            </a:r>
            <a:r>
              <a:rPr lang="en-US" sz="2200" dirty="0"/>
              <a:t> activity </a:t>
            </a:r>
            <a:endParaRPr sz="2200" dirty="0"/>
          </a:p>
          <a:p>
            <a:pPr marL="457200" lvl="0" indent="-368300" algn="l" rtl="0">
              <a:lnSpc>
                <a:spcPct val="115000"/>
              </a:lnSpc>
              <a:spcBef>
                <a:spcPts val="0"/>
              </a:spcBef>
              <a:spcAft>
                <a:spcPts val="0"/>
              </a:spcAft>
              <a:buSzPts val="2200"/>
              <a:buAutoNum type="arabicPeriod"/>
            </a:pPr>
            <a:r>
              <a:rPr lang="en-US" sz="2200" dirty="0"/>
              <a:t>(Developer) Capture system’s memory usage </a:t>
            </a:r>
            <a:endParaRPr sz="2200" dirty="0"/>
          </a:p>
          <a:p>
            <a:pPr marL="457200" lvl="0" indent="-368300" algn="l" rtl="0">
              <a:lnSpc>
                <a:spcPct val="115000"/>
              </a:lnSpc>
              <a:spcBef>
                <a:spcPts val="0"/>
              </a:spcBef>
              <a:spcAft>
                <a:spcPts val="0"/>
              </a:spcAft>
              <a:buSzPts val="2200"/>
              <a:buAutoNum type="arabicPeriod"/>
            </a:pPr>
            <a:r>
              <a:rPr lang="en-US" sz="2200" dirty="0"/>
              <a:t>(Developer) Capture CPU usage</a:t>
            </a:r>
            <a:endParaRPr sz="2200" dirty="0"/>
          </a:p>
          <a:p>
            <a:pPr marL="457200" lvl="0" indent="-368300" algn="l" rtl="0">
              <a:lnSpc>
                <a:spcPct val="115000"/>
              </a:lnSpc>
              <a:spcBef>
                <a:spcPts val="0"/>
              </a:spcBef>
              <a:spcAft>
                <a:spcPts val="0"/>
              </a:spcAft>
              <a:buSzPts val="2200"/>
              <a:buAutoNum type="arabicPeriod"/>
            </a:pPr>
            <a:r>
              <a:rPr lang="en-US" sz="2200" dirty="0"/>
              <a:t>(Developer) Measure the rate of change for the ready queue </a:t>
            </a:r>
            <a:endParaRPr sz="2200" dirty="0"/>
          </a:p>
          <a:p>
            <a:pPr marL="457200" lvl="0" indent="-368300" algn="l" rtl="0">
              <a:lnSpc>
                <a:spcPct val="115000"/>
              </a:lnSpc>
              <a:spcBef>
                <a:spcPts val="0"/>
              </a:spcBef>
              <a:spcAft>
                <a:spcPts val="0"/>
              </a:spcAft>
              <a:buSzPts val="2200"/>
              <a:buAutoNum type="arabicPeriod"/>
            </a:pPr>
            <a:r>
              <a:rPr lang="en-US" sz="2200" dirty="0"/>
              <a:t>(Developer) Measure the rate of change for page faults</a:t>
            </a:r>
            <a:endParaRPr sz="2200" dirty="0"/>
          </a:p>
          <a:p>
            <a:pPr marL="457200" lvl="0" indent="-368300" algn="l" rtl="0">
              <a:lnSpc>
                <a:spcPct val="115000"/>
              </a:lnSpc>
              <a:spcBef>
                <a:spcPts val="0"/>
              </a:spcBef>
              <a:spcAft>
                <a:spcPts val="0"/>
              </a:spcAft>
              <a:buSzPts val="2200"/>
              <a:buAutoNum type="arabicPeriod"/>
            </a:pPr>
            <a:r>
              <a:rPr lang="en-US" sz="2200" dirty="0"/>
              <a:t>(Developer) Package these statistics in an organized manner</a:t>
            </a:r>
            <a:endParaRPr sz="2200" dirty="0"/>
          </a:p>
          <a:p>
            <a:pPr marL="457200" lvl="0" indent="-368300" algn="l" rtl="0">
              <a:lnSpc>
                <a:spcPct val="115000"/>
              </a:lnSpc>
              <a:spcBef>
                <a:spcPts val="0"/>
              </a:spcBef>
              <a:spcAft>
                <a:spcPts val="0"/>
              </a:spcAft>
              <a:buSzPts val="2200"/>
              <a:buAutoNum type="arabicPeriod"/>
            </a:pPr>
            <a:r>
              <a:rPr lang="en-US" sz="2200" dirty="0"/>
              <a:t>(Developer) Force thrashing on virtual machine </a:t>
            </a:r>
            <a:endParaRPr sz="2200" dirty="0"/>
          </a:p>
          <a:p>
            <a:pPr marL="457200" lvl="0" indent="-368300" algn="l" rtl="0">
              <a:lnSpc>
                <a:spcPct val="115000"/>
              </a:lnSpc>
              <a:spcBef>
                <a:spcPts val="0"/>
              </a:spcBef>
              <a:spcAft>
                <a:spcPts val="0"/>
              </a:spcAft>
              <a:buSzPts val="2200"/>
              <a:buAutoNum type="arabicPeriod"/>
            </a:pPr>
            <a:r>
              <a:rPr lang="en-US" sz="2200" dirty="0"/>
              <a:t>(Developer) Smart detection using machine learning </a:t>
            </a:r>
            <a:endParaRPr sz="2200" dirty="0"/>
          </a:p>
          <a:p>
            <a:pPr marL="457200" lvl="0" indent="-368300" algn="l" rtl="0">
              <a:lnSpc>
                <a:spcPct val="115000"/>
              </a:lnSpc>
              <a:spcBef>
                <a:spcPts val="0"/>
              </a:spcBef>
              <a:spcAft>
                <a:spcPts val="0"/>
              </a:spcAft>
              <a:buSzPts val="2200"/>
              <a:buAutoNum type="arabicPeriod"/>
            </a:pPr>
            <a:r>
              <a:rPr lang="en-US" sz="2200" dirty="0"/>
              <a:t>(IT System Admin) Know when one of my systems is thrashing</a:t>
            </a:r>
            <a:endParaRPr sz="2200" dirty="0"/>
          </a:p>
          <a:p>
            <a:pPr marL="457200" lvl="0" indent="-368300" algn="l" rtl="0">
              <a:lnSpc>
                <a:spcPct val="115000"/>
              </a:lnSpc>
              <a:spcBef>
                <a:spcPts val="0"/>
              </a:spcBef>
              <a:spcAft>
                <a:spcPts val="0"/>
              </a:spcAft>
              <a:buSzPts val="2200"/>
              <a:buAutoNum type="arabicPeriod"/>
            </a:pPr>
            <a:r>
              <a:rPr lang="en-US" sz="2200" dirty="0"/>
              <a:t>(Developer) Limit the possibility of false positives </a:t>
            </a:r>
            <a:endParaRPr sz="2200" dirty="0"/>
          </a:p>
          <a:p>
            <a:pPr marL="0" lvl="0" indent="0" algn="l" rtl="0">
              <a:lnSpc>
                <a:spcPct val="115000"/>
              </a:lnSpc>
              <a:spcBef>
                <a:spcPts val="0"/>
              </a:spcBef>
              <a:spcAft>
                <a:spcPts val="0"/>
              </a:spcAft>
              <a:buNone/>
            </a:pPr>
            <a:endParaRPr sz="2200" dirty="0"/>
          </a:p>
        </p:txBody>
      </p:sp>
      <p:sp>
        <p:nvSpPr>
          <p:cNvPr id="131" name="Google Shape;131;p15"/>
          <p:cNvSpPr/>
          <p:nvPr/>
        </p:nvSpPr>
        <p:spPr>
          <a:xfrm>
            <a:off x="748300" y="6420600"/>
            <a:ext cx="4983300" cy="43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a:spLocks noGrp="1"/>
          </p:cNvSpPr>
          <p:nvPr>
            <p:ph type="sldNum" idx="12"/>
          </p:nvPr>
        </p:nvSpPr>
        <p:spPr>
          <a:xfrm>
            <a:off x="748308" y="6459550"/>
            <a:ext cx="797400" cy="30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r>
              <a:rPr lang="en-US"/>
              <a:t> of 15</a:t>
            </a:r>
            <a:endParaRPr/>
          </a:p>
          <a:p>
            <a:pPr marL="0" lvl="0" indent="0" algn="l" rtl="0">
              <a:spcBef>
                <a:spcPts val="0"/>
              </a:spcBef>
              <a:spcAft>
                <a:spcPts val="0"/>
              </a:spcAft>
              <a:buNone/>
            </a:pPr>
            <a:endParaRPr/>
          </a:p>
        </p:txBody>
      </p:sp>
      <p:sp>
        <p:nvSpPr>
          <p:cNvPr id="133" name="Google Shape;133;p15"/>
          <p:cNvSpPr txBox="1"/>
          <p:nvPr/>
        </p:nvSpPr>
        <p:spPr>
          <a:xfrm>
            <a:off x="2948500" y="6387450"/>
            <a:ext cx="2395200"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Design Review for Senior Project </a:t>
            </a:r>
            <a:endParaRPr sz="1000"/>
          </a:p>
          <a:p>
            <a:pPr marL="0" lvl="0" indent="0" algn="ctr" rtl="0">
              <a:spcBef>
                <a:spcPts val="0"/>
              </a:spcBef>
              <a:spcAft>
                <a:spcPts val="0"/>
              </a:spcAft>
              <a:buNone/>
            </a:pPr>
            <a:r>
              <a:rPr lang="en-US" sz="1000"/>
              <a:t>September 21, 2018</a:t>
            </a:r>
            <a:endParaRPr sz="1000"/>
          </a:p>
        </p:txBody>
      </p:sp>
    </p:spTree>
  </p:cSld>
  <p:clrMapOvr>
    <a:masterClrMapping/>
  </p:clrMapOvr>
</p:sld>
</file>

<file path=ppt/theme/theme1.xml><?xml version="1.0" encoding="utf-8"?>
<a:theme xmlns:a="http://schemas.openxmlformats.org/drawingml/2006/main" name="10GBASE-T">
  <a:themeElements>
    <a:clrScheme name="10GBASE-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10GBASE-T">
  <a:themeElements>
    <a:clrScheme name="10GBASE-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10GBASE-T">
  <a:themeElements>
    <a:clrScheme name="10GBASE-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1023</Words>
  <Application>Microsoft Macintosh PowerPoint</Application>
  <PresentationFormat>On-screen Show (4:3)</PresentationFormat>
  <Paragraphs>158</Paragraphs>
  <Slides>15</Slides>
  <Notes>15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Times New Roman</vt:lpstr>
      <vt:lpstr>Arial</vt:lpstr>
      <vt:lpstr>10GBASE-T</vt:lpstr>
      <vt:lpstr>1_10GBASE-T</vt:lpstr>
      <vt:lpstr>2_10GBASE-T</vt:lpstr>
      <vt:lpstr>PowerPoint Presentation</vt:lpstr>
      <vt:lpstr>Acknowledgments</vt:lpstr>
      <vt:lpstr>Agenda</vt:lpstr>
      <vt:lpstr>Background</vt:lpstr>
      <vt:lpstr>Background</vt:lpstr>
      <vt:lpstr>Background</vt:lpstr>
      <vt:lpstr>Background</vt:lpstr>
      <vt:lpstr>Problem</vt:lpstr>
      <vt:lpstr>Requirements</vt:lpstr>
      <vt:lpstr>Design / Specification</vt:lpstr>
      <vt:lpstr>Design / Specification</vt:lpstr>
      <vt:lpstr>Design / Specification</vt:lpstr>
      <vt:lpstr>Analysis</vt:lpstr>
      <vt:lpstr>Project Plan</vt:lpstr>
      <vt:lpstr>List of 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Author</cp:lastModifiedBy>
  <cp:revision>3</cp:revision>
  <dcterms:modified xsi:type="dcterms:W3CDTF">2018-11-24T03:28:25Z</dcterms:modified>
</cp:coreProperties>
</file>