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22.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23.xml" ContentType="application/vnd.openxmlformats-officedocument.presentationml.notesSlide+xml"/>
  <Override PartName="/ppt/charts/chart3.xml" ContentType="application/vnd.openxmlformats-officedocument.drawingml.chart+xml"/>
  <Override PartName="/ppt/theme/themeOverride3.xml" ContentType="application/vnd.openxmlformats-officedocument.themeOverride+xml"/>
  <Override PartName="/ppt/notesSlides/notesSlide24.xml" ContentType="application/vnd.openxmlformats-officedocument.presentationml.notesSlide+xml"/>
  <Override PartName="/ppt/charts/chart4.xml" ContentType="application/vnd.openxmlformats-officedocument.drawingml.chart+xml"/>
  <Override PartName="/ppt/theme/themeOverride4.xml" ContentType="application/vnd.openxmlformats-officedocument.themeOverride+xml"/>
  <Override PartName="/ppt/notesSlides/notesSlide25.xml" ContentType="application/vnd.openxmlformats-officedocument.presentationml.notesSlide+xml"/>
  <Override PartName="/ppt/charts/chart5.xml" ContentType="application/vnd.openxmlformats-officedocument.drawingml.chart+xml"/>
  <Override PartName="/ppt/theme/themeOverride5.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3" r:id="rId3"/>
  </p:sldMasterIdLst>
  <p:notesMasterIdLst>
    <p:notesMasterId r:id="rId9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9" roundtripDataSignature="AMtx7mhsHUSmVYSBM/anR75Mg71b1BpWg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2" autoAdjust="0"/>
    <p:restoredTop sz="93557" autoAdjust="0"/>
  </p:normalViewPr>
  <p:slideViewPr>
    <p:cSldViewPr snapToGrid="0">
      <p:cViewPr varScale="1">
        <p:scale>
          <a:sx n="64" d="100"/>
          <a:sy n="64" d="100"/>
        </p:scale>
        <p:origin x="1224" y="4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slide" Target="slides/slide81.xml"/><Relationship Id="rId89" Type="http://schemas.openxmlformats.org/officeDocument/2006/relationships/slide" Target="slides/slide86.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87" Type="http://schemas.openxmlformats.org/officeDocument/2006/relationships/slide" Target="slides/slide84.xml"/><Relationship Id="rId102"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slide" Target="slides/slide79.xml"/><Relationship Id="rId90" Type="http://schemas.openxmlformats.org/officeDocument/2006/relationships/slide" Target="slides/slide87.xml"/><Relationship Id="rId95" Type="http://schemas.openxmlformats.org/officeDocument/2006/relationships/notesMaster" Target="notesMasters/notesMaster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100"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slide" Target="slides/slide90.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Jon%20A.%20Booker\Desktop\GNB%2013e\Breakeven.xlsx" TargetMode="External"/><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oleObject" Target="file:///C:\Documents%20and%20Settings\Jon%20A.%20Booker\Desktop\GNB%2013e\Breakeven.xlsx" TargetMode="External"/><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oleObject" Target="file:///C:\Documents%20and%20Settings\Jon%20A.%20Booker\Desktop\GNB%2013e\Breakeven.xlsx" TargetMode="External"/><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oleObject" Target="file:///C:\Documents%20and%20Settings\Jon%20A.%20Booker\Desktop\GNB%2013e\Breakeven.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2" Type="http://schemas.openxmlformats.org/officeDocument/2006/relationships/oleObject" Target="file:///C:\Documents%20and%20Settings\Jon%20A.%20Booker\Desktop\GNB%2013e\Breakeven.xlsx" TargetMode="External"/><Relationship Id="rId1" Type="http://schemas.openxmlformats.org/officeDocument/2006/relationships/themeOverride" Target="../theme/themeOverrid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2"/>
          <c:order val="0"/>
          <c:spPr>
            <a:ln>
              <a:solidFill>
                <a:srgbClr val="C00000"/>
              </a:solidFill>
            </a:ln>
          </c:spPr>
          <c:marker>
            <c:symbol val="none"/>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Sheet2!$D$7:$J$7</c:f>
              <c:numCache>
                <c:formatCode>_(* #,##0_);_(* \(#,##0\);_(* "-"??_);_(@_)</c:formatCode>
                <c:ptCount val="7"/>
                <c:pt idx="0">
                  <c:v>80000</c:v>
                </c:pt>
                <c:pt idx="1">
                  <c:v>80000</c:v>
                </c:pt>
                <c:pt idx="2">
                  <c:v>80000</c:v>
                </c:pt>
                <c:pt idx="3">
                  <c:v>80000</c:v>
                </c:pt>
                <c:pt idx="4">
                  <c:v>80000</c:v>
                </c:pt>
                <c:pt idx="5">
                  <c:v>80000</c:v>
                </c:pt>
                <c:pt idx="6">
                  <c:v>80000</c:v>
                </c:pt>
              </c:numCache>
            </c:numRef>
          </c:val>
          <c:smooth val="0"/>
          <c:extLst>
            <c:ext xmlns:c16="http://schemas.microsoft.com/office/drawing/2014/chart" uri="{C3380CC4-5D6E-409C-BE32-E72D297353CC}">
              <c16:uniqueId val="{00000000-3B03-4294-A40F-A8C0F84E3F56}"/>
            </c:ext>
          </c:extLst>
        </c:ser>
        <c:ser>
          <c:idx val="3"/>
          <c:order val="1"/>
          <c:tx>
            <c:v>Fixed expenses</c:v>
          </c:tx>
          <c:spPr>
            <a:ln>
              <a:solidFill>
                <a:srgbClr val="C00000"/>
              </a:solidFill>
            </a:ln>
          </c:spPr>
          <c:marker>
            <c:symbol val="none"/>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Sheet2!#REF!</c:f>
              <c:numCache>
                <c:formatCode>General</c:formatCode>
                <c:ptCount val="1"/>
                <c:pt idx="0">
                  <c:v>1</c:v>
                </c:pt>
              </c:numCache>
            </c:numRef>
          </c:val>
          <c:smooth val="0"/>
          <c:extLst>
            <c:ext xmlns:c16="http://schemas.microsoft.com/office/drawing/2014/chart" uri="{C3380CC4-5D6E-409C-BE32-E72D297353CC}">
              <c16:uniqueId val="{00000001-3B03-4294-A40F-A8C0F84E3F56}"/>
            </c:ext>
          </c:extLst>
        </c:ser>
        <c:dLbls>
          <c:showLegendKey val="0"/>
          <c:showVal val="0"/>
          <c:showCatName val="0"/>
          <c:showSerName val="0"/>
          <c:showPercent val="0"/>
          <c:showBubbleSize val="0"/>
        </c:dLbls>
        <c:smooth val="0"/>
        <c:axId val="173732608"/>
        <c:axId val="173734144"/>
      </c:lineChart>
      <c:catAx>
        <c:axId val="173732608"/>
        <c:scaling>
          <c:orientation val="minMax"/>
        </c:scaling>
        <c:delete val="0"/>
        <c:axPos val="b"/>
        <c:numFmt formatCode="General" sourceLinked="1"/>
        <c:majorTickMark val="out"/>
        <c:minorTickMark val="none"/>
        <c:tickLblPos val="nextTo"/>
        <c:crossAx val="173734144"/>
        <c:crosses val="autoZero"/>
        <c:auto val="1"/>
        <c:lblAlgn val="ctr"/>
        <c:lblOffset val="100"/>
        <c:noMultiLvlLbl val="0"/>
      </c:catAx>
      <c:valAx>
        <c:axId val="173734144"/>
        <c:scaling>
          <c:orientation val="minMax"/>
          <c:max val="350000"/>
          <c:min val="0"/>
        </c:scaling>
        <c:delete val="0"/>
        <c:axPos val="l"/>
        <c:majorGridlines/>
        <c:numFmt formatCode="&quot;$&quot;#,##0" sourceLinked="0"/>
        <c:majorTickMark val="out"/>
        <c:minorTickMark val="none"/>
        <c:tickLblPos val="nextTo"/>
        <c:txPr>
          <a:bodyPr/>
          <a:lstStyle/>
          <a:p>
            <a:pPr>
              <a:defRPr sz="900"/>
            </a:pPr>
            <a:endParaRPr lang="en-US"/>
          </a:p>
        </c:txPr>
        <c:crossAx val="173732608"/>
        <c:crossesAt val="1"/>
        <c:crossBetween val="midCat"/>
        <c:majorUnit val="50000"/>
        <c:minorUnit val="10000"/>
      </c:valAx>
    </c:plotArea>
    <c:plotVisOnly val="1"/>
    <c:dispBlanksAs val="gap"/>
    <c:showDLblsOverMax val="0"/>
  </c:chart>
  <c:spPr>
    <a:solidFill>
      <a:schemeClr val="bg1"/>
    </a:solidFill>
    <a:ln>
      <a:solidFill>
        <a:schemeClr val="accent1"/>
      </a:solidFill>
    </a:ln>
    <a:effectLst>
      <a:outerShdw blurRad="50800" dist="38100" dir="2700000" algn="tl" rotWithShape="0">
        <a:prstClr val="black">
          <a:alpha val="40000"/>
        </a:prstClr>
      </a:outerShdw>
    </a:effectLst>
  </c:sp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2"/>
          <c:order val="0"/>
          <c:spPr>
            <a:ln w="38100">
              <a:solidFill>
                <a:srgbClr val="C00000"/>
              </a:solidFill>
            </a:ln>
          </c:spPr>
          <c:marker>
            <c:symbol val="triangle"/>
            <c:size val="8"/>
            <c:spPr>
              <a:solidFill>
                <a:srgbClr val="C00000"/>
              </a:solidFill>
              <a:ln>
                <a:solidFill>
                  <a:schemeClr val="tx1"/>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Sheet2!$D$7:$J$7</c:f>
              <c:numCache>
                <c:formatCode>_(* #,##0_);_(* \(#,##0\);_(* "-"??_);_(@_)</c:formatCode>
                <c:ptCount val="7"/>
                <c:pt idx="0">
                  <c:v>80000</c:v>
                </c:pt>
                <c:pt idx="1">
                  <c:v>80000</c:v>
                </c:pt>
                <c:pt idx="2">
                  <c:v>80000</c:v>
                </c:pt>
                <c:pt idx="3">
                  <c:v>80000</c:v>
                </c:pt>
                <c:pt idx="4">
                  <c:v>80000</c:v>
                </c:pt>
                <c:pt idx="5">
                  <c:v>80000</c:v>
                </c:pt>
                <c:pt idx="6">
                  <c:v>80000</c:v>
                </c:pt>
              </c:numCache>
            </c:numRef>
          </c:val>
          <c:smooth val="0"/>
          <c:extLst>
            <c:ext xmlns:c16="http://schemas.microsoft.com/office/drawing/2014/chart" uri="{C3380CC4-5D6E-409C-BE32-E72D297353CC}">
              <c16:uniqueId val="{00000000-3832-41AA-95C3-E4D17CD7C71C}"/>
            </c:ext>
          </c:extLst>
        </c:ser>
        <c:ser>
          <c:idx val="3"/>
          <c:order val="1"/>
          <c:tx>
            <c:v>Fixed expenses</c:v>
          </c:tx>
          <c:spPr>
            <a:ln>
              <a:solidFill>
                <a:srgbClr val="C00000"/>
              </a:solidFill>
            </a:ln>
          </c:spPr>
          <c:marker>
            <c:symbol val="none"/>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Sheet2!#REF!</c:f>
              <c:numCache>
                <c:formatCode>General</c:formatCode>
                <c:ptCount val="1"/>
                <c:pt idx="0">
                  <c:v>1</c:v>
                </c:pt>
              </c:numCache>
            </c:numRef>
          </c:val>
          <c:smooth val="0"/>
          <c:extLst>
            <c:ext xmlns:c16="http://schemas.microsoft.com/office/drawing/2014/chart" uri="{C3380CC4-5D6E-409C-BE32-E72D297353CC}">
              <c16:uniqueId val="{00000001-3832-41AA-95C3-E4D17CD7C71C}"/>
            </c:ext>
          </c:extLst>
        </c:ser>
        <c:dLbls>
          <c:showLegendKey val="0"/>
          <c:showVal val="0"/>
          <c:showCatName val="0"/>
          <c:showSerName val="0"/>
          <c:showPercent val="0"/>
          <c:showBubbleSize val="0"/>
        </c:dLbls>
        <c:marker val="1"/>
        <c:smooth val="0"/>
        <c:axId val="231335808"/>
        <c:axId val="231337344"/>
      </c:lineChart>
      <c:catAx>
        <c:axId val="231335808"/>
        <c:scaling>
          <c:orientation val="minMax"/>
        </c:scaling>
        <c:delete val="0"/>
        <c:axPos val="b"/>
        <c:numFmt formatCode="General" sourceLinked="1"/>
        <c:majorTickMark val="out"/>
        <c:minorTickMark val="none"/>
        <c:tickLblPos val="nextTo"/>
        <c:crossAx val="231337344"/>
        <c:crosses val="autoZero"/>
        <c:auto val="1"/>
        <c:lblAlgn val="ctr"/>
        <c:lblOffset val="100"/>
        <c:noMultiLvlLbl val="0"/>
      </c:catAx>
      <c:valAx>
        <c:axId val="231337344"/>
        <c:scaling>
          <c:orientation val="minMax"/>
          <c:max val="350000"/>
          <c:min val="0"/>
        </c:scaling>
        <c:delete val="0"/>
        <c:axPos val="l"/>
        <c:majorGridlines/>
        <c:numFmt formatCode="&quot;$&quot;#,##0" sourceLinked="0"/>
        <c:majorTickMark val="out"/>
        <c:minorTickMark val="none"/>
        <c:tickLblPos val="nextTo"/>
        <c:txPr>
          <a:bodyPr/>
          <a:lstStyle/>
          <a:p>
            <a:pPr>
              <a:defRPr sz="900"/>
            </a:pPr>
            <a:endParaRPr lang="en-US"/>
          </a:p>
        </c:txPr>
        <c:crossAx val="231335808"/>
        <c:crossesAt val="1"/>
        <c:crossBetween val="midCat"/>
        <c:majorUnit val="50000"/>
        <c:minorUnit val="10000"/>
      </c:valAx>
    </c:plotArea>
    <c:legend>
      <c:legendPos val="r"/>
      <c:legendEntry>
        <c:idx val="0"/>
        <c:delete val="1"/>
      </c:legendEntry>
      <c:overlay val="0"/>
    </c:legend>
    <c:plotVisOnly val="1"/>
    <c:dispBlanksAs val="gap"/>
    <c:showDLblsOverMax val="0"/>
  </c:chart>
  <c:spPr>
    <a:solidFill>
      <a:schemeClr val="bg1"/>
    </a:solidFill>
    <a:ln>
      <a:solidFill>
        <a:schemeClr val="accent1"/>
      </a:solidFill>
    </a:ln>
    <a:effectLst>
      <a:outerShdw blurRad="50800" dist="38100" dir="2700000" algn="tl" rotWithShape="0">
        <a:prstClr val="black">
          <a:alpha val="40000"/>
        </a:prstClr>
      </a:outerShdw>
    </a:effectLst>
  </c:sp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1"/>
          <c:order val="0"/>
          <c:tx>
            <c:v>Total expenses</c:v>
          </c:tx>
          <c:spPr>
            <a:ln w="38100">
              <a:solidFill>
                <a:srgbClr val="0000FF"/>
              </a:solidFill>
            </a:ln>
          </c:spPr>
          <c:marker>
            <c:symbol val="square"/>
            <c:size val="8"/>
            <c:spPr>
              <a:solidFill>
                <a:schemeClr val="accent2">
                  <a:lumMod val="60000"/>
                  <a:lumOff val="40000"/>
                </a:schemeClr>
              </a:solidFill>
              <a:ln>
                <a:solidFill>
                  <a:schemeClr val="tx1"/>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Sheet2!$D$6:$J$6</c:f>
              <c:numCache>
                <c:formatCode>_(* #,##0_);_(* \(#,##0\);_(* "-"??_);_(@_)</c:formatCode>
                <c:ptCount val="7"/>
                <c:pt idx="0">
                  <c:v>80000</c:v>
                </c:pt>
                <c:pt idx="1">
                  <c:v>110000</c:v>
                </c:pt>
                <c:pt idx="2">
                  <c:v>140000</c:v>
                </c:pt>
                <c:pt idx="3">
                  <c:v>170000</c:v>
                </c:pt>
                <c:pt idx="4">
                  <c:v>200000</c:v>
                </c:pt>
                <c:pt idx="5">
                  <c:v>230000</c:v>
                </c:pt>
                <c:pt idx="6">
                  <c:v>260000</c:v>
                </c:pt>
              </c:numCache>
            </c:numRef>
          </c:val>
          <c:smooth val="0"/>
          <c:extLst>
            <c:ext xmlns:c16="http://schemas.microsoft.com/office/drawing/2014/chart" uri="{C3380CC4-5D6E-409C-BE32-E72D297353CC}">
              <c16:uniqueId val="{00000000-1E9B-4A57-9410-497B530E5215}"/>
            </c:ext>
          </c:extLst>
        </c:ser>
        <c:ser>
          <c:idx val="2"/>
          <c:order val="1"/>
          <c:spPr>
            <a:ln w="38100">
              <a:solidFill>
                <a:srgbClr val="C00000"/>
              </a:solidFill>
            </a:ln>
          </c:spPr>
          <c:marker>
            <c:symbol val="triangle"/>
            <c:size val="8"/>
            <c:spPr>
              <a:solidFill>
                <a:srgbClr val="C00000"/>
              </a:solidFill>
              <a:ln>
                <a:solidFill>
                  <a:schemeClr val="tx1"/>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Sheet2!$D$7:$J$7</c:f>
              <c:numCache>
                <c:formatCode>_(* #,##0_);_(* \(#,##0\);_(* "-"??_);_(@_)</c:formatCode>
                <c:ptCount val="7"/>
                <c:pt idx="0">
                  <c:v>80000</c:v>
                </c:pt>
                <c:pt idx="1">
                  <c:v>80000</c:v>
                </c:pt>
                <c:pt idx="2">
                  <c:v>80000</c:v>
                </c:pt>
                <c:pt idx="3">
                  <c:v>80000</c:v>
                </c:pt>
                <c:pt idx="4">
                  <c:v>80000</c:v>
                </c:pt>
                <c:pt idx="5">
                  <c:v>80000</c:v>
                </c:pt>
                <c:pt idx="6">
                  <c:v>80000</c:v>
                </c:pt>
              </c:numCache>
            </c:numRef>
          </c:val>
          <c:smooth val="0"/>
          <c:extLst>
            <c:ext xmlns:c16="http://schemas.microsoft.com/office/drawing/2014/chart" uri="{C3380CC4-5D6E-409C-BE32-E72D297353CC}">
              <c16:uniqueId val="{00000001-1E9B-4A57-9410-497B530E5215}"/>
            </c:ext>
          </c:extLst>
        </c:ser>
        <c:ser>
          <c:idx val="3"/>
          <c:order val="2"/>
          <c:tx>
            <c:v>Fixed expenses</c:v>
          </c:tx>
          <c:spPr>
            <a:ln>
              <a:solidFill>
                <a:srgbClr val="C00000"/>
              </a:solidFill>
            </a:ln>
          </c:spPr>
          <c:marker>
            <c:symbol val="none"/>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Sheet2!#REF!</c:f>
              <c:numCache>
                <c:formatCode>General</c:formatCode>
                <c:ptCount val="1"/>
                <c:pt idx="0">
                  <c:v>1</c:v>
                </c:pt>
              </c:numCache>
            </c:numRef>
          </c:val>
          <c:smooth val="0"/>
          <c:extLst>
            <c:ext xmlns:c16="http://schemas.microsoft.com/office/drawing/2014/chart" uri="{C3380CC4-5D6E-409C-BE32-E72D297353CC}">
              <c16:uniqueId val="{00000002-1E9B-4A57-9410-497B530E5215}"/>
            </c:ext>
          </c:extLst>
        </c:ser>
        <c:dLbls>
          <c:showLegendKey val="0"/>
          <c:showVal val="0"/>
          <c:showCatName val="0"/>
          <c:showSerName val="0"/>
          <c:showPercent val="0"/>
          <c:showBubbleSize val="0"/>
        </c:dLbls>
        <c:marker val="1"/>
        <c:smooth val="0"/>
        <c:axId val="231434112"/>
        <c:axId val="231435648"/>
      </c:lineChart>
      <c:catAx>
        <c:axId val="231434112"/>
        <c:scaling>
          <c:orientation val="minMax"/>
        </c:scaling>
        <c:delete val="0"/>
        <c:axPos val="b"/>
        <c:numFmt formatCode="General" sourceLinked="1"/>
        <c:majorTickMark val="out"/>
        <c:minorTickMark val="none"/>
        <c:tickLblPos val="nextTo"/>
        <c:crossAx val="231435648"/>
        <c:crosses val="autoZero"/>
        <c:auto val="1"/>
        <c:lblAlgn val="ctr"/>
        <c:lblOffset val="100"/>
        <c:noMultiLvlLbl val="0"/>
      </c:catAx>
      <c:valAx>
        <c:axId val="231435648"/>
        <c:scaling>
          <c:orientation val="minMax"/>
          <c:max val="350000"/>
          <c:min val="0"/>
        </c:scaling>
        <c:delete val="0"/>
        <c:axPos val="l"/>
        <c:majorGridlines/>
        <c:numFmt formatCode="&quot;$&quot;#,##0" sourceLinked="0"/>
        <c:majorTickMark val="out"/>
        <c:minorTickMark val="none"/>
        <c:tickLblPos val="nextTo"/>
        <c:txPr>
          <a:bodyPr/>
          <a:lstStyle/>
          <a:p>
            <a:pPr>
              <a:defRPr sz="900"/>
            </a:pPr>
            <a:endParaRPr lang="en-US"/>
          </a:p>
        </c:txPr>
        <c:crossAx val="231434112"/>
        <c:crossesAt val="1"/>
        <c:crossBetween val="midCat"/>
        <c:majorUnit val="50000"/>
        <c:minorUnit val="10000"/>
      </c:valAx>
    </c:plotArea>
    <c:legend>
      <c:legendPos val="r"/>
      <c:legendEntry>
        <c:idx val="1"/>
        <c:delete val="1"/>
      </c:legendEntry>
      <c:overlay val="0"/>
    </c:legend>
    <c:plotVisOnly val="1"/>
    <c:dispBlanksAs val="gap"/>
    <c:showDLblsOverMax val="0"/>
  </c:chart>
  <c:spPr>
    <a:solidFill>
      <a:schemeClr val="bg1"/>
    </a:solidFill>
    <a:ln>
      <a:solidFill>
        <a:schemeClr val="accent1"/>
      </a:solidFill>
    </a:ln>
    <a:effectLst>
      <a:outerShdw blurRad="50800" dist="38100" dir="2700000" algn="tl" rotWithShape="0">
        <a:prstClr val="black">
          <a:alpha val="40000"/>
        </a:prstClr>
      </a:outerShdw>
    </a:effectLst>
  </c:sp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Sales</c:v>
          </c:tx>
          <c:spPr>
            <a:ln w="38100">
              <a:solidFill>
                <a:srgbClr val="008000"/>
              </a:solidFill>
            </a:ln>
          </c:spPr>
          <c:marker>
            <c:symbol val="circle"/>
            <c:size val="8"/>
            <c:spPr>
              <a:solidFill>
                <a:schemeClr val="accent3">
                  <a:lumMod val="75000"/>
                </a:schemeClr>
              </a:solidFill>
              <a:ln>
                <a:solidFill>
                  <a:srgbClr val="008000"/>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Sheet2!$D$5:$J$5</c:f>
              <c:numCache>
                <c:formatCode>_("$"* #,##0_);_("$"* \(#,##0\);_("$"* "-"??_);_(@_)</c:formatCode>
                <c:ptCount val="7"/>
                <c:pt idx="0">
                  <c:v>0</c:v>
                </c:pt>
                <c:pt idx="1">
                  <c:v>50000</c:v>
                </c:pt>
                <c:pt idx="2">
                  <c:v>100000</c:v>
                </c:pt>
                <c:pt idx="3">
                  <c:v>150000</c:v>
                </c:pt>
                <c:pt idx="4">
                  <c:v>200000</c:v>
                </c:pt>
                <c:pt idx="5">
                  <c:v>250000</c:v>
                </c:pt>
                <c:pt idx="6">
                  <c:v>300000</c:v>
                </c:pt>
              </c:numCache>
            </c:numRef>
          </c:val>
          <c:smooth val="0"/>
          <c:extLst>
            <c:ext xmlns:c16="http://schemas.microsoft.com/office/drawing/2014/chart" uri="{C3380CC4-5D6E-409C-BE32-E72D297353CC}">
              <c16:uniqueId val="{00000000-BC89-4152-93AD-A7836D749701}"/>
            </c:ext>
          </c:extLst>
        </c:ser>
        <c:ser>
          <c:idx val="1"/>
          <c:order val="1"/>
          <c:tx>
            <c:v>Total expenses</c:v>
          </c:tx>
          <c:spPr>
            <a:ln w="38100">
              <a:solidFill>
                <a:srgbClr val="0000FF"/>
              </a:solidFill>
            </a:ln>
          </c:spPr>
          <c:marker>
            <c:symbol val="square"/>
            <c:size val="8"/>
            <c:spPr>
              <a:solidFill>
                <a:schemeClr val="accent2">
                  <a:lumMod val="60000"/>
                  <a:lumOff val="40000"/>
                </a:schemeClr>
              </a:solidFill>
              <a:ln>
                <a:solidFill>
                  <a:srgbClr val="0000FF"/>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Sheet2!$D$6:$J$6</c:f>
              <c:numCache>
                <c:formatCode>_(* #,##0_);_(* \(#,##0\);_(* "-"??_);_(@_)</c:formatCode>
                <c:ptCount val="7"/>
                <c:pt idx="0">
                  <c:v>80000</c:v>
                </c:pt>
                <c:pt idx="1">
                  <c:v>110000</c:v>
                </c:pt>
                <c:pt idx="2">
                  <c:v>140000</c:v>
                </c:pt>
                <c:pt idx="3">
                  <c:v>170000</c:v>
                </c:pt>
                <c:pt idx="4">
                  <c:v>200000</c:v>
                </c:pt>
                <c:pt idx="5">
                  <c:v>230000</c:v>
                </c:pt>
                <c:pt idx="6">
                  <c:v>260000</c:v>
                </c:pt>
              </c:numCache>
            </c:numRef>
          </c:val>
          <c:smooth val="0"/>
          <c:extLst>
            <c:ext xmlns:c16="http://schemas.microsoft.com/office/drawing/2014/chart" uri="{C3380CC4-5D6E-409C-BE32-E72D297353CC}">
              <c16:uniqueId val="{00000001-BC89-4152-93AD-A7836D749701}"/>
            </c:ext>
          </c:extLst>
        </c:ser>
        <c:ser>
          <c:idx val="2"/>
          <c:order val="2"/>
          <c:spPr>
            <a:ln w="38100">
              <a:solidFill>
                <a:srgbClr val="C00000"/>
              </a:solidFill>
            </a:ln>
          </c:spPr>
          <c:marker>
            <c:symbol val="triangle"/>
            <c:size val="8"/>
            <c:spPr>
              <a:solidFill>
                <a:srgbClr val="C00000"/>
              </a:solidFill>
              <a:ln>
                <a:solidFill>
                  <a:schemeClr val="tx1"/>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Sheet2!$D$7:$J$7</c:f>
              <c:numCache>
                <c:formatCode>_(* #,##0_);_(* \(#,##0\);_(* "-"??_);_(@_)</c:formatCode>
                <c:ptCount val="7"/>
                <c:pt idx="0">
                  <c:v>80000</c:v>
                </c:pt>
                <c:pt idx="1">
                  <c:v>80000</c:v>
                </c:pt>
                <c:pt idx="2">
                  <c:v>80000</c:v>
                </c:pt>
                <c:pt idx="3">
                  <c:v>80000</c:v>
                </c:pt>
                <c:pt idx="4">
                  <c:v>80000</c:v>
                </c:pt>
                <c:pt idx="5">
                  <c:v>80000</c:v>
                </c:pt>
                <c:pt idx="6">
                  <c:v>80000</c:v>
                </c:pt>
              </c:numCache>
            </c:numRef>
          </c:val>
          <c:smooth val="0"/>
          <c:extLst>
            <c:ext xmlns:c16="http://schemas.microsoft.com/office/drawing/2014/chart" uri="{C3380CC4-5D6E-409C-BE32-E72D297353CC}">
              <c16:uniqueId val="{00000002-BC89-4152-93AD-A7836D749701}"/>
            </c:ext>
          </c:extLst>
        </c:ser>
        <c:ser>
          <c:idx val="3"/>
          <c:order val="3"/>
          <c:tx>
            <c:v>Fixed expenses</c:v>
          </c:tx>
          <c:spPr>
            <a:ln>
              <a:solidFill>
                <a:srgbClr val="C00000"/>
              </a:solidFill>
            </a:ln>
          </c:spPr>
          <c:marker>
            <c:symbol val="none"/>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Sheet2!#REF!</c:f>
              <c:numCache>
                <c:formatCode>General</c:formatCode>
                <c:ptCount val="1"/>
                <c:pt idx="0">
                  <c:v>1</c:v>
                </c:pt>
              </c:numCache>
            </c:numRef>
          </c:val>
          <c:smooth val="0"/>
          <c:extLst>
            <c:ext xmlns:c16="http://schemas.microsoft.com/office/drawing/2014/chart" uri="{C3380CC4-5D6E-409C-BE32-E72D297353CC}">
              <c16:uniqueId val="{00000003-BC89-4152-93AD-A7836D749701}"/>
            </c:ext>
          </c:extLst>
        </c:ser>
        <c:dLbls>
          <c:showLegendKey val="0"/>
          <c:showVal val="0"/>
          <c:showCatName val="0"/>
          <c:showSerName val="0"/>
          <c:showPercent val="0"/>
          <c:showBubbleSize val="0"/>
        </c:dLbls>
        <c:marker val="1"/>
        <c:smooth val="0"/>
        <c:axId val="235025920"/>
        <c:axId val="235027456"/>
      </c:lineChart>
      <c:catAx>
        <c:axId val="235025920"/>
        <c:scaling>
          <c:orientation val="minMax"/>
        </c:scaling>
        <c:delete val="0"/>
        <c:axPos val="b"/>
        <c:numFmt formatCode="General" sourceLinked="1"/>
        <c:majorTickMark val="out"/>
        <c:minorTickMark val="none"/>
        <c:tickLblPos val="nextTo"/>
        <c:crossAx val="235027456"/>
        <c:crosses val="autoZero"/>
        <c:auto val="1"/>
        <c:lblAlgn val="ctr"/>
        <c:lblOffset val="100"/>
        <c:noMultiLvlLbl val="0"/>
      </c:catAx>
      <c:valAx>
        <c:axId val="235027456"/>
        <c:scaling>
          <c:orientation val="minMax"/>
          <c:max val="350000"/>
          <c:min val="0"/>
        </c:scaling>
        <c:delete val="0"/>
        <c:axPos val="l"/>
        <c:majorGridlines/>
        <c:numFmt formatCode="&quot;$&quot;#,##0" sourceLinked="0"/>
        <c:majorTickMark val="out"/>
        <c:minorTickMark val="none"/>
        <c:tickLblPos val="nextTo"/>
        <c:txPr>
          <a:bodyPr/>
          <a:lstStyle/>
          <a:p>
            <a:pPr>
              <a:defRPr sz="900"/>
            </a:pPr>
            <a:endParaRPr lang="en-US"/>
          </a:p>
        </c:txPr>
        <c:crossAx val="235025920"/>
        <c:crossesAt val="1"/>
        <c:crossBetween val="midCat"/>
        <c:majorUnit val="50000"/>
        <c:minorUnit val="10000"/>
      </c:valAx>
    </c:plotArea>
    <c:legend>
      <c:legendPos val="r"/>
      <c:legendEntry>
        <c:idx val="2"/>
        <c:delete val="1"/>
      </c:legendEntry>
      <c:overlay val="0"/>
    </c:legend>
    <c:plotVisOnly val="1"/>
    <c:dispBlanksAs val="gap"/>
    <c:showDLblsOverMax val="0"/>
  </c:chart>
  <c:spPr>
    <a:solidFill>
      <a:schemeClr val="bg1"/>
    </a:solidFill>
    <a:ln>
      <a:solidFill>
        <a:schemeClr val="accent1"/>
      </a:solidFill>
    </a:ln>
    <a:effectLst>
      <a:outerShdw blurRad="50800" dist="38100" dir="2700000" algn="tl" rotWithShape="0">
        <a:prstClr val="black">
          <a:alpha val="40000"/>
        </a:prstClr>
      </a:outerShdw>
    </a:effectLst>
  </c:spPr>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lineChart>
        <c:grouping val="standard"/>
        <c:varyColors val="0"/>
        <c:ser>
          <c:idx val="0"/>
          <c:order val="0"/>
          <c:tx>
            <c:v>Sales</c:v>
          </c:tx>
          <c:spPr>
            <a:ln w="38100">
              <a:solidFill>
                <a:srgbClr val="008000"/>
              </a:solidFill>
            </a:ln>
          </c:spPr>
          <c:marker>
            <c:symbol val="circle"/>
            <c:size val="8"/>
            <c:spPr>
              <a:solidFill>
                <a:schemeClr val="accent3">
                  <a:lumMod val="75000"/>
                </a:schemeClr>
              </a:solidFill>
              <a:ln>
                <a:solidFill>
                  <a:srgbClr val="008000"/>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Sheet2!$D$5:$J$5</c:f>
              <c:numCache>
                <c:formatCode>_("$"* #,##0_);_("$"* \(#,##0\);_("$"* "-"??_);_(@_)</c:formatCode>
                <c:ptCount val="7"/>
                <c:pt idx="0">
                  <c:v>0</c:v>
                </c:pt>
                <c:pt idx="1">
                  <c:v>50000</c:v>
                </c:pt>
                <c:pt idx="2">
                  <c:v>100000</c:v>
                </c:pt>
                <c:pt idx="3">
                  <c:v>150000</c:v>
                </c:pt>
                <c:pt idx="4">
                  <c:v>200000</c:v>
                </c:pt>
                <c:pt idx="5">
                  <c:v>250000</c:v>
                </c:pt>
                <c:pt idx="6">
                  <c:v>300000</c:v>
                </c:pt>
              </c:numCache>
            </c:numRef>
          </c:val>
          <c:smooth val="0"/>
          <c:extLst>
            <c:ext xmlns:c16="http://schemas.microsoft.com/office/drawing/2014/chart" uri="{C3380CC4-5D6E-409C-BE32-E72D297353CC}">
              <c16:uniqueId val="{00000000-59E1-4412-AA40-1F22D980FE34}"/>
            </c:ext>
          </c:extLst>
        </c:ser>
        <c:ser>
          <c:idx val="1"/>
          <c:order val="1"/>
          <c:tx>
            <c:v>Total expenses</c:v>
          </c:tx>
          <c:spPr>
            <a:ln w="38100">
              <a:solidFill>
                <a:srgbClr val="0000FF"/>
              </a:solidFill>
            </a:ln>
          </c:spPr>
          <c:marker>
            <c:symbol val="square"/>
            <c:size val="8"/>
            <c:spPr>
              <a:solidFill>
                <a:schemeClr val="accent2">
                  <a:lumMod val="60000"/>
                  <a:lumOff val="40000"/>
                </a:schemeClr>
              </a:solidFill>
              <a:ln>
                <a:solidFill>
                  <a:srgbClr val="0000FF"/>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Sheet2!$D$6:$J$6</c:f>
              <c:numCache>
                <c:formatCode>_(* #,##0_);_(* \(#,##0\);_(* "-"??_);_(@_)</c:formatCode>
                <c:ptCount val="7"/>
                <c:pt idx="0">
                  <c:v>80000</c:v>
                </c:pt>
                <c:pt idx="1">
                  <c:v>110000</c:v>
                </c:pt>
                <c:pt idx="2">
                  <c:v>140000</c:v>
                </c:pt>
                <c:pt idx="3">
                  <c:v>170000</c:v>
                </c:pt>
                <c:pt idx="4">
                  <c:v>200000</c:v>
                </c:pt>
                <c:pt idx="5">
                  <c:v>230000</c:v>
                </c:pt>
                <c:pt idx="6">
                  <c:v>260000</c:v>
                </c:pt>
              </c:numCache>
            </c:numRef>
          </c:val>
          <c:smooth val="0"/>
          <c:extLst>
            <c:ext xmlns:c16="http://schemas.microsoft.com/office/drawing/2014/chart" uri="{C3380CC4-5D6E-409C-BE32-E72D297353CC}">
              <c16:uniqueId val="{00000001-59E1-4412-AA40-1F22D980FE34}"/>
            </c:ext>
          </c:extLst>
        </c:ser>
        <c:ser>
          <c:idx val="2"/>
          <c:order val="2"/>
          <c:spPr>
            <a:ln w="38100">
              <a:solidFill>
                <a:srgbClr val="C00000"/>
              </a:solidFill>
            </a:ln>
          </c:spPr>
          <c:marker>
            <c:symbol val="triangle"/>
            <c:size val="8"/>
            <c:spPr>
              <a:solidFill>
                <a:srgbClr val="C00000"/>
              </a:solidFill>
              <a:ln>
                <a:solidFill>
                  <a:schemeClr val="tx1"/>
                </a:solidFill>
              </a:ln>
            </c:spPr>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Sheet2!$D$7:$J$7</c:f>
              <c:numCache>
                <c:formatCode>_(* #,##0_);_(* \(#,##0\);_(* "-"??_);_(@_)</c:formatCode>
                <c:ptCount val="7"/>
                <c:pt idx="0">
                  <c:v>80000</c:v>
                </c:pt>
                <c:pt idx="1">
                  <c:v>80000</c:v>
                </c:pt>
                <c:pt idx="2">
                  <c:v>80000</c:v>
                </c:pt>
                <c:pt idx="3">
                  <c:v>80000</c:v>
                </c:pt>
                <c:pt idx="4">
                  <c:v>80000</c:v>
                </c:pt>
                <c:pt idx="5">
                  <c:v>80000</c:v>
                </c:pt>
                <c:pt idx="6">
                  <c:v>80000</c:v>
                </c:pt>
              </c:numCache>
            </c:numRef>
          </c:val>
          <c:smooth val="0"/>
          <c:extLst>
            <c:ext xmlns:c16="http://schemas.microsoft.com/office/drawing/2014/chart" uri="{C3380CC4-5D6E-409C-BE32-E72D297353CC}">
              <c16:uniqueId val="{00000002-59E1-4412-AA40-1F22D980FE34}"/>
            </c:ext>
          </c:extLst>
        </c:ser>
        <c:ser>
          <c:idx val="3"/>
          <c:order val="3"/>
          <c:tx>
            <c:v>Fixed expenses</c:v>
          </c:tx>
          <c:spPr>
            <a:ln>
              <a:solidFill>
                <a:srgbClr val="C00000"/>
              </a:solidFill>
            </a:ln>
          </c:spPr>
          <c:marker>
            <c:symbol val="none"/>
          </c:marker>
          <c:cat>
            <c:numRef>
              <c:f>Sheet2!$D$4:$J$4</c:f>
              <c:numCache>
                <c:formatCode>General</c:formatCode>
                <c:ptCount val="7"/>
                <c:pt idx="0">
                  <c:v>0</c:v>
                </c:pt>
                <c:pt idx="1">
                  <c:v>100</c:v>
                </c:pt>
                <c:pt idx="2">
                  <c:v>200</c:v>
                </c:pt>
                <c:pt idx="3" formatCode="_(* #,##0_);_(* \(#,##0\);_(* &quot;-&quot;??_);_(@_)">
                  <c:v>300</c:v>
                </c:pt>
                <c:pt idx="4" formatCode="_(* #,##0_);_(* \(#,##0\);_(* &quot;-&quot;??_);_(@_)">
                  <c:v>400</c:v>
                </c:pt>
                <c:pt idx="5" formatCode="_(* #,##0_);_(* \(#,##0\);_(* &quot;-&quot;??_);_(@_)">
                  <c:v>500</c:v>
                </c:pt>
                <c:pt idx="6" formatCode="_(* #,##0_);_(* \(#,##0\);_(* &quot;-&quot;??_);_(@_)">
                  <c:v>600</c:v>
                </c:pt>
              </c:numCache>
            </c:numRef>
          </c:cat>
          <c:val>
            <c:numRef>
              <c:f>Sheet2!#REF!</c:f>
              <c:numCache>
                <c:formatCode>General</c:formatCode>
                <c:ptCount val="1"/>
                <c:pt idx="0">
                  <c:v>1</c:v>
                </c:pt>
              </c:numCache>
            </c:numRef>
          </c:val>
          <c:smooth val="0"/>
          <c:extLst>
            <c:ext xmlns:c16="http://schemas.microsoft.com/office/drawing/2014/chart" uri="{C3380CC4-5D6E-409C-BE32-E72D297353CC}">
              <c16:uniqueId val="{00000003-59E1-4412-AA40-1F22D980FE34}"/>
            </c:ext>
          </c:extLst>
        </c:ser>
        <c:dLbls>
          <c:showLegendKey val="0"/>
          <c:showVal val="0"/>
          <c:showCatName val="0"/>
          <c:showSerName val="0"/>
          <c:showPercent val="0"/>
          <c:showBubbleSize val="0"/>
        </c:dLbls>
        <c:marker val="1"/>
        <c:smooth val="0"/>
        <c:axId val="235092224"/>
        <c:axId val="235106304"/>
      </c:lineChart>
      <c:catAx>
        <c:axId val="235092224"/>
        <c:scaling>
          <c:orientation val="minMax"/>
        </c:scaling>
        <c:delete val="0"/>
        <c:axPos val="b"/>
        <c:numFmt formatCode="General" sourceLinked="1"/>
        <c:majorTickMark val="out"/>
        <c:minorTickMark val="none"/>
        <c:tickLblPos val="nextTo"/>
        <c:crossAx val="235106304"/>
        <c:crosses val="autoZero"/>
        <c:auto val="1"/>
        <c:lblAlgn val="ctr"/>
        <c:lblOffset val="100"/>
        <c:noMultiLvlLbl val="0"/>
      </c:catAx>
      <c:valAx>
        <c:axId val="235106304"/>
        <c:scaling>
          <c:orientation val="minMax"/>
          <c:max val="350000"/>
          <c:min val="0"/>
        </c:scaling>
        <c:delete val="0"/>
        <c:axPos val="l"/>
        <c:majorGridlines/>
        <c:numFmt formatCode="&quot;$&quot;#,##0" sourceLinked="0"/>
        <c:majorTickMark val="out"/>
        <c:minorTickMark val="none"/>
        <c:tickLblPos val="nextTo"/>
        <c:txPr>
          <a:bodyPr/>
          <a:lstStyle/>
          <a:p>
            <a:pPr>
              <a:defRPr sz="900"/>
            </a:pPr>
            <a:endParaRPr lang="en-US"/>
          </a:p>
        </c:txPr>
        <c:crossAx val="235092224"/>
        <c:crossesAt val="1"/>
        <c:crossBetween val="midCat"/>
        <c:majorUnit val="50000"/>
        <c:minorUnit val="10000"/>
      </c:valAx>
    </c:plotArea>
    <c:legend>
      <c:legendPos val="r"/>
      <c:legendEntry>
        <c:idx val="2"/>
        <c:delete val="1"/>
      </c:legendEntry>
      <c:overlay val="0"/>
    </c:legend>
    <c:plotVisOnly val="1"/>
    <c:dispBlanksAs val="gap"/>
    <c:showDLblsOverMax val="0"/>
  </c:chart>
  <c:spPr>
    <a:solidFill>
      <a:schemeClr val="bg1"/>
    </a:solidFill>
    <a:ln>
      <a:solidFill>
        <a:schemeClr val="accent1"/>
      </a:solidFill>
    </a:ln>
    <a:effectLst>
      <a:outerShdw blurRad="50800" dist="38100" dir="2700000" algn="tl" rotWithShape="0">
        <a:prstClr val="black">
          <a:alpha val="40000"/>
        </a:prstClr>
      </a:outerShdw>
    </a:effectLst>
  </c:sp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p:nvPr/>
        </p:nvSpPr>
        <p:spPr>
          <a:xfrm>
            <a:off x="6019800" y="0"/>
            <a:ext cx="838200" cy="26193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5-</a:t>
            </a:r>
            <a:fld id="{00000000-1234-1234-1234-123412341234}" type="slidenum">
              <a:rPr lang="en-US" sz="1100" b="0" i="0" u="none" strike="noStrike" cap="none">
                <a:solidFill>
                  <a:schemeClr val="dk1"/>
                </a:solidFill>
                <a:latin typeface="Arial"/>
                <a:ea typeface="Arial"/>
                <a:cs typeface="Arial"/>
                <a:sym typeface="Arial"/>
              </a:rPr>
              <a:t>‹#›</a:t>
            </a:fld>
            <a:endParaRPr sz="11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0" name="Google Shape;290;p11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200" b="0" i="0" u="none" strike="noStrike" cap="none" dirty="0">
              <a:solidFill>
                <a:srgbClr val="000000"/>
              </a:solidFill>
              <a:latin typeface="Calibri"/>
              <a:ea typeface="Calibri"/>
              <a:cs typeface="Calibri"/>
              <a:sym typeface="Calibri"/>
            </a:endParaRPr>
          </a:p>
        </p:txBody>
      </p:sp>
      <p:sp>
        <p:nvSpPr>
          <p:cNvPr id="291" name="Google Shape;291;p1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6" name="Google Shape;376;p1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77" name="Google Shape;3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4" name="Google Shape;384;p1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85" name="Google Shape;38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93" name="Google Shape;393;p1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394" name="Google Shape;39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6" name="Google Shape;406;p1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07" name="Google Shape;40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5" name="Google Shape;425;p1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26" name="Google Shape;426;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5" name="Google Shape;435;p1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36" name="Google Shape;436;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46" name="Google Shape;446;p1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47" name="Google Shape;44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
        <p:nvSpPr>
          <p:cNvPr id="454" name="Google Shape;454;p1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0" name="Google Shape;460;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6" name="Google Shape;466;p1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67" name="Google Shape;46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1" name="Google Shape;301;p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02" name="Google Shape;302;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73" name="Google Shape;473;p2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74" name="Google Shape;47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82" name="Google Shape;482;p2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83" name="Google Shape;48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2" name="Google Shape;492;p2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493" name="Google Shape;49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02" name="Google Shape;502;p2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03" name="Google Shape;50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12" name="Google Shape;512;p2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13" name="Google Shape;51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22" name="Google Shape;522;p2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23" name="Google Shape;5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42" name="Google Shape;542;p2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43" name="Google Shape;54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3" name="Google Shape;553;p2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54" name="Google Shape;554;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p1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
        <p:nvSpPr>
          <p:cNvPr id="564" name="Google Shape;564;p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066b2da25_0_3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0" name="Google Shape;570;gc066b2da25_0_3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8" name="Google Shape;308;p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09" name="Google Shape;30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76" name="Google Shape;576;p3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577" name="Google Shape;577;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
        <p:nvSpPr>
          <p:cNvPr id="583" name="Google Shape;583;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
        <p:nvSpPr>
          <p:cNvPr id="597" name="Google Shape;59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
        <p:nvSpPr>
          <p:cNvPr id="613" name="Google Shape;613;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
        <p:nvSpPr>
          <p:cNvPr id="626" name="Google Shape;626;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34" name="Google Shape;634;p3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35" name="Google Shape;63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46" name="Google Shape;646;p3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47" name="Google Shape;647;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56" name="Google Shape;656;p3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57" name="Google Shape;657;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c066b2da25_0_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6" name="Google Shape;676;gc066b2da25_0_5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2" name="Google Shape;682;p3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83" name="Google Shape;683;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15" name="Google Shape;315;p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16" name="Google Shape;316;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89" name="Google Shape;689;p4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90" name="Google Shape;690;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7" name="Google Shape;697;p4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698" name="Google Shape;69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9" name="Google Shape;709;p4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10" name="Google Shape;71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18" name="Google Shape;718;p4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19" name="Google Shape;719;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26" name="Google Shape;726;p4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27" name="Google Shape;727;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37" name="Google Shape;737;p4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38" name="Google Shape;738;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45" name="Google Shape;745;p4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46" name="Google Shape;74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7" name="Google Shape;757;p4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58" name="Google Shape;758;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5" name="Google Shape;765;p4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66" name="Google Shape;76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Calibri"/>
              <a:ea typeface="Calibri"/>
              <a:cs typeface="Calibri"/>
              <a:sym typeface="Calibri"/>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77" name="Google Shape;777;p4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78" name="Google Shape;778;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4" name="Google Shape;324;p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25" name="Google Shape;32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85" name="Google Shape;785;p5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786" name="Google Shape;78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c066b2da25_0_7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4" name="Google Shape;794;gc066b2da25_0_7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1" name="Google Shape;801;p5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802" name="Google Shape;80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08" name="Google Shape;808;p5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809" name="Google Shape;809;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6" name="Google Shape;816;p11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817" name="Google Shape;817;p1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23" name="Google Shape;823;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0" name="Google Shape;83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latin typeface="Calibri"/>
              <a:ea typeface="Calibri"/>
              <a:cs typeface="Calibri"/>
              <a:sym typeface="Calibri"/>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6" name="Google Shape;846;p5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847" name="Google Shape;847;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3" name="Google Shape;853;p5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854" name="Google Shape;854;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2"/>
        <p:cNvGrpSpPr/>
        <p:nvPr/>
      </p:nvGrpSpPr>
      <p:grpSpPr>
        <a:xfrm>
          <a:off x="0" y="0"/>
          <a:ext cx="0" cy="0"/>
          <a:chOff x="0" y="0"/>
          <a:chExt cx="0" cy="0"/>
        </a:xfrm>
      </p:grpSpPr>
      <p:sp>
        <p:nvSpPr>
          <p:cNvPr id="863" name="Google Shape;863;p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4" name="Google Shape;864;p11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000000"/>
              </a:solidFill>
              <a:latin typeface="Calibri"/>
              <a:ea typeface="Calibri"/>
              <a:cs typeface="Calibri"/>
              <a:sym typeface="Calibri"/>
            </a:endParaRPr>
          </a:p>
        </p:txBody>
      </p:sp>
      <p:sp>
        <p:nvSpPr>
          <p:cNvPr id="865" name="Google Shape;865;p1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2" name="Google Shape;332;p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33" name="Google Shape;333;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84" name="Google Shape;884;p6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885" name="Google Shape;88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2" name="Google Shape;902;p6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03" name="Google Shape;903;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22" name="Google Shape;922;p6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23" name="Google Shape;923;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29" name="Google Shape;929;p6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30" name="Google Shape;93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6" name="Google Shape;936;p6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37" name="Google Shape;937;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44" name="Google Shape;944;p6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45" name="Google Shape;945;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56" name="Google Shape;956;p6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57" name="Google Shape;957;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
        <p:cNvGrpSpPr/>
        <p:nvPr/>
      </p:nvGrpSpPr>
      <p:grpSpPr>
        <a:xfrm>
          <a:off x="0" y="0"/>
          <a:ext cx="0" cy="0"/>
          <a:chOff x="0" y="0"/>
          <a:chExt cx="0" cy="0"/>
        </a:xfrm>
      </p:grpSpPr>
      <p:sp>
        <p:nvSpPr>
          <p:cNvPr id="974" name="Google Shape;974;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5" name="Google Shape;975;p7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76" name="Google Shape;976;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86" name="Google Shape;986;p7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987" name="Google Shape;987;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04" name="Google Shape;1004;p7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005" name="Google Shape;1005;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3" name="Google Shape;343;p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44" name="Google Shape;34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27" name="Google Shape;1027;p7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028" name="Google Shape;1028;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50" name="Google Shape;1050;p7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051" name="Google Shape;1051;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5"/>
        <p:cNvGrpSpPr/>
        <p:nvPr/>
      </p:nvGrpSpPr>
      <p:grpSpPr>
        <a:xfrm>
          <a:off x="0" y="0"/>
          <a:ext cx="0" cy="0"/>
          <a:chOff x="0" y="0"/>
          <a:chExt cx="0" cy="0"/>
        </a:xfrm>
      </p:grpSpPr>
      <p:sp>
        <p:nvSpPr>
          <p:cNvPr id="1056" name="Google Shape;1056;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57" name="Google Shape;1057;p7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058" name="Google Shape;1058;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6" name="Google Shape;1066;p7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067" name="Google Shape;1067;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6" name="Google Shape;1076;p7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077" name="Google Shape;1077;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2"/>
        <p:cNvGrpSpPr/>
        <p:nvPr/>
      </p:nvGrpSpPr>
      <p:grpSpPr>
        <a:xfrm>
          <a:off x="0" y="0"/>
          <a:ext cx="0" cy="0"/>
          <a:chOff x="0" y="0"/>
          <a:chExt cx="0" cy="0"/>
        </a:xfrm>
      </p:grpSpPr>
      <p:sp>
        <p:nvSpPr>
          <p:cNvPr id="1083" name="Google Shape;1083;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84" name="Google Shape;1084;p80: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085" name="Google Shape;1085;p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00" name="Google Shape;1100;p8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01" name="Google Shape;1101;p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latin typeface="Calibri"/>
              <a:ea typeface="Calibri"/>
              <a:cs typeface="Calibri"/>
              <a:sym typeface="Calibri"/>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1"/>
        <p:cNvGrpSpPr/>
        <p:nvPr/>
      </p:nvGrpSpPr>
      <p:grpSpPr>
        <a:xfrm>
          <a:off x="0" y="0"/>
          <a:ext cx="0" cy="0"/>
          <a:chOff x="0" y="0"/>
          <a:chExt cx="0" cy="0"/>
        </a:xfrm>
      </p:grpSpPr>
      <p:sp>
        <p:nvSpPr>
          <p:cNvPr id="1112" name="Google Shape;1112;gc066b2da25_0_9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3" name="Google Shape;1113;gc066b2da25_0_9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19" name="Google Shape;1119;p8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20" name="Google Shape;1120;p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26" name="Google Shape;1126;p8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27" name="Google Shape;1127;p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4" name="Google Shape;354;p8: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55" name="Google Shape;35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38" name="Google Shape;1138;p8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39" name="Google Shape;1139;p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52" name="Google Shape;1152;p8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53" name="Google Shape;1153;p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1" name="Google Shape;1161;p87: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62" name="Google Shape;1162;p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8"/>
        <p:cNvGrpSpPr/>
        <p:nvPr/>
      </p:nvGrpSpPr>
      <p:grpSpPr>
        <a:xfrm>
          <a:off x="0" y="0"/>
          <a:ext cx="0" cy="0"/>
          <a:chOff x="0" y="0"/>
          <a:chExt cx="0" cy="0"/>
        </a:xfrm>
      </p:grpSpPr>
      <p:sp>
        <p:nvSpPr>
          <p:cNvPr id="1169" name="Google Shape;1169;p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70" name="Google Shape;1170;p8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71" name="Google Shape;1171;p8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p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0" name="Google Shape;1190;p91: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191" name="Google Shape;1191;p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p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99" name="Google Shape;1199;p92: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200" name="Google Shape;1200;p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latin typeface="Calibri"/>
              <a:ea typeface="Calibri"/>
              <a:cs typeface="Calibri"/>
              <a:sym typeface="Calibri"/>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p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06" name="Google Shape;1206;p93: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207" name="Google Shape;1207;p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13" name="Google Shape;1213;p94: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214" name="Google Shape;1214;p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8"/>
        <p:cNvGrpSpPr/>
        <p:nvPr/>
      </p:nvGrpSpPr>
      <p:grpSpPr>
        <a:xfrm>
          <a:off x="0" y="0"/>
          <a:ext cx="0" cy="0"/>
          <a:chOff x="0" y="0"/>
          <a:chExt cx="0" cy="0"/>
        </a:xfrm>
      </p:grpSpPr>
      <p:sp>
        <p:nvSpPr>
          <p:cNvPr id="1219" name="Google Shape;1219;p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0" name="Google Shape;1220;p95: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221" name="Google Shape;1221;p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latin typeface="Calibri"/>
              <a:ea typeface="Calibri"/>
              <a:cs typeface="Calibri"/>
              <a:sym typeface="Calibri"/>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p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32" name="Google Shape;1232;p96: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1233" name="Google Shape;1233;p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r>
              <a:rPr lang="en-US" b="1" dirty="0"/>
              <a:t>In BOOK:</a:t>
            </a:r>
          </a:p>
          <a:p>
            <a:pPr marL="0" lvl="0" indent="0" algn="l" rtl="0">
              <a:lnSpc>
                <a:spcPct val="100000"/>
              </a:lnSpc>
              <a:spcBef>
                <a:spcPts val="360"/>
              </a:spcBef>
              <a:spcAft>
                <a:spcPts val="0"/>
              </a:spcAft>
              <a:buSzPts val="1400"/>
              <a:buNone/>
            </a:pPr>
            <a:r>
              <a:rPr lang="en-US" b="1" dirty="0"/>
              <a:t>1. This results in bike segment realizing they could slack off a bit and be carried by carts who has a higher CM ratio (because we know bikes has a BE of $200,000 from slide 59. </a:t>
            </a:r>
          </a:p>
          <a:p>
            <a:pPr marL="0" lvl="0" indent="0" algn="l" rtl="0">
              <a:lnSpc>
                <a:spcPct val="100000"/>
              </a:lnSpc>
              <a:spcBef>
                <a:spcPts val="360"/>
              </a:spcBef>
              <a:spcAft>
                <a:spcPts val="0"/>
              </a:spcAft>
              <a:buSzPts val="1400"/>
              <a:buNone/>
            </a:pPr>
            <a:r>
              <a:rPr lang="en-US" b="1" dirty="0"/>
              <a:t>2. Also, if the sales mix changes after this forecast, the BE for the company in total will change, because each sale out of the 2 segments has a different CM ratio. For example, if sales falls only in carts, the overall CM ratio will decrease, and that will increase the amount of sales needed to E, </a:t>
            </a:r>
            <a:r>
              <a:rPr lang="en-US" b="1" dirty="0" err="1"/>
              <a:t>ie</a:t>
            </a:r>
            <a:r>
              <a:rPr lang="en-US" b="1"/>
              <a:t> FC/ CM </a:t>
            </a:r>
            <a:endParaRPr b="1"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64" name="Google Shape;364;p9:notes"/>
          <p:cNvSpPr/>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365" name="Google Shape;36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5"/>
        <p:cNvGrpSpPr/>
        <p:nvPr/>
      </p:nvGrpSpPr>
      <p:grpSpPr>
        <a:xfrm>
          <a:off x="0" y="0"/>
          <a:ext cx="0" cy="0"/>
          <a:chOff x="0" y="0"/>
          <a:chExt cx="0" cy="0"/>
        </a:xfrm>
      </p:grpSpPr>
      <p:sp>
        <p:nvSpPr>
          <p:cNvPr id="1256" name="Google Shape;1256;gc066b2da25_0_1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7" name="Google Shape;1257;gc066b2da25_0_1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400"/>
              <a:buNone/>
            </a:pPr>
            <a:endParaRPr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63" name="Google Shape;1263;p9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10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 name="Google Shape;18;p100"/>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 name="Google Shape;19;p100"/>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0" name="Google Shape;20;p100"/>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1" name="Google Shape;21;p10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2" name="Google Shape;22;p100"/>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10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7" name="Google Shape;87;p109"/>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8" name="Google Shape;88;p109"/>
          <p:cNvSpPr txBox="1">
            <a:spLocks noGrp="1"/>
          </p:cNvSpPr>
          <p:nvPr>
            <p:ph type="title"/>
          </p:nvPr>
        </p:nvSpPr>
        <p:spPr>
          <a:xfrm rot="5400000">
            <a:off x="4649564" y="2306413"/>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9" name="Google Shape;89;p109"/>
          <p:cNvSpPr txBox="1">
            <a:spLocks noGrp="1"/>
          </p:cNvSpPr>
          <p:nvPr>
            <p:ph type="body" idx="1"/>
          </p:nvPr>
        </p:nvSpPr>
        <p:spPr>
          <a:xfrm rot="5400000">
            <a:off x="649063" y="391888"/>
            <a:ext cx="5759898"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0" name="Google Shape;90;p10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1" name="Google Shape;91;p10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92" name="Google Shape;92;p10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93"/>
        <p:cNvGrpSpPr/>
        <p:nvPr/>
      </p:nvGrpSpPr>
      <p:grpSpPr>
        <a:xfrm>
          <a:off x="0" y="0"/>
          <a:ext cx="0" cy="0"/>
          <a:chOff x="0" y="0"/>
          <a:chExt cx="0" cy="0"/>
        </a:xfrm>
      </p:grpSpPr>
      <p:sp>
        <p:nvSpPr>
          <p:cNvPr id="94" name="Google Shape;94;p110"/>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gc066b2da25_0_1238"/>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07" name="Google Shape;107;gc066b2da25_0_1238"/>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8" name="Google Shape;108;gc066b2da25_0_1238"/>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09" name="Google Shape;109;gc066b2da25_0_1238"/>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10" name="Google Shape;110;gc066b2da25_0_1238"/>
          <p:cNvSpPr txBox="1"/>
          <p:nvPr/>
        </p:nvSpPr>
        <p:spPr>
          <a:xfrm>
            <a:off x="3048000" y="6457950"/>
            <a:ext cx="6400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1"/>
        <p:cNvGrpSpPr/>
        <p:nvPr/>
      </p:nvGrpSpPr>
      <p:grpSpPr>
        <a:xfrm>
          <a:off x="0" y="0"/>
          <a:ext cx="0" cy="0"/>
          <a:chOff x="0" y="0"/>
          <a:chExt cx="0" cy="0"/>
        </a:xfrm>
      </p:grpSpPr>
      <p:sp>
        <p:nvSpPr>
          <p:cNvPr id="112" name="Google Shape;112;gc066b2da25_0_1231"/>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13" name="Google Shape;113;gc066b2da25_0_1231"/>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14" name="Google Shape;114;gc066b2da25_0_1231"/>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5" name="Google Shape;115;gc066b2da25_0_1231"/>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16" name="Google Shape;116;gc066b2da25_0_1231"/>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117" name="Google Shape;117;gc066b2da25_0_1231"/>
          <p:cNvSpPr txBox="1"/>
          <p:nvPr/>
        </p:nvSpPr>
        <p:spPr>
          <a:xfrm>
            <a:off x="3048000" y="6457950"/>
            <a:ext cx="6400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8"/>
        <p:cNvGrpSpPr/>
        <p:nvPr/>
      </p:nvGrpSpPr>
      <p:grpSpPr>
        <a:xfrm>
          <a:off x="0" y="0"/>
          <a:ext cx="0" cy="0"/>
          <a:chOff x="0" y="0"/>
          <a:chExt cx="0" cy="0"/>
        </a:xfrm>
      </p:grpSpPr>
      <p:cxnSp>
        <p:nvCxnSpPr>
          <p:cNvPr id="119" name="Google Shape;119;gc066b2da25_0_1216"/>
          <p:cNvCxnSpPr/>
          <p:nvPr/>
        </p:nvCxnSpPr>
        <p:spPr>
          <a:xfrm>
            <a:off x="541338" y="2644775"/>
            <a:ext cx="8244000" cy="0"/>
          </a:xfrm>
          <a:prstGeom prst="straightConnector1">
            <a:avLst/>
          </a:prstGeom>
          <a:noFill/>
          <a:ln w="9525" cap="flat" cmpd="sng">
            <a:solidFill>
              <a:srgbClr val="7F7F7F"/>
            </a:solidFill>
            <a:prstDash val="solid"/>
            <a:round/>
            <a:headEnd type="none" w="sm" len="sm"/>
            <a:tailEnd type="none" w="sm" len="sm"/>
          </a:ln>
        </p:spPr>
      </p:cxnSp>
      <p:sp>
        <p:nvSpPr>
          <p:cNvPr id="120" name="Google Shape;120;gc066b2da25_0_1216"/>
          <p:cNvSpPr/>
          <p:nvPr/>
        </p:nvSpPr>
        <p:spPr>
          <a:xfrm>
            <a:off x="3175" y="6400800"/>
            <a:ext cx="9140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1" name="Google Shape;121;gc066b2da25_0_1216"/>
          <p:cNvSpPr/>
          <p:nvPr/>
        </p:nvSpPr>
        <p:spPr>
          <a:xfrm>
            <a:off x="0" y="6334125"/>
            <a:ext cx="9142500" cy="63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2" name="Google Shape;122;gc066b2da25_0_1216"/>
          <p:cNvSpPr txBox="1"/>
          <p:nvPr/>
        </p:nvSpPr>
        <p:spPr>
          <a:xfrm>
            <a:off x="457200" y="5105400"/>
            <a:ext cx="4724400" cy="107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D5672"/>
                </a:solidFill>
                <a:latin typeface="Arial"/>
                <a:ea typeface="Arial"/>
                <a:cs typeface="Arial"/>
                <a:sym typeface="Arial"/>
              </a:rPr>
              <a:t>PowerPoint Authors: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D5672"/>
                </a:solidFill>
                <a:latin typeface="Arial"/>
                <a:ea typeface="Arial"/>
                <a:cs typeface="Arial"/>
                <a:sym typeface="Arial"/>
              </a:rPr>
              <a:t>	Susan </a:t>
            </a:r>
            <a:r>
              <a:rPr lang="en-US" sz="1600" b="0" i="0" u="none" strike="noStrike" cap="none" dirty="0" err="1">
                <a:solidFill>
                  <a:srgbClr val="0D5672"/>
                </a:solidFill>
                <a:latin typeface="Arial"/>
                <a:ea typeface="Arial"/>
                <a:cs typeface="Arial"/>
                <a:sym typeface="Arial"/>
              </a:rPr>
              <a:t>Coomer</a:t>
            </a:r>
            <a:r>
              <a:rPr lang="en-US" sz="1600" b="0" i="0" u="none" strike="noStrike" cap="none" dirty="0">
                <a:solidFill>
                  <a:srgbClr val="0D5672"/>
                </a:solidFill>
                <a:latin typeface="Arial"/>
                <a:ea typeface="Arial"/>
                <a:cs typeface="Arial"/>
                <a:sym typeface="Arial"/>
              </a:rPr>
              <a:t> Galbreath, Ph.D., CPA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D5672"/>
                </a:solidFill>
                <a:latin typeface="Arial"/>
                <a:ea typeface="Arial"/>
                <a:cs typeface="Arial"/>
                <a:sym typeface="Arial"/>
              </a:rPr>
              <a:t>	Jon A. Booker, Ph.D., CPA, CIA</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rgbClr val="0D5672"/>
                </a:solidFill>
                <a:latin typeface="Arial"/>
                <a:ea typeface="Arial"/>
                <a:cs typeface="Arial"/>
                <a:sym typeface="Arial"/>
              </a:rPr>
              <a:t>	Cynthia J. Rooney, Ph.D., CPA</a:t>
            </a:r>
            <a:endParaRPr sz="1400" b="0" i="0" u="none" strike="noStrike" cap="none" dirty="0">
              <a:solidFill>
                <a:srgbClr val="000000"/>
              </a:solidFill>
              <a:latin typeface="Arial"/>
              <a:ea typeface="Arial"/>
              <a:cs typeface="Arial"/>
              <a:sym typeface="Arial"/>
            </a:endParaRPr>
          </a:p>
        </p:txBody>
      </p:sp>
      <p:sp>
        <p:nvSpPr>
          <p:cNvPr id="123" name="Google Shape;123;gc066b2da25_0_1216"/>
          <p:cNvSpPr/>
          <p:nvPr/>
        </p:nvSpPr>
        <p:spPr>
          <a:xfrm>
            <a:off x="3175" y="6400800"/>
            <a:ext cx="9140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gc066b2da25_0_1216"/>
          <p:cNvSpPr/>
          <p:nvPr/>
        </p:nvSpPr>
        <p:spPr>
          <a:xfrm>
            <a:off x="0" y="6334125"/>
            <a:ext cx="9142500" cy="63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gc066b2da25_0_1216"/>
          <p:cNvSpPr txBox="1"/>
          <p:nvPr/>
        </p:nvSpPr>
        <p:spPr>
          <a:xfrm>
            <a:off x="457200" y="5105400"/>
            <a:ext cx="4724400" cy="1077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D5672"/>
                </a:solidFill>
                <a:latin typeface="Arial"/>
                <a:ea typeface="Arial"/>
                <a:cs typeface="Arial"/>
                <a:sym typeface="Arial"/>
              </a:rPr>
              <a:t>PowerPoint Authors: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D5672"/>
                </a:solidFill>
                <a:latin typeface="Arial"/>
                <a:ea typeface="Arial"/>
                <a:cs typeface="Arial"/>
                <a:sym typeface="Arial"/>
              </a:rPr>
              <a:t>	Susan Coomer Galbreath, Ph.D., CPA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D5672"/>
                </a:solidFill>
                <a:latin typeface="Arial"/>
                <a:ea typeface="Arial"/>
                <a:cs typeface="Arial"/>
                <a:sym typeface="Arial"/>
              </a:rPr>
              <a:t>	Jon A. Booker, Ph.D., CPA, CIA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D5672"/>
                </a:solidFill>
                <a:latin typeface="Arial"/>
                <a:ea typeface="Arial"/>
                <a:cs typeface="Arial"/>
                <a:sym typeface="Arial"/>
              </a:rPr>
              <a:t>	Cynthia J. Rooney, Ph.D., CPA</a:t>
            </a:r>
            <a:endParaRPr sz="1400" b="0" i="0" u="none" strike="noStrike" cap="none">
              <a:solidFill>
                <a:srgbClr val="000000"/>
              </a:solidFill>
              <a:latin typeface="Arial"/>
              <a:ea typeface="Arial"/>
              <a:cs typeface="Arial"/>
              <a:sym typeface="Arial"/>
            </a:endParaRPr>
          </a:p>
        </p:txBody>
      </p:sp>
      <p:pic>
        <p:nvPicPr>
          <p:cNvPr id="126" name="Google Shape;126;gc066b2da25_0_1216"/>
          <p:cNvPicPr preferRelativeResize="0"/>
          <p:nvPr/>
        </p:nvPicPr>
        <p:blipFill rotWithShape="1">
          <a:blip r:embed="rId2">
            <a:alphaModFix/>
          </a:blip>
          <a:srcRect/>
          <a:stretch/>
        </p:blipFill>
        <p:spPr>
          <a:xfrm>
            <a:off x="6064250" y="2736850"/>
            <a:ext cx="2720975" cy="3429000"/>
          </a:xfrm>
          <a:prstGeom prst="rect">
            <a:avLst/>
          </a:prstGeom>
          <a:noFill/>
          <a:ln>
            <a:noFill/>
          </a:ln>
        </p:spPr>
      </p:pic>
      <p:sp>
        <p:nvSpPr>
          <p:cNvPr id="127" name="Google Shape;127;gc066b2da25_0_1216"/>
          <p:cNvSpPr txBox="1">
            <a:spLocks noGrp="1"/>
          </p:cNvSpPr>
          <p:nvPr>
            <p:ph type="ctrTitle"/>
          </p:nvPr>
        </p:nvSpPr>
        <p:spPr>
          <a:xfrm>
            <a:off x="540703" y="-75698"/>
            <a:ext cx="7543800" cy="2670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540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28" name="Google Shape;128;gc066b2da25_0_1216"/>
          <p:cNvSpPr txBox="1">
            <a:spLocks noGrp="1"/>
          </p:cNvSpPr>
          <p:nvPr>
            <p:ph type="subTitle" idx="1"/>
          </p:nvPr>
        </p:nvSpPr>
        <p:spPr>
          <a:xfrm>
            <a:off x="540703" y="2815466"/>
            <a:ext cx="7529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29" name="Google Shape;129;gc066b2da25_0_1216"/>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gc066b2da25_0_1216"/>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gc066b2da25_0_1216"/>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32" name="Google Shape;132;gc066b2da25_0_1216"/>
          <p:cNvSpPr txBox="1"/>
          <p:nvPr/>
        </p:nvSpPr>
        <p:spPr>
          <a:xfrm>
            <a:off x="3048000" y="6457950"/>
            <a:ext cx="6400800" cy="523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1" u="none" strike="noStrike" cap="none">
                <a:solidFill>
                  <a:srgbClr val="F2F2F2"/>
                </a:solidFill>
                <a:latin typeface="Times"/>
                <a:ea typeface="Times"/>
                <a:cs typeface="Times"/>
                <a:sym typeface="Times"/>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133"/>
        <p:cNvGrpSpPr/>
        <p:nvPr/>
      </p:nvGrpSpPr>
      <p:grpSpPr>
        <a:xfrm>
          <a:off x="0" y="0"/>
          <a:ext cx="0" cy="0"/>
          <a:chOff x="0" y="0"/>
          <a:chExt cx="0" cy="0"/>
        </a:xfrm>
      </p:grpSpPr>
      <p:sp>
        <p:nvSpPr>
          <p:cNvPr id="134" name="Google Shape;134;gc066b2da25_0_1244"/>
          <p:cNvSpPr/>
          <p:nvPr/>
        </p:nvSpPr>
        <p:spPr>
          <a:xfrm>
            <a:off x="3175" y="6400800"/>
            <a:ext cx="9140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c066b2da25_0_1244"/>
          <p:cNvSpPr/>
          <p:nvPr/>
        </p:nvSpPr>
        <p:spPr>
          <a:xfrm>
            <a:off x="0" y="6334125"/>
            <a:ext cx="9142500" cy="63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36" name="Google Shape;136;gc066b2da25_0_1244"/>
          <p:cNvCxnSpPr/>
          <p:nvPr/>
        </p:nvCxnSpPr>
        <p:spPr>
          <a:xfrm>
            <a:off x="906463" y="4343400"/>
            <a:ext cx="7405800" cy="0"/>
          </a:xfrm>
          <a:prstGeom prst="straightConnector1">
            <a:avLst/>
          </a:prstGeom>
          <a:noFill/>
          <a:ln w="9525" cap="flat" cmpd="sng">
            <a:solidFill>
              <a:srgbClr val="7F7F7F"/>
            </a:solidFill>
            <a:prstDash val="solid"/>
            <a:round/>
            <a:headEnd type="none" w="sm" len="sm"/>
            <a:tailEnd type="none" w="sm" len="sm"/>
          </a:ln>
        </p:spPr>
      </p:cxnSp>
      <p:sp>
        <p:nvSpPr>
          <p:cNvPr id="137" name="Google Shape;137;gc066b2da25_0_1244"/>
          <p:cNvSpPr txBox="1">
            <a:spLocks noGrp="1"/>
          </p:cNvSpPr>
          <p:nvPr>
            <p:ph type="title"/>
          </p:nvPr>
        </p:nvSpPr>
        <p:spPr>
          <a:xfrm>
            <a:off x="822960" y="758952"/>
            <a:ext cx="7543800" cy="35661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38" name="Google Shape;138;gc066b2da25_0_1244"/>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139" name="Google Shape;139;gc066b2da25_0_1244"/>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gc066b2da25_0_1244"/>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c066b2da25_0_1244"/>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gc066b2da25_0_1253"/>
          <p:cNvSpPr txBox="1">
            <a:spLocks noGrp="1"/>
          </p:cNvSpPr>
          <p:nvPr>
            <p:ph type="title"/>
          </p:nvPr>
        </p:nvSpPr>
        <p:spPr>
          <a:xfrm>
            <a:off x="822960" y="265584"/>
            <a:ext cx="7543800" cy="9897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b="0">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44" name="Google Shape;144;gc066b2da25_0_1253"/>
          <p:cNvSpPr txBox="1">
            <a:spLocks noGrp="1"/>
          </p:cNvSpPr>
          <p:nvPr>
            <p:ph type="body" idx="1"/>
          </p:nvPr>
        </p:nvSpPr>
        <p:spPr>
          <a:xfrm>
            <a:off x="822960" y="1524001"/>
            <a:ext cx="3703200" cy="4345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5" name="Google Shape;145;gc066b2da25_0_1253"/>
          <p:cNvSpPr txBox="1">
            <a:spLocks noGrp="1"/>
          </p:cNvSpPr>
          <p:nvPr>
            <p:ph type="body" idx="2"/>
          </p:nvPr>
        </p:nvSpPr>
        <p:spPr>
          <a:xfrm>
            <a:off x="4663440" y="1524001"/>
            <a:ext cx="3703200" cy="43452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6" name="Google Shape;146;gc066b2da25_0_1253"/>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gc066b2da25_0_1253"/>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gc066b2da25_0_1253"/>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9" name="Google Shape;149;gc066b2da25_0_1253"/>
          <p:cNvSpPr txBox="1"/>
          <p:nvPr/>
        </p:nvSpPr>
        <p:spPr>
          <a:xfrm>
            <a:off x="3048000" y="6457950"/>
            <a:ext cx="64008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0"/>
        <p:cNvGrpSpPr/>
        <p:nvPr/>
      </p:nvGrpSpPr>
      <p:grpSpPr>
        <a:xfrm>
          <a:off x="0" y="0"/>
          <a:ext cx="0" cy="0"/>
          <a:chOff x="0" y="0"/>
          <a:chExt cx="0" cy="0"/>
        </a:xfrm>
      </p:grpSpPr>
      <p:sp>
        <p:nvSpPr>
          <p:cNvPr id="151" name="Google Shape;151;gc066b2da25_0_1261"/>
          <p:cNvSpPr txBox="1">
            <a:spLocks noGrp="1"/>
          </p:cNvSpPr>
          <p:nvPr>
            <p:ph type="title"/>
          </p:nvPr>
        </p:nvSpPr>
        <p:spPr>
          <a:xfrm>
            <a:off x="822960" y="286605"/>
            <a:ext cx="7543800" cy="969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52" name="Google Shape;152;gc066b2da25_0_1261"/>
          <p:cNvSpPr txBox="1">
            <a:spLocks noGrp="1"/>
          </p:cNvSpPr>
          <p:nvPr>
            <p:ph type="body" idx="1"/>
          </p:nvPr>
        </p:nvSpPr>
        <p:spPr>
          <a:xfrm>
            <a:off x="822960" y="1397318"/>
            <a:ext cx="37032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53" name="Google Shape;153;gc066b2da25_0_1261"/>
          <p:cNvSpPr txBox="1">
            <a:spLocks noGrp="1"/>
          </p:cNvSpPr>
          <p:nvPr>
            <p:ph type="body" idx="2"/>
          </p:nvPr>
        </p:nvSpPr>
        <p:spPr>
          <a:xfrm>
            <a:off x="822960" y="2209800"/>
            <a:ext cx="3703200" cy="3286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4" name="Google Shape;154;gc066b2da25_0_1261"/>
          <p:cNvSpPr txBox="1">
            <a:spLocks noGrp="1"/>
          </p:cNvSpPr>
          <p:nvPr>
            <p:ph type="body" idx="3"/>
          </p:nvPr>
        </p:nvSpPr>
        <p:spPr>
          <a:xfrm>
            <a:off x="4663440" y="1371600"/>
            <a:ext cx="3703200" cy="73620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155" name="Google Shape;155;gc066b2da25_0_1261"/>
          <p:cNvSpPr txBox="1">
            <a:spLocks noGrp="1"/>
          </p:cNvSpPr>
          <p:nvPr>
            <p:ph type="body" idx="4"/>
          </p:nvPr>
        </p:nvSpPr>
        <p:spPr>
          <a:xfrm>
            <a:off x="4663440" y="2209800"/>
            <a:ext cx="3703200" cy="3286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56" name="Google Shape;156;gc066b2da25_0_1261"/>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gc066b2da25_0_1261"/>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8" name="Google Shape;158;gc066b2da25_0_1261"/>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59"/>
        <p:cNvGrpSpPr/>
        <p:nvPr/>
      </p:nvGrpSpPr>
      <p:grpSpPr>
        <a:xfrm>
          <a:off x="0" y="0"/>
          <a:ext cx="0" cy="0"/>
          <a:chOff x="0" y="0"/>
          <a:chExt cx="0" cy="0"/>
        </a:xfrm>
      </p:grpSpPr>
      <p:sp>
        <p:nvSpPr>
          <p:cNvPr id="160" name="Google Shape;160;gc066b2da25_0_1270"/>
          <p:cNvSpPr/>
          <p:nvPr/>
        </p:nvSpPr>
        <p:spPr>
          <a:xfrm>
            <a:off x="3175" y="6400800"/>
            <a:ext cx="9140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c066b2da25_0_1270"/>
          <p:cNvSpPr/>
          <p:nvPr/>
        </p:nvSpPr>
        <p:spPr>
          <a:xfrm>
            <a:off x="0" y="6334125"/>
            <a:ext cx="9142500" cy="63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gc066b2da25_0_1270"/>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gc066b2da25_0_1270"/>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gc066b2da25_0_1270"/>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65"/>
        <p:cNvGrpSpPr/>
        <p:nvPr/>
      </p:nvGrpSpPr>
      <p:grpSpPr>
        <a:xfrm>
          <a:off x="0" y="0"/>
          <a:ext cx="0" cy="0"/>
          <a:chOff x="0" y="0"/>
          <a:chExt cx="0" cy="0"/>
        </a:xfrm>
      </p:grpSpPr>
      <p:sp>
        <p:nvSpPr>
          <p:cNvPr id="166" name="Google Shape;166;gc066b2da25_0_1276"/>
          <p:cNvSpPr/>
          <p:nvPr/>
        </p:nvSpPr>
        <p:spPr>
          <a:xfrm>
            <a:off x="0" y="0"/>
            <a:ext cx="3038400"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gc066b2da25_0_1276"/>
          <p:cNvSpPr/>
          <p:nvPr/>
        </p:nvSpPr>
        <p:spPr>
          <a:xfrm>
            <a:off x="3030538" y="0"/>
            <a:ext cx="47700"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gc066b2da25_0_1276"/>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69" name="Google Shape;169;gc066b2da25_0_1276"/>
          <p:cNvSpPr txBox="1">
            <a:spLocks noGrp="1"/>
          </p:cNvSpPr>
          <p:nvPr>
            <p:ph type="body" idx="1"/>
          </p:nvPr>
        </p:nvSpPr>
        <p:spPr>
          <a:xfrm>
            <a:off x="3600450" y="731520"/>
            <a:ext cx="486930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70" name="Google Shape;170;gc066b2da25_0_1276"/>
          <p:cNvSpPr txBox="1">
            <a:spLocks noGrp="1"/>
          </p:cNvSpPr>
          <p:nvPr>
            <p:ph type="body" idx="2"/>
          </p:nvPr>
        </p:nvSpPr>
        <p:spPr>
          <a:xfrm>
            <a:off x="342900" y="2926080"/>
            <a:ext cx="2400300" cy="337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71" name="Google Shape;171;gc066b2da25_0_1276"/>
          <p:cNvSpPr txBox="1">
            <a:spLocks noGrp="1"/>
          </p:cNvSpPr>
          <p:nvPr>
            <p:ph type="dt" idx="10"/>
          </p:nvPr>
        </p:nvSpPr>
        <p:spPr>
          <a:xfrm>
            <a:off x="349250" y="6459538"/>
            <a:ext cx="19638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gc066b2da25_0_1276"/>
          <p:cNvSpPr txBox="1">
            <a:spLocks noGrp="1"/>
          </p:cNvSpPr>
          <p:nvPr>
            <p:ph type="ftr" idx="11"/>
          </p:nvPr>
        </p:nvSpPr>
        <p:spPr>
          <a:xfrm>
            <a:off x="3600450" y="6459538"/>
            <a:ext cx="3486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gc066b2da25_0_1276"/>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10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5" name="Google Shape;25;p10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6" name="Google Shape;26;p10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10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8" name="Google Shape;28;p101"/>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74"/>
        <p:cNvGrpSpPr/>
        <p:nvPr/>
      </p:nvGrpSpPr>
      <p:grpSpPr>
        <a:xfrm>
          <a:off x="0" y="0"/>
          <a:ext cx="0" cy="0"/>
          <a:chOff x="0" y="0"/>
          <a:chExt cx="0" cy="0"/>
        </a:xfrm>
      </p:grpSpPr>
      <p:sp>
        <p:nvSpPr>
          <p:cNvPr id="175" name="Google Shape;175;gc066b2da25_0_1285"/>
          <p:cNvSpPr/>
          <p:nvPr/>
        </p:nvSpPr>
        <p:spPr>
          <a:xfrm>
            <a:off x="0" y="4953000"/>
            <a:ext cx="9142500"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c066b2da25_0_1285"/>
          <p:cNvSpPr/>
          <p:nvPr/>
        </p:nvSpPr>
        <p:spPr>
          <a:xfrm>
            <a:off x="0" y="4914900"/>
            <a:ext cx="9142500" cy="63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c066b2da25_0_1285"/>
          <p:cNvSpPr txBox="1">
            <a:spLocks noGrp="1"/>
          </p:cNvSpPr>
          <p:nvPr>
            <p:ph type="title"/>
          </p:nvPr>
        </p:nvSpPr>
        <p:spPr>
          <a:xfrm>
            <a:off x="822960" y="5074920"/>
            <a:ext cx="7589400" cy="82290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78" name="Google Shape;178;gc066b2da25_0_1285"/>
          <p:cNvSpPr>
            <a:spLocks noGrp="1"/>
          </p:cNvSpPr>
          <p:nvPr>
            <p:ph type="pic" idx="2"/>
          </p:nvPr>
        </p:nvSpPr>
        <p:spPr>
          <a:xfrm>
            <a:off x="12" y="0"/>
            <a:ext cx="9144000" cy="4915200"/>
          </a:xfrm>
          <a:prstGeom prst="rect">
            <a:avLst/>
          </a:prstGeom>
          <a:solidFill>
            <a:srgbClr val="BECAD4"/>
          </a:solidFill>
          <a:ln>
            <a:noFill/>
          </a:ln>
        </p:spPr>
      </p:sp>
      <p:sp>
        <p:nvSpPr>
          <p:cNvPr id="179" name="Google Shape;179;gc066b2da25_0_1285"/>
          <p:cNvSpPr txBox="1">
            <a:spLocks noGrp="1"/>
          </p:cNvSpPr>
          <p:nvPr>
            <p:ph type="body" idx="1"/>
          </p:nvPr>
        </p:nvSpPr>
        <p:spPr>
          <a:xfrm>
            <a:off x="822960" y="5907024"/>
            <a:ext cx="7589400" cy="59430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180" name="Google Shape;180;gc066b2da25_0_1285"/>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gc066b2da25_0_1285"/>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2" name="Google Shape;182;gc066b2da25_0_1285"/>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3"/>
        <p:cNvGrpSpPr/>
        <p:nvPr/>
      </p:nvGrpSpPr>
      <p:grpSpPr>
        <a:xfrm>
          <a:off x="0" y="0"/>
          <a:ext cx="0" cy="0"/>
          <a:chOff x="0" y="0"/>
          <a:chExt cx="0" cy="0"/>
        </a:xfrm>
      </p:grpSpPr>
      <p:sp>
        <p:nvSpPr>
          <p:cNvPr id="184" name="Google Shape;184;gc066b2da25_0_1294"/>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85" name="Google Shape;185;gc066b2da25_0_1294"/>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86" name="Google Shape;186;gc066b2da25_0_1294"/>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gc066b2da25_0_1294"/>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8" name="Google Shape;188;gc066b2da25_0_1294"/>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89"/>
        <p:cNvGrpSpPr/>
        <p:nvPr/>
      </p:nvGrpSpPr>
      <p:grpSpPr>
        <a:xfrm>
          <a:off x="0" y="0"/>
          <a:ext cx="0" cy="0"/>
          <a:chOff x="0" y="0"/>
          <a:chExt cx="0" cy="0"/>
        </a:xfrm>
      </p:grpSpPr>
      <p:sp>
        <p:nvSpPr>
          <p:cNvPr id="190" name="Google Shape;190;gc066b2da25_0_1300"/>
          <p:cNvSpPr/>
          <p:nvPr/>
        </p:nvSpPr>
        <p:spPr>
          <a:xfrm>
            <a:off x="3175" y="6400800"/>
            <a:ext cx="91407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gc066b2da25_0_1300"/>
          <p:cNvSpPr/>
          <p:nvPr/>
        </p:nvSpPr>
        <p:spPr>
          <a:xfrm>
            <a:off x="0" y="6334125"/>
            <a:ext cx="9142500" cy="63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gc066b2da25_0_1300"/>
          <p:cNvSpPr txBox="1">
            <a:spLocks noGrp="1"/>
          </p:cNvSpPr>
          <p:nvPr>
            <p:ph type="title"/>
          </p:nvPr>
        </p:nvSpPr>
        <p:spPr>
          <a:xfrm rot="5400000">
            <a:off x="4649550" y="2306502"/>
            <a:ext cx="5760000" cy="19716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193" name="Google Shape;193;gc066b2da25_0_1300"/>
          <p:cNvSpPr txBox="1">
            <a:spLocks noGrp="1"/>
          </p:cNvSpPr>
          <p:nvPr>
            <p:ph type="body" idx="1"/>
          </p:nvPr>
        </p:nvSpPr>
        <p:spPr>
          <a:xfrm rot="5400000">
            <a:off x="648975" y="391902"/>
            <a:ext cx="5760000" cy="5800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94" name="Google Shape;194;gc066b2da25_0_1300"/>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5" name="Google Shape;195;gc066b2da25_0_1300"/>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6" name="Google Shape;196;gc066b2da25_0_1300"/>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197"/>
        <p:cNvGrpSpPr/>
        <p:nvPr/>
      </p:nvGrpSpPr>
      <p:grpSpPr>
        <a:xfrm>
          <a:off x="0" y="0"/>
          <a:ext cx="0" cy="0"/>
          <a:chOff x="0" y="0"/>
          <a:chExt cx="0" cy="0"/>
        </a:xfrm>
      </p:grpSpPr>
      <p:sp>
        <p:nvSpPr>
          <p:cNvPr id="198" name="Google Shape;198;gc066b2da25_0_1308"/>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9"/>
        <p:cNvGrpSpPr/>
        <p:nvPr/>
      </p:nvGrpSpPr>
      <p:grpSpPr>
        <a:xfrm>
          <a:off x="0" y="0"/>
          <a:ext cx="0" cy="0"/>
          <a:chOff x="0" y="0"/>
          <a:chExt cx="0" cy="0"/>
        </a:xfrm>
      </p:grpSpPr>
      <p:sp>
        <p:nvSpPr>
          <p:cNvPr id="210" name="Google Shape;210;p11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11" name="Google Shape;211;p118"/>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12" name="Google Shape;212;p11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3" name="Google Shape;213;p11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4" name="Google Shape;214;p11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15" name="Google Shape;215;p118"/>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6"/>
        <p:cNvGrpSpPr/>
        <p:nvPr/>
      </p:nvGrpSpPr>
      <p:grpSpPr>
        <a:xfrm>
          <a:off x="0" y="0"/>
          <a:ext cx="0" cy="0"/>
          <a:chOff x="0" y="0"/>
          <a:chExt cx="0" cy="0"/>
        </a:xfrm>
      </p:grpSpPr>
      <p:sp>
        <p:nvSpPr>
          <p:cNvPr id="217" name="Google Shape;217;p119"/>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9"/>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9" name="Google Shape;219;p119"/>
          <p:cNvCxnSpPr/>
          <p:nvPr/>
        </p:nvCxnSpPr>
        <p:spPr>
          <a:xfrm>
            <a:off x="906463" y="4343400"/>
            <a:ext cx="7405687" cy="0"/>
          </a:xfrm>
          <a:prstGeom prst="straightConnector1">
            <a:avLst/>
          </a:prstGeom>
          <a:noFill/>
          <a:ln w="9525" cap="flat" cmpd="sng">
            <a:solidFill>
              <a:srgbClr val="7F7F7F"/>
            </a:solidFill>
            <a:prstDash val="solid"/>
            <a:round/>
            <a:headEnd type="none" w="sm" len="sm"/>
            <a:tailEnd type="none" w="sm" len="sm"/>
          </a:ln>
        </p:spPr>
      </p:cxnSp>
      <p:sp>
        <p:nvSpPr>
          <p:cNvPr id="220" name="Google Shape;220;p119"/>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21" name="Google Shape;221;p119"/>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222" name="Google Shape;222;p119"/>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3" name="Google Shape;223;p119"/>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4" name="Google Shape;224;p119"/>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5"/>
        <p:cNvGrpSpPr/>
        <p:nvPr/>
      </p:nvGrpSpPr>
      <p:grpSpPr>
        <a:xfrm>
          <a:off x="0" y="0"/>
          <a:ext cx="0" cy="0"/>
          <a:chOff x="0" y="0"/>
          <a:chExt cx="0" cy="0"/>
        </a:xfrm>
      </p:grpSpPr>
      <p:sp>
        <p:nvSpPr>
          <p:cNvPr id="226" name="Google Shape;226;p120"/>
          <p:cNvSpPr txBox="1">
            <a:spLocks noGrp="1"/>
          </p:cNvSpPr>
          <p:nvPr>
            <p:ph type="title"/>
          </p:nvPr>
        </p:nvSpPr>
        <p:spPr>
          <a:xfrm>
            <a:off x="822960" y="265584"/>
            <a:ext cx="7543800" cy="98970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b="0">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27" name="Google Shape;227;p120"/>
          <p:cNvSpPr txBox="1">
            <a:spLocks noGrp="1"/>
          </p:cNvSpPr>
          <p:nvPr>
            <p:ph type="body" idx="1"/>
          </p:nvPr>
        </p:nvSpPr>
        <p:spPr>
          <a:xfrm>
            <a:off x="82296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8" name="Google Shape;228;p120"/>
          <p:cNvSpPr txBox="1">
            <a:spLocks noGrp="1"/>
          </p:cNvSpPr>
          <p:nvPr>
            <p:ph type="body" idx="2"/>
          </p:nvPr>
        </p:nvSpPr>
        <p:spPr>
          <a:xfrm>
            <a:off x="466344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29" name="Google Shape;229;p120"/>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0" name="Google Shape;230;p120"/>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1" name="Google Shape;231;p120"/>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2" name="Google Shape;232;p120"/>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33"/>
        <p:cNvGrpSpPr/>
        <p:nvPr/>
      </p:nvGrpSpPr>
      <p:grpSpPr>
        <a:xfrm>
          <a:off x="0" y="0"/>
          <a:ext cx="0" cy="0"/>
          <a:chOff x="0" y="0"/>
          <a:chExt cx="0" cy="0"/>
        </a:xfrm>
      </p:grpSpPr>
      <p:sp>
        <p:nvSpPr>
          <p:cNvPr id="234" name="Google Shape;234;p121"/>
          <p:cNvSpPr txBox="1">
            <a:spLocks noGrp="1"/>
          </p:cNvSpPr>
          <p:nvPr>
            <p:ph type="title"/>
          </p:nvPr>
        </p:nvSpPr>
        <p:spPr>
          <a:xfrm>
            <a:off x="822960" y="286605"/>
            <a:ext cx="7543800" cy="96900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35" name="Google Shape;235;p121"/>
          <p:cNvSpPr txBox="1">
            <a:spLocks noGrp="1"/>
          </p:cNvSpPr>
          <p:nvPr>
            <p:ph type="body" idx="1"/>
          </p:nvPr>
        </p:nvSpPr>
        <p:spPr>
          <a:xfrm>
            <a:off x="822960" y="1397318"/>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236" name="Google Shape;236;p121"/>
          <p:cNvSpPr txBox="1">
            <a:spLocks noGrp="1"/>
          </p:cNvSpPr>
          <p:nvPr>
            <p:ph type="body" idx="2"/>
          </p:nvPr>
        </p:nvSpPr>
        <p:spPr>
          <a:xfrm>
            <a:off x="82296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7" name="Google Shape;237;p121"/>
          <p:cNvSpPr txBox="1">
            <a:spLocks noGrp="1"/>
          </p:cNvSpPr>
          <p:nvPr>
            <p:ph type="body" idx="3"/>
          </p:nvPr>
        </p:nvSpPr>
        <p:spPr>
          <a:xfrm>
            <a:off x="4663440" y="1371600"/>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238" name="Google Shape;238;p121"/>
          <p:cNvSpPr txBox="1">
            <a:spLocks noGrp="1"/>
          </p:cNvSpPr>
          <p:nvPr>
            <p:ph type="body" idx="4"/>
          </p:nvPr>
        </p:nvSpPr>
        <p:spPr>
          <a:xfrm>
            <a:off x="466344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39" name="Google Shape;239;p121"/>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0" name="Google Shape;240;p121"/>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1" name="Google Shape;241;p121"/>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12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44" name="Google Shape;244;p12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5" name="Google Shape;245;p12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6" name="Google Shape;246;p12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47" name="Google Shape;247;p122"/>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1" u="none" strike="noStrike" cap="none">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48"/>
        <p:cNvGrpSpPr/>
        <p:nvPr/>
      </p:nvGrpSpPr>
      <p:grpSpPr>
        <a:xfrm>
          <a:off x="0" y="0"/>
          <a:ext cx="0" cy="0"/>
          <a:chOff x="0" y="0"/>
          <a:chExt cx="0" cy="0"/>
        </a:xfrm>
      </p:grpSpPr>
      <p:sp>
        <p:nvSpPr>
          <p:cNvPr id="249" name="Google Shape;249;p123"/>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3"/>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3"/>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2" name="Google Shape;252;p123"/>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3" name="Google Shape;253;p12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9"/>
        <p:cNvGrpSpPr/>
        <p:nvPr/>
      </p:nvGrpSpPr>
      <p:grpSpPr>
        <a:xfrm>
          <a:off x="0" y="0"/>
          <a:ext cx="0" cy="0"/>
          <a:chOff x="0" y="0"/>
          <a:chExt cx="0" cy="0"/>
        </a:xfrm>
      </p:grpSpPr>
      <p:sp>
        <p:nvSpPr>
          <p:cNvPr id="30" name="Google Shape;30;p102"/>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31" name="Google Shape;31;p102"/>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32" name="Google Shape;32;p102"/>
          <p:cNvCxnSpPr/>
          <p:nvPr/>
        </p:nvCxnSpPr>
        <p:spPr>
          <a:xfrm>
            <a:off x="906463" y="4343400"/>
            <a:ext cx="7405687" cy="0"/>
          </a:xfrm>
          <a:prstGeom prst="straightConnector1">
            <a:avLst/>
          </a:prstGeom>
          <a:noFill/>
          <a:ln w="9525" cap="flat" cmpd="sng">
            <a:solidFill>
              <a:srgbClr val="7F7F7F"/>
            </a:solidFill>
            <a:prstDash val="solid"/>
            <a:round/>
            <a:headEnd type="none" w="sm" len="sm"/>
            <a:tailEnd type="none" w="sm" len="sm"/>
          </a:ln>
        </p:spPr>
      </p:cxnSp>
      <p:sp>
        <p:nvSpPr>
          <p:cNvPr id="33" name="Google Shape;33;p102"/>
          <p:cNvSpPr txBox="1">
            <a:spLocks noGrp="1"/>
          </p:cNvSpPr>
          <p:nvPr>
            <p:ph type="title"/>
          </p:nvPr>
        </p:nvSpPr>
        <p:spPr>
          <a:xfrm>
            <a:off x="822960" y="758952"/>
            <a:ext cx="75438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8000" b="0">
                <a:solidFill>
                  <a:srgbClr val="262626"/>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34" name="Google Shape;34;p102"/>
          <p:cNvSpPr txBox="1">
            <a:spLocks noGrp="1"/>
          </p:cNvSpPr>
          <p:nvPr>
            <p:ph type="body" idx="1"/>
          </p:nvPr>
        </p:nvSpPr>
        <p:spPr>
          <a:xfrm>
            <a:off x="822960" y="4453128"/>
            <a:ext cx="75438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5" name="Google Shape;35;p102"/>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6" name="Google Shape;36;p102"/>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37" name="Google Shape;37;p102"/>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254"/>
        <p:cNvGrpSpPr/>
        <p:nvPr/>
      </p:nvGrpSpPr>
      <p:grpSpPr>
        <a:xfrm>
          <a:off x="0" y="0"/>
          <a:ext cx="0" cy="0"/>
          <a:chOff x="0" y="0"/>
          <a:chExt cx="0" cy="0"/>
        </a:xfrm>
      </p:grpSpPr>
      <p:sp>
        <p:nvSpPr>
          <p:cNvPr id="255" name="Google Shape;255;p124"/>
          <p:cNvSpPr/>
          <p:nvPr/>
        </p:nvSpPr>
        <p:spPr>
          <a:xfrm>
            <a:off x="0" y="0"/>
            <a:ext cx="3038475"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4"/>
          <p:cNvSpPr/>
          <p:nvPr/>
        </p:nvSpPr>
        <p:spPr>
          <a:xfrm>
            <a:off x="3030538" y="0"/>
            <a:ext cx="47625"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24"/>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58" name="Google Shape;258;p124"/>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59" name="Google Shape;259;p124"/>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260" name="Google Shape;260;p124"/>
          <p:cNvSpPr txBox="1">
            <a:spLocks noGrp="1"/>
          </p:cNvSpPr>
          <p:nvPr>
            <p:ph type="dt" idx="10"/>
          </p:nvPr>
        </p:nvSpPr>
        <p:spPr>
          <a:xfrm>
            <a:off x="349250" y="6459538"/>
            <a:ext cx="196373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124"/>
          <p:cNvSpPr txBox="1">
            <a:spLocks noGrp="1"/>
          </p:cNvSpPr>
          <p:nvPr>
            <p:ph type="ftr" idx="11"/>
          </p:nvPr>
        </p:nvSpPr>
        <p:spPr>
          <a:xfrm>
            <a:off x="3600450" y="6459538"/>
            <a:ext cx="348615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2" name="Google Shape;262;p124"/>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63"/>
        <p:cNvGrpSpPr/>
        <p:nvPr/>
      </p:nvGrpSpPr>
      <p:grpSpPr>
        <a:xfrm>
          <a:off x="0" y="0"/>
          <a:ext cx="0" cy="0"/>
          <a:chOff x="0" y="0"/>
          <a:chExt cx="0" cy="0"/>
        </a:xfrm>
      </p:grpSpPr>
      <p:sp>
        <p:nvSpPr>
          <p:cNvPr id="264" name="Google Shape;264;p125"/>
          <p:cNvSpPr/>
          <p:nvPr/>
        </p:nvSpPr>
        <p:spPr>
          <a:xfrm>
            <a:off x="0" y="4953000"/>
            <a:ext cx="9142413"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25"/>
          <p:cNvSpPr/>
          <p:nvPr/>
        </p:nvSpPr>
        <p:spPr>
          <a:xfrm>
            <a:off x="0" y="4914900"/>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25"/>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67" name="Google Shape;267;p125"/>
          <p:cNvSpPr>
            <a:spLocks noGrp="1"/>
          </p:cNvSpPr>
          <p:nvPr>
            <p:ph type="pic" idx="2"/>
          </p:nvPr>
        </p:nvSpPr>
        <p:spPr>
          <a:xfrm>
            <a:off x="12" y="0"/>
            <a:ext cx="9143989" cy="4915076"/>
          </a:xfrm>
          <a:prstGeom prst="rect">
            <a:avLst/>
          </a:prstGeom>
          <a:solidFill>
            <a:srgbClr val="BECAD4"/>
          </a:solidFill>
          <a:ln>
            <a:noFill/>
          </a:ln>
        </p:spPr>
      </p:sp>
      <p:sp>
        <p:nvSpPr>
          <p:cNvPr id="268" name="Google Shape;268;p125"/>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269" name="Google Shape;269;p12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12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1" name="Google Shape;271;p12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72"/>
        <p:cNvGrpSpPr/>
        <p:nvPr/>
      </p:nvGrpSpPr>
      <p:grpSpPr>
        <a:xfrm>
          <a:off x="0" y="0"/>
          <a:ext cx="0" cy="0"/>
          <a:chOff x="0" y="0"/>
          <a:chExt cx="0" cy="0"/>
        </a:xfrm>
      </p:grpSpPr>
      <p:sp>
        <p:nvSpPr>
          <p:cNvPr id="273" name="Google Shape;273;p12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74" name="Google Shape;274;p126"/>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75" name="Google Shape;275;p126"/>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126"/>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7" name="Google Shape;277;p12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78"/>
        <p:cNvGrpSpPr/>
        <p:nvPr/>
      </p:nvGrpSpPr>
      <p:grpSpPr>
        <a:xfrm>
          <a:off x="0" y="0"/>
          <a:ext cx="0" cy="0"/>
          <a:chOff x="0" y="0"/>
          <a:chExt cx="0" cy="0"/>
        </a:xfrm>
      </p:grpSpPr>
      <p:sp>
        <p:nvSpPr>
          <p:cNvPr id="279" name="Google Shape;279;p127"/>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27"/>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27"/>
          <p:cNvSpPr txBox="1">
            <a:spLocks noGrp="1"/>
          </p:cNvSpPr>
          <p:nvPr>
            <p:ph type="title"/>
          </p:nvPr>
        </p:nvSpPr>
        <p:spPr>
          <a:xfrm rot="5400000">
            <a:off x="4649564" y="2306414"/>
            <a:ext cx="5759898" cy="197167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282" name="Google Shape;282;p127"/>
          <p:cNvSpPr txBox="1">
            <a:spLocks noGrp="1"/>
          </p:cNvSpPr>
          <p:nvPr>
            <p:ph type="body" idx="1"/>
          </p:nvPr>
        </p:nvSpPr>
        <p:spPr>
          <a:xfrm rot="5400000">
            <a:off x="649064" y="391889"/>
            <a:ext cx="5759898" cy="5800725"/>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83" name="Google Shape;283;p12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4" name="Google Shape;284;p12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5" name="Google Shape;285;p12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lvl="1"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lvl="2"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lvl="3"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lvl="4"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lvl="5"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lvl="6"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lvl="7"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lvl="8" indent="0" algn="r">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286"/>
        <p:cNvGrpSpPr/>
        <p:nvPr/>
      </p:nvGrpSpPr>
      <p:grpSpPr>
        <a:xfrm>
          <a:off x="0" y="0"/>
          <a:ext cx="0" cy="0"/>
          <a:chOff x="0" y="0"/>
          <a:chExt cx="0" cy="0"/>
        </a:xfrm>
      </p:grpSpPr>
      <p:sp>
        <p:nvSpPr>
          <p:cNvPr id="287" name="Google Shape;287;p128"/>
          <p:cNvSpPr txBox="1">
            <a:spLocks noGrp="1"/>
          </p:cNvSpPr>
          <p:nvPr>
            <p:ph type="title"/>
          </p:nvPr>
        </p:nvSpPr>
        <p:spPr>
          <a:xfrm>
            <a:off x="457200" y="304800"/>
            <a:ext cx="8229600" cy="9144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4000"/>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03"/>
          <p:cNvSpPr txBox="1">
            <a:spLocks noGrp="1"/>
          </p:cNvSpPr>
          <p:nvPr>
            <p:ph type="title"/>
          </p:nvPr>
        </p:nvSpPr>
        <p:spPr>
          <a:xfrm>
            <a:off x="822960" y="265584"/>
            <a:ext cx="7543800" cy="989708"/>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b="0">
                <a:solidFill>
                  <a:srgbClr val="000000"/>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0" name="Google Shape;40;p103"/>
          <p:cNvSpPr txBox="1">
            <a:spLocks noGrp="1"/>
          </p:cNvSpPr>
          <p:nvPr>
            <p:ph type="body" idx="1"/>
          </p:nvPr>
        </p:nvSpPr>
        <p:spPr>
          <a:xfrm>
            <a:off x="82296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103"/>
          <p:cNvSpPr txBox="1">
            <a:spLocks noGrp="1"/>
          </p:cNvSpPr>
          <p:nvPr>
            <p:ph type="body" idx="2"/>
          </p:nvPr>
        </p:nvSpPr>
        <p:spPr>
          <a:xfrm>
            <a:off x="4663440" y="1524001"/>
            <a:ext cx="3703320" cy="4345094"/>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103"/>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3" name="Google Shape;43;p103"/>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44" name="Google Shape;44;p103"/>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5" name="Google Shape;45;p103"/>
          <p:cNvSpPr txBox="1"/>
          <p:nvPr/>
        </p:nvSpPr>
        <p:spPr>
          <a:xfrm>
            <a:off x="3048000" y="6457950"/>
            <a:ext cx="64008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1" u="none" strike="noStrike" cap="none" dirty="0">
                <a:solidFill>
                  <a:schemeClr val="lt1"/>
                </a:solidFill>
                <a:latin typeface="Arial"/>
                <a:ea typeface="Arial"/>
                <a:cs typeface="Arial"/>
                <a:sym typeface="Arial"/>
              </a:rPr>
              <a:t>©McGraw-Hill Education. All rights reserved. Authorized only for instructor use in the classroom.  No reproduction or further distribution permitted without the prior written consent of McGraw-Hill Education.</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04"/>
          <p:cNvSpPr txBox="1">
            <a:spLocks noGrp="1"/>
          </p:cNvSpPr>
          <p:nvPr>
            <p:ph type="title"/>
          </p:nvPr>
        </p:nvSpPr>
        <p:spPr>
          <a:xfrm>
            <a:off x="822960" y="286605"/>
            <a:ext cx="7543800" cy="969003"/>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48" name="Google Shape;48;p104"/>
          <p:cNvSpPr txBox="1">
            <a:spLocks noGrp="1"/>
          </p:cNvSpPr>
          <p:nvPr>
            <p:ph type="body" idx="1"/>
          </p:nvPr>
        </p:nvSpPr>
        <p:spPr>
          <a:xfrm>
            <a:off x="822960" y="1397318"/>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9" name="Google Shape;49;p104"/>
          <p:cNvSpPr txBox="1">
            <a:spLocks noGrp="1"/>
          </p:cNvSpPr>
          <p:nvPr>
            <p:ph type="body" idx="2"/>
          </p:nvPr>
        </p:nvSpPr>
        <p:spPr>
          <a:xfrm>
            <a:off x="82296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104"/>
          <p:cNvSpPr txBox="1">
            <a:spLocks noGrp="1"/>
          </p:cNvSpPr>
          <p:nvPr>
            <p:ph type="body" idx="3"/>
          </p:nvPr>
        </p:nvSpPr>
        <p:spPr>
          <a:xfrm>
            <a:off x="4663440" y="1371600"/>
            <a:ext cx="370332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1" name="Google Shape;51;p104"/>
          <p:cNvSpPr txBox="1">
            <a:spLocks noGrp="1"/>
          </p:cNvSpPr>
          <p:nvPr>
            <p:ph type="body" idx="4"/>
          </p:nvPr>
        </p:nvSpPr>
        <p:spPr>
          <a:xfrm>
            <a:off x="4663440" y="2209800"/>
            <a:ext cx="3703320" cy="32867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2" name="Google Shape;52;p104"/>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3" name="Google Shape;53;p104"/>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4" name="Google Shape;54;p104"/>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5"/>
        <p:cNvGrpSpPr/>
        <p:nvPr/>
      </p:nvGrpSpPr>
      <p:grpSpPr>
        <a:xfrm>
          <a:off x="0" y="0"/>
          <a:ext cx="0" cy="0"/>
          <a:chOff x="0" y="0"/>
          <a:chExt cx="0" cy="0"/>
        </a:xfrm>
      </p:grpSpPr>
      <p:sp>
        <p:nvSpPr>
          <p:cNvPr id="56" name="Google Shape;56;p105"/>
          <p:cNvSpPr/>
          <p:nvPr/>
        </p:nvSpPr>
        <p:spPr>
          <a:xfrm>
            <a:off x="3175" y="6400800"/>
            <a:ext cx="9140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7" name="Google Shape;57;p105"/>
          <p:cNvSpPr/>
          <p:nvPr/>
        </p:nvSpPr>
        <p:spPr>
          <a:xfrm>
            <a:off x="0" y="6334125"/>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8" name="Google Shape;58;p105"/>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59" name="Google Shape;59;p105"/>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0" name="Google Shape;60;p105"/>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1"/>
        <p:cNvGrpSpPr/>
        <p:nvPr/>
      </p:nvGrpSpPr>
      <p:grpSpPr>
        <a:xfrm>
          <a:off x="0" y="0"/>
          <a:ext cx="0" cy="0"/>
          <a:chOff x="0" y="0"/>
          <a:chExt cx="0" cy="0"/>
        </a:xfrm>
      </p:grpSpPr>
      <p:sp>
        <p:nvSpPr>
          <p:cNvPr id="62" name="Google Shape;62;p106"/>
          <p:cNvSpPr/>
          <p:nvPr/>
        </p:nvSpPr>
        <p:spPr>
          <a:xfrm>
            <a:off x="0" y="0"/>
            <a:ext cx="3038475"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3" name="Google Shape;63;p106"/>
          <p:cNvSpPr/>
          <p:nvPr/>
        </p:nvSpPr>
        <p:spPr>
          <a:xfrm>
            <a:off x="3030538" y="0"/>
            <a:ext cx="47625"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4" name="Google Shape;64;p106"/>
          <p:cNvSpPr txBox="1">
            <a:spLocks noGrp="1"/>
          </p:cNvSpPr>
          <p:nvPr>
            <p:ph type="title"/>
          </p:nvPr>
        </p:nvSpPr>
        <p:spPr>
          <a:xfrm>
            <a:off x="342900" y="594359"/>
            <a:ext cx="24003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65" name="Google Shape;65;p106"/>
          <p:cNvSpPr txBox="1">
            <a:spLocks noGrp="1"/>
          </p:cNvSpPr>
          <p:nvPr>
            <p:ph type="body" idx="1"/>
          </p:nvPr>
        </p:nvSpPr>
        <p:spPr>
          <a:xfrm>
            <a:off x="3600450" y="731520"/>
            <a:ext cx="486918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106"/>
          <p:cNvSpPr txBox="1">
            <a:spLocks noGrp="1"/>
          </p:cNvSpPr>
          <p:nvPr>
            <p:ph type="body" idx="2"/>
          </p:nvPr>
        </p:nvSpPr>
        <p:spPr>
          <a:xfrm>
            <a:off x="342900" y="2926080"/>
            <a:ext cx="24003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67" name="Google Shape;67;p106"/>
          <p:cNvSpPr txBox="1">
            <a:spLocks noGrp="1"/>
          </p:cNvSpPr>
          <p:nvPr>
            <p:ph type="dt" idx="10"/>
          </p:nvPr>
        </p:nvSpPr>
        <p:spPr>
          <a:xfrm>
            <a:off x="349250" y="6459538"/>
            <a:ext cx="1963738"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8" name="Google Shape;68;p106"/>
          <p:cNvSpPr txBox="1">
            <a:spLocks noGrp="1"/>
          </p:cNvSpPr>
          <p:nvPr>
            <p:ph type="ftr" idx="11"/>
          </p:nvPr>
        </p:nvSpPr>
        <p:spPr>
          <a:xfrm>
            <a:off x="3600450" y="6459538"/>
            <a:ext cx="348615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69" name="Google Shape;69;p106"/>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0"/>
        <p:cNvGrpSpPr/>
        <p:nvPr/>
      </p:nvGrpSpPr>
      <p:grpSpPr>
        <a:xfrm>
          <a:off x="0" y="0"/>
          <a:ext cx="0" cy="0"/>
          <a:chOff x="0" y="0"/>
          <a:chExt cx="0" cy="0"/>
        </a:xfrm>
      </p:grpSpPr>
      <p:sp>
        <p:nvSpPr>
          <p:cNvPr id="71" name="Google Shape;71;p107"/>
          <p:cNvSpPr/>
          <p:nvPr/>
        </p:nvSpPr>
        <p:spPr>
          <a:xfrm>
            <a:off x="0" y="4953000"/>
            <a:ext cx="9142413"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2" name="Google Shape;72;p107"/>
          <p:cNvSpPr/>
          <p:nvPr/>
        </p:nvSpPr>
        <p:spPr>
          <a:xfrm>
            <a:off x="0" y="4914900"/>
            <a:ext cx="9142413" cy="63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3" name="Google Shape;73;p107"/>
          <p:cNvSpPr txBox="1">
            <a:spLocks noGrp="1"/>
          </p:cNvSpPr>
          <p:nvPr>
            <p:ph type="title"/>
          </p:nvPr>
        </p:nvSpPr>
        <p:spPr>
          <a:xfrm>
            <a:off x="822960" y="5074920"/>
            <a:ext cx="758952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SzPts val="1400"/>
              <a:buNone/>
              <a:defRPr sz="3600" b="0">
                <a:solidFill>
                  <a:srgbClr val="FFFFFF"/>
                </a:solidFill>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74" name="Google Shape;74;p107"/>
          <p:cNvSpPr>
            <a:spLocks noGrp="1"/>
          </p:cNvSpPr>
          <p:nvPr>
            <p:ph type="pic" idx="2"/>
          </p:nvPr>
        </p:nvSpPr>
        <p:spPr>
          <a:xfrm>
            <a:off x="12" y="0"/>
            <a:ext cx="9143989" cy="4915076"/>
          </a:xfrm>
          <a:prstGeom prst="rect">
            <a:avLst/>
          </a:prstGeom>
          <a:solidFill>
            <a:srgbClr val="BECAD4"/>
          </a:solidFill>
          <a:ln>
            <a:noFill/>
          </a:ln>
        </p:spPr>
      </p:sp>
      <p:sp>
        <p:nvSpPr>
          <p:cNvPr id="75" name="Google Shape;75;p107"/>
          <p:cNvSpPr txBox="1">
            <a:spLocks noGrp="1"/>
          </p:cNvSpPr>
          <p:nvPr>
            <p:ph type="body" idx="1"/>
          </p:nvPr>
        </p:nvSpPr>
        <p:spPr>
          <a:xfrm>
            <a:off x="822960" y="5907024"/>
            <a:ext cx="7589520"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6" name="Google Shape;76;p10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7" name="Google Shape;77;p10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78" name="Google Shape;78;p10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10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a:endParaRPr/>
          </a:p>
        </p:txBody>
      </p:sp>
      <p:sp>
        <p:nvSpPr>
          <p:cNvPr id="81" name="Google Shape;81;p108"/>
          <p:cNvSpPr txBox="1">
            <a:spLocks noGrp="1"/>
          </p:cNvSpPr>
          <p:nvPr>
            <p:ph type="body" idx="1"/>
          </p:nvPr>
        </p:nvSpPr>
        <p:spPr>
          <a:xfrm rot="5400000">
            <a:off x="2232025" y="38100"/>
            <a:ext cx="4724400" cy="75438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2" name="Google Shape;82;p10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3" name="Google Shape;83;p10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84" name="Google Shape;84;p10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
        <p:cNvGrpSpPr/>
        <p:nvPr/>
      </p:nvGrpSpPr>
      <p:grpSpPr>
        <a:xfrm>
          <a:off x="0" y="0"/>
          <a:ext cx="0" cy="0"/>
          <a:chOff x="0" y="0"/>
          <a:chExt cx="0" cy="0"/>
        </a:xfrm>
      </p:grpSpPr>
      <p:sp>
        <p:nvSpPr>
          <p:cNvPr id="7" name="Google Shape;7;p98"/>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 name="Google Shape;8;p98"/>
          <p:cNvSpPr/>
          <p:nvPr/>
        </p:nvSpPr>
        <p:spPr>
          <a:xfrm>
            <a:off x="0" y="6334125"/>
            <a:ext cx="9144000" cy="66675"/>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9;p9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9pPr>
          </a:lstStyle>
          <a:p>
            <a:endParaRPr/>
          </a:p>
        </p:txBody>
      </p:sp>
      <p:sp>
        <p:nvSpPr>
          <p:cNvPr id="10" name="Google Shape;10;p98"/>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1" name="Google Shape;11;p98"/>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2" name="Google Shape;12;p98"/>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98"/>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cxnSp>
        <p:nvCxnSpPr>
          <p:cNvPr id="14" name="Google Shape;14;p98"/>
          <p:cNvCxnSpPr/>
          <p:nvPr/>
        </p:nvCxnSpPr>
        <p:spPr>
          <a:xfrm>
            <a:off x="895350" y="1219200"/>
            <a:ext cx="7475538" cy="0"/>
          </a:xfrm>
          <a:prstGeom prst="straightConnector1">
            <a:avLst/>
          </a:prstGeom>
          <a:noFill/>
          <a:ln w="9525" cap="flat" cmpd="sng">
            <a:solidFill>
              <a:srgbClr val="7F7F7F"/>
            </a:solidFill>
            <a:prstDash val="solid"/>
            <a:round/>
            <a:headEnd type="none" w="sm" len="sm"/>
            <a:tailEnd type="none" w="sm" len="sm"/>
          </a:ln>
        </p:spPr>
      </p:cxnSp>
      <p:sp>
        <p:nvSpPr>
          <p:cNvPr id="15" name="Google Shape;15;p98"/>
          <p:cNvSpPr txBox="1"/>
          <p:nvPr/>
        </p:nvSpPr>
        <p:spPr>
          <a:xfrm>
            <a:off x="7772400" y="0"/>
            <a:ext cx="1219200" cy="24606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5-</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gc066b2da25_0_1206"/>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7" name="Google Shape;97;gc066b2da25_0_1206"/>
          <p:cNvSpPr/>
          <p:nvPr/>
        </p:nvSpPr>
        <p:spPr>
          <a:xfrm>
            <a:off x="0" y="6334125"/>
            <a:ext cx="9144000" cy="66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8" name="Google Shape;98;gc066b2da25_0_1206"/>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Clr>
                <a:srgbClr val="000000"/>
              </a:buClr>
              <a:buSzPts val="1400"/>
              <a:buFont typeface="Arial"/>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Clr>
                <a:srgbClr val="000000"/>
              </a:buClr>
              <a:buSzPts val="1400"/>
              <a:buFont typeface="Arial"/>
              <a:buNone/>
              <a:defRPr sz="4800" b="0" i="0" u="none" strike="noStrike" cap="none">
                <a:solidFill>
                  <a:srgbClr val="404040"/>
                </a:solidFill>
                <a:latin typeface="Calibri"/>
                <a:ea typeface="Calibri"/>
                <a:cs typeface="Calibri"/>
                <a:sym typeface="Calibri"/>
              </a:defRPr>
            </a:lvl9pPr>
          </a:lstStyle>
          <a:p>
            <a:endParaRPr/>
          </a:p>
        </p:txBody>
      </p:sp>
      <p:sp>
        <p:nvSpPr>
          <p:cNvPr id="99" name="Google Shape;99;gc066b2da25_0_1206"/>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0" name="Google Shape;100;gc066b2da25_0_1206"/>
          <p:cNvSpPr txBox="1">
            <a:spLocks noGrp="1"/>
          </p:cNvSpPr>
          <p:nvPr>
            <p:ph type="dt" idx="10"/>
          </p:nvPr>
        </p:nvSpPr>
        <p:spPr>
          <a:xfrm>
            <a:off x="822325" y="6459538"/>
            <a:ext cx="18543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01" name="Google Shape;101;gc066b2da25_0_1206"/>
          <p:cNvSpPr txBox="1">
            <a:spLocks noGrp="1"/>
          </p:cNvSpPr>
          <p:nvPr>
            <p:ph type="ftr" idx="11"/>
          </p:nvPr>
        </p:nvSpPr>
        <p:spPr>
          <a:xfrm>
            <a:off x="2765425" y="6459538"/>
            <a:ext cx="36162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102" name="Google Shape;102;gc066b2da25_0_1206"/>
          <p:cNvSpPr txBox="1">
            <a:spLocks noGrp="1"/>
          </p:cNvSpPr>
          <p:nvPr>
            <p:ph type="sldNum" idx="12"/>
          </p:nvPr>
        </p:nvSpPr>
        <p:spPr>
          <a:xfrm>
            <a:off x="7424738" y="6459538"/>
            <a:ext cx="9843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cxnSp>
        <p:nvCxnSpPr>
          <p:cNvPr id="103" name="Google Shape;103;gc066b2da25_0_1206"/>
          <p:cNvCxnSpPr/>
          <p:nvPr/>
        </p:nvCxnSpPr>
        <p:spPr>
          <a:xfrm>
            <a:off x="895350" y="1219200"/>
            <a:ext cx="7475400" cy="0"/>
          </a:xfrm>
          <a:prstGeom prst="straightConnector1">
            <a:avLst/>
          </a:prstGeom>
          <a:noFill/>
          <a:ln w="9525" cap="flat" cmpd="sng">
            <a:solidFill>
              <a:srgbClr val="7F7F7F"/>
            </a:solidFill>
            <a:prstDash val="solid"/>
            <a:round/>
            <a:headEnd type="none" w="sm" len="sm"/>
            <a:tailEnd type="none" w="sm" len="sm"/>
          </a:ln>
        </p:spPr>
      </p:cxnSp>
      <p:sp>
        <p:nvSpPr>
          <p:cNvPr id="104" name="Google Shape;104;gc066b2da25_0_1206"/>
          <p:cNvSpPr txBox="1"/>
          <p:nvPr/>
        </p:nvSpPr>
        <p:spPr>
          <a:xfrm>
            <a:off x="7772400" y="0"/>
            <a:ext cx="1219200" cy="2460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Arial"/>
                <a:ea typeface="Arial"/>
                <a:cs typeface="Arial"/>
                <a:sym typeface="Arial"/>
              </a:rPr>
              <a:t>5-</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9"/>
        <p:cNvGrpSpPr/>
        <p:nvPr/>
      </p:nvGrpSpPr>
      <p:grpSpPr>
        <a:xfrm>
          <a:off x="0" y="0"/>
          <a:ext cx="0" cy="0"/>
          <a:chOff x="0" y="0"/>
          <a:chExt cx="0" cy="0"/>
        </a:xfrm>
      </p:grpSpPr>
      <p:sp>
        <p:nvSpPr>
          <p:cNvPr id="200" name="Google Shape;200;p117"/>
          <p:cNvSpPr/>
          <p:nvPr/>
        </p:nvSpPr>
        <p:spPr>
          <a:xfrm>
            <a:off x="0" y="6400800"/>
            <a:ext cx="9144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17"/>
          <p:cNvSpPr/>
          <p:nvPr/>
        </p:nvSpPr>
        <p:spPr>
          <a:xfrm>
            <a:off x="0" y="6334125"/>
            <a:ext cx="9144000" cy="66675"/>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11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1pPr>
            <a:lvl2pPr marR="0" lvl="1"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2pPr>
            <a:lvl3pPr marR="0" lvl="2"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3pPr>
            <a:lvl4pPr marR="0" lvl="3"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4pPr>
            <a:lvl5pPr marR="0" lvl="4" algn="l" rtl="0">
              <a:lnSpc>
                <a:spcPct val="85000"/>
              </a:lnSpc>
              <a:spcBef>
                <a:spcPts val="0"/>
              </a:spcBef>
              <a:spcAft>
                <a:spcPts val="0"/>
              </a:spcAft>
              <a:buSzPts val="1400"/>
              <a:buNone/>
              <a:defRPr sz="4000" b="0" i="0" u="none" strike="noStrike" cap="none">
                <a:solidFill>
                  <a:srgbClr val="404040"/>
                </a:solidFill>
                <a:latin typeface="Calibri"/>
                <a:ea typeface="Calibri"/>
                <a:cs typeface="Calibri"/>
                <a:sym typeface="Calibri"/>
              </a:defRPr>
            </a:lvl5pPr>
            <a:lvl6pPr marR="0" lvl="5"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6pPr>
            <a:lvl7pPr marR="0" lvl="6"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7pPr>
            <a:lvl8pPr marR="0" lvl="7"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8pPr>
            <a:lvl9pPr marR="0" lvl="8" algn="l" rtl="0">
              <a:lnSpc>
                <a:spcPct val="85000"/>
              </a:lnSpc>
              <a:spcBef>
                <a:spcPts val="0"/>
              </a:spcBef>
              <a:spcAft>
                <a:spcPts val="0"/>
              </a:spcAft>
              <a:buSzPts val="1400"/>
              <a:buNone/>
              <a:defRPr sz="4800" b="0" i="0" u="none" strike="noStrike" cap="none">
                <a:solidFill>
                  <a:srgbClr val="404040"/>
                </a:solidFill>
                <a:latin typeface="Calibri"/>
                <a:ea typeface="Calibri"/>
                <a:cs typeface="Calibri"/>
                <a:sym typeface="Calibri"/>
              </a:defRPr>
            </a:lvl9pPr>
          </a:lstStyle>
          <a:p>
            <a:endParaRPr/>
          </a:p>
        </p:txBody>
      </p:sp>
      <p:sp>
        <p:nvSpPr>
          <p:cNvPr id="203" name="Google Shape;203;p117"/>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404040"/>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404040"/>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404040"/>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04" name="Google Shape;204;p117"/>
          <p:cNvSpPr txBox="1">
            <a:spLocks noGrp="1"/>
          </p:cNvSpPr>
          <p:nvPr>
            <p:ph type="dt" idx="10"/>
          </p:nvPr>
        </p:nvSpPr>
        <p:spPr>
          <a:xfrm>
            <a:off x="822325" y="6459538"/>
            <a:ext cx="1854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205" name="Google Shape;205;p117"/>
          <p:cNvSpPr txBox="1">
            <a:spLocks noGrp="1"/>
          </p:cNvSpPr>
          <p:nvPr>
            <p:ph type="ftr" idx="11"/>
          </p:nvPr>
        </p:nvSpPr>
        <p:spPr>
          <a:xfrm>
            <a:off x="2765425" y="6459538"/>
            <a:ext cx="36163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dirty="0"/>
          </a:p>
        </p:txBody>
      </p:sp>
      <p:sp>
        <p:nvSpPr>
          <p:cNvPr id="206" name="Google Shape;206;p117"/>
          <p:cNvSpPr txBox="1">
            <a:spLocks noGrp="1"/>
          </p:cNvSpPr>
          <p:nvPr>
            <p:ph type="sldNum" idx="12"/>
          </p:nvPr>
        </p:nvSpPr>
        <p:spPr>
          <a:xfrm>
            <a:off x="7424738" y="6459538"/>
            <a:ext cx="98425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1pPr>
            <a:lvl2pPr marL="0" marR="0" lvl="1"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2pPr>
            <a:lvl3pPr marL="0" marR="0" lvl="2"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3pPr>
            <a:lvl4pPr marL="0" marR="0" lvl="3"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4pPr>
            <a:lvl5pPr marL="0" marR="0" lvl="4"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5pPr>
            <a:lvl6pPr marL="0" marR="0" lvl="5"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6pPr>
            <a:lvl7pPr marL="0" marR="0" lvl="6"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7pPr>
            <a:lvl8pPr marL="0" marR="0" lvl="7"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8pPr>
            <a:lvl9pPr marL="0" marR="0" lvl="8" indent="0" algn="r" rtl="0">
              <a:lnSpc>
                <a:spcPct val="100000"/>
              </a:lnSpc>
              <a:spcBef>
                <a:spcPts val="0"/>
              </a:spcBef>
              <a:spcAft>
                <a:spcPts val="0"/>
              </a:spcAft>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cxnSp>
        <p:nvCxnSpPr>
          <p:cNvPr id="207" name="Google Shape;207;p117"/>
          <p:cNvCxnSpPr/>
          <p:nvPr/>
        </p:nvCxnSpPr>
        <p:spPr>
          <a:xfrm>
            <a:off x="895350" y="1219200"/>
            <a:ext cx="7475538" cy="0"/>
          </a:xfrm>
          <a:prstGeom prst="straightConnector1">
            <a:avLst/>
          </a:prstGeom>
          <a:noFill/>
          <a:ln w="9525" cap="flat" cmpd="sng">
            <a:solidFill>
              <a:srgbClr val="7F7F7F"/>
            </a:solidFill>
            <a:prstDash val="solid"/>
            <a:round/>
            <a:headEnd type="none" w="sm" len="sm"/>
            <a:tailEnd type="none" w="sm" len="sm"/>
          </a:ln>
        </p:spPr>
      </p:cxnSp>
      <p:sp>
        <p:nvSpPr>
          <p:cNvPr id="208" name="Google Shape;208;p117"/>
          <p:cNvSpPr txBox="1"/>
          <p:nvPr/>
        </p:nvSpPr>
        <p:spPr>
          <a:xfrm>
            <a:off x="7772400" y="0"/>
            <a:ext cx="1219200" cy="246063"/>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None/>
            </a:pPr>
            <a:r>
              <a:rPr lang="en-US" sz="1000" b="0" i="0" u="none" strike="noStrike" cap="none" dirty="0">
                <a:solidFill>
                  <a:schemeClr val="dk1"/>
                </a:solidFill>
                <a:latin typeface="Arial"/>
                <a:ea typeface="Arial"/>
                <a:cs typeface="Arial"/>
                <a:sym typeface="Arial"/>
              </a:rPr>
              <a:t>5-</a:t>
            </a: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oleObject" Target="../embeddings/oleObject18.bin"/><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8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3.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oleObject" Target="../embeddings/oleObject25.bin"/></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34.emf"/></Relationships>
</file>

<file path=ppt/slides/_rels/slide8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11"/>
          <p:cNvSpPr txBox="1">
            <a:spLocks noGrp="1"/>
          </p:cNvSpPr>
          <p:nvPr>
            <p:ph type="title"/>
          </p:nvPr>
        </p:nvSpPr>
        <p:spPr>
          <a:xfrm>
            <a:off x="333501" y="229226"/>
            <a:ext cx="8190209" cy="1025525"/>
          </a:xfrm>
          <a:prstGeom prst="rect">
            <a:avLst/>
          </a:prstGeom>
          <a:noFill/>
          <a:ln>
            <a:noFill/>
          </a:ln>
        </p:spPr>
        <p:txBody>
          <a:bodyPr spcFirstLastPara="1" wrap="square" lIns="90475" tIns="44450" rIns="90475" bIns="44450" anchor="b" anchorCtr="0">
            <a:noAutofit/>
          </a:bodyPr>
          <a:lstStyle/>
          <a:p>
            <a:pPr marL="0" lvl="0" indent="0" algn="l" rtl="0">
              <a:lnSpc>
                <a:spcPct val="85000"/>
              </a:lnSpc>
              <a:spcBef>
                <a:spcPts val="0"/>
              </a:spcBef>
              <a:spcAft>
                <a:spcPts val="0"/>
              </a:spcAft>
              <a:buSzPts val="1400"/>
              <a:buNone/>
            </a:pPr>
            <a:r>
              <a:rPr lang="en-US" sz="4900" dirty="0">
                <a:solidFill>
                  <a:srgbClr val="262626"/>
                </a:solidFill>
              </a:rPr>
              <a:t>Cost-Volume-Profit Relationships</a:t>
            </a:r>
            <a:endParaRPr dirty="0"/>
          </a:p>
        </p:txBody>
      </p:sp>
      <p:sp>
        <p:nvSpPr>
          <p:cNvPr id="294" name="Google Shape;294;p111"/>
          <p:cNvSpPr txBox="1"/>
          <p:nvPr/>
        </p:nvSpPr>
        <p:spPr>
          <a:xfrm>
            <a:off x="333501" y="2438400"/>
            <a:ext cx="4953000" cy="1752600"/>
          </a:xfrm>
          <a:prstGeom prst="rect">
            <a:avLst/>
          </a:prstGeom>
          <a:noFill/>
          <a:ln>
            <a:noFill/>
          </a:ln>
        </p:spPr>
        <p:txBody>
          <a:bodyPr spcFirstLastPara="1" wrap="square" lIns="0" tIns="45700" rIns="0" bIns="45700" anchor="t" anchorCtr="0">
            <a:noAutofit/>
          </a:bodyPr>
          <a:lstStyle/>
          <a:p>
            <a:pPr marL="0" marR="0" lvl="0" indent="0" algn="l" rtl="0">
              <a:lnSpc>
                <a:spcPct val="90000"/>
              </a:lnSpc>
              <a:spcBef>
                <a:spcPts val="0"/>
              </a:spcBef>
              <a:spcAft>
                <a:spcPts val="0"/>
              </a:spcAft>
              <a:buClr>
                <a:schemeClr val="accent3"/>
              </a:buClr>
              <a:buSzPts val="2400"/>
              <a:buFont typeface="Calibri"/>
              <a:buNone/>
            </a:pPr>
            <a:r>
              <a:rPr lang="en-US" sz="2400" b="1" i="0" u="none" strike="noStrike" cap="none" dirty="0">
                <a:solidFill>
                  <a:schemeClr val="dk1"/>
                </a:solidFill>
                <a:latin typeface="Arial"/>
                <a:ea typeface="Arial"/>
                <a:cs typeface="Arial"/>
                <a:sym typeface="Arial"/>
              </a:rPr>
              <a:t>CHAPTER 5</a:t>
            </a:r>
            <a:endParaRPr dirty="0"/>
          </a:p>
          <a:p>
            <a:pPr marL="0" marR="0" lvl="0" indent="0" algn="l" rtl="0">
              <a:lnSpc>
                <a:spcPct val="90000"/>
              </a:lnSpc>
              <a:spcBef>
                <a:spcPts val="1200"/>
              </a:spcBef>
              <a:spcAft>
                <a:spcPts val="0"/>
              </a:spcAft>
              <a:buClr>
                <a:schemeClr val="accent3"/>
              </a:buClr>
              <a:buSzPts val="2000"/>
              <a:buFont typeface="Calibri"/>
              <a:buNone/>
            </a:pPr>
            <a:r>
              <a:rPr lang="en-US" sz="2000" b="1" i="0" u="none" strike="noStrike" cap="none" dirty="0">
                <a:solidFill>
                  <a:srgbClr val="FF0000"/>
                </a:solidFill>
                <a:latin typeface="Arial"/>
                <a:ea typeface="Arial"/>
                <a:cs typeface="Arial"/>
                <a:sym typeface="Arial"/>
              </a:rPr>
              <a:t>As edited by  PROF DUQUETTE</a:t>
            </a:r>
            <a:endParaRPr dirty="0"/>
          </a:p>
          <a:p>
            <a:pPr marL="0" marR="0" lvl="0" indent="0" algn="l" rtl="0">
              <a:lnSpc>
                <a:spcPct val="90000"/>
              </a:lnSpc>
              <a:spcBef>
                <a:spcPts val="1200"/>
              </a:spcBef>
              <a:spcAft>
                <a:spcPts val="0"/>
              </a:spcAft>
              <a:buClr>
                <a:schemeClr val="accent3"/>
              </a:buClr>
              <a:buSzPts val="1800"/>
              <a:buFont typeface="Calibri"/>
              <a:buNone/>
            </a:pPr>
            <a:r>
              <a:rPr lang="en-US" sz="2000" b="1" dirty="0">
                <a:solidFill>
                  <a:srgbClr val="FF0000"/>
                </a:solidFill>
              </a:rPr>
              <a:t>3-2-23</a:t>
            </a:r>
            <a:endParaRPr sz="2000" b="0" i="0" u="none" strike="noStrike" cap="none" dirty="0">
              <a:solidFill>
                <a:schemeClr val="lt2"/>
              </a:solidFill>
              <a:latin typeface="Arial"/>
              <a:ea typeface="Arial"/>
              <a:cs typeface="Arial"/>
              <a:sym typeface="Arial"/>
            </a:endParaRPr>
          </a:p>
        </p:txBody>
      </p:sp>
      <p:cxnSp>
        <p:nvCxnSpPr>
          <p:cNvPr id="295" name="Google Shape;295;p111"/>
          <p:cNvCxnSpPr/>
          <p:nvPr/>
        </p:nvCxnSpPr>
        <p:spPr>
          <a:xfrm>
            <a:off x="495945" y="2438400"/>
            <a:ext cx="8156870" cy="0"/>
          </a:xfrm>
          <a:prstGeom prst="straightConnector1">
            <a:avLst/>
          </a:prstGeom>
          <a:noFill/>
          <a:ln w="9525" cap="flat" cmpd="sng">
            <a:solidFill>
              <a:srgbClr val="595959"/>
            </a:solidFill>
            <a:prstDash val="solid"/>
            <a:round/>
            <a:headEnd type="none" w="sm" len="sm"/>
            <a:tailEnd type="none" w="sm" len="sm"/>
          </a:ln>
        </p:spPr>
      </p:cxnSp>
      <p:pic>
        <p:nvPicPr>
          <p:cNvPr id="296" name="Google Shape;296;p111"/>
          <p:cNvPicPr preferRelativeResize="0"/>
          <p:nvPr/>
        </p:nvPicPr>
        <p:blipFill rotWithShape="1">
          <a:blip r:embed="rId3">
            <a:alphaModFix/>
          </a:blip>
          <a:srcRect/>
          <a:stretch/>
        </p:blipFill>
        <p:spPr>
          <a:xfrm>
            <a:off x="-28576" y="6119813"/>
            <a:ext cx="9172575" cy="738187"/>
          </a:xfrm>
          <a:prstGeom prst="rect">
            <a:avLst/>
          </a:prstGeom>
          <a:noFill/>
          <a:ln>
            <a:noFill/>
          </a:ln>
        </p:spPr>
      </p:pic>
      <p:pic>
        <p:nvPicPr>
          <p:cNvPr id="297" name="Google Shape;297;p111"/>
          <p:cNvPicPr preferRelativeResize="0"/>
          <p:nvPr/>
        </p:nvPicPr>
        <p:blipFill rotWithShape="1">
          <a:blip r:embed="rId4">
            <a:alphaModFix/>
          </a:blip>
          <a:srcRect/>
          <a:stretch/>
        </p:blipFill>
        <p:spPr>
          <a:xfrm>
            <a:off x="5776515" y="2738846"/>
            <a:ext cx="2742699" cy="3269706"/>
          </a:xfrm>
          <a:prstGeom prst="rect">
            <a:avLst/>
          </a:prstGeom>
          <a:noFill/>
          <a:ln>
            <a:noFill/>
          </a:ln>
        </p:spPr>
      </p:pic>
      <p:sp>
        <p:nvSpPr>
          <p:cNvPr id="298" name="Google Shape;298;p111"/>
          <p:cNvSpPr txBox="1"/>
          <p:nvPr/>
        </p:nvSpPr>
        <p:spPr>
          <a:xfrm>
            <a:off x="198799" y="4647575"/>
            <a:ext cx="5222403"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0" i="0" u="none" strike="noStrike" cap="none" dirty="0">
                <a:solidFill>
                  <a:srgbClr val="7F7F7F"/>
                </a:solidFill>
                <a:latin typeface="Calibri"/>
                <a:ea typeface="Calibri"/>
                <a:cs typeface="Calibri"/>
                <a:sym typeface="Calibri"/>
              </a:rPr>
              <a:t>Managerial Accounting</a:t>
            </a:r>
            <a:endParaRPr dirty="0"/>
          </a:p>
          <a:p>
            <a:pPr marL="0" marR="0" lvl="0" indent="0" algn="l" rtl="0">
              <a:lnSpc>
                <a:spcPct val="100000"/>
              </a:lnSpc>
              <a:spcBef>
                <a:spcPts val="0"/>
              </a:spcBef>
              <a:spcAft>
                <a:spcPts val="0"/>
              </a:spcAft>
              <a:buNone/>
            </a:pPr>
            <a:r>
              <a:rPr lang="en-US" sz="2400" b="0" i="0" u="none" strike="noStrike" cap="none" dirty="0">
                <a:solidFill>
                  <a:srgbClr val="7F7F7F"/>
                </a:solidFill>
                <a:latin typeface="Calibri"/>
                <a:ea typeface="Calibri"/>
                <a:cs typeface="Calibri"/>
                <a:sym typeface="Calibri"/>
              </a:rPr>
              <a:t>Seventeenth edition</a:t>
            </a:r>
            <a:endParaRPr dirty="0"/>
          </a:p>
        </p:txBody>
      </p:sp>
    </p:spTree>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latin typeface="Calibri"/>
                <a:ea typeface="Calibri"/>
                <a:cs typeface="Calibri"/>
                <a:sym typeface="Calibri"/>
              </a:rPr>
              <a:t>The Contribution Approach – Part 5</a:t>
            </a:r>
            <a:endParaRPr dirty="0"/>
          </a:p>
        </p:txBody>
      </p:sp>
      <p:sp>
        <p:nvSpPr>
          <p:cNvPr id="380" name="Google Shape;380;p10"/>
          <p:cNvSpPr txBox="1"/>
          <p:nvPr/>
        </p:nvSpPr>
        <p:spPr>
          <a:xfrm>
            <a:off x="228600" y="1447800"/>
            <a:ext cx="8610600" cy="18158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Arial"/>
                <a:ea typeface="Arial"/>
                <a:cs typeface="Arial"/>
                <a:sym typeface="Arial"/>
              </a:rPr>
              <a:t>We do not need to prepare an income statement to estimate total profits at a particular sales volume. Simply multiply the number of units sold above break-even by the contribution margin per unit. </a:t>
            </a:r>
            <a:endParaRPr sz="1400" b="0" i="0" u="none" strike="noStrike" cap="none" dirty="0">
              <a:solidFill>
                <a:srgbClr val="000000"/>
              </a:solidFill>
              <a:latin typeface="Arial"/>
              <a:ea typeface="Arial"/>
              <a:cs typeface="Arial"/>
              <a:sym typeface="Arial"/>
            </a:endParaRPr>
          </a:p>
        </p:txBody>
      </p:sp>
      <p:sp>
        <p:nvSpPr>
          <p:cNvPr id="381" name="Google Shape;381;p10"/>
          <p:cNvSpPr/>
          <p:nvPr/>
        </p:nvSpPr>
        <p:spPr>
          <a:xfrm>
            <a:off x="2247900" y="3810000"/>
            <a:ext cx="4572000" cy="2246769"/>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If RBC sells 430 bikes, </a:t>
            </a:r>
            <a:r>
              <a:rPr lang="en-US" sz="2800" b="0" i="0" u="none" strike="noStrike" cap="none" dirty="0" err="1">
                <a:solidFill>
                  <a:schemeClr val="dk1"/>
                </a:solidFill>
                <a:latin typeface="Calibri"/>
                <a:ea typeface="Calibri"/>
                <a:cs typeface="Calibri"/>
                <a:sym typeface="Calibri"/>
              </a:rPr>
              <a:t>ie</a:t>
            </a:r>
            <a:r>
              <a:rPr lang="en-US" sz="2800" b="0" i="0" u="none" strike="noStrike" cap="none">
                <a:solidFill>
                  <a:schemeClr val="dk1"/>
                </a:solidFill>
                <a:latin typeface="Calibri"/>
                <a:ea typeface="Calibri"/>
                <a:cs typeface="Calibri"/>
                <a:sym typeface="Calibri"/>
              </a:rPr>
              <a:t> 30 bikes above BE, its net operating income will be </a:t>
            </a:r>
            <a:r>
              <a:rPr lang="en-US" sz="2800" b="0" i="0" u="none" strike="noStrike" cap="none">
                <a:solidFill>
                  <a:srgbClr val="C00000"/>
                </a:solidFill>
                <a:latin typeface="Calibri"/>
                <a:ea typeface="Calibri"/>
                <a:cs typeface="Calibri"/>
                <a:sym typeface="Calibri"/>
              </a:rPr>
              <a:t>$6,000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(30 units × $200 per unit).</a:t>
            </a:r>
            <a:endParaRPr sz="1400" b="0" i="0" u="none" strike="noStrike" cap="none">
              <a:solidFill>
                <a:srgbClr val="000000"/>
              </a:solidFill>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1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CVP Relationships in Equation Form</a:t>
            </a:r>
            <a:endParaRPr/>
          </a:p>
        </p:txBody>
      </p:sp>
      <p:sp>
        <p:nvSpPr>
          <p:cNvPr id="388" name="Google Shape;388;p11"/>
          <p:cNvSpPr txBox="1"/>
          <p:nvPr/>
        </p:nvSpPr>
        <p:spPr>
          <a:xfrm>
            <a:off x="792163" y="1447800"/>
            <a:ext cx="7543800" cy="8302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The contribution format income statement can be expressed in the </a:t>
            </a:r>
            <a:r>
              <a:rPr lang="en-US" sz="2400" b="0" i="0" u="none" strike="noStrike" cap="none">
                <a:solidFill>
                  <a:schemeClr val="dk1"/>
                </a:solidFill>
                <a:latin typeface="Calibri"/>
                <a:ea typeface="Calibri"/>
                <a:cs typeface="Calibri"/>
                <a:sym typeface="Calibri"/>
              </a:rPr>
              <a:t>following</a:t>
            </a:r>
            <a:r>
              <a:rPr lang="en-US" sz="2400" b="0" i="0" u="none" strike="noStrike" cap="none">
                <a:solidFill>
                  <a:schemeClr val="dk1"/>
                </a:solidFill>
                <a:latin typeface="Arial"/>
                <a:ea typeface="Arial"/>
                <a:cs typeface="Arial"/>
                <a:sym typeface="Arial"/>
              </a:rPr>
              <a:t> equation:</a:t>
            </a:r>
            <a:endParaRPr sz="1400" b="0" i="0" u="none" strike="noStrike" cap="none">
              <a:solidFill>
                <a:srgbClr val="000000"/>
              </a:solidFill>
              <a:latin typeface="Arial"/>
              <a:ea typeface="Arial"/>
              <a:cs typeface="Arial"/>
              <a:sym typeface="Arial"/>
            </a:endParaRPr>
          </a:p>
        </p:txBody>
      </p:sp>
      <p:sp>
        <p:nvSpPr>
          <p:cNvPr id="389" name="Google Shape;389;p11"/>
          <p:cNvSpPr txBox="1"/>
          <p:nvPr/>
        </p:nvSpPr>
        <p:spPr>
          <a:xfrm>
            <a:off x="152400" y="2522538"/>
            <a:ext cx="8839200" cy="492443"/>
          </a:xfrm>
          <a:prstGeom prst="rect">
            <a:avLst/>
          </a:prstGeom>
          <a:solidFill>
            <a:srgbClr val="7182B8"/>
          </a:solidFill>
          <a:ln w="9525" cap="flat" cmpd="sng">
            <a:solidFill>
              <a:srgbClr val="A6A6A6"/>
            </a:solidFill>
            <a:prstDash val="solid"/>
            <a:miter lim="800000"/>
            <a:headEnd type="none" w="sm" len="sm"/>
            <a:tailEnd type="none" w="sm" len="sm"/>
          </a:ln>
          <a:effectLst>
            <a:outerShdw blurRad="63500" dist="38100" dir="5400000" algn="t"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chemeClr val="lt1"/>
                </a:solidFill>
                <a:latin typeface="Arial"/>
                <a:ea typeface="Arial"/>
                <a:cs typeface="Arial"/>
                <a:sym typeface="Arial"/>
              </a:rPr>
              <a:t>Profit = (Sales – Variable expenses) – Fixed expenses</a:t>
            </a:r>
            <a:endParaRPr sz="1400" b="0" i="0" u="none" strike="noStrike" cap="none">
              <a:solidFill>
                <a:srgbClr val="000000"/>
              </a:solidFill>
              <a:latin typeface="Arial"/>
              <a:ea typeface="Arial"/>
              <a:cs typeface="Arial"/>
              <a:sym typeface="Arial"/>
            </a:endParaRPr>
          </a:p>
        </p:txBody>
      </p:sp>
      <p:graphicFrame>
        <p:nvGraphicFramePr>
          <p:cNvPr id="390" name="Google Shape;390;p11"/>
          <p:cNvGraphicFramePr/>
          <p:nvPr/>
        </p:nvGraphicFramePr>
        <p:xfrm>
          <a:off x="2133600" y="3257550"/>
          <a:ext cx="4800600" cy="2609850"/>
        </p:xfrm>
        <a:graphic>
          <a:graphicData uri="http://schemas.openxmlformats.org/presentationml/2006/ole">
            <mc:AlternateContent xmlns:mc="http://schemas.openxmlformats.org/markup-compatibility/2006">
              <mc:Choice xmlns:v="urn:schemas-microsoft-com:vml" Requires="v">
                <p:oleObj r:id="rId3" imgW="4800600" imgH="2609850" progId="Excel.Sheet.12">
                  <p:embed/>
                </p:oleObj>
              </mc:Choice>
              <mc:Fallback>
                <p:oleObj r:id="rId3" imgW="4800600" imgH="2609850" progId="Excel.Sheet.12">
                  <p:embed/>
                  <p:pic>
                    <p:nvPicPr>
                      <p:cNvPr id="390" name="Google Shape;390;p11"/>
                      <p:cNvPicPr preferRelativeResize="0"/>
                      <p:nvPr/>
                    </p:nvPicPr>
                    <p:blipFill rotWithShape="1">
                      <a:blip r:embed="rId4">
                        <a:alphaModFix/>
                      </a:blip>
                      <a:srcRect/>
                      <a:stretch/>
                    </p:blipFill>
                    <p:spPr>
                      <a:xfrm>
                        <a:off x="2133600" y="3257550"/>
                        <a:ext cx="4800600" cy="2609850"/>
                      </a:xfrm>
                      <a:prstGeom prst="rect">
                        <a:avLst/>
                      </a:prstGeom>
                      <a:noFill/>
                      <a:ln>
                        <a:noFill/>
                      </a:ln>
                    </p:spPr>
                  </p:pic>
                </p:oleObj>
              </mc:Fallback>
            </mc:AlternateContent>
          </a:graphicData>
        </a:graphic>
      </p:graphicFrame>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CVP Relationships in Equation Form – Detail Breakdown</a:t>
            </a:r>
            <a:endParaRPr/>
          </a:p>
        </p:txBody>
      </p:sp>
      <p:sp>
        <p:nvSpPr>
          <p:cNvPr id="397" name="Google Shape;397;p13"/>
          <p:cNvSpPr txBox="1"/>
          <p:nvPr/>
        </p:nvSpPr>
        <p:spPr>
          <a:xfrm>
            <a:off x="685800" y="1447800"/>
            <a:ext cx="7543800" cy="8223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When a company has only one product we can further refine this equation as shown on this slide. </a:t>
            </a:r>
            <a:endParaRPr sz="1400" b="0" i="0" u="none" strike="noStrike" cap="none">
              <a:solidFill>
                <a:srgbClr val="000000"/>
              </a:solidFill>
              <a:latin typeface="Arial"/>
              <a:ea typeface="Arial"/>
              <a:cs typeface="Arial"/>
              <a:sym typeface="Arial"/>
            </a:endParaRPr>
          </a:p>
        </p:txBody>
      </p:sp>
      <p:sp>
        <p:nvSpPr>
          <p:cNvPr id="398" name="Google Shape;398;p13"/>
          <p:cNvSpPr txBox="1"/>
          <p:nvPr/>
        </p:nvSpPr>
        <p:spPr>
          <a:xfrm>
            <a:off x="381000" y="2667000"/>
            <a:ext cx="8612187" cy="892552"/>
          </a:xfrm>
          <a:prstGeom prst="rect">
            <a:avLst/>
          </a:prstGeom>
          <a:solidFill>
            <a:schemeClr val="dk1"/>
          </a:solidFill>
          <a:ln w="9525" cap="flat" cmpd="sng">
            <a:solidFill>
              <a:srgbClr val="A6A6A6"/>
            </a:solidFill>
            <a:prstDash val="solid"/>
            <a:miter lim="800000"/>
            <a:headEnd type="none" w="sm" len="sm"/>
            <a:tailEnd type="none" w="sm" len="sm"/>
          </a:ln>
          <a:effectLst>
            <a:outerShdw blurRad="63500" dist="38100" dir="5400000" algn="t"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chemeClr val="lt1"/>
                </a:solidFill>
                <a:latin typeface="Arial"/>
                <a:ea typeface="Arial"/>
                <a:cs typeface="Arial"/>
                <a:sym typeface="Arial"/>
              </a:rPr>
              <a:t>Profit = (Sales – Variable expenses) – Fixed expenses</a:t>
            </a:r>
            <a:endParaRPr sz="1400" b="0" i="0" u="none" strike="noStrike" cap="none">
              <a:solidFill>
                <a:srgbClr val="000000"/>
              </a:solidFill>
              <a:latin typeface="Arial"/>
              <a:ea typeface="Arial"/>
              <a:cs typeface="Arial"/>
              <a:sym typeface="Arial"/>
            </a:endParaRPr>
          </a:p>
        </p:txBody>
      </p:sp>
      <p:cxnSp>
        <p:nvCxnSpPr>
          <p:cNvPr id="399" name="Google Shape;399;p13"/>
          <p:cNvCxnSpPr/>
          <p:nvPr/>
        </p:nvCxnSpPr>
        <p:spPr>
          <a:xfrm rot="-5400000">
            <a:off x="1903413" y="3682206"/>
            <a:ext cx="609600" cy="1588"/>
          </a:xfrm>
          <a:prstGeom prst="straightConnector1">
            <a:avLst/>
          </a:prstGeom>
          <a:noFill/>
          <a:ln w="28575"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cxnSp>
        <p:nvCxnSpPr>
          <p:cNvPr id="400" name="Google Shape;400;p13"/>
          <p:cNvCxnSpPr/>
          <p:nvPr/>
        </p:nvCxnSpPr>
        <p:spPr>
          <a:xfrm rot="10800000">
            <a:off x="5103813" y="3713957"/>
            <a:ext cx="1143000" cy="609600"/>
          </a:xfrm>
          <a:prstGeom prst="straightConnector1">
            <a:avLst/>
          </a:prstGeom>
          <a:noFill/>
          <a:ln w="28575"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
        <p:nvSpPr>
          <p:cNvPr id="401" name="Google Shape;401;p13"/>
          <p:cNvSpPr txBox="1"/>
          <p:nvPr/>
        </p:nvSpPr>
        <p:spPr>
          <a:xfrm>
            <a:off x="76200" y="5435600"/>
            <a:ext cx="9067800" cy="584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Profit = (P × Q – V × Q) – Fixed expenses</a:t>
            </a:r>
            <a:endParaRPr sz="1400" b="0" i="0" u="none" strike="noStrike" cap="none">
              <a:solidFill>
                <a:srgbClr val="000000"/>
              </a:solidFill>
              <a:latin typeface="Arial"/>
              <a:ea typeface="Arial"/>
              <a:cs typeface="Arial"/>
              <a:sym typeface="Arial"/>
            </a:endParaRPr>
          </a:p>
        </p:txBody>
      </p:sp>
      <p:pic>
        <p:nvPicPr>
          <p:cNvPr id="402" name="Google Shape;402;p13"/>
          <p:cNvPicPr preferRelativeResize="0"/>
          <p:nvPr/>
        </p:nvPicPr>
        <p:blipFill rotWithShape="1">
          <a:blip r:embed="rId3">
            <a:alphaModFix/>
          </a:blip>
          <a:srcRect/>
          <a:stretch/>
        </p:blipFill>
        <p:spPr>
          <a:xfrm>
            <a:off x="301625" y="4022978"/>
            <a:ext cx="4292600" cy="1041400"/>
          </a:xfrm>
          <a:prstGeom prst="rect">
            <a:avLst/>
          </a:prstGeom>
          <a:noFill/>
          <a:ln>
            <a:noFill/>
          </a:ln>
        </p:spPr>
      </p:pic>
      <p:pic>
        <p:nvPicPr>
          <p:cNvPr id="403" name="Google Shape;403;p13"/>
          <p:cNvPicPr preferRelativeResize="0"/>
          <p:nvPr/>
        </p:nvPicPr>
        <p:blipFill rotWithShape="1">
          <a:blip r:embed="rId4">
            <a:alphaModFix/>
          </a:blip>
          <a:srcRect/>
          <a:stretch/>
        </p:blipFill>
        <p:spPr>
          <a:xfrm>
            <a:off x="4420017" y="4323558"/>
            <a:ext cx="4610100" cy="1066800"/>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1000"/>
                                        <p:tgtEl>
                                          <p:spTgt spid="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12"/>
          <p:cNvSpPr txBox="1"/>
          <p:nvPr/>
        </p:nvSpPr>
        <p:spPr>
          <a:xfrm>
            <a:off x="381000" y="2895600"/>
            <a:ext cx="8291513" cy="892552"/>
          </a:xfrm>
          <a:prstGeom prst="rect">
            <a:avLst/>
          </a:prstGeom>
          <a:solidFill>
            <a:srgbClr val="7182B8"/>
          </a:solidFill>
          <a:ln w="9525" cap="flat" cmpd="sng">
            <a:solidFill>
              <a:srgbClr val="A6A6A6"/>
            </a:solidFill>
            <a:prstDash val="solid"/>
            <a:miter lim="800000"/>
            <a:headEnd type="none" w="sm" len="sm"/>
            <a:tailEnd type="none" w="sm" len="sm"/>
          </a:ln>
          <a:effectLst>
            <a:outerShdw blurRad="63500" dist="38100" dir="5400000" algn="t"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chemeClr val="lt1"/>
                </a:solidFill>
                <a:latin typeface="Arial"/>
                <a:ea typeface="Arial"/>
                <a:cs typeface="Arial"/>
                <a:sym typeface="Arial"/>
              </a:rPr>
              <a:t>Profit = (Sales – Variable expenses) – Fixed expenses</a:t>
            </a:r>
            <a:endParaRPr sz="1400" b="0" i="0" u="none" strike="noStrike" cap="none">
              <a:solidFill>
                <a:srgbClr val="000000"/>
              </a:solidFill>
              <a:latin typeface="Arial"/>
              <a:ea typeface="Arial"/>
              <a:cs typeface="Arial"/>
              <a:sym typeface="Arial"/>
            </a:endParaRPr>
          </a:p>
        </p:txBody>
      </p:sp>
      <p:sp>
        <p:nvSpPr>
          <p:cNvPr id="410" name="Google Shape;410;p1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CVP Relationships in Equation Form – </a:t>
            </a:r>
            <a:r>
              <a:rPr lang="en-US" sz="3600">
                <a:solidFill>
                  <a:srgbClr val="FF0000"/>
                </a:solidFill>
                <a:latin typeface="Calibri"/>
                <a:ea typeface="Calibri"/>
                <a:cs typeface="Calibri"/>
                <a:sym typeface="Calibri"/>
              </a:rPr>
              <a:t>RBC</a:t>
            </a:r>
            <a:r>
              <a:rPr lang="en-US" sz="3600">
                <a:latin typeface="Calibri"/>
                <a:ea typeface="Calibri"/>
                <a:cs typeface="Calibri"/>
                <a:sym typeface="Calibri"/>
              </a:rPr>
              <a:t> </a:t>
            </a:r>
            <a:r>
              <a:rPr lang="en-US" sz="3600">
                <a:solidFill>
                  <a:srgbClr val="FF0000"/>
                </a:solidFill>
                <a:latin typeface="Calibri"/>
                <a:ea typeface="Calibri"/>
                <a:cs typeface="Calibri"/>
                <a:sym typeface="Calibri"/>
              </a:rPr>
              <a:t>Example</a:t>
            </a:r>
            <a:r>
              <a:rPr lang="en-US" sz="3600">
                <a:latin typeface="Calibri"/>
                <a:ea typeface="Calibri"/>
                <a:cs typeface="Calibri"/>
                <a:sym typeface="Calibri"/>
              </a:rPr>
              <a:t> </a:t>
            </a:r>
            <a:endParaRPr/>
          </a:p>
        </p:txBody>
      </p:sp>
      <p:sp>
        <p:nvSpPr>
          <p:cNvPr id="411" name="Google Shape;411;p12"/>
          <p:cNvSpPr txBox="1"/>
          <p:nvPr/>
        </p:nvSpPr>
        <p:spPr>
          <a:xfrm>
            <a:off x="685800" y="1371600"/>
            <a:ext cx="7543800" cy="1200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This equation can be used to show the profit RBC earns if it sells 401. Notice, the answer of $200 mirrors our earlier solution.</a:t>
            </a:r>
            <a:endParaRPr sz="1400" b="0" i="0" u="none" strike="noStrike" cap="none">
              <a:solidFill>
                <a:srgbClr val="000000"/>
              </a:solidFill>
              <a:latin typeface="Arial"/>
              <a:ea typeface="Arial"/>
              <a:cs typeface="Arial"/>
              <a:sym typeface="Arial"/>
            </a:endParaRPr>
          </a:p>
        </p:txBody>
      </p:sp>
      <p:grpSp>
        <p:nvGrpSpPr>
          <p:cNvPr id="412" name="Google Shape;412;p12"/>
          <p:cNvGrpSpPr/>
          <p:nvPr/>
        </p:nvGrpSpPr>
        <p:grpSpPr>
          <a:xfrm>
            <a:off x="842962" y="3632236"/>
            <a:ext cx="2205037" cy="1317450"/>
            <a:chOff x="842961" y="2819436"/>
            <a:chExt cx="2204881" cy="1317528"/>
          </a:xfrm>
        </p:grpSpPr>
        <p:sp>
          <p:nvSpPr>
            <p:cNvPr id="413" name="Google Shape;413;p12"/>
            <p:cNvSpPr txBox="1"/>
            <p:nvPr/>
          </p:nvSpPr>
          <p:spPr>
            <a:xfrm>
              <a:off x="842961" y="3429036"/>
              <a:ext cx="2204881" cy="707928"/>
            </a:xfrm>
            <a:prstGeom prst="rect">
              <a:avLst/>
            </a:prstGeom>
            <a:solidFill>
              <a:srgbClr val="2E663E"/>
            </a:solidFill>
            <a:ln w="9525" cap="flat" cmpd="sng">
              <a:solidFill>
                <a:srgbClr val="7EC492"/>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401 units × $500</a:t>
              </a:r>
              <a:endParaRPr sz="1400" b="0" i="0" u="none" strike="noStrike" cap="none">
                <a:solidFill>
                  <a:srgbClr val="000000"/>
                </a:solidFill>
                <a:latin typeface="Arial"/>
                <a:ea typeface="Arial"/>
                <a:cs typeface="Arial"/>
                <a:sym typeface="Arial"/>
              </a:endParaRPr>
            </a:p>
          </p:txBody>
        </p:sp>
        <p:cxnSp>
          <p:nvCxnSpPr>
            <p:cNvPr id="414" name="Google Shape;414;p12"/>
            <p:cNvCxnSpPr>
              <a:stCxn id="413" idx="0"/>
            </p:cNvCxnSpPr>
            <p:nvPr/>
          </p:nvCxnSpPr>
          <p:spPr>
            <a:xfrm rot="10800000" flipH="1">
              <a:off x="1945402" y="2819436"/>
              <a:ext cx="188100" cy="609600"/>
            </a:xfrm>
            <a:prstGeom prst="straightConnector1">
              <a:avLst/>
            </a:prstGeom>
            <a:noFill/>
            <a:ln w="28575"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grpSp>
      <p:grpSp>
        <p:nvGrpSpPr>
          <p:cNvPr id="415" name="Google Shape;415;p12"/>
          <p:cNvGrpSpPr/>
          <p:nvPr/>
        </p:nvGrpSpPr>
        <p:grpSpPr>
          <a:xfrm>
            <a:off x="3581400" y="3788134"/>
            <a:ext cx="2157412" cy="1415554"/>
            <a:chOff x="3581545" y="3026138"/>
            <a:chExt cx="2157259" cy="1415619"/>
          </a:xfrm>
        </p:grpSpPr>
        <p:sp>
          <p:nvSpPr>
            <p:cNvPr id="416" name="Google Shape;416;p12"/>
            <p:cNvSpPr txBox="1"/>
            <p:nvPr/>
          </p:nvSpPr>
          <p:spPr>
            <a:xfrm>
              <a:off x="3581545" y="3733838"/>
              <a:ext cx="2157259" cy="707919"/>
            </a:xfrm>
            <a:prstGeom prst="rect">
              <a:avLst/>
            </a:prstGeom>
            <a:solidFill>
              <a:srgbClr val="2E663E"/>
            </a:solidFill>
            <a:ln w="9525" cap="flat" cmpd="sng">
              <a:solidFill>
                <a:srgbClr val="7EC492"/>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401 units × $300</a:t>
              </a:r>
              <a:endParaRPr sz="1400" b="0" i="0" u="none" strike="noStrike" cap="none">
                <a:solidFill>
                  <a:srgbClr val="000000"/>
                </a:solidFill>
                <a:latin typeface="Arial"/>
                <a:ea typeface="Arial"/>
                <a:cs typeface="Arial"/>
                <a:sym typeface="Arial"/>
              </a:endParaRPr>
            </a:p>
          </p:txBody>
        </p:sp>
        <p:cxnSp>
          <p:nvCxnSpPr>
            <p:cNvPr id="417" name="Google Shape;417;p12"/>
            <p:cNvCxnSpPr>
              <a:stCxn id="416" idx="0"/>
              <a:endCxn id="409" idx="2"/>
            </p:cNvCxnSpPr>
            <p:nvPr/>
          </p:nvCxnSpPr>
          <p:spPr>
            <a:xfrm rot="10800000">
              <a:off x="4526975" y="3026138"/>
              <a:ext cx="133200" cy="707700"/>
            </a:xfrm>
            <a:prstGeom prst="straightConnector1">
              <a:avLst/>
            </a:prstGeom>
            <a:noFill/>
            <a:ln w="28575"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grpSp>
      <p:grpSp>
        <p:nvGrpSpPr>
          <p:cNvPr id="418" name="Google Shape;418;p12"/>
          <p:cNvGrpSpPr/>
          <p:nvPr/>
        </p:nvGrpSpPr>
        <p:grpSpPr>
          <a:xfrm>
            <a:off x="6781800" y="3657632"/>
            <a:ext cx="1111250" cy="863568"/>
            <a:chOff x="6781800" y="2895631"/>
            <a:chExt cx="1111202" cy="863629"/>
          </a:xfrm>
        </p:grpSpPr>
        <p:sp>
          <p:nvSpPr>
            <p:cNvPr id="419" name="Google Shape;419;p12"/>
            <p:cNvSpPr txBox="1"/>
            <p:nvPr/>
          </p:nvSpPr>
          <p:spPr>
            <a:xfrm>
              <a:off x="6781800" y="3352831"/>
              <a:ext cx="1111202" cy="406429"/>
            </a:xfrm>
            <a:prstGeom prst="rect">
              <a:avLst/>
            </a:prstGeom>
            <a:solidFill>
              <a:srgbClr val="2E663E"/>
            </a:solidFill>
            <a:ln w="9525" cap="flat" cmpd="sng">
              <a:solidFill>
                <a:srgbClr val="7EC492"/>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$80,000</a:t>
              </a:r>
              <a:endParaRPr sz="1400" b="0" i="0" u="none" strike="noStrike" cap="none">
                <a:solidFill>
                  <a:srgbClr val="000000"/>
                </a:solidFill>
                <a:latin typeface="Arial"/>
                <a:ea typeface="Arial"/>
                <a:cs typeface="Arial"/>
                <a:sym typeface="Arial"/>
              </a:endParaRPr>
            </a:p>
          </p:txBody>
        </p:sp>
        <p:cxnSp>
          <p:nvCxnSpPr>
            <p:cNvPr id="420" name="Google Shape;420;p12"/>
            <p:cNvCxnSpPr>
              <a:stCxn id="419" idx="0"/>
            </p:cNvCxnSpPr>
            <p:nvPr/>
          </p:nvCxnSpPr>
          <p:spPr>
            <a:xfrm rot="10800000">
              <a:off x="7315201" y="2895631"/>
              <a:ext cx="22200" cy="457200"/>
            </a:xfrm>
            <a:prstGeom prst="straightConnector1">
              <a:avLst/>
            </a:prstGeom>
            <a:noFill/>
            <a:ln w="28575"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grpSp>
      <p:sp>
        <p:nvSpPr>
          <p:cNvPr id="421" name="Google Shape;421;p12"/>
          <p:cNvSpPr txBox="1"/>
          <p:nvPr/>
        </p:nvSpPr>
        <p:spPr>
          <a:xfrm>
            <a:off x="639763" y="5181600"/>
            <a:ext cx="7253287" cy="49212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Arial"/>
                <a:ea typeface="Arial"/>
                <a:cs typeface="Arial"/>
                <a:sym typeface="Arial"/>
              </a:rPr>
              <a:t>Profit = ($200,500 – $120,300) – $80,000</a:t>
            </a:r>
            <a:endParaRPr sz="1400" b="0" i="0" u="none" strike="noStrike" cap="none">
              <a:solidFill>
                <a:srgbClr val="000000"/>
              </a:solidFill>
              <a:latin typeface="Arial"/>
              <a:ea typeface="Arial"/>
              <a:cs typeface="Arial"/>
              <a:sym typeface="Arial"/>
            </a:endParaRPr>
          </a:p>
        </p:txBody>
      </p:sp>
      <p:sp>
        <p:nvSpPr>
          <p:cNvPr id="422" name="Google Shape;422;p12"/>
          <p:cNvSpPr txBox="1"/>
          <p:nvPr/>
        </p:nvSpPr>
        <p:spPr>
          <a:xfrm>
            <a:off x="639762" y="5680075"/>
            <a:ext cx="7285037" cy="492125"/>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0" i="0" u="none" strike="noStrike" cap="none">
                <a:solidFill>
                  <a:srgbClr val="C00000"/>
                </a:solidFill>
                <a:latin typeface="Arial"/>
                <a:ea typeface="Arial"/>
                <a:cs typeface="Arial"/>
                <a:sym typeface="Arial"/>
              </a:rPr>
              <a:t>$200 </a:t>
            </a:r>
            <a:r>
              <a:rPr lang="en-US" sz="2600" b="0" i="0" u="none" strike="noStrike" cap="none">
                <a:solidFill>
                  <a:schemeClr val="dk1"/>
                </a:solidFill>
                <a:latin typeface="Arial"/>
                <a:ea typeface="Arial"/>
                <a:cs typeface="Arial"/>
                <a:sym typeface="Arial"/>
              </a:rPr>
              <a:t>= ($200,500 – $120,300) – $80,000</a:t>
            </a:r>
            <a:endParaRPr sz="1400" b="0" i="0" u="none" strike="noStrike" cap="none">
              <a:solidFill>
                <a:srgbClr val="000000"/>
              </a:solidFill>
              <a:latin typeface="Arial"/>
              <a:ea typeface="Arial"/>
              <a:cs typeface="Arial"/>
              <a:sym typeface="Arial"/>
            </a:endParaRPr>
          </a:p>
        </p:txBody>
      </p:sp>
    </p:spTree>
  </p:cSld>
  <p:clrMapOvr>
    <a:masterClrMapping/>
  </p:clrMapOvr>
  <p:transition advClick="0" advTm="1000">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5"/>
                                        </p:tgtEl>
                                        <p:attrNameLst>
                                          <p:attrName>style.visibility</p:attrName>
                                        </p:attrNameLst>
                                      </p:cBhvr>
                                      <p:to>
                                        <p:strVal val="visible"/>
                                      </p:to>
                                    </p:set>
                                    <p:animEffect transition="in" filter="fade">
                                      <p:cBhvr>
                                        <p:cTn id="11" dur="500"/>
                                        <p:tgtEl>
                                          <p:spTgt spid="41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8"/>
                                        </p:tgtEl>
                                        <p:attrNameLst>
                                          <p:attrName>style.visibility</p:attrName>
                                        </p:attrNameLst>
                                      </p:cBhvr>
                                      <p:to>
                                        <p:strVal val="visible"/>
                                      </p:to>
                                    </p:set>
                                    <p:animEffect transition="in" filter="fade">
                                      <p:cBhvr>
                                        <p:cTn id="15" dur="500"/>
                                        <p:tgtEl>
                                          <p:spTgt spid="4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421"/>
                                        </p:tgtEl>
                                        <p:attrNameLst>
                                          <p:attrName>style.visibility</p:attrName>
                                        </p:attrNameLst>
                                      </p:cBhvr>
                                      <p:to>
                                        <p:strVal val="visible"/>
                                      </p:to>
                                    </p:set>
                                    <p:animEffect transition="in" filter="fade">
                                      <p:cBhvr>
                                        <p:cTn id="19" dur="1500"/>
                                        <p:tgtEl>
                                          <p:spTgt spid="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1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CVP Relationships in Equation Form – </a:t>
            </a:r>
            <a:r>
              <a:rPr lang="en-US" sz="3600">
                <a:solidFill>
                  <a:srgbClr val="FF0000"/>
                </a:solidFill>
                <a:latin typeface="Calibri"/>
                <a:ea typeface="Calibri"/>
                <a:cs typeface="Calibri"/>
                <a:sym typeface="Calibri"/>
              </a:rPr>
              <a:t>RBC</a:t>
            </a:r>
            <a:r>
              <a:rPr lang="en-US" sz="3600">
                <a:latin typeface="Calibri"/>
                <a:ea typeface="Calibri"/>
                <a:cs typeface="Calibri"/>
                <a:sym typeface="Calibri"/>
              </a:rPr>
              <a:t> </a:t>
            </a:r>
            <a:r>
              <a:rPr lang="en-US" sz="3600">
                <a:solidFill>
                  <a:srgbClr val="FF0000"/>
                </a:solidFill>
                <a:latin typeface="Calibri"/>
                <a:ea typeface="Calibri"/>
                <a:cs typeface="Calibri"/>
                <a:sym typeface="Calibri"/>
              </a:rPr>
              <a:t>Example </a:t>
            </a:r>
            <a:r>
              <a:rPr lang="en-US" sz="3600">
                <a:latin typeface="Calibri"/>
                <a:ea typeface="Calibri"/>
                <a:cs typeface="Calibri"/>
                <a:sym typeface="Calibri"/>
              </a:rPr>
              <a:t>Showing Detail </a:t>
            </a:r>
            <a:endParaRPr/>
          </a:p>
        </p:txBody>
      </p:sp>
      <p:sp>
        <p:nvSpPr>
          <p:cNvPr id="429" name="Google Shape;429;p14"/>
          <p:cNvSpPr txBox="1"/>
          <p:nvPr/>
        </p:nvSpPr>
        <p:spPr>
          <a:xfrm>
            <a:off x="152400" y="2603500"/>
            <a:ext cx="8839200" cy="492443"/>
          </a:xfrm>
          <a:prstGeom prst="rect">
            <a:avLst/>
          </a:prstGeom>
          <a:solidFill>
            <a:schemeClr val="dk1"/>
          </a:solidFill>
          <a:ln w="9525" cap="flat" cmpd="sng">
            <a:solidFill>
              <a:srgbClr val="A6A6A6"/>
            </a:solidFill>
            <a:prstDash val="solid"/>
            <a:miter lim="800000"/>
            <a:headEnd type="none" w="sm" len="sm"/>
            <a:tailEnd type="none" w="sm" len="sm"/>
          </a:ln>
          <a:effectLst>
            <a:outerShdw blurRad="63500" dist="38100" dir="5400000" algn="t"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chemeClr val="lt1"/>
                </a:solidFill>
                <a:latin typeface="Arial"/>
                <a:ea typeface="Arial"/>
                <a:cs typeface="Arial"/>
                <a:sym typeface="Arial"/>
              </a:rPr>
              <a:t>Profit = (Sales – Variable expenses) – Fixed expenses</a:t>
            </a:r>
            <a:endParaRPr sz="1400" b="0" i="0" u="none" strike="noStrike" cap="none">
              <a:solidFill>
                <a:srgbClr val="000000"/>
              </a:solidFill>
              <a:latin typeface="Arial"/>
              <a:ea typeface="Arial"/>
              <a:cs typeface="Arial"/>
              <a:sym typeface="Arial"/>
            </a:endParaRPr>
          </a:p>
        </p:txBody>
      </p:sp>
      <p:sp>
        <p:nvSpPr>
          <p:cNvPr id="430" name="Google Shape;430;p14"/>
          <p:cNvSpPr txBox="1"/>
          <p:nvPr/>
        </p:nvSpPr>
        <p:spPr>
          <a:xfrm>
            <a:off x="152400" y="3314700"/>
            <a:ext cx="8839200"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Profit = (P  × Q – VC per unit  × Q) – FC</a:t>
            </a:r>
            <a:endParaRPr sz="1400" b="0" i="0" u="none" strike="noStrike" cap="none">
              <a:solidFill>
                <a:srgbClr val="000000"/>
              </a:solidFill>
              <a:latin typeface="Arial"/>
              <a:ea typeface="Arial"/>
              <a:cs typeface="Arial"/>
              <a:sym typeface="Arial"/>
            </a:endParaRPr>
          </a:p>
        </p:txBody>
      </p:sp>
      <p:sp>
        <p:nvSpPr>
          <p:cNvPr id="431" name="Google Shape;431;p14"/>
          <p:cNvSpPr txBox="1"/>
          <p:nvPr/>
        </p:nvSpPr>
        <p:spPr>
          <a:xfrm>
            <a:off x="76200" y="4140200"/>
            <a:ext cx="8915400" cy="584200"/>
          </a:xfrm>
          <a:prstGeom prst="rect">
            <a:avLst/>
          </a:prstGeom>
          <a:solidFill>
            <a:srgbClr val="597287"/>
          </a:solidFill>
          <a:ln w="9525" cap="flat" cmpd="sng">
            <a:solidFill>
              <a:srgbClr val="2C3943"/>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FFFF00"/>
                </a:solidFill>
                <a:latin typeface="Arial"/>
                <a:ea typeface="Arial"/>
                <a:cs typeface="Arial"/>
                <a:sym typeface="Arial"/>
              </a:rPr>
              <a:t>Profit = ($500 × 401 – $300 × 401) – $80,000</a:t>
            </a:r>
            <a:endParaRPr sz="1400" b="0" i="0" u="none" strike="noStrike" cap="none">
              <a:solidFill>
                <a:srgbClr val="000000"/>
              </a:solidFill>
              <a:latin typeface="Arial"/>
              <a:ea typeface="Arial"/>
              <a:cs typeface="Arial"/>
              <a:sym typeface="Arial"/>
            </a:endParaRPr>
          </a:p>
        </p:txBody>
      </p:sp>
      <p:sp>
        <p:nvSpPr>
          <p:cNvPr id="432" name="Google Shape;432;p14"/>
          <p:cNvSpPr txBox="1"/>
          <p:nvPr/>
        </p:nvSpPr>
        <p:spPr>
          <a:xfrm>
            <a:off x="-76200" y="4135438"/>
            <a:ext cx="9220200" cy="1077218"/>
          </a:xfrm>
          <a:prstGeom prst="rect">
            <a:avLst/>
          </a:prstGeom>
          <a:solidFill>
            <a:srgbClr val="597287"/>
          </a:solidFill>
          <a:ln w="9525" cap="flat" cmpd="sng">
            <a:solidFill>
              <a:srgbClr val="2C3943"/>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lt1"/>
                </a:solidFill>
                <a:latin typeface="Arial"/>
                <a:ea typeface="Arial"/>
                <a:cs typeface="Arial"/>
                <a:sym typeface="Arial"/>
              </a:rPr>
              <a:t>$200 </a:t>
            </a:r>
            <a:r>
              <a:rPr lang="en-US" sz="3200" b="0" i="0" u="none" strike="noStrike" cap="none">
                <a:solidFill>
                  <a:srgbClr val="FFFF00"/>
                </a:solidFill>
                <a:latin typeface="Arial"/>
                <a:ea typeface="Arial"/>
                <a:cs typeface="Arial"/>
                <a:sym typeface="Arial"/>
              </a:rPr>
              <a:t>= ($500 × 401 – $300 × 401) – $80,000</a:t>
            </a:r>
            <a:endParaRPr sz="1400" b="0" i="0" u="none" strike="noStrike" cap="none">
              <a:solidFill>
                <a:srgbClr val="000000"/>
              </a:solidFill>
              <a:latin typeface="Arial"/>
              <a:ea typeface="Arial"/>
              <a:cs typeface="Arial"/>
              <a:sym typeface="Arial"/>
            </a:endParaRP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500"/>
                                        <p:tgtEl>
                                          <p:spTgt spid="43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32"/>
                                        </p:tgtEl>
                                        <p:attrNameLst>
                                          <p:attrName>style.visibility</p:attrName>
                                        </p:attrNameLst>
                                      </p:cBhvr>
                                      <p:to>
                                        <p:strVal val="visible"/>
                                      </p:to>
                                    </p:set>
                                    <p:animEffect transition="in" filter="fade">
                                      <p:cBhvr>
                                        <p:cTn id="11" dur="3000"/>
                                        <p:tgtEl>
                                          <p:spTgt spid="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1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SzPct val="43209"/>
              <a:buNone/>
            </a:pPr>
            <a:r>
              <a:rPr lang="en-US" sz="3600">
                <a:latin typeface="Calibri"/>
                <a:ea typeface="Calibri"/>
                <a:cs typeface="Calibri"/>
                <a:sym typeface="Calibri"/>
              </a:rPr>
              <a:t>CVP Relationships in Equation Form –</a:t>
            </a:r>
            <a:br>
              <a:rPr lang="en-US" sz="3600">
                <a:latin typeface="Calibri"/>
                <a:ea typeface="Calibri"/>
                <a:cs typeface="Calibri"/>
                <a:sym typeface="Calibri"/>
              </a:rPr>
            </a:br>
            <a:r>
              <a:rPr lang="en-US" sz="3600">
                <a:solidFill>
                  <a:srgbClr val="FF0000"/>
                </a:solidFill>
              </a:rPr>
              <a:t>The </a:t>
            </a:r>
            <a:r>
              <a:rPr lang="en-US" sz="3600">
                <a:solidFill>
                  <a:srgbClr val="FF0000"/>
                </a:solidFill>
                <a:latin typeface="Calibri"/>
                <a:ea typeface="Calibri"/>
                <a:cs typeface="Calibri"/>
                <a:sym typeface="Calibri"/>
              </a:rPr>
              <a:t>Unit Contribution Margin as a shortcut</a:t>
            </a:r>
            <a:endParaRPr>
              <a:solidFill>
                <a:srgbClr val="FF0000"/>
              </a:solidFill>
            </a:endParaRPr>
          </a:p>
        </p:txBody>
      </p:sp>
      <p:sp>
        <p:nvSpPr>
          <p:cNvPr id="439" name="Google Shape;439;p15"/>
          <p:cNvSpPr txBox="1"/>
          <p:nvPr/>
        </p:nvSpPr>
        <p:spPr>
          <a:xfrm>
            <a:off x="360948" y="2624781"/>
            <a:ext cx="91440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FF"/>
                </a:solidFill>
                <a:latin typeface="Arial"/>
                <a:ea typeface="Arial"/>
                <a:cs typeface="Arial"/>
                <a:sym typeface="Arial"/>
              </a:rPr>
              <a:t>Unit CM </a:t>
            </a:r>
            <a:r>
              <a:rPr lang="en-US" sz="2400" b="0" i="0" u="none" strike="noStrike" cap="none">
                <a:solidFill>
                  <a:schemeClr val="dk1"/>
                </a:solidFill>
                <a:latin typeface="Arial"/>
                <a:ea typeface="Arial"/>
                <a:cs typeface="Arial"/>
                <a:sym typeface="Arial"/>
              </a:rPr>
              <a:t>= Selling price per unit – Variable expenses per unit</a:t>
            </a:r>
            <a:endParaRPr sz="1400" b="0" i="0" u="none" strike="noStrike" cap="none">
              <a:solidFill>
                <a:srgbClr val="000000"/>
              </a:solidFill>
              <a:latin typeface="Arial"/>
              <a:ea typeface="Arial"/>
              <a:cs typeface="Arial"/>
              <a:sym typeface="Arial"/>
            </a:endParaRPr>
          </a:p>
        </p:txBody>
      </p:sp>
      <p:sp>
        <p:nvSpPr>
          <p:cNvPr id="440" name="Google Shape;440;p15"/>
          <p:cNvSpPr txBox="1"/>
          <p:nvPr/>
        </p:nvSpPr>
        <p:spPr>
          <a:xfrm>
            <a:off x="152400" y="1531938"/>
            <a:ext cx="8839200"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C00000"/>
                </a:solidFill>
                <a:latin typeface="Arial"/>
                <a:ea typeface="Arial"/>
                <a:cs typeface="Arial"/>
                <a:sym typeface="Arial"/>
              </a:rPr>
              <a:t>It is often useful to express the simple profit equation in terms of the unit contribution margin (Unit CM) first:</a:t>
            </a:r>
            <a:endParaRPr sz="1400" b="0" i="0" u="none" strike="noStrike" cap="none">
              <a:solidFill>
                <a:srgbClr val="000000"/>
              </a:solidFill>
              <a:latin typeface="Arial"/>
              <a:ea typeface="Arial"/>
              <a:cs typeface="Arial"/>
              <a:sym typeface="Arial"/>
            </a:endParaRPr>
          </a:p>
        </p:txBody>
      </p:sp>
      <p:sp>
        <p:nvSpPr>
          <p:cNvPr id="441" name="Google Shape;441;p15"/>
          <p:cNvSpPr txBox="1"/>
          <p:nvPr/>
        </p:nvSpPr>
        <p:spPr>
          <a:xfrm>
            <a:off x="0" y="3174380"/>
            <a:ext cx="780741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FF"/>
                </a:solidFill>
                <a:latin typeface="Arial"/>
                <a:ea typeface="Arial"/>
                <a:cs typeface="Arial"/>
                <a:sym typeface="Arial"/>
              </a:rPr>
              <a:t>                                    Unit CM </a:t>
            </a:r>
            <a:r>
              <a:rPr lang="en-US" sz="2400" b="0" i="0" u="none" strike="noStrike" cap="none">
                <a:solidFill>
                  <a:schemeClr val="dk1"/>
                </a:solidFill>
                <a:latin typeface="Arial"/>
                <a:ea typeface="Arial"/>
                <a:cs typeface="Arial"/>
                <a:sym typeface="Arial"/>
              </a:rPr>
              <a:t>= P – V</a:t>
            </a:r>
            <a:endParaRPr sz="1400" b="0" i="0" u="none" strike="noStrike" cap="none">
              <a:solidFill>
                <a:srgbClr val="000000"/>
              </a:solidFill>
              <a:latin typeface="Arial"/>
              <a:ea typeface="Arial"/>
              <a:cs typeface="Arial"/>
              <a:sym typeface="Arial"/>
            </a:endParaRPr>
          </a:p>
        </p:txBody>
      </p:sp>
      <p:sp>
        <p:nvSpPr>
          <p:cNvPr id="442" name="Google Shape;442;p15"/>
          <p:cNvSpPr txBox="1"/>
          <p:nvPr/>
        </p:nvSpPr>
        <p:spPr>
          <a:xfrm>
            <a:off x="1091198" y="3724276"/>
            <a:ext cx="7274927"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C00000"/>
                </a:solidFill>
                <a:latin typeface="Arial"/>
                <a:ea typeface="Arial"/>
                <a:cs typeface="Arial"/>
                <a:sym typeface="Arial"/>
              </a:rPr>
              <a:t>and then subtract out the Fixed costs, as follows:</a:t>
            </a:r>
            <a:endParaRPr sz="2400" b="0" i="0" u="none" strike="noStrike" cap="none">
              <a:solidFill>
                <a:srgbClr val="000000"/>
              </a:solidFill>
              <a:latin typeface="Arial"/>
              <a:ea typeface="Arial"/>
              <a:cs typeface="Arial"/>
              <a:sym typeface="Arial"/>
            </a:endParaRPr>
          </a:p>
        </p:txBody>
      </p:sp>
      <p:sp>
        <p:nvSpPr>
          <p:cNvPr id="443" name="Google Shape;443;p15"/>
          <p:cNvSpPr txBox="1"/>
          <p:nvPr/>
        </p:nvSpPr>
        <p:spPr>
          <a:xfrm>
            <a:off x="226469" y="4643207"/>
            <a:ext cx="8691061" cy="1384954"/>
          </a:xfrm>
          <a:prstGeom prst="rect">
            <a:avLst/>
          </a:prstGeom>
          <a:solidFill>
            <a:srgbClr val="B3E4D6"/>
          </a:solidFill>
          <a:ln w="9525" cap="flat" cmpd="sng">
            <a:solidFill>
              <a:srgbClr val="318B7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Arial"/>
                <a:ea typeface="Arial"/>
                <a:cs typeface="Arial"/>
                <a:sym typeface="Arial"/>
              </a:rPr>
              <a:t>Profit = (P × Q – VC per unit  × Q) – FC</a:t>
            </a:r>
            <a:endParaRPr sz="14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Arial"/>
                <a:ea typeface="Arial"/>
                <a:cs typeface="Arial"/>
                <a:sym typeface="Arial"/>
              </a:rPr>
              <a:t>Profit = (P – VC per unit ) × Q – FC</a:t>
            </a:r>
            <a:endParaRPr sz="14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0000"/>
                </a:solidFill>
                <a:latin typeface="Arial"/>
                <a:ea typeface="Arial"/>
                <a:cs typeface="Arial"/>
                <a:sym typeface="Arial"/>
              </a:rPr>
              <a:t>Profit = Unit CM × Q – FC</a:t>
            </a:r>
            <a:endParaRPr sz="1400" b="0" i="0" u="none" strike="noStrike" cap="none">
              <a:solidFill>
                <a:srgbClr val="FF0000"/>
              </a:solidFill>
              <a:latin typeface="Arial"/>
              <a:ea typeface="Arial"/>
              <a:cs typeface="Arial"/>
              <a:sym typeface="Aria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3"/>
                                        </p:tgtEl>
                                        <p:attrNameLst>
                                          <p:attrName>style.visibility</p:attrName>
                                        </p:attrNameLst>
                                      </p:cBhvr>
                                      <p:to>
                                        <p:strVal val="visible"/>
                                      </p:to>
                                    </p:set>
                                    <p:animEffect transition="in" filter="fade">
                                      <p:cBhvr>
                                        <p:cTn id="7" dur="2000"/>
                                        <p:tgtEl>
                                          <p:spTgt spid="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16"/>
          <p:cNvSpPr txBox="1">
            <a:spLocks noGrp="1"/>
          </p:cNvSpPr>
          <p:nvPr>
            <p:ph type="title"/>
          </p:nvPr>
        </p:nvSpPr>
        <p:spPr>
          <a:xfrm>
            <a:off x="714041" y="244475"/>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SzPct val="43209"/>
              <a:buNone/>
            </a:pPr>
            <a:r>
              <a:rPr lang="en-US" sz="3600">
                <a:latin typeface="Calibri"/>
                <a:ea typeface="Calibri"/>
                <a:cs typeface="Calibri"/>
                <a:sym typeface="Calibri"/>
              </a:rPr>
              <a:t>CVP Relationships in Equation Form – </a:t>
            </a:r>
            <a:br>
              <a:rPr lang="en-US" sz="3600">
                <a:latin typeface="Calibri"/>
                <a:ea typeface="Calibri"/>
                <a:cs typeface="Calibri"/>
                <a:sym typeface="Calibri"/>
              </a:rPr>
            </a:br>
            <a:r>
              <a:rPr lang="en-US" sz="3600">
                <a:solidFill>
                  <a:srgbClr val="FF0000"/>
                </a:solidFill>
                <a:latin typeface="Calibri"/>
                <a:ea typeface="Calibri"/>
                <a:cs typeface="Calibri"/>
                <a:sym typeface="Calibri"/>
              </a:rPr>
              <a:t>RBC Example Using Unit CM shortcut to determine profit at 401 bikes</a:t>
            </a:r>
            <a:endParaRPr>
              <a:solidFill>
                <a:srgbClr val="FF0000"/>
              </a:solidFill>
            </a:endParaRPr>
          </a:p>
        </p:txBody>
      </p:sp>
      <p:sp>
        <p:nvSpPr>
          <p:cNvPr id="450" name="Google Shape;450;p16"/>
          <p:cNvSpPr txBox="1"/>
          <p:nvPr/>
        </p:nvSpPr>
        <p:spPr>
          <a:xfrm>
            <a:off x="457200" y="1587500"/>
            <a:ext cx="8229600" cy="1384300"/>
          </a:xfrm>
          <a:prstGeom prst="rect">
            <a:avLst/>
          </a:prstGeom>
          <a:solidFill>
            <a:srgbClr val="B3E4D6"/>
          </a:solidFill>
          <a:ln w="9525" cap="flat" cmpd="sng">
            <a:solidFill>
              <a:srgbClr val="318B7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(P × Q – V × Q) – Fixed expenses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(P – V) × Q – Fixed expenses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a:t>
            </a:r>
            <a:r>
              <a:rPr lang="en-US" sz="2800" b="0" i="0" u="none" strike="noStrike" cap="none">
                <a:solidFill>
                  <a:srgbClr val="0000FF"/>
                </a:solidFill>
                <a:latin typeface="Arial"/>
                <a:ea typeface="Arial"/>
                <a:cs typeface="Arial"/>
                <a:sym typeface="Arial"/>
              </a:rPr>
              <a:t>Unit CM </a:t>
            </a:r>
            <a:r>
              <a:rPr lang="en-US" sz="2800" b="0" i="0" u="none" strike="noStrike" cap="none">
                <a:solidFill>
                  <a:schemeClr val="dk1"/>
                </a:solidFill>
                <a:latin typeface="Arial"/>
                <a:ea typeface="Arial"/>
                <a:cs typeface="Arial"/>
                <a:sym typeface="Arial"/>
              </a:rPr>
              <a:t>× Q – Fixed expenses</a:t>
            </a:r>
            <a:endParaRPr sz="1400" b="0" i="0" u="none" strike="noStrike" cap="none">
              <a:solidFill>
                <a:srgbClr val="000000"/>
              </a:solidFill>
              <a:latin typeface="Arial"/>
              <a:ea typeface="Arial"/>
              <a:cs typeface="Arial"/>
              <a:sym typeface="Arial"/>
            </a:endParaRPr>
          </a:p>
        </p:txBody>
      </p:sp>
      <p:sp>
        <p:nvSpPr>
          <p:cNvPr id="451" name="Google Shape;451;p16"/>
          <p:cNvSpPr txBox="1"/>
          <p:nvPr/>
        </p:nvSpPr>
        <p:spPr>
          <a:xfrm>
            <a:off x="533400" y="3289300"/>
            <a:ext cx="8077200" cy="1816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($500 – $300) × 401 – $80,000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$200 × 401 – $80,000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$80,200 – $80,000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a:t>
            </a:r>
            <a:r>
              <a:rPr lang="en-US" sz="2800" b="0" i="0" u="none" strike="noStrike" cap="none">
                <a:solidFill>
                  <a:srgbClr val="C00000"/>
                </a:solidFill>
                <a:latin typeface="Arial"/>
                <a:ea typeface="Arial"/>
                <a:cs typeface="Arial"/>
                <a:sym typeface="Arial"/>
              </a:rPr>
              <a:t>$200</a:t>
            </a:r>
            <a:endParaRPr sz="1400" b="0" i="0" u="none" strike="noStrike" cap="none">
              <a:solidFill>
                <a:srgbClr val="000000"/>
              </a:solidFill>
              <a:latin typeface="Arial"/>
              <a:ea typeface="Arial"/>
              <a:cs typeface="Arial"/>
              <a:sym typeface="Aria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51"/>
                                        </p:tgtEl>
                                        <p:attrNameLst>
                                          <p:attrName>style.visibility</p:attrName>
                                        </p:attrNameLst>
                                      </p:cBhvr>
                                      <p:to>
                                        <p:strVal val="visible"/>
                                      </p:to>
                                    </p:set>
                                    <p:anim calcmode="lin" valueType="num">
                                      <p:cBhvr additive="base">
                                        <p:cTn id="7" dur="2000"/>
                                        <p:tgtEl>
                                          <p:spTgt spid="45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1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Poll 1</a:t>
            </a:r>
            <a:endParaRPr/>
          </a:p>
        </p:txBody>
      </p:sp>
      <p:sp>
        <p:nvSpPr>
          <p:cNvPr id="457" name="Google Shape;457;p112"/>
          <p:cNvSpPr/>
          <p:nvPr/>
        </p:nvSpPr>
        <p:spPr>
          <a:xfrm>
            <a:off x="826336" y="1447800"/>
            <a:ext cx="8089064" cy="45242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If the contribution margin is not sufficient to cover fixed expenses: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a. total profit must be equal to total expenses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b. contribution margin must have been negative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c. </a:t>
            </a:r>
            <a:r>
              <a:rPr lang="en-US" sz="3200" b="0" i="0" u="none" strike="noStrike" cap="none">
                <a:solidFill>
                  <a:srgbClr val="FF0000"/>
                </a:solidFill>
                <a:latin typeface="Arial"/>
                <a:ea typeface="Arial"/>
                <a:cs typeface="Arial"/>
                <a:sym typeface="Arial"/>
              </a:rPr>
              <a:t>a loss occurs</a:t>
            </a:r>
            <a:endParaRPr sz="14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Arial"/>
                <a:ea typeface="Arial"/>
                <a:cs typeface="Arial"/>
                <a:sym typeface="Arial"/>
              </a:rPr>
              <a:t>d. variable expenses must be exceeding total revenue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13"/>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Poll 2</a:t>
            </a:r>
            <a:endParaRPr/>
          </a:p>
        </p:txBody>
      </p:sp>
      <p:sp>
        <p:nvSpPr>
          <p:cNvPr id="463" name="Google Shape;463;p113"/>
          <p:cNvSpPr txBox="1"/>
          <p:nvPr/>
        </p:nvSpPr>
        <p:spPr>
          <a:xfrm>
            <a:off x="892550" y="1480075"/>
            <a:ext cx="7543800" cy="264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Total Profit can be expressed as: (P per unit –V per unit) x Q units – (Fixed Expenses).</a:t>
            </a:r>
            <a:endParaRPr sz="3200" b="0" i="0" u="none" strike="noStrike" cap="none">
              <a:solidFill>
                <a:srgbClr val="000000"/>
              </a:solidFill>
              <a:latin typeface="Arial"/>
              <a:ea typeface="Arial"/>
              <a:cs typeface="Arial"/>
              <a:sym typeface="Arial"/>
            </a:endParaRPr>
          </a:p>
          <a:p>
            <a:pPr marL="914400" marR="0" lvl="0" indent="-43180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FF0000"/>
                </a:solidFill>
                <a:latin typeface="Arial"/>
                <a:ea typeface="Arial"/>
                <a:cs typeface="Arial"/>
                <a:sym typeface="Arial"/>
              </a:rPr>
              <a:t>True</a:t>
            </a:r>
            <a:endParaRPr sz="3200" b="0" i="0" u="none" strike="noStrike" cap="none">
              <a:solidFill>
                <a:srgbClr val="FF0000"/>
              </a:solidFill>
              <a:latin typeface="Arial"/>
              <a:ea typeface="Arial"/>
              <a:cs typeface="Arial"/>
              <a:sym typeface="Arial"/>
            </a:endParaRPr>
          </a:p>
          <a:p>
            <a:pPr marL="914400" marR="0" lvl="0" indent="-43180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False</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19"/>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Learning Objective 2</a:t>
            </a:r>
            <a:endParaRPr/>
          </a:p>
        </p:txBody>
      </p:sp>
      <p:sp>
        <p:nvSpPr>
          <p:cNvPr id="470" name="Google Shape;470;p19"/>
          <p:cNvSpPr txBox="1"/>
          <p:nvPr/>
        </p:nvSpPr>
        <p:spPr>
          <a:xfrm>
            <a:off x="1905000" y="2528888"/>
            <a:ext cx="5334000" cy="1662112"/>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a:solidFill>
                  <a:srgbClr val="487B78"/>
                </a:solidFill>
                <a:latin typeface="Calibri"/>
                <a:ea typeface="Calibri"/>
                <a:cs typeface="Calibri"/>
                <a:sym typeface="Calibri"/>
              </a:rPr>
              <a:t>Prepare and interpret a cost-volume-profit (CVP) graph and a profit graph.</a:t>
            </a:r>
            <a:endParaRPr sz="1400" b="0" i="0" u="none" strike="noStrike" cap="none">
              <a:solidFill>
                <a:srgbClr val="000000"/>
              </a:solidFill>
              <a:latin typeface="Arial"/>
              <a:ea typeface="Arial"/>
              <a:cs typeface="Arial"/>
              <a:sym typeface="Arial"/>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Learning Objective 1</a:t>
            </a:r>
            <a:endParaRPr dirty="0"/>
          </a:p>
        </p:txBody>
      </p:sp>
      <p:sp>
        <p:nvSpPr>
          <p:cNvPr id="305" name="Google Shape;305;p3"/>
          <p:cNvSpPr txBox="1"/>
          <p:nvPr/>
        </p:nvSpPr>
        <p:spPr>
          <a:xfrm>
            <a:off x="1905000" y="2462213"/>
            <a:ext cx="5334000" cy="218598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dirty="0">
                <a:solidFill>
                  <a:srgbClr val="487B78"/>
                </a:solidFill>
                <a:latin typeface="Calibri"/>
                <a:ea typeface="Calibri"/>
                <a:cs typeface="Calibri"/>
                <a:sym typeface="Calibri"/>
              </a:rPr>
              <a:t>Explain how changes in activity affect contribution margin and net operating income.</a:t>
            </a:r>
            <a:endParaRPr sz="1400" b="0" i="0" u="none" strike="noStrike" cap="none" dirty="0">
              <a:solidFill>
                <a:srgbClr val="000000"/>
              </a:solidFill>
              <a:latin typeface="Arial"/>
              <a:ea typeface="Arial"/>
              <a:cs typeface="Arial"/>
              <a:sym typeface="Arial"/>
            </a:endParaRPr>
          </a:p>
        </p:txBody>
      </p:sp>
    </p:spTree>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sz="3000"/>
              <a:t>CVP Relationships in Graphic Form</a:t>
            </a:r>
            <a:endParaRPr/>
          </a:p>
        </p:txBody>
      </p:sp>
      <p:sp>
        <p:nvSpPr>
          <p:cNvPr id="477" name="Google Shape;477;p20"/>
          <p:cNvSpPr txBox="1">
            <a:spLocks noGrp="1"/>
          </p:cNvSpPr>
          <p:nvPr>
            <p:ph type="body" idx="1"/>
          </p:nvPr>
        </p:nvSpPr>
        <p:spPr>
          <a:xfrm>
            <a:off x="822325" y="1447800"/>
            <a:ext cx="7543800" cy="47244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400"/>
              <a:buFont typeface="Times"/>
              <a:buNone/>
            </a:pPr>
            <a:r>
              <a:rPr lang="en-US" sz="2400">
                <a:latin typeface="Calibri"/>
                <a:ea typeface="Calibri"/>
                <a:cs typeface="Calibri"/>
                <a:sym typeface="Calibri"/>
              </a:rPr>
              <a:t>The relationships among revenue, cost, profit, and volume can be expressed graphically by preparing a CVP graph. Racing Bicycle developed contribution margin income statements at 0, 200, 400, and 600 units sold. We will use this information to prepare the CVP graph.</a:t>
            </a:r>
            <a:endParaRPr/>
          </a:p>
        </p:txBody>
      </p:sp>
      <p:graphicFrame>
        <p:nvGraphicFramePr>
          <p:cNvPr id="478" name="Google Shape;478;p20"/>
          <p:cNvGraphicFramePr/>
          <p:nvPr/>
        </p:nvGraphicFramePr>
        <p:xfrm>
          <a:off x="304800" y="3587750"/>
          <a:ext cx="8678863" cy="2355850"/>
        </p:xfrm>
        <a:graphic>
          <a:graphicData uri="http://schemas.openxmlformats.org/presentationml/2006/ole">
            <mc:AlternateContent xmlns:mc="http://schemas.openxmlformats.org/markup-compatibility/2006">
              <mc:Choice xmlns:v="urn:schemas-microsoft-com:vml" Requires="v">
                <p:oleObj r:id="rId3" imgW="8678863" imgH="2355850" progId="Excel.Sheet.12">
                  <p:embed/>
                </p:oleObj>
              </mc:Choice>
              <mc:Fallback>
                <p:oleObj r:id="rId3" imgW="8678863" imgH="2355850" progId="Excel.Sheet.12">
                  <p:embed/>
                  <p:pic>
                    <p:nvPicPr>
                      <p:cNvPr id="478" name="Google Shape;478;p20"/>
                      <p:cNvPicPr preferRelativeResize="0"/>
                      <p:nvPr/>
                    </p:nvPicPr>
                    <p:blipFill rotWithShape="1">
                      <a:blip r:embed="rId4">
                        <a:alphaModFix/>
                      </a:blip>
                      <a:srcRect/>
                      <a:stretch/>
                    </p:blipFill>
                    <p:spPr>
                      <a:xfrm>
                        <a:off x="304800" y="3587750"/>
                        <a:ext cx="8678863" cy="2355850"/>
                      </a:xfrm>
                      <a:prstGeom prst="rect">
                        <a:avLst/>
                      </a:prstGeom>
                      <a:noFill/>
                      <a:ln>
                        <a:noFill/>
                      </a:ln>
                    </p:spPr>
                  </p:pic>
                </p:oleObj>
              </mc:Fallback>
            </mc:AlternateContent>
          </a:graphicData>
        </a:graphic>
      </p:graphicFrame>
    </p:spTree>
  </p:cSld>
  <p:clrMapOvr>
    <a:masterClrMapping/>
  </p:clrMapOvr>
  <p:transition>
    <p:zoom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aphicFrame>
        <p:nvGraphicFramePr>
          <p:cNvPr id="485" name="Google Shape;485;p21"/>
          <p:cNvGraphicFramePr/>
          <p:nvPr/>
        </p:nvGraphicFramePr>
        <p:xfrm>
          <a:off x="1219200" y="1371600"/>
          <a:ext cx="6858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86" name="Google Shape;486;p2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a:t>Preparing the CVP Graph – Step 1</a:t>
            </a:r>
            <a:endParaRPr/>
          </a:p>
        </p:txBody>
      </p:sp>
      <p:sp>
        <p:nvSpPr>
          <p:cNvPr id="487" name="Google Shape;487;p21"/>
          <p:cNvSpPr/>
          <p:nvPr/>
        </p:nvSpPr>
        <p:spPr>
          <a:xfrm>
            <a:off x="4267200" y="5943600"/>
            <a:ext cx="760413" cy="3667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Units</a:t>
            </a:r>
            <a:endParaRPr sz="1400" b="0" i="0" u="none" strike="noStrike" cap="none">
              <a:solidFill>
                <a:srgbClr val="000000"/>
              </a:solidFill>
              <a:latin typeface="Arial"/>
              <a:ea typeface="Arial"/>
              <a:cs typeface="Arial"/>
              <a:sym typeface="Arial"/>
            </a:endParaRPr>
          </a:p>
        </p:txBody>
      </p:sp>
      <p:sp>
        <p:nvSpPr>
          <p:cNvPr id="488" name="Google Shape;488;p21"/>
          <p:cNvSpPr/>
          <p:nvPr/>
        </p:nvSpPr>
        <p:spPr>
          <a:xfrm rot="-5340000">
            <a:off x="524669" y="3267869"/>
            <a:ext cx="1025525" cy="36353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C00000"/>
                </a:solidFill>
                <a:latin typeface="Arial"/>
                <a:ea typeface="Arial"/>
                <a:cs typeface="Arial"/>
                <a:sym typeface="Arial"/>
              </a:rPr>
              <a:t>Dollars</a:t>
            </a:r>
            <a:endParaRPr sz="1400" b="0" i="0" u="none" strike="noStrike" cap="none">
              <a:solidFill>
                <a:srgbClr val="000000"/>
              </a:solidFill>
              <a:latin typeface="Arial"/>
              <a:ea typeface="Arial"/>
              <a:cs typeface="Arial"/>
              <a:sym typeface="Arial"/>
            </a:endParaRPr>
          </a:p>
        </p:txBody>
      </p:sp>
      <p:sp>
        <p:nvSpPr>
          <p:cNvPr id="489" name="Google Shape;489;p21"/>
          <p:cNvSpPr txBox="1"/>
          <p:nvPr/>
        </p:nvSpPr>
        <p:spPr>
          <a:xfrm>
            <a:off x="1905000" y="4194175"/>
            <a:ext cx="6858000" cy="1292225"/>
          </a:xfrm>
          <a:prstGeom prst="rect">
            <a:avLst/>
          </a:prstGeom>
          <a:solidFill>
            <a:srgbClr val="0000CC"/>
          </a:solidFill>
          <a:ln w="9525" cap="flat" cmpd="sng">
            <a:solidFill>
              <a:schemeClr val="dk1"/>
            </a:solidFill>
            <a:prstDash val="solid"/>
            <a:miter lim="800000"/>
            <a:headEnd type="none" w="sm" len="sm"/>
            <a:tailEnd type="none" w="sm" len="sm"/>
          </a:ln>
          <a:effectLst>
            <a:outerShdw blurRad="63500" dist="38099" dir="2700000" algn="ctr" rotWithShape="0">
              <a:schemeClr val="lt2">
                <a:alpha val="74509"/>
              </a:scheme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600"/>
              <a:buFont typeface="Arial"/>
              <a:buNone/>
            </a:pPr>
            <a:r>
              <a:rPr lang="en-US" sz="2600" b="0" i="0" u="none" strike="noStrike" cap="none">
                <a:solidFill>
                  <a:srgbClr val="FFFFFF"/>
                </a:solidFill>
                <a:latin typeface="Arial"/>
                <a:ea typeface="Arial"/>
                <a:cs typeface="Arial"/>
                <a:sym typeface="Arial"/>
              </a:rPr>
              <a:t>In a CVP graph, </a:t>
            </a:r>
            <a:r>
              <a:rPr lang="en-US" sz="2600" b="0" i="0" u="none" strike="noStrike" cap="none">
                <a:solidFill>
                  <a:schemeClr val="lt1"/>
                </a:solidFill>
                <a:latin typeface="Arial"/>
                <a:ea typeface="Arial"/>
                <a:cs typeface="Arial"/>
                <a:sym typeface="Arial"/>
              </a:rPr>
              <a:t>unit volume</a:t>
            </a:r>
            <a:r>
              <a:rPr lang="en-US" sz="2600" b="0" i="0" u="none" strike="noStrike" cap="none">
                <a:solidFill>
                  <a:srgbClr val="FFFFFF"/>
                </a:solidFill>
                <a:latin typeface="Arial"/>
                <a:ea typeface="Arial"/>
                <a:cs typeface="Arial"/>
                <a:sym typeface="Arial"/>
              </a:rPr>
              <a:t> is usually represented on the </a:t>
            </a:r>
            <a:r>
              <a:rPr lang="en-US" sz="2600" b="0" i="0" u="none" strike="noStrike" cap="none">
                <a:solidFill>
                  <a:schemeClr val="lt1"/>
                </a:solidFill>
                <a:latin typeface="Arial"/>
                <a:ea typeface="Arial"/>
                <a:cs typeface="Arial"/>
                <a:sym typeface="Arial"/>
              </a:rPr>
              <a:t>horizontal (X) axis</a:t>
            </a:r>
            <a:r>
              <a:rPr lang="en-US" sz="2600" b="0" i="0" u="none" strike="noStrike" cap="none">
                <a:solidFill>
                  <a:srgbClr val="FFFFFF"/>
                </a:solidFill>
                <a:latin typeface="Arial"/>
                <a:ea typeface="Arial"/>
                <a:cs typeface="Arial"/>
                <a:sym typeface="Arial"/>
              </a:rPr>
              <a:t> and </a:t>
            </a:r>
            <a:r>
              <a:rPr lang="en-US" sz="2600" b="0" i="0" u="none" strike="noStrike" cap="none">
                <a:solidFill>
                  <a:schemeClr val="lt1"/>
                </a:solidFill>
                <a:latin typeface="Arial"/>
                <a:ea typeface="Arial"/>
                <a:cs typeface="Arial"/>
                <a:sym typeface="Arial"/>
              </a:rPr>
              <a:t>dollars</a:t>
            </a:r>
            <a:r>
              <a:rPr lang="en-US" sz="2600" b="0" i="0" u="none" strike="noStrike" cap="none">
                <a:solidFill>
                  <a:srgbClr val="FFFFFF"/>
                </a:solidFill>
                <a:latin typeface="Arial"/>
                <a:ea typeface="Arial"/>
                <a:cs typeface="Arial"/>
                <a:sym typeface="Arial"/>
              </a:rPr>
              <a:t> on the </a:t>
            </a:r>
            <a:r>
              <a:rPr lang="en-US" sz="2600" b="0" i="0" u="none" strike="noStrike" cap="none">
                <a:solidFill>
                  <a:schemeClr val="lt1"/>
                </a:solidFill>
                <a:latin typeface="Arial"/>
                <a:ea typeface="Arial"/>
                <a:cs typeface="Arial"/>
                <a:sym typeface="Arial"/>
              </a:rPr>
              <a:t>vertical (Y) axis.</a:t>
            </a:r>
            <a:r>
              <a:rPr lang="en-US" sz="2600" b="0" i="0" u="none" strike="noStrike" cap="none">
                <a:solidFill>
                  <a:srgbClr val="FFFFFF"/>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graphicFrame>
        <p:nvGraphicFramePr>
          <p:cNvPr id="495" name="Google Shape;495;p22"/>
          <p:cNvGraphicFramePr/>
          <p:nvPr/>
        </p:nvGraphicFramePr>
        <p:xfrm>
          <a:off x="1218597" y="1320800"/>
          <a:ext cx="6858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496" name="Google Shape;496;p2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a:latin typeface="Calibri"/>
                <a:ea typeface="Calibri"/>
                <a:cs typeface="Calibri"/>
                <a:sym typeface="Calibri"/>
              </a:rPr>
              <a:t>Preparing the CVP Graph – Step 2</a:t>
            </a:r>
            <a:endParaRPr/>
          </a:p>
        </p:txBody>
      </p:sp>
      <p:sp>
        <p:nvSpPr>
          <p:cNvPr id="497" name="Google Shape;497;p22"/>
          <p:cNvSpPr/>
          <p:nvPr/>
        </p:nvSpPr>
        <p:spPr>
          <a:xfrm>
            <a:off x="4329113" y="5892800"/>
            <a:ext cx="760412" cy="3667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Units</a:t>
            </a:r>
            <a:endParaRPr sz="1400" b="0" i="0" u="none" strike="noStrike" cap="none">
              <a:solidFill>
                <a:srgbClr val="000000"/>
              </a:solidFill>
              <a:latin typeface="Arial"/>
              <a:ea typeface="Arial"/>
              <a:cs typeface="Arial"/>
              <a:sym typeface="Arial"/>
            </a:endParaRPr>
          </a:p>
        </p:txBody>
      </p:sp>
      <p:sp>
        <p:nvSpPr>
          <p:cNvPr id="498" name="Google Shape;498;p22"/>
          <p:cNvSpPr/>
          <p:nvPr/>
        </p:nvSpPr>
        <p:spPr>
          <a:xfrm rot="-5340000">
            <a:off x="440531" y="3369469"/>
            <a:ext cx="1025525" cy="36353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Dollars</a:t>
            </a:r>
            <a:endParaRPr sz="1400" b="0" i="0" u="none" strike="noStrike" cap="none">
              <a:solidFill>
                <a:srgbClr val="000000"/>
              </a:solidFill>
              <a:latin typeface="Arial"/>
              <a:ea typeface="Arial"/>
              <a:cs typeface="Arial"/>
              <a:sym typeface="Arial"/>
            </a:endParaRPr>
          </a:p>
        </p:txBody>
      </p:sp>
      <p:sp>
        <p:nvSpPr>
          <p:cNvPr id="499" name="Google Shape;499;p22"/>
          <p:cNvSpPr txBox="1"/>
          <p:nvPr/>
        </p:nvSpPr>
        <p:spPr>
          <a:xfrm>
            <a:off x="2286000" y="1295400"/>
            <a:ext cx="4876800" cy="1016000"/>
          </a:xfrm>
          <a:prstGeom prst="rect">
            <a:avLst/>
          </a:prstGeom>
          <a:solidFill>
            <a:srgbClr val="2C3943"/>
          </a:solidFill>
          <a:ln>
            <a:noFill/>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Draw a line parallel to the volume axis to represent total fixed expenses.</a:t>
            </a:r>
            <a:endParaRPr sz="1400" b="0" i="0" u="none" strike="noStrike" cap="none">
              <a:solidFill>
                <a:srgbClr val="000000"/>
              </a:solidFill>
              <a:latin typeface="Arial"/>
              <a:ea typeface="Arial"/>
              <a:cs typeface="Arial"/>
              <a:sym typeface="Arial"/>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graphicFrame>
        <p:nvGraphicFramePr>
          <p:cNvPr id="505" name="Google Shape;505;p23"/>
          <p:cNvGraphicFramePr/>
          <p:nvPr/>
        </p:nvGraphicFramePr>
        <p:xfrm>
          <a:off x="1219200" y="1371599"/>
          <a:ext cx="6858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06" name="Google Shape;506;p2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latin typeface="Calibri"/>
                <a:ea typeface="Calibri"/>
                <a:cs typeface="Calibri"/>
                <a:sym typeface="Calibri"/>
              </a:rPr>
              <a:t>Preparing the CVP Graph – Step 3</a:t>
            </a:r>
            <a:endParaRPr/>
          </a:p>
        </p:txBody>
      </p:sp>
      <p:sp>
        <p:nvSpPr>
          <p:cNvPr id="507" name="Google Shape;507;p23"/>
          <p:cNvSpPr/>
          <p:nvPr/>
        </p:nvSpPr>
        <p:spPr>
          <a:xfrm>
            <a:off x="4329113" y="5943600"/>
            <a:ext cx="760412" cy="3667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Units</a:t>
            </a:r>
            <a:endParaRPr sz="1400" b="0" i="0" u="none" strike="noStrike" cap="none">
              <a:solidFill>
                <a:srgbClr val="000000"/>
              </a:solidFill>
              <a:latin typeface="Arial"/>
              <a:ea typeface="Arial"/>
              <a:cs typeface="Arial"/>
              <a:sym typeface="Arial"/>
            </a:endParaRPr>
          </a:p>
        </p:txBody>
      </p:sp>
      <p:sp>
        <p:nvSpPr>
          <p:cNvPr id="508" name="Google Shape;508;p23"/>
          <p:cNvSpPr/>
          <p:nvPr/>
        </p:nvSpPr>
        <p:spPr>
          <a:xfrm rot="-5340000">
            <a:off x="440531" y="3420269"/>
            <a:ext cx="1025525" cy="36353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Dollars</a:t>
            </a:r>
            <a:endParaRPr sz="1400" b="0" i="0" u="none" strike="noStrike" cap="none">
              <a:solidFill>
                <a:srgbClr val="000000"/>
              </a:solidFill>
              <a:latin typeface="Arial"/>
              <a:ea typeface="Arial"/>
              <a:cs typeface="Arial"/>
              <a:sym typeface="Arial"/>
            </a:endParaRPr>
          </a:p>
        </p:txBody>
      </p:sp>
      <p:sp>
        <p:nvSpPr>
          <p:cNvPr id="509" name="Google Shape;509;p23"/>
          <p:cNvSpPr txBox="1"/>
          <p:nvPr/>
        </p:nvSpPr>
        <p:spPr>
          <a:xfrm>
            <a:off x="304800" y="1295400"/>
            <a:ext cx="8686800" cy="1311275"/>
          </a:xfrm>
          <a:prstGeom prst="rect">
            <a:avLst/>
          </a:prstGeom>
          <a:solidFill>
            <a:srgbClr val="2C3943"/>
          </a:solidFill>
          <a:ln>
            <a:noFill/>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Choose some sales volume, say 400 units, and plot the point representing total expenses (fixed and variable). Draw a line through the data point back to where the fixed expenses line intersects the dollar axis.</a:t>
            </a:r>
            <a:endParaRPr sz="2000" b="0" i="0" u="none" strike="noStrike" cap="none">
              <a:solidFill>
                <a:schemeClr val="lt1"/>
              </a:solidFill>
              <a:latin typeface="Arial"/>
              <a:ea typeface="Arial"/>
              <a:cs typeface="Arial"/>
              <a:sym typeface="Arial"/>
            </a:endParaRPr>
          </a:p>
        </p:txBody>
      </p:sp>
    </p:spTree>
  </p:cSld>
  <p:clrMapOvr>
    <a:masterClrMapping/>
  </p:clrMapOvr>
  <p:transition>
    <p:strips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graphicFrame>
        <p:nvGraphicFramePr>
          <p:cNvPr id="515" name="Google Shape;515;p24"/>
          <p:cNvGraphicFramePr/>
          <p:nvPr/>
        </p:nvGraphicFramePr>
        <p:xfrm>
          <a:off x="1219200" y="1371599"/>
          <a:ext cx="6858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16" name="Google Shape;516;p2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latin typeface="Calibri"/>
                <a:ea typeface="Calibri"/>
                <a:cs typeface="Calibri"/>
                <a:sym typeface="Calibri"/>
              </a:rPr>
              <a:t>Preparing the CVP Graph – Step 4</a:t>
            </a:r>
            <a:endParaRPr/>
          </a:p>
        </p:txBody>
      </p:sp>
      <p:sp>
        <p:nvSpPr>
          <p:cNvPr id="517" name="Google Shape;517;p24"/>
          <p:cNvSpPr/>
          <p:nvPr/>
        </p:nvSpPr>
        <p:spPr>
          <a:xfrm>
            <a:off x="4329113" y="5943600"/>
            <a:ext cx="760412" cy="3667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Units</a:t>
            </a:r>
            <a:endParaRPr sz="1400" b="0" i="0" u="none" strike="noStrike" cap="none">
              <a:solidFill>
                <a:srgbClr val="000000"/>
              </a:solidFill>
              <a:latin typeface="Arial"/>
              <a:ea typeface="Arial"/>
              <a:cs typeface="Arial"/>
              <a:sym typeface="Arial"/>
            </a:endParaRPr>
          </a:p>
        </p:txBody>
      </p:sp>
      <p:sp>
        <p:nvSpPr>
          <p:cNvPr id="518" name="Google Shape;518;p24"/>
          <p:cNvSpPr/>
          <p:nvPr/>
        </p:nvSpPr>
        <p:spPr>
          <a:xfrm rot="-5340000">
            <a:off x="440531" y="3420269"/>
            <a:ext cx="1025525" cy="36353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Dollars</a:t>
            </a:r>
            <a:endParaRPr sz="1400" b="0" i="0" u="none" strike="noStrike" cap="none">
              <a:solidFill>
                <a:srgbClr val="000000"/>
              </a:solidFill>
              <a:latin typeface="Arial"/>
              <a:ea typeface="Arial"/>
              <a:cs typeface="Arial"/>
              <a:sym typeface="Arial"/>
            </a:endParaRPr>
          </a:p>
        </p:txBody>
      </p:sp>
      <p:sp>
        <p:nvSpPr>
          <p:cNvPr id="519" name="Google Shape;519;p24"/>
          <p:cNvSpPr txBox="1"/>
          <p:nvPr/>
        </p:nvSpPr>
        <p:spPr>
          <a:xfrm>
            <a:off x="304800" y="1295400"/>
            <a:ext cx="8534400" cy="1015663"/>
          </a:xfrm>
          <a:prstGeom prst="rect">
            <a:avLst/>
          </a:prstGeom>
          <a:solidFill>
            <a:srgbClr val="2C3943"/>
          </a:solidFill>
          <a:ln>
            <a:noFill/>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Choose some sales volume, say 400 units, and plot the point representing total sales. Draw a line through the data point back to the point of origin.</a:t>
            </a:r>
            <a:endParaRPr sz="2000" b="0" i="0" u="none" strike="noStrike" cap="none">
              <a:solidFill>
                <a:schemeClr val="lt1"/>
              </a:solidFill>
              <a:latin typeface="Arial"/>
              <a:ea typeface="Arial"/>
              <a:cs typeface="Arial"/>
              <a:sym typeface="Arial"/>
            </a:endParaRPr>
          </a:p>
        </p:txBody>
      </p:sp>
    </p:spTree>
  </p:cSld>
  <p:clrMapOvr>
    <a:masterClrMapping/>
  </p:clrMapOvr>
  <p:transition>
    <p:strips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graphicFrame>
        <p:nvGraphicFramePr>
          <p:cNvPr id="525" name="Google Shape;525;p25"/>
          <p:cNvGraphicFramePr/>
          <p:nvPr/>
        </p:nvGraphicFramePr>
        <p:xfrm>
          <a:off x="1264404" y="1371599"/>
          <a:ext cx="6858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526" name="Google Shape;526;p25"/>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Preparing the CVP Graph – </a:t>
            </a:r>
            <a:br>
              <a:rPr lang="en-US" sz="3600">
                <a:latin typeface="Calibri"/>
                <a:ea typeface="Calibri"/>
                <a:cs typeface="Calibri"/>
                <a:sym typeface="Calibri"/>
              </a:rPr>
            </a:br>
            <a:r>
              <a:rPr lang="en-US" sz="3600">
                <a:latin typeface="Calibri"/>
                <a:ea typeface="Calibri"/>
                <a:cs typeface="Calibri"/>
                <a:sym typeface="Calibri"/>
              </a:rPr>
              <a:t>Break-Even Point </a:t>
            </a:r>
            <a:endParaRPr/>
          </a:p>
        </p:txBody>
      </p:sp>
      <p:grpSp>
        <p:nvGrpSpPr>
          <p:cNvPr id="527" name="Google Shape;527;p25"/>
          <p:cNvGrpSpPr/>
          <p:nvPr/>
        </p:nvGrpSpPr>
        <p:grpSpPr>
          <a:xfrm>
            <a:off x="1828800" y="1295400"/>
            <a:ext cx="5410201" cy="1905000"/>
            <a:chOff x="1236" y="1104"/>
            <a:chExt cx="3408" cy="1200"/>
          </a:xfrm>
        </p:grpSpPr>
        <p:sp>
          <p:nvSpPr>
            <p:cNvPr id="528" name="Google Shape;528;p25"/>
            <p:cNvSpPr/>
            <p:nvPr/>
          </p:nvSpPr>
          <p:spPr>
            <a:xfrm>
              <a:off x="1236" y="1104"/>
              <a:ext cx="3408" cy="522"/>
            </a:xfrm>
            <a:prstGeom prst="rect">
              <a:avLst/>
            </a:prstGeom>
            <a:solidFill>
              <a:schemeClr val="accent1"/>
            </a:solidFill>
            <a:ln w="12700" cap="flat" cmpd="sng">
              <a:solidFill>
                <a:srgbClr val="000066"/>
              </a:solidFill>
              <a:prstDash val="solid"/>
              <a:miter lim="800000"/>
              <a:headEnd type="none" w="sm" len="sm"/>
              <a:tailEnd type="none" w="sm" len="sm"/>
            </a:ln>
            <a:effectLst>
              <a:outerShdw blurRad="63500" dist="38099" dir="2700000" algn="ctr" rotWithShape="0">
                <a:schemeClr val="lt2">
                  <a:alpha val="74509"/>
                </a:scheme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Break-even point</a:t>
              </a:r>
              <a:br>
                <a:rPr lang="en-US" sz="2400" b="1" i="0" u="none" strike="noStrike" cap="none">
                  <a:solidFill>
                    <a:srgbClr val="FFFFFF"/>
                  </a:solidFill>
                  <a:latin typeface="Arial"/>
                  <a:ea typeface="Arial"/>
                  <a:cs typeface="Arial"/>
                  <a:sym typeface="Arial"/>
                </a:rPr>
              </a:br>
              <a:r>
                <a:rPr lang="en-US" sz="2400" b="1" i="0" u="none" strike="noStrike" cap="none">
                  <a:solidFill>
                    <a:srgbClr val="FFFFFF"/>
                  </a:solidFill>
                  <a:latin typeface="Arial"/>
                  <a:ea typeface="Arial"/>
                  <a:cs typeface="Arial"/>
                  <a:sym typeface="Arial"/>
                </a:rPr>
                <a:t>(400 units or $200,000 in sales)</a:t>
              </a:r>
              <a:endParaRPr sz="1400" b="0" i="0" u="none" strike="noStrike" cap="none">
                <a:solidFill>
                  <a:srgbClr val="000000"/>
                </a:solidFill>
                <a:latin typeface="Arial"/>
                <a:ea typeface="Arial"/>
                <a:cs typeface="Arial"/>
                <a:sym typeface="Arial"/>
              </a:endParaRPr>
            </a:p>
          </p:txBody>
        </p:sp>
        <p:cxnSp>
          <p:nvCxnSpPr>
            <p:cNvPr id="529" name="Google Shape;529;p25"/>
            <p:cNvCxnSpPr/>
            <p:nvPr/>
          </p:nvCxnSpPr>
          <p:spPr>
            <a:xfrm>
              <a:off x="3024" y="1632"/>
              <a:ext cx="192" cy="672"/>
            </a:xfrm>
            <a:prstGeom prst="straightConnector1">
              <a:avLst/>
            </a:prstGeom>
            <a:noFill/>
            <a:ln w="28575" cap="flat" cmpd="sng">
              <a:solidFill>
                <a:srgbClr val="FF0000"/>
              </a:solidFill>
              <a:prstDash val="solid"/>
              <a:round/>
              <a:headEnd type="none" w="sm" len="sm"/>
              <a:tailEnd type="triangle" w="med" len="med"/>
            </a:ln>
            <a:effectLst>
              <a:outerShdw blurRad="63500" dist="38099" dir="2700000" algn="ctr" rotWithShape="0">
                <a:schemeClr val="lt2">
                  <a:alpha val="74509"/>
                </a:schemeClr>
              </a:outerShdw>
            </a:effectLst>
          </p:spPr>
        </p:cxnSp>
      </p:grpSp>
      <p:sp>
        <p:nvSpPr>
          <p:cNvPr id="530" name="Google Shape;530;p25"/>
          <p:cNvSpPr/>
          <p:nvPr/>
        </p:nvSpPr>
        <p:spPr>
          <a:xfrm>
            <a:off x="4373563" y="5943600"/>
            <a:ext cx="760412" cy="3667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Units</a:t>
            </a:r>
            <a:endParaRPr sz="1400" b="0" i="0" u="none" strike="noStrike" cap="none">
              <a:solidFill>
                <a:srgbClr val="000000"/>
              </a:solidFill>
              <a:latin typeface="Arial"/>
              <a:ea typeface="Arial"/>
              <a:cs typeface="Arial"/>
              <a:sym typeface="Arial"/>
            </a:endParaRPr>
          </a:p>
        </p:txBody>
      </p:sp>
      <p:sp>
        <p:nvSpPr>
          <p:cNvPr id="531" name="Google Shape;531;p25"/>
          <p:cNvSpPr/>
          <p:nvPr/>
        </p:nvSpPr>
        <p:spPr>
          <a:xfrm rot="-5340000">
            <a:off x="484981" y="3420269"/>
            <a:ext cx="1025525" cy="36353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2"/>
                </a:solidFill>
                <a:latin typeface="Arial"/>
                <a:ea typeface="Arial"/>
                <a:cs typeface="Arial"/>
                <a:sym typeface="Arial"/>
              </a:rPr>
              <a:t>Dollars</a:t>
            </a:r>
            <a:endParaRPr sz="1400" b="0" i="0" u="none" strike="noStrike" cap="none">
              <a:solidFill>
                <a:srgbClr val="000000"/>
              </a:solidFill>
              <a:latin typeface="Arial"/>
              <a:ea typeface="Arial"/>
              <a:cs typeface="Arial"/>
              <a:sym typeface="Arial"/>
            </a:endParaRPr>
          </a:p>
        </p:txBody>
      </p:sp>
      <p:cxnSp>
        <p:nvCxnSpPr>
          <p:cNvPr id="532" name="Google Shape;532;p25"/>
          <p:cNvCxnSpPr/>
          <p:nvPr/>
        </p:nvCxnSpPr>
        <p:spPr>
          <a:xfrm rot="5400000">
            <a:off x="3895726" y="4379912"/>
            <a:ext cx="2208212" cy="4763"/>
          </a:xfrm>
          <a:prstGeom prst="straightConnector1">
            <a:avLst/>
          </a:prstGeom>
          <a:noFill/>
          <a:ln w="28575" cap="flat" cmpd="sng">
            <a:solidFill>
              <a:srgbClr val="1F4429"/>
            </a:solidFill>
            <a:prstDash val="dash"/>
            <a:round/>
            <a:headEnd type="none" w="sm" len="sm"/>
            <a:tailEnd type="stealth" w="med" len="med"/>
          </a:ln>
          <a:effectLst>
            <a:outerShdw blurRad="63500" dist="38100" dir="2700000" algn="tl" rotWithShape="0">
              <a:srgbClr val="000000">
                <a:alpha val="39215"/>
              </a:srgbClr>
            </a:outerShdw>
          </a:effectLst>
        </p:spPr>
      </p:cxnSp>
      <p:cxnSp>
        <p:nvCxnSpPr>
          <p:cNvPr id="533" name="Google Shape;533;p25"/>
          <p:cNvCxnSpPr/>
          <p:nvPr/>
        </p:nvCxnSpPr>
        <p:spPr>
          <a:xfrm rot="10800000">
            <a:off x="1949450" y="3275013"/>
            <a:ext cx="3124200" cy="1587"/>
          </a:xfrm>
          <a:prstGeom prst="straightConnector1">
            <a:avLst/>
          </a:prstGeom>
          <a:noFill/>
          <a:ln w="28575" cap="flat" cmpd="sng">
            <a:solidFill>
              <a:srgbClr val="1F4429"/>
            </a:solidFill>
            <a:prstDash val="dash"/>
            <a:round/>
            <a:headEnd type="none" w="sm" len="sm"/>
            <a:tailEnd type="stealth" w="med" len="med"/>
          </a:ln>
          <a:effectLst>
            <a:outerShdw blurRad="63500" dist="38100" dir="2700000" algn="tl" rotWithShape="0">
              <a:srgbClr val="000000">
                <a:alpha val="39215"/>
              </a:srgbClr>
            </a:outerShdw>
          </a:effectLst>
        </p:spPr>
      </p:cxnSp>
      <p:grpSp>
        <p:nvGrpSpPr>
          <p:cNvPr id="534" name="Google Shape;534;p25"/>
          <p:cNvGrpSpPr/>
          <p:nvPr/>
        </p:nvGrpSpPr>
        <p:grpSpPr>
          <a:xfrm>
            <a:off x="577850" y="4876800"/>
            <a:ext cx="1752600" cy="1314450"/>
            <a:chOff x="533400" y="4800600"/>
            <a:chExt cx="1752600" cy="1314450"/>
          </a:xfrm>
        </p:grpSpPr>
        <p:sp>
          <p:nvSpPr>
            <p:cNvPr id="535" name="Google Shape;535;p25"/>
            <p:cNvSpPr txBox="1"/>
            <p:nvPr/>
          </p:nvSpPr>
          <p:spPr>
            <a:xfrm>
              <a:off x="533400" y="5715000"/>
              <a:ext cx="1524000" cy="400050"/>
            </a:xfrm>
            <a:prstGeom prst="rect">
              <a:avLst/>
            </a:prstGeom>
            <a:solidFill>
              <a:srgbClr val="1F4429"/>
            </a:solidFill>
            <a:ln w="9525" cap="flat" cmpd="sng">
              <a:solidFill>
                <a:srgbClr val="2E663E"/>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Loss Area</a:t>
              </a:r>
              <a:endParaRPr sz="1400" b="0" i="0" u="none" strike="noStrike" cap="none">
                <a:solidFill>
                  <a:srgbClr val="000000"/>
                </a:solidFill>
                <a:latin typeface="Arial"/>
                <a:ea typeface="Arial"/>
                <a:cs typeface="Arial"/>
                <a:sym typeface="Arial"/>
              </a:endParaRPr>
            </a:p>
          </p:txBody>
        </p:sp>
        <p:cxnSp>
          <p:nvCxnSpPr>
            <p:cNvPr id="536" name="Google Shape;536;p25"/>
            <p:cNvCxnSpPr>
              <a:stCxn id="535" idx="0"/>
            </p:cNvCxnSpPr>
            <p:nvPr/>
          </p:nvCxnSpPr>
          <p:spPr>
            <a:xfrm rot="10800000" flipH="1">
              <a:off x="1295400" y="4800600"/>
              <a:ext cx="990600" cy="914400"/>
            </a:xfrm>
            <a:prstGeom prst="straightConnector1">
              <a:avLst/>
            </a:prstGeom>
            <a:noFill/>
            <a:ln w="28575" cap="flat" cmpd="sng">
              <a:solidFill>
                <a:srgbClr val="0000FF"/>
              </a:solidFill>
              <a:prstDash val="solid"/>
              <a:round/>
              <a:headEnd type="none" w="sm" len="sm"/>
              <a:tailEnd type="stealth" w="med" len="med"/>
            </a:ln>
            <a:effectLst>
              <a:outerShdw blurRad="63500" dist="38100" dir="2700000" algn="tl" rotWithShape="0">
                <a:srgbClr val="000000">
                  <a:alpha val="39215"/>
                </a:srgbClr>
              </a:outerShdw>
            </a:effectLst>
          </p:spPr>
        </p:cxnSp>
      </p:grpSp>
      <p:grpSp>
        <p:nvGrpSpPr>
          <p:cNvPr id="537" name="Google Shape;537;p25"/>
          <p:cNvGrpSpPr/>
          <p:nvPr/>
        </p:nvGrpSpPr>
        <p:grpSpPr>
          <a:xfrm>
            <a:off x="6216650" y="1752600"/>
            <a:ext cx="2743200" cy="761925"/>
            <a:chOff x="6172200" y="1676400"/>
            <a:chExt cx="2743200" cy="761925"/>
          </a:xfrm>
        </p:grpSpPr>
        <p:sp>
          <p:nvSpPr>
            <p:cNvPr id="538" name="Google Shape;538;p25"/>
            <p:cNvSpPr txBox="1"/>
            <p:nvPr/>
          </p:nvSpPr>
          <p:spPr>
            <a:xfrm>
              <a:off x="7391400" y="1676400"/>
              <a:ext cx="1524000" cy="400050"/>
            </a:xfrm>
            <a:prstGeom prst="rect">
              <a:avLst/>
            </a:prstGeom>
            <a:solidFill>
              <a:srgbClr val="1F4429"/>
            </a:solidFill>
            <a:ln w="9525" cap="flat" cmpd="sng">
              <a:solidFill>
                <a:srgbClr val="2E663E"/>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Arial"/>
                  <a:ea typeface="Arial"/>
                  <a:cs typeface="Arial"/>
                  <a:sym typeface="Arial"/>
                </a:rPr>
                <a:t>Profit Area</a:t>
              </a:r>
              <a:endParaRPr sz="1400" b="0" i="0" u="none" strike="noStrike" cap="none">
                <a:solidFill>
                  <a:srgbClr val="000000"/>
                </a:solidFill>
                <a:latin typeface="Arial"/>
                <a:ea typeface="Arial"/>
                <a:cs typeface="Arial"/>
                <a:sym typeface="Arial"/>
              </a:endParaRPr>
            </a:p>
          </p:txBody>
        </p:sp>
        <p:cxnSp>
          <p:nvCxnSpPr>
            <p:cNvPr id="539" name="Google Shape;539;p25"/>
            <p:cNvCxnSpPr>
              <a:stCxn id="538" idx="1"/>
            </p:cNvCxnSpPr>
            <p:nvPr/>
          </p:nvCxnSpPr>
          <p:spPr>
            <a:xfrm flipH="1">
              <a:off x="6172200" y="1876425"/>
              <a:ext cx="1219200" cy="561900"/>
            </a:xfrm>
            <a:prstGeom prst="straightConnector1">
              <a:avLst/>
            </a:prstGeom>
            <a:noFill/>
            <a:ln w="28575" cap="flat" cmpd="sng">
              <a:solidFill>
                <a:srgbClr val="0000FF"/>
              </a:solidFill>
              <a:prstDash val="solid"/>
              <a:round/>
              <a:headEnd type="none" w="sm" len="sm"/>
              <a:tailEnd type="stealth" w="med" len="med"/>
            </a:ln>
            <a:effectLst>
              <a:outerShdw blurRad="63500" dist="38100" dir="2700000" algn="tl" rotWithShape="0">
                <a:srgbClr val="000000">
                  <a:alpha val="39215"/>
                </a:srgbClr>
              </a:outerShdw>
            </a:effectLst>
          </p:spPr>
        </p:cxnSp>
      </p:gr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7"/>
                                        </p:tgtEl>
                                        <p:attrNameLst>
                                          <p:attrName>style.visibility</p:attrName>
                                        </p:attrNameLst>
                                      </p:cBhvr>
                                      <p:to>
                                        <p:strVal val="visible"/>
                                      </p:to>
                                    </p:set>
                                    <p:animEffect transition="in" filter="fade">
                                      <p:cBhvr>
                                        <p:cTn id="7" dur="2000"/>
                                        <p:tgtEl>
                                          <p:spTgt spid="53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534"/>
                                        </p:tgtEl>
                                        <p:attrNameLst>
                                          <p:attrName>style.visibility</p:attrName>
                                        </p:attrNameLst>
                                      </p:cBhvr>
                                      <p:to>
                                        <p:strVal val="visible"/>
                                      </p:to>
                                    </p:set>
                                    <p:animEffect transition="in" filter="fade">
                                      <p:cBhvr>
                                        <p:cTn id="11" dur="2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graphicFrame>
        <p:nvGraphicFramePr>
          <p:cNvPr id="545" name="Google Shape;545;p26"/>
          <p:cNvGraphicFramePr/>
          <p:nvPr/>
        </p:nvGraphicFramePr>
        <p:xfrm>
          <a:off x="457200" y="1371600"/>
          <a:ext cx="8196263" cy="4876800"/>
        </p:xfrm>
        <a:graphic>
          <a:graphicData uri="http://schemas.openxmlformats.org/presentationml/2006/ole">
            <mc:AlternateContent xmlns:mc="http://schemas.openxmlformats.org/markup-compatibility/2006">
              <mc:Choice xmlns:v="urn:schemas-microsoft-com:vml" Requires="v">
                <p:oleObj r:id="rId3" imgW="8196263" imgH="4876800" progId="Excel.Sheet.12">
                  <p:embed/>
                </p:oleObj>
              </mc:Choice>
              <mc:Fallback>
                <p:oleObj r:id="rId3" imgW="8196263" imgH="4876800" progId="Excel.Sheet.12">
                  <p:embed/>
                  <p:pic>
                    <p:nvPicPr>
                      <p:cNvPr id="545" name="Google Shape;545;p26"/>
                      <p:cNvPicPr preferRelativeResize="0"/>
                      <p:nvPr/>
                    </p:nvPicPr>
                    <p:blipFill rotWithShape="1">
                      <a:blip r:embed="rId4">
                        <a:alphaModFix/>
                      </a:blip>
                      <a:srcRect/>
                      <a:stretch/>
                    </p:blipFill>
                    <p:spPr>
                      <a:xfrm>
                        <a:off x="457200" y="1371600"/>
                        <a:ext cx="8196263" cy="4876800"/>
                      </a:xfrm>
                      <a:prstGeom prst="rect">
                        <a:avLst/>
                      </a:prstGeom>
                      <a:noFill/>
                      <a:ln>
                        <a:noFill/>
                      </a:ln>
                    </p:spPr>
                  </p:pic>
                </p:oleObj>
              </mc:Fallback>
            </mc:AlternateContent>
          </a:graphicData>
        </a:graphic>
      </p:graphicFrame>
      <p:sp>
        <p:nvSpPr>
          <p:cNvPr id="546" name="Google Shape;546;p2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Preparing the Profit Graph – </a:t>
            </a:r>
            <a:br>
              <a:rPr lang="en-US" sz="3600">
                <a:latin typeface="Calibri"/>
                <a:ea typeface="Calibri"/>
                <a:cs typeface="Calibri"/>
                <a:sym typeface="Calibri"/>
              </a:rPr>
            </a:br>
            <a:r>
              <a:rPr lang="en-US" sz="3600">
                <a:latin typeface="Calibri"/>
                <a:ea typeface="Calibri"/>
                <a:cs typeface="Calibri"/>
                <a:sym typeface="Calibri"/>
              </a:rPr>
              <a:t>Simple Form</a:t>
            </a:r>
            <a:endParaRPr/>
          </a:p>
        </p:txBody>
      </p:sp>
      <p:grpSp>
        <p:nvGrpSpPr>
          <p:cNvPr id="547" name="Google Shape;547;p26"/>
          <p:cNvGrpSpPr/>
          <p:nvPr/>
        </p:nvGrpSpPr>
        <p:grpSpPr>
          <a:xfrm>
            <a:off x="4343401" y="1371600"/>
            <a:ext cx="4114800" cy="1371633"/>
            <a:chOff x="2746379" y="1981200"/>
            <a:chExt cx="4114741" cy="1371631"/>
          </a:xfrm>
        </p:grpSpPr>
        <p:cxnSp>
          <p:nvCxnSpPr>
            <p:cNvPr id="548" name="Google Shape;548;p26"/>
            <p:cNvCxnSpPr>
              <a:stCxn id="549" idx="2"/>
            </p:cNvCxnSpPr>
            <p:nvPr/>
          </p:nvCxnSpPr>
          <p:spPr>
            <a:xfrm>
              <a:off x="4803750" y="2350531"/>
              <a:ext cx="301500" cy="1002300"/>
            </a:xfrm>
            <a:prstGeom prst="straightConnector1">
              <a:avLst/>
            </a:prstGeom>
            <a:noFill/>
            <a:ln w="28575" cap="flat" cmpd="sng">
              <a:solidFill>
                <a:srgbClr val="FF0000"/>
              </a:solidFill>
              <a:prstDash val="solid"/>
              <a:round/>
              <a:headEnd type="none" w="sm" len="sm"/>
              <a:tailEnd type="stealth" w="med" len="med"/>
            </a:ln>
            <a:effectLst>
              <a:outerShdw blurRad="63500" dist="38100" dir="2700000" algn="tl" rotWithShape="0">
                <a:srgbClr val="000000">
                  <a:alpha val="39215"/>
                </a:srgbClr>
              </a:outerShdw>
            </a:effectLst>
          </p:spPr>
        </p:cxnSp>
        <p:sp>
          <p:nvSpPr>
            <p:cNvPr id="549" name="Google Shape;549;p26"/>
            <p:cNvSpPr txBox="1"/>
            <p:nvPr/>
          </p:nvSpPr>
          <p:spPr>
            <a:xfrm>
              <a:off x="2746379" y="1981200"/>
              <a:ext cx="4114741" cy="369331"/>
            </a:xfrm>
            <a:prstGeom prst="rect">
              <a:avLst/>
            </a:prstGeom>
            <a:solidFill>
              <a:srgbClr val="2C3943"/>
            </a:solidFill>
            <a:ln w="9525" cap="flat" cmpd="sng">
              <a:solidFill>
                <a:srgbClr val="597287"/>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Profit = Unit CM × Q – Fixed Costs</a:t>
              </a:r>
              <a:endParaRPr sz="1400" b="0" i="0" u="none" strike="noStrike" cap="none">
                <a:solidFill>
                  <a:srgbClr val="000000"/>
                </a:solidFill>
                <a:latin typeface="Arial"/>
                <a:ea typeface="Arial"/>
                <a:cs typeface="Arial"/>
                <a:sym typeface="Arial"/>
              </a:endParaRPr>
            </a:p>
          </p:txBody>
        </p:sp>
      </p:grpSp>
      <p:sp>
        <p:nvSpPr>
          <p:cNvPr id="550" name="Google Shape;550;p26"/>
          <p:cNvSpPr/>
          <p:nvPr/>
        </p:nvSpPr>
        <p:spPr>
          <a:xfrm>
            <a:off x="5014843" y="4038600"/>
            <a:ext cx="4114800" cy="1371600"/>
          </a:xfrm>
          <a:prstGeom prst="rect">
            <a:avLst/>
          </a:prstGeom>
          <a:solidFill>
            <a:schemeClr val="lt2"/>
          </a:solidFill>
          <a:ln w="9525" cap="flat" cmpd="sng">
            <a:solidFill>
              <a:srgbClr val="134263"/>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noAutofit/>
          </a:bodyPr>
          <a:lstStyle/>
          <a:p>
            <a:pPr marL="273050" marR="0" lvl="0" indent="-273050" algn="l" rtl="0">
              <a:lnSpc>
                <a:spcPct val="100000"/>
              </a:lnSpc>
              <a:spcBef>
                <a:spcPts val="0"/>
              </a:spcBef>
              <a:spcAft>
                <a:spcPts val="0"/>
              </a:spcAft>
              <a:buClr>
                <a:schemeClr val="accent1"/>
              </a:buClr>
              <a:buSzPts val="2052"/>
              <a:buFont typeface="Times"/>
              <a:buNone/>
            </a:pPr>
            <a:r>
              <a:rPr lang="en-US" sz="2700" b="0" i="0" u="none" strike="noStrike" cap="none">
                <a:solidFill>
                  <a:srgbClr val="124163"/>
                </a:solidFill>
                <a:latin typeface="Arial"/>
                <a:ea typeface="Arial"/>
                <a:cs typeface="Arial"/>
                <a:sym typeface="Arial"/>
              </a:rPr>
              <a:t>   </a:t>
            </a:r>
            <a:r>
              <a:rPr lang="en-US" sz="2400" b="0" i="0" u="none" strike="noStrike" cap="none">
                <a:solidFill>
                  <a:srgbClr val="124163"/>
                </a:solidFill>
                <a:latin typeface="Arial"/>
                <a:ea typeface="Arial"/>
                <a:cs typeface="Arial"/>
                <a:sym typeface="Arial"/>
              </a:rPr>
              <a:t>An even simpler form of the CVP graph is called   the profit graph. </a:t>
            </a:r>
            <a:endParaRPr sz="1400" b="0" i="0" u="none" strike="noStrike" cap="none">
              <a:solidFill>
                <a:srgbClr val="000000"/>
              </a:solidFill>
              <a:latin typeface="Arial"/>
              <a:ea typeface="Arial"/>
              <a:cs typeface="Arial"/>
              <a:sym typeface="Arial"/>
            </a:endParaRPr>
          </a:p>
        </p:txBody>
      </p:sp>
    </p:spTree>
  </p:cSld>
  <p:clrMapOvr>
    <a:masterClrMapping/>
  </p:clrMapOvr>
  <p:transition>
    <p:zoom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graphicFrame>
        <p:nvGraphicFramePr>
          <p:cNvPr id="556" name="Google Shape;556;p27"/>
          <p:cNvGraphicFramePr/>
          <p:nvPr/>
        </p:nvGraphicFramePr>
        <p:xfrm>
          <a:off x="461963" y="1371600"/>
          <a:ext cx="8196262" cy="4876800"/>
        </p:xfrm>
        <a:graphic>
          <a:graphicData uri="http://schemas.openxmlformats.org/presentationml/2006/ole">
            <mc:AlternateContent xmlns:mc="http://schemas.openxmlformats.org/markup-compatibility/2006">
              <mc:Choice xmlns:v="urn:schemas-microsoft-com:vml" Requires="v">
                <p:oleObj r:id="rId3" imgW="8196262" imgH="4876800" progId="Excel.Sheet.12">
                  <p:embed/>
                </p:oleObj>
              </mc:Choice>
              <mc:Fallback>
                <p:oleObj r:id="rId3" imgW="8196262" imgH="4876800" progId="Excel.Sheet.12">
                  <p:embed/>
                  <p:pic>
                    <p:nvPicPr>
                      <p:cNvPr id="556" name="Google Shape;556;p27"/>
                      <p:cNvPicPr preferRelativeResize="0"/>
                      <p:nvPr/>
                    </p:nvPicPr>
                    <p:blipFill rotWithShape="1">
                      <a:blip r:embed="rId4">
                        <a:alphaModFix/>
                      </a:blip>
                      <a:srcRect/>
                      <a:stretch/>
                    </p:blipFill>
                    <p:spPr>
                      <a:xfrm>
                        <a:off x="461963" y="1371600"/>
                        <a:ext cx="8196262" cy="4876800"/>
                      </a:xfrm>
                      <a:prstGeom prst="rect">
                        <a:avLst/>
                      </a:prstGeom>
                      <a:noFill/>
                      <a:ln>
                        <a:noFill/>
                      </a:ln>
                    </p:spPr>
                  </p:pic>
                </p:oleObj>
              </mc:Fallback>
            </mc:AlternateContent>
          </a:graphicData>
        </a:graphic>
      </p:graphicFrame>
      <p:sp>
        <p:nvSpPr>
          <p:cNvPr id="557" name="Google Shape;557;p2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Preparing the Profit Graph – </a:t>
            </a:r>
            <a:br>
              <a:rPr lang="en-US" sz="3600">
                <a:latin typeface="Calibri"/>
                <a:ea typeface="Calibri"/>
                <a:cs typeface="Calibri"/>
                <a:sym typeface="Calibri"/>
              </a:rPr>
            </a:br>
            <a:r>
              <a:rPr lang="en-US" sz="3600">
                <a:latin typeface="Calibri"/>
                <a:ea typeface="Calibri"/>
                <a:cs typeface="Calibri"/>
                <a:sym typeface="Calibri"/>
              </a:rPr>
              <a:t>Showing Break-Even Point</a:t>
            </a:r>
            <a:endParaRPr/>
          </a:p>
        </p:txBody>
      </p:sp>
      <p:grpSp>
        <p:nvGrpSpPr>
          <p:cNvPr id="558" name="Google Shape;558;p27"/>
          <p:cNvGrpSpPr/>
          <p:nvPr/>
        </p:nvGrpSpPr>
        <p:grpSpPr>
          <a:xfrm>
            <a:off x="3333750" y="2032000"/>
            <a:ext cx="2686050" cy="1371526"/>
            <a:chOff x="2534654" y="2302933"/>
            <a:chExt cx="2685351" cy="1371522"/>
          </a:xfrm>
        </p:grpSpPr>
        <p:cxnSp>
          <p:nvCxnSpPr>
            <p:cNvPr id="559" name="Google Shape;559;p27"/>
            <p:cNvCxnSpPr>
              <a:stCxn id="560" idx="2"/>
            </p:cNvCxnSpPr>
            <p:nvPr/>
          </p:nvCxnSpPr>
          <p:spPr>
            <a:xfrm>
              <a:off x="3877330" y="3226855"/>
              <a:ext cx="790500" cy="447600"/>
            </a:xfrm>
            <a:prstGeom prst="straightConnector1">
              <a:avLst/>
            </a:prstGeom>
            <a:noFill/>
            <a:ln w="28575" cap="flat" cmpd="sng">
              <a:solidFill>
                <a:srgbClr val="FF0000"/>
              </a:solidFill>
              <a:prstDash val="solid"/>
              <a:round/>
              <a:headEnd type="none" w="sm" len="sm"/>
              <a:tailEnd type="stealth" w="med" len="med"/>
            </a:ln>
            <a:effectLst>
              <a:outerShdw blurRad="63500" dist="38100" dir="2700000" algn="tl" rotWithShape="0">
                <a:srgbClr val="000000">
                  <a:alpha val="39215"/>
                </a:srgbClr>
              </a:outerShdw>
            </a:effectLst>
          </p:spPr>
        </p:cxnSp>
        <p:sp>
          <p:nvSpPr>
            <p:cNvPr id="560" name="Google Shape;560;p27"/>
            <p:cNvSpPr txBox="1"/>
            <p:nvPr/>
          </p:nvSpPr>
          <p:spPr>
            <a:xfrm>
              <a:off x="2534654" y="2302933"/>
              <a:ext cx="2685351" cy="923922"/>
            </a:xfrm>
            <a:prstGeom prst="rect">
              <a:avLst/>
            </a:prstGeom>
            <a:solidFill>
              <a:srgbClr val="2C3943"/>
            </a:solidFill>
            <a:ln w="9525" cap="flat" cmpd="sng">
              <a:solidFill>
                <a:srgbClr val="597287"/>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Arial"/>
                  <a:ea typeface="Arial"/>
                  <a:cs typeface="Arial"/>
                  <a:sym typeface="Arial"/>
                </a:rPr>
                <a:t>Break-even point, where</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profit is zero, is 400 </a:t>
              </a:r>
              <a:br>
                <a:rPr lang="en-US" sz="1800" b="0" i="0" u="none" strike="noStrike" cap="none">
                  <a:solidFill>
                    <a:schemeClr val="lt1"/>
                  </a:solidFill>
                  <a:latin typeface="Arial"/>
                  <a:ea typeface="Arial"/>
                  <a:cs typeface="Arial"/>
                  <a:sym typeface="Arial"/>
                </a:rPr>
              </a:br>
              <a:r>
                <a:rPr lang="en-US" sz="1800" b="0" i="0" u="none" strike="noStrike" cap="none">
                  <a:solidFill>
                    <a:schemeClr val="lt1"/>
                  </a:solidFill>
                  <a:latin typeface="Arial"/>
                  <a:ea typeface="Arial"/>
                  <a:cs typeface="Arial"/>
                  <a:sym typeface="Arial"/>
                </a:rPr>
                <a:t>units sold.</a:t>
              </a:r>
              <a:endParaRPr sz="1400" b="0" i="0" u="none" strike="noStrike" cap="none">
                <a:solidFill>
                  <a:srgbClr val="000000"/>
                </a:solidFill>
                <a:latin typeface="Arial"/>
                <a:ea typeface="Arial"/>
                <a:cs typeface="Arial"/>
                <a:sym typeface="Arial"/>
              </a:endParaRPr>
            </a:p>
          </p:txBody>
        </p:sp>
      </p:grpSp>
      <p:cxnSp>
        <p:nvCxnSpPr>
          <p:cNvPr id="561" name="Google Shape;561;p27"/>
          <p:cNvCxnSpPr/>
          <p:nvPr/>
        </p:nvCxnSpPr>
        <p:spPr>
          <a:xfrm rot="5400000">
            <a:off x="4628357" y="4552156"/>
            <a:ext cx="1752600" cy="1587"/>
          </a:xfrm>
          <a:prstGeom prst="straightConnector1">
            <a:avLst/>
          </a:prstGeom>
          <a:noFill/>
          <a:ln w="28575" cap="flat" cmpd="sng">
            <a:solidFill>
              <a:srgbClr val="1F4429"/>
            </a:solidFill>
            <a:prstDash val="dash"/>
            <a:round/>
            <a:headEnd type="none" w="sm" len="sm"/>
            <a:tailEnd type="stealth" w="med" len="med"/>
          </a:ln>
          <a:effectLst>
            <a:outerShdw blurRad="63500" dist="38100" dir="2700000" algn="tl" rotWithShape="0">
              <a:srgbClr val="000000">
                <a:alpha val="39215"/>
              </a:srgbClr>
            </a:outerShdw>
          </a:effectLst>
        </p:spPr>
      </p:cxnSp>
    </p:spTree>
  </p:cSld>
  <p:clrMapOvr>
    <a:masterClrMapping/>
  </p:clrMapOvr>
  <p:transition>
    <p:zoom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11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Poll 3</a:t>
            </a:r>
            <a:endParaRPr/>
          </a:p>
        </p:txBody>
      </p:sp>
      <p:sp>
        <p:nvSpPr>
          <p:cNvPr id="567" name="Google Shape;567;p114"/>
          <p:cNvSpPr/>
          <p:nvPr/>
        </p:nvSpPr>
        <p:spPr>
          <a:xfrm>
            <a:off x="304800" y="1371600"/>
            <a:ext cx="7772400" cy="41549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Which of the following statements is correct with regard to a CVP graph?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a. A CVP graph shows the maximum possible profit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b. </a:t>
            </a:r>
            <a:r>
              <a:rPr lang="en-US" sz="2400" b="0" i="0" u="none" strike="noStrike" cap="none">
                <a:solidFill>
                  <a:srgbClr val="FF0000"/>
                </a:solidFill>
                <a:latin typeface="Arial"/>
                <a:ea typeface="Arial"/>
                <a:cs typeface="Arial"/>
                <a:sym typeface="Arial"/>
              </a:rPr>
              <a:t>A CVP graph shows the break-even point as the intersection of the total sales revenue line and the total expense line</a:t>
            </a:r>
            <a:endParaRPr sz="1400" b="0" i="0" u="none" strike="noStrike" cap="none">
              <a:solidFill>
                <a:srgbClr val="FF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c. A CVP graph assumes that total expense varies in direct proportion to unit sales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d. A CVP graph shows the that total expense varies at a same rate upward as sales volume increases starting at zero sales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gc066b2da25_0_327"/>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Poll 4</a:t>
            </a:r>
            <a:endParaRPr/>
          </a:p>
        </p:txBody>
      </p:sp>
      <p:sp>
        <p:nvSpPr>
          <p:cNvPr id="573" name="Google Shape;573;gc066b2da25_0_327"/>
          <p:cNvSpPr txBox="1"/>
          <p:nvPr/>
        </p:nvSpPr>
        <p:spPr>
          <a:xfrm>
            <a:off x="822325" y="1333200"/>
            <a:ext cx="7543800" cy="2647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Calibri"/>
                <a:ea typeface="Calibri"/>
                <a:cs typeface="Calibri"/>
                <a:sym typeface="Calibri"/>
              </a:rPr>
              <a:t>In a CVP graph, Variable Cost per unit remains constant, resulting in the upward sloping portion of the cost line.</a:t>
            </a:r>
            <a:endParaRPr sz="3200" b="0" i="0" u="none" strike="noStrike" cap="none">
              <a:solidFill>
                <a:srgbClr val="000000"/>
              </a:solidFill>
              <a:latin typeface="Calibri"/>
              <a:ea typeface="Calibri"/>
              <a:cs typeface="Calibri"/>
              <a:sym typeface="Calibri"/>
            </a:endParaRPr>
          </a:p>
          <a:p>
            <a:pPr marL="914400" marR="0" lvl="0" indent="-431800" algn="l" rtl="0">
              <a:lnSpc>
                <a:spcPct val="100000"/>
              </a:lnSpc>
              <a:spcBef>
                <a:spcPts val="0"/>
              </a:spcBef>
              <a:spcAft>
                <a:spcPts val="0"/>
              </a:spcAft>
              <a:buClr>
                <a:srgbClr val="FF0000"/>
              </a:buClr>
              <a:buSzPts val="3200"/>
              <a:buFont typeface="Calibri"/>
              <a:buAutoNum type="alphaLcPeriod"/>
            </a:pPr>
            <a:r>
              <a:rPr lang="en-US" sz="3200" b="0" i="0" u="none" strike="noStrike" cap="none">
                <a:solidFill>
                  <a:srgbClr val="FF0000"/>
                </a:solidFill>
                <a:latin typeface="Calibri"/>
                <a:ea typeface="Calibri"/>
                <a:cs typeface="Calibri"/>
                <a:sym typeface="Calibri"/>
              </a:rPr>
              <a:t>True</a:t>
            </a:r>
            <a:endParaRPr sz="3200" b="0" i="0" u="none" strike="noStrike" cap="none">
              <a:solidFill>
                <a:srgbClr val="FF0000"/>
              </a:solidFill>
              <a:latin typeface="Calibri"/>
              <a:ea typeface="Calibri"/>
              <a:cs typeface="Calibri"/>
              <a:sym typeface="Calibri"/>
            </a:endParaRPr>
          </a:p>
          <a:p>
            <a:pPr marL="914400" marR="0" lvl="0" indent="-431800" algn="l" rtl="0">
              <a:lnSpc>
                <a:spcPct val="100000"/>
              </a:lnSpc>
              <a:spcBef>
                <a:spcPts val="0"/>
              </a:spcBef>
              <a:spcAft>
                <a:spcPts val="0"/>
              </a:spcAft>
              <a:buClr>
                <a:srgbClr val="000000"/>
              </a:buClr>
              <a:buSzPts val="3200"/>
              <a:buFont typeface="Calibri"/>
              <a:buAutoNum type="alphaLcPeriod"/>
            </a:pPr>
            <a:r>
              <a:rPr lang="en-US" sz="3200" b="0" i="0" u="none" strike="noStrike" cap="none">
                <a:solidFill>
                  <a:srgbClr val="000000"/>
                </a:solidFill>
                <a:latin typeface="Calibri"/>
                <a:ea typeface="Calibri"/>
                <a:cs typeface="Calibri"/>
                <a:sym typeface="Calibri"/>
              </a:rPr>
              <a:t>False</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Cost-Volume-Profit Analysis: </a:t>
            </a:r>
            <a:br>
              <a:rPr lang="en-US" dirty="0"/>
            </a:br>
            <a:r>
              <a:rPr lang="en-US" dirty="0"/>
              <a:t>Key Assumptions</a:t>
            </a:r>
            <a:endParaRPr dirty="0"/>
          </a:p>
        </p:txBody>
      </p:sp>
      <p:sp>
        <p:nvSpPr>
          <p:cNvPr id="312" name="Google Shape;312;p2"/>
          <p:cNvSpPr txBox="1"/>
          <p:nvPr/>
        </p:nvSpPr>
        <p:spPr>
          <a:xfrm>
            <a:off x="990600" y="1447800"/>
            <a:ext cx="7375525" cy="37861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To simplify CVP calculations, managers typically adopt the following assumptions with respect to these factors: </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C00000"/>
              </a:buClr>
              <a:buSzPts val="2400"/>
              <a:buFont typeface="Calibri"/>
              <a:buAutoNum type="arabicPeriod"/>
            </a:pPr>
            <a:r>
              <a:rPr lang="en-US" sz="2400" b="0" i="0" u="none" strike="noStrike" cap="none" dirty="0">
                <a:solidFill>
                  <a:schemeClr val="dk1"/>
                </a:solidFill>
                <a:latin typeface="Calibri"/>
                <a:ea typeface="Calibri"/>
                <a:cs typeface="Calibri"/>
                <a:sym typeface="Calibri"/>
              </a:rPr>
              <a:t>Selling price is constant. The price of a product or service will not change as volume changes. </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C00000"/>
              </a:buClr>
              <a:buSzPts val="2400"/>
              <a:buFont typeface="Calibri"/>
              <a:buAutoNum type="arabicPeriod"/>
            </a:pPr>
            <a:r>
              <a:rPr lang="en-US" sz="2400" b="0" i="0" u="none" strike="noStrike" cap="none" dirty="0">
                <a:solidFill>
                  <a:schemeClr val="dk1"/>
                </a:solidFill>
                <a:latin typeface="Calibri"/>
                <a:ea typeface="Calibri"/>
                <a:cs typeface="Calibri"/>
                <a:sym typeface="Calibri"/>
              </a:rPr>
              <a:t>Costs are linear and can be accurately divided into variable and fixed components. The variable costs are constant per unit and the fixed costs are constant in total over the entire relevant range. </a:t>
            </a:r>
            <a:endParaRPr sz="1400" b="0" i="0" u="none" strike="noStrike" cap="none" dirty="0">
              <a:solidFill>
                <a:srgbClr val="000000"/>
              </a:solidFill>
              <a:latin typeface="Arial"/>
              <a:ea typeface="Arial"/>
              <a:cs typeface="Arial"/>
              <a:sym typeface="Arial"/>
            </a:endParaRPr>
          </a:p>
          <a:p>
            <a:pPr marL="457200" marR="0" lvl="0" indent="-457200" algn="l" rtl="0">
              <a:lnSpc>
                <a:spcPct val="100000"/>
              </a:lnSpc>
              <a:spcBef>
                <a:spcPts val="0"/>
              </a:spcBef>
              <a:spcAft>
                <a:spcPts val="0"/>
              </a:spcAft>
              <a:buClr>
                <a:srgbClr val="C00000"/>
              </a:buClr>
              <a:buSzPts val="2400"/>
              <a:buFont typeface="Calibri"/>
              <a:buAutoNum type="arabicPeriod"/>
            </a:pPr>
            <a:r>
              <a:rPr lang="en-US" sz="2400" b="0" i="0" u="none" strike="noStrike" cap="none" dirty="0">
                <a:solidFill>
                  <a:schemeClr val="dk1"/>
                </a:solidFill>
                <a:latin typeface="Calibri"/>
                <a:ea typeface="Calibri"/>
                <a:cs typeface="Calibri"/>
                <a:sym typeface="Calibri"/>
              </a:rPr>
              <a:t>In multiproduct companies, the mix of products sold remains constant. </a:t>
            </a:r>
            <a:endParaRPr sz="1400" b="0" i="0" u="none" strike="noStrike" cap="none" dirty="0">
              <a:solidFill>
                <a:srgbClr val="000000"/>
              </a:solidFill>
              <a:latin typeface="Arial"/>
              <a:ea typeface="Arial"/>
              <a:cs typeface="Arial"/>
              <a:sym typeface="Arial"/>
            </a:endParaRPr>
          </a:p>
        </p:txBody>
      </p:sp>
    </p:spTree>
  </p:cSld>
  <p:clrMapOvr>
    <a:masterClrMapping/>
  </p:clrMapOvr>
  <p:transition>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Learning Objective 3</a:t>
            </a:r>
            <a:endParaRPr/>
          </a:p>
        </p:txBody>
      </p:sp>
      <p:sp>
        <p:nvSpPr>
          <p:cNvPr id="580" name="Google Shape;580;p30"/>
          <p:cNvSpPr txBox="1"/>
          <p:nvPr/>
        </p:nvSpPr>
        <p:spPr>
          <a:xfrm>
            <a:off x="1905000" y="2057400"/>
            <a:ext cx="5334000" cy="3754834"/>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a:solidFill>
                  <a:srgbClr val="487B78"/>
                </a:solidFill>
                <a:latin typeface="Calibri"/>
                <a:ea typeface="Calibri"/>
                <a:cs typeface="Calibri"/>
                <a:sym typeface="Calibri"/>
              </a:rPr>
              <a:t>Use the contribution margin ratio (CM ratio) </a:t>
            </a:r>
            <a:r>
              <a:rPr lang="en-US" sz="3400" b="1" i="0" u="none" strike="noStrike" cap="none">
                <a:solidFill>
                  <a:srgbClr val="FF0000"/>
                </a:solidFill>
                <a:latin typeface="Calibri"/>
                <a:ea typeface="Calibri"/>
                <a:cs typeface="Calibri"/>
                <a:sym typeface="Calibri"/>
              </a:rPr>
              <a:t>or variable expense ratio </a:t>
            </a:r>
            <a:r>
              <a:rPr lang="en-US" sz="3400" b="1" i="0" u="none" strike="noStrike" cap="none">
                <a:solidFill>
                  <a:srgbClr val="487B78"/>
                </a:solidFill>
                <a:latin typeface="Calibri"/>
                <a:ea typeface="Calibri"/>
                <a:cs typeface="Calibri"/>
                <a:sym typeface="Calibri"/>
              </a:rPr>
              <a:t>to compute changes in contribution margin and net operating income </a:t>
            </a:r>
            <a:r>
              <a:rPr lang="en-US" sz="3400" b="1" i="0" u="none" strike="noStrike" cap="none">
                <a:solidFill>
                  <a:srgbClr val="FF0000"/>
                </a:solidFill>
                <a:latin typeface="Calibri"/>
                <a:ea typeface="Calibri"/>
                <a:cs typeface="Calibri"/>
                <a:sym typeface="Calibri"/>
              </a:rPr>
              <a:t>resulting from changes in sales volume</a:t>
            </a:r>
            <a:r>
              <a:rPr lang="en-US" sz="3400" b="1" i="0" u="none" strike="noStrike" cap="none">
                <a:solidFill>
                  <a:srgbClr val="487B78"/>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Tree>
  </p:cSld>
  <p:clrMapOvr>
    <a:masterClrMapping/>
  </p:clrMapOvr>
  <p:transition>
    <p:wipe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3600">
                <a:solidFill>
                  <a:srgbClr val="FF0000"/>
                </a:solidFill>
                <a:latin typeface="Calibri"/>
                <a:ea typeface="Calibri"/>
                <a:cs typeface="Calibri"/>
                <a:sym typeface="Calibri"/>
              </a:rPr>
              <a:t>Step 1A: </a:t>
            </a:r>
            <a:br>
              <a:rPr lang="en-US" sz="3600">
                <a:latin typeface="Calibri"/>
                <a:ea typeface="Calibri"/>
                <a:cs typeface="Calibri"/>
                <a:sym typeface="Calibri"/>
              </a:rPr>
            </a:br>
            <a:r>
              <a:rPr lang="en-US" sz="3600">
                <a:latin typeface="Calibri"/>
                <a:ea typeface="Calibri"/>
                <a:cs typeface="Calibri"/>
                <a:sym typeface="Calibri"/>
              </a:rPr>
              <a:t>Contribution Margin Ratio (CM Ratio)  </a:t>
            </a:r>
            <a:endParaRPr/>
          </a:p>
        </p:txBody>
      </p:sp>
      <p:sp>
        <p:nvSpPr>
          <p:cNvPr id="586" name="Google Shape;586;p31"/>
          <p:cNvSpPr txBox="1"/>
          <p:nvPr/>
        </p:nvSpPr>
        <p:spPr>
          <a:xfrm>
            <a:off x="822325" y="1371600"/>
            <a:ext cx="7712075"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The contribution margin as a percentage of sales is referred to as the contribution margin ratio (CM ratio). This ratio is computed as follows: </a:t>
            </a:r>
            <a:endParaRPr sz="1400" b="0" i="0" u="none" strike="noStrike" cap="none">
              <a:solidFill>
                <a:srgbClr val="000000"/>
              </a:solidFill>
              <a:latin typeface="Arial"/>
              <a:ea typeface="Arial"/>
              <a:cs typeface="Arial"/>
              <a:sym typeface="Arial"/>
            </a:endParaRPr>
          </a:p>
        </p:txBody>
      </p:sp>
      <p:pic>
        <p:nvPicPr>
          <p:cNvPr id="587" name="Google Shape;587;p31"/>
          <p:cNvPicPr preferRelativeResize="0"/>
          <p:nvPr/>
        </p:nvPicPr>
        <p:blipFill rotWithShape="1">
          <a:blip r:embed="rId3">
            <a:alphaModFix/>
          </a:blip>
          <a:srcRect/>
          <a:stretch/>
        </p:blipFill>
        <p:spPr>
          <a:xfrm>
            <a:off x="2667000" y="2438400"/>
            <a:ext cx="3124200" cy="787400"/>
          </a:xfrm>
          <a:prstGeom prst="rect">
            <a:avLst/>
          </a:prstGeom>
          <a:noFill/>
          <a:ln w="9525" cap="flat" cmpd="sng">
            <a:solidFill>
              <a:schemeClr val="dk1"/>
            </a:solidFill>
            <a:prstDash val="solid"/>
            <a:miter lim="800000"/>
            <a:headEnd type="none" w="sm" len="sm"/>
            <a:tailEnd type="none" w="sm" len="sm"/>
          </a:ln>
        </p:spPr>
      </p:pic>
      <p:sp>
        <p:nvSpPr>
          <p:cNvPr id="588" name="Google Shape;588;p31"/>
          <p:cNvSpPr txBox="1"/>
          <p:nvPr/>
        </p:nvSpPr>
        <p:spPr>
          <a:xfrm>
            <a:off x="822325" y="3505200"/>
            <a:ext cx="72548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For RBC, the contribution margin ratio is calculated as follows:</a:t>
            </a:r>
            <a:endParaRPr sz="2000" b="0" i="0" u="none" strike="noStrike" cap="none">
              <a:solidFill>
                <a:schemeClr val="dk1"/>
              </a:solidFill>
              <a:latin typeface="Calibri"/>
              <a:ea typeface="Calibri"/>
              <a:cs typeface="Calibri"/>
              <a:sym typeface="Calibri"/>
            </a:endParaRPr>
          </a:p>
        </p:txBody>
      </p:sp>
      <p:grpSp>
        <p:nvGrpSpPr>
          <p:cNvPr id="589" name="Google Shape;589;p31"/>
          <p:cNvGrpSpPr/>
          <p:nvPr/>
        </p:nvGrpSpPr>
        <p:grpSpPr>
          <a:xfrm>
            <a:off x="2438400" y="4213225"/>
            <a:ext cx="3581400" cy="1016000"/>
            <a:chOff x="1219200" y="4213086"/>
            <a:chExt cx="3581400" cy="1015663"/>
          </a:xfrm>
        </p:grpSpPr>
        <p:sp>
          <p:nvSpPr>
            <p:cNvPr id="590" name="Google Shape;590;p31"/>
            <p:cNvSpPr txBox="1"/>
            <p:nvPr/>
          </p:nvSpPr>
          <p:spPr>
            <a:xfrm>
              <a:off x="2438400" y="4213086"/>
              <a:ext cx="1371600"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$80,000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$200,000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cxnSp>
          <p:nvCxnSpPr>
            <p:cNvPr id="591" name="Google Shape;591;p31"/>
            <p:cNvCxnSpPr/>
            <p:nvPr/>
          </p:nvCxnSpPr>
          <p:spPr>
            <a:xfrm>
              <a:off x="2514600" y="4571742"/>
              <a:ext cx="1219200" cy="0"/>
            </a:xfrm>
            <a:prstGeom prst="straightConnector1">
              <a:avLst/>
            </a:prstGeom>
            <a:noFill/>
            <a:ln w="12700" cap="flat" cmpd="sng">
              <a:solidFill>
                <a:schemeClr val="dk1"/>
              </a:solidFill>
              <a:prstDash val="solid"/>
              <a:round/>
              <a:headEnd type="none" w="sm" len="sm"/>
              <a:tailEnd type="none" w="sm" len="sm"/>
            </a:ln>
          </p:spPr>
        </p:cxnSp>
        <p:sp>
          <p:nvSpPr>
            <p:cNvPr id="592" name="Google Shape;592;p31"/>
            <p:cNvSpPr txBox="1"/>
            <p:nvPr/>
          </p:nvSpPr>
          <p:spPr>
            <a:xfrm>
              <a:off x="3810000" y="4343218"/>
              <a:ext cx="990600" cy="3999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40%</a:t>
              </a:r>
              <a:endParaRPr sz="1400" b="0" i="0" u="none" strike="noStrike" cap="none">
                <a:solidFill>
                  <a:srgbClr val="000000"/>
                </a:solidFill>
                <a:latin typeface="Arial"/>
                <a:ea typeface="Arial"/>
                <a:cs typeface="Arial"/>
                <a:sym typeface="Arial"/>
              </a:endParaRPr>
            </a:p>
          </p:txBody>
        </p:sp>
        <p:sp>
          <p:nvSpPr>
            <p:cNvPr id="593" name="Google Shape;593;p31"/>
            <p:cNvSpPr txBox="1"/>
            <p:nvPr/>
          </p:nvSpPr>
          <p:spPr>
            <a:xfrm>
              <a:off x="1219200" y="4400349"/>
              <a:ext cx="1371600" cy="3999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CM Ratio =</a:t>
              </a:r>
              <a:endParaRPr sz="1400" b="0" i="0" u="none" strike="noStrike" cap="none">
                <a:solidFill>
                  <a:srgbClr val="000000"/>
                </a:solidFill>
                <a:latin typeface="Arial"/>
                <a:ea typeface="Arial"/>
                <a:cs typeface="Arial"/>
                <a:sym typeface="Arial"/>
              </a:endParaRPr>
            </a:p>
          </p:txBody>
        </p:sp>
      </p:grpSp>
      <p:sp>
        <p:nvSpPr>
          <p:cNvPr id="594" name="Google Shape;594;p31"/>
          <p:cNvSpPr txBox="1"/>
          <p:nvPr/>
        </p:nvSpPr>
        <p:spPr>
          <a:xfrm>
            <a:off x="1508125" y="5181600"/>
            <a:ext cx="5654675" cy="708025"/>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Calibri"/>
                <a:ea typeface="Calibri"/>
                <a:cs typeface="Calibri"/>
                <a:sym typeface="Calibri"/>
              </a:rPr>
              <a:t>For each $1.00 increase in sales results in a total contribution margin increase of 40¢.</a:t>
            </a:r>
            <a:endParaRPr sz="1400" b="0" i="0" u="none" strike="noStrike" cap="none">
              <a:solidFill>
                <a:srgbClr val="000000"/>
              </a:solidFill>
              <a:latin typeface="Arial"/>
              <a:ea typeface="Arial"/>
              <a:cs typeface="Arial"/>
              <a:sym typeface="Arial"/>
            </a:endParaRPr>
          </a:p>
        </p:txBody>
      </p:sp>
    </p:spTree>
  </p:cSld>
  <p:clrMapOvr>
    <a:masterClrMapping/>
  </p:clrMapOvr>
  <p:transition spd="slow">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solidFill>
                  <a:srgbClr val="FF0000"/>
                </a:solidFill>
                <a:latin typeface="Calibri"/>
                <a:ea typeface="Calibri"/>
                <a:cs typeface="Calibri"/>
                <a:sym typeface="Calibri"/>
              </a:rPr>
              <a:t>Step 1B: </a:t>
            </a:r>
            <a:br>
              <a:rPr lang="en-US" sz="3600">
                <a:latin typeface="Calibri"/>
                <a:ea typeface="Calibri"/>
                <a:cs typeface="Calibri"/>
                <a:sym typeface="Calibri"/>
              </a:rPr>
            </a:br>
            <a:r>
              <a:rPr lang="en-US" sz="3600">
                <a:latin typeface="Calibri"/>
                <a:ea typeface="Calibri"/>
                <a:cs typeface="Calibri"/>
                <a:sym typeface="Calibri"/>
              </a:rPr>
              <a:t>Contribution Margin Ratio (CM Ratio) </a:t>
            </a:r>
            <a:endParaRPr/>
          </a:p>
        </p:txBody>
      </p:sp>
      <p:sp>
        <p:nvSpPr>
          <p:cNvPr id="600" name="Google Shape;600;p32"/>
          <p:cNvSpPr txBox="1"/>
          <p:nvPr/>
        </p:nvSpPr>
        <p:spPr>
          <a:xfrm>
            <a:off x="822325" y="1676400"/>
            <a:ext cx="7712075" cy="8302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a:t>
            </a:r>
            <a:r>
              <a:rPr lang="en-US" sz="2400" b="1" i="0" u="none" strike="noStrike" cap="none">
                <a:solidFill>
                  <a:schemeClr val="dk1"/>
                </a:solidFill>
                <a:latin typeface="Calibri"/>
                <a:ea typeface="Calibri"/>
                <a:cs typeface="Calibri"/>
                <a:sym typeface="Calibri"/>
              </a:rPr>
              <a:t>CM ratio can also be calculated </a:t>
            </a:r>
            <a:r>
              <a:rPr lang="en-US" sz="2400" b="0" i="0" u="none" strike="noStrike" cap="none">
                <a:solidFill>
                  <a:schemeClr val="dk1"/>
                </a:solidFill>
                <a:latin typeface="Calibri"/>
                <a:ea typeface="Calibri"/>
                <a:cs typeface="Calibri"/>
                <a:sym typeface="Calibri"/>
              </a:rPr>
              <a:t>by dividing the contribution margin </a:t>
            </a:r>
            <a:r>
              <a:rPr lang="en-US" sz="2400" b="1" i="0" u="none" strike="noStrike" cap="none">
                <a:solidFill>
                  <a:srgbClr val="FF0000"/>
                </a:solidFill>
                <a:latin typeface="Calibri"/>
                <a:ea typeface="Calibri"/>
                <a:cs typeface="Calibri"/>
                <a:sym typeface="Calibri"/>
              </a:rPr>
              <a:t>per unit</a:t>
            </a:r>
            <a:r>
              <a:rPr lang="en-US" sz="2400" b="0" i="0" u="none" strike="noStrike" cap="none">
                <a:solidFill>
                  <a:srgbClr val="FF0000"/>
                </a:solidFill>
                <a:latin typeface="Calibri"/>
                <a:ea typeface="Calibri"/>
                <a:cs typeface="Calibri"/>
                <a:sym typeface="Calibri"/>
              </a:rPr>
              <a:t> </a:t>
            </a:r>
            <a:r>
              <a:rPr lang="en-US" sz="2400" b="0" i="0" u="none" strike="noStrike" cap="none">
                <a:solidFill>
                  <a:schemeClr val="dk1"/>
                </a:solidFill>
                <a:latin typeface="Calibri"/>
                <a:ea typeface="Calibri"/>
                <a:cs typeface="Calibri"/>
                <a:sym typeface="Calibri"/>
              </a:rPr>
              <a:t>by the selling price </a:t>
            </a:r>
            <a:r>
              <a:rPr lang="en-US" sz="2400" b="1" i="0" u="none" strike="noStrike" cap="none">
                <a:solidFill>
                  <a:srgbClr val="FF0000"/>
                </a:solidFill>
                <a:latin typeface="Calibri"/>
                <a:ea typeface="Calibri"/>
                <a:cs typeface="Calibri"/>
                <a:sym typeface="Calibri"/>
              </a:rPr>
              <a:t>per unit</a:t>
            </a:r>
            <a:r>
              <a:rPr lang="en-US" sz="2400" b="0" i="0" u="none" strike="noStrike" cap="none">
                <a:solidFill>
                  <a:srgbClr val="FF0000"/>
                </a:solidFill>
                <a:latin typeface="Calibri"/>
                <a:ea typeface="Calibri"/>
                <a:cs typeface="Calibri"/>
                <a:sym typeface="Calibri"/>
              </a:rPr>
              <a:t>.</a:t>
            </a:r>
            <a:endParaRPr sz="1400" b="0" i="0" u="none" strike="noStrike" cap="none">
              <a:solidFill>
                <a:srgbClr val="FF0000"/>
              </a:solidFill>
              <a:latin typeface="Arial"/>
              <a:ea typeface="Arial"/>
              <a:cs typeface="Arial"/>
              <a:sym typeface="Arial"/>
            </a:endParaRPr>
          </a:p>
        </p:txBody>
      </p:sp>
      <p:grpSp>
        <p:nvGrpSpPr>
          <p:cNvPr id="601" name="Google Shape;601;p32"/>
          <p:cNvGrpSpPr/>
          <p:nvPr/>
        </p:nvGrpSpPr>
        <p:grpSpPr>
          <a:xfrm>
            <a:off x="1524000" y="2895600"/>
            <a:ext cx="4800600" cy="762000"/>
            <a:chOff x="1524000" y="2895600"/>
            <a:chExt cx="4800600" cy="762000"/>
          </a:xfrm>
        </p:grpSpPr>
        <p:sp>
          <p:nvSpPr>
            <p:cNvPr id="602" name="Google Shape;602;p32"/>
            <p:cNvSpPr txBox="1"/>
            <p:nvPr/>
          </p:nvSpPr>
          <p:spPr>
            <a:xfrm>
              <a:off x="1524000" y="3059668"/>
              <a:ext cx="13716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CM Ratio = </a:t>
              </a:r>
              <a:endParaRPr sz="1400" b="0" i="0" u="none" strike="noStrike" cap="none">
                <a:solidFill>
                  <a:srgbClr val="000000"/>
                </a:solidFill>
                <a:latin typeface="Arial"/>
                <a:ea typeface="Arial"/>
                <a:cs typeface="Arial"/>
                <a:sym typeface="Arial"/>
              </a:endParaRPr>
            </a:p>
          </p:txBody>
        </p:sp>
        <p:sp>
          <p:nvSpPr>
            <p:cNvPr id="603" name="Google Shape;603;p32"/>
            <p:cNvSpPr txBox="1"/>
            <p:nvPr/>
          </p:nvSpPr>
          <p:spPr>
            <a:xfrm>
              <a:off x="2895600" y="2895600"/>
              <a:ext cx="342900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Contribution Margin Per Unit</a:t>
              </a:r>
              <a:endParaRPr sz="1400" b="0" i="0" u="none" strike="noStrike" cap="none">
                <a:solidFill>
                  <a:srgbClr val="000000"/>
                </a:solidFill>
                <a:latin typeface="Arial"/>
                <a:ea typeface="Arial"/>
                <a:cs typeface="Arial"/>
                <a:sym typeface="Arial"/>
              </a:endParaRPr>
            </a:p>
          </p:txBody>
        </p:sp>
        <p:sp>
          <p:nvSpPr>
            <p:cNvPr id="604" name="Google Shape;604;p32"/>
            <p:cNvSpPr txBox="1"/>
            <p:nvPr/>
          </p:nvSpPr>
          <p:spPr>
            <a:xfrm>
              <a:off x="2971800" y="3288268"/>
              <a:ext cx="327660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Selling Price Per Unit</a:t>
              </a:r>
              <a:endParaRPr sz="1400" b="0" i="0" u="none" strike="noStrike" cap="none">
                <a:solidFill>
                  <a:srgbClr val="000000"/>
                </a:solidFill>
                <a:latin typeface="Arial"/>
                <a:ea typeface="Arial"/>
                <a:cs typeface="Arial"/>
                <a:sym typeface="Arial"/>
              </a:endParaRPr>
            </a:p>
          </p:txBody>
        </p:sp>
        <p:cxnSp>
          <p:nvCxnSpPr>
            <p:cNvPr id="605" name="Google Shape;605;p32"/>
            <p:cNvCxnSpPr/>
            <p:nvPr/>
          </p:nvCxnSpPr>
          <p:spPr>
            <a:xfrm>
              <a:off x="2895600" y="3287713"/>
              <a:ext cx="3276600" cy="0"/>
            </a:xfrm>
            <a:prstGeom prst="straightConnector1">
              <a:avLst/>
            </a:prstGeom>
            <a:noFill/>
            <a:ln w="28575" cap="flat" cmpd="sng">
              <a:solidFill>
                <a:schemeClr val="dk1"/>
              </a:solidFill>
              <a:prstDash val="solid"/>
              <a:round/>
              <a:headEnd type="none" w="sm" len="sm"/>
              <a:tailEnd type="none" w="sm" len="sm"/>
            </a:ln>
          </p:spPr>
        </p:cxnSp>
      </p:grpSp>
      <p:sp>
        <p:nvSpPr>
          <p:cNvPr id="606" name="Google Shape;606;p32"/>
          <p:cNvSpPr txBox="1"/>
          <p:nvPr/>
        </p:nvSpPr>
        <p:spPr>
          <a:xfrm>
            <a:off x="1524000" y="4049713"/>
            <a:ext cx="1371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CM Ratio = </a:t>
            </a:r>
            <a:endParaRPr sz="1400" b="0" i="0" u="none" strike="noStrike" cap="none">
              <a:solidFill>
                <a:srgbClr val="000000"/>
              </a:solidFill>
              <a:latin typeface="Arial"/>
              <a:ea typeface="Arial"/>
              <a:cs typeface="Arial"/>
              <a:sym typeface="Arial"/>
            </a:endParaRPr>
          </a:p>
        </p:txBody>
      </p:sp>
      <p:grpSp>
        <p:nvGrpSpPr>
          <p:cNvPr id="607" name="Google Shape;607;p32"/>
          <p:cNvGrpSpPr/>
          <p:nvPr/>
        </p:nvGrpSpPr>
        <p:grpSpPr>
          <a:xfrm>
            <a:off x="2971800" y="3962400"/>
            <a:ext cx="990600" cy="646113"/>
            <a:chOff x="3200400" y="4050268"/>
            <a:chExt cx="990600" cy="646331"/>
          </a:xfrm>
        </p:grpSpPr>
        <p:sp>
          <p:nvSpPr>
            <p:cNvPr id="608" name="Google Shape;608;p32"/>
            <p:cNvSpPr txBox="1"/>
            <p:nvPr/>
          </p:nvSpPr>
          <p:spPr>
            <a:xfrm>
              <a:off x="3200400" y="4050268"/>
              <a:ext cx="990600" cy="64633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$200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$500</a:t>
              </a:r>
              <a:endParaRPr sz="1400" b="0" i="0" u="none" strike="noStrike" cap="none">
                <a:solidFill>
                  <a:srgbClr val="000000"/>
                </a:solidFill>
                <a:latin typeface="Arial"/>
                <a:ea typeface="Arial"/>
                <a:cs typeface="Arial"/>
                <a:sym typeface="Arial"/>
              </a:endParaRPr>
            </a:p>
          </p:txBody>
        </p:sp>
        <p:cxnSp>
          <p:nvCxnSpPr>
            <p:cNvPr id="609" name="Google Shape;609;p32"/>
            <p:cNvCxnSpPr>
              <a:stCxn id="608" idx="1"/>
              <a:endCxn id="608" idx="3"/>
            </p:cNvCxnSpPr>
            <p:nvPr/>
          </p:nvCxnSpPr>
          <p:spPr>
            <a:xfrm>
              <a:off x="3200400" y="4373434"/>
              <a:ext cx="990600" cy="0"/>
            </a:xfrm>
            <a:prstGeom prst="straightConnector1">
              <a:avLst/>
            </a:prstGeom>
            <a:noFill/>
            <a:ln w="28575" cap="flat" cmpd="sng">
              <a:solidFill>
                <a:schemeClr val="dk1"/>
              </a:solidFill>
              <a:prstDash val="solid"/>
              <a:round/>
              <a:headEnd type="none" w="sm" len="sm"/>
              <a:tailEnd type="none" w="sm" len="sm"/>
            </a:ln>
          </p:spPr>
        </p:cxnSp>
      </p:grpSp>
      <p:sp>
        <p:nvSpPr>
          <p:cNvPr id="610" name="Google Shape;610;p32"/>
          <p:cNvSpPr txBox="1"/>
          <p:nvPr/>
        </p:nvSpPr>
        <p:spPr>
          <a:xfrm>
            <a:off x="4114800" y="4049713"/>
            <a:ext cx="990600" cy="369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Arial"/>
                <a:ea typeface="Arial"/>
                <a:cs typeface="Arial"/>
                <a:sym typeface="Arial"/>
              </a:rPr>
              <a:t>= 40%</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3600">
                <a:solidFill>
                  <a:srgbClr val="FF0000"/>
                </a:solidFill>
                <a:latin typeface="Calibri"/>
                <a:ea typeface="Calibri"/>
                <a:cs typeface="Calibri"/>
                <a:sym typeface="Calibri"/>
              </a:rPr>
              <a:t>Step 2: </a:t>
            </a:r>
            <a:br>
              <a:rPr lang="en-US" sz="3600">
                <a:latin typeface="Calibri"/>
                <a:ea typeface="Calibri"/>
                <a:cs typeface="Calibri"/>
                <a:sym typeface="Calibri"/>
              </a:rPr>
            </a:br>
            <a:r>
              <a:rPr lang="en-US" sz="3600">
                <a:latin typeface="Calibri"/>
                <a:ea typeface="Calibri"/>
                <a:cs typeface="Calibri"/>
                <a:sym typeface="Calibri"/>
              </a:rPr>
              <a:t>Variable Expense Ratio </a:t>
            </a:r>
            <a:endParaRPr/>
          </a:p>
        </p:txBody>
      </p:sp>
      <p:sp>
        <p:nvSpPr>
          <p:cNvPr id="616" name="Google Shape;616;p33"/>
          <p:cNvSpPr txBox="1"/>
          <p:nvPr/>
        </p:nvSpPr>
        <p:spPr>
          <a:xfrm>
            <a:off x="822325" y="1371600"/>
            <a:ext cx="7712075"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Arial"/>
                <a:ea typeface="Arial"/>
                <a:cs typeface="Arial"/>
                <a:sym typeface="Arial"/>
              </a:rPr>
              <a:t>The variable expenses as a percentage of sales is referred to as the variable expense ratio. This ratio is computed as follows: </a:t>
            </a:r>
            <a:endParaRPr sz="2000" b="0" i="0" u="none" strike="noStrike" cap="none">
              <a:solidFill>
                <a:schemeClr val="dk1"/>
              </a:solidFill>
              <a:latin typeface="Calibri"/>
              <a:ea typeface="Calibri"/>
              <a:cs typeface="Calibri"/>
              <a:sym typeface="Calibri"/>
            </a:endParaRPr>
          </a:p>
        </p:txBody>
      </p:sp>
      <p:sp>
        <p:nvSpPr>
          <p:cNvPr id="617" name="Google Shape;617;p33"/>
          <p:cNvSpPr txBox="1"/>
          <p:nvPr/>
        </p:nvSpPr>
        <p:spPr>
          <a:xfrm>
            <a:off x="822325" y="3505200"/>
            <a:ext cx="740727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For RBC, the variable expense ratio is calculated as follows:</a:t>
            </a:r>
            <a:endParaRPr sz="2000" b="0" i="0" u="none" strike="noStrike" cap="none">
              <a:solidFill>
                <a:schemeClr val="dk1"/>
              </a:solidFill>
              <a:latin typeface="Calibri"/>
              <a:ea typeface="Calibri"/>
              <a:cs typeface="Calibri"/>
              <a:sym typeface="Calibri"/>
            </a:endParaRPr>
          </a:p>
        </p:txBody>
      </p:sp>
      <p:grpSp>
        <p:nvGrpSpPr>
          <p:cNvPr id="618" name="Google Shape;618;p33"/>
          <p:cNvGrpSpPr/>
          <p:nvPr/>
        </p:nvGrpSpPr>
        <p:grpSpPr>
          <a:xfrm>
            <a:off x="1828800" y="4038600"/>
            <a:ext cx="5029200" cy="1016000"/>
            <a:chOff x="990600" y="4213086"/>
            <a:chExt cx="5029200" cy="1015663"/>
          </a:xfrm>
        </p:grpSpPr>
        <p:sp>
          <p:nvSpPr>
            <p:cNvPr id="619" name="Google Shape;619;p33"/>
            <p:cNvSpPr txBox="1"/>
            <p:nvPr/>
          </p:nvSpPr>
          <p:spPr>
            <a:xfrm>
              <a:off x="3657600" y="4213086"/>
              <a:ext cx="1371600" cy="10156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$120,000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$200,000</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cxnSp>
          <p:nvCxnSpPr>
            <p:cNvPr id="620" name="Google Shape;620;p33"/>
            <p:cNvCxnSpPr/>
            <p:nvPr/>
          </p:nvCxnSpPr>
          <p:spPr>
            <a:xfrm>
              <a:off x="3733800" y="4571742"/>
              <a:ext cx="1219200" cy="0"/>
            </a:xfrm>
            <a:prstGeom prst="straightConnector1">
              <a:avLst/>
            </a:prstGeom>
            <a:noFill/>
            <a:ln w="12700" cap="flat" cmpd="sng">
              <a:solidFill>
                <a:schemeClr val="dk1"/>
              </a:solidFill>
              <a:prstDash val="solid"/>
              <a:round/>
              <a:headEnd type="none" w="sm" len="sm"/>
              <a:tailEnd type="none" w="sm" len="sm"/>
            </a:ln>
          </p:spPr>
        </p:cxnSp>
        <p:sp>
          <p:nvSpPr>
            <p:cNvPr id="621" name="Google Shape;621;p33"/>
            <p:cNvSpPr txBox="1"/>
            <p:nvPr/>
          </p:nvSpPr>
          <p:spPr>
            <a:xfrm>
              <a:off x="5029200" y="4343218"/>
              <a:ext cx="990600" cy="3999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 60%</a:t>
              </a:r>
              <a:endParaRPr sz="1400" b="0" i="0" u="none" strike="noStrike" cap="none">
                <a:solidFill>
                  <a:srgbClr val="000000"/>
                </a:solidFill>
                <a:latin typeface="Arial"/>
                <a:ea typeface="Arial"/>
                <a:cs typeface="Arial"/>
                <a:sym typeface="Arial"/>
              </a:endParaRPr>
            </a:p>
          </p:txBody>
        </p:sp>
        <p:sp>
          <p:nvSpPr>
            <p:cNvPr id="622" name="Google Shape;622;p33"/>
            <p:cNvSpPr txBox="1"/>
            <p:nvPr/>
          </p:nvSpPr>
          <p:spPr>
            <a:xfrm>
              <a:off x="990600" y="4400349"/>
              <a:ext cx="2743200" cy="39991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Variable Expense Ratio =</a:t>
              </a:r>
              <a:endParaRPr sz="1400" b="0" i="0" u="none" strike="noStrike" cap="none">
                <a:solidFill>
                  <a:srgbClr val="000000"/>
                </a:solidFill>
                <a:latin typeface="Arial"/>
                <a:ea typeface="Arial"/>
                <a:cs typeface="Arial"/>
                <a:sym typeface="Arial"/>
              </a:endParaRPr>
            </a:p>
          </p:txBody>
        </p:sp>
      </p:grpSp>
      <p:pic>
        <p:nvPicPr>
          <p:cNvPr id="623" name="Google Shape;623;p33"/>
          <p:cNvPicPr preferRelativeResize="0"/>
          <p:nvPr/>
        </p:nvPicPr>
        <p:blipFill rotWithShape="1">
          <a:blip r:embed="rId3">
            <a:alphaModFix/>
          </a:blip>
          <a:srcRect/>
          <a:stretch/>
        </p:blipFill>
        <p:spPr>
          <a:xfrm>
            <a:off x="2514600" y="2505075"/>
            <a:ext cx="3670300" cy="514350"/>
          </a:xfrm>
          <a:prstGeom prst="rect">
            <a:avLst/>
          </a:prstGeom>
          <a:noFill/>
          <a:ln w="9525" cap="flat" cmpd="sng">
            <a:solidFill>
              <a:schemeClr val="dk1"/>
            </a:solidFill>
            <a:prstDash val="solid"/>
            <a:miter lim="800000"/>
            <a:headEnd type="none" w="sm" len="sm"/>
            <a:tailEnd type="none" w="sm" len="sm"/>
          </a:ln>
        </p:spPr>
      </p:pic>
    </p:spTree>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7"/>
        <p:cNvGrpSpPr/>
        <p:nvPr/>
      </p:nvGrpSpPr>
      <p:grpSpPr>
        <a:xfrm>
          <a:off x="0" y="0"/>
          <a:ext cx="0" cy="0"/>
          <a:chOff x="0" y="0"/>
          <a:chExt cx="0" cy="0"/>
        </a:xfrm>
      </p:grpSpPr>
      <p:sp>
        <p:nvSpPr>
          <p:cNvPr id="628" name="Google Shape;628;p34"/>
          <p:cNvSpPr txBox="1">
            <a:spLocks noGrp="1"/>
          </p:cNvSpPr>
          <p:nvPr>
            <p:ph type="title"/>
          </p:nvPr>
        </p:nvSpPr>
        <p:spPr>
          <a:xfrm>
            <a:off x="800100" y="235116"/>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SzPct val="43209"/>
              <a:buNone/>
            </a:pPr>
            <a:r>
              <a:rPr lang="en-US" sz="3600">
                <a:solidFill>
                  <a:srgbClr val="FF0000"/>
                </a:solidFill>
                <a:latin typeface="Calibri"/>
                <a:ea typeface="Calibri"/>
                <a:cs typeface="Calibri"/>
                <a:sym typeface="Calibri"/>
              </a:rPr>
              <a:t>Step 3: </a:t>
            </a:r>
            <a:br>
              <a:rPr lang="en-US" sz="3600">
                <a:latin typeface="Calibri"/>
                <a:ea typeface="Calibri"/>
                <a:cs typeface="Calibri"/>
                <a:sym typeface="Calibri"/>
              </a:rPr>
            </a:br>
            <a:r>
              <a:rPr lang="en-US" sz="3600">
                <a:latin typeface="Calibri"/>
                <a:ea typeface="Calibri"/>
                <a:cs typeface="Calibri"/>
                <a:sym typeface="Calibri"/>
              </a:rPr>
              <a:t>Contribution Margin Ratio </a:t>
            </a:r>
            <a:r>
              <a:rPr lang="en-US" sz="3600">
                <a:solidFill>
                  <a:srgbClr val="FF0000"/>
                </a:solidFill>
                <a:latin typeface="Calibri"/>
                <a:ea typeface="Calibri"/>
                <a:cs typeface="Calibri"/>
                <a:sym typeface="Calibri"/>
              </a:rPr>
              <a:t>determined using  the Variable Expense Ratio </a:t>
            </a:r>
            <a:endParaRPr>
              <a:solidFill>
                <a:srgbClr val="FF0000"/>
              </a:solidFill>
            </a:endParaRPr>
          </a:p>
        </p:txBody>
      </p:sp>
      <p:sp>
        <p:nvSpPr>
          <p:cNvPr id="629" name="Google Shape;629;p34"/>
          <p:cNvSpPr txBox="1"/>
          <p:nvPr/>
        </p:nvSpPr>
        <p:spPr>
          <a:xfrm>
            <a:off x="822325" y="1371600"/>
            <a:ext cx="7635875" cy="1016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Having defined the two terms, it bears emphasizing that the contribution margin ratio and the variable expense ratio can be mathematically related to one another: </a:t>
            </a:r>
            <a:endParaRPr sz="1400" b="0" i="0" u="none" strike="noStrike" cap="none">
              <a:solidFill>
                <a:srgbClr val="000000"/>
              </a:solidFill>
              <a:latin typeface="Arial"/>
              <a:ea typeface="Arial"/>
              <a:cs typeface="Arial"/>
              <a:sym typeface="Arial"/>
            </a:endParaRPr>
          </a:p>
        </p:txBody>
      </p:sp>
      <p:pic>
        <p:nvPicPr>
          <p:cNvPr id="630" name="Google Shape;630;p34"/>
          <p:cNvPicPr preferRelativeResize="0"/>
          <p:nvPr/>
        </p:nvPicPr>
        <p:blipFill rotWithShape="1">
          <a:blip r:embed="rId3">
            <a:alphaModFix/>
          </a:blip>
          <a:srcRect/>
          <a:stretch/>
        </p:blipFill>
        <p:spPr>
          <a:xfrm>
            <a:off x="1209171" y="2453105"/>
            <a:ext cx="6617369" cy="2352842"/>
          </a:xfrm>
          <a:prstGeom prst="rect">
            <a:avLst/>
          </a:prstGeom>
          <a:noFill/>
          <a:ln>
            <a:noFill/>
          </a:ln>
        </p:spPr>
      </p:pic>
      <p:pic>
        <p:nvPicPr>
          <p:cNvPr id="631" name="Google Shape;631;p34"/>
          <p:cNvPicPr preferRelativeResize="0"/>
          <p:nvPr/>
        </p:nvPicPr>
        <p:blipFill rotWithShape="1">
          <a:blip r:embed="rId4">
            <a:alphaModFix/>
          </a:blip>
          <a:srcRect/>
          <a:stretch/>
        </p:blipFill>
        <p:spPr>
          <a:xfrm>
            <a:off x="1209171" y="3949031"/>
            <a:ext cx="6316579" cy="1713832"/>
          </a:xfrm>
          <a:prstGeom prst="rect">
            <a:avLst/>
          </a:prstGeom>
          <a:noFill/>
          <a:ln>
            <a:noFill/>
          </a:ln>
        </p:spPr>
      </p:pic>
    </p:spTree>
  </p:cSld>
  <p:clrMapOvr>
    <a:masterClrMapping/>
  </p:clrMapOvr>
  <p:transition spd="slow">
    <p:circl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graphicFrame>
        <p:nvGraphicFramePr>
          <p:cNvPr id="637" name="Google Shape;637;p35"/>
          <p:cNvGraphicFramePr/>
          <p:nvPr/>
        </p:nvGraphicFramePr>
        <p:xfrm>
          <a:off x="228600" y="2362200"/>
          <a:ext cx="8534400" cy="2667000"/>
        </p:xfrm>
        <a:graphic>
          <a:graphicData uri="http://schemas.openxmlformats.org/presentationml/2006/ole">
            <mc:AlternateContent xmlns:mc="http://schemas.openxmlformats.org/markup-compatibility/2006">
              <mc:Choice xmlns:v="urn:schemas-microsoft-com:vml" Requires="v">
                <p:oleObj r:id="rId3" imgW="8534400" imgH="2667000" progId="Excel.Sheet.8">
                  <p:embed/>
                </p:oleObj>
              </mc:Choice>
              <mc:Fallback>
                <p:oleObj r:id="rId3" imgW="8534400" imgH="2667000" progId="Excel.Sheet.8">
                  <p:embed/>
                  <p:pic>
                    <p:nvPicPr>
                      <p:cNvPr id="637" name="Google Shape;637;p35"/>
                      <p:cNvPicPr preferRelativeResize="0"/>
                      <p:nvPr/>
                    </p:nvPicPr>
                    <p:blipFill rotWithShape="1">
                      <a:blip r:embed="rId4">
                        <a:alphaModFix/>
                      </a:blip>
                      <a:srcRect/>
                      <a:stretch/>
                    </p:blipFill>
                    <p:spPr>
                      <a:xfrm>
                        <a:off x="228600" y="2362200"/>
                        <a:ext cx="8534400" cy="2667000"/>
                      </a:xfrm>
                      <a:prstGeom prst="rect">
                        <a:avLst/>
                      </a:prstGeom>
                      <a:noFill/>
                      <a:ln>
                        <a:noFill/>
                      </a:ln>
                      <a:effectLst>
                        <a:outerShdw blurRad="63500" dist="71842" dir="2700000" algn="ctr" rotWithShape="0">
                          <a:schemeClr val="dk1">
                            <a:alpha val="74509"/>
                          </a:schemeClr>
                        </a:outerShdw>
                      </a:effectLst>
                    </p:spPr>
                  </p:pic>
                </p:oleObj>
              </mc:Fallback>
            </mc:AlternateContent>
          </a:graphicData>
        </a:graphic>
      </p:graphicFrame>
      <p:sp>
        <p:nvSpPr>
          <p:cNvPr id="638" name="Google Shape;638;p35"/>
          <p:cNvSpPr txBox="1">
            <a:spLocks noGrp="1"/>
          </p:cNvSpPr>
          <p:nvPr>
            <p:ph type="title"/>
          </p:nvPr>
        </p:nvSpPr>
        <p:spPr>
          <a:xfrm>
            <a:off x="0" y="152400"/>
            <a:ext cx="9288379"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a:t>Applications of Contribution Margin Ratio: Increase in Sales Volume</a:t>
            </a:r>
            <a:endParaRPr/>
          </a:p>
        </p:txBody>
      </p:sp>
      <p:grpSp>
        <p:nvGrpSpPr>
          <p:cNvPr id="639" name="Google Shape;639;p35"/>
          <p:cNvGrpSpPr/>
          <p:nvPr/>
        </p:nvGrpSpPr>
        <p:grpSpPr>
          <a:xfrm>
            <a:off x="333375" y="3871914"/>
            <a:ext cx="8810625" cy="2144470"/>
            <a:chOff x="457200" y="4039658"/>
            <a:chExt cx="8582025" cy="2144756"/>
          </a:xfrm>
        </p:grpSpPr>
        <p:cxnSp>
          <p:nvCxnSpPr>
            <p:cNvPr id="640" name="Google Shape;640;p35"/>
            <p:cNvCxnSpPr/>
            <p:nvPr/>
          </p:nvCxnSpPr>
          <p:spPr>
            <a:xfrm rot="10800000">
              <a:off x="6062663" y="4039658"/>
              <a:ext cx="457200" cy="1544843"/>
            </a:xfrm>
            <a:prstGeom prst="straightConnector1">
              <a:avLst/>
            </a:prstGeom>
            <a:solidFill>
              <a:srgbClr val="27304E"/>
            </a:solidFill>
            <a:ln w="38100" cap="flat" cmpd="sng">
              <a:solidFill>
                <a:srgbClr val="FC0128"/>
              </a:solidFill>
              <a:prstDash val="solid"/>
              <a:round/>
              <a:headEnd type="none" w="sm" len="sm"/>
              <a:tailEnd type="triangle" w="med" len="med"/>
            </a:ln>
            <a:effectLst>
              <a:outerShdw blurRad="50800" dist="38100" dir="2700000" algn="tl" rotWithShape="0">
                <a:srgbClr val="808080">
                  <a:alpha val="39215"/>
                </a:srgbClr>
              </a:outerShdw>
            </a:effectLst>
          </p:spPr>
        </p:cxnSp>
        <p:cxnSp>
          <p:nvCxnSpPr>
            <p:cNvPr id="641" name="Google Shape;641;p35"/>
            <p:cNvCxnSpPr/>
            <p:nvPr/>
          </p:nvCxnSpPr>
          <p:spPr>
            <a:xfrm rot="10800000" flipH="1">
              <a:off x="6367463" y="4072999"/>
              <a:ext cx="685800" cy="1524204"/>
            </a:xfrm>
            <a:prstGeom prst="straightConnector1">
              <a:avLst/>
            </a:prstGeom>
            <a:solidFill>
              <a:srgbClr val="27304E"/>
            </a:solidFill>
            <a:ln w="38100" cap="flat" cmpd="sng">
              <a:solidFill>
                <a:srgbClr val="FC0128"/>
              </a:solidFill>
              <a:prstDash val="solid"/>
              <a:round/>
              <a:headEnd type="none" w="sm" len="sm"/>
              <a:tailEnd type="triangle" w="med" len="med"/>
            </a:ln>
            <a:effectLst>
              <a:outerShdw blurRad="50800" dist="38100" dir="2700000" algn="tl" rotWithShape="0">
                <a:srgbClr val="808080">
                  <a:alpha val="39215"/>
                </a:srgbClr>
              </a:outerShdw>
            </a:effectLst>
          </p:spPr>
        </p:cxnSp>
        <p:sp>
          <p:nvSpPr>
            <p:cNvPr id="642" name="Google Shape;642;p35"/>
            <p:cNvSpPr/>
            <p:nvPr/>
          </p:nvSpPr>
          <p:spPr>
            <a:xfrm>
              <a:off x="457200" y="5355871"/>
              <a:ext cx="8582025" cy="828543"/>
            </a:xfrm>
            <a:prstGeom prst="rect">
              <a:avLst/>
            </a:prstGeom>
            <a:solidFill>
              <a:srgbClr val="27304E"/>
            </a:solidFill>
            <a:ln w="12700" cap="flat" cmpd="sng">
              <a:solidFill>
                <a:schemeClr val="dk1"/>
              </a:solidFill>
              <a:prstDash val="solid"/>
              <a:miter lim="800000"/>
              <a:headEnd type="none" w="sm" len="sm"/>
              <a:tailEnd type="none" w="sm" len="sm"/>
            </a:ln>
            <a:effectLst>
              <a:outerShdw blurRad="63500" dist="38099" dir="2700000" algn="ctr" rotWithShape="0">
                <a:schemeClr val="lt2">
                  <a:alpha val="74509"/>
                </a:scheme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1"/>
                  </a:solidFill>
                  <a:latin typeface="Calibri"/>
                  <a:ea typeface="Calibri"/>
                  <a:cs typeface="Calibri"/>
                  <a:sym typeface="Calibri"/>
                </a:rPr>
                <a:t>A $50,000 increase in sales revenue results in a $20,000 increase in CM ($50,000 × 40% = $20,000).</a:t>
              </a:r>
              <a:endParaRPr sz="1400" b="0" i="0" u="none" strike="noStrike" cap="none">
                <a:solidFill>
                  <a:srgbClr val="000000"/>
                </a:solidFill>
                <a:latin typeface="Arial"/>
                <a:ea typeface="Arial"/>
                <a:cs typeface="Arial"/>
                <a:sym typeface="Arial"/>
              </a:endParaRPr>
            </a:p>
          </p:txBody>
        </p:sp>
      </p:grpSp>
      <p:sp>
        <p:nvSpPr>
          <p:cNvPr id="643" name="Google Shape;643;p35"/>
          <p:cNvSpPr txBox="1"/>
          <p:nvPr/>
        </p:nvSpPr>
        <p:spPr>
          <a:xfrm>
            <a:off x="822325" y="1295400"/>
            <a:ext cx="7543800" cy="1016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If RBC increases sales from 400 to 500 bikes ($50,000),</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contribution margin will increase by $20,000 ($50,000 × 40%).</a:t>
            </a:r>
            <a:br>
              <a:rPr lang="en-US" sz="2000" b="0" i="0" u="none" strike="noStrike" cap="none">
                <a:solidFill>
                  <a:schemeClr val="dk1"/>
                </a:solidFill>
                <a:latin typeface="Calibri"/>
                <a:ea typeface="Calibri"/>
                <a:cs typeface="Calibri"/>
                <a:sym typeface="Calibri"/>
              </a:rPr>
            </a:br>
            <a:r>
              <a:rPr lang="en-US" sz="2000" b="0" i="0" u="none" strike="noStrike" cap="none">
                <a:solidFill>
                  <a:schemeClr val="dk1"/>
                </a:solidFill>
                <a:latin typeface="Calibri"/>
                <a:ea typeface="Calibri"/>
                <a:cs typeface="Calibri"/>
                <a:sym typeface="Calibri"/>
              </a:rPr>
              <a:t>Here is the long form  proof:</a:t>
            </a:r>
            <a:endParaRPr sz="1400" b="0" i="0" u="none" strike="noStrike" cap="none">
              <a:solidFill>
                <a:srgbClr val="000000"/>
              </a:solidFill>
              <a:latin typeface="Arial"/>
              <a:ea typeface="Arial"/>
              <a:cs typeface="Arial"/>
              <a:sym typeface="Arial"/>
            </a:endParaRP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39"/>
                                        </p:tgtEl>
                                        <p:attrNameLst>
                                          <p:attrName>style.visibility</p:attrName>
                                        </p:attrNameLst>
                                      </p:cBhvr>
                                      <p:to>
                                        <p:strVal val="visible"/>
                                      </p:to>
                                    </p:set>
                                    <p:anim calcmode="lin" valueType="num">
                                      <p:cBhvr additive="base">
                                        <p:cTn id="7" dur="1000"/>
                                        <p:tgtEl>
                                          <p:spTgt spid="6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6"/>
          <p:cNvSpPr txBox="1">
            <a:spLocks noGrp="1"/>
          </p:cNvSpPr>
          <p:nvPr>
            <p:ph type="title"/>
          </p:nvPr>
        </p:nvSpPr>
        <p:spPr>
          <a:xfrm>
            <a:off x="822324" y="152400"/>
            <a:ext cx="8153399"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Applications of Contribution Margin Ratio – Increase in Sales Volume</a:t>
            </a:r>
            <a:endParaRPr/>
          </a:p>
        </p:txBody>
      </p:sp>
      <p:sp>
        <p:nvSpPr>
          <p:cNvPr id="650" name="Google Shape;650;p36"/>
          <p:cNvSpPr txBox="1"/>
          <p:nvPr/>
        </p:nvSpPr>
        <p:spPr>
          <a:xfrm>
            <a:off x="457200" y="1295400"/>
            <a:ext cx="8153400" cy="8302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The relationship between profit and the CM ratio can be expressed using the following equation:</a:t>
            </a:r>
            <a:endParaRPr sz="1400" b="0" i="0" u="none" strike="noStrike" cap="none">
              <a:solidFill>
                <a:srgbClr val="000000"/>
              </a:solidFill>
              <a:latin typeface="Arial"/>
              <a:ea typeface="Arial"/>
              <a:cs typeface="Arial"/>
              <a:sym typeface="Arial"/>
            </a:endParaRPr>
          </a:p>
        </p:txBody>
      </p:sp>
      <p:sp>
        <p:nvSpPr>
          <p:cNvPr id="651" name="Google Shape;651;p36"/>
          <p:cNvSpPr txBox="1"/>
          <p:nvPr/>
        </p:nvSpPr>
        <p:spPr>
          <a:xfrm>
            <a:off x="228600" y="2286000"/>
            <a:ext cx="8839200" cy="588963"/>
          </a:xfrm>
          <a:prstGeom prst="rect">
            <a:avLst/>
          </a:prstGeom>
          <a:solidFill>
            <a:srgbClr val="B3E4D6"/>
          </a:solidFill>
          <a:ln w="9525" cap="flat" cmpd="sng">
            <a:solidFill>
              <a:srgbClr val="305250"/>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2E663E"/>
                </a:solidFill>
                <a:latin typeface="Arial"/>
                <a:ea typeface="Arial"/>
                <a:cs typeface="Arial"/>
                <a:sym typeface="Arial"/>
              </a:rPr>
              <a:t>Profit = (CM ratio × Sales) – Fixed expenses</a:t>
            </a:r>
            <a:endParaRPr sz="1400" b="0" i="0" u="none" strike="noStrike" cap="none">
              <a:solidFill>
                <a:srgbClr val="000000"/>
              </a:solidFill>
              <a:latin typeface="Arial"/>
              <a:ea typeface="Arial"/>
              <a:cs typeface="Arial"/>
              <a:sym typeface="Arial"/>
            </a:endParaRPr>
          </a:p>
        </p:txBody>
      </p:sp>
      <p:sp>
        <p:nvSpPr>
          <p:cNvPr id="652" name="Google Shape;652;p36"/>
          <p:cNvSpPr txBox="1"/>
          <p:nvPr/>
        </p:nvSpPr>
        <p:spPr>
          <a:xfrm>
            <a:off x="1616075" y="4191000"/>
            <a:ext cx="6003925" cy="18161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(40% × </a:t>
            </a:r>
            <a:r>
              <a:rPr lang="en-US" sz="2800" b="0" i="0" u="none" strike="noStrike" cap="none">
                <a:solidFill>
                  <a:srgbClr val="C00000"/>
                </a:solidFill>
                <a:latin typeface="Arial"/>
                <a:ea typeface="Arial"/>
                <a:cs typeface="Arial"/>
                <a:sym typeface="Arial"/>
              </a:rPr>
              <a:t>$250,000) </a:t>
            </a:r>
            <a:r>
              <a:rPr lang="en-US" sz="2800" b="0" i="0" u="none" strike="noStrike" cap="none">
                <a:solidFill>
                  <a:schemeClr val="dk1"/>
                </a:solidFill>
                <a:latin typeface="Arial"/>
                <a:ea typeface="Arial"/>
                <a:cs typeface="Arial"/>
                <a:sym typeface="Arial"/>
              </a:rPr>
              <a:t>– $80,000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$100,000 – $80,000</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Profit = </a:t>
            </a:r>
            <a:r>
              <a:rPr lang="en-US" sz="2800" b="0" i="0" u="none" strike="noStrike" cap="none">
                <a:solidFill>
                  <a:srgbClr val="C00000"/>
                </a:solidFill>
                <a:latin typeface="Arial"/>
                <a:ea typeface="Arial"/>
                <a:cs typeface="Arial"/>
                <a:sym typeface="Arial"/>
              </a:rPr>
              <a:t>$20,000</a:t>
            </a:r>
            <a:br>
              <a:rPr lang="en-US" sz="2800" b="0" i="0" u="none" strike="noStrike" cap="none">
                <a:solidFill>
                  <a:srgbClr val="C00000"/>
                </a:solidFill>
                <a:latin typeface="Arial"/>
                <a:ea typeface="Arial"/>
                <a:cs typeface="Arial"/>
                <a:sym typeface="Arial"/>
              </a:rPr>
            </a:br>
            <a:endParaRPr sz="2800" b="0" i="0" u="none" strike="noStrike" cap="none">
              <a:solidFill>
                <a:srgbClr val="C00000"/>
              </a:solidFill>
              <a:latin typeface="Arial"/>
              <a:ea typeface="Arial"/>
              <a:cs typeface="Arial"/>
              <a:sym typeface="Arial"/>
            </a:endParaRPr>
          </a:p>
        </p:txBody>
      </p:sp>
      <p:sp>
        <p:nvSpPr>
          <p:cNvPr id="653" name="Google Shape;653;p36"/>
          <p:cNvSpPr txBox="1"/>
          <p:nvPr/>
        </p:nvSpPr>
        <p:spPr>
          <a:xfrm>
            <a:off x="111760" y="3124200"/>
            <a:ext cx="8915400" cy="830997"/>
          </a:xfrm>
          <a:prstGeom prst="rect">
            <a:avLst/>
          </a:prstGeom>
          <a:solidFill>
            <a:srgbClr val="1C6294"/>
          </a:solidFill>
          <a:ln w="9525" cap="flat" cmpd="sng">
            <a:solidFill>
              <a:srgbClr val="1C6294"/>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2F2F2"/>
                </a:solidFill>
                <a:latin typeface="Calibri"/>
                <a:ea typeface="Calibri"/>
                <a:cs typeface="Calibri"/>
                <a:sym typeface="Calibri"/>
              </a:rPr>
              <a:t>If RBC increased its sales volume to 500 bikes, what would management expect profit or net operating income to be?</a:t>
            </a:r>
            <a:endParaRPr sz="1400" b="0" i="0" u="none" strike="noStrike" cap="none">
              <a:solidFill>
                <a:srgbClr val="000000"/>
              </a:solidFill>
              <a:latin typeface="Arial"/>
              <a:ea typeface="Arial"/>
              <a:cs typeface="Arial"/>
              <a:sym typeface="Aria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53"/>
                                        </p:tgtEl>
                                        <p:attrNameLst>
                                          <p:attrName>style.visibility</p:attrName>
                                        </p:attrNameLst>
                                      </p:cBhvr>
                                      <p:to>
                                        <p:strVal val="visible"/>
                                      </p:to>
                                    </p:set>
                                    <p:animEffect transition="in" filter="fade">
                                      <p:cBhvr>
                                        <p:cTn id="7" dur="500"/>
                                        <p:tgtEl>
                                          <p:spTgt spid="6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52">
                                            <p:txEl>
                                              <p:pRg st="0" end="0"/>
                                            </p:txEl>
                                          </p:spTgt>
                                        </p:tgtEl>
                                        <p:attrNameLst>
                                          <p:attrName>style.visibility</p:attrName>
                                        </p:attrNameLst>
                                      </p:cBhvr>
                                      <p:to>
                                        <p:strVal val="visible"/>
                                      </p:to>
                                    </p:set>
                                    <p:animEffect transition="in" filter="fade">
                                      <p:cBhvr>
                                        <p:cTn id="11" dur="2000"/>
                                        <p:tgtEl>
                                          <p:spTgt spid="652">
                                            <p:txEl>
                                              <p:pRg st="0" end="0"/>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652">
                                            <p:txEl>
                                              <p:pRg st="1" end="1"/>
                                            </p:txEl>
                                          </p:spTgt>
                                        </p:tgtEl>
                                        <p:attrNameLst>
                                          <p:attrName>style.visibility</p:attrName>
                                        </p:attrNameLst>
                                      </p:cBhvr>
                                      <p:to>
                                        <p:strVal val="visible"/>
                                      </p:to>
                                    </p:set>
                                    <p:animEffect transition="in" filter="fade">
                                      <p:cBhvr>
                                        <p:cTn id="15" dur="2000"/>
                                        <p:tgtEl>
                                          <p:spTgt spid="652">
                                            <p:txEl>
                                              <p:pRg st="1" end="1"/>
                                            </p:txEl>
                                          </p:spTgt>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652">
                                            <p:txEl>
                                              <p:pRg st="2" end="2"/>
                                            </p:txEl>
                                          </p:spTgt>
                                        </p:tgtEl>
                                        <p:attrNameLst>
                                          <p:attrName>style.visibility</p:attrName>
                                        </p:attrNameLst>
                                      </p:cBhvr>
                                      <p:to>
                                        <p:strVal val="visible"/>
                                      </p:to>
                                    </p:set>
                                    <p:animEffect transition="in" filter="fade">
                                      <p:cBhvr>
                                        <p:cTn id="19" dur="2000"/>
                                        <p:tgtEl>
                                          <p:spTgt spid="65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8"/>
          <p:cNvSpPr txBox="1"/>
          <p:nvPr/>
        </p:nvSpPr>
        <p:spPr>
          <a:xfrm>
            <a:off x="488950" y="1165893"/>
            <a:ext cx="8153400" cy="4879975"/>
          </a:xfrm>
          <a:prstGeom prst="rect">
            <a:avLst/>
          </a:prstGeom>
          <a:noFill/>
          <a:ln>
            <a:noFill/>
          </a:ln>
        </p:spPr>
        <p:txBody>
          <a:bodyPr spcFirstLastPara="1" wrap="square" lIns="90475" tIns="44450" rIns="90475" bIns="44450" anchor="t" anchorCtr="0">
            <a:noAutofit/>
          </a:bodyPr>
          <a:lstStyle/>
          <a:p>
            <a:pPr marL="365125" marR="0" lvl="0" indent="-255587" algn="l" rtl="0">
              <a:lnSpc>
                <a:spcPct val="100000"/>
              </a:lnSpc>
              <a:spcBef>
                <a:spcPts val="0"/>
              </a:spcBef>
              <a:spcAft>
                <a:spcPts val="0"/>
              </a:spcAft>
              <a:buClr>
                <a:srgbClr val="A04DA3"/>
              </a:buClr>
              <a:buSzPts val="2800"/>
              <a:buFont typeface="Times"/>
              <a:buNone/>
            </a:pPr>
            <a:r>
              <a:rPr lang="en-US" sz="2800" b="0" i="0" u="none" strike="noStrike" cap="none">
                <a:solidFill>
                  <a:schemeClr val="dk1"/>
                </a:solidFill>
                <a:latin typeface="Calibri"/>
                <a:ea typeface="Calibri"/>
                <a:cs typeface="Calibri"/>
                <a:sym typeface="Calibri"/>
              </a:rPr>
              <a:t> 	</a:t>
            </a:r>
            <a:r>
              <a:rPr lang="en-US" sz="2500" b="0" i="0" u="none" strike="noStrike" cap="none">
                <a:solidFill>
                  <a:schemeClr val="dk1"/>
                </a:solidFill>
                <a:latin typeface="Calibri"/>
                <a:ea typeface="Calibri"/>
                <a:cs typeface="Calibri"/>
                <a:sym typeface="Calibri"/>
              </a:rPr>
              <a:t>Coffee Klatch is an espresso stand in a downtown office building. The average selling price of a cup of coffee is $1.49 and the average variable expense per cup is $0.36. The average fixed expense per month is $1,300. An average of 2,100 cups are sold each month. What is the CM Ratio for Coffee Klatch?</a:t>
            </a:r>
            <a:endParaRPr sz="1400" b="0" i="0" u="none" strike="noStrike" cap="none">
              <a:solidFill>
                <a:schemeClr val="dk1"/>
              </a:solidFill>
              <a:latin typeface="Arial"/>
              <a:ea typeface="Arial"/>
              <a:cs typeface="Arial"/>
              <a:sym typeface="Arial"/>
            </a:endParaRPr>
          </a:p>
          <a:p>
            <a:pPr marL="657225" marR="0" lvl="1" indent="-246062" algn="l" rtl="0">
              <a:lnSpc>
                <a:spcPct val="100000"/>
              </a:lnSpc>
              <a:spcBef>
                <a:spcPts val="300"/>
              </a:spcBef>
              <a:spcAft>
                <a:spcPts val="0"/>
              </a:spcAft>
              <a:buClr>
                <a:schemeClr val="accent2"/>
              </a:buClr>
              <a:buSzPts val="2500"/>
              <a:buFont typeface="Noto Sans Symbols"/>
              <a:buNone/>
            </a:pPr>
            <a:r>
              <a:rPr lang="en-US" sz="2500" b="0" i="0" u="none" strike="noStrike" cap="none">
                <a:solidFill>
                  <a:schemeClr val="dk1"/>
                </a:solidFill>
                <a:latin typeface="Calibri"/>
                <a:ea typeface="Calibri"/>
                <a:cs typeface="Calibri"/>
                <a:sym typeface="Calibri"/>
              </a:rPr>
              <a:t>a. 1.319</a:t>
            </a:r>
            <a:endParaRPr sz="1400" b="0" i="0" u="none" strike="noStrike" cap="none">
              <a:solidFill>
                <a:schemeClr val="dk1"/>
              </a:solidFill>
              <a:latin typeface="Arial"/>
              <a:ea typeface="Arial"/>
              <a:cs typeface="Arial"/>
              <a:sym typeface="Arial"/>
            </a:endParaRPr>
          </a:p>
          <a:p>
            <a:pPr marL="657225" marR="0" lvl="1" indent="-246062" algn="l" rtl="0">
              <a:lnSpc>
                <a:spcPct val="100000"/>
              </a:lnSpc>
              <a:spcBef>
                <a:spcPts val="300"/>
              </a:spcBef>
              <a:spcAft>
                <a:spcPts val="0"/>
              </a:spcAft>
              <a:buClr>
                <a:schemeClr val="accent2"/>
              </a:buClr>
              <a:buSzPts val="2500"/>
              <a:buFont typeface="Noto Sans Symbols"/>
              <a:buNone/>
            </a:pPr>
            <a:r>
              <a:rPr lang="en-US" sz="2500" b="0" i="0" u="none" strike="noStrike" cap="none">
                <a:solidFill>
                  <a:schemeClr val="dk1"/>
                </a:solidFill>
                <a:latin typeface="Calibri"/>
                <a:ea typeface="Calibri"/>
                <a:cs typeface="Calibri"/>
                <a:sym typeface="Calibri"/>
              </a:rPr>
              <a:t>b. 0.758</a:t>
            </a:r>
            <a:endParaRPr sz="1400" b="0" i="0" u="none" strike="noStrike" cap="none">
              <a:solidFill>
                <a:schemeClr val="dk1"/>
              </a:solidFill>
              <a:latin typeface="Arial"/>
              <a:ea typeface="Arial"/>
              <a:cs typeface="Arial"/>
              <a:sym typeface="Arial"/>
            </a:endParaRPr>
          </a:p>
          <a:p>
            <a:pPr marL="657225" marR="0" lvl="1" indent="-246062" algn="l" rtl="0">
              <a:lnSpc>
                <a:spcPct val="100000"/>
              </a:lnSpc>
              <a:spcBef>
                <a:spcPts val="300"/>
              </a:spcBef>
              <a:spcAft>
                <a:spcPts val="0"/>
              </a:spcAft>
              <a:buClr>
                <a:schemeClr val="accent2"/>
              </a:buClr>
              <a:buSzPts val="2500"/>
              <a:buFont typeface="Noto Sans Symbols"/>
              <a:buNone/>
            </a:pPr>
            <a:r>
              <a:rPr lang="en-US" sz="2500" b="0" i="0" u="none" strike="noStrike" cap="none">
                <a:solidFill>
                  <a:schemeClr val="dk1"/>
                </a:solidFill>
                <a:latin typeface="Calibri"/>
                <a:ea typeface="Calibri"/>
                <a:cs typeface="Calibri"/>
                <a:sym typeface="Calibri"/>
              </a:rPr>
              <a:t>c. 0.242</a:t>
            </a:r>
            <a:endParaRPr sz="1400" b="0" i="0" u="none" strike="noStrike" cap="none">
              <a:solidFill>
                <a:schemeClr val="dk1"/>
              </a:solidFill>
              <a:latin typeface="Arial"/>
              <a:ea typeface="Arial"/>
              <a:cs typeface="Arial"/>
              <a:sym typeface="Arial"/>
            </a:endParaRPr>
          </a:p>
          <a:p>
            <a:pPr marL="657225" marR="0" lvl="1" indent="-246062" algn="l" rtl="0">
              <a:lnSpc>
                <a:spcPct val="100000"/>
              </a:lnSpc>
              <a:spcBef>
                <a:spcPts val="300"/>
              </a:spcBef>
              <a:spcAft>
                <a:spcPts val="0"/>
              </a:spcAft>
              <a:buClr>
                <a:schemeClr val="accent2"/>
              </a:buClr>
              <a:buSzPts val="2500"/>
              <a:buFont typeface="Noto Sans Symbols"/>
              <a:buNone/>
            </a:pPr>
            <a:r>
              <a:rPr lang="en-US" sz="2500" b="0" i="0" u="none" strike="noStrike" cap="none">
                <a:solidFill>
                  <a:schemeClr val="dk1"/>
                </a:solidFill>
                <a:latin typeface="Calibri"/>
                <a:ea typeface="Calibri"/>
                <a:cs typeface="Calibri"/>
                <a:sym typeface="Calibri"/>
              </a:rPr>
              <a:t>d. 4.139</a:t>
            </a:r>
            <a:endParaRPr sz="1400" b="0" i="0" u="none" strike="noStrike" cap="none">
              <a:solidFill>
                <a:schemeClr val="dk1"/>
              </a:solidFill>
              <a:latin typeface="Arial"/>
              <a:ea typeface="Arial"/>
              <a:cs typeface="Arial"/>
              <a:sym typeface="Arial"/>
            </a:endParaRPr>
          </a:p>
        </p:txBody>
      </p:sp>
      <p:sp>
        <p:nvSpPr>
          <p:cNvPr id="660" name="Google Shape;660;p3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a:t>Poll 5</a:t>
            </a:r>
            <a:endParaRPr/>
          </a:p>
        </p:txBody>
      </p:sp>
      <p:sp>
        <p:nvSpPr>
          <p:cNvPr id="661" name="Google Shape;661;p38"/>
          <p:cNvSpPr/>
          <p:nvPr/>
        </p:nvSpPr>
        <p:spPr>
          <a:xfrm>
            <a:off x="822325" y="3925888"/>
            <a:ext cx="482600" cy="485775"/>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662" name="Google Shape;662;p38"/>
          <p:cNvGrpSpPr/>
          <p:nvPr/>
        </p:nvGrpSpPr>
        <p:grpSpPr>
          <a:xfrm>
            <a:off x="3200400" y="3581400"/>
            <a:ext cx="5638800" cy="2667000"/>
            <a:chOff x="2016" y="2544"/>
            <a:chExt cx="3552" cy="1680"/>
          </a:xfrm>
        </p:grpSpPr>
        <p:sp>
          <p:nvSpPr>
            <p:cNvPr id="663" name="Google Shape;663;p38"/>
            <p:cNvSpPr/>
            <p:nvPr/>
          </p:nvSpPr>
          <p:spPr>
            <a:xfrm>
              <a:off x="2016" y="2544"/>
              <a:ext cx="3552" cy="1680"/>
            </a:xfrm>
            <a:prstGeom prst="rect">
              <a:avLst/>
            </a:prstGeom>
            <a:solidFill>
              <a:srgbClr val="27304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Arial"/>
                <a:ea typeface="Arial"/>
                <a:cs typeface="Arial"/>
                <a:sym typeface="Arial"/>
              </a:endParaRPr>
            </a:p>
          </p:txBody>
        </p:sp>
        <p:sp>
          <p:nvSpPr>
            <p:cNvPr id="664" name="Google Shape;664;p38"/>
            <p:cNvSpPr txBox="1"/>
            <p:nvPr/>
          </p:nvSpPr>
          <p:spPr>
            <a:xfrm>
              <a:off x="3120" y="2544"/>
              <a:ext cx="2400"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Unit contribution margin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Unit selling price</a:t>
              </a:r>
              <a:endParaRPr sz="1400" b="0" i="0" u="none" strike="noStrike" cap="none">
                <a:solidFill>
                  <a:srgbClr val="000000"/>
                </a:solidFill>
                <a:latin typeface="Arial"/>
                <a:ea typeface="Arial"/>
                <a:cs typeface="Arial"/>
                <a:sym typeface="Arial"/>
              </a:endParaRPr>
            </a:p>
          </p:txBody>
        </p:sp>
        <p:cxnSp>
          <p:nvCxnSpPr>
            <p:cNvPr id="665" name="Google Shape;665;p38"/>
            <p:cNvCxnSpPr/>
            <p:nvPr/>
          </p:nvCxnSpPr>
          <p:spPr>
            <a:xfrm>
              <a:off x="3216" y="2806"/>
              <a:ext cx="2208" cy="0"/>
            </a:xfrm>
            <a:prstGeom prst="straightConnector1">
              <a:avLst/>
            </a:prstGeom>
            <a:solidFill>
              <a:srgbClr val="27304E"/>
            </a:solidFill>
            <a:ln w="38100" cap="flat" cmpd="sng">
              <a:solidFill>
                <a:srgbClr val="FFFFFF"/>
              </a:solidFill>
              <a:prstDash val="solid"/>
              <a:round/>
              <a:headEnd type="none" w="sm" len="sm"/>
              <a:tailEnd type="none" w="sm" len="sm"/>
            </a:ln>
          </p:spPr>
        </p:cxnSp>
        <p:sp>
          <p:nvSpPr>
            <p:cNvPr id="666" name="Google Shape;666;p38"/>
            <p:cNvSpPr txBox="1"/>
            <p:nvPr/>
          </p:nvSpPr>
          <p:spPr>
            <a:xfrm>
              <a:off x="2016" y="2651"/>
              <a:ext cx="1200"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CM Ratio =</a:t>
              </a:r>
              <a:endParaRPr sz="1400" b="0" i="0" u="none" strike="noStrike" cap="none">
                <a:solidFill>
                  <a:srgbClr val="000000"/>
                </a:solidFill>
                <a:latin typeface="Arial"/>
                <a:ea typeface="Arial"/>
                <a:cs typeface="Arial"/>
                <a:sym typeface="Arial"/>
              </a:endParaRPr>
            </a:p>
          </p:txBody>
        </p:sp>
        <p:sp>
          <p:nvSpPr>
            <p:cNvPr id="667" name="Google Shape;667;p38"/>
            <p:cNvSpPr txBox="1"/>
            <p:nvPr/>
          </p:nvSpPr>
          <p:spPr>
            <a:xfrm>
              <a:off x="2832" y="3202"/>
              <a:ext cx="384"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668" name="Google Shape;668;p38"/>
            <p:cNvSpPr txBox="1"/>
            <p:nvPr/>
          </p:nvSpPr>
          <p:spPr>
            <a:xfrm>
              <a:off x="2976" y="3072"/>
              <a:ext cx="1632"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($1.49 - $0.36)</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$1.49</a:t>
              </a:r>
              <a:endParaRPr sz="1400" b="0" i="0" u="none" strike="noStrike" cap="none">
                <a:solidFill>
                  <a:srgbClr val="000000"/>
                </a:solidFill>
                <a:latin typeface="Arial"/>
                <a:ea typeface="Arial"/>
                <a:cs typeface="Arial"/>
                <a:sym typeface="Arial"/>
              </a:endParaRPr>
            </a:p>
          </p:txBody>
        </p:sp>
        <p:sp>
          <p:nvSpPr>
            <p:cNvPr id="669" name="Google Shape;669;p38"/>
            <p:cNvSpPr txBox="1"/>
            <p:nvPr/>
          </p:nvSpPr>
          <p:spPr>
            <a:xfrm>
              <a:off x="2880" y="3766"/>
              <a:ext cx="336"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670" name="Google Shape;670;p38"/>
            <p:cNvSpPr txBox="1"/>
            <p:nvPr/>
          </p:nvSpPr>
          <p:spPr>
            <a:xfrm>
              <a:off x="3024" y="3658"/>
              <a:ext cx="912"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$1.13</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$1.49</a:t>
              </a:r>
              <a:endParaRPr sz="1400" b="0" i="0" u="none" strike="noStrike" cap="none">
                <a:solidFill>
                  <a:srgbClr val="000000"/>
                </a:solidFill>
                <a:latin typeface="Arial"/>
                <a:ea typeface="Arial"/>
                <a:cs typeface="Arial"/>
                <a:sym typeface="Arial"/>
              </a:endParaRPr>
            </a:p>
          </p:txBody>
        </p:sp>
        <p:sp>
          <p:nvSpPr>
            <p:cNvPr id="671" name="Google Shape;671;p38"/>
            <p:cNvSpPr txBox="1"/>
            <p:nvPr/>
          </p:nvSpPr>
          <p:spPr>
            <a:xfrm>
              <a:off x="3792" y="3766"/>
              <a:ext cx="960"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FFF"/>
                  </a:solidFill>
                  <a:latin typeface="Arial"/>
                  <a:ea typeface="Arial"/>
                  <a:cs typeface="Arial"/>
                  <a:sym typeface="Arial"/>
                </a:rPr>
                <a:t>= </a:t>
              </a:r>
              <a:r>
                <a:rPr lang="en-US" sz="2400" b="0" i="0" u="none" strike="noStrike" cap="none">
                  <a:solidFill>
                    <a:srgbClr val="FFFFFF"/>
                  </a:solidFill>
                  <a:latin typeface="Arial"/>
                  <a:ea typeface="Arial"/>
                  <a:cs typeface="Arial"/>
                  <a:sym typeface="Arial"/>
                </a:rPr>
                <a:t>0.758</a:t>
              </a:r>
              <a:endParaRPr sz="1400" b="0" i="0" u="none" strike="noStrike" cap="none">
                <a:solidFill>
                  <a:srgbClr val="000000"/>
                </a:solidFill>
                <a:latin typeface="Arial"/>
                <a:ea typeface="Arial"/>
                <a:cs typeface="Arial"/>
                <a:sym typeface="Arial"/>
              </a:endParaRPr>
            </a:p>
          </p:txBody>
        </p:sp>
        <p:cxnSp>
          <p:nvCxnSpPr>
            <p:cNvPr id="672" name="Google Shape;672;p38"/>
            <p:cNvCxnSpPr/>
            <p:nvPr/>
          </p:nvCxnSpPr>
          <p:spPr>
            <a:xfrm>
              <a:off x="3216" y="3349"/>
              <a:ext cx="1152" cy="0"/>
            </a:xfrm>
            <a:prstGeom prst="straightConnector1">
              <a:avLst/>
            </a:prstGeom>
            <a:solidFill>
              <a:srgbClr val="27304E"/>
            </a:solidFill>
            <a:ln w="38100" cap="flat" cmpd="sng">
              <a:solidFill>
                <a:srgbClr val="FFFFFF"/>
              </a:solidFill>
              <a:prstDash val="solid"/>
              <a:round/>
              <a:headEnd type="none" w="sm" len="sm"/>
              <a:tailEnd type="none" w="sm" len="sm"/>
            </a:ln>
          </p:spPr>
        </p:cxnSp>
        <p:cxnSp>
          <p:nvCxnSpPr>
            <p:cNvPr id="673" name="Google Shape;673;p38"/>
            <p:cNvCxnSpPr/>
            <p:nvPr/>
          </p:nvCxnSpPr>
          <p:spPr>
            <a:xfrm>
              <a:off x="3216" y="3921"/>
              <a:ext cx="528" cy="0"/>
            </a:xfrm>
            <a:prstGeom prst="straightConnector1">
              <a:avLst/>
            </a:prstGeom>
            <a:solidFill>
              <a:srgbClr val="27304E"/>
            </a:solidFill>
            <a:ln w="38100" cap="flat" cmpd="sng">
              <a:solidFill>
                <a:srgbClr val="FFFFFF"/>
              </a:solidFill>
              <a:prstDash val="solid"/>
              <a:round/>
              <a:headEnd type="none" w="sm" len="sm"/>
              <a:tailEnd type="none" w="sm" len="sm"/>
            </a:ln>
          </p:spPr>
        </p:cxnSp>
      </p:grpSp>
    </p:spTree>
  </p:cSld>
  <p:clrMapOvr>
    <a:masterClrMapping/>
  </p:clrMapOvr>
  <p:transition spd="med">
    <p:blinds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gc066b2da25_0_545"/>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Poll 6</a:t>
            </a:r>
            <a:endParaRPr/>
          </a:p>
        </p:txBody>
      </p:sp>
      <p:sp>
        <p:nvSpPr>
          <p:cNvPr id="679" name="Google Shape;679;gc066b2da25_0_545"/>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200"/>
              </a:spcBef>
              <a:spcAft>
                <a:spcPts val="0"/>
              </a:spcAft>
              <a:buSzPts val="1800"/>
              <a:buNone/>
            </a:pPr>
            <a:r>
              <a:rPr lang="en-US" sz="3200">
                <a:solidFill>
                  <a:schemeClr val="dk1"/>
                </a:solidFill>
                <a:latin typeface="Arial"/>
                <a:ea typeface="Arial"/>
                <a:cs typeface="Arial"/>
                <a:sym typeface="Arial"/>
              </a:rPr>
              <a:t>The Contribution Margin ratio is calculated by dividing contribution margin by operating income.</a:t>
            </a:r>
            <a:endParaRPr sz="3200">
              <a:solidFill>
                <a:schemeClr val="dk1"/>
              </a:solidFill>
              <a:latin typeface="Arial"/>
              <a:ea typeface="Arial"/>
              <a:cs typeface="Arial"/>
              <a:sym typeface="Arial"/>
            </a:endParaRPr>
          </a:p>
          <a:p>
            <a:pPr marL="914400" lvl="0" indent="-431800" algn="l" rtl="0">
              <a:lnSpc>
                <a:spcPct val="90000"/>
              </a:lnSpc>
              <a:spcBef>
                <a:spcPts val="1200"/>
              </a:spcBef>
              <a:spcAft>
                <a:spcPts val="0"/>
              </a:spcAft>
              <a:buClr>
                <a:srgbClr val="000000"/>
              </a:buClr>
              <a:buSzPts val="3200"/>
              <a:buFont typeface="Arial"/>
              <a:buAutoNum type="alphaLcPeriod"/>
            </a:pPr>
            <a:r>
              <a:rPr lang="en-US" sz="3200">
                <a:solidFill>
                  <a:srgbClr val="000000"/>
                </a:solidFill>
                <a:latin typeface="Arial"/>
                <a:ea typeface="Arial"/>
                <a:cs typeface="Arial"/>
                <a:sym typeface="Arial"/>
              </a:rPr>
              <a:t>True</a:t>
            </a:r>
            <a:endParaRPr sz="3200">
              <a:solidFill>
                <a:srgbClr val="000000"/>
              </a:solidFill>
              <a:latin typeface="Arial"/>
              <a:ea typeface="Arial"/>
              <a:cs typeface="Arial"/>
              <a:sym typeface="Arial"/>
            </a:endParaRPr>
          </a:p>
          <a:p>
            <a:pPr marL="914400" lvl="0" indent="-431800" algn="l" rtl="0">
              <a:lnSpc>
                <a:spcPct val="90000"/>
              </a:lnSpc>
              <a:spcBef>
                <a:spcPts val="0"/>
              </a:spcBef>
              <a:spcAft>
                <a:spcPts val="0"/>
              </a:spcAft>
              <a:buClr>
                <a:srgbClr val="FF0000"/>
              </a:buClr>
              <a:buSzPts val="3200"/>
              <a:buFont typeface="Arial"/>
              <a:buAutoNum type="alphaLcPeriod"/>
            </a:pPr>
            <a:r>
              <a:rPr lang="en-US" sz="3200">
                <a:solidFill>
                  <a:srgbClr val="FF0000"/>
                </a:solidFill>
                <a:latin typeface="Arial"/>
                <a:ea typeface="Arial"/>
                <a:cs typeface="Arial"/>
                <a:sym typeface="Arial"/>
              </a:rPr>
              <a:t>False</a:t>
            </a:r>
            <a:endParaRPr sz="3200">
              <a:solidFill>
                <a:srgbClr val="FF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9"/>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Learning Objective 4</a:t>
            </a:r>
            <a:endParaRPr/>
          </a:p>
        </p:txBody>
      </p:sp>
      <p:sp>
        <p:nvSpPr>
          <p:cNvPr id="686" name="Google Shape;686;p39"/>
          <p:cNvSpPr txBox="1"/>
          <p:nvPr/>
        </p:nvSpPr>
        <p:spPr>
          <a:xfrm>
            <a:off x="1905000" y="2320925"/>
            <a:ext cx="5334000" cy="2708434"/>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a:solidFill>
                  <a:srgbClr val="487B78"/>
                </a:solidFill>
                <a:latin typeface="Calibri"/>
                <a:ea typeface="Calibri"/>
                <a:cs typeface="Calibri"/>
                <a:sym typeface="Calibri"/>
              </a:rPr>
              <a:t>Using CVP Concepts to Show the effects on net operating income of changes in variable costs, fixed costs, selling price, and volume.</a:t>
            </a:r>
            <a:endParaRPr sz="1400" b="0" i="0" u="none" strike="noStrike" cap="none">
              <a:solidFill>
                <a:srgbClr val="000000"/>
              </a:solidFill>
              <a:latin typeface="Arial"/>
              <a:ea typeface="Arial"/>
              <a:cs typeface="Arial"/>
              <a:sym typeface="Arial"/>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Basics of Cost-Volume-Profit Analysis –Part 1</a:t>
            </a:r>
            <a:endParaRPr dirty="0"/>
          </a:p>
        </p:txBody>
      </p:sp>
      <p:sp>
        <p:nvSpPr>
          <p:cNvPr id="319" name="Google Shape;319;p4"/>
          <p:cNvSpPr/>
          <p:nvPr/>
        </p:nvSpPr>
        <p:spPr>
          <a:xfrm>
            <a:off x="76200" y="5410200"/>
            <a:ext cx="8991600" cy="828675"/>
          </a:xfrm>
          <a:prstGeom prst="rect">
            <a:avLst/>
          </a:prstGeom>
          <a:solidFill>
            <a:srgbClr val="1E9399"/>
          </a:solidFill>
          <a:ln w="12700" cap="flat" cmpd="sng">
            <a:solidFill>
              <a:srgbClr val="96A9BA"/>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Calibri"/>
                <a:ea typeface="Calibri"/>
                <a:cs typeface="Calibri"/>
                <a:sym typeface="Calibri"/>
              </a:rPr>
              <a:t>Contribution Margin (CM) is the amount remaining from sales revenue after variable expenses have been deducted.</a:t>
            </a:r>
            <a:endParaRPr sz="1400" b="0" i="0" u="none" strike="noStrike" cap="none" dirty="0">
              <a:solidFill>
                <a:srgbClr val="000000"/>
              </a:solidFill>
              <a:latin typeface="Arial"/>
              <a:ea typeface="Arial"/>
              <a:cs typeface="Arial"/>
              <a:sym typeface="Arial"/>
            </a:endParaRPr>
          </a:p>
        </p:txBody>
      </p:sp>
      <p:graphicFrame>
        <p:nvGraphicFramePr>
          <p:cNvPr id="320" name="Google Shape;320;p4"/>
          <p:cNvGraphicFramePr/>
          <p:nvPr/>
        </p:nvGraphicFramePr>
        <p:xfrm>
          <a:off x="2286000" y="2663825"/>
          <a:ext cx="4495800" cy="2649538"/>
        </p:xfrm>
        <a:graphic>
          <a:graphicData uri="http://schemas.openxmlformats.org/presentationml/2006/ole">
            <mc:AlternateContent xmlns:mc="http://schemas.openxmlformats.org/markup-compatibility/2006">
              <mc:Choice xmlns:v="urn:schemas-microsoft-com:vml" Requires="v">
                <p:oleObj r:id="rId3" imgW="4495800" imgH="2649538" progId="Excel.Sheet.12">
                  <p:embed/>
                </p:oleObj>
              </mc:Choice>
              <mc:Fallback>
                <p:oleObj r:id="rId3" imgW="4495800" imgH="2649538" progId="Excel.Sheet.12">
                  <p:embed/>
                  <p:pic>
                    <p:nvPicPr>
                      <p:cNvPr id="320" name="Google Shape;320;p4"/>
                      <p:cNvPicPr preferRelativeResize="0"/>
                      <p:nvPr/>
                    </p:nvPicPr>
                    <p:blipFill rotWithShape="1">
                      <a:blip r:embed="rId4">
                        <a:alphaModFix/>
                      </a:blip>
                      <a:srcRect/>
                      <a:stretch/>
                    </p:blipFill>
                    <p:spPr>
                      <a:xfrm>
                        <a:off x="2286000" y="2663825"/>
                        <a:ext cx="4495800" cy="2649538"/>
                      </a:xfrm>
                      <a:prstGeom prst="rect">
                        <a:avLst/>
                      </a:prstGeom>
                      <a:noFill/>
                      <a:ln>
                        <a:noFill/>
                      </a:ln>
                    </p:spPr>
                  </p:pic>
                </p:oleObj>
              </mc:Fallback>
            </mc:AlternateContent>
          </a:graphicData>
        </a:graphic>
      </p:graphicFrame>
      <p:sp>
        <p:nvSpPr>
          <p:cNvPr id="321" name="Google Shape;321;p4"/>
          <p:cNvSpPr/>
          <p:nvPr/>
        </p:nvSpPr>
        <p:spPr>
          <a:xfrm>
            <a:off x="152400" y="1371600"/>
            <a:ext cx="8915400" cy="1196975"/>
          </a:xfrm>
          <a:prstGeom prst="rect">
            <a:avLst/>
          </a:prstGeom>
          <a:solidFill>
            <a:srgbClr val="1E9399"/>
          </a:solidFill>
          <a:ln w="12700" cap="flat" cmpd="sng">
            <a:solidFill>
              <a:srgbClr val="96A9BA"/>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Calibri"/>
                <a:ea typeface="Calibri"/>
                <a:cs typeface="Calibri"/>
                <a:sym typeface="Calibri"/>
              </a:rPr>
              <a:t>The contribution income statement is helpful to managers in judging the impact on profits of changes in selling price, cost, or volume. The emphasis is on cost behavior.</a:t>
            </a:r>
            <a:endParaRPr sz="1400" b="0" i="0" u="none" strike="noStrike" cap="none" dirty="0">
              <a:solidFill>
                <a:srgbClr val="000000"/>
              </a:solidFill>
              <a:latin typeface="Arial"/>
              <a:ea typeface="Arial"/>
              <a:cs typeface="Arial"/>
              <a:sym typeface="Arial"/>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500"/>
                                        <p:tgtEl>
                                          <p:spTgt spid="31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21"/>
                                        </p:tgtEl>
                                        <p:attrNameLst>
                                          <p:attrName>style.visibility</p:attrName>
                                        </p:attrNameLst>
                                      </p:cBhvr>
                                      <p:to>
                                        <p:strVal val="visible"/>
                                      </p:to>
                                    </p:set>
                                    <p:animEffect transition="in" filter="fade">
                                      <p:cBhvr>
                                        <p:cTn id="11" dur="500"/>
                                        <p:tgtEl>
                                          <p:spTgt spid="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p40"/>
          <p:cNvSpPr txBox="1">
            <a:spLocks noGrp="1"/>
          </p:cNvSpPr>
          <p:nvPr>
            <p:ph type="title"/>
          </p:nvPr>
        </p:nvSpPr>
        <p:spPr>
          <a:xfrm>
            <a:off x="168442" y="152400"/>
            <a:ext cx="8883483" cy="1025525"/>
          </a:xfrm>
          <a:prstGeom prst="rect">
            <a:avLst/>
          </a:prstGeom>
          <a:noFill/>
          <a:ln>
            <a:noFill/>
          </a:ln>
        </p:spPr>
        <p:txBody>
          <a:bodyPr spcFirstLastPara="1" wrap="square" lIns="90475" tIns="44450" rIns="90475" bIns="44450" anchor="b" anchorCtr="0">
            <a:no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Additional Applications of CVP Concepts – </a:t>
            </a:r>
            <a:br>
              <a:rPr lang="en-US" sz="3600">
                <a:latin typeface="Calibri"/>
                <a:ea typeface="Calibri"/>
                <a:cs typeface="Calibri"/>
                <a:sym typeface="Calibri"/>
              </a:rPr>
            </a:br>
            <a:r>
              <a:rPr lang="en-US" sz="3600">
                <a:solidFill>
                  <a:srgbClr val="FF0000"/>
                </a:solidFill>
                <a:latin typeface="Calibri"/>
                <a:ea typeface="Calibri"/>
                <a:cs typeface="Calibri"/>
                <a:sym typeface="Calibri"/>
              </a:rPr>
              <a:t>RBC Example 1</a:t>
            </a:r>
            <a:endParaRPr sz="3600">
              <a:solidFill>
                <a:srgbClr val="FF0000"/>
              </a:solidFill>
              <a:latin typeface="Calibri"/>
              <a:ea typeface="Calibri"/>
              <a:cs typeface="Calibri"/>
              <a:sym typeface="Calibri"/>
            </a:endParaRPr>
          </a:p>
        </p:txBody>
      </p:sp>
      <p:sp>
        <p:nvSpPr>
          <p:cNvPr id="693" name="Google Shape;693;p40"/>
          <p:cNvSpPr txBox="1">
            <a:spLocks noGrp="1"/>
          </p:cNvSpPr>
          <p:nvPr>
            <p:ph type="body" idx="1"/>
          </p:nvPr>
        </p:nvSpPr>
        <p:spPr>
          <a:xfrm>
            <a:off x="457200" y="1905000"/>
            <a:ext cx="8229600" cy="2057400"/>
          </a:xfrm>
          <a:prstGeom prst="rect">
            <a:avLst/>
          </a:prstGeom>
          <a:solidFill>
            <a:schemeClr val="accent2"/>
          </a:solidFill>
          <a:ln w="15875" cap="flat" cmpd="sng">
            <a:solidFill>
              <a:srgbClr val="1B5F90"/>
            </a:solidFill>
            <a:prstDash val="solid"/>
            <a:round/>
            <a:headEnd type="none" w="sm" len="sm"/>
            <a:tailEnd type="none" w="sm" len="sm"/>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200"/>
              <a:buFont typeface="Times"/>
              <a:buNone/>
            </a:pPr>
            <a:r>
              <a:rPr lang="en-US" sz="3200">
                <a:solidFill>
                  <a:schemeClr val="lt1"/>
                </a:solidFill>
                <a:latin typeface="Calibri"/>
                <a:ea typeface="Calibri"/>
                <a:cs typeface="Calibri"/>
                <a:sym typeface="Calibri"/>
              </a:rPr>
              <a:t>What is the profit impact if RBC can increase unit sales from 500 to 540 by increasing the monthly advertising budget by $10,000?</a:t>
            </a:r>
            <a:br>
              <a:rPr lang="en-US" sz="3600">
                <a:solidFill>
                  <a:schemeClr val="lt1"/>
                </a:solidFill>
                <a:latin typeface="Calibri"/>
                <a:ea typeface="Calibri"/>
                <a:cs typeface="Calibri"/>
                <a:sym typeface="Calibri"/>
              </a:rPr>
            </a:br>
            <a:endParaRPr sz="3600">
              <a:solidFill>
                <a:schemeClr val="lt1"/>
              </a:solidFill>
              <a:latin typeface="Calibri"/>
              <a:ea typeface="Calibri"/>
              <a:cs typeface="Calibri"/>
              <a:sym typeface="Calibri"/>
            </a:endParaRPr>
          </a:p>
        </p:txBody>
      </p:sp>
      <p:sp>
        <p:nvSpPr>
          <p:cNvPr id="694" name="Google Shape;694;p40"/>
          <p:cNvSpPr txBox="1"/>
          <p:nvPr/>
        </p:nvSpPr>
        <p:spPr>
          <a:xfrm>
            <a:off x="822325" y="1295400"/>
            <a:ext cx="7543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Example 1: Change in Fixed Cost and Sales Volume </a:t>
            </a:r>
            <a:endParaRPr sz="1400" b="0" i="0" u="none" strike="noStrike" cap="none">
              <a:solidFill>
                <a:srgbClr val="000000"/>
              </a:solidFill>
              <a:latin typeface="Arial"/>
              <a:ea typeface="Arial"/>
              <a:cs typeface="Arial"/>
              <a:sym typeface="Arial"/>
            </a:endParaRPr>
          </a:p>
        </p:txBody>
      </p:sp>
    </p:spTree>
  </p:cSld>
  <p:clrMapOvr>
    <a:masterClrMapping/>
  </p:clrMapOvr>
  <p:transition>
    <p:checke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graphicFrame>
        <p:nvGraphicFramePr>
          <p:cNvPr id="700" name="Google Shape;700;p41"/>
          <p:cNvGraphicFramePr/>
          <p:nvPr/>
        </p:nvGraphicFramePr>
        <p:xfrm>
          <a:off x="533400" y="2286000"/>
          <a:ext cx="8064500" cy="2971800"/>
        </p:xfrm>
        <a:graphic>
          <a:graphicData uri="http://schemas.openxmlformats.org/presentationml/2006/ole">
            <mc:AlternateContent xmlns:mc="http://schemas.openxmlformats.org/markup-compatibility/2006">
              <mc:Choice xmlns:v="urn:schemas-microsoft-com:vml" Requires="v">
                <p:oleObj r:id="rId3" imgW="8064500" imgH="2971800" progId="Excel.Sheet.12">
                  <p:embed/>
                </p:oleObj>
              </mc:Choice>
              <mc:Fallback>
                <p:oleObj r:id="rId3" imgW="8064500" imgH="2971800" progId="Excel.Sheet.12">
                  <p:embed/>
                  <p:pic>
                    <p:nvPicPr>
                      <p:cNvPr id="700" name="Google Shape;700;p41"/>
                      <p:cNvPicPr preferRelativeResize="0"/>
                      <p:nvPr/>
                    </p:nvPicPr>
                    <p:blipFill rotWithShape="1">
                      <a:blip r:embed="rId4">
                        <a:alphaModFix/>
                      </a:blip>
                      <a:srcRect/>
                      <a:stretch/>
                    </p:blipFill>
                    <p:spPr>
                      <a:xfrm>
                        <a:off x="533400" y="2286000"/>
                        <a:ext cx="8064500" cy="2971800"/>
                      </a:xfrm>
                      <a:prstGeom prst="rect">
                        <a:avLst/>
                      </a:prstGeom>
                      <a:noFill/>
                      <a:ln>
                        <a:noFill/>
                      </a:ln>
                    </p:spPr>
                  </p:pic>
                </p:oleObj>
              </mc:Fallback>
            </mc:AlternateContent>
          </a:graphicData>
        </a:graphic>
      </p:graphicFrame>
      <p:sp>
        <p:nvSpPr>
          <p:cNvPr id="701" name="Google Shape;701;p41"/>
          <p:cNvSpPr txBox="1">
            <a:spLocks noGrp="1"/>
          </p:cNvSpPr>
          <p:nvPr>
            <p:ph type="title"/>
          </p:nvPr>
        </p:nvSpPr>
        <p:spPr>
          <a:xfrm>
            <a:off x="822325" y="152400"/>
            <a:ext cx="8237454"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Additional Applications of CVP Concepts – Solution to Example 1 </a:t>
            </a:r>
            <a:endParaRPr sz="3600">
              <a:latin typeface="Calibri"/>
              <a:ea typeface="Calibri"/>
              <a:cs typeface="Calibri"/>
              <a:sym typeface="Calibri"/>
            </a:endParaRPr>
          </a:p>
        </p:txBody>
      </p:sp>
      <p:grpSp>
        <p:nvGrpSpPr>
          <p:cNvPr id="702" name="Google Shape;702;p41"/>
          <p:cNvGrpSpPr/>
          <p:nvPr/>
        </p:nvGrpSpPr>
        <p:grpSpPr>
          <a:xfrm>
            <a:off x="800100" y="1743075"/>
            <a:ext cx="6896100" cy="2466975"/>
            <a:chOff x="723900" y="1571625"/>
            <a:chExt cx="6896100" cy="2466975"/>
          </a:xfrm>
        </p:grpSpPr>
        <p:cxnSp>
          <p:nvCxnSpPr>
            <p:cNvPr id="703" name="Google Shape;703;p41"/>
            <p:cNvCxnSpPr/>
            <p:nvPr/>
          </p:nvCxnSpPr>
          <p:spPr>
            <a:xfrm>
              <a:off x="3810000" y="1828800"/>
              <a:ext cx="3581400" cy="2209800"/>
            </a:xfrm>
            <a:prstGeom prst="straightConnector1">
              <a:avLst/>
            </a:prstGeom>
            <a:noFill/>
            <a:ln w="28575"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
          <p:nvSpPr>
            <p:cNvPr id="704" name="Google Shape;704;p41"/>
            <p:cNvSpPr/>
            <p:nvPr/>
          </p:nvSpPr>
          <p:spPr>
            <a:xfrm>
              <a:off x="723900" y="1571625"/>
              <a:ext cx="6896100" cy="459100"/>
            </a:xfrm>
            <a:prstGeom prst="rect">
              <a:avLst/>
            </a:prstGeom>
            <a:solidFill>
              <a:schemeClr val="accent1"/>
            </a:solidFill>
            <a:ln w="12700"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Arial"/>
                  <a:ea typeface="Arial"/>
                  <a:cs typeface="Arial"/>
                  <a:sym typeface="Arial"/>
                </a:rPr>
                <a:t>$80,000 + $10,000 advertising = $90,000</a:t>
              </a:r>
              <a:endParaRPr sz="1400" b="0" i="0" u="none" strike="noStrike" cap="none">
                <a:solidFill>
                  <a:srgbClr val="000000"/>
                </a:solidFill>
                <a:latin typeface="Arial"/>
                <a:ea typeface="Arial"/>
                <a:cs typeface="Arial"/>
                <a:sym typeface="Arial"/>
              </a:endParaRPr>
            </a:p>
          </p:txBody>
        </p:sp>
      </p:grpSp>
      <p:sp>
        <p:nvSpPr>
          <p:cNvPr id="705" name="Google Shape;705;p41"/>
          <p:cNvSpPr/>
          <p:nvPr/>
        </p:nvSpPr>
        <p:spPr>
          <a:xfrm>
            <a:off x="609600" y="5407025"/>
            <a:ext cx="7924800" cy="831850"/>
          </a:xfrm>
          <a:prstGeom prst="rect">
            <a:avLst/>
          </a:prstGeom>
          <a:solidFill>
            <a:srgbClr val="F2F2F2"/>
          </a:solidFill>
          <a:ln w="12700"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Sales</a:t>
            </a:r>
            <a:r>
              <a:rPr lang="en-US" sz="2400" b="0" i="0" u="none" strike="noStrike" cap="none">
                <a:solidFill>
                  <a:srgbClr val="FFFFFF"/>
                </a:solidFill>
                <a:latin typeface="Arial"/>
                <a:ea typeface="Arial"/>
                <a:cs typeface="Arial"/>
                <a:sym typeface="Arial"/>
              </a:rPr>
              <a:t> </a:t>
            </a:r>
            <a:r>
              <a:rPr lang="en-US" sz="2400" b="0" i="1" u="none" strike="noStrike" cap="none">
                <a:solidFill>
                  <a:srgbClr val="2E663E"/>
                </a:solidFill>
                <a:latin typeface="Arial"/>
                <a:ea typeface="Arial"/>
                <a:cs typeface="Arial"/>
                <a:sym typeface="Arial"/>
              </a:rPr>
              <a:t>increased</a:t>
            </a:r>
            <a:r>
              <a:rPr lang="en-US" sz="2400" b="0" i="0" u="none" strike="noStrike" cap="none">
                <a:solidFill>
                  <a:srgbClr val="318B7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by $20,000,  but net operating income </a:t>
            </a:r>
            <a:r>
              <a:rPr lang="en-US" sz="2400" b="0" i="1" u="none" strike="noStrike" cap="none">
                <a:solidFill>
                  <a:srgbClr val="C00000"/>
                </a:solidFill>
                <a:latin typeface="Arial"/>
                <a:ea typeface="Arial"/>
                <a:cs typeface="Arial"/>
                <a:sym typeface="Arial"/>
              </a:rPr>
              <a:t>decreased</a:t>
            </a:r>
            <a:r>
              <a:rPr lang="en-US" sz="2400" b="0" i="0" u="none" strike="noStrike" cap="none">
                <a:solidFill>
                  <a:srgbClr val="FFFFFF"/>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by $2,000.</a:t>
            </a:r>
            <a:endParaRPr sz="1400" b="0" i="0" u="none" strike="noStrike" cap="none">
              <a:solidFill>
                <a:srgbClr val="000000"/>
              </a:solidFill>
              <a:latin typeface="Arial"/>
              <a:ea typeface="Arial"/>
              <a:cs typeface="Arial"/>
              <a:sym typeface="Arial"/>
            </a:endParaRPr>
          </a:p>
        </p:txBody>
      </p:sp>
      <p:sp>
        <p:nvSpPr>
          <p:cNvPr id="706" name="Google Shape;706;p41"/>
          <p:cNvSpPr txBox="1"/>
          <p:nvPr/>
        </p:nvSpPr>
        <p:spPr>
          <a:xfrm>
            <a:off x="822325" y="1219200"/>
            <a:ext cx="7543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Example 1: Change in Fixed Cost and Sales Volume </a:t>
            </a:r>
            <a:endParaRPr sz="1400" b="0" i="0" u="none" strike="noStrike" cap="none">
              <a:solidFill>
                <a:srgbClr val="000000"/>
              </a:solidFill>
              <a:latin typeface="Arial"/>
              <a:ea typeface="Arial"/>
              <a:cs typeface="Arial"/>
              <a:sym typeface="Aria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02"/>
                                        </p:tgtEl>
                                        <p:attrNameLst>
                                          <p:attrName>style.visibility</p:attrName>
                                        </p:attrNameLst>
                                      </p:cBhvr>
                                      <p:to>
                                        <p:strVal val="visible"/>
                                      </p:to>
                                    </p:set>
                                    <p:animEffect transition="in" filter="fade">
                                      <p:cBhvr>
                                        <p:cTn id="7" dur="1000"/>
                                        <p:tgtEl>
                                          <p:spTgt spid="70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05"/>
                                        </p:tgtEl>
                                        <p:attrNameLst>
                                          <p:attrName>style.visibility</p:attrName>
                                        </p:attrNameLst>
                                      </p:cBhvr>
                                      <p:to>
                                        <p:strVal val="visible"/>
                                      </p:to>
                                    </p:set>
                                    <p:animEffect transition="in" filter="fade">
                                      <p:cBhvr>
                                        <p:cTn id="11" dur="500"/>
                                        <p:tgtEl>
                                          <p:spTgt spid="7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4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sz="3200">
                <a:latin typeface="Calibri"/>
                <a:ea typeface="Calibri"/>
                <a:cs typeface="Calibri"/>
                <a:sym typeface="Calibri"/>
              </a:rPr>
              <a:t>Additional Applications of CVP Concepts – </a:t>
            </a:r>
            <a:br>
              <a:rPr lang="en-US" sz="3200">
                <a:latin typeface="Calibri"/>
                <a:ea typeface="Calibri"/>
                <a:cs typeface="Calibri"/>
                <a:sym typeface="Calibri"/>
              </a:rPr>
            </a:br>
            <a:r>
              <a:rPr lang="en-US" sz="3200">
                <a:latin typeface="Calibri"/>
                <a:ea typeface="Calibri"/>
                <a:cs typeface="Calibri"/>
                <a:sym typeface="Calibri"/>
              </a:rPr>
              <a:t>A Shortcut </a:t>
            </a:r>
            <a:endParaRPr sz="3200">
              <a:latin typeface="Calibri"/>
              <a:ea typeface="Calibri"/>
              <a:cs typeface="Calibri"/>
              <a:sym typeface="Calibri"/>
            </a:endParaRPr>
          </a:p>
        </p:txBody>
      </p:sp>
      <p:sp>
        <p:nvSpPr>
          <p:cNvPr id="713" name="Google Shape;713;p42"/>
          <p:cNvSpPr txBox="1">
            <a:spLocks noGrp="1"/>
          </p:cNvSpPr>
          <p:nvPr>
            <p:ph type="body" idx="1"/>
          </p:nvPr>
        </p:nvSpPr>
        <p:spPr>
          <a:xfrm>
            <a:off x="685800" y="1828800"/>
            <a:ext cx="7772400" cy="11430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600"/>
              <a:buFont typeface="Times"/>
              <a:buNone/>
            </a:pPr>
            <a:r>
              <a:rPr lang="en-US" sz="3600">
                <a:solidFill>
                  <a:srgbClr val="595959"/>
                </a:solidFill>
              </a:rPr>
              <a:t>A shortcut solution using  incremental analysis</a:t>
            </a:r>
            <a:endParaRPr/>
          </a:p>
        </p:txBody>
      </p:sp>
      <p:graphicFrame>
        <p:nvGraphicFramePr>
          <p:cNvPr id="714" name="Google Shape;714;p42"/>
          <p:cNvGraphicFramePr/>
          <p:nvPr/>
        </p:nvGraphicFramePr>
        <p:xfrm>
          <a:off x="457200" y="3048000"/>
          <a:ext cx="8288338" cy="1754188"/>
        </p:xfrm>
        <a:graphic>
          <a:graphicData uri="http://schemas.openxmlformats.org/presentationml/2006/ole">
            <mc:AlternateContent xmlns:mc="http://schemas.openxmlformats.org/markup-compatibility/2006">
              <mc:Choice xmlns:v="urn:schemas-microsoft-com:vml" Requires="v">
                <p:oleObj r:id="rId3" imgW="8288338" imgH="1754188" progId="Excel.Sheet.8">
                  <p:embed/>
                </p:oleObj>
              </mc:Choice>
              <mc:Fallback>
                <p:oleObj r:id="rId3" imgW="8288338" imgH="1754188" progId="Excel.Sheet.8">
                  <p:embed/>
                  <p:pic>
                    <p:nvPicPr>
                      <p:cNvPr id="714" name="Google Shape;714;p42"/>
                      <p:cNvPicPr preferRelativeResize="0"/>
                      <p:nvPr/>
                    </p:nvPicPr>
                    <p:blipFill rotWithShape="1">
                      <a:blip r:embed="rId4">
                        <a:alphaModFix/>
                      </a:blip>
                      <a:srcRect/>
                      <a:stretch/>
                    </p:blipFill>
                    <p:spPr>
                      <a:xfrm>
                        <a:off x="457200" y="3048000"/>
                        <a:ext cx="8288338" cy="1754188"/>
                      </a:xfrm>
                      <a:prstGeom prst="rect">
                        <a:avLst/>
                      </a:prstGeom>
                      <a:solidFill>
                        <a:schemeClr val="lt2"/>
                      </a:solidFill>
                      <a:ln w="12700" cap="flat" cmpd="sng">
                        <a:solidFill>
                          <a:schemeClr val="dk1"/>
                        </a:solidFill>
                        <a:prstDash val="solid"/>
                        <a:miter lim="800000"/>
                        <a:headEnd type="none" w="sm" len="sm"/>
                        <a:tailEnd type="none" w="sm" len="sm"/>
                      </a:ln>
                      <a:effectLst>
                        <a:outerShdw blurRad="63500" dist="46662" dir="3284183" algn="ctr" rotWithShape="0">
                          <a:schemeClr val="lt2">
                            <a:alpha val="74509"/>
                          </a:schemeClr>
                        </a:outerShdw>
                      </a:effectLst>
                    </p:spPr>
                  </p:pic>
                </p:oleObj>
              </mc:Fallback>
            </mc:AlternateContent>
          </a:graphicData>
        </a:graphic>
      </p:graphicFrame>
      <p:sp>
        <p:nvSpPr>
          <p:cNvPr id="715" name="Google Shape;715;p42"/>
          <p:cNvSpPr txBox="1"/>
          <p:nvPr/>
        </p:nvSpPr>
        <p:spPr>
          <a:xfrm>
            <a:off x="822325" y="1219200"/>
            <a:ext cx="7543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Example 1: Change in Fixed Cost and Sales Volume </a:t>
            </a:r>
            <a:endParaRPr sz="1400" b="0" i="0" u="none" strike="noStrike" cap="none">
              <a:solidFill>
                <a:srgbClr val="000000"/>
              </a:solidFill>
              <a:latin typeface="Arial"/>
              <a:ea typeface="Arial"/>
              <a:cs typeface="Arial"/>
              <a:sym typeface="Arial"/>
            </a:endParaRPr>
          </a:p>
        </p:txBody>
      </p:sp>
    </p:spTree>
  </p:cSld>
  <p:clrMapOvr>
    <a:masterClrMapping/>
  </p:clrMapOvr>
  <p:transition>
    <p:check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43"/>
          <p:cNvSpPr txBox="1">
            <a:spLocks noGrp="1"/>
          </p:cNvSpPr>
          <p:nvPr>
            <p:ph type="title"/>
          </p:nvPr>
        </p:nvSpPr>
        <p:spPr>
          <a:xfrm>
            <a:off x="822324" y="152400"/>
            <a:ext cx="8321675"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Additional Applications of CVP Concepts – </a:t>
            </a:r>
            <a:r>
              <a:rPr lang="en-US" sz="3600">
                <a:solidFill>
                  <a:srgbClr val="FF0000"/>
                </a:solidFill>
                <a:latin typeface="Calibri"/>
                <a:ea typeface="Calibri"/>
                <a:cs typeface="Calibri"/>
                <a:sym typeface="Calibri"/>
              </a:rPr>
              <a:t>RBC Example 2</a:t>
            </a:r>
            <a:endParaRPr sz="3600">
              <a:latin typeface="Calibri"/>
              <a:ea typeface="Calibri"/>
              <a:cs typeface="Calibri"/>
              <a:sym typeface="Calibri"/>
            </a:endParaRPr>
          </a:p>
        </p:txBody>
      </p:sp>
      <p:sp>
        <p:nvSpPr>
          <p:cNvPr id="722" name="Google Shape;722;p43"/>
          <p:cNvSpPr txBox="1"/>
          <p:nvPr/>
        </p:nvSpPr>
        <p:spPr>
          <a:xfrm>
            <a:off x="762000" y="2667000"/>
            <a:ext cx="7467600" cy="2554545"/>
          </a:xfrm>
          <a:prstGeom prst="rect">
            <a:avLst/>
          </a:prstGeom>
          <a:gradFill>
            <a:gsLst>
              <a:gs pos="0">
                <a:srgbClr val="91D9DF"/>
              </a:gs>
              <a:gs pos="45000">
                <a:srgbClr val="A3E0E5"/>
              </a:gs>
              <a:gs pos="100000">
                <a:srgbClr val="A9E9EE"/>
              </a:gs>
            </a:gsLst>
            <a:path path="circle">
              <a:fillToRect l="50000" t="50000" r="50000" b="50000"/>
            </a:path>
            <a:tileRect/>
          </a:gradFill>
          <a:ln w="12700" cap="flat" cmpd="sng">
            <a:solidFill>
              <a:schemeClr val="accent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2E663E"/>
                </a:solidFill>
                <a:latin typeface="Arial"/>
                <a:ea typeface="Arial"/>
                <a:cs typeface="Arial"/>
                <a:sym typeface="Arial"/>
              </a:rPr>
              <a:t>What is the profit impact if RBC can use higher quality raw materials, thus increasing variable costs per unit by $10, to generate an increase in unit sales from 500 to 580?</a:t>
            </a:r>
            <a:endParaRPr sz="1400" b="0" i="0" u="none" strike="noStrike" cap="none">
              <a:solidFill>
                <a:srgbClr val="000000"/>
              </a:solidFill>
              <a:latin typeface="Arial"/>
              <a:ea typeface="Arial"/>
              <a:cs typeface="Arial"/>
              <a:sym typeface="Arial"/>
            </a:endParaRPr>
          </a:p>
        </p:txBody>
      </p:sp>
      <p:sp>
        <p:nvSpPr>
          <p:cNvPr id="723" name="Google Shape;723;p43"/>
          <p:cNvSpPr txBox="1"/>
          <p:nvPr/>
        </p:nvSpPr>
        <p:spPr>
          <a:xfrm>
            <a:off x="533400" y="1381125"/>
            <a:ext cx="8001000"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Example 2: Change in Variable Costs and Sales Volume </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graphicFrame>
        <p:nvGraphicFramePr>
          <p:cNvPr id="729" name="Google Shape;729;p44"/>
          <p:cNvGraphicFramePr/>
          <p:nvPr/>
        </p:nvGraphicFramePr>
        <p:xfrm>
          <a:off x="685800" y="2438400"/>
          <a:ext cx="7858125" cy="2895600"/>
        </p:xfrm>
        <a:graphic>
          <a:graphicData uri="http://schemas.openxmlformats.org/presentationml/2006/ole">
            <mc:AlternateContent xmlns:mc="http://schemas.openxmlformats.org/markup-compatibility/2006">
              <mc:Choice xmlns:v="urn:schemas-microsoft-com:vml" Requires="v">
                <p:oleObj r:id="rId3" imgW="7858125" imgH="2895600" progId="Excel.Sheet.12">
                  <p:embed/>
                </p:oleObj>
              </mc:Choice>
              <mc:Fallback>
                <p:oleObj r:id="rId3" imgW="7858125" imgH="2895600" progId="Excel.Sheet.12">
                  <p:embed/>
                  <p:pic>
                    <p:nvPicPr>
                      <p:cNvPr id="729" name="Google Shape;729;p44"/>
                      <p:cNvPicPr preferRelativeResize="0"/>
                      <p:nvPr/>
                    </p:nvPicPr>
                    <p:blipFill rotWithShape="1">
                      <a:blip r:embed="rId4">
                        <a:alphaModFix/>
                      </a:blip>
                      <a:srcRect/>
                      <a:stretch/>
                    </p:blipFill>
                    <p:spPr>
                      <a:xfrm>
                        <a:off x="685800" y="2438400"/>
                        <a:ext cx="7858125" cy="2895600"/>
                      </a:xfrm>
                      <a:prstGeom prst="rect">
                        <a:avLst/>
                      </a:prstGeom>
                      <a:noFill/>
                      <a:ln>
                        <a:noFill/>
                      </a:ln>
                    </p:spPr>
                  </p:pic>
                </p:oleObj>
              </mc:Fallback>
            </mc:AlternateContent>
          </a:graphicData>
        </a:graphic>
      </p:graphicFrame>
      <p:sp>
        <p:nvSpPr>
          <p:cNvPr id="730" name="Google Shape;730;p4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200">
                <a:latin typeface="Calibri"/>
                <a:ea typeface="Calibri"/>
                <a:cs typeface="Calibri"/>
                <a:sym typeface="Calibri"/>
              </a:rPr>
              <a:t>Additional Applications of CVP Concepts – Solution to Example 2 </a:t>
            </a:r>
            <a:endParaRPr sz="3200">
              <a:latin typeface="Calibri"/>
              <a:ea typeface="Calibri"/>
              <a:cs typeface="Calibri"/>
              <a:sym typeface="Calibri"/>
            </a:endParaRPr>
          </a:p>
        </p:txBody>
      </p:sp>
      <p:sp>
        <p:nvSpPr>
          <p:cNvPr id="731" name="Google Shape;731;p44"/>
          <p:cNvSpPr/>
          <p:nvPr/>
        </p:nvSpPr>
        <p:spPr>
          <a:xfrm>
            <a:off x="990600" y="1828800"/>
            <a:ext cx="6116638" cy="458788"/>
          </a:xfrm>
          <a:prstGeom prst="rect">
            <a:avLst/>
          </a:prstGeom>
          <a:solidFill>
            <a:schemeClr val="accent1"/>
          </a:solidFill>
          <a:ln w="12700"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Calibri"/>
                <a:ea typeface="Calibri"/>
                <a:cs typeface="Calibri"/>
                <a:sym typeface="Calibri"/>
              </a:rPr>
              <a:t>580 units × $310 variable cost/unit = $179,800</a:t>
            </a:r>
            <a:endParaRPr sz="1400" b="0" i="0" u="none" strike="noStrike" cap="none">
              <a:solidFill>
                <a:srgbClr val="000000"/>
              </a:solidFill>
              <a:latin typeface="Arial"/>
              <a:ea typeface="Arial"/>
              <a:cs typeface="Arial"/>
              <a:sym typeface="Arial"/>
            </a:endParaRPr>
          </a:p>
        </p:txBody>
      </p:sp>
      <p:sp>
        <p:nvSpPr>
          <p:cNvPr id="732" name="Google Shape;732;p44"/>
          <p:cNvSpPr/>
          <p:nvPr/>
        </p:nvSpPr>
        <p:spPr>
          <a:xfrm>
            <a:off x="609600" y="5416550"/>
            <a:ext cx="7924800" cy="831850"/>
          </a:xfrm>
          <a:prstGeom prst="rect">
            <a:avLst/>
          </a:prstGeom>
          <a:solidFill>
            <a:schemeClr val="lt1"/>
          </a:solidFill>
          <a:ln w="12700" cap="flat" cmpd="sng">
            <a:solidFill>
              <a:schemeClr val="dk1"/>
            </a:solidFill>
            <a:prstDash val="solid"/>
            <a:round/>
            <a:headEnd type="none" w="sm" len="sm"/>
            <a:tailEnd type="none" w="sm" len="sm"/>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Arial"/>
                <a:ea typeface="Arial"/>
                <a:cs typeface="Arial"/>
                <a:sym typeface="Arial"/>
              </a:rPr>
              <a:t>Sales</a:t>
            </a:r>
            <a:r>
              <a:rPr lang="en-US" sz="2400" b="0" i="0" u="none" strike="noStrike" cap="none">
                <a:solidFill>
                  <a:srgbClr val="2E663E"/>
                </a:solidFill>
                <a:latin typeface="Arial"/>
                <a:ea typeface="Arial"/>
                <a:cs typeface="Arial"/>
                <a:sym typeface="Arial"/>
              </a:rPr>
              <a:t> </a:t>
            </a:r>
            <a:r>
              <a:rPr lang="en-US" sz="2400" b="0" i="1" u="none" strike="noStrike" cap="none">
                <a:solidFill>
                  <a:srgbClr val="00B050"/>
                </a:solidFill>
                <a:latin typeface="Arial"/>
                <a:ea typeface="Arial"/>
                <a:cs typeface="Arial"/>
                <a:sym typeface="Arial"/>
              </a:rPr>
              <a:t>increase</a:t>
            </a:r>
            <a:r>
              <a:rPr lang="en-US" sz="2400" b="0" i="0" u="none" strike="noStrike" cap="none">
                <a:solidFill>
                  <a:srgbClr val="2E663E"/>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by $40,000 and net operating income</a:t>
            </a:r>
            <a:r>
              <a:rPr lang="en-US" sz="2400" b="0" i="0" u="none" strike="noStrike" cap="none">
                <a:solidFill>
                  <a:srgbClr val="2E663E"/>
                </a:solidFill>
                <a:latin typeface="Arial"/>
                <a:ea typeface="Arial"/>
                <a:cs typeface="Arial"/>
                <a:sym typeface="Arial"/>
              </a:rPr>
              <a:t> </a:t>
            </a:r>
            <a:r>
              <a:rPr lang="en-US" sz="2400" b="0" i="1" u="none" strike="noStrike" cap="none">
                <a:solidFill>
                  <a:srgbClr val="00B050"/>
                </a:solidFill>
                <a:latin typeface="Arial"/>
                <a:ea typeface="Arial"/>
                <a:cs typeface="Arial"/>
                <a:sym typeface="Arial"/>
              </a:rPr>
              <a:t>increases</a:t>
            </a:r>
            <a:r>
              <a:rPr lang="en-US" sz="2400" b="0" i="0" u="none" strike="noStrike" cap="none">
                <a:solidFill>
                  <a:srgbClr val="2E663E"/>
                </a:solidFill>
                <a:latin typeface="Arial"/>
                <a:ea typeface="Arial"/>
                <a:cs typeface="Arial"/>
                <a:sym typeface="Arial"/>
              </a:rPr>
              <a:t> by $10,200.</a:t>
            </a:r>
            <a:endParaRPr sz="1400" b="0" i="0" u="none" strike="noStrike" cap="none">
              <a:solidFill>
                <a:srgbClr val="000000"/>
              </a:solidFill>
              <a:latin typeface="Arial"/>
              <a:ea typeface="Arial"/>
              <a:cs typeface="Arial"/>
              <a:sym typeface="Arial"/>
            </a:endParaRPr>
          </a:p>
        </p:txBody>
      </p:sp>
      <p:sp>
        <p:nvSpPr>
          <p:cNvPr id="733" name="Google Shape;733;p44"/>
          <p:cNvSpPr txBox="1"/>
          <p:nvPr/>
        </p:nvSpPr>
        <p:spPr>
          <a:xfrm>
            <a:off x="533400" y="1290638"/>
            <a:ext cx="8001000" cy="46196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Example 2: Change in Variable Costs and Sales Volume </a:t>
            </a:r>
            <a:endParaRPr sz="1400" b="0" i="0" u="none" strike="noStrike" cap="none">
              <a:solidFill>
                <a:srgbClr val="000000"/>
              </a:solidFill>
              <a:latin typeface="Arial"/>
              <a:ea typeface="Arial"/>
              <a:cs typeface="Arial"/>
              <a:sym typeface="Arial"/>
            </a:endParaRPr>
          </a:p>
        </p:txBody>
      </p:sp>
      <p:cxnSp>
        <p:nvCxnSpPr>
          <p:cNvPr id="734" name="Google Shape;734;p44"/>
          <p:cNvCxnSpPr/>
          <p:nvPr/>
        </p:nvCxnSpPr>
        <p:spPr>
          <a:xfrm>
            <a:off x="4419600" y="2287588"/>
            <a:ext cx="2897188" cy="1217612"/>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2"/>
                                        </p:tgtEl>
                                        <p:attrNameLst>
                                          <p:attrName>style.visibility</p:attrName>
                                        </p:attrNameLst>
                                      </p:cBhvr>
                                      <p:to>
                                        <p:strVal val="visible"/>
                                      </p:to>
                                    </p:set>
                                    <p:animEffect transition="in" filter="fade">
                                      <p:cBhvr>
                                        <p:cTn id="7" dur="1000"/>
                                        <p:tgtEl>
                                          <p:spTgt spid="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5"/>
          <p:cNvSpPr txBox="1">
            <a:spLocks noGrp="1"/>
          </p:cNvSpPr>
          <p:nvPr>
            <p:ph type="title"/>
          </p:nvPr>
        </p:nvSpPr>
        <p:spPr>
          <a:xfrm>
            <a:off x="360947" y="152400"/>
            <a:ext cx="8614778"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600">
                <a:latin typeface="Calibri"/>
                <a:ea typeface="Calibri"/>
                <a:cs typeface="Calibri"/>
                <a:sym typeface="Calibri"/>
              </a:rPr>
              <a:t>Additional Applications of CVP Concepts – </a:t>
            </a:r>
            <a:r>
              <a:rPr lang="en-US" sz="3600">
                <a:solidFill>
                  <a:srgbClr val="FF0000"/>
                </a:solidFill>
                <a:latin typeface="Calibri"/>
                <a:ea typeface="Calibri"/>
                <a:cs typeface="Calibri"/>
                <a:sym typeface="Calibri"/>
              </a:rPr>
              <a:t>RBC Example 3</a:t>
            </a:r>
            <a:endParaRPr sz="3600">
              <a:latin typeface="Calibri"/>
              <a:ea typeface="Calibri"/>
              <a:cs typeface="Calibri"/>
              <a:sym typeface="Calibri"/>
            </a:endParaRPr>
          </a:p>
        </p:txBody>
      </p:sp>
      <p:sp>
        <p:nvSpPr>
          <p:cNvPr id="741" name="Google Shape;741;p45"/>
          <p:cNvSpPr txBox="1"/>
          <p:nvPr/>
        </p:nvSpPr>
        <p:spPr>
          <a:xfrm>
            <a:off x="228600" y="2057400"/>
            <a:ext cx="8763000" cy="3786188"/>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What is the profit impact if RBC: </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1600"/>
              </a:spcBef>
              <a:spcAft>
                <a:spcPts val="0"/>
              </a:spcAft>
              <a:buClr>
                <a:schemeClr val="dk1"/>
              </a:buClr>
              <a:buSzPts val="3200"/>
              <a:buFont typeface="Calibri"/>
              <a:buAutoNum type="arabicPeriod"/>
            </a:pPr>
            <a:r>
              <a:rPr lang="en-US" sz="3200" b="0" i="0" u="none" strike="noStrike" cap="none">
                <a:solidFill>
                  <a:schemeClr val="dk1"/>
                </a:solidFill>
                <a:latin typeface="Calibri"/>
                <a:ea typeface="Calibri"/>
                <a:cs typeface="Calibri"/>
                <a:sym typeface="Calibri"/>
              </a:rPr>
              <a:t>cuts its selling price $20 per unit,</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1600"/>
              </a:spcBef>
              <a:spcAft>
                <a:spcPts val="0"/>
              </a:spcAft>
              <a:buClr>
                <a:schemeClr val="dk1"/>
              </a:buClr>
              <a:buSzPts val="3200"/>
              <a:buFont typeface="Calibri"/>
              <a:buAutoNum type="arabicPeriod"/>
            </a:pPr>
            <a:r>
              <a:rPr lang="en-US" sz="3200" b="0" i="0" u="none" strike="noStrike" cap="none">
                <a:solidFill>
                  <a:schemeClr val="dk1"/>
                </a:solidFill>
                <a:latin typeface="Calibri"/>
                <a:ea typeface="Calibri"/>
                <a:cs typeface="Calibri"/>
                <a:sym typeface="Calibri"/>
              </a:rPr>
              <a:t>increases its advertising budget by $15,000 per month, and </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1600"/>
              </a:spcBef>
              <a:spcAft>
                <a:spcPts val="0"/>
              </a:spcAft>
              <a:buClr>
                <a:schemeClr val="dk1"/>
              </a:buClr>
              <a:buSzPts val="3200"/>
              <a:buFont typeface="Calibri"/>
              <a:buAutoNum type="arabicPeriod"/>
            </a:pPr>
            <a:r>
              <a:rPr lang="en-US" sz="3200" b="0" i="0" u="none" strike="noStrike" cap="none">
                <a:solidFill>
                  <a:schemeClr val="dk1"/>
                </a:solidFill>
                <a:latin typeface="Calibri"/>
                <a:ea typeface="Calibri"/>
                <a:cs typeface="Calibri"/>
                <a:sym typeface="Calibri"/>
              </a:rPr>
              <a:t>increases sales from 500 to 650 units per month? </a:t>
            </a:r>
            <a:endParaRPr sz="1400" b="0" i="0" u="none" strike="noStrike" cap="none">
              <a:solidFill>
                <a:srgbClr val="000000"/>
              </a:solidFill>
              <a:latin typeface="Arial"/>
              <a:ea typeface="Arial"/>
              <a:cs typeface="Arial"/>
              <a:sym typeface="Arial"/>
            </a:endParaRPr>
          </a:p>
        </p:txBody>
      </p:sp>
      <p:sp>
        <p:nvSpPr>
          <p:cNvPr id="742" name="Google Shape;742;p45"/>
          <p:cNvSpPr txBox="1"/>
          <p:nvPr/>
        </p:nvSpPr>
        <p:spPr>
          <a:xfrm>
            <a:off x="533400" y="1371600"/>
            <a:ext cx="8153400"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Example 3: Change in Fixed Cost, Selling Price, and Sales Volume </a:t>
            </a:r>
            <a:endParaRPr sz="1400" b="0" i="0" u="none" strike="noStrike" cap="none">
              <a:solidFill>
                <a:srgbClr val="000000"/>
              </a:solidFill>
              <a:latin typeface="Arial"/>
              <a:ea typeface="Arial"/>
              <a:cs typeface="Arial"/>
              <a:sym typeface="Arial"/>
            </a:endParaRPr>
          </a:p>
        </p:txBody>
      </p:sp>
    </p:spTree>
  </p:cSld>
  <p:clrMapOvr>
    <a:masterClrMapping/>
  </p:clrMapOvr>
  <p:transition>
    <p:push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46"/>
          <p:cNvSpPr/>
          <p:nvPr/>
        </p:nvSpPr>
        <p:spPr>
          <a:xfrm>
            <a:off x="457200" y="5416550"/>
            <a:ext cx="8305800" cy="831850"/>
          </a:xfrm>
          <a:prstGeom prst="rect">
            <a:avLst/>
          </a:prstGeom>
          <a:solidFill>
            <a:schemeClr val="lt1"/>
          </a:solidFill>
          <a:ln w="12700"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Sales </a:t>
            </a:r>
            <a:r>
              <a:rPr lang="en-US" sz="2400" b="0" i="0" u="none" strike="noStrike" cap="none">
                <a:solidFill>
                  <a:srgbClr val="008000"/>
                </a:solidFill>
                <a:latin typeface="Calibri"/>
                <a:ea typeface="Calibri"/>
                <a:cs typeface="Calibri"/>
                <a:sym typeface="Calibri"/>
              </a:rPr>
              <a:t>increase</a:t>
            </a:r>
            <a:r>
              <a:rPr lang="en-US" sz="2400" b="0" i="0" u="none" strike="noStrike" cap="none">
                <a:solidFill>
                  <a:schemeClr val="dk1"/>
                </a:solidFill>
                <a:latin typeface="Calibri"/>
                <a:ea typeface="Calibri"/>
                <a:cs typeface="Calibri"/>
                <a:sym typeface="Calibri"/>
              </a:rPr>
              <a:t> by $62,000,  fixed costs </a:t>
            </a:r>
            <a:r>
              <a:rPr lang="en-US" sz="2400" b="0" i="0" u="none" strike="noStrike" cap="none">
                <a:solidFill>
                  <a:srgbClr val="008000"/>
                </a:solidFill>
                <a:latin typeface="Calibri"/>
                <a:ea typeface="Calibri"/>
                <a:cs typeface="Calibri"/>
                <a:sym typeface="Calibri"/>
              </a:rPr>
              <a:t>increase</a:t>
            </a:r>
            <a:r>
              <a:rPr lang="en-US" sz="2400" b="0" i="0" u="none" strike="noStrike" cap="none">
                <a:solidFill>
                  <a:schemeClr val="dk1"/>
                </a:solidFill>
                <a:latin typeface="Calibri"/>
                <a:ea typeface="Calibri"/>
                <a:cs typeface="Calibri"/>
                <a:sym typeface="Calibri"/>
              </a:rPr>
              <a:t> by $15,000, and net operating income </a:t>
            </a:r>
            <a:r>
              <a:rPr lang="en-US" sz="2400" b="0" i="0" u="none" strike="noStrike" cap="none">
                <a:solidFill>
                  <a:srgbClr val="008000"/>
                </a:solidFill>
                <a:latin typeface="Calibri"/>
                <a:ea typeface="Calibri"/>
                <a:cs typeface="Calibri"/>
                <a:sym typeface="Calibri"/>
              </a:rPr>
              <a:t>increases</a:t>
            </a:r>
            <a:r>
              <a:rPr lang="en-US" sz="2400" b="0" i="0" u="none" strike="noStrike" cap="none">
                <a:solidFill>
                  <a:schemeClr val="dk1"/>
                </a:solidFill>
                <a:latin typeface="Calibri"/>
                <a:ea typeface="Calibri"/>
                <a:cs typeface="Calibri"/>
                <a:sym typeface="Calibri"/>
              </a:rPr>
              <a:t> by $2,000.</a:t>
            </a:r>
            <a:endParaRPr sz="1400" b="0" i="0" u="none" strike="noStrike" cap="none">
              <a:solidFill>
                <a:srgbClr val="000000"/>
              </a:solidFill>
              <a:latin typeface="Arial"/>
              <a:ea typeface="Arial"/>
              <a:cs typeface="Arial"/>
              <a:sym typeface="Arial"/>
            </a:endParaRPr>
          </a:p>
        </p:txBody>
      </p:sp>
      <p:sp>
        <p:nvSpPr>
          <p:cNvPr id="749" name="Google Shape;749;p4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200">
                <a:latin typeface="Calibri"/>
                <a:ea typeface="Calibri"/>
                <a:cs typeface="Calibri"/>
                <a:sym typeface="Calibri"/>
              </a:rPr>
              <a:t>Additional Applications of CVP Concepts – Solution to Example 3 </a:t>
            </a:r>
            <a:endParaRPr sz="3200">
              <a:latin typeface="Calibri"/>
              <a:ea typeface="Calibri"/>
              <a:cs typeface="Calibri"/>
              <a:sym typeface="Calibri"/>
            </a:endParaRPr>
          </a:p>
        </p:txBody>
      </p:sp>
      <p:graphicFrame>
        <p:nvGraphicFramePr>
          <p:cNvPr id="750" name="Google Shape;750;p46"/>
          <p:cNvGraphicFramePr/>
          <p:nvPr/>
        </p:nvGraphicFramePr>
        <p:xfrm>
          <a:off x="965200" y="2447925"/>
          <a:ext cx="7188200" cy="2892425"/>
        </p:xfrm>
        <a:graphic>
          <a:graphicData uri="http://schemas.openxmlformats.org/presentationml/2006/ole">
            <mc:AlternateContent xmlns:mc="http://schemas.openxmlformats.org/markup-compatibility/2006">
              <mc:Choice xmlns:v="urn:schemas-microsoft-com:vml" Requires="v">
                <p:oleObj r:id="rId3" imgW="7188200" imgH="2892425" progId="Excel.Sheet.12">
                  <p:embed/>
                </p:oleObj>
              </mc:Choice>
              <mc:Fallback>
                <p:oleObj r:id="rId3" imgW="7188200" imgH="2892425" progId="Excel.Sheet.12">
                  <p:embed/>
                  <p:pic>
                    <p:nvPicPr>
                      <p:cNvPr id="750" name="Google Shape;750;p46"/>
                      <p:cNvPicPr preferRelativeResize="0"/>
                      <p:nvPr/>
                    </p:nvPicPr>
                    <p:blipFill rotWithShape="1">
                      <a:blip r:embed="rId4">
                        <a:alphaModFix/>
                      </a:blip>
                      <a:srcRect/>
                      <a:stretch/>
                    </p:blipFill>
                    <p:spPr>
                      <a:xfrm>
                        <a:off x="965200" y="2447925"/>
                        <a:ext cx="7188200" cy="2892425"/>
                      </a:xfrm>
                      <a:prstGeom prst="rect">
                        <a:avLst/>
                      </a:prstGeom>
                      <a:noFill/>
                      <a:ln>
                        <a:noFill/>
                      </a:ln>
                    </p:spPr>
                  </p:pic>
                </p:oleObj>
              </mc:Fallback>
            </mc:AlternateContent>
          </a:graphicData>
        </a:graphic>
      </p:graphicFrame>
      <p:grpSp>
        <p:nvGrpSpPr>
          <p:cNvPr id="751" name="Google Shape;751;p46"/>
          <p:cNvGrpSpPr/>
          <p:nvPr/>
        </p:nvGrpSpPr>
        <p:grpSpPr>
          <a:xfrm>
            <a:off x="965200" y="1905000"/>
            <a:ext cx="5740400" cy="1222375"/>
            <a:chOff x="576" y="906"/>
            <a:chExt cx="3522" cy="815"/>
          </a:xfrm>
        </p:grpSpPr>
        <p:cxnSp>
          <p:nvCxnSpPr>
            <p:cNvPr id="752" name="Google Shape;752;p46"/>
            <p:cNvCxnSpPr/>
            <p:nvPr/>
          </p:nvCxnSpPr>
          <p:spPr>
            <a:xfrm>
              <a:off x="2544" y="1056"/>
              <a:ext cx="1554" cy="665"/>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
          <p:nvSpPr>
            <p:cNvPr id="753" name="Google Shape;753;p46"/>
            <p:cNvSpPr/>
            <p:nvPr/>
          </p:nvSpPr>
          <p:spPr>
            <a:xfrm>
              <a:off x="576" y="906"/>
              <a:ext cx="2368" cy="306"/>
            </a:xfrm>
            <a:prstGeom prst="rect">
              <a:avLst/>
            </a:prstGeom>
            <a:solidFill>
              <a:schemeClr val="accent1"/>
            </a:solidFill>
            <a:ln w="12700"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FFFFFF"/>
                  </a:solidFill>
                  <a:latin typeface="Calibri"/>
                  <a:ea typeface="Calibri"/>
                  <a:cs typeface="Calibri"/>
                  <a:sym typeface="Calibri"/>
                </a:rPr>
                <a:t>650 units × $480 = $312,000</a:t>
              </a:r>
              <a:endParaRPr sz="1400" b="0" i="0" u="none" strike="noStrike" cap="none">
                <a:solidFill>
                  <a:srgbClr val="000000"/>
                </a:solidFill>
                <a:latin typeface="Arial"/>
                <a:ea typeface="Arial"/>
                <a:cs typeface="Arial"/>
                <a:sym typeface="Arial"/>
              </a:endParaRPr>
            </a:p>
          </p:txBody>
        </p:sp>
      </p:grpSp>
      <p:sp>
        <p:nvSpPr>
          <p:cNvPr id="754" name="Google Shape;754;p46"/>
          <p:cNvSpPr txBox="1"/>
          <p:nvPr/>
        </p:nvSpPr>
        <p:spPr>
          <a:xfrm>
            <a:off x="533400" y="1371600"/>
            <a:ext cx="8153400"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Example 3: Change in Fixed Cost, Selling Price, and Sales Volume </a:t>
            </a:r>
            <a:endParaRPr sz="1400" b="0" i="0" u="none" strike="noStrike" cap="none">
              <a:solidFill>
                <a:srgbClr val="000000"/>
              </a:solidFill>
              <a:latin typeface="Arial"/>
              <a:ea typeface="Arial"/>
              <a:cs typeface="Arial"/>
              <a:sym typeface="Aria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1"/>
                                        </p:tgtEl>
                                        <p:attrNameLst>
                                          <p:attrName>style.visibility</p:attrName>
                                        </p:attrNameLst>
                                      </p:cBhvr>
                                      <p:to>
                                        <p:strVal val="visible"/>
                                      </p:to>
                                    </p:set>
                                    <p:animEffect transition="in" filter="fade">
                                      <p:cBhvr>
                                        <p:cTn id="7" dur="1000"/>
                                        <p:tgtEl>
                                          <p:spTgt spid="75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48"/>
                                        </p:tgtEl>
                                        <p:attrNameLst>
                                          <p:attrName>style.visibility</p:attrName>
                                        </p:attrNameLst>
                                      </p:cBhvr>
                                      <p:to>
                                        <p:strVal val="visible"/>
                                      </p:to>
                                    </p:set>
                                    <p:animEffect transition="in" filter="fade">
                                      <p:cBhvr>
                                        <p:cTn id="11" dur="500"/>
                                        <p:tgtEl>
                                          <p:spTgt spid="7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7"/>
          <p:cNvSpPr txBox="1">
            <a:spLocks noGrp="1"/>
          </p:cNvSpPr>
          <p:nvPr>
            <p:ph type="title"/>
          </p:nvPr>
        </p:nvSpPr>
        <p:spPr>
          <a:xfrm>
            <a:off x="0" y="228600"/>
            <a:ext cx="91440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200">
                <a:latin typeface="Calibri"/>
                <a:ea typeface="Calibri"/>
                <a:cs typeface="Calibri"/>
                <a:sym typeface="Calibri"/>
              </a:rPr>
              <a:t>Additional Applications of CVP Concepts – </a:t>
            </a:r>
            <a:br>
              <a:rPr lang="en-US" sz="3200">
                <a:latin typeface="Calibri"/>
                <a:ea typeface="Calibri"/>
                <a:cs typeface="Calibri"/>
                <a:sym typeface="Calibri"/>
              </a:rPr>
            </a:br>
            <a:r>
              <a:rPr lang="en-US" sz="3200">
                <a:solidFill>
                  <a:srgbClr val="FF0000"/>
                </a:solidFill>
                <a:latin typeface="Calibri"/>
                <a:ea typeface="Calibri"/>
                <a:cs typeface="Calibri"/>
                <a:sym typeface="Calibri"/>
              </a:rPr>
              <a:t>RBC Example 4</a:t>
            </a:r>
            <a:r>
              <a:rPr lang="en-US" sz="3200">
                <a:latin typeface="Calibri"/>
                <a:ea typeface="Calibri"/>
                <a:cs typeface="Calibri"/>
                <a:sym typeface="Calibri"/>
              </a:rPr>
              <a:t> </a:t>
            </a:r>
            <a:endParaRPr sz="3200">
              <a:latin typeface="Calibri"/>
              <a:ea typeface="Calibri"/>
              <a:cs typeface="Calibri"/>
              <a:sym typeface="Calibri"/>
            </a:endParaRPr>
          </a:p>
        </p:txBody>
      </p:sp>
      <p:sp>
        <p:nvSpPr>
          <p:cNvPr id="761" name="Google Shape;761;p47"/>
          <p:cNvSpPr txBox="1"/>
          <p:nvPr/>
        </p:nvSpPr>
        <p:spPr>
          <a:xfrm>
            <a:off x="152400" y="2287588"/>
            <a:ext cx="8763000" cy="3046412"/>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What is the profit impact if RBC: </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1600"/>
              </a:spcBef>
              <a:spcAft>
                <a:spcPts val="0"/>
              </a:spcAft>
              <a:buClr>
                <a:schemeClr val="dk1"/>
              </a:buClr>
              <a:buSzPts val="3200"/>
              <a:buFont typeface="Calibri"/>
              <a:buAutoNum type="arabicPeriod"/>
            </a:pPr>
            <a:r>
              <a:rPr lang="en-US" sz="3200" b="0" i="0" u="none" strike="noStrike" cap="none">
                <a:solidFill>
                  <a:schemeClr val="dk1"/>
                </a:solidFill>
                <a:latin typeface="Calibri"/>
                <a:ea typeface="Calibri"/>
                <a:cs typeface="Calibri"/>
                <a:sym typeface="Calibri"/>
              </a:rPr>
              <a:t>pays a $15 sales commission per bike sold instead of paying salespersons flat salaries that currently total $6,000 per month, and </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1600"/>
              </a:spcBef>
              <a:spcAft>
                <a:spcPts val="0"/>
              </a:spcAft>
              <a:buClr>
                <a:schemeClr val="dk1"/>
              </a:buClr>
              <a:buSzPts val="3200"/>
              <a:buFont typeface="Calibri"/>
              <a:buAutoNum type="arabicPeriod"/>
            </a:pPr>
            <a:r>
              <a:rPr lang="en-US" sz="3200" b="0" i="0" u="none" strike="noStrike" cap="none">
                <a:solidFill>
                  <a:schemeClr val="dk1"/>
                </a:solidFill>
                <a:latin typeface="Calibri"/>
                <a:ea typeface="Calibri"/>
                <a:cs typeface="Calibri"/>
                <a:sym typeface="Calibri"/>
              </a:rPr>
              <a:t>increases unit sales from 500 to 575 bikes? </a:t>
            </a:r>
            <a:endParaRPr sz="1400" b="0" i="0" u="none" strike="noStrike" cap="none">
              <a:solidFill>
                <a:srgbClr val="000000"/>
              </a:solidFill>
              <a:latin typeface="Arial"/>
              <a:ea typeface="Arial"/>
              <a:cs typeface="Arial"/>
              <a:sym typeface="Arial"/>
            </a:endParaRPr>
          </a:p>
        </p:txBody>
      </p:sp>
      <p:sp>
        <p:nvSpPr>
          <p:cNvPr id="762" name="Google Shape;762;p47"/>
          <p:cNvSpPr/>
          <p:nvPr/>
        </p:nvSpPr>
        <p:spPr>
          <a:xfrm>
            <a:off x="609600" y="1290638"/>
            <a:ext cx="79248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Example  4: Change in Variable Cost, Fixed Cost, and Sales Volume </a:t>
            </a:r>
            <a:endParaRPr sz="2000" b="0" i="0" u="none" strike="noStrike" cap="none">
              <a:solidFill>
                <a:schemeClr val="dk1"/>
              </a:solidFill>
              <a:latin typeface="Calibri"/>
              <a:ea typeface="Calibri"/>
              <a:cs typeface="Calibri"/>
              <a:sym typeface="Calibri"/>
            </a:endParaRPr>
          </a:p>
        </p:txBody>
      </p:sp>
    </p:spTree>
  </p:cSld>
  <p:clrMapOvr>
    <a:masterClrMapping/>
  </p:clrMapOvr>
  <p:transition>
    <p:push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48"/>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200">
                <a:latin typeface="Calibri"/>
                <a:ea typeface="Calibri"/>
                <a:cs typeface="Calibri"/>
                <a:sym typeface="Calibri"/>
              </a:rPr>
              <a:t>Additional Applications of CVP Concepts – Solution to Example 4 </a:t>
            </a:r>
            <a:endParaRPr sz="3200">
              <a:latin typeface="Calibri"/>
              <a:ea typeface="Calibri"/>
              <a:cs typeface="Calibri"/>
              <a:sym typeface="Calibri"/>
            </a:endParaRPr>
          </a:p>
        </p:txBody>
      </p:sp>
      <p:sp>
        <p:nvSpPr>
          <p:cNvPr id="769" name="Google Shape;769;p48"/>
          <p:cNvSpPr/>
          <p:nvPr/>
        </p:nvSpPr>
        <p:spPr>
          <a:xfrm>
            <a:off x="381000" y="5413375"/>
            <a:ext cx="8305800" cy="828675"/>
          </a:xfrm>
          <a:prstGeom prst="rect">
            <a:avLst/>
          </a:prstGeom>
          <a:solidFill>
            <a:schemeClr val="lt1"/>
          </a:solidFill>
          <a:ln w="12700" cap="flat" cmpd="sng">
            <a:solidFill>
              <a:schemeClr val="dk1"/>
            </a:solidFill>
            <a:prstDash val="solid"/>
            <a:miter lim="800000"/>
            <a:headEnd type="none" w="sm" len="sm"/>
            <a:tailEnd type="none" w="sm" len="sm"/>
          </a:ln>
          <a:effectLst>
            <a:outerShdw blurRad="63500" dist="71842" dir="2700000" algn="ctr" rotWithShape="0">
              <a:schemeClr val="lt2">
                <a:alpha val="74509"/>
              </a:scheme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Sales </a:t>
            </a:r>
            <a:r>
              <a:rPr lang="en-US" sz="2400" b="0" i="1" u="none" strike="noStrike" cap="none">
                <a:solidFill>
                  <a:srgbClr val="008000"/>
                </a:solidFill>
                <a:latin typeface="Calibri"/>
                <a:ea typeface="Calibri"/>
                <a:cs typeface="Calibri"/>
                <a:sym typeface="Calibri"/>
              </a:rPr>
              <a:t>increase</a:t>
            </a:r>
            <a:r>
              <a:rPr lang="en-US" sz="2400" b="0" i="0" u="none" strike="noStrike" cap="none">
                <a:solidFill>
                  <a:schemeClr val="dk1"/>
                </a:solidFill>
                <a:latin typeface="Calibri"/>
                <a:ea typeface="Calibri"/>
                <a:cs typeface="Calibri"/>
                <a:sym typeface="Calibri"/>
              </a:rPr>
              <a:t> by $37,500, fixed expenses </a:t>
            </a:r>
            <a:r>
              <a:rPr lang="en-US" sz="2400" b="0" i="1" u="none" strike="noStrike" cap="none">
                <a:solidFill>
                  <a:srgbClr val="B80000"/>
                </a:solidFill>
                <a:latin typeface="Calibri"/>
                <a:ea typeface="Calibri"/>
                <a:cs typeface="Calibri"/>
                <a:sym typeface="Calibri"/>
              </a:rPr>
              <a:t>decrease</a:t>
            </a:r>
            <a:r>
              <a:rPr lang="en-US" sz="2400" b="0" i="0" u="none" strike="noStrike" cap="none">
                <a:solidFill>
                  <a:schemeClr val="dk1"/>
                </a:solidFill>
                <a:latin typeface="Calibri"/>
                <a:ea typeface="Calibri"/>
                <a:cs typeface="Calibri"/>
                <a:sym typeface="Calibri"/>
              </a:rPr>
              <a:t> by $6,000, and net operating income </a:t>
            </a:r>
            <a:r>
              <a:rPr lang="en-US" sz="2400" b="0" i="1" u="none" strike="noStrike" cap="none">
                <a:solidFill>
                  <a:srgbClr val="008000"/>
                </a:solidFill>
                <a:latin typeface="Calibri"/>
                <a:ea typeface="Calibri"/>
                <a:cs typeface="Calibri"/>
                <a:sym typeface="Calibri"/>
              </a:rPr>
              <a:t>increases</a:t>
            </a:r>
            <a:r>
              <a:rPr lang="en-US" sz="2400" b="0" i="0" u="none" strike="noStrike" cap="none">
                <a:solidFill>
                  <a:schemeClr val="dk1"/>
                </a:solidFill>
                <a:latin typeface="Calibri"/>
                <a:ea typeface="Calibri"/>
                <a:cs typeface="Calibri"/>
                <a:sym typeface="Calibri"/>
              </a:rPr>
              <a:t> by $12,375.</a:t>
            </a:r>
            <a:endParaRPr sz="1400" b="0" i="0" u="none" strike="noStrike" cap="none">
              <a:solidFill>
                <a:srgbClr val="000000"/>
              </a:solidFill>
              <a:latin typeface="Arial"/>
              <a:ea typeface="Arial"/>
              <a:cs typeface="Arial"/>
              <a:sym typeface="Arial"/>
            </a:endParaRPr>
          </a:p>
        </p:txBody>
      </p:sp>
      <p:graphicFrame>
        <p:nvGraphicFramePr>
          <p:cNvPr id="770" name="Google Shape;770;p48"/>
          <p:cNvGraphicFramePr/>
          <p:nvPr/>
        </p:nvGraphicFramePr>
        <p:xfrm>
          <a:off x="990600" y="2279650"/>
          <a:ext cx="7543800" cy="3060700"/>
        </p:xfrm>
        <a:graphic>
          <a:graphicData uri="http://schemas.openxmlformats.org/presentationml/2006/ole">
            <mc:AlternateContent xmlns:mc="http://schemas.openxmlformats.org/markup-compatibility/2006">
              <mc:Choice xmlns:v="urn:schemas-microsoft-com:vml" Requires="v">
                <p:oleObj r:id="rId3" imgW="7543800" imgH="3060700" progId="Excel.Sheet.12">
                  <p:embed/>
                </p:oleObj>
              </mc:Choice>
              <mc:Fallback>
                <p:oleObj r:id="rId3" imgW="7543800" imgH="3060700" progId="Excel.Sheet.12">
                  <p:embed/>
                  <p:pic>
                    <p:nvPicPr>
                      <p:cNvPr id="770" name="Google Shape;770;p48"/>
                      <p:cNvPicPr preferRelativeResize="0"/>
                      <p:nvPr/>
                    </p:nvPicPr>
                    <p:blipFill rotWithShape="1">
                      <a:blip r:embed="rId4">
                        <a:alphaModFix/>
                      </a:blip>
                      <a:srcRect/>
                      <a:stretch/>
                    </p:blipFill>
                    <p:spPr>
                      <a:xfrm>
                        <a:off x="990600" y="2279650"/>
                        <a:ext cx="7543800" cy="3060700"/>
                      </a:xfrm>
                      <a:prstGeom prst="rect">
                        <a:avLst/>
                      </a:prstGeom>
                      <a:noFill/>
                      <a:ln>
                        <a:noFill/>
                      </a:ln>
                    </p:spPr>
                  </p:pic>
                </p:oleObj>
              </mc:Fallback>
            </mc:AlternateContent>
          </a:graphicData>
        </a:graphic>
      </p:graphicFrame>
      <p:grpSp>
        <p:nvGrpSpPr>
          <p:cNvPr id="771" name="Google Shape;771;p48"/>
          <p:cNvGrpSpPr/>
          <p:nvPr/>
        </p:nvGrpSpPr>
        <p:grpSpPr>
          <a:xfrm>
            <a:off x="1524000" y="1752600"/>
            <a:ext cx="5715000" cy="1670050"/>
            <a:chOff x="576" y="906"/>
            <a:chExt cx="3460" cy="1052"/>
          </a:xfrm>
        </p:grpSpPr>
        <p:cxnSp>
          <p:nvCxnSpPr>
            <p:cNvPr id="772" name="Google Shape;772;p48"/>
            <p:cNvCxnSpPr/>
            <p:nvPr/>
          </p:nvCxnSpPr>
          <p:spPr>
            <a:xfrm>
              <a:off x="2544" y="1056"/>
              <a:ext cx="1492" cy="902"/>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
          <p:nvSpPr>
            <p:cNvPr id="773" name="Google Shape;773;p48"/>
            <p:cNvSpPr/>
            <p:nvPr/>
          </p:nvSpPr>
          <p:spPr>
            <a:xfrm>
              <a:off x="576" y="906"/>
              <a:ext cx="1979" cy="250"/>
            </a:xfrm>
            <a:prstGeom prst="rect">
              <a:avLst/>
            </a:prstGeom>
            <a:solidFill>
              <a:schemeClr val="accent1"/>
            </a:solidFill>
            <a:ln w="12700"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FFFFF"/>
                  </a:solidFill>
                  <a:latin typeface="Calibri"/>
                  <a:ea typeface="Calibri"/>
                  <a:cs typeface="Calibri"/>
                  <a:sym typeface="Calibri"/>
                </a:rPr>
                <a:t>575 units × $315 = $181,125</a:t>
              </a:r>
              <a:endParaRPr sz="1400" b="0" i="0" u="none" strike="noStrike" cap="none">
                <a:solidFill>
                  <a:srgbClr val="000000"/>
                </a:solidFill>
                <a:latin typeface="Arial"/>
                <a:ea typeface="Arial"/>
                <a:cs typeface="Arial"/>
                <a:sym typeface="Arial"/>
              </a:endParaRPr>
            </a:p>
          </p:txBody>
        </p:sp>
      </p:grpSp>
      <p:sp>
        <p:nvSpPr>
          <p:cNvPr id="774" name="Google Shape;774;p48"/>
          <p:cNvSpPr/>
          <p:nvPr/>
        </p:nvSpPr>
        <p:spPr>
          <a:xfrm>
            <a:off x="609600" y="1295400"/>
            <a:ext cx="79248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Example4: Change in Variable Cost, Fixed Cost, and Sales Volume </a:t>
            </a:r>
            <a:endParaRPr sz="2000" b="0" i="0" u="none" strike="noStrike" cap="none">
              <a:solidFill>
                <a:schemeClr val="dk1"/>
              </a:solidFill>
              <a:latin typeface="Calibri"/>
              <a:ea typeface="Calibri"/>
              <a:cs typeface="Calibri"/>
              <a:sym typeface="Calibri"/>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500"/>
                                        <p:tgtEl>
                                          <p:spTgt spid="76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71"/>
                                        </p:tgtEl>
                                        <p:attrNameLst>
                                          <p:attrName>style.visibility</p:attrName>
                                        </p:attrNameLst>
                                      </p:cBhvr>
                                      <p:to>
                                        <p:strVal val="visible"/>
                                      </p:to>
                                    </p:set>
                                    <p:animEffect transition="in" filter="fade">
                                      <p:cBhvr>
                                        <p:cTn id="11" dur="1000"/>
                                        <p:tgtEl>
                                          <p:spTgt spid="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49"/>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200">
                <a:latin typeface="Calibri"/>
                <a:ea typeface="Calibri"/>
                <a:cs typeface="Calibri"/>
                <a:sym typeface="Calibri"/>
              </a:rPr>
              <a:t>Additional Applications of CVP Concepts – </a:t>
            </a:r>
            <a:r>
              <a:rPr lang="en-US" sz="3200">
                <a:solidFill>
                  <a:srgbClr val="FF0000"/>
                </a:solidFill>
                <a:latin typeface="Calibri"/>
                <a:ea typeface="Calibri"/>
                <a:cs typeface="Calibri"/>
                <a:sym typeface="Calibri"/>
              </a:rPr>
              <a:t>RBC Example 5</a:t>
            </a:r>
            <a:endParaRPr sz="3200">
              <a:latin typeface="Calibri"/>
              <a:ea typeface="Calibri"/>
              <a:cs typeface="Calibri"/>
              <a:sym typeface="Calibri"/>
            </a:endParaRPr>
          </a:p>
        </p:txBody>
      </p:sp>
      <p:sp>
        <p:nvSpPr>
          <p:cNvPr id="781" name="Google Shape;781;p49"/>
          <p:cNvSpPr txBox="1"/>
          <p:nvPr/>
        </p:nvSpPr>
        <p:spPr>
          <a:xfrm>
            <a:off x="533400" y="2209800"/>
            <a:ext cx="8077200" cy="2554288"/>
          </a:xfrm>
          <a:prstGeom prst="rect">
            <a:avLst/>
          </a:prstGeom>
          <a:solidFill>
            <a:srgbClr val="D8D8D8"/>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chemeClr val="dk1"/>
                </a:solidFill>
                <a:latin typeface="Calibri"/>
                <a:ea typeface="Calibri"/>
                <a:cs typeface="Calibri"/>
                <a:sym typeface="Calibri"/>
              </a:rPr>
              <a:t>If RBC has an opportunity to sell 150 bikes to a wholesaler without disturbing sales to other customers or fixed expenses, what price would it quote to the wholesaler if it wants to increase monthly profits by $3,000? </a:t>
            </a:r>
            <a:endParaRPr sz="1400" b="0" i="0" u="none" strike="noStrike" cap="none">
              <a:solidFill>
                <a:srgbClr val="000000"/>
              </a:solidFill>
              <a:latin typeface="Arial"/>
              <a:ea typeface="Arial"/>
              <a:cs typeface="Arial"/>
              <a:sym typeface="Arial"/>
            </a:endParaRPr>
          </a:p>
        </p:txBody>
      </p:sp>
      <p:sp>
        <p:nvSpPr>
          <p:cNvPr id="782" name="Google Shape;782;p49"/>
          <p:cNvSpPr/>
          <p:nvPr/>
        </p:nvSpPr>
        <p:spPr>
          <a:xfrm>
            <a:off x="609600" y="1295400"/>
            <a:ext cx="7924800" cy="4619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Example 5: Change in Selling Price</a:t>
            </a:r>
            <a:endParaRPr sz="2400" b="0" i="0" u="none" strike="noStrike" cap="none">
              <a:solidFill>
                <a:schemeClr val="dk1"/>
              </a:solidFill>
              <a:latin typeface="Calibri"/>
              <a:ea typeface="Calibri"/>
              <a:cs typeface="Calibri"/>
              <a:sym typeface="Calibri"/>
            </a:endParaRPr>
          </a:p>
        </p:txBody>
      </p:sp>
    </p:spTree>
  </p:cSld>
  <p:clrMapOvr>
    <a:masterClrMapping/>
  </p:clrMapOvr>
  <p:transition>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Basics of Cost-Volume-Profit Analysis – Part 2</a:t>
            </a:r>
            <a:endParaRPr dirty="0"/>
          </a:p>
        </p:txBody>
      </p:sp>
      <p:sp>
        <p:nvSpPr>
          <p:cNvPr id="328" name="Google Shape;328;p5"/>
          <p:cNvSpPr/>
          <p:nvPr/>
        </p:nvSpPr>
        <p:spPr>
          <a:xfrm>
            <a:off x="304800" y="1524000"/>
            <a:ext cx="8534400" cy="901700"/>
          </a:xfrm>
          <a:prstGeom prst="rect">
            <a:avLst/>
          </a:prstGeom>
          <a:solidFill>
            <a:srgbClr val="1E9399"/>
          </a:solidFill>
          <a:ln w="12700" cap="flat" cmpd="thinThick">
            <a:solidFill>
              <a:srgbClr val="96A9BA"/>
            </a:solidFill>
            <a:prstDash val="solid"/>
            <a:miter lim="800000"/>
            <a:headEnd type="none" w="sm" len="sm"/>
            <a:tailEnd type="none" w="sm" len="sm"/>
          </a:ln>
          <a:effectLst>
            <a:outerShdw blurRad="63500" dist="38099" dir="2700000" algn="ctr" rotWithShape="0">
              <a:schemeClr val="lt2">
                <a:alpha val="74509"/>
              </a:schemeClr>
            </a:outerShdw>
          </a:effectLst>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Calibri"/>
                <a:ea typeface="Calibri"/>
                <a:cs typeface="Calibri"/>
                <a:sym typeface="Calibri"/>
              </a:rPr>
              <a:t>CM is used first to cover fixed expenses.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480"/>
              </a:spcBef>
              <a:spcAft>
                <a:spcPts val="0"/>
              </a:spcAft>
              <a:buClr>
                <a:srgbClr val="000000"/>
              </a:buClr>
              <a:buSzPts val="2400"/>
              <a:buFont typeface="Arial"/>
              <a:buNone/>
            </a:pPr>
            <a:r>
              <a:rPr lang="en-US" sz="2400" b="0" i="0" u="none" strike="noStrike" cap="none" dirty="0">
                <a:solidFill>
                  <a:schemeClr val="lt1"/>
                </a:solidFill>
                <a:latin typeface="Calibri"/>
                <a:ea typeface="Calibri"/>
                <a:cs typeface="Calibri"/>
                <a:sym typeface="Calibri"/>
              </a:rPr>
              <a:t>Any remaining CM contributes to net operating income.</a:t>
            </a:r>
            <a:endParaRPr sz="1400" b="0" i="0" u="none" strike="noStrike" cap="none" dirty="0">
              <a:solidFill>
                <a:srgbClr val="000000"/>
              </a:solidFill>
              <a:latin typeface="Arial"/>
              <a:ea typeface="Arial"/>
              <a:cs typeface="Arial"/>
              <a:sym typeface="Arial"/>
            </a:endParaRPr>
          </a:p>
        </p:txBody>
      </p:sp>
      <p:graphicFrame>
        <p:nvGraphicFramePr>
          <p:cNvPr id="329" name="Google Shape;329;p5"/>
          <p:cNvGraphicFramePr/>
          <p:nvPr/>
        </p:nvGraphicFramePr>
        <p:xfrm>
          <a:off x="2286000" y="2733675"/>
          <a:ext cx="4495800" cy="2649538"/>
        </p:xfrm>
        <a:graphic>
          <a:graphicData uri="http://schemas.openxmlformats.org/presentationml/2006/ole">
            <mc:AlternateContent xmlns:mc="http://schemas.openxmlformats.org/markup-compatibility/2006">
              <mc:Choice xmlns:v="urn:schemas-microsoft-com:vml" Requires="v">
                <p:oleObj r:id="rId3" imgW="4495800" imgH="2649538" progId="Excel.Sheet.12">
                  <p:embed/>
                </p:oleObj>
              </mc:Choice>
              <mc:Fallback>
                <p:oleObj r:id="rId3" imgW="4495800" imgH="2649538" progId="Excel.Sheet.12">
                  <p:embed/>
                  <p:pic>
                    <p:nvPicPr>
                      <p:cNvPr id="329" name="Google Shape;329;p5"/>
                      <p:cNvPicPr preferRelativeResize="0"/>
                      <p:nvPr/>
                    </p:nvPicPr>
                    <p:blipFill rotWithShape="1">
                      <a:blip r:embed="rId4">
                        <a:alphaModFix/>
                      </a:blip>
                      <a:srcRect/>
                      <a:stretch/>
                    </p:blipFill>
                    <p:spPr>
                      <a:xfrm>
                        <a:off x="2286000" y="2733675"/>
                        <a:ext cx="4495800" cy="2649538"/>
                      </a:xfrm>
                      <a:prstGeom prst="rect">
                        <a:avLst/>
                      </a:prstGeom>
                      <a:noFill/>
                      <a:ln>
                        <a:noFill/>
                      </a:ln>
                    </p:spPr>
                  </p:pic>
                </p:oleObj>
              </mc:Fallback>
            </mc:AlternateContent>
          </a:graphicData>
        </a:graphic>
      </p:graphicFrame>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8"/>
                                        </p:tgtEl>
                                        <p:attrNameLst>
                                          <p:attrName>style.visibility</p:attrName>
                                        </p:attrNameLst>
                                      </p:cBhvr>
                                      <p:to>
                                        <p:strVal val="visible"/>
                                      </p:to>
                                    </p:set>
                                    <p:animEffect transition="in" filter="fade">
                                      <p:cBhvr>
                                        <p:cTn id="7" dur="500"/>
                                        <p:tgtEl>
                                          <p:spTgt spid="3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50"/>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sz="3200">
                <a:latin typeface="Calibri"/>
                <a:ea typeface="Calibri"/>
                <a:cs typeface="Calibri"/>
                <a:sym typeface="Calibri"/>
              </a:rPr>
              <a:t>Additional Applications of CVP Concepts – Solution to Example 5 </a:t>
            </a:r>
            <a:endParaRPr sz="3200">
              <a:latin typeface="Calibri"/>
              <a:ea typeface="Calibri"/>
              <a:cs typeface="Calibri"/>
              <a:sym typeface="Calibri"/>
            </a:endParaRPr>
          </a:p>
        </p:txBody>
      </p:sp>
      <p:graphicFrame>
        <p:nvGraphicFramePr>
          <p:cNvPr id="789" name="Google Shape;789;p50"/>
          <p:cNvGraphicFramePr/>
          <p:nvPr/>
        </p:nvGraphicFramePr>
        <p:xfrm>
          <a:off x="309563" y="1828800"/>
          <a:ext cx="7153275" cy="1600200"/>
        </p:xfrm>
        <a:graphic>
          <a:graphicData uri="http://schemas.openxmlformats.org/presentationml/2006/ole">
            <mc:AlternateContent xmlns:mc="http://schemas.openxmlformats.org/markup-compatibility/2006">
              <mc:Choice xmlns:v="urn:schemas-microsoft-com:vml" Requires="v">
                <p:oleObj r:id="rId3" imgW="7153275" imgH="1600200" progId="Excel.Sheet.8">
                  <p:embed/>
                </p:oleObj>
              </mc:Choice>
              <mc:Fallback>
                <p:oleObj r:id="rId3" imgW="7153275" imgH="1600200" progId="Excel.Sheet.8">
                  <p:embed/>
                  <p:pic>
                    <p:nvPicPr>
                      <p:cNvPr id="789" name="Google Shape;789;p50"/>
                      <p:cNvPicPr preferRelativeResize="0"/>
                      <p:nvPr/>
                    </p:nvPicPr>
                    <p:blipFill rotWithShape="1">
                      <a:blip r:embed="rId4">
                        <a:alphaModFix/>
                      </a:blip>
                      <a:srcRect/>
                      <a:stretch/>
                    </p:blipFill>
                    <p:spPr>
                      <a:xfrm>
                        <a:off x="309563" y="1828800"/>
                        <a:ext cx="7153275" cy="1600200"/>
                      </a:xfrm>
                      <a:prstGeom prst="rect">
                        <a:avLst/>
                      </a:prstGeom>
                      <a:noFill/>
                      <a:ln>
                        <a:noFill/>
                      </a:ln>
                      <a:effectLst>
                        <a:outerShdw blurRad="63500" dist="53882" dir="2700000" algn="ctr" rotWithShape="0">
                          <a:schemeClr val="lt2">
                            <a:alpha val="74509"/>
                          </a:schemeClr>
                        </a:outerShdw>
                      </a:effectLst>
                    </p:spPr>
                  </p:pic>
                </p:oleObj>
              </mc:Fallback>
            </mc:AlternateContent>
          </a:graphicData>
        </a:graphic>
      </p:graphicFrame>
      <p:graphicFrame>
        <p:nvGraphicFramePr>
          <p:cNvPr id="790" name="Google Shape;790;p50"/>
          <p:cNvGraphicFramePr/>
          <p:nvPr/>
        </p:nvGraphicFramePr>
        <p:xfrm>
          <a:off x="76200" y="3690938"/>
          <a:ext cx="8907463" cy="1871662"/>
        </p:xfrm>
        <a:graphic>
          <a:graphicData uri="http://schemas.openxmlformats.org/presentationml/2006/ole">
            <mc:AlternateContent xmlns:mc="http://schemas.openxmlformats.org/markup-compatibility/2006">
              <mc:Choice xmlns:v="urn:schemas-microsoft-com:vml" Requires="v">
                <p:oleObj r:id="rId5" imgW="8907463" imgH="1871662" progId="Excel.Sheet.8">
                  <p:embed/>
                </p:oleObj>
              </mc:Choice>
              <mc:Fallback>
                <p:oleObj r:id="rId5" imgW="8907463" imgH="1871662" progId="Excel.Sheet.8">
                  <p:embed/>
                  <p:pic>
                    <p:nvPicPr>
                      <p:cNvPr id="790" name="Google Shape;790;p50"/>
                      <p:cNvPicPr preferRelativeResize="0"/>
                      <p:nvPr/>
                    </p:nvPicPr>
                    <p:blipFill rotWithShape="1">
                      <a:blip r:embed="rId6">
                        <a:alphaModFix/>
                      </a:blip>
                      <a:srcRect/>
                      <a:stretch/>
                    </p:blipFill>
                    <p:spPr>
                      <a:xfrm>
                        <a:off x="76200" y="3690938"/>
                        <a:ext cx="8907463" cy="1871662"/>
                      </a:xfrm>
                      <a:prstGeom prst="rect">
                        <a:avLst/>
                      </a:prstGeom>
                      <a:solidFill>
                        <a:srgbClr val="39639D"/>
                      </a:solidFill>
                      <a:ln>
                        <a:noFill/>
                      </a:ln>
                      <a:effectLst>
                        <a:outerShdw blurRad="63500" dist="53882" dir="2700000" algn="ctr" rotWithShape="0">
                          <a:schemeClr val="lt2">
                            <a:alpha val="74509"/>
                          </a:schemeClr>
                        </a:outerShdw>
                      </a:effectLst>
                    </p:spPr>
                  </p:pic>
                </p:oleObj>
              </mc:Fallback>
            </mc:AlternateContent>
          </a:graphicData>
        </a:graphic>
      </p:graphicFrame>
      <p:sp>
        <p:nvSpPr>
          <p:cNvPr id="791" name="Google Shape;791;p50"/>
          <p:cNvSpPr/>
          <p:nvPr/>
        </p:nvSpPr>
        <p:spPr>
          <a:xfrm>
            <a:off x="609600" y="1295400"/>
            <a:ext cx="7924800" cy="4619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Example 5: Change in Selling Price</a:t>
            </a:r>
            <a:endParaRPr sz="2400" b="0" i="0" u="none" strike="noStrike" cap="none">
              <a:solidFill>
                <a:schemeClr val="dk1"/>
              </a:solidFill>
              <a:latin typeface="Calibri"/>
              <a:ea typeface="Calibri"/>
              <a:cs typeface="Calibri"/>
              <a:sym typeface="Calibri"/>
            </a:endParaRPr>
          </a:p>
        </p:txBody>
      </p:sp>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sp>
        <p:nvSpPr>
          <p:cNvPr id="796" name="Google Shape;796;gc066b2da25_0_764"/>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Poll 7</a:t>
            </a:r>
            <a:endParaRPr/>
          </a:p>
        </p:txBody>
      </p:sp>
      <p:sp>
        <p:nvSpPr>
          <p:cNvPr id="797" name="Google Shape;797;gc066b2da25_0_764"/>
          <p:cNvSpPr txBox="1"/>
          <p:nvPr/>
        </p:nvSpPr>
        <p:spPr>
          <a:xfrm>
            <a:off x="1288000" y="1751225"/>
            <a:ext cx="64173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798" name="Google Shape;798;gc066b2da25_0_764"/>
          <p:cNvSpPr txBox="1"/>
          <p:nvPr/>
        </p:nvSpPr>
        <p:spPr>
          <a:xfrm>
            <a:off x="773100" y="1400975"/>
            <a:ext cx="7597800" cy="3140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a:solidFill>
                  <a:srgbClr val="000000"/>
                </a:solidFill>
                <a:latin typeface="Arial"/>
                <a:ea typeface="Arial"/>
                <a:cs typeface="Arial"/>
                <a:sym typeface="Arial"/>
              </a:rPr>
              <a:t>If fixed cost goes up by $200, but sales cost per unit and variable cost per unit stay the same, contribution margin will decrease.</a:t>
            </a:r>
            <a:endParaRPr sz="3200" b="0" i="0" u="none" strike="noStrike" cap="none">
              <a:solidFill>
                <a:srgbClr val="000000"/>
              </a:solidFill>
              <a:latin typeface="Arial"/>
              <a:ea typeface="Arial"/>
              <a:cs typeface="Arial"/>
              <a:sym typeface="Arial"/>
            </a:endParaRPr>
          </a:p>
          <a:p>
            <a:pPr marL="914400" marR="0" lvl="0" indent="-431800" algn="l" rtl="0">
              <a:lnSpc>
                <a:spcPct val="100000"/>
              </a:lnSpc>
              <a:spcBef>
                <a:spcPts val="0"/>
              </a:spcBef>
              <a:spcAft>
                <a:spcPts val="0"/>
              </a:spcAft>
              <a:buClr>
                <a:srgbClr val="000000"/>
              </a:buClr>
              <a:buSzPts val="3200"/>
              <a:buFont typeface="Arial"/>
              <a:buAutoNum type="alphaLcPeriod"/>
            </a:pPr>
            <a:r>
              <a:rPr lang="en-US" sz="3200" b="0" i="0" u="none" strike="noStrike" cap="none">
                <a:solidFill>
                  <a:srgbClr val="000000"/>
                </a:solidFill>
                <a:latin typeface="Arial"/>
                <a:ea typeface="Arial"/>
                <a:cs typeface="Arial"/>
                <a:sym typeface="Arial"/>
              </a:rPr>
              <a:t>True</a:t>
            </a:r>
            <a:endParaRPr sz="3200" b="0" i="0" u="none" strike="noStrike" cap="none">
              <a:solidFill>
                <a:srgbClr val="000000"/>
              </a:solidFill>
              <a:latin typeface="Arial"/>
              <a:ea typeface="Arial"/>
              <a:cs typeface="Arial"/>
              <a:sym typeface="Arial"/>
            </a:endParaRPr>
          </a:p>
          <a:p>
            <a:pPr marL="914400" marR="0" lvl="0" indent="-431800" algn="l" rtl="0">
              <a:lnSpc>
                <a:spcPct val="100000"/>
              </a:lnSpc>
              <a:spcBef>
                <a:spcPts val="0"/>
              </a:spcBef>
              <a:spcAft>
                <a:spcPts val="0"/>
              </a:spcAft>
              <a:buClr>
                <a:srgbClr val="FF0000"/>
              </a:buClr>
              <a:buSzPts val="3200"/>
              <a:buFont typeface="Arial"/>
              <a:buAutoNum type="alphaLcPeriod"/>
            </a:pPr>
            <a:r>
              <a:rPr lang="en-US" sz="3200" b="0" i="0" u="none" strike="noStrike" cap="none">
                <a:solidFill>
                  <a:srgbClr val="FF0000"/>
                </a:solidFill>
                <a:latin typeface="Arial"/>
                <a:ea typeface="Arial"/>
                <a:cs typeface="Arial"/>
                <a:sym typeface="Arial"/>
              </a:rPr>
              <a:t>False</a:t>
            </a:r>
            <a:endParaRPr sz="3200" b="0" i="0" u="none" strike="noStrike" cap="none">
              <a:solidFill>
                <a:srgbClr val="FF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51"/>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Learning Objective 5</a:t>
            </a:r>
            <a:endParaRPr/>
          </a:p>
        </p:txBody>
      </p:sp>
      <p:sp>
        <p:nvSpPr>
          <p:cNvPr id="805" name="Google Shape;805;p51"/>
          <p:cNvSpPr txBox="1"/>
          <p:nvPr/>
        </p:nvSpPr>
        <p:spPr>
          <a:xfrm>
            <a:off x="1905000" y="2900363"/>
            <a:ext cx="5334000" cy="1138237"/>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a:solidFill>
                  <a:srgbClr val="487B78"/>
                </a:solidFill>
                <a:latin typeface="Calibri"/>
                <a:ea typeface="Calibri"/>
                <a:cs typeface="Calibri"/>
                <a:sym typeface="Calibri"/>
              </a:rPr>
              <a:t>Determine the break-even point.</a:t>
            </a:r>
            <a:endParaRPr sz="1400" b="0" i="0" u="none" strike="noStrike" cap="none">
              <a:solidFill>
                <a:srgbClr val="000000"/>
              </a:solidFill>
              <a:latin typeface="Arial"/>
              <a:ea typeface="Arial"/>
              <a:cs typeface="Arial"/>
              <a:sym typeface="Arial"/>
            </a:endParaRPr>
          </a:p>
        </p:txBody>
      </p:sp>
    </p:spTree>
  </p:cSld>
  <p:clrMapOvr>
    <a:masterClrMapping/>
  </p:clrMapOvr>
  <p:transition>
    <p:wipe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52"/>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a:t>Break-Even Analysis</a:t>
            </a:r>
            <a:endParaRPr/>
          </a:p>
        </p:txBody>
      </p:sp>
      <p:sp>
        <p:nvSpPr>
          <p:cNvPr id="812" name="Google Shape;812;p52"/>
          <p:cNvSpPr txBox="1"/>
          <p:nvPr/>
        </p:nvSpPr>
        <p:spPr>
          <a:xfrm>
            <a:off x="304800" y="1647825"/>
            <a:ext cx="85344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FF0000"/>
                </a:solidFill>
                <a:latin typeface="Calibri"/>
                <a:ea typeface="Calibri"/>
                <a:cs typeface="Calibri"/>
                <a:sym typeface="Calibri"/>
              </a:rPr>
              <a:t>An equation or formula method </a:t>
            </a:r>
            <a:r>
              <a:rPr lang="en-US" sz="2400" b="0" i="0" u="none" strike="noStrike" cap="none">
                <a:solidFill>
                  <a:schemeClr val="dk1"/>
                </a:solidFill>
                <a:latin typeface="Calibri"/>
                <a:ea typeface="Calibri"/>
                <a:cs typeface="Calibri"/>
                <a:sym typeface="Calibri"/>
              </a:rPr>
              <a:t>can be used to determine the unit sales and dollar sales needed to achieve a target profit of zero. Let’s use the RBC information to complete the break-even analysis.</a:t>
            </a:r>
            <a:endParaRPr sz="1400" b="0" i="0" u="none" strike="noStrike" cap="none">
              <a:solidFill>
                <a:srgbClr val="000000"/>
              </a:solidFill>
              <a:latin typeface="Arial"/>
              <a:ea typeface="Arial"/>
              <a:cs typeface="Arial"/>
              <a:sym typeface="Arial"/>
            </a:endParaRPr>
          </a:p>
        </p:txBody>
      </p:sp>
      <p:graphicFrame>
        <p:nvGraphicFramePr>
          <p:cNvPr id="813" name="Google Shape;813;p52"/>
          <p:cNvGraphicFramePr/>
          <p:nvPr/>
        </p:nvGraphicFramePr>
        <p:xfrm>
          <a:off x="990600" y="2974975"/>
          <a:ext cx="7070725" cy="2968625"/>
        </p:xfrm>
        <a:graphic>
          <a:graphicData uri="http://schemas.openxmlformats.org/presentationml/2006/ole">
            <mc:AlternateContent xmlns:mc="http://schemas.openxmlformats.org/markup-compatibility/2006">
              <mc:Choice xmlns:v="urn:schemas-microsoft-com:vml" Requires="v">
                <p:oleObj r:id="rId3" imgW="7070725" imgH="2968625" progId="Excel.Sheet.12">
                  <p:embed/>
                </p:oleObj>
              </mc:Choice>
              <mc:Fallback>
                <p:oleObj r:id="rId3" imgW="7070725" imgH="2968625" progId="Excel.Sheet.12">
                  <p:embed/>
                  <p:pic>
                    <p:nvPicPr>
                      <p:cNvPr id="813" name="Google Shape;813;p52"/>
                      <p:cNvPicPr preferRelativeResize="0"/>
                      <p:nvPr/>
                    </p:nvPicPr>
                    <p:blipFill rotWithShape="1">
                      <a:blip r:embed="rId4">
                        <a:alphaModFix/>
                      </a:blip>
                      <a:srcRect/>
                      <a:stretch/>
                    </p:blipFill>
                    <p:spPr>
                      <a:xfrm>
                        <a:off x="990600" y="2974975"/>
                        <a:ext cx="7070725" cy="2968625"/>
                      </a:xfrm>
                      <a:prstGeom prst="rect">
                        <a:avLst/>
                      </a:prstGeom>
                      <a:noFill/>
                      <a:ln>
                        <a:noFill/>
                      </a:ln>
                    </p:spPr>
                  </p:pic>
                </p:oleObj>
              </mc:Fallback>
            </mc:AlternateContent>
          </a:graphicData>
        </a:graphic>
      </p:graphicFrame>
    </p:spTree>
  </p:cSld>
  <p:clrMapOvr>
    <a:masterClrMapping/>
  </p:clrMapOvr>
  <p:transition>
    <p:strips dir="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115"/>
          <p:cNvSpPr txBox="1"/>
          <p:nvPr/>
        </p:nvSpPr>
        <p:spPr>
          <a:xfrm>
            <a:off x="609600" y="1447800"/>
            <a:ext cx="7924800" cy="1816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Suppose RBC wants to compute the </a:t>
            </a:r>
            <a:r>
              <a:rPr lang="en-US" sz="2800" b="0" i="0" u="none" strike="noStrike" cap="none" dirty="0">
                <a:solidFill>
                  <a:srgbClr val="FF0000"/>
                </a:solidFill>
                <a:latin typeface="Calibri"/>
                <a:ea typeface="Calibri"/>
                <a:cs typeface="Calibri"/>
                <a:sym typeface="Calibri"/>
              </a:rPr>
              <a:t>unit sales </a:t>
            </a:r>
            <a:r>
              <a:rPr lang="en-US" sz="2800" b="0" i="0" u="none" strike="noStrike" cap="none" dirty="0">
                <a:solidFill>
                  <a:schemeClr val="dk1"/>
                </a:solidFill>
                <a:latin typeface="Calibri"/>
                <a:ea typeface="Calibri"/>
                <a:cs typeface="Calibri"/>
                <a:sym typeface="Calibri"/>
              </a:rPr>
              <a:t>required to break-even.  Let’s use the </a:t>
            </a:r>
            <a:r>
              <a:rPr lang="en-US" sz="2800" b="0" i="1" u="none" strike="noStrike" cap="none" dirty="0">
                <a:solidFill>
                  <a:srgbClr val="008000"/>
                </a:solidFill>
                <a:latin typeface="Calibri"/>
                <a:ea typeface="Calibri"/>
                <a:cs typeface="Calibri"/>
                <a:sym typeface="Calibri"/>
              </a:rPr>
              <a:t>equation method </a:t>
            </a:r>
            <a:r>
              <a:rPr lang="en-US" sz="2800" b="0" i="0" u="none" strike="noStrike" cap="none" dirty="0">
                <a:solidFill>
                  <a:schemeClr val="dk1"/>
                </a:solidFill>
                <a:latin typeface="Calibri"/>
                <a:ea typeface="Calibri"/>
                <a:cs typeface="Calibri"/>
                <a:sym typeface="Calibri"/>
              </a:rPr>
              <a:t>and the </a:t>
            </a:r>
            <a:r>
              <a:rPr lang="en-US" sz="2800" b="0" i="1" u="none" strike="noStrike" cap="none" dirty="0">
                <a:solidFill>
                  <a:srgbClr val="008000"/>
                </a:solidFill>
                <a:latin typeface="Calibri"/>
                <a:ea typeface="Calibri"/>
                <a:cs typeface="Calibri"/>
                <a:sym typeface="Calibri"/>
              </a:rPr>
              <a:t>formula methods </a:t>
            </a:r>
            <a:r>
              <a:rPr lang="en-US" sz="2800" b="0" i="0" u="none" strike="noStrike" cap="none" dirty="0">
                <a:solidFill>
                  <a:schemeClr val="dk1"/>
                </a:solidFill>
                <a:latin typeface="Calibri"/>
                <a:ea typeface="Calibri"/>
                <a:cs typeface="Calibri"/>
                <a:sym typeface="Calibri"/>
              </a:rPr>
              <a:t>to solve this problem.</a:t>
            </a:r>
            <a:endParaRPr sz="1400" b="0" i="0" u="none" strike="noStrike" cap="none" dirty="0">
              <a:solidFill>
                <a:srgbClr val="000000"/>
              </a:solidFill>
              <a:latin typeface="Arial"/>
              <a:ea typeface="Arial"/>
              <a:cs typeface="Arial"/>
              <a:sym typeface="Arial"/>
            </a:endParaRPr>
          </a:p>
        </p:txBody>
      </p:sp>
      <p:sp>
        <p:nvSpPr>
          <p:cNvPr id="820" name="Google Shape;820;p115"/>
          <p:cNvSpPr txBox="1">
            <a:spLocks noGrp="1"/>
          </p:cNvSpPr>
          <p:nvPr>
            <p:ph type="title"/>
          </p:nvPr>
        </p:nvSpPr>
        <p:spPr>
          <a:xfrm>
            <a:off x="449346" y="597568"/>
            <a:ext cx="7543800"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Break-Even Analysis</a:t>
            </a:r>
            <a:r>
              <a:rPr lang="en-US" sz="2800" dirty="0">
                <a:solidFill>
                  <a:srgbClr val="FF0000"/>
                </a:solidFill>
              </a:rPr>
              <a:t>:  Unit  Sales Needed </a:t>
            </a:r>
            <a:br>
              <a:rPr lang="en-US" sz="2800" dirty="0"/>
            </a:br>
            <a:r>
              <a:rPr lang="en-US" sz="2800" dirty="0">
                <a:solidFill>
                  <a:srgbClr val="FF0000"/>
                </a:solidFill>
              </a:rPr>
              <a:t>Use CM /unit approach</a:t>
            </a:r>
            <a:br>
              <a:rPr lang="en-US" sz="2800" dirty="0">
                <a:solidFill>
                  <a:srgbClr val="FF0000"/>
                </a:solidFill>
              </a:rPr>
            </a:br>
            <a:endParaRPr sz="2800" dirty="0"/>
          </a:p>
        </p:txBody>
      </p:sp>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3"/>
          <p:cNvSpPr txBox="1">
            <a:spLocks noGrp="1"/>
          </p:cNvSpPr>
          <p:nvPr>
            <p:ph type="title"/>
          </p:nvPr>
        </p:nvSpPr>
        <p:spPr>
          <a:xfrm>
            <a:off x="685799" y="152400"/>
            <a:ext cx="8361947"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Break-Even Analysis</a:t>
            </a:r>
            <a:r>
              <a:rPr lang="en-US" sz="2800" dirty="0">
                <a:solidFill>
                  <a:srgbClr val="FF0000"/>
                </a:solidFill>
              </a:rPr>
              <a:t>:  Units Sales Needed </a:t>
            </a:r>
            <a:br>
              <a:rPr lang="en-US" sz="2800" dirty="0"/>
            </a:br>
            <a:r>
              <a:rPr lang="en-US" sz="2800" dirty="0">
                <a:solidFill>
                  <a:srgbClr val="FF0000"/>
                </a:solidFill>
              </a:rPr>
              <a:t>Use CM / unit approach</a:t>
            </a:r>
            <a:br>
              <a:rPr lang="en-US" sz="2800" dirty="0">
                <a:solidFill>
                  <a:srgbClr val="FF0000"/>
                </a:solidFill>
              </a:rPr>
            </a:br>
            <a:r>
              <a:rPr lang="en-US" sz="2800" dirty="0">
                <a:solidFill>
                  <a:srgbClr val="FF0000"/>
                </a:solidFill>
              </a:rPr>
              <a:t>Equation Method </a:t>
            </a:r>
            <a:endParaRPr sz="2800" dirty="0">
              <a:solidFill>
                <a:srgbClr val="FF0000"/>
              </a:solidFill>
            </a:endParaRPr>
          </a:p>
        </p:txBody>
      </p:sp>
      <p:sp>
        <p:nvSpPr>
          <p:cNvPr id="826" name="Google Shape;826;p53"/>
          <p:cNvSpPr txBox="1"/>
          <p:nvPr/>
        </p:nvSpPr>
        <p:spPr>
          <a:xfrm>
            <a:off x="914400" y="1371600"/>
            <a:ext cx="7848600" cy="19383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The equation method relies on the basic profit equation introduced earlier in the chapter. Because Racing Bicycle has only one product, we’ll use the contribution margin form of this equation to perform the break-even calculations. We calculate break-even by solving the equation below:</a:t>
            </a:r>
            <a:endParaRPr sz="1400" b="0" i="0" u="none" strike="noStrike" cap="none" dirty="0">
              <a:solidFill>
                <a:srgbClr val="000000"/>
              </a:solidFill>
              <a:latin typeface="Arial"/>
              <a:ea typeface="Arial"/>
              <a:cs typeface="Arial"/>
              <a:sym typeface="Arial"/>
            </a:endParaRPr>
          </a:p>
        </p:txBody>
      </p:sp>
      <p:sp>
        <p:nvSpPr>
          <p:cNvPr id="827" name="Google Shape;827;p53"/>
          <p:cNvSpPr txBox="1"/>
          <p:nvPr/>
        </p:nvSpPr>
        <p:spPr>
          <a:xfrm>
            <a:off x="1840831" y="3548063"/>
            <a:ext cx="5638800" cy="1938337"/>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Profit = Unit CM × Q – Fixed expenses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$0 = $200 × Q – Fixed expenses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$200 × Q = $0 + $80,000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Q = $80,000 ÷ $200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lt1"/>
                </a:solidFill>
                <a:latin typeface="Arial"/>
                <a:ea typeface="Arial"/>
                <a:cs typeface="Arial"/>
                <a:sym typeface="Arial"/>
              </a:rPr>
              <a:t>Q = 400 units</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slow">
    <p:checke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5"/>
          <p:cNvSpPr txBox="1"/>
          <p:nvPr/>
        </p:nvSpPr>
        <p:spPr>
          <a:xfrm>
            <a:off x="914400" y="1371600"/>
            <a:ext cx="7848600" cy="19383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The formula method is a shortcut version of the equation method. It centers on the idea discussed earlier in the chapter that each unit sold provides a certain amount of contribution margin that goes toward covering fixed expenses. </a:t>
            </a:r>
            <a:endParaRPr sz="1400" b="0" i="0" u="none" strike="noStrike" cap="none" dirty="0">
              <a:solidFill>
                <a:srgbClr val="000000"/>
              </a:solidFill>
              <a:latin typeface="Arial"/>
              <a:ea typeface="Arial"/>
              <a:cs typeface="Arial"/>
              <a:sym typeface="Arial"/>
            </a:endParaRPr>
          </a:p>
        </p:txBody>
      </p:sp>
      <p:grpSp>
        <p:nvGrpSpPr>
          <p:cNvPr id="833" name="Google Shape;833;p55"/>
          <p:cNvGrpSpPr/>
          <p:nvPr/>
        </p:nvGrpSpPr>
        <p:grpSpPr>
          <a:xfrm>
            <a:off x="1371600" y="3657600"/>
            <a:ext cx="5638800" cy="1200150"/>
            <a:chOff x="1219200" y="3146435"/>
            <a:chExt cx="4800600" cy="1200093"/>
          </a:xfrm>
        </p:grpSpPr>
        <p:sp>
          <p:nvSpPr>
            <p:cNvPr id="834" name="Google Shape;834;p55"/>
            <p:cNvSpPr txBox="1"/>
            <p:nvPr/>
          </p:nvSpPr>
          <p:spPr>
            <a:xfrm>
              <a:off x="1219200" y="3276604"/>
              <a:ext cx="3047679" cy="8302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Unit sales to break even = </a:t>
              </a:r>
              <a:endParaRPr sz="1400" b="0" i="0" u="none" strike="noStrike" cap="none" dirty="0">
                <a:solidFill>
                  <a:srgbClr val="000000"/>
                </a:solidFill>
                <a:latin typeface="Arial"/>
                <a:ea typeface="Arial"/>
                <a:cs typeface="Arial"/>
                <a:sym typeface="Arial"/>
              </a:endParaRPr>
            </a:p>
          </p:txBody>
        </p:sp>
        <p:sp>
          <p:nvSpPr>
            <p:cNvPr id="835" name="Google Shape;835;p55"/>
            <p:cNvSpPr txBox="1"/>
            <p:nvPr/>
          </p:nvSpPr>
          <p:spPr>
            <a:xfrm>
              <a:off x="4038471" y="3146435"/>
              <a:ext cx="1981329" cy="120009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Fixed expenses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Unit CM</a:t>
              </a:r>
              <a:endParaRPr sz="1400" b="0" i="0" u="none" strike="noStrike" cap="none" dirty="0">
                <a:solidFill>
                  <a:srgbClr val="000000"/>
                </a:solidFill>
                <a:latin typeface="Arial"/>
                <a:ea typeface="Arial"/>
                <a:cs typeface="Arial"/>
                <a:sym typeface="Arial"/>
              </a:endParaRPr>
            </a:p>
          </p:txBody>
        </p:sp>
        <p:cxnSp>
          <p:nvCxnSpPr>
            <p:cNvPr id="836" name="Google Shape;836;p55"/>
            <p:cNvCxnSpPr/>
            <p:nvPr/>
          </p:nvCxnSpPr>
          <p:spPr>
            <a:xfrm>
              <a:off x="4038471" y="3603613"/>
              <a:ext cx="1981329" cy="0"/>
            </a:xfrm>
            <a:prstGeom prst="straightConnector1">
              <a:avLst/>
            </a:prstGeom>
            <a:noFill/>
            <a:ln w="12700" cap="flat" cmpd="sng">
              <a:solidFill>
                <a:schemeClr val="dk1"/>
              </a:solidFill>
              <a:prstDash val="solid"/>
              <a:round/>
              <a:headEnd type="none" w="sm" len="sm"/>
              <a:tailEnd type="none" w="sm" len="sm"/>
            </a:ln>
          </p:spPr>
        </p:cxnSp>
      </p:grpSp>
      <p:grpSp>
        <p:nvGrpSpPr>
          <p:cNvPr id="837" name="Google Shape;837;p55"/>
          <p:cNvGrpSpPr/>
          <p:nvPr/>
        </p:nvGrpSpPr>
        <p:grpSpPr>
          <a:xfrm>
            <a:off x="4419600" y="4530725"/>
            <a:ext cx="1752600" cy="1200150"/>
            <a:chOff x="4114800" y="3733800"/>
            <a:chExt cx="1447800" cy="1200093"/>
          </a:xfrm>
        </p:grpSpPr>
        <p:sp>
          <p:nvSpPr>
            <p:cNvPr id="838" name="Google Shape;838;p55"/>
            <p:cNvSpPr txBox="1"/>
            <p:nvPr/>
          </p:nvSpPr>
          <p:spPr>
            <a:xfrm>
              <a:off x="4114800" y="3897305"/>
              <a:ext cx="381622" cy="4619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839" name="Google Shape;839;p55"/>
            <p:cNvSpPr txBox="1"/>
            <p:nvPr/>
          </p:nvSpPr>
          <p:spPr>
            <a:xfrm>
              <a:off x="4419048" y="3733800"/>
              <a:ext cx="1143552" cy="120009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$80,000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$200</a:t>
              </a:r>
              <a:endParaRPr sz="1400" b="0" i="0" u="none" strike="noStrike" cap="none" dirty="0">
                <a:solidFill>
                  <a:srgbClr val="000000"/>
                </a:solidFill>
                <a:latin typeface="Arial"/>
                <a:ea typeface="Arial"/>
                <a:cs typeface="Arial"/>
                <a:sym typeface="Arial"/>
              </a:endParaRPr>
            </a:p>
          </p:txBody>
        </p:sp>
        <p:cxnSp>
          <p:nvCxnSpPr>
            <p:cNvPr id="840" name="Google Shape;840;p55"/>
            <p:cNvCxnSpPr/>
            <p:nvPr/>
          </p:nvCxnSpPr>
          <p:spPr>
            <a:xfrm>
              <a:off x="4390197" y="4137006"/>
              <a:ext cx="1143552" cy="0"/>
            </a:xfrm>
            <a:prstGeom prst="straightConnector1">
              <a:avLst/>
            </a:prstGeom>
            <a:noFill/>
            <a:ln w="12700" cap="flat" cmpd="sng">
              <a:solidFill>
                <a:schemeClr val="dk1"/>
              </a:solidFill>
              <a:prstDash val="solid"/>
              <a:round/>
              <a:headEnd type="none" w="sm" len="sm"/>
              <a:tailEnd type="none" w="sm" len="sm"/>
            </a:ln>
          </p:spPr>
        </p:cxnSp>
      </p:grpSp>
      <p:sp>
        <p:nvSpPr>
          <p:cNvPr id="841" name="Google Shape;841;p55"/>
          <p:cNvSpPr txBox="1"/>
          <p:nvPr/>
        </p:nvSpPr>
        <p:spPr>
          <a:xfrm>
            <a:off x="4419600" y="5402263"/>
            <a:ext cx="16002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400 Units</a:t>
            </a:r>
            <a:endParaRPr sz="1400" b="0" i="0" u="none" strike="noStrike" cap="none" dirty="0">
              <a:solidFill>
                <a:srgbClr val="000000"/>
              </a:solidFill>
              <a:latin typeface="Arial"/>
              <a:ea typeface="Arial"/>
              <a:cs typeface="Arial"/>
              <a:sym typeface="Arial"/>
            </a:endParaRPr>
          </a:p>
        </p:txBody>
      </p:sp>
      <p:sp>
        <p:nvSpPr>
          <p:cNvPr id="842" name="Google Shape;842;p55"/>
          <p:cNvSpPr txBox="1"/>
          <p:nvPr/>
        </p:nvSpPr>
        <p:spPr>
          <a:xfrm>
            <a:off x="255504" y="5829855"/>
            <a:ext cx="88552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0000"/>
                </a:solidFill>
                <a:latin typeface="Calibri"/>
                <a:ea typeface="Calibri"/>
                <a:cs typeface="Calibri"/>
                <a:sym typeface="Calibri"/>
              </a:rPr>
              <a:t>Note that this so called “Formula Method” is simply the key step in the Equation Method shown previously</a:t>
            </a:r>
            <a:endParaRPr dirty="0"/>
          </a:p>
        </p:txBody>
      </p:sp>
      <p:sp>
        <p:nvSpPr>
          <p:cNvPr id="843" name="Google Shape;843;p55"/>
          <p:cNvSpPr txBox="1">
            <a:spLocks noGrp="1"/>
          </p:cNvSpPr>
          <p:nvPr>
            <p:ph type="title"/>
          </p:nvPr>
        </p:nvSpPr>
        <p:spPr>
          <a:xfrm>
            <a:off x="685799" y="152400"/>
            <a:ext cx="8361947"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Break-Even Analysis</a:t>
            </a:r>
            <a:r>
              <a:rPr lang="en-US" sz="2800" dirty="0">
                <a:solidFill>
                  <a:srgbClr val="FF0000"/>
                </a:solidFill>
              </a:rPr>
              <a:t>:  Units Sales Needed </a:t>
            </a:r>
            <a:br>
              <a:rPr lang="en-US" sz="2800" dirty="0"/>
            </a:br>
            <a:r>
              <a:rPr lang="en-US" sz="2800" dirty="0">
                <a:solidFill>
                  <a:srgbClr val="FF0000"/>
                </a:solidFill>
              </a:rPr>
              <a:t>Use CM / unit approach</a:t>
            </a:r>
            <a:br>
              <a:rPr lang="en-US" sz="2800" dirty="0">
                <a:solidFill>
                  <a:srgbClr val="FF0000"/>
                </a:solidFill>
              </a:rPr>
            </a:br>
            <a:r>
              <a:rPr lang="en-US" sz="2800" dirty="0">
                <a:solidFill>
                  <a:srgbClr val="FF0000"/>
                </a:solidFill>
              </a:rPr>
              <a:t>Formula  Method </a:t>
            </a:r>
            <a:endParaRPr sz="2800" dirty="0">
              <a:solidFill>
                <a:srgbClr val="FF0000"/>
              </a:solidFill>
            </a:endParaRPr>
          </a:p>
        </p:txBody>
      </p:sp>
    </p:spTree>
  </p:cSld>
  <p:clrMapOvr>
    <a:masterClrMapping/>
  </p:clrMapOvr>
  <p:transition spd="slow">
    <p:blinds dir="ver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6"/>
          <p:cNvSpPr txBox="1"/>
          <p:nvPr/>
        </p:nvSpPr>
        <p:spPr>
          <a:xfrm>
            <a:off x="609600" y="1447800"/>
            <a:ext cx="7924800" cy="1816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Suppose RBC wants to compute the </a:t>
            </a:r>
            <a:r>
              <a:rPr lang="en-US" sz="2800" b="0" i="0" u="none" strike="noStrike" cap="none" dirty="0">
                <a:solidFill>
                  <a:srgbClr val="FF0000"/>
                </a:solidFill>
                <a:latin typeface="Calibri"/>
                <a:ea typeface="Calibri"/>
                <a:cs typeface="Calibri"/>
                <a:sym typeface="Calibri"/>
              </a:rPr>
              <a:t>sales dollars </a:t>
            </a:r>
            <a:r>
              <a:rPr lang="en-US" sz="2800" b="0" i="0" u="none" strike="noStrike" cap="none" dirty="0">
                <a:solidFill>
                  <a:schemeClr val="dk1"/>
                </a:solidFill>
                <a:latin typeface="Calibri"/>
                <a:ea typeface="Calibri"/>
                <a:cs typeface="Calibri"/>
                <a:sym typeface="Calibri"/>
              </a:rPr>
              <a:t>required to break-even (earn a target profit of $0). Let’s use the </a:t>
            </a:r>
            <a:r>
              <a:rPr lang="en-US" sz="2800" b="0" i="1" u="none" strike="noStrike" cap="none" dirty="0">
                <a:solidFill>
                  <a:srgbClr val="008000"/>
                </a:solidFill>
                <a:latin typeface="Calibri"/>
                <a:ea typeface="Calibri"/>
                <a:cs typeface="Calibri"/>
                <a:sym typeface="Calibri"/>
              </a:rPr>
              <a:t>equation method </a:t>
            </a:r>
            <a:r>
              <a:rPr lang="en-US" sz="2800" b="0" i="0" u="none" strike="noStrike" cap="none" dirty="0">
                <a:solidFill>
                  <a:schemeClr val="dk1"/>
                </a:solidFill>
                <a:latin typeface="Calibri"/>
                <a:ea typeface="Calibri"/>
                <a:cs typeface="Calibri"/>
                <a:sym typeface="Calibri"/>
              </a:rPr>
              <a:t>and the </a:t>
            </a:r>
            <a:r>
              <a:rPr lang="en-US" sz="2800" b="0" i="1" u="none" strike="noStrike" cap="none" dirty="0">
                <a:solidFill>
                  <a:srgbClr val="008000"/>
                </a:solidFill>
                <a:latin typeface="Calibri"/>
                <a:ea typeface="Calibri"/>
                <a:cs typeface="Calibri"/>
                <a:sym typeface="Calibri"/>
              </a:rPr>
              <a:t>formula methods </a:t>
            </a:r>
            <a:r>
              <a:rPr lang="en-US" sz="2800" b="0" i="0" u="none" strike="noStrike" cap="none" dirty="0">
                <a:solidFill>
                  <a:schemeClr val="dk1"/>
                </a:solidFill>
                <a:latin typeface="Calibri"/>
                <a:ea typeface="Calibri"/>
                <a:cs typeface="Calibri"/>
                <a:sym typeface="Calibri"/>
              </a:rPr>
              <a:t>to solve this problem.</a:t>
            </a:r>
            <a:endParaRPr sz="1400" b="0" i="0" u="none" strike="noStrike" cap="none" dirty="0">
              <a:solidFill>
                <a:srgbClr val="000000"/>
              </a:solidFill>
              <a:latin typeface="Arial"/>
              <a:ea typeface="Arial"/>
              <a:cs typeface="Arial"/>
              <a:sym typeface="Arial"/>
            </a:endParaRPr>
          </a:p>
        </p:txBody>
      </p:sp>
      <p:sp>
        <p:nvSpPr>
          <p:cNvPr id="850" name="Google Shape;850;p56"/>
          <p:cNvSpPr txBox="1">
            <a:spLocks noGrp="1"/>
          </p:cNvSpPr>
          <p:nvPr>
            <p:ph type="title"/>
          </p:nvPr>
        </p:nvSpPr>
        <p:spPr>
          <a:xfrm>
            <a:off x="449346" y="597568"/>
            <a:ext cx="7543800"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Break-Even Analysis</a:t>
            </a:r>
            <a:r>
              <a:rPr lang="en-US" sz="2800" dirty="0">
                <a:solidFill>
                  <a:srgbClr val="FF0000"/>
                </a:solidFill>
              </a:rPr>
              <a:t>:  Dollar  Sales Needed </a:t>
            </a:r>
            <a:br>
              <a:rPr lang="en-US" sz="2800" dirty="0"/>
            </a:br>
            <a:r>
              <a:rPr lang="en-US" sz="2800" dirty="0">
                <a:solidFill>
                  <a:srgbClr val="FF0000"/>
                </a:solidFill>
              </a:rPr>
              <a:t>Use CM ratio approach</a:t>
            </a:r>
            <a:br>
              <a:rPr lang="en-US" sz="2800" dirty="0">
                <a:solidFill>
                  <a:srgbClr val="FF0000"/>
                </a:solidFill>
              </a:rPr>
            </a:br>
            <a:endParaRPr sz="2800" dirty="0"/>
          </a:p>
        </p:txBody>
      </p:sp>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57"/>
          <p:cNvSpPr/>
          <p:nvPr/>
        </p:nvSpPr>
        <p:spPr>
          <a:xfrm>
            <a:off x="1019175" y="2039938"/>
            <a:ext cx="7126288" cy="550862"/>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Calibri"/>
                <a:ea typeface="Calibri"/>
                <a:cs typeface="Calibri"/>
                <a:sym typeface="Calibri"/>
              </a:rPr>
              <a:t>Profit  =  </a:t>
            </a:r>
            <a:r>
              <a:rPr lang="en-US" sz="3000" b="0" i="0" u="none" strike="noStrike" cap="none" dirty="0">
                <a:solidFill>
                  <a:srgbClr val="C00000"/>
                </a:solidFill>
                <a:latin typeface="Calibri"/>
                <a:ea typeface="Calibri"/>
                <a:cs typeface="Calibri"/>
                <a:sym typeface="Calibri"/>
              </a:rPr>
              <a:t>CM ratio</a:t>
            </a:r>
            <a:r>
              <a:rPr lang="en-US" sz="3000" b="0" i="0" u="none" strike="noStrike" cap="none" dirty="0">
                <a:solidFill>
                  <a:schemeClr val="dk1"/>
                </a:solidFill>
                <a:latin typeface="Calibri"/>
                <a:ea typeface="Calibri"/>
                <a:cs typeface="Calibri"/>
                <a:sym typeface="Calibri"/>
              </a:rPr>
              <a:t> × </a:t>
            </a:r>
            <a:r>
              <a:rPr lang="en-US" sz="3000" b="0" i="0" u="none" strike="noStrike" cap="none" dirty="0">
                <a:solidFill>
                  <a:srgbClr val="C00000"/>
                </a:solidFill>
                <a:latin typeface="Calibri"/>
                <a:ea typeface="Calibri"/>
                <a:cs typeface="Calibri"/>
                <a:sym typeface="Calibri"/>
              </a:rPr>
              <a:t>Sales</a:t>
            </a:r>
            <a:r>
              <a:rPr lang="en-US" sz="3000" b="0" i="0" u="none" strike="noStrike" cap="none" dirty="0">
                <a:solidFill>
                  <a:schemeClr val="dk1"/>
                </a:solidFill>
                <a:latin typeface="Calibri"/>
                <a:ea typeface="Calibri"/>
                <a:cs typeface="Calibri"/>
                <a:sym typeface="Calibri"/>
              </a:rPr>
              <a:t> – Fixed expenses</a:t>
            </a:r>
            <a:endParaRPr sz="1400" b="0" i="0" u="none" strike="noStrike" cap="none" dirty="0">
              <a:solidFill>
                <a:srgbClr val="000000"/>
              </a:solidFill>
              <a:latin typeface="Arial"/>
              <a:ea typeface="Arial"/>
              <a:cs typeface="Arial"/>
              <a:sym typeface="Arial"/>
            </a:endParaRPr>
          </a:p>
        </p:txBody>
      </p:sp>
      <p:sp>
        <p:nvSpPr>
          <p:cNvPr id="857" name="Google Shape;857;p57"/>
          <p:cNvSpPr/>
          <p:nvPr/>
        </p:nvSpPr>
        <p:spPr>
          <a:xfrm>
            <a:off x="1292225" y="2563813"/>
            <a:ext cx="4879975" cy="55086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Calibri"/>
                <a:ea typeface="Calibri"/>
                <a:cs typeface="Calibri"/>
                <a:sym typeface="Calibri"/>
              </a:rPr>
              <a:t>$ 0  =  40% × Sales – $80,000</a:t>
            </a:r>
            <a:endParaRPr sz="1400" b="0" i="0" u="none" strike="noStrike" cap="none" dirty="0">
              <a:solidFill>
                <a:srgbClr val="000000"/>
              </a:solidFill>
              <a:latin typeface="Arial"/>
              <a:ea typeface="Arial"/>
              <a:cs typeface="Arial"/>
              <a:sym typeface="Arial"/>
            </a:endParaRPr>
          </a:p>
        </p:txBody>
      </p:sp>
      <p:sp>
        <p:nvSpPr>
          <p:cNvPr id="858" name="Google Shape;858;p57"/>
          <p:cNvSpPr/>
          <p:nvPr/>
        </p:nvSpPr>
        <p:spPr>
          <a:xfrm>
            <a:off x="1292225" y="3124200"/>
            <a:ext cx="3949700" cy="55086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Calibri"/>
                <a:ea typeface="Calibri"/>
                <a:cs typeface="Calibri"/>
                <a:sym typeface="Calibri"/>
              </a:rPr>
              <a:t>40% × Sales =  $80,000</a:t>
            </a:r>
            <a:endParaRPr sz="1400" b="0" i="0" u="none" strike="noStrike" cap="none" dirty="0">
              <a:solidFill>
                <a:srgbClr val="000000"/>
              </a:solidFill>
              <a:latin typeface="Arial"/>
              <a:ea typeface="Arial"/>
              <a:cs typeface="Arial"/>
              <a:sym typeface="Arial"/>
            </a:endParaRPr>
          </a:p>
        </p:txBody>
      </p:sp>
      <p:sp>
        <p:nvSpPr>
          <p:cNvPr id="859" name="Google Shape;859;p57"/>
          <p:cNvSpPr/>
          <p:nvPr/>
        </p:nvSpPr>
        <p:spPr>
          <a:xfrm>
            <a:off x="1295400" y="3810000"/>
            <a:ext cx="4114800" cy="147478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Calibri"/>
                <a:ea typeface="Calibri"/>
                <a:cs typeface="Calibri"/>
                <a:sym typeface="Calibri"/>
              </a:rPr>
              <a:t>Sales = $80,000 ÷ 40%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000"/>
              <a:buFont typeface="Arial"/>
              <a:buNone/>
            </a:pPr>
            <a:r>
              <a:rPr lang="en-US" sz="3000" b="0" i="0" u="none" strike="noStrike" cap="none" dirty="0">
                <a:solidFill>
                  <a:schemeClr val="dk1"/>
                </a:solidFill>
                <a:latin typeface="Calibri"/>
                <a:ea typeface="Calibri"/>
                <a:cs typeface="Calibri"/>
                <a:sym typeface="Calibri"/>
              </a:rPr>
              <a:t>Sales = </a:t>
            </a:r>
            <a:r>
              <a:rPr lang="en-US" sz="3000" b="0" i="0" u="none" strike="noStrike" cap="none" dirty="0">
                <a:solidFill>
                  <a:srgbClr val="C00000"/>
                </a:solidFill>
                <a:latin typeface="Calibri"/>
                <a:ea typeface="Calibri"/>
                <a:cs typeface="Calibri"/>
                <a:sym typeface="Calibri"/>
              </a:rPr>
              <a:t>$200,000</a:t>
            </a:r>
            <a:endParaRPr sz="1400" b="0" i="0" u="none" strike="noStrike" cap="none" dirty="0">
              <a:solidFill>
                <a:srgbClr val="000000"/>
              </a:solidFill>
              <a:latin typeface="Arial"/>
              <a:ea typeface="Arial"/>
              <a:cs typeface="Arial"/>
              <a:sym typeface="Arial"/>
            </a:endParaRPr>
          </a:p>
        </p:txBody>
      </p:sp>
      <p:sp>
        <p:nvSpPr>
          <p:cNvPr id="860" name="Google Shape;860;p57"/>
          <p:cNvSpPr txBox="1"/>
          <p:nvPr/>
        </p:nvSpPr>
        <p:spPr>
          <a:xfrm>
            <a:off x="1019175" y="1295400"/>
            <a:ext cx="743902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The equation method is shown on this slide:</a:t>
            </a:r>
            <a:endParaRPr sz="1400" b="0" i="0" u="none" strike="noStrike" cap="none" dirty="0">
              <a:solidFill>
                <a:srgbClr val="000000"/>
              </a:solidFill>
              <a:latin typeface="Arial"/>
              <a:ea typeface="Arial"/>
              <a:cs typeface="Arial"/>
              <a:sym typeface="Arial"/>
            </a:endParaRPr>
          </a:p>
        </p:txBody>
      </p:sp>
      <p:sp>
        <p:nvSpPr>
          <p:cNvPr id="861" name="Google Shape;861;p57"/>
          <p:cNvSpPr txBox="1">
            <a:spLocks noGrp="1"/>
          </p:cNvSpPr>
          <p:nvPr>
            <p:ph type="title"/>
          </p:nvPr>
        </p:nvSpPr>
        <p:spPr>
          <a:xfrm>
            <a:off x="415925" y="628650"/>
            <a:ext cx="7543800"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Break-Even Analysis</a:t>
            </a:r>
            <a:r>
              <a:rPr lang="en-US" sz="2800" dirty="0">
                <a:solidFill>
                  <a:srgbClr val="FF0000"/>
                </a:solidFill>
              </a:rPr>
              <a:t>:  Dollar  Sales Needed </a:t>
            </a:r>
            <a:br>
              <a:rPr lang="en-US" sz="2800" dirty="0"/>
            </a:br>
            <a:r>
              <a:rPr lang="en-US" sz="2800" dirty="0">
                <a:solidFill>
                  <a:srgbClr val="FF0000"/>
                </a:solidFill>
              </a:rPr>
              <a:t>Use CM ratio approach</a:t>
            </a:r>
            <a:br>
              <a:rPr lang="en-US" sz="2800" dirty="0">
                <a:solidFill>
                  <a:srgbClr val="FF0000"/>
                </a:solidFill>
              </a:rPr>
            </a:br>
            <a:r>
              <a:rPr lang="en-US" sz="2800" dirty="0">
                <a:solidFill>
                  <a:srgbClr val="FF0000"/>
                </a:solidFill>
              </a:rPr>
              <a:t>Equation Method</a:t>
            </a:r>
            <a:br>
              <a:rPr lang="en-US" sz="2800" dirty="0">
                <a:solidFill>
                  <a:srgbClr val="FF0000"/>
                </a:solidFill>
              </a:rPr>
            </a:br>
            <a:endParaRPr sz="2800"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7"/>
                                        </p:tgtEl>
                                        <p:attrNameLst>
                                          <p:attrName>style.visibility</p:attrName>
                                        </p:attrNameLst>
                                      </p:cBhvr>
                                      <p:to>
                                        <p:strVal val="visible"/>
                                      </p:to>
                                    </p:set>
                                    <p:animEffect transition="in" filter="fade">
                                      <p:cBhvr>
                                        <p:cTn id="7" dur="2000"/>
                                        <p:tgtEl>
                                          <p:spTgt spid="857"/>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58"/>
                                        </p:tgtEl>
                                        <p:attrNameLst>
                                          <p:attrName>style.visibility</p:attrName>
                                        </p:attrNameLst>
                                      </p:cBhvr>
                                      <p:to>
                                        <p:strVal val="visible"/>
                                      </p:to>
                                    </p:set>
                                    <p:animEffect transition="in" filter="fade">
                                      <p:cBhvr>
                                        <p:cTn id="11" dur="2000"/>
                                        <p:tgtEl>
                                          <p:spTgt spid="858"/>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859"/>
                                        </p:tgtEl>
                                        <p:attrNameLst>
                                          <p:attrName>style.visibility</p:attrName>
                                        </p:attrNameLst>
                                      </p:cBhvr>
                                      <p:to>
                                        <p:strVal val="visible"/>
                                      </p:to>
                                    </p:set>
                                    <p:animEffect transition="in" filter="fade">
                                      <p:cBhvr>
                                        <p:cTn id="15" dur="2000"/>
                                        <p:tgtEl>
                                          <p:spTgt spid="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116"/>
          <p:cNvSpPr txBox="1"/>
          <p:nvPr/>
        </p:nvSpPr>
        <p:spPr>
          <a:xfrm>
            <a:off x="457200" y="1524000"/>
            <a:ext cx="8229600" cy="9461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Now, let’s use the </a:t>
            </a:r>
            <a:r>
              <a:rPr lang="en-US" sz="2800" b="0" i="1" u="none" strike="noStrike" cap="none" dirty="0">
                <a:solidFill>
                  <a:srgbClr val="008000"/>
                </a:solidFill>
                <a:latin typeface="Calibri"/>
                <a:ea typeface="Calibri"/>
                <a:cs typeface="Calibri"/>
                <a:sym typeface="Calibri"/>
              </a:rPr>
              <a:t>formula</a:t>
            </a:r>
            <a:r>
              <a:rPr lang="en-US" sz="2800" b="0" i="0" u="none" strike="noStrike" cap="none" dirty="0">
                <a:solidFill>
                  <a:srgbClr val="000000"/>
                </a:solidFill>
                <a:latin typeface="Calibri"/>
                <a:ea typeface="Calibri"/>
                <a:cs typeface="Calibri"/>
                <a:sym typeface="Calibri"/>
              </a:rPr>
              <a:t> method to calculate the dollar sales at the break-even point.</a:t>
            </a:r>
            <a:endParaRPr dirty="0"/>
          </a:p>
        </p:txBody>
      </p:sp>
      <p:sp>
        <p:nvSpPr>
          <p:cNvPr id="868" name="Google Shape;868;p116"/>
          <p:cNvSpPr txBox="1"/>
          <p:nvPr/>
        </p:nvSpPr>
        <p:spPr>
          <a:xfrm>
            <a:off x="1998663" y="5024438"/>
            <a:ext cx="364331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Dollar sales =  </a:t>
            </a:r>
            <a:r>
              <a:rPr lang="en-US" sz="2800" b="0" i="0" u="none" strike="noStrike" cap="none" dirty="0">
                <a:solidFill>
                  <a:srgbClr val="C00000"/>
                </a:solidFill>
                <a:latin typeface="Calibri"/>
                <a:ea typeface="Calibri"/>
                <a:cs typeface="Calibri"/>
                <a:sym typeface="Calibri"/>
              </a:rPr>
              <a:t>$200,000</a:t>
            </a:r>
            <a:endParaRPr dirty="0"/>
          </a:p>
        </p:txBody>
      </p:sp>
      <p:grpSp>
        <p:nvGrpSpPr>
          <p:cNvPr id="869" name="Google Shape;869;p116"/>
          <p:cNvGrpSpPr/>
          <p:nvPr/>
        </p:nvGrpSpPr>
        <p:grpSpPr>
          <a:xfrm>
            <a:off x="1981200" y="4114800"/>
            <a:ext cx="5181600" cy="954088"/>
            <a:chOff x="1752600" y="4191000"/>
            <a:chExt cx="5181600" cy="954107"/>
          </a:xfrm>
        </p:grpSpPr>
        <p:sp>
          <p:nvSpPr>
            <p:cNvPr id="870" name="Google Shape;870;p116"/>
            <p:cNvSpPr txBox="1"/>
            <p:nvPr/>
          </p:nvSpPr>
          <p:spPr>
            <a:xfrm>
              <a:off x="3505200" y="4191000"/>
              <a:ext cx="342900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$80,000</a:t>
              </a:r>
              <a:endParaRPr dirty="0"/>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40%</a:t>
              </a:r>
              <a:endParaRPr dirty="0"/>
            </a:p>
          </p:txBody>
        </p:sp>
        <p:sp>
          <p:nvSpPr>
            <p:cNvPr id="871" name="Google Shape;871;p116"/>
            <p:cNvSpPr txBox="1"/>
            <p:nvPr/>
          </p:nvSpPr>
          <p:spPr>
            <a:xfrm>
              <a:off x="1752600" y="4429130"/>
              <a:ext cx="2863850" cy="5238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000000"/>
                  </a:solidFill>
                  <a:latin typeface="Calibri"/>
                  <a:ea typeface="Calibri"/>
                  <a:cs typeface="Calibri"/>
                  <a:sym typeface="Calibri"/>
                </a:rPr>
                <a:t>Dollar sales = </a:t>
              </a:r>
              <a:endParaRPr dirty="0"/>
            </a:p>
          </p:txBody>
        </p:sp>
        <p:cxnSp>
          <p:nvCxnSpPr>
            <p:cNvPr id="872" name="Google Shape;872;p116"/>
            <p:cNvCxnSpPr/>
            <p:nvPr/>
          </p:nvCxnSpPr>
          <p:spPr>
            <a:xfrm>
              <a:off x="4114800" y="4648209"/>
              <a:ext cx="2286000" cy="1588"/>
            </a:xfrm>
            <a:prstGeom prst="straightConnector1">
              <a:avLst/>
            </a:prstGeom>
            <a:noFill/>
            <a:ln w="28575" cap="flat" cmpd="sng">
              <a:solidFill>
                <a:schemeClr val="dk1"/>
              </a:solidFill>
              <a:prstDash val="solid"/>
              <a:round/>
              <a:headEnd type="none" w="sm" len="sm"/>
              <a:tailEnd type="none" w="sm" len="sm"/>
            </a:ln>
          </p:spPr>
        </p:cxnSp>
      </p:grpSp>
      <p:grpSp>
        <p:nvGrpSpPr>
          <p:cNvPr id="873" name="Google Shape;873;p116"/>
          <p:cNvGrpSpPr/>
          <p:nvPr/>
        </p:nvGrpSpPr>
        <p:grpSpPr>
          <a:xfrm>
            <a:off x="1676400" y="2667000"/>
            <a:ext cx="5715000" cy="1143000"/>
            <a:chOff x="1676400" y="2667000"/>
            <a:chExt cx="5715000" cy="1143000"/>
          </a:xfrm>
        </p:grpSpPr>
        <p:grpSp>
          <p:nvGrpSpPr>
            <p:cNvPr id="874" name="Google Shape;874;p116"/>
            <p:cNvGrpSpPr/>
            <p:nvPr/>
          </p:nvGrpSpPr>
          <p:grpSpPr>
            <a:xfrm>
              <a:off x="1676400" y="2667000"/>
              <a:ext cx="5715000" cy="1143000"/>
              <a:chOff x="1143000" y="4343400"/>
              <a:chExt cx="5715000" cy="1143000"/>
            </a:xfrm>
          </p:grpSpPr>
          <p:sp>
            <p:nvSpPr>
              <p:cNvPr id="875" name="Google Shape;875;p116"/>
              <p:cNvSpPr/>
              <p:nvPr/>
            </p:nvSpPr>
            <p:spPr>
              <a:xfrm>
                <a:off x="1143000" y="4343400"/>
                <a:ext cx="5715000" cy="1143000"/>
              </a:xfrm>
              <a:prstGeom prst="roundRect">
                <a:avLst>
                  <a:gd name="adj" fmla="val 16667"/>
                </a:avLst>
              </a:prstGeom>
              <a:solidFill>
                <a:srgbClr val="A6EAEE"/>
              </a:solidFill>
              <a:ln w="15875" cap="flat" cmpd="sng">
                <a:solidFill>
                  <a:srgbClr val="1F4429"/>
                </a:solidFill>
                <a:prstDash val="solid"/>
                <a:round/>
                <a:headEnd type="none" w="sm" len="sm"/>
                <a:tailEnd type="none" w="sm" len="sm"/>
              </a:ln>
              <a:effectLst>
                <a:outerShdw blurRad="635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Arial"/>
                  <a:buNone/>
                </a:pPr>
                <a:endParaRPr sz="2800" b="0" i="0" u="none" strike="noStrike" cap="none" dirty="0">
                  <a:solidFill>
                    <a:srgbClr val="FFFFFF"/>
                  </a:solidFill>
                  <a:latin typeface="Calibri"/>
                  <a:ea typeface="Calibri"/>
                  <a:cs typeface="Calibri"/>
                  <a:sym typeface="Calibri"/>
                </a:endParaRPr>
              </a:p>
            </p:txBody>
          </p:sp>
          <p:sp>
            <p:nvSpPr>
              <p:cNvPr id="876" name="Google Shape;876;p116"/>
              <p:cNvSpPr/>
              <p:nvPr/>
            </p:nvSpPr>
            <p:spPr>
              <a:xfrm>
                <a:off x="4176713" y="4514850"/>
                <a:ext cx="2420937" cy="950913"/>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344068"/>
                  </a:buClr>
                  <a:buSzPts val="2800"/>
                  <a:buFont typeface="Arial"/>
                  <a:buNone/>
                </a:pPr>
                <a:r>
                  <a:rPr lang="en-US" sz="2800" b="0" i="0" u="none" strike="noStrike" cap="none" dirty="0">
                    <a:solidFill>
                      <a:srgbClr val="344068"/>
                    </a:solidFill>
                    <a:latin typeface="Calibri"/>
                    <a:ea typeface="Calibri"/>
                    <a:cs typeface="Calibri"/>
                    <a:sym typeface="Calibri"/>
                  </a:rPr>
                  <a:t>Fixed expenses</a:t>
                </a:r>
                <a:endParaRPr dirty="0"/>
              </a:p>
              <a:p>
                <a:pPr marL="0" marR="0" lvl="0" indent="0" algn="ctr" rtl="0">
                  <a:lnSpc>
                    <a:spcPct val="100000"/>
                  </a:lnSpc>
                  <a:spcBef>
                    <a:spcPts val="0"/>
                  </a:spcBef>
                  <a:spcAft>
                    <a:spcPts val="0"/>
                  </a:spcAft>
                  <a:buClr>
                    <a:srgbClr val="344068"/>
                  </a:buClr>
                  <a:buSzPts val="2800"/>
                  <a:buFont typeface="Arial"/>
                  <a:buNone/>
                </a:pPr>
                <a:r>
                  <a:rPr lang="en-US" sz="2800" b="0" i="0" u="none" strike="noStrike" cap="none" dirty="0">
                    <a:solidFill>
                      <a:srgbClr val="344068"/>
                    </a:solidFill>
                    <a:latin typeface="Calibri"/>
                    <a:ea typeface="Calibri"/>
                    <a:cs typeface="Calibri"/>
                    <a:sym typeface="Calibri"/>
                  </a:rPr>
                  <a:t> CM </a:t>
                </a:r>
                <a:r>
                  <a:rPr lang="en-US" sz="2800" b="0" i="0" u="none" strike="noStrike" cap="none" dirty="0">
                    <a:solidFill>
                      <a:srgbClr val="0000FF"/>
                    </a:solidFill>
                    <a:latin typeface="Calibri"/>
                    <a:ea typeface="Calibri"/>
                    <a:cs typeface="Calibri"/>
                    <a:sym typeface="Calibri"/>
                  </a:rPr>
                  <a:t>ratio</a:t>
                </a:r>
                <a:endParaRPr dirty="0"/>
              </a:p>
            </p:txBody>
          </p:sp>
          <p:sp>
            <p:nvSpPr>
              <p:cNvPr id="877" name="Google Shape;877;p116"/>
              <p:cNvSpPr/>
              <p:nvPr/>
            </p:nvSpPr>
            <p:spPr>
              <a:xfrm>
                <a:off x="3810000" y="4694238"/>
                <a:ext cx="361950" cy="520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344068"/>
                  </a:buClr>
                  <a:buSzPts val="2800"/>
                  <a:buFont typeface="Arial"/>
                  <a:buNone/>
                </a:pPr>
                <a:r>
                  <a:rPr lang="en-US" sz="2800" b="0" i="0" u="none" strike="noStrike" cap="none" dirty="0">
                    <a:solidFill>
                      <a:srgbClr val="344068"/>
                    </a:solidFill>
                    <a:latin typeface="Calibri"/>
                    <a:ea typeface="Calibri"/>
                    <a:cs typeface="Calibri"/>
                    <a:sym typeface="Calibri"/>
                  </a:rPr>
                  <a:t>=</a:t>
                </a:r>
                <a:endParaRPr dirty="0"/>
              </a:p>
            </p:txBody>
          </p:sp>
          <p:sp>
            <p:nvSpPr>
              <p:cNvPr id="878" name="Google Shape;878;p116"/>
              <p:cNvSpPr/>
              <p:nvPr/>
            </p:nvSpPr>
            <p:spPr>
              <a:xfrm>
                <a:off x="1519238" y="4505325"/>
                <a:ext cx="2293937" cy="9525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C00000"/>
                  </a:buClr>
                  <a:buSzPts val="2800"/>
                  <a:buFont typeface="Arial"/>
                  <a:buNone/>
                </a:pPr>
                <a:r>
                  <a:rPr lang="en-US" sz="2800" b="0" i="0" u="none" strike="noStrike" cap="none" dirty="0">
                    <a:solidFill>
                      <a:srgbClr val="C00000"/>
                    </a:solidFill>
                    <a:latin typeface="Calibri"/>
                    <a:ea typeface="Calibri"/>
                    <a:cs typeface="Calibri"/>
                    <a:sym typeface="Calibri"/>
                  </a:rPr>
                  <a:t>Dollar sales </a:t>
                </a:r>
                <a:r>
                  <a:rPr lang="en-US" sz="2800" b="0" i="0" u="none" strike="noStrike" cap="none" dirty="0">
                    <a:solidFill>
                      <a:srgbClr val="344068"/>
                    </a:solidFill>
                    <a:latin typeface="Calibri"/>
                    <a:ea typeface="Calibri"/>
                    <a:cs typeface="Calibri"/>
                    <a:sym typeface="Calibri"/>
                  </a:rPr>
                  <a:t>to</a:t>
                </a:r>
                <a:br>
                  <a:rPr lang="en-US" sz="2800" b="0" i="0" u="none" strike="noStrike" cap="none" dirty="0">
                    <a:solidFill>
                      <a:srgbClr val="344068"/>
                    </a:solidFill>
                    <a:latin typeface="Calibri"/>
                    <a:ea typeface="Calibri"/>
                    <a:cs typeface="Calibri"/>
                    <a:sym typeface="Calibri"/>
                  </a:rPr>
                </a:br>
                <a:r>
                  <a:rPr lang="en-US" sz="2800" b="0" i="0" u="none" strike="noStrike" cap="none" dirty="0">
                    <a:solidFill>
                      <a:srgbClr val="344068"/>
                    </a:solidFill>
                    <a:latin typeface="Calibri"/>
                    <a:ea typeface="Calibri"/>
                    <a:cs typeface="Calibri"/>
                    <a:sym typeface="Calibri"/>
                  </a:rPr>
                  <a:t>break even</a:t>
                </a:r>
                <a:endParaRPr dirty="0"/>
              </a:p>
            </p:txBody>
          </p:sp>
        </p:grpSp>
        <p:cxnSp>
          <p:nvCxnSpPr>
            <p:cNvPr id="879" name="Google Shape;879;p116"/>
            <p:cNvCxnSpPr/>
            <p:nvPr/>
          </p:nvCxnSpPr>
          <p:spPr>
            <a:xfrm>
              <a:off x="4800600" y="3255963"/>
              <a:ext cx="2286000" cy="1587"/>
            </a:xfrm>
            <a:prstGeom prst="straightConnector1">
              <a:avLst/>
            </a:prstGeom>
            <a:noFill/>
            <a:ln w="12700" cap="flat" cmpd="sng">
              <a:solidFill>
                <a:schemeClr val="dk1"/>
              </a:solidFill>
              <a:prstDash val="solid"/>
              <a:round/>
              <a:headEnd type="none" w="sm" len="sm"/>
              <a:tailEnd type="none" w="sm" len="sm"/>
            </a:ln>
          </p:spPr>
        </p:cxnSp>
      </p:grpSp>
      <p:sp>
        <p:nvSpPr>
          <p:cNvPr id="880" name="Google Shape;880;p116"/>
          <p:cNvSpPr txBox="1"/>
          <p:nvPr/>
        </p:nvSpPr>
        <p:spPr>
          <a:xfrm>
            <a:off x="415925" y="628650"/>
            <a:ext cx="7543800" cy="1025525"/>
          </a:xfrm>
          <a:prstGeom prst="rect">
            <a:avLst/>
          </a:prstGeom>
          <a:noFill/>
          <a:ln>
            <a:noFill/>
          </a:ln>
        </p:spPr>
        <p:txBody>
          <a:bodyPr spcFirstLastPara="1" wrap="square" lIns="91425" tIns="45700" rIns="91425" bIns="45700" anchor="b" anchorCtr="0">
            <a:noAutofit/>
          </a:bodyPr>
          <a:lstStyle/>
          <a:p>
            <a:pPr marL="0" marR="0" lvl="0" indent="0" algn="l" rtl="0">
              <a:lnSpc>
                <a:spcPct val="85000"/>
              </a:lnSpc>
              <a:spcBef>
                <a:spcPts val="0"/>
              </a:spcBef>
              <a:spcAft>
                <a:spcPts val="0"/>
              </a:spcAft>
              <a:buClr>
                <a:srgbClr val="000000"/>
              </a:buClr>
              <a:buSzPts val="1400"/>
              <a:buFont typeface="Arial"/>
              <a:buNone/>
            </a:pPr>
            <a:r>
              <a:rPr lang="en-US" sz="2800" b="0" i="0" u="none" strike="noStrike" cap="none" dirty="0">
                <a:solidFill>
                  <a:srgbClr val="000000"/>
                </a:solidFill>
                <a:latin typeface="Calibri"/>
                <a:ea typeface="Calibri"/>
                <a:cs typeface="Calibri"/>
                <a:sym typeface="Calibri"/>
              </a:rPr>
              <a:t>Break-Even Analysis</a:t>
            </a:r>
            <a:r>
              <a:rPr lang="en-US" sz="2800" b="0" i="0" u="none" strike="noStrike" cap="none" dirty="0">
                <a:solidFill>
                  <a:srgbClr val="FF0000"/>
                </a:solidFill>
                <a:latin typeface="Calibri"/>
                <a:ea typeface="Calibri"/>
                <a:cs typeface="Calibri"/>
                <a:sym typeface="Calibri"/>
              </a:rPr>
              <a:t>:  Dollar  Sales Needed </a:t>
            </a:r>
            <a:br>
              <a:rPr lang="en-US" sz="2800" b="0" i="0" u="none" strike="noStrike" cap="none" dirty="0">
                <a:solidFill>
                  <a:srgbClr val="000000"/>
                </a:solidFill>
                <a:latin typeface="Calibri"/>
                <a:ea typeface="Calibri"/>
                <a:cs typeface="Calibri"/>
                <a:sym typeface="Calibri"/>
              </a:rPr>
            </a:br>
            <a:r>
              <a:rPr lang="en-US" sz="2800" b="0" i="0" u="none" strike="noStrike" cap="none" dirty="0">
                <a:solidFill>
                  <a:srgbClr val="FF0000"/>
                </a:solidFill>
                <a:latin typeface="Calibri"/>
                <a:ea typeface="Calibri"/>
                <a:cs typeface="Calibri"/>
                <a:sym typeface="Calibri"/>
              </a:rPr>
              <a:t>Use CM ratio approach</a:t>
            </a:r>
            <a:br>
              <a:rPr lang="en-US" sz="2800" b="0" i="0" u="none" strike="noStrike" cap="none" dirty="0">
                <a:solidFill>
                  <a:srgbClr val="FF0000"/>
                </a:solidFill>
                <a:latin typeface="Calibri"/>
                <a:ea typeface="Calibri"/>
                <a:cs typeface="Calibri"/>
                <a:sym typeface="Calibri"/>
              </a:rPr>
            </a:br>
            <a:r>
              <a:rPr lang="en-US" sz="2800" b="0" i="0" u="none" strike="noStrike" cap="none" dirty="0">
                <a:solidFill>
                  <a:srgbClr val="FF0000"/>
                </a:solidFill>
                <a:latin typeface="Calibri"/>
                <a:ea typeface="Calibri"/>
                <a:cs typeface="Calibri"/>
                <a:sym typeface="Calibri"/>
              </a:rPr>
              <a:t>Formula Method</a:t>
            </a:r>
            <a:br>
              <a:rPr lang="en-US" sz="2800" b="0" i="0" u="none" strike="noStrike" cap="none" dirty="0">
                <a:solidFill>
                  <a:srgbClr val="FF0000"/>
                </a:solidFill>
                <a:latin typeface="Calibri"/>
                <a:ea typeface="Calibri"/>
                <a:cs typeface="Calibri"/>
                <a:sym typeface="Calibri"/>
              </a:rPr>
            </a:br>
            <a:endParaRPr sz="2800" b="0" i="0" u="none" strike="noStrike" cap="none" dirty="0">
              <a:solidFill>
                <a:srgbClr val="000000"/>
              </a:solidFill>
              <a:latin typeface="Calibri"/>
              <a:ea typeface="Calibri"/>
              <a:cs typeface="Calibri"/>
              <a:sym typeface="Calibri"/>
            </a:endParaRPr>
          </a:p>
        </p:txBody>
      </p:sp>
      <p:sp>
        <p:nvSpPr>
          <p:cNvPr id="881" name="Google Shape;881;p116"/>
          <p:cNvSpPr txBox="1"/>
          <p:nvPr/>
        </p:nvSpPr>
        <p:spPr>
          <a:xfrm>
            <a:off x="255504" y="5829855"/>
            <a:ext cx="88552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0000"/>
                </a:solidFill>
                <a:latin typeface="Calibri"/>
                <a:ea typeface="Calibri"/>
                <a:cs typeface="Calibri"/>
                <a:sym typeface="Calibri"/>
              </a:rPr>
              <a:t>Note that this so called “Formula Method” is simply the key step in the Equation Method shown previously</a:t>
            </a:r>
            <a:endParaRPr dirty="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9"/>
                                        </p:tgtEl>
                                        <p:attrNameLst>
                                          <p:attrName>style.visibility</p:attrName>
                                        </p:attrNameLst>
                                      </p:cBhvr>
                                      <p:to>
                                        <p:strVal val="visible"/>
                                      </p:to>
                                    </p:set>
                                    <p:animEffect transition="in" filter="fade">
                                      <p:cBhvr>
                                        <p:cTn id="7" dur="2000"/>
                                        <p:tgtEl>
                                          <p:spTgt spid="86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868"/>
                                        </p:tgtEl>
                                        <p:attrNameLst>
                                          <p:attrName>style.visibility</p:attrName>
                                        </p:attrNameLst>
                                      </p:cBhvr>
                                      <p:to>
                                        <p:strVal val="visible"/>
                                      </p:to>
                                    </p:set>
                                    <p:animEffect transition="in" filter="fade">
                                      <p:cBhvr>
                                        <p:cTn id="11" dur="2000"/>
                                        <p:tgtEl>
                                          <p:spTgt spid="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graphicFrame>
        <p:nvGraphicFramePr>
          <p:cNvPr id="335" name="Google Shape;335;p6"/>
          <p:cNvGraphicFramePr/>
          <p:nvPr/>
        </p:nvGraphicFramePr>
        <p:xfrm>
          <a:off x="1447800" y="2743200"/>
          <a:ext cx="6461125" cy="3352800"/>
        </p:xfrm>
        <a:graphic>
          <a:graphicData uri="http://schemas.openxmlformats.org/presentationml/2006/ole">
            <mc:AlternateContent xmlns:mc="http://schemas.openxmlformats.org/markup-compatibility/2006">
              <mc:Choice xmlns:v="urn:schemas-microsoft-com:vml" Requires="v">
                <p:oleObj r:id="rId3" imgW="6461125" imgH="3352800" progId="Excel.Sheet.12">
                  <p:embed/>
                </p:oleObj>
              </mc:Choice>
              <mc:Fallback>
                <p:oleObj r:id="rId3" imgW="6461125" imgH="3352800" progId="Excel.Sheet.12">
                  <p:embed/>
                  <p:pic>
                    <p:nvPicPr>
                      <p:cNvPr id="335" name="Google Shape;335;p6"/>
                      <p:cNvPicPr preferRelativeResize="0"/>
                      <p:nvPr/>
                    </p:nvPicPr>
                    <p:blipFill rotWithShape="1">
                      <a:blip r:embed="rId4">
                        <a:alphaModFix/>
                      </a:blip>
                      <a:srcRect/>
                      <a:stretch/>
                    </p:blipFill>
                    <p:spPr>
                      <a:xfrm>
                        <a:off x="1447800" y="2743200"/>
                        <a:ext cx="6461125" cy="3352800"/>
                      </a:xfrm>
                      <a:prstGeom prst="rect">
                        <a:avLst/>
                      </a:prstGeom>
                      <a:noFill/>
                      <a:ln>
                        <a:noFill/>
                      </a:ln>
                    </p:spPr>
                  </p:pic>
                </p:oleObj>
              </mc:Fallback>
            </mc:AlternateContent>
          </a:graphicData>
        </a:graphic>
      </p:graphicFrame>
      <p:sp>
        <p:nvSpPr>
          <p:cNvPr id="336" name="Google Shape;336;p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latin typeface="Calibri"/>
                <a:ea typeface="Calibri"/>
                <a:cs typeface="Calibri"/>
                <a:sym typeface="Calibri"/>
              </a:rPr>
              <a:t>The Contribution Approach – Part 1</a:t>
            </a:r>
            <a:endParaRPr dirty="0"/>
          </a:p>
        </p:txBody>
      </p:sp>
      <p:sp>
        <p:nvSpPr>
          <p:cNvPr id="337" name="Google Shape;337;p6"/>
          <p:cNvSpPr txBox="1">
            <a:spLocks noGrp="1"/>
          </p:cNvSpPr>
          <p:nvPr>
            <p:ph type="body" idx="1"/>
          </p:nvPr>
        </p:nvSpPr>
        <p:spPr>
          <a:xfrm>
            <a:off x="685800" y="1447800"/>
            <a:ext cx="7924800" cy="1027113"/>
          </a:xfrm>
          <a:prstGeom prst="rect">
            <a:avLst/>
          </a:prstGeom>
          <a:solidFill>
            <a:srgbClr val="76CEEF"/>
          </a:solidFill>
          <a:ln>
            <a:noFill/>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000"/>
              <a:buFont typeface="Times"/>
              <a:buNone/>
            </a:pPr>
            <a:r>
              <a:rPr lang="en-US" dirty="0"/>
              <a:t> Sales, variable expenses, and contribution margin can also be expressed on a per unit basis. If Racing sells an additional bicycle, $200 additional CM will be generated to cover fixed expenses and profit.</a:t>
            </a:r>
            <a:endParaRPr dirty="0"/>
          </a:p>
        </p:txBody>
      </p:sp>
      <p:grpSp>
        <p:nvGrpSpPr>
          <p:cNvPr id="338" name="Google Shape;338;p6"/>
          <p:cNvGrpSpPr/>
          <p:nvPr/>
        </p:nvGrpSpPr>
        <p:grpSpPr>
          <a:xfrm>
            <a:off x="6477000" y="1676400"/>
            <a:ext cx="838200" cy="3276600"/>
            <a:chOff x="6477000" y="1676400"/>
            <a:chExt cx="838200" cy="3276600"/>
          </a:xfrm>
        </p:grpSpPr>
        <p:sp>
          <p:nvSpPr>
            <p:cNvPr id="339" name="Google Shape;339;p6"/>
            <p:cNvSpPr/>
            <p:nvPr/>
          </p:nvSpPr>
          <p:spPr>
            <a:xfrm>
              <a:off x="6477000" y="1676400"/>
              <a:ext cx="685800" cy="533400"/>
            </a:xfrm>
            <a:prstGeom prst="ellipse">
              <a:avLst/>
            </a:prstGeom>
            <a:noFill/>
            <a:ln w="50800" cap="flat" cmpd="sng">
              <a:solidFill>
                <a:srgbClr val="FC0128"/>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cxnSp>
          <p:nvCxnSpPr>
            <p:cNvPr id="340" name="Google Shape;340;p6"/>
            <p:cNvCxnSpPr/>
            <p:nvPr/>
          </p:nvCxnSpPr>
          <p:spPr>
            <a:xfrm>
              <a:off x="6877050" y="2230438"/>
              <a:ext cx="438150" cy="2722562"/>
            </a:xfrm>
            <a:prstGeom prst="straightConnector1">
              <a:avLst/>
            </a:prstGeom>
            <a:noFill/>
            <a:ln w="38100" cap="flat" cmpd="sng">
              <a:solidFill>
                <a:srgbClr val="FC0128"/>
              </a:solidFill>
              <a:prstDash val="solid"/>
              <a:round/>
              <a:headEnd type="none" w="sm" len="sm"/>
              <a:tailEnd type="triangle" w="med" len="med"/>
            </a:ln>
            <a:effectLst>
              <a:outerShdw blurRad="63500" dist="38100" dir="2700000" algn="tl" rotWithShape="0">
                <a:srgbClr val="000000">
                  <a:alpha val="39215"/>
                </a:srgbClr>
              </a:outerShdw>
            </a:effectLst>
          </p:spPr>
        </p:cxnSp>
      </p:gr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60"/>
          <p:cNvSpPr txBox="1"/>
          <p:nvPr/>
        </p:nvSpPr>
        <p:spPr>
          <a:xfrm>
            <a:off x="304800" y="1600200"/>
            <a:ext cx="8305800" cy="4572000"/>
          </a:xfrm>
          <a:prstGeom prst="rect">
            <a:avLst/>
          </a:prstGeom>
          <a:noFill/>
          <a:ln>
            <a:noFill/>
          </a:ln>
          <a:effectLst>
            <a:outerShdw blurRad="63500" dist="38099" dir="2700000" algn="ctr" rotWithShape="0">
              <a:schemeClr val="lt2">
                <a:alpha val="74509"/>
              </a:schemeClr>
            </a:outerShdw>
          </a:effectLst>
        </p:spPr>
        <p:txBody>
          <a:bodyPr spcFirstLastPara="1" wrap="square" lIns="90475" tIns="44450" rIns="90475" bIns="44450" anchor="t" anchorCtr="0">
            <a:noAutofit/>
          </a:bodyPr>
          <a:lstStyle/>
          <a:p>
            <a:pPr marL="501650" marR="0" lvl="0" indent="-501650" algn="l" rtl="0">
              <a:lnSpc>
                <a:spcPct val="100000"/>
              </a:lnSpc>
              <a:spcBef>
                <a:spcPts val="0"/>
              </a:spcBef>
              <a:spcAft>
                <a:spcPts val="0"/>
              </a:spcAft>
              <a:buClr>
                <a:schemeClr val="accent1"/>
              </a:buClr>
              <a:buSzPts val="1900"/>
              <a:buFont typeface="Times"/>
              <a:buNone/>
            </a:pPr>
            <a:r>
              <a:rPr lang="en-US" sz="2500" b="0" i="0" u="none" strike="noStrike" cap="none" dirty="0">
                <a:solidFill>
                  <a:schemeClr val="dk1"/>
                </a:solidFill>
                <a:latin typeface="Arial"/>
                <a:ea typeface="Arial"/>
                <a:cs typeface="Arial"/>
                <a:sym typeface="Arial"/>
              </a:rPr>
              <a:t> 	Coffee Klatch is an espresso stand in a downtown office building. The average selling price of a cup of coffee is $1.49 and the average variable expense per cup is $0.36. The average fixed expense per month is $1,300. An average of 2,100 cups are sold each month. What is the break-even sales dollars?</a:t>
            </a:r>
            <a:endParaRPr sz="2600" b="0" i="0" u="none" strike="noStrike" cap="none" dirty="0">
              <a:solidFill>
                <a:schemeClr val="dk1"/>
              </a:solidFill>
              <a:latin typeface="Arial"/>
              <a:ea typeface="Arial"/>
              <a:cs typeface="Arial"/>
              <a:sym typeface="Arial"/>
            </a:endParaRPr>
          </a:p>
          <a:p>
            <a:pPr marL="846138" marR="0" lvl="1" indent="-571500"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   a. $1,300</a:t>
            </a:r>
            <a:endParaRPr sz="1400" b="0" i="0" u="none" strike="noStrike" cap="none" dirty="0">
              <a:solidFill>
                <a:schemeClr val="dk1"/>
              </a:solidFill>
              <a:latin typeface="Arial"/>
              <a:ea typeface="Arial"/>
              <a:cs typeface="Arial"/>
              <a:sym typeface="Arial"/>
            </a:endParaRPr>
          </a:p>
          <a:p>
            <a:pPr marL="846138" marR="0" lvl="1" indent="-571500"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   b. $1,715</a:t>
            </a:r>
            <a:endParaRPr sz="1400" b="0" i="0" u="none" strike="noStrike" cap="none" dirty="0">
              <a:solidFill>
                <a:schemeClr val="dk1"/>
              </a:solidFill>
              <a:latin typeface="Arial"/>
              <a:ea typeface="Arial"/>
              <a:cs typeface="Arial"/>
              <a:sym typeface="Arial"/>
            </a:endParaRPr>
          </a:p>
          <a:p>
            <a:pPr marL="846138" marR="0" lvl="1" indent="-571500"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   c. $1,788</a:t>
            </a:r>
            <a:endParaRPr sz="1400" b="0" i="0" u="none" strike="noStrike" cap="none" dirty="0">
              <a:solidFill>
                <a:schemeClr val="dk1"/>
              </a:solidFill>
              <a:latin typeface="Arial"/>
              <a:ea typeface="Arial"/>
              <a:cs typeface="Arial"/>
              <a:sym typeface="Arial"/>
            </a:endParaRPr>
          </a:p>
          <a:p>
            <a:pPr marL="846138" marR="0" lvl="1" indent="-571500"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   d. $3,129</a:t>
            </a:r>
            <a:endParaRPr sz="1400" b="0" i="0" u="none" strike="noStrike" cap="none" dirty="0">
              <a:solidFill>
                <a:schemeClr val="dk1"/>
              </a:solidFill>
              <a:latin typeface="Arial"/>
              <a:ea typeface="Arial"/>
              <a:cs typeface="Arial"/>
              <a:sym typeface="Arial"/>
            </a:endParaRPr>
          </a:p>
        </p:txBody>
      </p:sp>
      <p:sp>
        <p:nvSpPr>
          <p:cNvPr id="888" name="Google Shape;888;p6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Poll 8</a:t>
            </a:r>
            <a:endParaRPr dirty="0"/>
          </a:p>
        </p:txBody>
      </p:sp>
      <p:sp>
        <p:nvSpPr>
          <p:cNvPr id="889" name="Google Shape;889;p60"/>
          <p:cNvSpPr/>
          <p:nvPr/>
        </p:nvSpPr>
        <p:spPr>
          <a:xfrm>
            <a:off x="822325" y="4437063"/>
            <a:ext cx="516000" cy="516000"/>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890" name="Google Shape;890;p60"/>
          <p:cNvGrpSpPr/>
          <p:nvPr/>
        </p:nvGrpSpPr>
        <p:grpSpPr>
          <a:xfrm>
            <a:off x="3276600" y="4038601"/>
            <a:ext cx="5791200" cy="2209800"/>
            <a:chOff x="2160" y="2736"/>
            <a:chExt cx="3360" cy="1392"/>
          </a:xfrm>
        </p:grpSpPr>
        <p:sp>
          <p:nvSpPr>
            <p:cNvPr id="891" name="Google Shape;891;p60"/>
            <p:cNvSpPr/>
            <p:nvPr/>
          </p:nvSpPr>
          <p:spPr>
            <a:xfrm>
              <a:off x="2160" y="2736"/>
              <a:ext cx="3360" cy="1392"/>
            </a:xfrm>
            <a:prstGeom prst="rect">
              <a:avLst/>
            </a:prstGeom>
            <a:solidFill>
              <a:srgbClr val="27304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892" name="Google Shape;892;p60"/>
            <p:cNvSpPr txBox="1"/>
            <p:nvPr/>
          </p:nvSpPr>
          <p:spPr>
            <a:xfrm>
              <a:off x="3792" y="2741"/>
              <a:ext cx="1632"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Fixed expenses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CM Ratio</a:t>
              </a:r>
              <a:endParaRPr sz="1400" b="0" i="0" u="none" strike="noStrike" cap="none" dirty="0">
                <a:solidFill>
                  <a:srgbClr val="000000"/>
                </a:solidFill>
                <a:latin typeface="Arial"/>
                <a:ea typeface="Arial"/>
                <a:cs typeface="Arial"/>
                <a:sym typeface="Arial"/>
              </a:endParaRPr>
            </a:p>
          </p:txBody>
        </p:sp>
        <p:cxnSp>
          <p:nvCxnSpPr>
            <p:cNvPr id="893" name="Google Shape;893;p60"/>
            <p:cNvCxnSpPr/>
            <p:nvPr/>
          </p:nvCxnSpPr>
          <p:spPr>
            <a:xfrm>
              <a:off x="3936" y="2998"/>
              <a:ext cx="1392" cy="0"/>
            </a:xfrm>
            <a:prstGeom prst="straightConnector1">
              <a:avLst/>
            </a:prstGeom>
            <a:solidFill>
              <a:srgbClr val="27304E"/>
            </a:solidFill>
            <a:ln w="38100" cap="flat" cmpd="sng">
              <a:solidFill>
                <a:srgbClr val="FFFFFF"/>
              </a:solidFill>
              <a:prstDash val="solid"/>
              <a:round/>
              <a:headEnd type="none" w="sm" len="sm"/>
              <a:tailEnd type="none" w="sm" len="sm"/>
            </a:ln>
          </p:spPr>
        </p:cxnSp>
        <p:sp>
          <p:nvSpPr>
            <p:cNvPr id="894" name="Google Shape;894;p60"/>
            <p:cNvSpPr txBox="1"/>
            <p:nvPr/>
          </p:nvSpPr>
          <p:spPr>
            <a:xfrm>
              <a:off x="2256" y="2741"/>
              <a:ext cx="1248"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Break-even</a:t>
              </a:r>
              <a:br>
                <a:rPr lang="en-US" sz="2400" b="0" i="0" u="none" strike="noStrike" cap="none" dirty="0">
                  <a:solidFill>
                    <a:srgbClr val="FFFFFF"/>
                  </a:solidFill>
                  <a:latin typeface="Arial"/>
                  <a:ea typeface="Arial"/>
                  <a:cs typeface="Arial"/>
                  <a:sym typeface="Arial"/>
                </a:rPr>
              </a:br>
              <a:r>
                <a:rPr lang="en-US" sz="2400" b="0" i="0" u="none" strike="noStrike" cap="none" dirty="0">
                  <a:solidFill>
                    <a:srgbClr val="FFFFFF"/>
                  </a:solidFill>
                  <a:latin typeface="Arial"/>
                  <a:ea typeface="Arial"/>
                  <a:cs typeface="Arial"/>
                  <a:sym typeface="Arial"/>
                </a:rPr>
                <a:t>sales </a:t>
              </a:r>
              <a:endParaRPr sz="1400" b="0" i="0" u="none" strike="noStrike" cap="none" dirty="0">
                <a:solidFill>
                  <a:srgbClr val="000000"/>
                </a:solidFill>
                <a:latin typeface="Arial"/>
                <a:ea typeface="Arial"/>
                <a:cs typeface="Arial"/>
                <a:sym typeface="Arial"/>
              </a:endParaRPr>
            </a:p>
          </p:txBody>
        </p:sp>
        <p:sp>
          <p:nvSpPr>
            <p:cNvPr id="895" name="Google Shape;895;p60"/>
            <p:cNvSpPr txBox="1"/>
            <p:nvPr/>
          </p:nvSpPr>
          <p:spPr>
            <a:xfrm>
              <a:off x="3600" y="3269"/>
              <a:ext cx="1152"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$1,300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0.758</a:t>
              </a:r>
              <a:endParaRPr sz="1400" b="0" i="0" u="none" strike="noStrike" cap="none" dirty="0">
                <a:solidFill>
                  <a:srgbClr val="000000"/>
                </a:solidFill>
                <a:latin typeface="Arial"/>
                <a:ea typeface="Arial"/>
                <a:cs typeface="Arial"/>
                <a:sym typeface="Arial"/>
              </a:endParaRPr>
            </a:p>
          </p:txBody>
        </p:sp>
        <p:sp>
          <p:nvSpPr>
            <p:cNvPr id="896" name="Google Shape;896;p60"/>
            <p:cNvSpPr txBox="1"/>
            <p:nvPr/>
          </p:nvSpPr>
          <p:spPr>
            <a:xfrm>
              <a:off x="3504" y="3744"/>
              <a:ext cx="1104"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   </a:t>
              </a:r>
              <a:r>
                <a:rPr lang="en-US" sz="2400" b="0" i="1" u="none" strike="noStrike" cap="none" dirty="0">
                  <a:solidFill>
                    <a:srgbClr val="FFFF00"/>
                  </a:solidFill>
                  <a:latin typeface="Arial"/>
                  <a:ea typeface="Arial"/>
                  <a:cs typeface="Arial"/>
                  <a:sym typeface="Arial"/>
                </a:rPr>
                <a:t>$1,715</a:t>
              </a:r>
              <a:endParaRPr sz="1400" b="0" i="0" u="none" strike="noStrike" cap="none" dirty="0">
                <a:solidFill>
                  <a:srgbClr val="000000"/>
                </a:solidFill>
                <a:latin typeface="Arial"/>
                <a:ea typeface="Arial"/>
                <a:cs typeface="Arial"/>
                <a:sym typeface="Arial"/>
              </a:endParaRPr>
            </a:p>
          </p:txBody>
        </p:sp>
        <p:cxnSp>
          <p:nvCxnSpPr>
            <p:cNvPr id="897" name="Google Shape;897;p60"/>
            <p:cNvCxnSpPr/>
            <p:nvPr/>
          </p:nvCxnSpPr>
          <p:spPr>
            <a:xfrm>
              <a:off x="3936" y="3504"/>
              <a:ext cx="528" cy="0"/>
            </a:xfrm>
            <a:prstGeom prst="straightConnector1">
              <a:avLst/>
            </a:prstGeom>
            <a:solidFill>
              <a:srgbClr val="27304E"/>
            </a:solidFill>
            <a:ln w="38100" cap="flat" cmpd="sng">
              <a:solidFill>
                <a:srgbClr val="FFFFFF"/>
              </a:solidFill>
              <a:prstDash val="solid"/>
              <a:round/>
              <a:headEnd type="none" w="sm" len="sm"/>
              <a:tailEnd type="none" w="sm" len="sm"/>
            </a:ln>
          </p:spPr>
        </p:cxnSp>
        <p:sp>
          <p:nvSpPr>
            <p:cNvPr id="898" name="Google Shape;898;p60"/>
            <p:cNvSpPr txBox="1"/>
            <p:nvPr/>
          </p:nvSpPr>
          <p:spPr>
            <a:xfrm>
              <a:off x="3504" y="3298"/>
              <a:ext cx="240"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899" name="Google Shape;899;p60"/>
            <p:cNvSpPr txBox="1"/>
            <p:nvPr/>
          </p:nvSpPr>
          <p:spPr>
            <a:xfrm>
              <a:off x="3503" y="2842"/>
              <a:ext cx="228"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spTree>
  </p:cSld>
  <p:clrMapOvr>
    <a:masterClrMapping/>
  </p:clrMapOvr>
  <p:transition spd="med">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62"/>
          <p:cNvSpPr txBox="1"/>
          <p:nvPr/>
        </p:nvSpPr>
        <p:spPr>
          <a:xfrm>
            <a:off x="251200" y="1177925"/>
            <a:ext cx="8382000" cy="5105400"/>
          </a:xfrm>
          <a:prstGeom prst="rect">
            <a:avLst/>
          </a:prstGeom>
          <a:noFill/>
          <a:ln>
            <a:noFill/>
          </a:ln>
          <a:effectLst>
            <a:outerShdw blurRad="63500" dist="38099" dir="2700000" algn="ctr" rotWithShape="0">
              <a:schemeClr val="lt2">
                <a:alpha val="74509"/>
              </a:schemeClr>
            </a:outerShdw>
          </a:effectLst>
        </p:spPr>
        <p:txBody>
          <a:bodyPr spcFirstLastPara="1" wrap="square" lIns="90475" tIns="44450" rIns="90475" bIns="44450" anchor="t" anchorCtr="0">
            <a:noAutofit/>
          </a:bodyPr>
          <a:lstStyle/>
          <a:p>
            <a:pPr marL="233363" marR="0" lvl="0" indent="-233363" algn="l" rtl="0">
              <a:lnSpc>
                <a:spcPct val="100000"/>
              </a:lnSpc>
              <a:spcBef>
                <a:spcPts val="0"/>
              </a:spcBef>
              <a:spcAft>
                <a:spcPts val="0"/>
              </a:spcAft>
              <a:buClr>
                <a:schemeClr val="accent1"/>
              </a:buClr>
              <a:buSzPts val="1900"/>
              <a:buFont typeface="Times"/>
              <a:buNone/>
            </a:pPr>
            <a:r>
              <a:rPr lang="en-US" sz="2500" b="0" i="0" u="none" strike="noStrike" cap="none" dirty="0">
                <a:solidFill>
                  <a:schemeClr val="dk1"/>
                </a:solidFill>
                <a:latin typeface="Arial"/>
                <a:ea typeface="Arial"/>
                <a:cs typeface="Arial"/>
                <a:sym typeface="Arial"/>
              </a:rPr>
              <a:t> 	Coffee Klatch is an espresso stand in a downtown office building. The average selling price of a cup of coffee is $1.49 and the average variable expense per cup is $0.36. The average fixed expense per month is $1,300. An average of 2,100 cups are sold each month. What is the break-even sales in units?</a:t>
            </a:r>
            <a:endParaRPr sz="2600" b="0" i="0" u="none" strike="noStrike" cap="none" dirty="0">
              <a:solidFill>
                <a:schemeClr val="dk1"/>
              </a:solidFill>
              <a:latin typeface="Arial"/>
              <a:ea typeface="Arial"/>
              <a:cs typeface="Arial"/>
              <a:sym typeface="Arial"/>
            </a:endParaRPr>
          </a:p>
          <a:p>
            <a:pPr marL="677863" marR="0" lvl="1" indent="-330198"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a. 872 cups</a:t>
            </a:r>
            <a:endParaRPr sz="1400" b="0" i="0" u="none" strike="noStrike" cap="none" dirty="0">
              <a:solidFill>
                <a:schemeClr val="dk1"/>
              </a:solidFill>
              <a:latin typeface="Arial"/>
              <a:ea typeface="Arial"/>
              <a:cs typeface="Arial"/>
              <a:sym typeface="Arial"/>
            </a:endParaRPr>
          </a:p>
          <a:p>
            <a:pPr marL="677863" marR="0" lvl="1" indent="-330198"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b. 3,611 cups</a:t>
            </a:r>
            <a:endParaRPr sz="1400" b="0" i="0" u="none" strike="noStrike" cap="none" dirty="0">
              <a:solidFill>
                <a:schemeClr val="dk1"/>
              </a:solidFill>
              <a:latin typeface="Arial"/>
              <a:ea typeface="Arial"/>
              <a:cs typeface="Arial"/>
              <a:sym typeface="Arial"/>
            </a:endParaRPr>
          </a:p>
          <a:p>
            <a:pPr marL="677863" marR="0" lvl="1" indent="-330198"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c. 1,200 cups</a:t>
            </a:r>
            <a:endParaRPr sz="1400" b="0" i="0" u="none" strike="noStrike" cap="none" dirty="0">
              <a:solidFill>
                <a:schemeClr val="dk1"/>
              </a:solidFill>
              <a:latin typeface="Arial"/>
              <a:ea typeface="Arial"/>
              <a:cs typeface="Arial"/>
              <a:sym typeface="Arial"/>
            </a:endParaRPr>
          </a:p>
          <a:p>
            <a:pPr marL="677863" marR="0" lvl="1" indent="-330198" algn="l" rtl="0">
              <a:lnSpc>
                <a:spcPct val="100000"/>
              </a:lnSpc>
              <a:spcBef>
                <a:spcPts val="500"/>
              </a:spcBef>
              <a:spcAft>
                <a:spcPts val="0"/>
              </a:spcAft>
              <a:buClr>
                <a:schemeClr val="accent2"/>
              </a:buClr>
              <a:buSzPts val="1976"/>
              <a:buFont typeface="Noto Sans Symbols"/>
              <a:buNone/>
            </a:pPr>
            <a:r>
              <a:rPr lang="en-US" sz="2600" b="0" i="0" u="none" strike="noStrike" cap="none" dirty="0">
                <a:solidFill>
                  <a:schemeClr val="dk1"/>
                </a:solidFill>
                <a:latin typeface="Arial"/>
                <a:ea typeface="Arial"/>
                <a:cs typeface="Arial"/>
                <a:sym typeface="Arial"/>
              </a:rPr>
              <a:t>d. 1,150 cups</a:t>
            </a:r>
            <a:endParaRPr sz="1400" b="0" i="0" u="none" strike="noStrike" cap="none" dirty="0">
              <a:solidFill>
                <a:schemeClr val="dk1"/>
              </a:solidFill>
              <a:latin typeface="Arial"/>
              <a:ea typeface="Arial"/>
              <a:cs typeface="Arial"/>
              <a:sym typeface="Arial"/>
            </a:endParaRPr>
          </a:p>
        </p:txBody>
      </p:sp>
      <p:sp>
        <p:nvSpPr>
          <p:cNvPr id="906" name="Google Shape;906;p6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Poll 9 </a:t>
            </a:r>
            <a:endParaRPr dirty="0"/>
          </a:p>
        </p:txBody>
      </p:sp>
      <p:sp>
        <p:nvSpPr>
          <p:cNvPr id="907" name="Google Shape;907;p62"/>
          <p:cNvSpPr/>
          <p:nvPr/>
        </p:nvSpPr>
        <p:spPr>
          <a:xfrm>
            <a:off x="554377" y="4872196"/>
            <a:ext cx="533400" cy="533400"/>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908" name="Google Shape;908;p62"/>
          <p:cNvGrpSpPr/>
          <p:nvPr/>
        </p:nvGrpSpPr>
        <p:grpSpPr>
          <a:xfrm>
            <a:off x="3007895" y="3284621"/>
            <a:ext cx="5907505" cy="2963779"/>
            <a:chOff x="2064" y="1344"/>
            <a:chExt cx="3504" cy="2208"/>
          </a:xfrm>
        </p:grpSpPr>
        <p:sp>
          <p:nvSpPr>
            <p:cNvPr id="909" name="Google Shape;909;p62"/>
            <p:cNvSpPr/>
            <p:nvPr/>
          </p:nvSpPr>
          <p:spPr>
            <a:xfrm>
              <a:off x="2064" y="1344"/>
              <a:ext cx="3504" cy="2208"/>
            </a:xfrm>
            <a:prstGeom prst="rect">
              <a:avLst/>
            </a:prstGeom>
            <a:solidFill>
              <a:srgbClr val="27304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910" name="Google Shape;910;p62"/>
            <p:cNvSpPr txBox="1"/>
            <p:nvPr/>
          </p:nvSpPr>
          <p:spPr>
            <a:xfrm>
              <a:off x="3120" y="1392"/>
              <a:ext cx="2304"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Fixed expenses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CM per Unit</a:t>
              </a:r>
              <a:endParaRPr sz="1400" b="0" i="0" u="none" strike="noStrike" cap="none" dirty="0">
                <a:solidFill>
                  <a:srgbClr val="000000"/>
                </a:solidFill>
                <a:latin typeface="Arial"/>
                <a:ea typeface="Arial"/>
                <a:cs typeface="Arial"/>
                <a:sym typeface="Arial"/>
              </a:endParaRPr>
            </a:p>
          </p:txBody>
        </p:sp>
        <p:cxnSp>
          <p:nvCxnSpPr>
            <p:cNvPr id="911" name="Google Shape;911;p62"/>
            <p:cNvCxnSpPr/>
            <p:nvPr/>
          </p:nvCxnSpPr>
          <p:spPr>
            <a:xfrm rot="10800000" flipH="1">
              <a:off x="3504" y="1659"/>
              <a:ext cx="1632" cy="22"/>
            </a:xfrm>
            <a:prstGeom prst="straightConnector1">
              <a:avLst/>
            </a:prstGeom>
            <a:solidFill>
              <a:srgbClr val="27304E"/>
            </a:solidFill>
            <a:ln w="38100" cap="flat" cmpd="sng">
              <a:solidFill>
                <a:srgbClr val="FFFFFF"/>
              </a:solidFill>
              <a:prstDash val="solid"/>
              <a:round/>
              <a:headEnd type="none" w="sm" len="sm"/>
              <a:tailEnd type="none" w="sm" len="sm"/>
            </a:ln>
          </p:spPr>
        </p:cxnSp>
        <p:sp>
          <p:nvSpPr>
            <p:cNvPr id="912" name="Google Shape;912;p62"/>
            <p:cNvSpPr txBox="1"/>
            <p:nvPr/>
          </p:nvSpPr>
          <p:spPr>
            <a:xfrm>
              <a:off x="2121" y="1527"/>
              <a:ext cx="1344"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Break-even</a:t>
              </a:r>
              <a:endParaRPr sz="1400" b="0" i="0" u="none" strike="noStrike" cap="none" dirty="0">
                <a:solidFill>
                  <a:srgbClr val="000000"/>
                </a:solidFill>
                <a:latin typeface="Arial"/>
                <a:ea typeface="Arial"/>
                <a:cs typeface="Arial"/>
                <a:sym typeface="Arial"/>
              </a:endParaRPr>
            </a:p>
          </p:txBody>
        </p:sp>
        <p:sp>
          <p:nvSpPr>
            <p:cNvPr id="913" name="Google Shape;913;p62"/>
            <p:cNvSpPr txBox="1"/>
            <p:nvPr/>
          </p:nvSpPr>
          <p:spPr>
            <a:xfrm>
              <a:off x="2448" y="1920"/>
              <a:ext cx="3024"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$1,300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$1.49/cup - $0.36/cup</a:t>
              </a:r>
              <a:endParaRPr sz="1400" b="0" i="0" u="none" strike="noStrike" cap="none" dirty="0">
                <a:solidFill>
                  <a:srgbClr val="000000"/>
                </a:solidFill>
                <a:latin typeface="Arial"/>
                <a:ea typeface="Arial"/>
                <a:cs typeface="Arial"/>
                <a:sym typeface="Arial"/>
              </a:endParaRPr>
            </a:p>
          </p:txBody>
        </p:sp>
        <p:sp>
          <p:nvSpPr>
            <p:cNvPr id="914" name="Google Shape;914;p62"/>
            <p:cNvSpPr txBox="1"/>
            <p:nvPr/>
          </p:nvSpPr>
          <p:spPr>
            <a:xfrm>
              <a:off x="2544" y="2614"/>
              <a:ext cx="240"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915" name="Google Shape;915;p62"/>
            <p:cNvSpPr txBox="1"/>
            <p:nvPr/>
          </p:nvSpPr>
          <p:spPr>
            <a:xfrm>
              <a:off x="2496" y="2506"/>
              <a:ext cx="1632"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$1,300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$1.13/cup</a:t>
              </a:r>
              <a:endParaRPr sz="1400" b="0" i="0" u="none" strike="noStrike" cap="none" dirty="0">
                <a:solidFill>
                  <a:srgbClr val="000000"/>
                </a:solidFill>
                <a:latin typeface="Arial"/>
                <a:ea typeface="Arial"/>
                <a:cs typeface="Arial"/>
                <a:sym typeface="Arial"/>
              </a:endParaRPr>
            </a:p>
          </p:txBody>
        </p:sp>
        <p:sp>
          <p:nvSpPr>
            <p:cNvPr id="916" name="Google Shape;916;p62"/>
            <p:cNvSpPr txBox="1"/>
            <p:nvPr/>
          </p:nvSpPr>
          <p:spPr>
            <a:xfrm>
              <a:off x="2544" y="3120"/>
              <a:ext cx="1632"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 </a:t>
              </a:r>
              <a:r>
                <a:rPr lang="en-US" sz="2400" b="0" i="1" u="none" strike="noStrike" cap="none" dirty="0">
                  <a:solidFill>
                    <a:srgbClr val="FFFF00"/>
                  </a:solidFill>
                  <a:latin typeface="Arial"/>
                  <a:ea typeface="Arial"/>
                  <a:cs typeface="Arial"/>
                  <a:sym typeface="Arial"/>
                </a:rPr>
                <a:t>1,150 cups</a:t>
              </a:r>
              <a:endParaRPr sz="1400" b="0" i="0" u="none" strike="noStrike" cap="none" dirty="0">
                <a:solidFill>
                  <a:srgbClr val="000000"/>
                </a:solidFill>
                <a:latin typeface="Arial"/>
                <a:ea typeface="Arial"/>
                <a:cs typeface="Arial"/>
                <a:sym typeface="Arial"/>
              </a:endParaRPr>
            </a:p>
          </p:txBody>
        </p:sp>
        <p:cxnSp>
          <p:nvCxnSpPr>
            <p:cNvPr id="917" name="Google Shape;917;p62"/>
            <p:cNvCxnSpPr/>
            <p:nvPr/>
          </p:nvCxnSpPr>
          <p:spPr>
            <a:xfrm>
              <a:off x="2832" y="2188"/>
              <a:ext cx="2112" cy="0"/>
            </a:xfrm>
            <a:prstGeom prst="straightConnector1">
              <a:avLst/>
            </a:prstGeom>
            <a:solidFill>
              <a:srgbClr val="27304E"/>
            </a:solidFill>
            <a:ln w="38100" cap="flat" cmpd="sng">
              <a:solidFill>
                <a:srgbClr val="FFFFFF"/>
              </a:solidFill>
              <a:prstDash val="solid"/>
              <a:round/>
              <a:headEnd type="none" w="sm" len="sm"/>
              <a:tailEnd type="none" w="sm" len="sm"/>
            </a:ln>
          </p:spPr>
        </p:cxnSp>
        <p:cxnSp>
          <p:nvCxnSpPr>
            <p:cNvPr id="918" name="Google Shape;918;p62"/>
            <p:cNvCxnSpPr/>
            <p:nvPr/>
          </p:nvCxnSpPr>
          <p:spPr>
            <a:xfrm>
              <a:off x="2841" y="2775"/>
              <a:ext cx="912" cy="0"/>
            </a:xfrm>
            <a:prstGeom prst="straightConnector1">
              <a:avLst/>
            </a:prstGeom>
            <a:solidFill>
              <a:srgbClr val="27304E"/>
            </a:solidFill>
            <a:ln w="38100" cap="flat" cmpd="sng">
              <a:solidFill>
                <a:srgbClr val="FFFFFF"/>
              </a:solidFill>
              <a:prstDash val="solid"/>
              <a:round/>
              <a:headEnd type="none" w="sm" len="sm"/>
              <a:tailEnd type="none" w="sm" len="sm"/>
            </a:ln>
          </p:spPr>
        </p:cxnSp>
        <p:sp>
          <p:nvSpPr>
            <p:cNvPr id="919" name="Google Shape;919;p62"/>
            <p:cNvSpPr txBox="1"/>
            <p:nvPr/>
          </p:nvSpPr>
          <p:spPr>
            <a:xfrm>
              <a:off x="2496" y="2050"/>
              <a:ext cx="288"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spTree>
  </p:cSld>
  <p:clrMapOvr>
    <a:masterClrMapping/>
  </p:clrMapOvr>
  <p:transition spd="med">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6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Learning Objective 6</a:t>
            </a:r>
            <a:endParaRPr dirty="0"/>
          </a:p>
        </p:txBody>
      </p:sp>
      <p:sp>
        <p:nvSpPr>
          <p:cNvPr id="926" name="Google Shape;926;p63"/>
          <p:cNvSpPr txBox="1"/>
          <p:nvPr/>
        </p:nvSpPr>
        <p:spPr>
          <a:xfrm>
            <a:off x="1905000" y="2667000"/>
            <a:ext cx="5334000" cy="1662113"/>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dirty="0">
                <a:solidFill>
                  <a:srgbClr val="487B78"/>
                </a:solidFill>
                <a:latin typeface="Calibri"/>
                <a:ea typeface="Calibri"/>
                <a:cs typeface="Calibri"/>
                <a:sym typeface="Calibri"/>
              </a:rPr>
              <a:t>Determine the level of sales needed to achieve a desired target profit.</a:t>
            </a:r>
            <a:endParaRPr sz="1400" b="0" i="0" u="none" strike="noStrike" cap="none" dirty="0">
              <a:solidFill>
                <a:srgbClr val="000000"/>
              </a:solidFill>
              <a:latin typeface="Arial"/>
              <a:ea typeface="Arial"/>
              <a:cs typeface="Arial"/>
              <a:sym typeface="Arial"/>
            </a:endParaRPr>
          </a:p>
        </p:txBody>
      </p:sp>
    </p:spTree>
  </p:cSld>
  <p:clrMapOvr>
    <a:masterClrMapping/>
  </p:clrMapOvr>
  <p:transition>
    <p:wipe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4"/>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Target Profit Analysis</a:t>
            </a:r>
            <a:endParaRPr dirty="0"/>
          </a:p>
        </p:txBody>
      </p:sp>
      <p:sp>
        <p:nvSpPr>
          <p:cNvPr id="933" name="Google Shape;933;p64"/>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90488" lvl="0" indent="-90488" algn="l" rtl="0">
              <a:lnSpc>
                <a:spcPct val="90000"/>
              </a:lnSpc>
              <a:spcBef>
                <a:spcPts val="0"/>
              </a:spcBef>
              <a:spcAft>
                <a:spcPts val="0"/>
              </a:spcAft>
              <a:buSzPts val="2800"/>
              <a:buChar char=" "/>
            </a:pPr>
            <a:r>
              <a:rPr lang="en-US" sz="2800" dirty="0">
                <a:latin typeface="Calibri"/>
                <a:ea typeface="Calibri"/>
                <a:cs typeface="Calibri"/>
                <a:sym typeface="Calibri"/>
              </a:rPr>
              <a:t>In target profit analysis, we estimate what sales volume is needed to achieve a specific target profit. </a:t>
            </a:r>
            <a:endParaRPr dirty="0"/>
          </a:p>
          <a:p>
            <a:pPr marL="90488" lvl="0" indent="87312" algn="l" rtl="0">
              <a:lnSpc>
                <a:spcPct val="90000"/>
              </a:lnSpc>
              <a:spcBef>
                <a:spcPts val="1400"/>
              </a:spcBef>
              <a:spcAft>
                <a:spcPts val="0"/>
              </a:spcAft>
              <a:buSzPts val="2800"/>
              <a:buNone/>
            </a:pPr>
            <a:endParaRPr dirty="0"/>
          </a:p>
        </p:txBody>
      </p:sp>
    </p:spTree>
  </p:cSld>
  <p:clrMapOvr>
    <a:masterClrMapping/>
  </p:clrMapOvr>
  <p:transition>
    <p:randomBar dir="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6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Target Profit Analysis</a:t>
            </a:r>
            <a:br>
              <a:rPr lang="en-US" dirty="0"/>
            </a:br>
            <a:endParaRPr dirty="0"/>
          </a:p>
        </p:txBody>
      </p:sp>
      <p:sp>
        <p:nvSpPr>
          <p:cNvPr id="940" name="Google Shape;940;p65"/>
          <p:cNvSpPr/>
          <p:nvPr/>
        </p:nvSpPr>
        <p:spPr>
          <a:xfrm>
            <a:off x="1058863" y="1600200"/>
            <a:ext cx="6942137" cy="5826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Calibri"/>
                <a:ea typeface="Calibri"/>
                <a:cs typeface="Calibri"/>
                <a:sym typeface="Calibri"/>
              </a:rPr>
              <a:t>Profit  =  Unit CM × Q – Fixed expenses</a:t>
            </a:r>
            <a:endParaRPr sz="1400" b="0" i="0" u="none" strike="noStrike" cap="none" dirty="0">
              <a:solidFill>
                <a:srgbClr val="000000"/>
              </a:solidFill>
              <a:latin typeface="Arial"/>
              <a:ea typeface="Arial"/>
              <a:cs typeface="Arial"/>
              <a:sym typeface="Arial"/>
            </a:endParaRPr>
          </a:p>
        </p:txBody>
      </p:sp>
      <p:sp>
        <p:nvSpPr>
          <p:cNvPr id="941" name="Google Shape;941;p65"/>
          <p:cNvSpPr txBox="1"/>
          <p:nvPr/>
        </p:nvSpPr>
        <p:spPr>
          <a:xfrm>
            <a:off x="533400" y="2563813"/>
            <a:ext cx="8153400" cy="1384300"/>
          </a:xfrm>
          <a:prstGeom prst="rect">
            <a:avLst/>
          </a:prstGeom>
          <a:solidFill>
            <a:srgbClr val="318B71"/>
          </a:solidFill>
          <a:ln w="9525" cap="flat" cmpd="sng">
            <a:solidFill>
              <a:srgbClr val="215D4B"/>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lt1"/>
                </a:solidFill>
                <a:latin typeface="Calibri"/>
                <a:ea typeface="Calibri"/>
                <a:cs typeface="Calibri"/>
                <a:sym typeface="Calibri"/>
              </a:rPr>
              <a:t>Our goal is to solve  for the unknown “Q” which represents the quantity of units that must be sold to attain the target profit.</a:t>
            </a:r>
            <a:endParaRPr sz="1400" b="0" i="0" u="none" strike="noStrike" cap="none" dirty="0">
              <a:solidFill>
                <a:srgbClr val="000000"/>
              </a:solidFill>
              <a:latin typeface="Arial"/>
              <a:ea typeface="Arial"/>
              <a:cs typeface="Arial"/>
              <a:sym typeface="Arial"/>
            </a:endParaRPr>
          </a:p>
        </p:txBody>
      </p:sp>
    </p:spTree>
  </p:cSld>
  <p:clrMapOvr>
    <a:masterClrMapping/>
  </p:clrMapOvr>
  <p:transition>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sp>
        <p:nvSpPr>
          <p:cNvPr id="947" name="Google Shape;947;p66"/>
          <p:cNvSpPr txBox="1">
            <a:spLocks noGrp="1"/>
          </p:cNvSpPr>
          <p:nvPr>
            <p:ph type="body" idx="1"/>
          </p:nvPr>
        </p:nvSpPr>
        <p:spPr>
          <a:xfrm>
            <a:off x="554038" y="1600200"/>
            <a:ext cx="8001000" cy="1295400"/>
          </a:xfrm>
          <a:prstGeom prst="rect">
            <a:avLst/>
          </a:prstGeom>
          <a:solidFill>
            <a:srgbClr val="2C3843"/>
          </a:solidFill>
          <a:ln w="9525" cap="flat" cmpd="sng">
            <a:solidFill>
              <a:srgbClr val="124163"/>
            </a:solidFill>
            <a:prstDash val="solid"/>
            <a:round/>
            <a:headEnd type="none" w="sm" len="sm"/>
            <a:tailEnd type="none" w="sm" len="sm"/>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800"/>
              <a:buFont typeface="Times"/>
              <a:buNone/>
            </a:pPr>
            <a:r>
              <a:rPr lang="en-US" sz="2800" dirty="0">
                <a:solidFill>
                  <a:schemeClr val="lt1"/>
                </a:solidFill>
                <a:latin typeface="Calibri"/>
                <a:ea typeface="Calibri"/>
                <a:cs typeface="Calibri"/>
                <a:sym typeface="Calibri"/>
              </a:rPr>
              <a:t>Suppose RBC’s management wants to know how many bikes must be sold to earn a target profit of $100,000.</a:t>
            </a:r>
            <a:endParaRPr dirty="0"/>
          </a:p>
        </p:txBody>
      </p:sp>
      <p:sp>
        <p:nvSpPr>
          <p:cNvPr id="948" name="Google Shape;948;p66"/>
          <p:cNvSpPr/>
          <p:nvPr/>
        </p:nvSpPr>
        <p:spPr>
          <a:xfrm>
            <a:off x="1028700" y="3200400"/>
            <a:ext cx="6819900" cy="5826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Calibri"/>
                <a:ea typeface="Calibri"/>
                <a:cs typeface="Calibri"/>
                <a:sym typeface="Calibri"/>
              </a:rPr>
              <a:t>Profit  =  Unit CM × Q – Fixed expenses</a:t>
            </a:r>
            <a:endParaRPr sz="1400" b="0" i="0" u="none" strike="noStrike" cap="none" dirty="0">
              <a:solidFill>
                <a:srgbClr val="000000"/>
              </a:solidFill>
              <a:latin typeface="Arial"/>
              <a:ea typeface="Arial"/>
              <a:cs typeface="Arial"/>
              <a:sym typeface="Arial"/>
            </a:endParaRPr>
          </a:p>
        </p:txBody>
      </p:sp>
      <p:sp>
        <p:nvSpPr>
          <p:cNvPr id="949" name="Google Shape;949;p66"/>
          <p:cNvSpPr/>
          <p:nvPr/>
        </p:nvSpPr>
        <p:spPr>
          <a:xfrm>
            <a:off x="1104900" y="3810000"/>
            <a:ext cx="5770563" cy="5826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Calibri"/>
                <a:ea typeface="Calibri"/>
                <a:cs typeface="Calibri"/>
                <a:sym typeface="Calibri"/>
              </a:rPr>
              <a:t>$100,000  =  $200 × </a:t>
            </a:r>
            <a:r>
              <a:rPr lang="en-US" sz="3200" b="0" i="0" u="none" strike="noStrike" cap="none" dirty="0">
                <a:solidFill>
                  <a:srgbClr val="C00000"/>
                </a:solidFill>
                <a:latin typeface="Calibri"/>
                <a:ea typeface="Calibri"/>
                <a:cs typeface="Calibri"/>
                <a:sym typeface="Calibri"/>
              </a:rPr>
              <a:t>Q</a:t>
            </a:r>
            <a:r>
              <a:rPr lang="en-US" sz="3200" b="0" i="0" u="none" strike="noStrike" cap="none" dirty="0">
                <a:solidFill>
                  <a:schemeClr val="dk1"/>
                </a:solidFill>
                <a:latin typeface="Calibri"/>
                <a:ea typeface="Calibri"/>
                <a:cs typeface="Calibri"/>
                <a:sym typeface="Calibri"/>
              </a:rPr>
              <a:t> – $80,000</a:t>
            </a:r>
            <a:endParaRPr sz="1400" b="0" i="0" u="none" strike="noStrike" cap="none" dirty="0">
              <a:solidFill>
                <a:srgbClr val="000000"/>
              </a:solidFill>
              <a:latin typeface="Arial"/>
              <a:ea typeface="Arial"/>
              <a:cs typeface="Arial"/>
              <a:sym typeface="Arial"/>
            </a:endParaRPr>
          </a:p>
        </p:txBody>
      </p:sp>
      <p:sp>
        <p:nvSpPr>
          <p:cNvPr id="950" name="Google Shape;950;p66"/>
          <p:cNvSpPr/>
          <p:nvPr/>
        </p:nvSpPr>
        <p:spPr>
          <a:xfrm>
            <a:off x="1104900" y="4387850"/>
            <a:ext cx="5770563" cy="5826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Calibri"/>
                <a:ea typeface="Calibri"/>
                <a:cs typeface="Calibri"/>
                <a:sym typeface="Calibri"/>
              </a:rPr>
              <a:t>$200 × </a:t>
            </a:r>
            <a:r>
              <a:rPr lang="en-US" sz="3200" b="0" i="0" u="none" strike="noStrike" cap="none" dirty="0">
                <a:solidFill>
                  <a:srgbClr val="C00000"/>
                </a:solidFill>
                <a:latin typeface="Calibri"/>
                <a:ea typeface="Calibri"/>
                <a:cs typeface="Calibri"/>
                <a:sym typeface="Calibri"/>
              </a:rPr>
              <a:t>Q</a:t>
            </a:r>
            <a:r>
              <a:rPr lang="en-US" sz="3200" b="0" i="0" u="none" strike="noStrike" cap="none" dirty="0">
                <a:solidFill>
                  <a:schemeClr val="dk1"/>
                </a:solidFill>
                <a:latin typeface="Calibri"/>
                <a:ea typeface="Calibri"/>
                <a:cs typeface="Calibri"/>
                <a:sym typeface="Calibri"/>
              </a:rPr>
              <a:t>  =  $100,000 + $80,000</a:t>
            </a:r>
            <a:endParaRPr sz="1400" b="0" i="0" u="none" strike="noStrike" cap="none" dirty="0">
              <a:solidFill>
                <a:srgbClr val="000000"/>
              </a:solidFill>
              <a:latin typeface="Arial"/>
              <a:ea typeface="Arial"/>
              <a:cs typeface="Arial"/>
              <a:sym typeface="Arial"/>
            </a:endParaRPr>
          </a:p>
        </p:txBody>
      </p:sp>
      <p:sp>
        <p:nvSpPr>
          <p:cNvPr id="951" name="Google Shape;951;p66"/>
          <p:cNvSpPr/>
          <p:nvPr/>
        </p:nvSpPr>
        <p:spPr>
          <a:xfrm>
            <a:off x="1104900" y="4967288"/>
            <a:ext cx="6021388" cy="58261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C00000"/>
                </a:solidFill>
                <a:latin typeface="Calibri"/>
                <a:ea typeface="Calibri"/>
                <a:cs typeface="Calibri"/>
                <a:sym typeface="Calibri"/>
              </a:rPr>
              <a:t>Q</a:t>
            </a:r>
            <a:r>
              <a:rPr lang="en-US" sz="3200" b="0" i="0" u="none" strike="noStrike" cap="none" dirty="0">
                <a:solidFill>
                  <a:schemeClr val="dk1"/>
                </a:solidFill>
                <a:latin typeface="Calibri"/>
                <a:ea typeface="Calibri"/>
                <a:cs typeface="Calibri"/>
                <a:sym typeface="Calibri"/>
              </a:rPr>
              <a:t>  =  ($100,000 + $80,000) ÷ $200</a:t>
            </a:r>
            <a:endParaRPr sz="1400" b="0" i="0" u="none" strike="noStrike" cap="none" dirty="0">
              <a:solidFill>
                <a:srgbClr val="000000"/>
              </a:solidFill>
              <a:latin typeface="Arial"/>
              <a:ea typeface="Arial"/>
              <a:cs typeface="Arial"/>
              <a:sym typeface="Arial"/>
            </a:endParaRPr>
          </a:p>
        </p:txBody>
      </p:sp>
      <p:sp>
        <p:nvSpPr>
          <p:cNvPr id="952" name="Google Shape;952;p66"/>
          <p:cNvSpPr/>
          <p:nvPr/>
        </p:nvSpPr>
        <p:spPr>
          <a:xfrm>
            <a:off x="1104900" y="5562600"/>
            <a:ext cx="2579688" cy="582613"/>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C00000"/>
                </a:solidFill>
                <a:latin typeface="Calibri"/>
                <a:ea typeface="Calibri"/>
                <a:cs typeface="Calibri"/>
                <a:sym typeface="Calibri"/>
              </a:rPr>
              <a:t>Q</a:t>
            </a:r>
            <a:r>
              <a:rPr lang="en-US" sz="3200" b="0" i="0" u="none" strike="noStrike" cap="none" dirty="0">
                <a:solidFill>
                  <a:schemeClr val="dk1"/>
                </a:solidFill>
                <a:latin typeface="Calibri"/>
                <a:ea typeface="Calibri"/>
                <a:cs typeface="Calibri"/>
                <a:sym typeface="Calibri"/>
              </a:rPr>
              <a:t>  =  900 units</a:t>
            </a:r>
            <a:endParaRPr sz="1400" b="0" i="0" u="none" strike="noStrike" cap="none" dirty="0">
              <a:solidFill>
                <a:srgbClr val="000000"/>
              </a:solidFill>
              <a:latin typeface="Arial"/>
              <a:ea typeface="Arial"/>
              <a:cs typeface="Arial"/>
              <a:sym typeface="Arial"/>
            </a:endParaRPr>
          </a:p>
        </p:txBody>
      </p:sp>
      <p:sp>
        <p:nvSpPr>
          <p:cNvPr id="953" name="Google Shape;953;p66"/>
          <p:cNvSpPr txBox="1">
            <a:spLocks noGrp="1"/>
          </p:cNvSpPr>
          <p:nvPr>
            <p:ph type="title"/>
          </p:nvPr>
        </p:nvSpPr>
        <p:spPr>
          <a:xfrm>
            <a:off x="685799" y="152400"/>
            <a:ext cx="8361947"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Target Profit  Analysis</a:t>
            </a:r>
            <a:r>
              <a:rPr lang="en-US" sz="2800" dirty="0">
                <a:solidFill>
                  <a:srgbClr val="FF0000"/>
                </a:solidFill>
              </a:rPr>
              <a:t>:  Units Sales Needed </a:t>
            </a:r>
            <a:br>
              <a:rPr lang="en-US" sz="2800" dirty="0"/>
            </a:br>
            <a:r>
              <a:rPr lang="en-US" sz="2800" dirty="0">
                <a:solidFill>
                  <a:srgbClr val="FF0000"/>
                </a:solidFill>
              </a:rPr>
              <a:t>Use CM / unit approach</a:t>
            </a:r>
            <a:br>
              <a:rPr lang="en-US" sz="2800" dirty="0">
                <a:solidFill>
                  <a:srgbClr val="FF0000"/>
                </a:solidFill>
              </a:rPr>
            </a:br>
            <a:r>
              <a:rPr lang="en-US" sz="2800" dirty="0">
                <a:solidFill>
                  <a:srgbClr val="FF0000"/>
                </a:solidFill>
              </a:rPr>
              <a:t>Equation Method </a:t>
            </a:r>
            <a:endParaRPr sz="2800" dirty="0">
              <a:solidFill>
                <a:srgbClr val="FF00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49"/>
                                        </p:tgtEl>
                                        <p:attrNameLst>
                                          <p:attrName>style.visibility</p:attrName>
                                        </p:attrNameLst>
                                      </p:cBhvr>
                                      <p:to>
                                        <p:strVal val="visible"/>
                                      </p:to>
                                    </p:set>
                                    <p:animEffect transition="in" filter="fade">
                                      <p:cBhvr>
                                        <p:cTn id="7" dur="2000"/>
                                        <p:tgtEl>
                                          <p:spTgt spid="949"/>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50"/>
                                        </p:tgtEl>
                                        <p:attrNameLst>
                                          <p:attrName>style.visibility</p:attrName>
                                        </p:attrNameLst>
                                      </p:cBhvr>
                                      <p:to>
                                        <p:strVal val="visible"/>
                                      </p:to>
                                    </p:set>
                                    <p:animEffect transition="in" filter="fade">
                                      <p:cBhvr>
                                        <p:cTn id="11" dur="2000"/>
                                        <p:tgtEl>
                                          <p:spTgt spid="950"/>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51"/>
                                        </p:tgtEl>
                                        <p:attrNameLst>
                                          <p:attrName>style.visibility</p:attrName>
                                        </p:attrNameLst>
                                      </p:cBhvr>
                                      <p:to>
                                        <p:strVal val="visible"/>
                                      </p:to>
                                    </p:set>
                                    <p:animEffect transition="in" filter="fade">
                                      <p:cBhvr>
                                        <p:cTn id="15" dur="2000"/>
                                        <p:tgtEl>
                                          <p:spTgt spid="951"/>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952"/>
                                        </p:tgtEl>
                                        <p:attrNameLst>
                                          <p:attrName>style.visibility</p:attrName>
                                        </p:attrNameLst>
                                      </p:cBhvr>
                                      <p:to>
                                        <p:strVal val="visible"/>
                                      </p:to>
                                    </p:set>
                                    <p:animEffect transition="in" filter="fade">
                                      <p:cBhvr>
                                        <p:cTn id="19" dur="2000"/>
                                        <p:tgtEl>
                                          <p:spTgt spid="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grpSp>
        <p:nvGrpSpPr>
          <p:cNvPr id="959" name="Google Shape;959;p68"/>
          <p:cNvGrpSpPr/>
          <p:nvPr/>
        </p:nvGrpSpPr>
        <p:grpSpPr>
          <a:xfrm>
            <a:off x="304800" y="3048000"/>
            <a:ext cx="8534400" cy="1066800"/>
            <a:chOff x="338666" y="2692401"/>
            <a:chExt cx="8534400" cy="1066800"/>
          </a:xfrm>
        </p:grpSpPr>
        <p:sp>
          <p:nvSpPr>
            <p:cNvPr id="960" name="Google Shape;960;p68"/>
            <p:cNvSpPr/>
            <p:nvPr/>
          </p:nvSpPr>
          <p:spPr>
            <a:xfrm>
              <a:off x="338666" y="2692401"/>
              <a:ext cx="8534400" cy="1066800"/>
            </a:xfrm>
            <a:prstGeom prst="roundRect">
              <a:avLst>
                <a:gd name="adj" fmla="val 16667"/>
              </a:avLst>
            </a:prstGeom>
            <a:solidFill>
              <a:srgbClr val="D9F1EA"/>
            </a:solidFill>
            <a:ln w="15875" cap="flat" cmpd="sng">
              <a:solidFill>
                <a:srgbClr val="1F4429"/>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961" name="Google Shape;961;p68"/>
            <p:cNvSpPr/>
            <p:nvPr/>
          </p:nvSpPr>
          <p:spPr>
            <a:xfrm>
              <a:off x="4070324" y="2819400"/>
              <a:ext cx="4315093" cy="828432"/>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2"/>
                  </a:solidFill>
                  <a:latin typeface="Arial"/>
                  <a:ea typeface="Arial"/>
                  <a:cs typeface="Arial"/>
                  <a:sym typeface="Arial"/>
                </a:rPr>
                <a:t>Target profit + Fixed expenses</a:t>
              </a:r>
              <a:br>
                <a:rPr lang="en-US" sz="2400" b="0" i="0" u="none" strike="noStrike" cap="none" dirty="0">
                  <a:solidFill>
                    <a:schemeClr val="dk2"/>
                  </a:solidFill>
                  <a:latin typeface="Arial"/>
                  <a:ea typeface="Arial"/>
                  <a:cs typeface="Arial"/>
                  <a:sym typeface="Arial"/>
                </a:rPr>
              </a:br>
              <a:r>
                <a:rPr lang="en-US" sz="2400" b="0" i="0" u="none" strike="noStrike" cap="none" dirty="0">
                  <a:solidFill>
                    <a:schemeClr val="dk2"/>
                  </a:solidFill>
                  <a:latin typeface="Arial"/>
                  <a:ea typeface="Arial"/>
                  <a:cs typeface="Arial"/>
                  <a:sym typeface="Arial"/>
                </a:rPr>
                <a:t>CM </a:t>
              </a:r>
              <a:r>
                <a:rPr lang="en-US" sz="2400" b="0" i="0" u="none" strike="noStrike" cap="none" dirty="0">
                  <a:solidFill>
                    <a:srgbClr val="008000"/>
                  </a:solidFill>
                  <a:latin typeface="Arial"/>
                  <a:ea typeface="Arial"/>
                  <a:cs typeface="Arial"/>
                  <a:sym typeface="Arial"/>
                </a:rPr>
                <a:t>per unit   </a:t>
              </a:r>
              <a:endParaRPr sz="1400" b="0" i="0" u="none" strike="noStrike" cap="none" dirty="0">
                <a:solidFill>
                  <a:srgbClr val="000000"/>
                </a:solidFill>
                <a:latin typeface="Arial"/>
                <a:ea typeface="Arial"/>
                <a:cs typeface="Arial"/>
                <a:sym typeface="Arial"/>
              </a:endParaRPr>
            </a:p>
          </p:txBody>
        </p:sp>
        <p:sp>
          <p:nvSpPr>
            <p:cNvPr id="962" name="Google Shape;962;p68"/>
            <p:cNvSpPr/>
            <p:nvPr/>
          </p:nvSpPr>
          <p:spPr>
            <a:xfrm>
              <a:off x="3499431" y="3001963"/>
              <a:ext cx="362280" cy="4591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2"/>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963" name="Google Shape;963;p68"/>
            <p:cNvSpPr/>
            <p:nvPr/>
          </p:nvSpPr>
          <p:spPr>
            <a:xfrm>
              <a:off x="800064" y="2819400"/>
              <a:ext cx="2715488" cy="828432"/>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C00000"/>
                  </a:solidFill>
                  <a:latin typeface="Arial"/>
                  <a:ea typeface="Arial"/>
                  <a:cs typeface="Arial"/>
                  <a:sym typeface="Arial"/>
                </a:rPr>
                <a:t>Unit sales </a:t>
              </a:r>
              <a:r>
                <a:rPr lang="en-US" sz="2400" b="0" i="0" u="none" strike="noStrike" cap="none" dirty="0">
                  <a:solidFill>
                    <a:schemeClr val="dk2"/>
                  </a:solidFill>
                  <a:latin typeface="Arial"/>
                  <a:ea typeface="Arial"/>
                  <a:cs typeface="Arial"/>
                  <a:sym typeface="Arial"/>
                </a:rPr>
                <a:t>to attain</a:t>
              </a:r>
              <a:br>
                <a:rPr lang="en-US" sz="2400" b="0" i="0" u="none" strike="noStrike" cap="none" dirty="0">
                  <a:solidFill>
                    <a:schemeClr val="dk2"/>
                  </a:solidFill>
                  <a:latin typeface="Arial"/>
                  <a:ea typeface="Arial"/>
                  <a:cs typeface="Arial"/>
                  <a:sym typeface="Arial"/>
                </a:rPr>
              </a:br>
              <a:r>
                <a:rPr lang="en-US" sz="2400" b="0" i="0" u="none" strike="noStrike" cap="none" dirty="0">
                  <a:solidFill>
                    <a:schemeClr val="dk2"/>
                  </a:solidFill>
                  <a:latin typeface="Arial"/>
                  <a:ea typeface="Arial"/>
                  <a:cs typeface="Arial"/>
                  <a:sym typeface="Arial"/>
                </a:rPr>
                <a:t>the target profit</a:t>
              </a:r>
              <a:endParaRPr sz="1400" b="0" i="0" u="none" strike="noStrike" cap="none" dirty="0">
                <a:solidFill>
                  <a:srgbClr val="000000"/>
                </a:solidFill>
                <a:latin typeface="Arial"/>
                <a:ea typeface="Arial"/>
                <a:cs typeface="Arial"/>
                <a:sym typeface="Arial"/>
              </a:endParaRPr>
            </a:p>
          </p:txBody>
        </p:sp>
        <p:cxnSp>
          <p:nvCxnSpPr>
            <p:cNvPr id="964" name="Google Shape;964;p68"/>
            <p:cNvCxnSpPr/>
            <p:nvPr/>
          </p:nvCxnSpPr>
          <p:spPr>
            <a:xfrm>
              <a:off x="3921341" y="3251200"/>
              <a:ext cx="4572000" cy="0"/>
            </a:xfrm>
            <a:prstGeom prst="straightConnector1">
              <a:avLst/>
            </a:prstGeom>
            <a:noFill/>
            <a:ln w="38100" cap="flat" cmpd="sng">
              <a:solidFill>
                <a:schemeClr val="dk2"/>
              </a:solidFill>
              <a:prstDash val="solid"/>
              <a:round/>
              <a:headEnd type="none" w="sm" len="sm"/>
              <a:tailEnd type="none" w="sm" len="sm"/>
            </a:ln>
          </p:spPr>
        </p:cxnSp>
      </p:grpSp>
      <p:sp>
        <p:nvSpPr>
          <p:cNvPr id="965" name="Google Shape;965;p68"/>
          <p:cNvSpPr txBox="1"/>
          <p:nvPr/>
        </p:nvSpPr>
        <p:spPr>
          <a:xfrm>
            <a:off x="1770063" y="5405438"/>
            <a:ext cx="33782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Unit sales =  </a:t>
            </a:r>
            <a:r>
              <a:rPr lang="en-US" sz="2800" b="0" i="0" u="none" strike="noStrike" cap="none" dirty="0">
                <a:solidFill>
                  <a:srgbClr val="C00000"/>
                </a:solidFill>
                <a:latin typeface="Calibri"/>
                <a:ea typeface="Calibri"/>
                <a:cs typeface="Calibri"/>
                <a:sym typeface="Calibri"/>
              </a:rPr>
              <a:t>900 </a:t>
            </a:r>
            <a:r>
              <a:rPr lang="en-US" sz="2800" b="0" i="0" u="none" strike="noStrike" cap="none" dirty="0">
                <a:solidFill>
                  <a:schemeClr val="dk1"/>
                </a:solidFill>
                <a:latin typeface="Calibri"/>
                <a:ea typeface="Calibri"/>
                <a:cs typeface="Calibri"/>
                <a:sym typeface="Calibri"/>
              </a:rPr>
              <a:t>units</a:t>
            </a:r>
            <a:endParaRPr sz="1400" b="0" i="0" u="none" strike="noStrike" cap="none" dirty="0">
              <a:solidFill>
                <a:srgbClr val="000000"/>
              </a:solidFill>
              <a:latin typeface="Arial"/>
              <a:ea typeface="Arial"/>
              <a:cs typeface="Arial"/>
              <a:sym typeface="Arial"/>
            </a:endParaRPr>
          </a:p>
        </p:txBody>
      </p:sp>
      <p:grpSp>
        <p:nvGrpSpPr>
          <p:cNvPr id="966" name="Google Shape;966;p68"/>
          <p:cNvGrpSpPr/>
          <p:nvPr/>
        </p:nvGrpSpPr>
        <p:grpSpPr>
          <a:xfrm>
            <a:off x="1752600" y="4495800"/>
            <a:ext cx="6172200" cy="954088"/>
            <a:chOff x="1752600" y="4191000"/>
            <a:chExt cx="6172200" cy="954107"/>
          </a:xfrm>
        </p:grpSpPr>
        <p:sp>
          <p:nvSpPr>
            <p:cNvPr id="967" name="Google Shape;967;p68"/>
            <p:cNvSpPr txBox="1"/>
            <p:nvPr/>
          </p:nvSpPr>
          <p:spPr>
            <a:xfrm>
              <a:off x="3505200" y="4191000"/>
              <a:ext cx="441960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$100,000 + $80,000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$200</a:t>
              </a:r>
              <a:endParaRPr sz="1400" b="0" i="0" u="none" strike="noStrike" cap="none" dirty="0">
                <a:solidFill>
                  <a:srgbClr val="000000"/>
                </a:solidFill>
                <a:latin typeface="Arial"/>
                <a:ea typeface="Arial"/>
                <a:cs typeface="Arial"/>
                <a:sym typeface="Arial"/>
              </a:endParaRPr>
            </a:p>
          </p:txBody>
        </p:sp>
        <p:sp>
          <p:nvSpPr>
            <p:cNvPr id="968" name="Google Shape;968;p68"/>
            <p:cNvSpPr txBox="1"/>
            <p:nvPr/>
          </p:nvSpPr>
          <p:spPr>
            <a:xfrm>
              <a:off x="1752600" y="4429130"/>
              <a:ext cx="2863850" cy="5238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Unit sales = </a:t>
              </a:r>
              <a:endParaRPr sz="1400" b="0" i="0" u="none" strike="noStrike" cap="none" dirty="0">
                <a:solidFill>
                  <a:srgbClr val="000000"/>
                </a:solidFill>
                <a:latin typeface="Arial"/>
                <a:ea typeface="Arial"/>
                <a:cs typeface="Arial"/>
                <a:sym typeface="Arial"/>
              </a:endParaRPr>
            </a:p>
          </p:txBody>
        </p:sp>
        <p:cxnSp>
          <p:nvCxnSpPr>
            <p:cNvPr id="969" name="Google Shape;969;p68"/>
            <p:cNvCxnSpPr/>
            <p:nvPr/>
          </p:nvCxnSpPr>
          <p:spPr>
            <a:xfrm>
              <a:off x="3962400" y="4648209"/>
              <a:ext cx="3581400" cy="1588"/>
            </a:xfrm>
            <a:prstGeom prst="straightConnector1">
              <a:avLst/>
            </a:prstGeom>
            <a:noFill/>
            <a:ln w="28575" cap="flat" cmpd="sng">
              <a:solidFill>
                <a:schemeClr val="dk1"/>
              </a:solidFill>
              <a:prstDash val="solid"/>
              <a:round/>
              <a:headEnd type="none" w="sm" len="sm"/>
              <a:tailEnd type="none" w="sm" len="sm"/>
            </a:ln>
          </p:spPr>
        </p:cxnSp>
      </p:grpSp>
      <p:sp>
        <p:nvSpPr>
          <p:cNvPr id="970" name="Google Shape;970;p68"/>
          <p:cNvSpPr txBox="1">
            <a:spLocks noGrp="1"/>
          </p:cNvSpPr>
          <p:nvPr>
            <p:ph type="title"/>
          </p:nvPr>
        </p:nvSpPr>
        <p:spPr>
          <a:xfrm>
            <a:off x="685799" y="152400"/>
            <a:ext cx="8361947"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Target Profit  Analysis</a:t>
            </a:r>
            <a:r>
              <a:rPr lang="en-US" sz="2800" dirty="0">
                <a:solidFill>
                  <a:srgbClr val="FF0000"/>
                </a:solidFill>
              </a:rPr>
              <a:t>:  Units Sales Needed </a:t>
            </a:r>
            <a:br>
              <a:rPr lang="en-US" sz="2800" dirty="0"/>
            </a:br>
            <a:r>
              <a:rPr lang="en-US" sz="2800" dirty="0">
                <a:solidFill>
                  <a:srgbClr val="FF0000"/>
                </a:solidFill>
              </a:rPr>
              <a:t>Use CM / unit approach</a:t>
            </a:r>
            <a:br>
              <a:rPr lang="en-US" sz="2800" dirty="0">
                <a:solidFill>
                  <a:srgbClr val="FF0000"/>
                </a:solidFill>
              </a:rPr>
            </a:br>
            <a:r>
              <a:rPr lang="en-US" sz="2800" dirty="0">
                <a:solidFill>
                  <a:srgbClr val="FF0000"/>
                </a:solidFill>
              </a:rPr>
              <a:t>Formula Method </a:t>
            </a:r>
            <a:endParaRPr sz="2800" dirty="0">
              <a:solidFill>
                <a:srgbClr val="FF0000"/>
              </a:solidFill>
            </a:endParaRPr>
          </a:p>
        </p:txBody>
      </p:sp>
      <p:sp>
        <p:nvSpPr>
          <p:cNvPr id="971" name="Google Shape;971;p68"/>
          <p:cNvSpPr txBox="1"/>
          <p:nvPr/>
        </p:nvSpPr>
        <p:spPr>
          <a:xfrm>
            <a:off x="244641" y="5777948"/>
            <a:ext cx="88552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0000"/>
                </a:solidFill>
                <a:latin typeface="Calibri"/>
                <a:ea typeface="Calibri"/>
                <a:cs typeface="Calibri"/>
                <a:sym typeface="Calibri"/>
              </a:rPr>
              <a:t>Note that this so called “Formula Method” is simply the key step in the Equation Method shown previously</a:t>
            </a:r>
            <a:endParaRPr dirty="0"/>
          </a:p>
        </p:txBody>
      </p:sp>
      <p:sp>
        <p:nvSpPr>
          <p:cNvPr id="972" name="Google Shape;972;p68"/>
          <p:cNvSpPr txBox="1">
            <a:spLocks noGrp="1"/>
          </p:cNvSpPr>
          <p:nvPr>
            <p:ph type="body" idx="1"/>
          </p:nvPr>
        </p:nvSpPr>
        <p:spPr>
          <a:xfrm>
            <a:off x="822325" y="1447800"/>
            <a:ext cx="7543800" cy="1149350"/>
          </a:xfrm>
          <a:prstGeom prst="rect">
            <a:avLst/>
          </a:prstGeom>
          <a:solidFill>
            <a:srgbClr val="2C3843"/>
          </a:solidFill>
          <a:ln w="9525" cap="flat" cmpd="sng">
            <a:solidFill>
              <a:srgbClr val="124163"/>
            </a:solidFill>
            <a:prstDash val="solid"/>
            <a:round/>
            <a:headEnd type="none" w="sm" len="sm"/>
            <a:tailEnd type="none" w="sm" len="sm"/>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800"/>
              <a:buFont typeface="Times"/>
              <a:buNone/>
            </a:pPr>
            <a:r>
              <a:rPr lang="en-US" sz="2800" dirty="0">
                <a:solidFill>
                  <a:schemeClr val="lt1"/>
                </a:solidFill>
                <a:latin typeface="Calibri"/>
                <a:ea typeface="Calibri"/>
                <a:cs typeface="Calibri"/>
                <a:sym typeface="Calibri"/>
              </a:rPr>
              <a:t>Suppose RBC’s management wants to know how many bikes must be sold to earn a target profit of $100,000.</a:t>
            </a:r>
            <a:endParaRPr dirty="0"/>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66"/>
                                        </p:tgtEl>
                                        <p:attrNameLst>
                                          <p:attrName>style.visibility</p:attrName>
                                        </p:attrNameLst>
                                      </p:cBhvr>
                                      <p:to>
                                        <p:strVal val="visible"/>
                                      </p:to>
                                    </p:set>
                                    <p:animEffect transition="in" filter="fade">
                                      <p:cBhvr>
                                        <p:cTn id="7" dur="2000"/>
                                        <p:tgtEl>
                                          <p:spTgt spid="9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65"/>
                                        </p:tgtEl>
                                        <p:attrNameLst>
                                          <p:attrName>style.visibility</p:attrName>
                                        </p:attrNameLst>
                                      </p:cBhvr>
                                      <p:to>
                                        <p:strVal val="visible"/>
                                      </p:to>
                                    </p:set>
                                    <p:animEffect transition="in" filter="fade">
                                      <p:cBhvr>
                                        <p:cTn id="11" dur="2000"/>
                                        <p:tgtEl>
                                          <p:spTgt spid="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70"/>
          <p:cNvSpPr/>
          <p:nvPr/>
        </p:nvSpPr>
        <p:spPr>
          <a:xfrm>
            <a:off x="1350963" y="3441700"/>
            <a:ext cx="6542087" cy="520700"/>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Profit  =  CM ratio × Sales – Fixed expenses</a:t>
            </a:r>
            <a:endParaRPr sz="1400" b="0" i="0" u="none" strike="noStrike" cap="none" dirty="0">
              <a:solidFill>
                <a:srgbClr val="000000"/>
              </a:solidFill>
              <a:latin typeface="Arial"/>
              <a:ea typeface="Arial"/>
              <a:cs typeface="Arial"/>
              <a:sym typeface="Arial"/>
            </a:endParaRPr>
          </a:p>
        </p:txBody>
      </p:sp>
      <p:sp>
        <p:nvSpPr>
          <p:cNvPr id="979" name="Google Shape;979;p70"/>
          <p:cNvSpPr txBox="1"/>
          <p:nvPr/>
        </p:nvSpPr>
        <p:spPr>
          <a:xfrm>
            <a:off x="609600" y="1887538"/>
            <a:ext cx="8001000" cy="1389062"/>
          </a:xfrm>
          <a:prstGeom prst="rect">
            <a:avLst/>
          </a:prstGeom>
          <a:solidFill>
            <a:srgbClr val="27304E"/>
          </a:solidFill>
          <a:ln w="9525" cap="flat" cmpd="sng">
            <a:solidFill>
              <a:srgbClr val="124163"/>
            </a:solidFill>
            <a:prstDash val="solid"/>
            <a:round/>
            <a:headEnd type="none" w="sm" len="sm"/>
            <a:tailEnd type="none" w="sm" len="sm"/>
          </a:ln>
        </p:spPr>
        <p:txBody>
          <a:bodyPr spcFirstLastPara="1" wrap="square" lIns="90475" tIns="44450" rIns="90475" bIns="44450" anchor="t" anchorCtr="0">
            <a:noAutofit/>
          </a:bodyPr>
          <a:lstStyle/>
          <a:p>
            <a:pPr marL="273050" marR="0" lvl="0" indent="-273050" algn="ctr" rtl="0">
              <a:lnSpc>
                <a:spcPct val="100000"/>
              </a:lnSpc>
              <a:spcBef>
                <a:spcPts val="0"/>
              </a:spcBef>
              <a:spcAft>
                <a:spcPts val="0"/>
              </a:spcAft>
              <a:buClr>
                <a:schemeClr val="accent1"/>
              </a:buClr>
              <a:buSzPts val="2128"/>
              <a:buFont typeface="Times"/>
              <a:buNone/>
            </a:pPr>
            <a:r>
              <a:rPr lang="en-US" sz="2800" b="0" i="0" u="none" strike="noStrike" cap="none" dirty="0">
                <a:solidFill>
                  <a:schemeClr val="lt1"/>
                </a:solidFill>
                <a:latin typeface="Calibri"/>
                <a:ea typeface="Calibri"/>
                <a:cs typeface="Calibri"/>
                <a:sym typeface="Calibri"/>
              </a:rPr>
              <a:t>Suppose RBC management wants to know the sales volume that must be generated to earn a target profit of $100,000.</a:t>
            </a:r>
            <a:endParaRPr sz="1400" b="0" i="0" u="none" strike="noStrike" cap="none" dirty="0">
              <a:solidFill>
                <a:srgbClr val="000000"/>
              </a:solidFill>
              <a:latin typeface="Arial"/>
              <a:ea typeface="Arial"/>
              <a:cs typeface="Arial"/>
              <a:sym typeface="Arial"/>
            </a:endParaRPr>
          </a:p>
        </p:txBody>
      </p:sp>
      <p:sp>
        <p:nvSpPr>
          <p:cNvPr id="980" name="Google Shape;980;p70"/>
          <p:cNvSpPr/>
          <p:nvPr/>
        </p:nvSpPr>
        <p:spPr>
          <a:xfrm>
            <a:off x="2197100" y="3962400"/>
            <a:ext cx="4689475" cy="45878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$100,000  =  40% × Sales – $80,000</a:t>
            </a:r>
            <a:endParaRPr sz="1400" b="0" i="0" u="none" strike="noStrike" cap="none" dirty="0">
              <a:solidFill>
                <a:srgbClr val="000000"/>
              </a:solidFill>
              <a:latin typeface="Arial"/>
              <a:ea typeface="Arial"/>
              <a:cs typeface="Arial"/>
              <a:sym typeface="Arial"/>
            </a:endParaRPr>
          </a:p>
        </p:txBody>
      </p:sp>
      <p:sp>
        <p:nvSpPr>
          <p:cNvPr id="981" name="Google Shape;981;p70"/>
          <p:cNvSpPr/>
          <p:nvPr/>
        </p:nvSpPr>
        <p:spPr>
          <a:xfrm>
            <a:off x="2197100" y="4343400"/>
            <a:ext cx="4551363" cy="45878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40% × Sales = $100,000 + $80,000</a:t>
            </a:r>
            <a:endParaRPr sz="1400" b="0" i="0" u="none" strike="noStrike" cap="none" dirty="0">
              <a:solidFill>
                <a:srgbClr val="000000"/>
              </a:solidFill>
              <a:latin typeface="Arial"/>
              <a:ea typeface="Arial"/>
              <a:cs typeface="Arial"/>
              <a:sym typeface="Arial"/>
            </a:endParaRPr>
          </a:p>
        </p:txBody>
      </p:sp>
      <p:sp>
        <p:nvSpPr>
          <p:cNvPr id="982" name="Google Shape;982;p70"/>
          <p:cNvSpPr/>
          <p:nvPr/>
        </p:nvSpPr>
        <p:spPr>
          <a:xfrm>
            <a:off x="2197100" y="4740275"/>
            <a:ext cx="4737100" cy="828675"/>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Sales = ($100,000 + $80,000) ÷ 40%</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Sales = </a:t>
            </a:r>
            <a:r>
              <a:rPr lang="en-US" sz="2400" b="0" i="0" u="none" strike="noStrike" cap="none" dirty="0">
                <a:solidFill>
                  <a:srgbClr val="C00000"/>
                </a:solidFill>
                <a:latin typeface="Calibri"/>
                <a:ea typeface="Calibri"/>
                <a:cs typeface="Calibri"/>
                <a:sym typeface="Calibri"/>
              </a:rPr>
              <a:t>$450,000</a:t>
            </a:r>
            <a:endParaRPr sz="1400" b="0" i="0" u="none" strike="noStrike" cap="none" dirty="0">
              <a:solidFill>
                <a:srgbClr val="000000"/>
              </a:solidFill>
              <a:latin typeface="Arial"/>
              <a:ea typeface="Arial"/>
              <a:cs typeface="Arial"/>
              <a:sym typeface="Arial"/>
            </a:endParaRPr>
          </a:p>
        </p:txBody>
      </p:sp>
      <p:sp>
        <p:nvSpPr>
          <p:cNvPr id="983" name="Google Shape;983;p70"/>
          <p:cNvSpPr txBox="1">
            <a:spLocks noGrp="1"/>
          </p:cNvSpPr>
          <p:nvPr>
            <p:ph type="title"/>
          </p:nvPr>
        </p:nvSpPr>
        <p:spPr>
          <a:xfrm>
            <a:off x="685799" y="152400"/>
            <a:ext cx="8361947"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Target Profit  Analysis</a:t>
            </a:r>
            <a:r>
              <a:rPr lang="en-US" sz="2800" dirty="0">
                <a:solidFill>
                  <a:srgbClr val="FF0000"/>
                </a:solidFill>
              </a:rPr>
              <a:t>:  Dollar Sales Needed </a:t>
            </a:r>
            <a:br>
              <a:rPr lang="en-US" sz="2800" dirty="0"/>
            </a:br>
            <a:r>
              <a:rPr lang="en-US" sz="2800" dirty="0">
                <a:solidFill>
                  <a:srgbClr val="FF0000"/>
                </a:solidFill>
              </a:rPr>
              <a:t>Use CM ratio approach </a:t>
            </a:r>
            <a:br>
              <a:rPr lang="en-US" sz="2800" dirty="0">
                <a:solidFill>
                  <a:srgbClr val="FF0000"/>
                </a:solidFill>
              </a:rPr>
            </a:br>
            <a:r>
              <a:rPr lang="en-US" sz="2800" dirty="0">
                <a:solidFill>
                  <a:srgbClr val="FF0000"/>
                </a:solidFill>
              </a:rPr>
              <a:t>Equation Method </a:t>
            </a:r>
            <a:endParaRPr sz="2800" dirty="0">
              <a:solidFill>
                <a:srgbClr val="FF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80"/>
                                        </p:tgtEl>
                                        <p:attrNameLst>
                                          <p:attrName>style.visibility</p:attrName>
                                        </p:attrNameLst>
                                      </p:cBhvr>
                                      <p:to>
                                        <p:strVal val="visible"/>
                                      </p:to>
                                    </p:set>
                                    <p:animEffect transition="in" filter="fade">
                                      <p:cBhvr>
                                        <p:cTn id="7" dur="2000"/>
                                        <p:tgtEl>
                                          <p:spTgt spid="980"/>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81"/>
                                        </p:tgtEl>
                                        <p:attrNameLst>
                                          <p:attrName>style.visibility</p:attrName>
                                        </p:attrNameLst>
                                      </p:cBhvr>
                                      <p:to>
                                        <p:strVal val="visible"/>
                                      </p:to>
                                    </p:set>
                                    <p:animEffect transition="in" filter="fade">
                                      <p:cBhvr>
                                        <p:cTn id="11" dur="2000"/>
                                        <p:tgtEl>
                                          <p:spTgt spid="981"/>
                                        </p:tgtEl>
                                      </p:cBhvr>
                                    </p:animEffect>
                                  </p:childTnLst>
                                </p:cTn>
                              </p:par>
                            </p:childTnLst>
                          </p:cTn>
                        </p:par>
                        <p:par>
                          <p:cTn id="12" fill="hold">
                            <p:stCondLst>
                              <p:cond delay="4000"/>
                            </p:stCondLst>
                            <p:childTnLst>
                              <p:par>
                                <p:cTn id="13" presetID="10" presetClass="entr" presetSubtype="0" fill="hold" nodeType="afterEffect">
                                  <p:stCondLst>
                                    <p:cond delay="0"/>
                                  </p:stCondLst>
                                  <p:childTnLst>
                                    <p:set>
                                      <p:cBhvr>
                                        <p:cTn id="14" dur="1" fill="hold">
                                          <p:stCondLst>
                                            <p:cond delay="0"/>
                                          </p:stCondLst>
                                        </p:cTn>
                                        <p:tgtEl>
                                          <p:spTgt spid="982"/>
                                        </p:tgtEl>
                                        <p:attrNameLst>
                                          <p:attrName>style.visibility</p:attrName>
                                        </p:attrNameLst>
                                      </p:cBhvr>
                                      <p:to>
                                        <p:strVal val="visible"/>
                                      </p:to>
                                    </p:set>
                                    <p:animEffect transition="in" filter="fade">
                                      <p:cBhvr>
                                        <p:cTn id="15" dur="2000"/>
                                        <p:tgtEl>
                                          <p:spTgt spid="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grpSp>
        <p:nvGrpSpPr>
          <p:cNvPr id="989" name="Google Shape;989;p71"/>
          <p:cNvGrpSpPr/>
          <p:nvPr/>
        </p:nvGrpSpPr>
        <p:grpSpPr>
          <a:xfrm>
            <a:off x="457200" y="1752600"/>
            <a:ext cx="8229600" cy="1143000"/>
            <a:chOff x="609600" y="4343400"/>
            <a:chExt cx="8229600" cy="1143000"/>
          </a:xfrm>
        </p:grpSpPr>
        <p:sp>
          <p:nvSpPr>
            <p:cNvPr id="990" name="Google Shape;990;p71"/>
            <p:cNvSpPr/>
            <p:nvPr/>
          </p:nvSpPr>
          <p:spPr>
            <a:xfrm>
              <a:off x="609600" y="4343400"/>
              <a:ext cx="8229600" cy="1143000"/>
            </a:xfrm>
            <a:prstGeom prst="roundRect">
              <a:avLst>
                <a:gd name="adj" fmla="val 16667"/>
              </a:avLst>
            </a:prstGeom>
            <a:solidFill>
              <a:srgbClr val="A6EAEE"/>
            </a:solidFill>
            <a:ln w="15875" cap="flat" cmpd="sng">
              <a:solidFill>
                <a:srgbClr val="1F4429"/>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991" name="Google Shape;991;p71"/>
            <p:cNvSpPr/>
            <p:nvPr/>
          </p:nvSpPr>
          <p:spPr>
            <a:xfrm>
              <a:off x="3744119" y="4486679"/>
              <a:ext cx="4675981" cy="828432"/>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2"/>
                  </a:solidFill>
                  <a:latin typeface="Calibri"/>
                  <a:ea typeface="Calibri"/>
                  <a:cs typeface="Calibri"/>
                  <a:sym typeface="Calibri"/>
                </a:rPr>
                <a:t>Target profit + Fixed Expenses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dk2"/>
                  </a:solidFill>
                  <a:latin typeface="Calibri"/>
                  <a:ea typeface="Calibri"/>
                  <a:cs typeface="Calibri"/>
                  <a:sym typeface="Calibri"/>
                </a:rPr>
                <a:t> CM </a:t>
              </a:r>
              <a:r>
                <a:rPr lang="en-US" sz="2400" b="1" i="0" u="none" strike="noStrike" cap="none" dirty="0">
                  <a:solidFill>
                    <a:srgbClr val="0000FF"/>
                  </a:solidFill>
                  <a:latin typeface="Calibri"/>
                  <a:ea typeface="Calibri"/>
                  <a:cs typeface="Calibri"/>
                  <a:sym typeface="Calibri"/>
                </a:rPr>
                <a:t>ratio</a:t>
              </a:r>
              <a:endParaRPr sz="1400" b="0" i="0" u="none" strike="noStrike" cap="none" dirty="0">
                <a:solidFill>
                  <a:srgbClr val="000000"/>
                </a:solidFill>
                <a:latin typeface="Arial"/>
                <a:ea typeface="Arial"/>
                <a:cs typeface="Arial"/>
                <a:sym typeface="Arial"/>
              </a:endParaRPr>
            </a:p>
          </p:txBody>
        </p:sp>
        <p:sp>
          <p:nvSpPr>
            <p:cNvPr id="992" name="Google Shape;992;p71"/>
            <p:cNvSpPr/>
            <p:nvPr/>
          </p:nvSpPr>
          <p:spPr>
            <a:xfrm>
              <a:off x="3810000" y="4694238"/>
              <a:ext cx="336550" cy="45878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dk2"/>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993" name="Google Shape;993;p71"/>
            <p:cNvSpPr/>
            <p:nvPr/>
          </p:nvSpPr>
          <p:spPr>
            <a:xfrm>
              <a:off x="876300" y="4505325"/>
              <a:ext cx="2811463" cy="828675"/>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C00000"/>
                  </a:solidFill>
                  <a:latin typeface="Calibri"/>
                  <a:ea typeface="Calibri"/>
                  <a:cs typeface="Calibri"/>
                  <a:sym typeface="Calibri"/>
                </a:rPr>
                <a:t>Dollar sales </a:t>
              </a:r>
              <a:r>
                <a:rPr lang="en-US" sz="2400" b="1" i="0" u="none" strike="noStrike" cap="none" dirty="0">
                  <a:solidFill>
                    <a:schemeClr val="dk2"/>
                  </a:solidFill>
                  <a:latin typeface="Calibri"/>
                  <a:ea typeface="Calibri"/>
                  <a:cs typeface="Calibri"/>
                  <a:sym typeface="Calibri"/>
                </a:rPr>
                <a:t>to attain</a:t>
              </a:r>
              <a:br>
                <a:rPr lang="en-US" sz="2400" b="1" i="0" u="none" strike="noStrike" cap="none" dirty="0">
                  <a:solidFill>
                    <a:schemeClr val="dk2"/>
                  </a:solidFill>
                  <a:latin typeface="Calibri"/>
                  <a:ea typeface="Calibri"/>
                  <a:cs typeface="Calibri"/>
                  <a:sym typeface="Calibri"/>
                </a:rPr>
              </a:br>
              <a:r>
                <a:rPr lang="en-US" sz="2400" b="1" i="0" u="none" strike="noStrike" cap="none" dirty="0">
                  <a:solidFill>
                    <a:schemeClr val="dk2"/>
                  </a:solidFill>
                  <a:latin typeface="Calibri"/>
                  <a:ea typeface="Calibri"/>
                  <a:cs typeface="Calibri"/>
                  <a:sym typeface="Calibri"/>
                </a:rPr>
                <a:t>the target profit </a:t>
              </a:r>
              <a:endParaRPr sz="1400" b="0" i="0" u="none" strike="noStrike" cap="none" dirty="0">
                <a:solidFill>
                  <a:srgbClr val="000000"/>
                </a:solidFill>
                <a:latin typeface="Arial"/>
                <a:ea typeface="Arial"/>
                <a:cs typeface="Arial"/>
                <a:sym typeface="Arial"/>
              </a:endParaRPr>
            </a:p>
          </p:txBody>
        </p:sp>
        <p:cxnSp>
          <p:nvCxnSpPr>
            <p:cNvPr id="994" name="Google Shape;994;p71"/>
            <p:cNvCxnSpPr/>
            <p:nvPr/>
          </p:nvCxnSpPr>
          <p:spPr>
            <a:xfrm>
              <a:off x="4267200" y="4935538"/>
              <a:ext cx="4267200" cy="0"/>
            </a:xfrm>
            <a:prstGeom prst="straightConnector1">
              <a:avLst/>
            </a:prstGeom>
            <a:noFill/>
            <a:ln w="38100" cap="flat" cmpd="sng">
              <a:solidFill>
                <a:schemeClr val="dk2"/>
              </a:solidFill>
              <a:prstDash val="solid"/>
              <a:round/>
              <a:headEnd type="none" w="sm" len="sm"/>
              <a:tailEnd type="none" w="sm" len="sm"/>
            </a:ln>
          </p:spPr>
        </p:cxnSp>
      </p:grpSp>
      <p:sp>
        <p:nvSpPr>
          <p:cNvPr id="995" name="Google Shape;995;p71"/>
          <p:cNvSpPr txBox="1"/>
          <p:nvPr/>
        </p:nvSpPr>
        <p:spPr>
          <a:xfrm>
            <a:off x="1770063" y="4429125"/>
            <a:ext cx="364331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Dollar sales =  </a:t>
            </a:r>
            <a:r>
              <a:rPr lang="en-US" sz="2800" b="0" i="0" u="none" strike="noStrike" cap="none" dirty="0">
                <a:solidFill>
                  <a:srgbClr val="C00000"/>
                </a:solidFill>
                <a:latin typeface="Calibri"/>
                <a:ea typeface="Calibri"/>
                <a:cs typeface="Calibri"/>
                <a:sym typeface="Calibri"/>
              </a:rPr>
              <a:t>$450,000</a:t>
            </a:r>
            <a:endParaRPr sz="1400" b="0" i="0" u="none" strike="noStrike" cap="none" dirty="0">
              <a:solidFill>
                <a:srgbClr val="000000"/>
              </a:solidFill>
              <a:latin typeface="Arial"/>
              <a:ea typeface="Arial"/>
              <a:cs typeface="Arial"/>
              <a:sym typeface="Arial"/>
            </a:endParaRPr>
          </a:p>
        </p:txBody>
      </p:sp>
      <p:grpSp>
        <p:nvGrpSpPr>
          <p:cNvPr id="996" name="Google Shape;996;p71"/>
          <p:cNvGrpSpPr/>
          <p:nvPr/>
        </p:nvGrpSpPr>
        <p:grpSpPr>
          <a:xfrm>
            <a:off x="1752600" y="3429000"/>
            <a:ext cx="6172200" cy="954088"/>
            <a:chOff x="1752600" y="4191000"/>
            <a:chExt cx="6172200" cy="954107"/>
          </a:xfrm>
        </p:grpSpPr>
        <p:sp>
          <p:nvSpPr>
            <p:cNvPr id="997" name="Google Shape;997;p71"/>
            <p:cNvSpPr txBox="1"/>
            <p:nvPr/>
          </p:nvSpPr>
          <p:spPr>
            <a:xfrm>
              <a:off x="3505200" y="4191000"/>
              <a:ext cx="4419600" cy="95410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$100,000 + $80,000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40%</a:t>
              </a:r>
              <a:endParaRPr sz="1400" b="0" i="0" u="none" strike="noStrike" cap="none" dirty="0">
                <a:solidFill>
                  <a:srgbClr val="000000"/>
                </a:solidFill>
                <a:latin typeface="Arial"/>
                <a:ea typeface="Arial"/>
                <a:cs typeface="Arial"/>
                <a:sym typeface="Arial"/>
              </a:endParaRPr>
            </a:p>
          </p:txBody>
        </p:sp>
        <p:sp>
          <p:nvSpPr>
            <p:cNvPr id="998" name="Google Shape;998;p71"/>
            <p:cNvSpPr txBox="1"/>
            <p:nvPr/>
          </p:nvSpPr>
          <p:spPr>
            <a:xfrm>
              <a:off x="1752600" y="4429130"/>
              <a:ext cx="2863850" cy="5191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Dollar sales = </a:t>
              </a:r>
              <a:endParaRPr sz="1400" b="0" i="0" u="none" strike="noStrike" cap="none" dirty="0">
                <a:solidFill>
                  <a:srgbClr val="000000"/>
                </a:solidFill>
                <a:latin typeface="Arial"/>
                <a:ea typeface="Arial"/>
                <a:cs typeface="Arial"/>
                <a:sym typeface="Arial"/>
              </a:endParaRPr>
            </a:p>
          </p:txBody>
        </p:sp>
        <p:cxnSp>
          <p:nvCxnSpPr>
            <p:cNvPr id="999" name="Google Shape;999;p71"/>
            <p:cNvCxnSpPr/>
            <p:nvPr/>
          </p:nvCxnSpPr>
          <p:spPr>
            <a:xfrm>
              <a:off x="4035425" y="4648209"/>
              <a:ext cx="3432175" cy="1588"/>
            </a:xfrm>
            <a:prstGeom prst="straightConnector1">
              <a:avLst/>
            </a:prstGeom>
            <a:noFill/>
            <a:ln w="28575" cap="flat" cmpd="sng">
              <a:solidFill>
                <a:schemeClr val="dk1"/>
              </a:solidFill>
              <a:prstDash val="solid"/>
              <a:round/>
              <a:headEnd type="none" w="sm" len="sm"/>
              <a:tailEnd type="none" w="sm" len="sm"/>
            </a:ln>
          </p:spPr>
        </p:cxnSp>
      </p:grpSp>
      <p:sp>
        <p:nvSpPr>
          <p:cNvPr id="1000" name="Google Shape;1000;p71"/>
          <p:cNvSpPr txBox="1"/>
          <p:nvPr/>
        </p:nvSpPr>
        <p:spPr>
          <a:xfrm>
            <a:off x="558800" y="5385355"/>
            <a:ext cx="8855242"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FF0000"/>
                </a:solidFill>
                <a:latin typeface="Calibri"/>
                <a:ea typeface="Calibri"/>
                <a:cs typeface="Calibri"/>
                <a:sym typeface="Calibri"/>
              </a:rPr>
              <a:t>Note that this so called “Formula Method” is simply the key step in the Equation Method shown previously</a:t>
            </a:r>
            <a:endParaRPr dirty="0"/>
          </a:p>
        </p:txBody>
      </p:sp>
      <p:sp>
        <p:nvSpPr>
          <p:cNvPr id="1001" name="Google Shape;1001;p71"/>
          <p:cNvSpPr txBox="1">
            <a:spLocks noGrp="1"/>
          </p:cNvSpPr>
          <p:nvPr>
            <p:ph type="title"/>
          </p:nvPr>
        </p:nvSpPr>
        <p:spPr>
          <a:xfrm>
            <a:off x="685799" y="152400"/>
            <a:ext cx="8361947" cy="102552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SzPts val="1400"/>
              <a:buNone/>
            </a:pPr>
            <a:r>
              <a:rPr lang="en-US" sz="2800" dirty="0"/>
              <a:t>Target Profit  Analysis</a:t>
            </a:r>
            <a:r>
              <a:rPr lang="en-US" sz="2800" dirty="0">
                <a:solidFill>
                  <a:srgbClr val="FF0000"/>
                </a:solidFill>
              </a:rPr>
              <a:t>:  Dollar Sales Needed </a:t>
            </a:r>
            <a:br>
              <a:rPr lang="en-US" sz="2800" dirty="0"/>
            </a:br>
            <a:r>
              <a:rPr lang="en-US" sz="2800" dirty="0">
                <a:solidFill>
                  <a:srgbClr val="FF0000"/>
                </a:solidFill>
              </a:rPr>
              <a:t>Use CM ratio approach </a:t>
            </a:r>
            <a:br>
              <a:rPr lang="en-US" sz="2800" dirty="0">
                <a:solidFill>
                  <a:srgbClr val="FF0000"/>
                </a:solidFill>
              </a:rPr>
            </a:br>
            <a:r>
              <a:rPr lang="en-US" sz="2800" dirty="0">
                <a:solidFill>
                  <a:srgbClr val="FF0000"/>
                </a:solidFill>
              </a:rPr>
              <a:t>Formula Method </a:t>
            </a:r>
            <a:endParaRPr sz="2800" dirty="0">
              <a:solidFill>
                <a:srgbClr val="FF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96"/>
                                        </p:tgtEl>
                                        <p:attrNameLst>
                                          <p:attrName>style.visibility</p:attrName>
                                        </p:attrNameLst>
                                      </p:cBhvr>
                                      <p:to>
                                        <p:strVal val="visible"/>
                                      </p:to>
                                    </p:set>
                                    <p:animEffect transition="in" filter="fade">
                                      <p:cBhvr>
                                        <p:cTn id="7" dur="2000"/>
                                        <p:tgtEl>
                                          <p:spTgt spid="99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995"/>
                                        </p:tgtEl>
                                        <p:attrNameLst>
                                          <p:attrName>style.visibility</p:attrName>
                                        </p:attrNameLst>
                                      </p:cBhvr>
                                      <p:to>
                                        <p:strVal val="visible"/>
                                      </p:to>
                                    </p:set>
                                    <p:animEffect transition="in" filter="fade">
                                      <p:cBhvr>
                                        <p:cTn id="11" dur="2000"/>
                                        <p:tgtEl>
                                          <p:spTgt spid="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73"/>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Poll 10</a:t>
            </a:r>
            <a:endParaRPr dirty="0"/>
          </a:p>
        </p:txBody>
      </p:sp>
      <p:sp>
        <p:nvSpPr>
          <p:cNvPr id="1008" name="Google Shape;1008;p73"/>
          <p:cNvSpPr txBox="1"/>
          <p:nvPr/>
        </p:nvSpPr>
        <p:spPr>
          <a:xfrm>
            <a:off x="250825" y="1245729"/>
            <a:ext cx="8686800" cy="5137500"/>
          </a:xfrm>
          <a:prstGeom prst="rect">
            <a:avLst/>
          </a:prstGeom>
          <a:noFill/>
          <a:ln>
            <a:noFill/>
          </a:ln>
        </p:spPr>
        <p:txBody>
          <a:bodyPr spcFirstLastPara="1" wrap="square" lIns="90475" tIns="44450" rIns="90475" bIns="44450" anchor="t" anchorCtr="0">
            <a:noAutofit/>
          </a:bodyPr>
          <a:lstStyle/>
          <a:p>
            <a:pPr marL="90488" marR="0" lvl="0" indent="-90488" algn="l" rtl="0">
              <a:lnSpc>
                <a:spcPct val="90000"/>
              </a:lnSpc>
              <a:spcBef>
                <a:spcPts val="0"/>
              </a:spcBef>
              <a:spcAft>
                <a:spcPts val="0"/>
              </a:spcAft>
              <a:buClr>
                <a:schemeClr val="accent1"/>
              </a:buClr>
              <a:buSzPts val="2400"/>
              <a:buFont typeface="Times"/>
              <a:buNone/>
            </a:pPr>
            <a:r>
              <a:rPr lang="en-US" sz="2400" b="0" i="0" u="none" strike="noStrike" cap="none" dirty="0">
                <a:solidFill>
                  <a:schemeClr val="dk1"/>
                </a:solidFill>
                <a:latin typeface="Calibri"/>
                <a:ea typeface="Calibri"/>
                <a:cs typeface="Calibri"/>
                <a:sym typeface="Calibri"/>
              </a:rPr>
              <a:t> 	Coffee Klatch is an espresso stand in a downtown office building. The average selling price of a cup of coffee is $1.49 and the average variable expense per cup is $0.36. The average fixed expense per month is $1,300.  Use the</a:t>
            </a:r>
            <a:r>
              <a:rPr lang="en-US" sz="2400" b="0" i="0" u="none" strike="noStrike" cap="none" dirty="0">
                <a:solidFill>
                  <a:srgbClr val="404040"/>
                </a:solidFill>
                <a:latin typeface="Calibri"/>
                <a:ea typeface="Calibri"/>
                <a:cs typeface="Calibri"/>
                <a:sym typeface="Calibri"/>
              </a:rPr>
              <a:t> </a:t>
            </a:r>
            <a:r>
              <a:rPr lang="en-US" sz="2400" b="0" i="1" u="none" strike="noStrike" cap="none" dirty="0">
                <a:solidFill>
                  <a:srgbClr val="C00000"/>
                </a:solidFill>
                <a:latin typeface="Calibri"/>
                <a:ea typeface="Calibri"/>
                <a:cs typeface="Calibri"/>
                <a:sym typeface="Calibri"/>
              </a:rPr>
              <a:t>formula method</a:t>
            </a:r>
            <a:r>
              <a:rPr lang="en-US" sz="2400" b="0" i="1" u="none" strike="noStrike" cap="none" dirty="0">
                <a:solidFill>
                  <a:schemeClr val="dk1"/>
                </a:solidFill>
                <a:latin typeface="Calibri"/>
                <a:ea typeface="Calibri"/>
                <a:cs typeface="Calibri"/>
                <a:sym typeface="Calibri"/>
              </a:rPr>
              <a:t> </a:t>
            </a:r>
            <a:r>
              <a:rPr lang="en-US" sz="2400" b="0" i="0" u="none" strike="noStrike" cap="none" dirty="0">
                <a:solidFill>
                  <a:schemeClr val="dk1"/>
                </a:solidFill>
                <a:latin typeface="Calibri"/>
                <a:ea typeface="Calibri"/>
                <a:cs typeface="Calibri"/>
                <a:sym typeface="Calibri"/>
              </a:rPr>
              <a:t>to determine</a:t>
            </a:r>
            <a:r>
              <a:rPr lang="en-US" sz="2400" b="0" i="0" u="none" strike="noStrike" cap="none" dirty="0">
                <a:solidFill>
                  <a:srgbClr val="404040"/>
                </a:solidFill>
                <a:latin typeface="Calibri"/>
                <a:ea typeface="Calibri"/>
                <a:cs typeface="Calibri"/>
                <a:sym typeface="Calibri"/>
              </a:rPr>
              <a:t> </a:t>
            </a:r>
            <a:r>
              <a:rPr lang="en-US" sz="2400" b="0" i="0" u="none" strike="noStrike" cap="none" dirty="0">
                <a:solidFill>
                  <a:srgbClr val="0000FF"/>
                </a:solidFill>
                <a:latin typeface="Calibri"/>
                <a:ea typeface="Calibri"/>
                <a:cs typeface="Calibri"/>
                <a:sym typeface="Calibri"/>
              </a:rPr>
              <a:t>how many cups </a:t>
            </a:r>
            <a:r>
              <a:rPr lang="en-US" sz="2400" b="0" i="0" u="none" strike="noStrike" cap="none" dirty="0">
                <a:solidFill>
                  <a:schemeClr val="dk1"/>
                </a:solidFill>
                <a:latin typeface="Calibri"/>
                <a:ea typeface="Calibri"/>
                <a:cs typeface="Calibri"/>
                <a:sym typeface="Calibri"/>
              </a:rPr>
              <a:t>of coffee would have to be sold to attain target profits of $2,500 per month.</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4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a. 3,363 cups</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6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b. 2,212 cups</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6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c. 1,150 cups</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6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d. 4,200 cups</a:t>
            </a:r>
            <a:endParaRPr sz="1400" b="0" i="0" u="none" strike="noStrike" cap="none" dirty="0">
              <a:solidFill>
                <a:schemeClr val="dk1"/>
              </a:solidFill>
              <a:latin typeface="Arial"/>
              <a:ea typeface="Arial"/>
              <a:cs typeface="Arial"/>
              <a:sym typeface="Arial"/>
            </a:endParaRPr>
          </a:p>
        </p:txBody>
      </p:sp>
      <p:sp>
        <p:nvSpPr>
          <p:cNvPr id="1009" name="Google Shape;1009;p73"/>
          <p:cNvSpPr/>
          <p:nvPr/>
        </p:nvSpPr>
        <p:spPr>
          <a:xfrm>
            <a:off x="362887" y="3278021"/>
            <a:ext cx="516000" cy="482700"/>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1010" name="Google Shape;1010;p73"/>
          <p:cNvGrpSpPr/>
          <p:nvPr/>
        </p:nvGrpSpPr>
        <p:grpSpPr>
          <a:xfrm>
            <a:off x="2334059" y="3056021"/>
            <a:ext cx="6657541" cy="3140242"/>
            <a:chOff x="1200" y="672"/>
            <a:chExt cx="4416" cy="2208"/>
          </a:xfrm>
        </p:grpSpPr>
        <p:sp>
          <p:nvSpPr>
            <p:cNvPr id="1011" name="Google Shape;1011;p73"/>
            <p:cNvSpPr/>
            <p:nvPr/>
          </p:nvSpPr>
          <p:spPr>
            <a:xfrm>
              <a:off x="1200" y="672"/>
              <a:ext cx="4416" cy="2208"/>
            </a:xfrm>
            <a:prstGeom prst="rect">
              <a:avLst/>
            </a:prstGeom>
            <a:solidFill>
              <a:srgbClr val="1482AB"/>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012" name="Google Shape;1012;p73"/>
            <p:cNvSpPr txBox="1"/>
            <p:nvPr/>
          </p:nvSpPr>
          <p:spPr>
            <a:xfrm>
              <a:off x="2592" y="778"/>
              <a:ext cx="3024" cy="491"/>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Target profit + Fixed expenses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Unit CM</a:t>
              </a:r>
              <a:endParaRPr sz="1400" b="0" i="0" u="none" strike="noStrike" cap="none" dirty="0">
                <a:solidFill>
                  <a:srgbClr val="000000"/>
                </a:solidFill>
                <a:latin typeface="Arial"/>
                <a:ea typeface="Arial"/>
                <a:cs typeface="Arial"/>
                <a:sym typeface="Arial"/>
              </a:endParaRPr>
            </a:p>
          </p:txBody>
        </p:sp>
        <p:cxnSp>
          <p:nvCxnSpPr>
            <p:cNvPr id="1013" name="Google Shape;1013;p73"/>
            <p:cNvCxnSpPr/>
            <p:nvPr/>
          </p:nvCxnSpPr>
          <p:spPr>
            <a:xfrm>
              <a:off x="2688" y="1031"/>
              <a:ext cx="2832" cy="0"/>
            </a:xfrm>
            <a:prstGeom prst="straightConnector1">
              <a:avLst/>
            </a:prstGeom>
            <a:solidFill>
              <a:srgbClr val="1482AB"/>
            </a:solidFill>
            <a:ln w="38100" cap="flat" cmpd="sng">
              <a:solidFill>
                <a:srgbClr val="FFFFFF"/>
              </a:solidFill>
              <a:prstDash val="solid"/>
              <a:round/>
              <a:headEnd type="none" w="sm" len="sm"/>
              <a:tailEnd type="none" w="sm" len="sm"/>
            </a:ln>
          </p:spPr>
        </p:cxnSp>
        <p:sp>
          <p:nvSpPr>
            <p:cNvPr id="1014" name="Google Shape;1014;p73"/>
            <p:cNvSpPr txBox="1"/>
            <p:nvPr/>
          </p:nvSpPr>
          <p:spPr>
            <a:xfrm>
              <a:off x="1294" y="682"/>
              <a:ext cx="1202" cy="703"/>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Unit sales</a:t>
              </a:r>
              <a:br>
                <a:rPr lang="en-US" sz="2400" b="0" i="0" u="none" strike="noStrike" cap="none" dirty="0">
                  <a:solidFill>
                    <a:srgbClr val="FFFFFF"/>
                  </a:solidFill>
                  <a:latin typeface="Arial"/>
                  <a:ea typeface="Arial"/>
                  <a:cs typeface="Arial"/>
                  <a:sym typeface="Arial"/>
                </a:rPr>
              </a:br>
              <a:r>
                <a:rPr lang="en-US" sz="2400" b="0" i="0" u="none" strike="noStrike" cap="none" dirty="0">
                  <a:solidFill>
                    <a:srgbClr val="FFFFFF"/>
                  </a:solidFill>
                  <a:latin typeface="Arial"/>
                  <a:ea typeface="Arial"/>
                  <a:cs typeface="Arial"/>
                  <a:sym typeface="Arial"/>
                </a:rPr>
                <a:t>to attain</a:t>
              </a:r>
              <a:br>
                <a:rPr lang="en-US" sz="2400" b="0" i="0" u="none" strike="noStrike" cap="none" dirty="0">
                  <a:solidFill>
                    <a:srgbClr val="FFFFFF"/>
                  </a:solidFill>
                  <a:latin typeface="Arial"/>
                  <a:ea typeface="Arial"/>
                  <a:cs typeface="Arial"/>
                  <a:sym typeface="Arial"/>
                </a:rPr>
              </a:br>
              <a:r>
                <a:rPr lang="en-US" sz="2400" b="0" i="0" u="none" strike="noStrike" cap="none" dirty="0">
                  <a:solidFill>
                    <a:srgbClr val="FFFFFF"/>
                  </a:solidFill>
                  <a:latin typeface="Arial"/>
                  <a:ea typeface="Arial"/>
                  <a:cs typeface="Arial"/>
                  <a:sym typeface="Arial"/>
                </a:rPr>
                <a:t>target profit </a:t>
              </a:r>
              <a:endParaRPr sz="1400" b="0" i="0" u="none" strike="noStrike" cap="none" dirty="0">
                <a:solidFill>
                  <a:srgbClr val="000000"/>
                </a:solidFill>
                <a:latin typeface="Arial"/>
                <a:ea typeface="Arial"/>
                <a:cs typeface="Arial"/>
                <a:sym typeface="Arial"/>
              </a:endParaRPr>
            </a:p>
          </p:txBody>
        </p:sp>
        <p:sp>
          <p:nvSpPr>
            <p:cNvPr id="1015" name="Google Shape;1015;p73"/>
            <p:cNvSpPr txBox="1"/>
            <p:nvPr/>
          </p:nvSpPr>
          <p:spPr>
            <a:xfrm>
              <a:off x="2400" y="2544"/>
              <a:ext cx="1649" cy="273"/>
            </a:xfrm>
            <a:prstGeom prst="rect">
              <a:avLst/>
            </a:prstGeom>
            <a:solidFill>
              <a:srgbClr val="1482AB"/>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 3,363 cups</a:t>
              </a:r>
              <a:endParaRPr sz="1400" b="0" i="0" u="none" strike="noStrike" cap="none" dirty="0">
                <a:solidFill>
                  <a:srgbClr val="000000"/>
                </a:solidFill>
                <a:latin typeface="Arial"/>
                <a:ea typeface="Arial"/>
                <a:cs typeface="Arial"/>
                <a:sym typeface="Arial"/>
              </a:endParaRPr>
            </a:p>
          </p:txBody>
        </p:sp>
        <p:grpSp>
          <p:nvGrpSpPr>
            <p:cNvPr id="1016" name="Google Shape;1016;p73"/>
            <p:cNvGrpSpPr/>
            <p:nvPr/>
          </p:nvGrpSpPr>
          <p:grpSpPr>
            <a:xfrm>
              <a:off x="2400" y="1978"/>
              <a:ext cx="1554" cy="491"/>
              <a:chOff x="2400" y="1786"/>
              <a:chExt cx="1554" cy="491"/>
            </a:xfrm>
          </p:grpSpPr>
          <p:sp>
            <p:nvSpPr>
              <p:cNvPr id="1017" name="Google Shape;1017;p73"/>
              <p:cNvSpPr txBox="1"/>
              <p:nvPr/>
            </p:nvSpPr>
            <p:spPr>
              <a:xfrm>
                <a:off x="2400" y="1894"/>
                <a:ext cx="240" cy="273"/>
              </a:xfrm>
              <a:prstGeom prst="rect">
                <a:avLst/>
              </a:prstGeom>
              <a:solidFill>
                <a:srgbClr val="1482AB"/>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018" name="Google Shape;1018;p73"/>
              <p:cNvSpPr txBox="1"/>
              <p:nvPr/>
            </p:nvSpPr>
            <p:spPr>
              <a:xfrm>
                <a:off x="2592" y="1786"/>
                <a:ext cx="1362" cy="491"/>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$3,800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$1.13</a:t>
                </a:r>
                <a:endParaRPr sz="1400" b="0" i="0" u="none" strike="noStrike" cap="none" dirty="0">
                  <a:solidFill>
                    <a:srgbClr val="000000"/>
                  </a:solidFill>
                  <a:latin typeface="Arial"/>
                  <a:ea typeface="Arial"/>
                  <a:cs typeface="Arial"/>
                  <a:sym typeface="Arial"/>
                </a:endParaRPr>
              </a:p>
            </p:txBody>
          </p:sp>
          <p:cxnSp>
            <p:nvCxnSpPr>
              <p:cNvPr id="1019" name="Google Shape;1019;p73"/>
              <p:cNvCxnSpPr/>
              <p:nvPr/>
            </p:nvCxnSpPr>
            <p:spPr>
              <a:xfrm>
                <a:off x="2784" y="2039"/>
                <a:ext cx="576" cy="0"/>
              </a:xfrm>
              <a:prstGeom prst="straightConnector1">
                <a:avLst/>
              </a:prstGeom>
              <a:solidFill>
                <a:srgbClr val="1482AB"/>
              </a:solidFill>
              <a:ln w="38100" cap="flat" cmpd="sng">
                <a:solidFill>
                  <a:srgbClr val="FFFFFF"/>
                </a:solidFill>
                <a:prstDash val="solid"/>
                <a:round/>
                <a:headEnd type="none" w="sm" len="sm"/>
                <a:tailEnd type="none" w="sm" len="sm"/>
              </a:ln>
            </p:spPr>
          </p:cxnSp>
        </p:grpSp>
        <p:grpSp>
          <p:nvGrpSpPr>
            <p:cNvPr id="1020" name="Google Shape;1020;p73"/>
            <p:cNvGrpSpPr/>
            <p:nvPr/>
          </p:nvGrpSpPr>
          <p:grpSpPr>
            <a:xfrm>
              <a:off x="2352" y="1402"/>
              <a:ext cx="2314" cy="491"/>
              <a:chOff x="2352" y="1200"/>
              <a:chExt cx="2314" cy="491"/>
            </a:xfrm>
          </p:grpSpPr>
          <p:sp>
            <p:nvSpPr>
              <p:cNvPr id="1021" name="Google Shape;1021;p73"/>
              <p:cNvSpPr txBox="1"/>
              <p:nvPr/>
            </p:nvSpPr>
            <p:spPr>
              <a:xfrm>
                <a:off x="2592" y="1200"/>
                <a:ext cx="2074" cy="491"/>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$2,500 + $1,300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$1.49 - $0.36 </a:t>
                </a:r>
                <a:endParaRPr sz="1400" b="0" i="0" u="none" strike="noStrike" cap="none" dirty="0">
                  <a:solidFill>
                    <a:srgbClr val="000000"/>
                  </a:solidFill>
                  <a:latin typeface="Arial"/>
                  <a:ea typeface="Arial"/>
                  <a:cs typeface="Arial"/>
                  <a:sym typeface="Arial"/>
                </a:endParaRPr>
              </a:p>
            </p:txBody>
          </p:sp>
          <p:cxnSp>
            <p:nvCxnSpPr>
              <p:cNvPr id="1022" name="Google Shape;1022;p73"/>
              <p:cNvCxnSpPr/>
              <p:nvPr/>
            </p:nvCxnSpPr>
            <p:spPr>
              <a:xfrm>
                <a:off x="2771" y="1458"/>
                <a:ext cx="1344" cy="0"/>
              </a:xfrm>
              <a:prstGeom prst="straightConnector1">
                <a:avLst/>
              </a:prstGeom>
              <a:solidFill>
                <a:srgbClr val="1482AB"/>
              </a:solidFill>
              <a:ln w="38100" cap="flat" cmpd="sng">
                <a:solidFill>
                  <a:srgbClr val="FFFFFF"/>
                </a:solidFill>
                <a:prstDash val="solid"/>
                <a:round/>
                <a:headEnd type="none" w="sm" len="sm"/>
                <a:tailEnd type="none" w="sm" len="sm"/>
              </a:ln>
            </p:spPr>
          </p:cxnSp>
          <p:sp>
            <p:nvSpPr>
              <p:cNvPr id="1023" name="Google Shape;1023;p73"/>
              <p:cNvSpPr txBox="1"/>
              <p:nvPr/>
            </p:nvSpPr>
            <p:spPr>
              <a:xfrm>
                <a:off x="2352" y="1330"/>
                <a:ext cx="288" cy="273"/>
              </a:xfrm>
              <a:prstGeom prst="rect">
                <a:avLst/>
              </a:prstGeom>
              <a:solidFill>
                <a:srgbClr val="1482AB"/>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sp>
          <p:nvSpPr>
            <p:cNvPr id="1024" name="Google Shape;1024;p73"/>
            <p:cNvSpPr txBox="1"/>
            <p:nvPr/>
          </p:nvSpPr>
          <p:spPr>
            <a:xfrm>
              <a:off x="2352" y="911"/>
              <a:ext cx="288" cy="271"/>
            </a:xfrm>
            <a:prstGeom prst="rect">
              <a:avLst/>
            </a:prstGeom>
            <a:solidFill>
              <a:srgbClr val="1482AB"/>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spTree>
  </p:cSld>
  <p:clrMapOvr>
    <a:masterClrMapping/>
  </p:clrMapOvr>
  <p:transition spd="med">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aphicFrame>
        <p:nvGraphicFramePr>
          <p:cNvPr id="346" name="Google Shape;346;p7"/>
          <p:cNvGraphicFramePr/>
          <p:nvPr/>
        </p:nvGraphicFramePr>
        <p:xfrm>
          <a:off x="1447800" y="2514600"/>
          <a:ext cx="6461125" cy="3352800"/>
        </p:xfrm>
        <a:graphic>
          <a:graphicData uri="http://schemas.openxmlformats.org/presentationml/2006/ole">
            <mc:AlternateContent xmlns:mc="http://schemas.openxmlformats.org/markup-compatibility/2006">
              <mc:Choice xmlns:v="urn:schemas-microsoft-com:vml" Requires="v">
                <p:oleObj r:id="rId3" imgW="6461125" imgH="3352800" progId="Excel.Sheet.12">
                  <p:embed/>
                </p:oleObj>
              </mc:Choice>
              <mc:Fallback>
                <p:oleObj r:id="rId3" imgW="6461125" imgH="3352800" progId="Excel.Sheet.12">
                  <p:embed/>
                  <p:pic>
                    <p:nvPicPr>
                      <p:cNvPr id="346" name="Google Shape;346;p7"/>
                      <p:cNvPicPr preferRelativeResize="0"/>
                      <p:nvPr/>
                    </p:nvPicPr>
                    <p:blipFill rotWithShape="1">
                      <a:blip r:embed="rId4">
                        <a:alphaModFix/>
                      </a:blip>
                      <a:srcRect/>
                      <a:stretch/>
                    </p:blipFill>
                    <p:spPr>
                      <a:xfrm>
                        <a:off x="1447800" y="2514600"/>
                        <a:ext cx="6461125" cy="3352800"/>
                      </a:xfrm>
                      <a:prstGeom prst="rect">
                        <a:avLst/>
                      </a:prstGeom>
                      <a:noFill/>
                      <a:ln>
                        <a:noFill/>
                      </a:ln>
                    </p:spPr>
                  </p:pic>
                </p:oleObj>
              </mc:Fallback>
            </mc:AlternateContent>
          </a:graphicData>
        </a:graphic>
      </p:graphicFrame>
      <p:sp>
        <p:nvSpPr>
          <p:cNvPr id="347" name="Google Shape;347;p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latin typeface="Calibri"/>
                <a:ea typeface="Calibri"/>
                <a:cs typeface="Calibri"/>
                <a:sym typeface="Calibri"/>
              </a:rPr>
              <a:t>The Contribution Approach – Part 2</a:t>
            </a:r>
            <a:endParaRPr dirty="0"/>
          </a:p>
        </p:txBody>
      </p:sp>
      <p:sp>
        <p:nvSpPr>
          <p:cNvPr id="348" name="Google Shape;348;p7"/>
          <p:cNvSpPr txBox="1">
            <a:spLocks noGrp="1"/>
          </p:cNvSpPr>
          <p:nvPr>
            <p:ph type="body" idx="1"/>
          </p:nvPr>
        </p:nvSpPr>
        <p:spPr>
          <a:xfrm>
            <a:off x="304800" y="1563688"/>
            <a:ext cx="8458200" cy="874712"/>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000"/>
              <a:buFont typeface="Times"/>
              <a:buNone/>
            </a:pPr>
            <a:r>
              <a:rPr lang="en-US" dirty="0">
                <a:latin typeface="Calibri"/>
                <a:ea typeface="Calibri"/>
                <a:cs typeface="Calibri"/>
                <a:sym typeface="Calibri"/>
              </a:rPr>
              <a:t>Each month, RBC must generate at least $80,000 in total contribution margin to break-even (which is the level of sales at which profit is zero).</a:t>
            </a:r>
            <a:endParaRPr dirty="0"/>
          </a:p>
        </p:txBody>
      </p:sp>
      <p:grpSp>
        <p:nvGrpSpPr>
          <p:cNvPr id="349" name="Google Shape;349;p7"/>
          <p:cNvGrpSpPr/>
          <p:nvPr/>
        </p:nvGrpSpPr>
        <p:grpSpPr>
          <a:xfrm>
            <a:off x="4572000" y="1490663"/>
            <a:ext cx="976313" cy="3614737"/>
            <a:chOff x="4572000" y="1490663"/>
            <a:chExt cx="976313" cy="3614737"/>
          </a:xfrm>
        </p:grpSpPr>
        <p:sp>
          <p:nvSpPr>
            <p:cNvPr id="350" name="Google Shape;350;p7"/>
            <p:cNvSpPr/>
            <p:nvPr/>
          </p:nvSpPr>
          <p:spPr>
            <a:xfrm>
              <a:off x="4572000" y="1490663"/>
              <a:ext cx="976313" cy="414337"/>
            </a:xfrm>
            <a:prstGeom prst="rect">
              <a:avLst/>
            </a:prstGeom>
            <a:noFill/>
            <a:ln w="50800" cap="flat" cmpd="sng">
              <a:solidFill>
                <a:srgbClr val="FC0128"/>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cxnSp>
          <p:nvCxnSpPr>
            <p:cNvPr id="351" name="Google Shape;351;p7"/>
            <p:cNvCxnSpPr/>
            <p:nvPr/>
          </p:nvCxnSpPr>
          <p:spPr>
            <a:xfrm>
              <a:off x="5029200" y="1905000"/>
              <a:ext cx="519113" cy="3200400"/>
            </a:xfrm>
            <a:prstGeom prst="straightConnector1">
              <a:avLst/>
            </a:prstGeom>
            <a:noFill/>
            <a:ln w="38100" cap="flat" cmpd="sng">
              <a:solidFill>
                <a:srgbClr val="FC0128"/>
              </a:solidFill>
              <a:prstDash val="solid"/>
              <a:round/>
              <a:headEnd type="none" w="sm" len="sm"/>
              <a:tailEnd type="triangle" w="med" len="med"/>
            </a:ln>
            <a:effectLst>
              <a:outerShdw blurRad="63500" dist="38100" dir="2700000" algn="tl" rotWithShape="0">
                <a:srgbClr val="000000">
                  <a:alpha val="39215"/>
                </a:srgbClr>
              </a:outerShdw>
            </a:effectLst>
          </p:spPr>
        </p:cxnSp>
      </p:gr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9"/>
                                        </p:tgtEl>
                                        <p:attrNameLst>
                                          <p:attrName>style.visibility</p:attrName>
                                        </p:attrNameLst>
                                      </p:cBhvr>
                                      <p:to>
                                        <p:strVal val="visible"/>
                                      </p:to>
                                    </p:set>
                                    <p:animEffect transition="in" filter="fade">
                                      <p:cBhvr>
                                        <p:cTn id="7" dur="500"/>
                                        <p:tgtEl>
                                          <p:spTgt spid="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p7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Poll 11 </a:t>
            </a:r>
            <a:endParaRPr dirty="0"/>
          </a:p>
        </p:txBody>
      </p:sp>
      <p:sp>
        <p:nvSpPr>
          <p:cNvPr id="1031" name="Google Shape;1031;p75"/>
          <p:cNvSpPr txBox="1"/>
          <p:nvPr/>
        </p:nvSpPr>
        <p:spPr>
          <a:xfrm>
            <a:off x="228600" y="1331418"/>
            <a:ext cx="8686800" cy="5342100"/>
          </a:xfrm>
          <a:prstGeom prst="rect">
            <a:avLst/>
          </a:prstGeom>
          <a:noFill/>
          <a:ln>
            <a:noFill/>
          </a:ln>
        </p:spPr>
        <p:txBody>
          <a:bodyPr spcFirstLastPara="1" wrap="square" lIns="90475" tIns="44450" rIns="90475" bIns="44450" anchor="t" anchorCtr="0">
            <a:noAutofit/>
          </a:bodyPr>
          <a:lstStyle/>
          <a:p>
            <a:pPr marL="90488" marR="0" lvl="0" indent="-90488" algn="l" rtl="0">
              <a:lnSpc>
                <a:spcPct val="90000"/>
              </a:lnSpc>
              <a:spcBef>
                <a:spcPts val="0"/>
              </a:spcBef>
              <a:spcAft>
                <a:spcPts val="0"/>
              </a:spcAft>
              <a:buClr>
                <a:schemeClr val="accent1"/>
              </a:buClr>
              <a:buSzPts val="2400"/>
              <a:buFont typeface="Times"/>
              <a:buNone/>
            </a:pPr>
            <a:r>
              <a:rPr lang="en-US" sz="2400" b="0" i="0" u="none" strike="noStrike" cap="none" dirty="0">
                <a:solidFill>
                  <a:schemeClr val="dk1"/>
                </a:solidFill>
                <a:latin typeface="Calibri"/>
                <a:ea typeface="Calibri"/>
                <a:cs typeface="Calibri"/>
                <a:sym typeface="Calibri"/>
              </a:rPr>
              <a:t> 	Coffee Klatch is an espresso stand in a downtown office building. The average selling price of a cup of coffee is $1.49 and the average variable expense per cup is $0.36. The average fixed expense per month is $1,300.  Use the</a:t>
            </a:r>
            <a:r>
              <a:rPr lang="en-US" sz="2400" b="0" i="0" u="none" strike="noStrike" cap="none" dirty="0">
                <a:solidFill>
                  <a:srgbClr val="404040"/>
                </a:solidFill>
                <a:latin typeface="Calibri"/>
                <a:ea typeface="Calibri"/>
                <a:cs typeface="Calibri"/>
                <a:sym typeface="Calibri"/>
              </a:rPr>
              <a:t> </a:t>
            </a:r>
            <a:r>
              <a:rPr lang="en-US" sz="2400" b="0" i="1" u="none" strike="noStrike" cap="none" dirty="0">
                <a:solidFill>
                  <a:srgbClr val="C00000"/>
                </a:solidFill>
                <a:latin typeface="Calibri"/>
                <a:ea typeface="Calibri"/>
                <a:cs typeface="Calibri"/>
                <a:sym typeface="Calibri"/>
              </a:rPr>
              <a:t>formula method </a:t>
            </a:r>
            <a:r>
              <a:rPr lang="en-US" sz="2400" b="0" i="0" u="none" strike="noStrike" cap="none" dirty="0">
                <a:solidFill>
                  <a:schemeClr val="dk1"/>
                </a:solidFill>
                <a:latin typeface="Calibri"/>
                <a:ea typeface="Calibri"/>
                <a:cs typeface="Calibri"/>
                <a:sym typeface="Calibri"/>
              </a:rPr>
              <a:t>to determine the</a:t>
            </a:r>
            <a:r>
              <a:rPr lang="en-US" sz="2400" b="0" i="0" u="none" strike="noStrike" cap="none" dirty="0">
                <a:solidFill>
                  <a:srgbClr val="404040"/>
                </a:solidFill>
                <a:latin typeface="Calibri"/>
                <a:ea typeface="Calibri"/>
                <a:cs typeface="Calibri"/>
                <a:sym typeface="Calibri"/>
              </a:rPr>
              <a:t> </a:t>
            </a:r>
            <a:r>
              <a:rPr lang="en-US" sz="2400" b="0" i="0" u="none" strike="noStrike" cap="none" dirty="0">
                <a:solidFill>
                  <a:srgbClr val="0000FF"/>
                </a:solidFill>
                <a:latin typeface="Calibri"/>
                <a:ea typeface="Calibri"/>
                <a:cs typeface="Calibri"/>
                <a:sym typeface="Calibri"/>
              </a:rPr>
              <a:t>sales dollars </a:t>
            </a:r>
            <a:r>
              <a:rPr lang="en-US" sz="2400" b="0" i="0" u="none" strike="noStrike" cap="none" dirty="0">
                <a:solidFill>
                  <a:schemeClr val="dk1"/>
                </a:solidFill>
                <a:latin typeface="Calibri"/>
                <a:ea typeface="Calibri"/>
                <a:cs typeface="Calibri"/>
                <a:sym typeface="Calibri"/>
              </a:rPr>
              <a:t>that must be generated to attain target profits of $2,500 per month.</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4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a. $2,550</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6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b. $5,013</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6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c. $8,458</a:t>
            </a:r>
            <a:endParaRPr sz="1400" b="0" i="0" u="none" strike="noStrike" cap="none" dirty="0">
              <a:solidFill>
                <a:schemeClr val="dk1"/>
              </a:solidFill>
              <a:latin typeface="Arial"/>
              <a:ea typeface="Arial"/>
              <a:cs typeface="Arial"/>
              <a:sym typeface="Arial"/>
            </a:endParaRPr>
          </a:p>
          <a:p>
            <a:pPr marL="382588" marR="0" lvl="1" indent="-182563" algn="l" rtl="0">
              <a:lnSpc>
                <a:spcPct val="90000"/>
              </a:lnSpc>
              <a:spcBef>
                <a:spcPts val="600"/>
              </a:spcBef>
              <a:spcAft>
                <a:spcPts val="0"/>
              </a:spcAft>
              <a:buClr>
                <a:schemeClr val="accent1"/>
              </a:buClr>
              <a:buSzPts val="2400"/>
              <a:buFont typeface="Noto Sans Symbols"/>
              <a:buNone/>
            </a:pPr>
            <a:r>
              <a:rPr lang="en-US" sz="2400" b="0" i="0" u="none" strike="noStrike" cap="none" dirty="0">
                <a:solidFill>
                  <a:schemeClr val="dk1"/>
                </a:solidFill>
                <a:latin typeface="Calibri"/>
                <a:ea typeface="Calibri"/>
                <a:cs typeface="Calibri"/>
                <a:sym typeface="Calibri"/>
              </a:rPr>
              <a:t>d. $10,555</a:t>
            </a:r>
            <a:endParaRPr sz="1400" b="0" i="0" u="none" strike="noStrike" cap="none" dirty="0">
              <a:solidFill>
                <a:schemeClr val="dk1"/>
              </a:solidFill>
              <a:latin typeface="Arial"/>
              <a:ea typeface="Arial"/>
              <a:cs typeface="Arial"/>
              <a:sym typeface="Arial"/>
            </a:endParaRPr>
          </a:p>
        </p:txBody>
      </p:sp>
      <p:sp>
        <p:nvSpPr>
          <p:cNvPr id="1032" name="Google Shape;1032;p75"/>
          <p:cNvSpPr/>
          <p:nvPr/>
        </p:nvSpPr>
        <p:spPr>
          <a:xfrm>
            <a:off x="277915" y="3827131"/>
            <a:ext cx="522300" cy="484200"/>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1033" name="Google Shape;1033;p75"/>
          <p:cNvGrpSpPr/>
          <p:nvPr/>
        </p:nvGrpSpPr>
        <p:grpSpPr>
          <a:xfrm>
            <a:off x="1913021" y="2911642"/>
            <a:ext cx="6926179" cy="3336758"/>
            <a:chOff x="1200" y="672"/>
            <a:chExt cx="4416" cy="2208"/>
          </a:xfrm>
        </p:grpSpPr>
        <p:sp>
          <p:nvSpPr>
            <p:cNvPr id="1034" name="Google Shape;1034;p75"/>
            <p:cNvSpPr/>
            <p:nvPr/>
          </p:nvSpPr>
          <p:spPr>
            <a:xfrm>
              <a:off x="1200" y="672"/>
              <a:ext cx="4416" cy="2208"/>
            </a:xfrm>
            <a:prstGeom prst="rect">
              <a:avLst/>
            </a:prstGeom>
            <a:solidFill>
              <a:srgbClr val="1482AB"/>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035" name="Google Shape;1035;p75"/>
            <p:cNvSpPr txBox="1"/>
            <p:nvPr/>
          </p:nvSpPr>
          <p:spPr>
            <a:xfrm>
              <a:off x="2592" y="778"/>
              <a:ext cx="3024" cy="491"/>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Target profit + Fixed expenses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CM ratio</a:t>
              </a:r>
              <a:endParaRPr sz="1400" b="0" i="0" u="none" strike="noStrike" cap="none" dirty="0">
                <a:solidFill>
                  <a:srgbClr val="000000"/>
                </a:solidFill>
                <a:latin typeface="Arial"/>
                <a:ea typeface="Arial"/>
                <a:cs typeface="Arial"/>
                <a:sym typeface="Arial"/>
              </a:endParaRPr>
            </a:p>
          </p:txBody>
        </p:sp>
        <p:cxnSp>
          <p:nvCxnSpPr>
            <p:cNvPr id="1036" name="Google Shape;1036;p75"/>
            <p:cNvCxnSpPr/>
            <p:nvPr/>
          </p:nvCxnSpPr>
          <p:spPr>
            <a:xfrm>
              <a:off x="2688" y="1031"/>
              <a:ext cx="2832" cy="0"/>
            </a:xfrm>
            <a:prstGeom prst="straightConnector1">
              <a:avLst/>
            </a:prstGeom>
            <a:solidFill>
              <a:srgbClr val="1482AB"/>
            </a:solidFill>
            <a:ln w="38100" cap="flat" cmpd="sng">
              <a:solidFill>
                <a:srgbClr val="FFFFFF"/>
              </a:solidFill>
              <a:prstDash val="solid"/>
              <a:round/>
              <a:headEnd type="none" w="sm" len="sm"/>
              <a:tailEnd type="none" w="sm" len="sm"/>
            </a:ln>
          </p:spPr>
        </p:cxnSp>
        <p:sp>
          <p:nvSpPr>
            <p:cNvPr id="1037" name="Google Shape;1037;p75"/>
            <p:cNvSpPr txBox="1"/>
            <p:nvPr/>
          </p:nvSpPr>
          <p:spPr>
            <a:xfrm>
              <a:off x="1233" y="728"/>
              <a:ext cx="1344" cy="710"/>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Sales $</a:t>
              </a:r>
              <a:br>
                <a:rPr lang="en-US" sz="2400" b="0" i="0" u="none" strike="noStrike" cap="none" dirty="0">
                  <a:solidFill>
                    <a:srgbClr val="FFFFFF"/>
                  </a:solidFill>
                  <a:latin typeface="Arial"/>
                  <a:ea typeface="Arial"/>
                  <a:cs typeface="Arial"/>
                  <a:sym typeface="Arial"/>
                </a:rPr>
              </a:br>
              <a:r>
                <a:rPr lang="en-US" sz="2400" b="0" i="0" u="none" strike="noStrike" cap="none" dirty="0">
                  <a:solidFill>
                    <a:srgbClr val="FFFFFF"/>
                  </a:solidFill>
                  <a:latin typeface="Arial"/>
                  <a:ea typeface="Arial"/>
                  <a:cs typeface="Arial"/>
                  <a:sym typeface="Arial"/>
                </a:rPr>
                <a:t>to attain</a:t>
              </a:r>
              <a:br>
                <a:rPr lang="en-US" sz="2400" b="0" i="0" u="none" strike="noStrike" cap="none" dirty="0">
                  <a:solidFill>
                    <a:srgbClr val="FFFFFF"/>
                  </a:solidFill>
                  <a:latin typeface="Arial"/>
                  <a:ea typeface="Arial"/>
                  <a:cs typeface="Arial"/>
                  <a:sym typeface="Arial"/>
                </a:rPr>
              </a:br>
              <a:r>
                <a:rPr lang="en-US" sz="2400" b="0" i="0" u="none" strike="noStrike" cap="none" dirty="0">
                  <a:solidFill>
                    <a:srgbClr val="FFFFFF"/>
                  </a:solidFill>
                  <a:latin typeface="Arial"/>
                  <a:ea typeface="Arial"/>
                  <a:cs typeface="Arial"/>
                  <a:sym typeface="Arial"/>
                </a:rPr>
                <a:t>target profit </a:t>
              </a:r>
              <a:endParaRPr sz="1400" b="0" i="0" u="none" strike="noStrike" cap="none" dirty="0">
                <a:solidFill>
                  <a:srgbClr val="000000"/>
                </a:solidFill>
                <a:latin typeface="Arial"/>
                <a:ea typeface="Arial"/>
                <a:cs typeface="Arial"/>
                <a:sym typeface="Arial"/>
              </a:endParaRPr>
            </a:p>
          </p:txBody>
        </p:sp>
        <p:sp>
          <p:nvSpPr>
            <p:cNvPr id="1038" name="Google Shape;1038;p75"/>
            <p:cNvSpPr txBox="1"/>
            <p:nvPr/>
          </p:nvSpPr>
          <p:spPr>
            <a:xfrm>
              <a:off x="2400" y="2544"/>
              <a:ext cx="1344" cy="273"/>
            </a:xfrm>
            <a:prstGeom prst="rect">
              <a:avLst/>
            </a:prstGeom>
            <a:solidFill>
              <a:srgbClr val="1482AB"/>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 $5,013</a:t>
              </a:r>
              <a:endParaRPr sz="1400" b="0" i="0" u="none" strike="noStrike" cap="none" dirty="0">
                <a:solidFill>
                  <a:srgbClr val="000000"/>
                </a:solidFill>
                <a:latin typeface="Arial"/>
                <a:ea typeface="Arial"/>
                <a:cs typeface="Arial"/>
                <a:sym typeface="Arial"/>
              </a:endParaRPr>
            </a:p>
          </p:txBody>
        </p:sp>
        <p:grpSp>
          <p:nvGrpSpPr>
            <p:cNvPr id="1039" name="Google Shape;1039;p75"/>
            <p:cNvGrpSpPr/>
            <p:nvPr/>
          </p:nvGrpSpPr>
          <p:grpSpPr>
            <a:xfrm>
              <a:off x="2400" y="1978"/>
              <a:ext cx="1104" cy="491"/>
              <a:chOff x="2400" y="1786"/>
              <a:chExt cx="1104" cy="491"/>
            </a:xfrm>
          </p:grpSpPr>
          <p:sp>
            <p:nvSpPr>
              <p:cNvPr id="1040" name="Google Shape;1040;p75"/>
              <p:cNvSpPr txBox="1"/>
              <p:nvPr/>
            </p:nvSpPr>
            <p:spPr>
              <a:xfrm>
                <a:off x="2400" y="1894"/>
                <a:ext cx="240" cy="273"/>
              </a:xfrm>
              <a:prstGeom prst="rect">
                <a:avLst/>
              </a:prstGeom>
              <a:solidFill>
                <a:srgbClr val="1482AB"/>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041" name="Google Shape;1041;p75"/>
              <p:cNvSpPr txBox="1"/>
              <p:nvPr/>
            </p:nvSpPr>
            <p:spPr>
              <a:xfrm>
                <a:off x="2592" y="1786"/>
                <a:ext cx="912" cy="491"/>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$3,800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0.758</a:t>
                </a:r>
                <a:endParaRPr sz="1400" b="0" i="0" u="none" strike="noStrike" cap="none" dirty="0">
                  <a:solidFill>
                    <a:srgbClr val="000000"/>
                  </a:solidFill>
                  <a:latin typeface="Arial"/>
                  <a:ea typeface="Arial"/>
                  <a:cs typeface="Arial"/>
                  <a:sym typeface="Arial"/>
                </a:endParaRPr>
              </a:p>
            </p:txBody>
          </p:sp>
          <p:cxnSp>
            <p:nvCxnSpPr>
              <p:cNvPr id="1042" name="Google Shape;1042;p75"/>
              <p:cNvCxnSpPr/>
              <p:nvPr/>
            </p:nvCxnSpPr>
            <p:spPr>
              <a:xfrm>
                <a:off x="2784" y="2049"/>
                <a:ext cx="576" cy="0"/>
              </a:xfrm>
              <a:prstGeom prst="straightConnector1">
                <a:avLst/>
              </a:prstGeom>
              <a:solidFill>
                <a:srgbClr val="1482AB"/>
              </a:solidFill>
              <a:ln w="38100" cap="flat" cmpd="sng">
                <a:solidFill>
                  <a:srgbClr val="FFFFFF"/>
                </a:solidFill>
                <a:prstDash val="solid"/>
                <a:round/>
                <a:headEnd type="none" w="sm" len="sm"/>
                <a:tailEnd type="none" w="sm" len="sm"/>
              </a:ln>
            </p:spPr>
          </p:cxnSp>
        </p:grpSp>
        <p:grpSp>
          <p:nvGrpSpPr>
            <p:cNvPr id="1043" name="Google Shape;1043;p75"/>
            <p:cNvGrpSpPr/>
            <p:nvPr/>
          </p:nvGrpSpPr>
          <p:grpSpPr>
            <a:xfrm>
              <a:off x="2352" y="1402"/>
              <a:ext cx="2647" cy="491"/>
              <a:chOff x="2352" y="1200"/>
              <a:chExt cx="2647" cy="491"/>
            </a:xfrm>
          </p:grpSpPr>
          <p:sp>
            <p:nvSpPr>
              <p:cNvPr id="1044" name="Google Shape;1044;p75"/>
              <p:cNvSpPr txBox="1"/>
              <p:nvPr/>
            </p:nvSpPr>
            <p:spPr>
              <a:xfrm>
                <a:off x="2592" y="1200"/>
                <a:ext cx="2407" cy="491"/>
              </a:xfrm>
              <a:prstGeom prst="rect">
                <a:avLst/>
              </a:prstGeom>
              <a:solidFill>
                <a:srgbClr val="1482AB"/>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$2,500 + $1,300</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($1.49 – 0.36) ÷ $1.49</a:t>
                </a:r>
                <a:endParaRPr sz="1400" b="0" i="0" u="none" strike="noStrike" cap="none" dirty="0">
                  <a:solidFill>
                    <a:srgbClr val="000000"/>
                  </a:solidFill>
                  <a:latin typeface="Arial"/>
                  <a:ea typeface="Arial"/>
                  <a:cs typeface="Arial"/>
                  <a:sym typeface="Arial"/>
                </a:endParaRPr>
              </a:p>
            </p:txBody>
          </p:sp>
          <p:cxnSp>
            <p:nvCxnSpPr>
              <p:cNvPr id="1045" name="Google Shape;1045;p75"/>
              <p:cNvCxnSpPr/>
              <p:nvPr/>
            </p:nvCxnSpPr>
            <p:spPr>
              <a:xfrm rot="10800000" flipH="1">
                <a:off x="2760" y="1451"/>
                <a:ext cx="2049" cy="7"/>
              </a:xfrm>
              <a:prstGeom prst="straightConnector1">
                <a:avLst/>
              </a:prstGeom>
              <a:solidFill>
                <a:srgbClr val="1482AB"/>
              </a:solidFill>
              <a:ln w="38100" cap="flat" cmpd="sng">
                <a:solidFill>
                  <a:srgbClr val="FFFFFF"/>
                </a:solidFill>
                <a:prstDash val="solid"/>
                <a:round/>
                <a:headEnd type="none" w="sm" len="sm"/>
                <a:tailEnd type="none" w="sm" len="sm"/>
              </a:ln>
            </p:spPr>
          </p:cxnSp>
          <p:sp>
            <p:nvSpPr>
              <p:cNvPr id="1046" name="Google Shape;1046;p75"/>
              <p:cNvSpPr txBox="1"/>
              <p:nvPr/>
            </p:nvSpPr>
            <p:spPr>
              <a:xfrm>
                <a:off x="2352" y="1330"/>
                <a:ext cx="288" cy="273"/>
              </a:xfrm>
              <a:prstGeom prst="rect">
                <a:avLst/>
              </a:prstGeom>
              <a:solidFill>
                <a:srgbClr val="1482AB"/>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sp>
          <p:nvSpPr>
            <p:cNvPr id="1047" name="Google Shape;1047;p75"/>
            <p:cNvSpPr txBox="1"/>
            <p:nvPr/>
          </p:nvSpPr>
          <p:spPr>
            <a:xfrm>
              <a:off x="2352" y="911"/>
              <a:ext cx="288" cy="273"/>
            </a:xfrm>
            <a:prstGeom prst="rect">
              <a:avLst/>
            </a:prstGeom>
            <a:solidFill>
              <a:srgbClr val="1482AB"/>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spTree>
  </p:cSld>
  <p:clrMapOvr>
    <a:masterClrMapping/>
  </p:clrMapOvr>
  <p:transition spd="med">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76"/>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Learning Objective 7</a:t>
            </a:r>
            <a:endParaRPr dirty="0"/>
          </a:p>
        </p:txBody>
      </p:sp>
      <p:sp>
        <p:nvSpPr>
          <p:cNvPr id="1054" name="Google Shape;1054;p76"/>
          <p:cNvSpPr txBox="1"/>
          <p:nvPr/>
        </p:nvSpPr>
        <p:spPr>
          <a:xfrm>
            <a:off x="1905000" y="2681288"/>
            <a:ext cx="5334000" cy="1662112"/>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dirty="0">
                <a:solidFill>
                  <a:srgbClr val="487B78"/>
                </a:solidFill>
                <a:latin typeface="Calibri"/>
                <a:ea typeface="Calibri"/>
                <a:cs typeface="Calibri"/>
                <a:sym typeface="Calibri"/>
              </a:rPr>
              <a:t>Compute the margin of safety and explain its significance.</a:t>
            </a:r>
            <a:endParaRPr sz="1400" b="0" i="0" u="none" strike="noStrike" cap="none" dirty="0">
              <a:solidFill>
                <a:srgbClr val="000000"/>
              </a:solidFill>
              <a:latin typeface="Arial"/>
              <a:ea typeface="Arial"/>
              <a:cs typeface="Arial"/>
              <a:sym typeface="Arial"/>
            </a:endParaRPr>
          </a:p>
        </p:txBody>
      </p:sp>
    </p:spTree>
  </p:cSld>
  <p:clrMapOvr>
    <a:masterClrMapping/>
  </p:clrMapOvr>
  <p:transition>
    <p:wipe dir="d"/>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7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The Margin of Safety in Dollars</a:t>
            </a:r>
            <a:endParaRPr dirty="0"/>
          </a:p>
        </p:txBody>
      </p:sp>
      <p:sp>
        <p:nvSpPr>
          <p:cNvPr id="1061" name="Google Shape;1061;p77"/>
          <p:cNvSpPr txBox="1">
            <a:spLocks noGrp="1"/>
          </p:cNvSpPr>
          <p:nvPr>
            <p:ph type="body" idx="1"/>
          </p:nvPr>
        </p:nvSpPr>
        <p:spPr>
          <a:xfrm>
            <a:off x="822325" y="1447800"/>
            <a:ext cx="7543800" cy="1833563"/>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400"/>
              <a:buFont typeface="Times"/>
              <a:buNone/>
            </a:pPr>
            <a:r>
              <a:rPr lang="en-US" sz="2400" dirty="0">
                <a:latin typeface="Calibri"/>
                <a:ea typeface="Calibri"/>
                <a:cs typeface="Calibri"/>
                <a:sym typeface="Calibri"/>
              </a:rPr>
              <a:t>The </a:t>
            </a:r>
            <a:r>
              <a:rPr lang="en-US" sz="2400" b="1" dirty="0">
                <a:latin typeface="Calibri"/>
                <a:ea typeface="Calibri"/>
                <a:cs typeface="Calibri"/>
                <a:sym typeface="Calibri"/>
              </a:rPr>
              <a:t>margin of safety </a:t>
            </a:r>
            <a:r>
              <a:rPr lang="en-US" sz="2400" dirty="0">
                <a:latin typeface="Calibri"/>
                <a:ea typeface="Calibri"/>
                <a:cs typeface="Calibri"/>
                <a:sym typeface="Calibri"/>
              </a:rPr>
              <a:t>is the excess of budgeted or actual sales dollars over the break-even volume of sales dollars. It is the amount by which sales can drop before losses are incurred. The higher the margin of safety, the lower the risk of not breaking even and incurring a loss. </a:t>
            </a:r>
            <a:endParaRPr sz="2400" dirty="0">
              <a:latin typeface="Calibri"/>
              <a:ea typeface="Calibri"/>
              <a:cs typeface="Calibri"/>
              <a:sym typeface="Calibri"/>
            </a:endParaRPr>
          </a:p>
        </p:txBody>
      </p:sp>
      <p:sp>
        <p:nvSpPr>
          <p:cNvPr id="1062" name="Google Shape;1062;p77"/>
          <p:cNvSpPr/>
          <p:nvPr/>
        </p:nvSpPr>
        <p:spPr>
          <a:xfrm>
            <a:off x="0" y="3429000"/>
            <a:ext cx="9144000" cy="459100"/>
          </a:xfrm>
          <a:prstGeom prst="rect">
            <a:avLst/>
          </a:prstGeom>
          <a:solidFill>
            <a:srgbClr val="3E8853"/>
          </a:solidFill>
          <a:ln w="12700"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00"/>
                </a:solidFill>
                <a:latin typeface="Arial"/>
                <a:ea typeface="Arial"/>
                <a:cs typeface="Arial"/>
                <a:sym typeface="Arial"/>
              </a:rPr>
              <a:t>Margin of safety in dollars = Total sales  -  Break-even sales</a:t>
            </a:r>
            <a:endParaRPr sz="1400" b="0" i="0" u="none" strike="noStrike" cap="none" dirty="0">
              <a:solidFill>
                <a:srgbClr val="000000"/>
              </a:solidFill>
              <a:latin typeface="Arial"/>
              <a:ea typeface="Arial"/>
              <a:cs typeface="Arial"/>
              <a:sym typeface="Arial"/>
            </a:endParaRPr>
          </a:p>
        </p:txBody>
      </p:sp>
      <p:sp>
        <p:nvSpPr>
          <p:cNvPr id="1063" name="Google Shape;1063;p77"/>
          <p:cNvSpPr txBox="1"/>
          <p:nvPr/>
        </p:nvSpPr>
        <p:spPr>
          <a:xfrm>
            <a:off x="457200" y="4175125"/>
            <a:ext cx="8382000"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Let’s look at RBC and determine the margin of safety.</a:t>
            </a:r>
            <a:endParaRPr sz="1400" b="0" i="0" u="none" strike="noStrike" cap="none" dirty="0">
              <a:solidFill>
                <a:srgbClr val="000000"/>
              </a:solidFill>
              <a:latin typeface="Arial"/>
              <a:ea typeface="Arial"/>
              <a:cs typeface="Arial"/>
              <a:sym typeface="Arial"/>
            </a:endParaRPr>
          </a:p>
        </p:txBody>
      </p:sp>
    </p:spTree>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7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The Margin of Safety in Dollars – Example</a:t>
            </a:r>
            <a:endParaRPr dirty="0"/>
          </a:p>
        </p:txBody>
      </p:sp>
      <p:sp>
        <p:nvSpPr>
          <p:cNvPr id="1070" name="Google Shape;1070;p78"/>
          <p:cNvSpPr txBox="1">
            <a:spLocks noGrp="1"/>
          </p:cNvSpPr>
          <p:nvPr>
            <p:ph type="body" idx="1"/>
          </p:nvPr>
        </p:nvSpPr>
        <p:spPr>
          <a:xfrm>
            <a:off x="822325" y="1447800"/>
            <a:ext cx="7543800" cy="11430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400"/>
              <a:buFont typeface="Times"/>
              <a:buNone/>
            </a:pPr>
            <a:r>
              <a:rPr lang="en-US" sz="2400" dirty="0">
                <a:latin typeface="Calibri"/>
                <a:ea typeface="Calibri"/>
                <a:cs typeface="Calibri"/>
                <a:sym typeface="Calibri"/>
              </a:rPr>
              <a:t>If we assume that RBC has actual sales of $250,000, given that we have already determined  the break-even sales to be $200,000, the </a:t>
            </a:r>
            <a:r>
              <a:rPr lang="en-US" sz="2400" dirty="0">
                <a:solidFill>
                  <a:srgbClr val="FF0000"/>
                </a:solidFill>
                <a:latin typeface="Calibri"/>
                <a:ea typeface="Calibri"/>
                <a:cs typeface="Calibri"/>
                <a:sym typeface="Calibri"/>
              </a:rPr>
              <a:t>margin of safety </a:t>
            </a:r>
            <a:r>
              <a:rPr lang="en-US" sz="2400" dirty="0">
                <a:latin typeface="Calibri"/>
                <a:ea typeface="Calibri"/>
                <a:cs typeface="Calibri"/>
                <a:sym typeface="Calibri"/>
              </a:rPr>
              <a:t>is $50,000 as shown.</a:t>
            </a:r>
            <a:endParaRPr dirty="0"/>
          </a:p>
        </p:txBody>
      </p:sp>
      <p:graphicFrame>
        <p:nvGraphicFramePr>
          <p:cNvPr id="1071" name="Google Shape;1071;p78"/>
          <p:cNvGraphicFramePr/>
          <p:nvPr/>
        </p:nvGraphicFramePr>
        <p:xfrm>
          <a:off x="838200" y="3114675"/>
          <a:ext cx="7620000" cy="2752725"/>
        </p:xfrm>
        <a:graphic>
          <a:graphicData uri="http://schemas.openxmlformats.org/presentationml/2006/ole">
            <mc:AlternateContent xmlns:mc="http://schemas.openxmlformats.org/markup-compatibility/2006">
              <mc:Choice xmlns:v="urn:schemas-microsoft-com:vml" Requires="v">
                <p:oleObj r:id="rId3" imgW="7620000" imgH="2752725" progId="Excel.Sheet.8">
                  <p:embed/>
                </p:oleObj>
              </mc:Choice>
              <mc:Fallback>
                <p:oleObj r:id="rId3" imgW="7620000" imgH="2752725" progId="Excel.Sheet.8">
                  <p:embed/>
                  <p:pic>
                    <p:nvPicPr>
                      <p:cNvPr id="1071" name="Google Shape;1071;p78"/>
                      <p:cNvPicPr preferRelativeResize="0"/>
                      <p:nvPr/>
                    </p:nvPicPr>
                    <p:blipFill rotWithShape="1">
                      <a:blip r:embed="rId4">
                        <a:alphaModFix/>
                      </a:blip>
                      <a:srcRect/>
                      <a:stretch/>
                    </p:blipFill>
                    <p:spPr>
                      <a:xfrm>
                        <a:off x="838200" y="3114675"/>
                        <a:ext cx="7620000" cy="2752725"/>
                      </a:xfrm>
                      <a:prstGeom prst="rect">
                        <a:avLst/>
                      </a:prstGeom>
                      <a:noFill/>
                      <a:ln>
                        <a:noFill/>
                      </a:ln>
                      <a:effectLst>
                        <a:outerShdw blurRad="63500" dist="71842" dir="2700000" algn="ctr" rotWithShape="0">
                          <a:schemeClr val="dk1">
                            <a:alpha val="74509"/>
                          </a:schemeClr>
                        </a:outerShdw>
                      </a:effectLst>
                    </p:spPr>
                  </p:pic>
                </p:oleObj>
              </mc:Fallback>
            </mc:AlternateContent>
          </a:graphicData>
        </a:graphic>
      </p:graphicFrame>
      <p:cxnSp>
        <p:nvCxnSpPr>
          <p:cNvPr id="1072" name="Google Shape;1072;p78"/>
          <p:cNvCxnSpPr/>
          <p:nvPr/>
        </p:nvCxnSpPr>
        <p:spPr>
          <a:xfrm flipH="1">
            <a:off x="5943600" y="2438400"/>
            <a:ext cx="381000" cy="1752600"/>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cxnSp>
        <p:nvCxnSpPr>
          <p:cNvPr id="1073" name="Google Shape;1073;p78"/>
          <p:cNvCxnSpPr/>
          <p:nvPr/>
        </p:nvCxnSpPr>
        <p:spPr>
          <a:xfrm>
            <a:off x="6324600" y="2438400"/>
            <a:ext cx="609600" cy="1752600"/>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Tree>
  </p:cSld>
  <p:clrMapOvr>
    <a:masterClrMapping/>
  </p:clrMapOvr>
  <p:transition>
    <p:zoom dir="in"/>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7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The Margin of Safety Percentage</a:t>
            </a:r>
            <a:endParaRPr dirty="0"/>
          </a:p>
        </p:txBody>
      </p:sp>
      <p:sp>
        <p:nvSpPr>
          <p:cNvPr id="1080" name="Google Shape;1080;p79"/>
          <p:cNvSpPr txBox="1">
            <a:spLocks noGrp="1"/>
          </p:cNvSpPr>
          <p:nvPr>
            <p:ph type="body" idx="1"/>
          </p:nvPr>
        </p:nvSpPr>
        <p:spPr>
          <a:xfrm>
            <a:off x="533400" y="1447800"/>
            <a:ext cx="8305800" cy="16764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800"/>
              <a:buFont typeface="Times"/>
              <a:buNone/>
            </a:pPr>
            <a:r>
              <a:rPr lang="en-US" sz="2800" dirty="0">
                <a:latin typeface="Calibri"/>
                <a:ea typeface="Calibri"/>
                <a:cs typeface="Calibri"/>
                <a:sym typeface="Calibri"/>
              </a:rPr>
              <a:t>RBC’s margin of safety can be expressed as </a:t>
            </a:r>
            <a:r>
              <a:rPr lang="en-US" sz="2800" b="1" dirty="0">
                <a:solidFill>
                  <a:srgbClr val="FF0000"/>
                </a:solidFill>
                <a:latin typeface="Calibri"/>
                <a:ea typeface="Calibri"/>
                <a:cs typeface="Calibri"/>
                <a:sym typeface="Calibri"/>
              </a:rPr>
              <a:t>20%</a:t>
            </a:r>
            <a:r>
              <a:rPr lang="en-US" sz="2800" dirty="0">
                <a:solidFill>
                  <a:schemeClr val="accent2"/>
                </a:solidFill>
                <a:latin typeface="Calibri"/>
                <a:ea typeface="Calibri"/>
                <a:cs typeface="Calibri"/>
                <a:sym typeface="Calibri"/>
              </a:rPr>
              <a:t> </a:t>
            </a:r>
            <a:r>
              <a:rPr lang="en-US" sz="2800" dirty="0">
                <a:latin typeface="Calibri"/>
                <a:ea typeface="Calibri"/>
                <a:cs typeface="Calibri"/>
                <a:sym typeface="Calibri"/>
              </a:rPr>
              <a:t>of sales.</a:t>
            </a:r>
            <a:br>
              <a:rPr lang="en-US" sz="2800" dirty="0">
                <a:latin typeface="Calibri"/>
                <a:ea typeface="Calibri"/>
                <a:cs typeface="Calibri"/>
                <a:sym typeface="Calibri"/>
              </a:rPr>
            </a:br>
            <a:r>
              <a:rPr lang="en-US" sz="2800" dirty="0">
                <a:latin typeface="Calibri"/>
                <a:ea typeface="Calibri"/>
                <a:cs typeface="Calibri"/>
                <a:sym typeface="Calibri"/>
              </a:rPr>
              <a:t>($50,000 ÷ $250,000)</a:t>
            </a:r>
            <a:endParaRPr dirty="0"/>
          </a:p>
        </p:txBody>
      </p:sp>
      <p:graphicFrame>
        <p:nvGraphicFramePr>
          <p:cNvPr id="1081" name="Google Shape;1081;p79"/>
          <p:cNvGraphicFramePr/>
          <p:nvPr/>
        </p:nvGraphicFramePr>
        <p:xfrm>
          <a:off x="838200" y="3352800"/>
          <a:ext cx="7620000" cy="2752725"/>
        </p:xfrm>
        <a:graphic>
          <a:graphicData uri="http://schemas.openxmlformats.org/presentationml/2006/ole">
            <mc:AlternateContent xmlns:mc="http://schemas.openxmlformats.org/markup-compatibility/2006">
              <mc:Choice xmlns:v="urn:schemas-microsoft-com:vml" Requires="v">
                <p:oleObj r:id="rId3" imgW="7620000" imgH="2752725" progId="Excel.Sheet.8">
                  <p:embed/>
                </p:oleObj>
              </mc:Choice>
              <mc:Fallback>
                <p:oleObj r:id="rId3" imgW="7620000" imgH="2752725" progId="Excel.Sheet.8">
                  <p:embed/>
                  <p:pic>
                    <p:nvPicPr>
                      <p:cNvPr id="1081" name="Google Shape;1081;p79"/>
                      <p:cNvPicPr preferRelativeResize="0"/>
                      <p:nvPr/>
                    </p:nvPicPr>
                    <p:blipFill rotWithShape="1">
                      <a:blip r:embed="rId4">
                        <a:alphaModFix/>
                      </a:blip>
                      <a:srcRect/>
                      <a:stretch/>
                    </p:blipFill>
                    <p:spPr>
                      <a:xfrm>
                        <a:off x="838200" y="3352800"/>
                        <a:ext cx="7620000" cy="2752725"/>
                      </a:xfrm>
                      <a:prstGeom prst="rect">
                        <a:avLst/>
                      </a:prstGeom>
                      <a:noFill/>
                      <a:ln>
                        <a:noFill/>
                      </a:ln>
                      <a:effectLst>
                        <a:outerShdw blurRad="63500" dist="71842" dir="2700000" algn="ctr" rotWithShape="0">
                          <a:schemeClr val="dk1">
                            <a:alpha val="74509"/>
                          </a:schemeClr>
                        </a:outerShdw>
                      </a:effectLst>
                    </p:spPr>
                  </p:pic>
                </p:oleObj>
              </mc:Fallback>
            </mc:AlternateContent>
          </a:graphicData>
        </a:graphic>
      </p:graphicFrame>
    </p:spTree>
  </p:cSld>
  <p:clrMapOvr>
    <a:masterClrMapping/>
  </p:clrMapOvr>
  <p:transition>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80"/>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The Margin of Safety in Units</a:t>
            </a:r>
            <a:endParaRPr dirty="0"/>
          </a:p>
        </p:txBody>
      </p:sp>
      <p:sp>
        <p:nvSpPr>
          <p:cNvPr id="1088" name="Google Shape;1088;p80"/>
          <p:cNvSpPr txBox="1">
            <a:spLocks noGrp="1"/>
          </p:cNvSpPr>
          <p:nvPr>
            <p:ph type="body" idx="1"/>
          </p:nvPr>
        </p:nvSpPr>
        <p:spPr>
          <a:xfrm>
            <a:off x="822325" y="1447800"/>
            <a:ext cx="7543800" cy="20320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2800"/>
              <a:buFont typeface="Times"/>
              <a:buNone/>
            </a:pPr>
            <a:r>
              <a:rPr lang="en-US" sz="2800" dirty="0">
                <a:latin typeface="Calibri"/>
                <a:ea typeface="Calibri"/>
                <a:cs typeface="Calibri"/>
                <a:sym typeface="Calibri"/>
              </a:rPr>
              <a:t>The margin of safety can be expressed in terms of the number of units sold. The margin of safety at RBC is $50,000, and each bike sells for $500; hence, RBC’s margin of safety is 100 bikes.</a:t>
            </a:r>
            <a:endParaRPr dirty="0"/>
          </a:p>
        </p:txBody>
      </p:sp>
      <p:grpSp>
        <p:nvGrpSpPr>
          <p:cNvPr id="1089" name="Google Shape;1089;p80"/>
          <p:cNvGrpSpPr/>
          <p:nvPr/>
        </p:nvGrpSpPr>
        <p:grpSpPr>
          <a:xfrm>
            <a:off x="533400" y="3505200"/>
            <a:ext cx="8001000" cy="1295400"/>
            <a:chOff x="480" y="2496"/>
            <a:chExt cx="4608" cy="816"/>
          </a:xfrm>
        </p:grpSpPr>
        <p:sp>
          <p:nvSpPr>
            <p:cNvPr id="1090" name="Google Shape;1090;p80"/>
            <p:cNvSpPr/>
            <p:nvPr/>
          </p:nvSpPr>
          <p:spPr>
            <a:xfrm>
              <a:off x="480" y="2496"/>
              <a:ext cx="4608" cy="816"/>
            </a:xfrm>
            <a:prstGeom prst="rect">
              <a:avLst/>
            </a:prstGeom>
            <a:solidFill>
              <a:srgbClr val="2C3843"/>
            </a:solidFill>
            <a:ln w="9525" cap="flat" cmpd="sng">
              <a:solidFill>
                <a:schemeClr val="dk1"/>
              </a:solidFill>
              <a:prstDash val="solid"/>
              <a:miter lim="800000"/>
              <a:headEnd type="none" w="sm" len="sm"/>
              <a:tailEnd type="none" w="sm" len="sm"/>
            </a:ln>
            <a:effectLst>
              <a:outerShdw dist="35921" dir="2700000" algn="ctr" rotWithShape="0">
                <a:schemeClr val="lt2"/>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1091" name="Google Shape;1091;p80"/>
            <p:cNvGrpSpPr/>
            <p:nvPr/>
          </p:nvGrpSpPr>
          <p:grpSpPr>
            <a:xfrm>
              <a:off x="588" y="2587"/>
              <a:ext cx="4326" cy="601"/>
              <a:chOff x="604" y="2568"/>
              <a:chExt cx="4326" cy="601"/>
            </a:xfrm>
          </p:grpSpPr>
          <p:sp>
            <p:nvSpPr>
              <p:cNvPr id="1092" name="Google Shape;1092;p80"/>
              <p:cNvSpPr txBox="1"/>
              <p:nvPr/>
            </p:nvSpPr>
            <p:spPr>
              <a:xfrm>
                <a:off x="604" y="2568"/>
                <a:ext cx="1538" cy="601"/>
              </a:xfrm>
              <a:prstGeom prst="rect">
                <a:avLst/>
              </a:prstGeom>
              <a:solidFill>
                <a:srgbClr val="2C384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E5F5FF"/>
                    </a:solidFill>
                    <a:latin typeface="Arial"/>
                    <a:ea typeface="Arial"/>
                    <a:cs typeface="Arial"/>
                    <a:sym typeface="Arial"/>
                  </a:rPr>
                  <a:t>Margin of</a:t>
                </a:r>
                <a:br>
                  <a:rPr lang="en-US" sz="2800" b="0" i="0" u="none" strike="noStrike" cap="none" dirty="0">
                    <a:solidFill>
                      <a:srgbClr val="E5F5FF"/>
                    </a:solidFill>
                    <a:latin typeface="Arial"/>
                    <a:ea typeface="Arial"/>
                    <a:cs typeface="Arial"/>
                    <a:sym typeface="Arial"/>
                  </a:rPr>
                </a:br>
                <a:r>
                  <a:rPr lang="en-US" sz="2800" b="0" i="0" u="none" strike="noStrike" cap="none" dirty="0">
                    <a:solidFill>
                      <a:srgbClr val="E5F5FF"/>
                    </a:solidFill>
                    <a:latin typeface="Arial"/>
                    <a:ea typeface="Arial"/>
                    <a:cs typeface="Arial"/>
                    <a:sym typeface="Arial"/>
                  </a:rPr>
                  <a:t>Safety in units</a:t>
                </a:r>
                <a:endParaRPr sz="1400" b="0" i="0" u="none" strike="noStrike" cap="none" dirty="0">
                  <a:solidFill>
                    <a:srgbClr val="000000"/>
                  </a:solidFill>
                  <a:latin typeface="Arial"/>
                  <a:ea typeface="Arial"/>
                  <a:cs typeface="Arial"/>
                  <a:sym typeface="Arial"/>
                </a:endParaRPr>
              </a:p>
            </p:txBody>
          </p:sp>
          <p:sp>
            <p:nvSpPr>
              <p:cNvPr id="1093" name="Google Shape;1093;p80"/>
              <p:cNvSpPr txBox="1"/>
              <p:nvPr/>
            </p:nvSpPr>
            <p:spPr>
              <a:xfrm>
                <a:off x="2176" y="2712"/>
                <a:ext cx="249" cy="330"/>
              </a:xfrm>
              <a:prstGeom prst="rect">
                <a:avLst/>
              </a:prstGeom>
              <a:solidFill>
                <a:srgbClr val="2C3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E5F5FF"/>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
            <p:nvSpPr>
              <p:cNvPr id="1094" name="Google Shape;1094;p80"/>
              <p:cNvSpPr txBox="1"/>
              <p:nvPr/>
            </p:nvSpPr>
            <p:spPr>
              <a:xfrm>
                <a:off x="3648" y="2712"/>
                <a:ext cx="1282" cy="330"/>
              </a:xfrm>
              <a:prstGeom prst="rect">
                <a:avLst/>
              </a:prstGeom>
              <a:solidFill>
                <a:srgbClr val="2C3843"/>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rgbClr val="E5F5FF"/>
                    </a:solidFill>
                    <a:latin typeface="Arial"/>
                    <a:ea typeface="Arial"/>
                    <a:cs typeface="Arial"/>
                    <a:sym typeface="Arial"/>
                  </a:rPr>
                  <a:t>= 100 bikes</a:t>
                </a:r>
                <a:endParaRPr sz="1400" b="0" i="0" u="none" strike="noStrike" cap="none" dirty="0">
                  <a:solidFill>
                    <a:srgbClr val="000000"/>
                  </a:solidFill>
                  <a:latin typeface="Arial"/>
                  <a:ea typeface="Arial"/>
                  <a:cs typeface="Arial"/>
                  <a:sym typeface="Arial"/>
                </a:endParaRPr>
              </a:p>
            </p:txBody>
          </p:sp>
          <p:grpSp>
            <p:nvGrpSpPr>
              <p:cNvPr id="1095" name="Google Shape;1095;p80"/>
              <p:cNvGrpSpPr/>
              <p:nvPr/>
            </p:nvGrpSpPr>
            <p:grpSpPr>
              <a:xfrm>
                <a:off x="2599" y="2568"/>
                <a:ext cx="1008" cy="601"/>
                <a:chOff x="2592" y="2640"/>
                <a:chExt cx="1008" cy="601"/>
              </a:xfrm>
            </p:grpSpPr>
            <p:sp>
              <p:nvSpPr>
                <p:cNvPr id="1096" name="Google Shape;1096;p80"/>
                <p:cNvSpPr txBox="1"/>
                <p:nvPr/>
              </p:nvSpPr>
              <p:spPr>
                <a:xfrm>
                  <a:off x="2592" y="2640"/>
                  <a:ext cx="1008" cy="601"/>
                </a:xfrm>
                <a:prstGeom prst="rect">
                  <a:avLst/>
                </a:prstGeom>
                <a:solidFill>
                  <a:srgbClr val="2C384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E5F5FF"/>
                      </a:solidFill>
                      <a:latin typeface="Arial"/>
                      <a:ea typeface="Arial"/>
                      <a:cs typeface="Arial"/>
                      <a:sym typeface="Arial"/>
                    </a:rPr>
                    <a:t>$50,000</a:t>
                  </a:r>
                  <a:br>
                    <a:rPr lang="en-US" sz="2800" b="0" i="0" u="none" strike="noStrike" cap="none" dirty="0">
                      <a:solidFill>
                        <a:srgbClr val="E5F5FF"/>
                      </a:solidFill>
                      <a:latin typeface="Arial"/>
                      <a:ea typeface="Arial"/>
                      <a:cs typeface="Arial"/>
                      <a:sym typeface="Arial"/>
                    </a:rPr>
                  </a:br>
                  <a:r>
                    <a:rPr lang="en-US" sz="2800" b="0" i="0" u="none" strike="noStrike" cap="none" dirty="0">
                      <a:solidFill>
                        <a:srgbClr val="E5F5FF"/>
                      </a:solidFill>
                      <a:latin typeface="Arial"/>
                      <a:ea typeface="Arial"/>
                      <a:cs typeface="Arial"/>
                      <a:sym typeface="Arial"/>
                    </a:rPr>
                    <a:t>$500</a:t>
                  </a:r>
                  <a:endParaRPr sz="1400" b="0" i="0" u="none" strike="noStrike" cap="none" dirty="0">
                    <a:solidFill>
                      <a:srgbClr val="000000"/>
                    </a:solidFill>
                    <a:latin typeface="Arial"/>
                    <a:ea typeface="Arial"/>
                    <a:cs typeface="Arial"/>
                    <a:sym typeface="Arial"/>
                  </a:endParaRPr>
                </a:p>
              </p:txBody>
            </p:sp>
            <p:cxnSp>
              <p:nvCxnSpPr>
                <p:cNvPr id="1097" name="Google Shape;1097;p80"/>
                <p:cNvCxnSpPr/>
                <p:nvPr/>
              </p:nvCxnSpPr>
              <p:spPr>
                <a:xfrm>
                  <a:off x="2613" y="2960"/>
                  <a:ext cx="960" cy="0"/>
                </a:xfrm>
                <a:prstGeom prst="straightConnector1">
                  <a:avLst/>
                </a:prstGeom>
                <a:solidFill>
                  <a:srgbClr val="2C3843"/>
                </a:solidFill>
                <a:ln w="28575" cap="flat" cmpd="sng">
                  <a:solidFill>
                    <a:srgbClr val="E5F5FF"/>
                  </a:solidFill>
                  <a:prstDash val="solid"/>
                  <a:round/>
                  <a:headEnd type="none" w="sm" len="sm"/>
                  <a:tailEnd type="none" w="sm" len="sm"/>
                </a:ln>
              </p:spPr>
            </p:cxnSp>
          </p:grpSp>
        </p:grpSp>
      </p:grpSp>
    </p:spTree>
  </p:cSld>
  <p:clrMapOvr>
    <a:masterClrMapping/>
  </p:clrMapOvr>
  <p:transition>
    <p:strips dir="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02"/>
        <p:cNvGrpSpPr/>
        <p:nvPr/>
      </p:nvGrpSpPr>
      <p:grpSpPr>
        <a:xfrm>
          <a:off x="0" y="0"/>
          <a:ext cx="0" cy="0"/>
          <a:chOff x="0" y="0"/>
          <a:chExt cx="0" cy="0"/>
        </a:xfrm>
      </p:grpSpPr>
      <p:sp>
        <p:nvSpPr>
          <p:cNvPr id="1103" name="Google Shape;1103;p8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Poll 12 </a:t>
            </a:r>
            <a:endParaRPr dirty="0"/>
          </a:p>
        </p:txBody>
      </p:sp>
      <p:sp>
        <p:nvSpPr>
          <p:cNvPr id="1104" name="Google Shape;1104;p82"/>
          <p:cNvSpPr txBox="1">
            <a:spLocks noGrp="1"/>
          </p:cNvSpPr>
          <p:nvPr>
            <p:ph type="body" idx="1"/>
          </p:nvPr>
        </p:nvSpPr>
        <p:spPr>
          <a:xfrm>
            <a:off x="457200" y="1563688"/>
            <a:ext cx="8229600" cy="3617912"/>
          </a:xfrm>
          <a:prstGeom prst="rect">
            <a:avLst/>
          </a:prstGeom>
          <a:noFill/>
          <a:ln>
            <a:noFill/>
          </a:ln>
          <a:effectLst>
            <a:outerShdw blurRad="63500" dist="35921" dir="2700000" algn="ctr" rotWithShape="0">
              <a:schemeClr val="lt2"/>
            </a:outerShdw>
          </a:effectLst>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400"/>
              <a:buFont typeface="Times"/>
              <a:buNone/>
            </a:pPr>
            <a:r>
              <a:rPr lang="en-US" sz="2400" dirty="0">
                <a:solidFill>
                  <a:schemeClr val="dk1"/>
                </a:solidFill>
                <a:latin typeface="Calibri"/>
                <a:ea typeface="Calibri"/>
                <a:cs typeface="Calibri"/>
                <a:sym typeface="Calibri"/>
              </a:rPr>
              <a:t> 	Coffee Klatch is an espresso stand in a downtown office building. The average selling price of a cup of coffee is $1.49 and the average variable expense per cup is $0.36. The average fixed expense per month is $1,300. An average of 2,100 cups are sold each month. What is the margin of safety expressed in cups?</a:t>
            </a:r>
            <a:endParaRPr dirty="0">
              <a:solidFill>
                <a:schemeClr val="dk1"/>
              </a:solidFill>
            </a:endParaRPr>
          </a:p>
          <a:p>
            <a:pPr marL="382588" lvl="1" indent="-182563" algn="l" rtl="0">
              <a:lnSpc>
                <a:spcPct val="90000"/>
              </a:lnSpc>
              <a:spcBef>
                <a:spcPts val="400"/>
              </a:spcBef>
              <a:spcAft>
                <a:spcPts val="0"/>
              </a:spcAft>
              <a:buSzPts val="2400"/>
              <a:buFont typeface="Noto Sans Symbols"/>
              <a:buNone/>
            </a:pPr>
            <a:r>
              <a:rPr lang="en-US" sz="2400" dirty="0">
                <a:solidFill>
                  <a:schemeClr val="dk1"/>
                </a:solidFill>
                <a:latin typeface="Calibri"/>
                <a:ea typeface="Calibri"/>
                <a:cs typeface="Calibri"/>
                <a:sym typeface="Calibri"/>
              </a:rPr>
              <a:t>a. 3,250 cups</a:t>
            </a:r>
            <a:endParaRPr dirty="0">
              <a:solidFill>
                <a:schemeClr val="dk1"/>
              </a:solidFill>
            </a:endParaRPr>
          </a:p>
          <a:p>
            <a:pPr marL="382588" lvl="1" indent="-182563" algn="l" rtl="0">
              <a:lnSpc>
                <a:spcPct val="90000"/>
              </a:lnSpc>
              <a:spcBef>
                <a:spcPts val="600"/>
              </a:spcBef>
              <a:spcAft>
                <a:spcPts val="0"/>
              </a:spcAft>
              <a:buSzPts val="2400"/>
              <a:buFont typeface="Noto Sans Symbols"/>
              <a:buNone/>
            </a:pPr>
            <a:r>
              <a:rPr lang="en-US" sz="2400" dirty="0">
                <a:solidFill>
                  <a:schemeClr val="dk1"/>
                </a:solidFill>
                <a:latin typeface="Calibri"/>
                <a:ea typeface="Calibri"/>
                <a:cs typeface="Calibri"/>
                <a:sym typeface="Calibri"/>
              </a:rPr>
              <a:t>b.    950 cups</a:t>
            </a:r>
            <a:endParaRPr dirty="0">
              <a:solidFill>
                <a:schemeClr val="dk1"/>
              </a:solidFill>
            </a:endParaRPr>
          </a:p>
          <a:p>
            <a:pPr marL="382588" lvl="1" indent="-182563" algn="l" rtl="0">
              <a:lnSpc>
                <a:spcPct val="90000"/>
              </a:lnSpc>
              <a:spcBef>
                <a:spcPts val="600"/>
              </a:spcBef>
              <a:spcAft>
                <a:spcPts val="0"/>
              </a:spcAft>
              <a:buSzPts val="2400"/>
              <a:buFont typeface="Noto Sans Symbols"/>
              <a:buNone/>
            </a:pPr>
            <a:r>
              <a:rPr lang="en-US" sz="2400" dirty="0">
                <a:solidFill>
                  <a:schemeClr val="dk1"/>
                </a:solidFill>
                <a:latin typeface="Calibri"/>
                <a:ea typeface="Calibri"/>
                <a:cs typeface="Calibri"/>
                <a:sym typeface="Calibri"/>
              </a:rPr>
              <a:t>c. 1,150 cups</a:t>
            </a:r>
            <a:endParaRPr dirty="0">
              <a:solidFill>
                <a:schemeClr val="dk1"/>
              </a:solidFill>
            </a:endParaRPr>
          </a:p>
          <a:p>
            <a:pPr marL="382588" lvl="1" indent="-182563" algn="l" rtl="0">
              <a:lnSpc>
                <a:spcPct val="90000"/>
              </a:lnSpc>
              <a:spcBef>
                <a:spcPts val="600"/>
              </a:spcBef>
              <a:spcAft>
                <a:spcPts val="0"/>
              </a:spcAft>
              <a:buSzPts val="2400"/>
              <a:buFont typeface="Noto Sans Symbols"/>
              <a:buNone/>
            </a:pPr>
            <a:r>
              <a:rPr lang="en-US" sz="2400" dirty="0">
                <a:solidFill>
                  <a:schemeClr val="dk1"/>
                </a:solidFill>
                <a:latin typeface="Calibri"/>
                <a:ea typeface="Calibri"/>
                <a:cs typeface="Calibri"/>
                <a:sym typeface="Calibri"/>
              </a:rPr>
              <a:t>d. 2,100 cups</a:t>
            </a:r>
            <a:endParaRPr dirty="0">
              <a:solidFill>
                <a:schemeClr val="dk1"/>
              </a:solidFill>
            </a:endParaRPr>
          </a:p>
        </p:txBody>
      </p:sp>
      <p:sp>
        <p:nvSpPr>
          <p:cNvPr id="1105" name="Google Shape;1105;p82"/>
          <p:cNvSpPr/>
          <p:nvPr/>
        </p:nvSpPr>
        <p:spPr>
          <a:xfrm>
            <a:off x="585004" y="4016542"/>
            <a:ext cx="501600" cy="457200"/>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nvGrpSpPr>
          <p:cNvPr id="1106" name="Google Shape;1106;p82"/>
          <p:cNvGrpSpPr/>
          <p:nvPr/>
        </p:nvGrpSpPr>
        <p:grpSpPr>
          <a:xfrm>
            <a:off x="2490536" y="3368842"/>
            <a:ext cx="6460959" cy="1752600"/>
            <a:chOff x="962" y="960"/>
            <a:chExt cx="4606" cy="960"/>
          </a:xfrm>
        </p:grpSpPr>
        <p:sp>
          <p:nvSpPr>
            <p:cNvPr id="1107" name="Google Shape;1107;p82"/>
            <p:cNvSpPr/>
            <p:nvPr/>
          </p:nvSpPr>
          <p:spPr>
            <a:xfrm>
              <a:off x="962" y="960"/>
              <a:ext cx="4606" cy="960"/>
            </a:xfrm>
            <a:prstGeom prst="rect">
              <a:avLst/>
            </a:prstGeom>
            <a:solidFill>
              <a:srgbClr val="27304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108" name="Google Shape;1108;p82"/>
            <p:cNvSpPr txBox="1"/>
            <p:nvPr/>
          </p:nvSpPr>
          <p:spPr>
            <a:xfrm>
              <a:off x="987" y="1067"/>
              <a:ext cx="4565" cy="253"/>
            </a:xfrm>
            <a:prstGeom prst="rect">
              <a:avLst/>
            </a:prstGeom>
            <a:solidFill>
              <a:srgbClr val="27304E"/>
            </a:solid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Margin of safety = Total sales – Break-even sales</a:t>
              </a:r>
              <a:endParaRPr sz="1400" b="0" i="0" u="none" strike="noStrike" cap="none" dirty="0">
                <a:solidFill>
                  <a:srgbClr val="000000"/>
                </a:solidFill>
                <a:latin typeface="Arial"/>
                <a:ea typeface="Arial"/>
                <a:cs typeface="Arial"/>
                <a:sym typeface="Arial"/>
              </a:endParaRPr>
            </a:p>
          </p:txBody>
        </p:sp>
        <p:sp>
          <p:nvSpPr>
            <p:cNvPr id="1109" name="Google Shape;1109;p82"/>
            <p:cNvSpPr txBox="1"/>
            <p:nvPr/>
          </p:nvSpPr>
          <p:spPr>
            <a:xfrm>
              <a:off x="2516" y="1550"/>
              <a:ext cx="1372"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 </a:t>
              </a:r>
              <a:r>
                <a:rPr lang="en-US" sz="2400" b="0" i="1" u="none" strike="noStrike" cap="none" dirty="0">
                  <a:solidFill>
                    <a:srgbClr val="FFFF00"/>
                  </a:solidFill>
                  <a:latin typeface="Arial"/>
                  <a:ea typeface="Arial"/>
                  <a:cs typeface="Arial"/>
                  <a:sym typeface="Arial"/>
                </a:rPr>
                <a:t>950 cups</a:t>
              </a:r>
              <a:endParaRPr sz="1400" b="0" i="0" u="none" strike="noStrike" cap="none" dirty="0">
                <a:solidFill>
                  <a:srgbClr val="000000"/>
                </a:solidFill>
                <a:latin typeface="Arial"/>
                <a:ea typeface="Arial"/>
                <a:cs typeface="Arial"/>
                <a:sym typeface="Arial"/>
              </a:endParaRPr>
            </a:p>
          </p:txBody>
        </p:sp>
        <p:sp>
          <p:nvSpPr>
            <p:cNvPr id="1110" name="Google Shape;1110;p82"/>
            <p:cNvSpPr txBox="1"/>
            <p:nvPr/>
          </p:nvSpPr>
          <p:spPr>
            <a:xfrm>
              <a:off x="1435" y="1296"/>
              <a:ext cx="4021" cy="253"/>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FFFFFF"/>
                  </a:solidFill>
                  <a:latin typeface="Arial"/>
                  <a:ea typeface="Arial"/>
                  <a:cs typeface="Arial"/>
                  <a:sym typeface="Arial"/>
                </a:rPr>
                <a:t>= 2,100 cups – 1,150 cups Slide 61</a:t>
              </a:r>
              <a:endParaRPr sz="1400" b="0" i="0" u="none" strike="noStrike" cap="none" dirty="0">
                <a:solidFill>
                  <a:srgbClr val="000000"/>
                </a:solidFill>
                <a:latin typeface="Arial"/>
                <a:ea typeface="Arial"/>
                <a:cs typeface="Arial"/>
                <a:sym typeface="Arial"/>
              </a:endParaRPr>
            </a:p>
          </p:txBody>
        </p:sp>
      </p:grpSp>
    </p:spTree>
  </p:cSld>
  <p:clrMapOvr>
    <a:masterClrMapping/>
  </p:clrMapOvr>
  <p:transition spd="med">
    <p:blinds dir="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14"/>
        <p:cNvGrpSpPr/>
        <p:nvPr/>
      </p:nvGrpSpPr>
      <p:grpSpPr>
        <a:xfrm>
          <a:off x="0" y="0"/>
          <a:ext cx="0" cy="0"/>
          <a:chOff x="0" y="0"/>
          <a:chExt cx="0" cy="0"/>
        </a:xfrm>
      </p:grpSpPr>
      <p:sp>
        <p:nvSpPr>
          <p:cNvPr id="1115" name="Google Shape;1115;gc066b2da25_0_983"/>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Poll 13</a:t>
            </a:r>
            <a:endParaRPr dirty="0"/>
          </a:p>
        </p:txBody>
      </p:sp>
      <p:sp>
        <p:nvSpPr>
          <p:cNvPr id="1116" name="Google Shape;1116;gc066b2da25_0_983"/>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200"/>
              </a:spcBef>
              <a:spcAft>
                <a:spcPts val="0"/>
              </a:spcAft>
              <a:buSzPts val="1800"/>
              <a:buNone/>
            </a:pPr>
            <a:r>
              <a:rPr lang="en-US" sz="3200" dirty="0">
                <a:solidFill>
                  <a:srgbClr val="000000"/>
                </a:solidFill>
                <a:latin typeface="Arial"/>
                <a:ea typeface="Arial"/>
                <a:cs typeface="Arial"/>
                <a:sym typeface="Arial"/>
              </a:rPr>
              <a:t>Margin of Safety= Total Sales-Break Even Sales</a:t>
            </a:r>
            <a:endParaRPr sz="3200" dirty="0">
              <a:solidFill>
                <a:srgbClr val="000000"/>
              </a:solidFill>
              <a:latin typeface="Arial"/>
              <a:ea typeface="Arial"/>
              <a:cs typeface="Arial"/>
              <a:sym typeface="Arial"/>
            </a:endParaRPr>
          </a:p>
          <a:p>
            <a:pPr marL="914400" lvl="0" indent="-431800" algn="l" rtl="0">
              <a:lnSpc>
                <a:spcPct val="90000"/>
              </a:lnSpc>
              <a:spcBef>
                <a:spcPts val="1200"/>
              </a:spcBef>
              <a:spcAft>
                <a:spcPts val="0"/>
              </a:spcAft>
              <a:buClr>
                <a:srgbClr val="000000"/>
              </a:buClr>
              <a:buSzPts val="3200"/>
              <a:buFont typeface="Arial"/>
              <a:buAutoNum type="alphaLcPeriod"/>
            </a:pPr>
            <a:r>
              <a:rPr lang="en-US" sz="3200" dirty="0">
                <a:solidFill>
                  <a:srgbClr val="FF0000"/>
                </a:solidFill>
                <a:latin typeface="Arial"/>
                <a:ea typeface="Arial"/>
                <a:cs typeface="Arial"/>
                <a:sym typeface="Arial"/>
              </a:rPr>
              <a:t>True</a:t>
            </a:r>
            <a:endParaRPr sz="3200" dirty="0">
              <a:solidFill>
                <a:srgbClr val="FF0000"/>
              </a:solidFill>
              <a:latin typeface="Arial"/>
              <a:ea typeface="Arial"/>
              <a:cs typeface="Arial"/>
              <a:sym typeface="Arial"/>
            </a:endParaRPr>
          </a:p>
          <a:p>
            <a:pPr marL="914400" lvl="0" indent="-431800" algn="l" rtl="0">
              <a:lnSpc>
                <a:spcPct val="90000"/>
              </a:lnSpc>
              <a:spcBef>
                <a:spcPts val="0"/>
              </a:spcBef>
              <a:spcAft>
                <a:spcPts val="0"/>
              </a:spcAft>
              <a:buClr>
                <a:srgbClr val="FF0000"/>
              </a:buClr>
              <a:buSzPts val="3200"/>
              <a:buFont typeface="Arial"/>
              <a:buAutoNum type="alphaLcPeriod"/>
            </a:pPr>
            <a:r>
              <a:rPr lang="en-US" sz="3200" dirty="0">
                <a:solidFill>
                  <a:schemeClr val="tx1"/>
                </a:solidFill>
                <a:latin typeface="Arial"/>
                <a:ea typeface="Arial"/>
                <a:cs typeface="Arial"/>
                <a:sym typeface="Arial"/>
              </a:rPr>
              <a:t>False</a:t>
            </a:r>
            <a:endParaRPr sz="3200" dirty="0">
              <a:solidFill>
                <a:schemeClr val="tx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8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Learning Objective 8</a:t>
            </a:r>
            <a:endParaRPr dirty="0"/>
          </a:p>
        </p:txBody>
      </p:sp>
      <p:sp>
        <p:nvSpPr>
          <p:cNvPr id="1123" name="Google Shape;1123;p83"/>
          <p:cNvSpPr txBox="1"/>
          <p:nvPr/>
        </p:nvSpPr>
        <p:spPr>
          <a:xfrm>
            <a:off x="1905000" y="2057400"/>
            <a:ext cx="5334000" cy="3754438"/>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dirty="0">
                <a:solidFill>
                  <a:srgbClr val="487B78"/>
                </a:solidFill>
                <a:latin typeface="Calibri"/>
                <a:ea typeface="Calibri"/>
                <a:cs typeface="Calibri"/>
                <a:sym typeface="Calibri"/>
              </a:rPr>
              <a:t>Compute the degree of operating leverage at a particular level of sales and explain how it can be used to predict changes in net operating income.</a:t>
            </a:r>
            <a:endParaRPr sz="1400" b="0" i="0" u="none" strike="noStrike" cap="none" dirty="0">
              <a:solidFill>
                <a:srgbClr val="000000"/>
              </a:solidFill>
              <a:latin typeface="Arial"/>
              <a:ea typeface="Arial"/>
              <a:cs typeface="Arial"/>
              <a:sym typeface="Arial"/>
            </a:endParaRPr>
          </a:p>
        </p:txBody>
      </p:sp>
    </p:spTree>
  </p:cSld>
  <p:clrMapOvr>
    <a:masterClrMapping/>
  </p:clrMapOvr>
  <p:transition>
    <p:wipe dir="d"/>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28"/>
        <p:cNvGrpSpPr/>
        <p:nvPr/>
      </p:nvGrpSpPr>
      <p:grpSpPr>
        <a:xfrm>
          <a:off x="0" y="0"/>
          <a:ext cx="0" cy="0"/>
          <a:chOff x="0" y="0"/>
          <a:chExt cx="0" cy="0"/>
        </a:xfrm>
      </p:grpSpPr>
      <p:sp>
        <p:nvSpPr>
          <p:cNvPr id="1129" name="Google Shape;1129;p8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Operating Leverage</a:t>
            </a:r>
            <a:endParaRPr dirty="0"/>
          </a:p>
        </p:txBody>
      </p:sp>
      <p:sp>
        <p:nvSpPr>
          <p:cNvPr id="1130" name="Google Shape;1130;p84"/>
          <p:cNvSpPr txBox="1">
            <a:spLocks noGrp="1"/>
          </p:cNvSpPr>
          <p:nvPr>
            <p:ph type="body" idx="1"/>
          </p:nvPr>
        </p:nvSpPr>
        <p:spPr>
          <a:xfrm>
            <a:off x="533400" y="1600200"/>
            <a:ext cx="8175625" cy="1524000"/>
          </a:xfrm>
          <a:prstGeom prst="rect">
            <a:avLst/>
          </a:prstGeom>
          <a:noFill/>
          <a:ln>
            <a:noFill/>
          </a:ln>
        </p:spPr>
        <p:txBody>
          <a:bodyPr spcFirstLastPara="1" wrap="square" lIns="90475" tIns="44450" rIns="90475" bIns="44450" anchor="t" anchorCtr="0">
            <a:noAutofit/>
          </a:bodyPr>
          <a:lstStyle/>
          <a:p>
            <a:pPr marL="90488" lvl="0" indent="-90488" algn="ctr" rtl="0">
              <a:lnSpc>
                <a:spcPct val="80000"/>
              </a:lnSpc>
              <a:spcBef>
                <a:spcPts val="0"/>
              </a:spcBef>
              <a:spcAft>
                <a:spcPts val="0"/>
              </a:spcAft>
              <a:buSzPts val="2800"/>
              <a:buFont typeface="Times"/>
              <a:buNone/>
            </a:pPr>
            <a:r>
              <a:rPr lang="en-US" sz="2800" dirty="0">
                <a:latin typeface="Calibri"/>
                <a:ea typeface="Calibri"/>
                <a:cs typeface="Calibri"/>
                <a:sym typeface="Calibri"/>
              </a:rPr>
              <a:t>   Operating leverage is a measure of how sensitive net operating income is to percentage changes in sales. It is a measure, at any given level of sales, of how a percentage change in sales volume will affect profits. </a:t>
            </a:r>
            <a:endParaRPr dirty="0"/>
          </a:p>
        </p:txBody>
      </p:sp>
      <p:grpSp>
        <p:nvGrpSpPr>
          <p:cNvPr id="1131" name="Google Shape;1131;p84"/>
          <p:cNvGrpSpPr/>
          <p:nvPr/>
        </p:nvGrpSpPr>
        <p:grpSpPr>
          <a:xfrm>
            <a:off x="587375" y="3598863"/>
            <a:ext cx="8012113" cy="950912"/>
            <a:chOff x="413" y="2632"/>
            <a:chExt cx="5047" cy="599"/>
          </a:xfrm>
        </p:grpSpPr>
        <p:sp>
          <p:nvSpPr>
            <p:cNvPr id="1132" name="Google Shape;1132;p84"/>
            <p:cNvSpPr/>
            <p:nvPr/>
          </p:nvSpPr>
          <p:spPr>
            <a:xfrm>
              <a:off x="3000" y="2632"/>
              <a:ext cx="2270" cy="599"/>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CC"/>
                  </a:solidFill>
                  <a:latin typeface="Arial"/>
                  <a:ea typeface="Arial"/>
                  <a:cs typeface="Arial"/>
                  <a:sym typeface="Arial"/>
                </a:rPr>
                <a:t>Contribution margin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CC"/>
                  </a:solidFill>
                  <a:latin typeface="Arial"/>
                  <a:ea typeface="Arial"/>
                  <a:cs typeface="Arial"/>
                  <a:sym typeface="Arial"/>
                </a:rPr>
                <a:t>Net operating income</a:t>
              </a:r>
              <a:endParaRPr sz="1400" b="0" i="0" u="none" strike="noStrike" cap="none" dirty="0">
                <a:solidFill>
                  <a:srgbClr val="000000"/>
                </a:solidFill>
                <a:latin typeface="Arial"/>
                <a:ea typeface="Arial"/>
                <a:cs typeface="Arial"/>
                <a:sym typeface="Arial"/>
              </a:endParaRPr>
            </a:p>
          </p:txBody>
        </p:sp>
        <p:sp>
          <p:nvSpPr>
            <p:cNvPr id="1133" name="Google Shape;1133;p84"/>
            <p:cNvSpPr/>
            <p:nvPr/>
          </p:nvSpPr>
          <p:spPr>
            <a:xfrm>
              <a:off x="413" y="2632"/>
              <a:ext cx="1994" cy="599"/>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CC"/>
                  </a:solidFill>
                  <a:latin typeface="Arial"/>
                  <a:ea typeface="Arial"/>
                  <a:cs typeface="Arial"/>
                  <a:sym typeface="Arial"/>
                </a:rPr>
                <a:t>Degree of</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rgbClr val="0000CC"/>
                  </a:solidFill>
                  <a:latin typeface="Arial"/>
                  <a:ea typeface="Arial"/>
                  <a:cs typeface="Arial"/>
                  <a:sym typeface="Arial"/>
                </a:rPr>
                <a:t>operating leverage</a:t>
              </a:r>
              <a:endParaRPr sz="1400" b="0" i="0" u="none" strike="noStrike" cap="none" dirty="0">
                <a:solidFill>
                  <a:srgbClr val="000000"/>
                </a:solidFill>
                <a:latin typeface="Arial"/>
                <a:ea typeface="Arial"/>
                <a:cs typeface="Arial"/>
                <a:sym typeface="Arial"/>
              </a:endParaRPr>
            </a:p>
          </p:txBody>
        </p:sp>
        <p:sp>
          <p:nvSpPr>
            <p:cNvPr id="1134" name="Google Shape;1134;p84"/>
            <p:cNvSpPr txBox="1"/>
            <p:nvPr/>
          </p:nvSpPr>
          <p:spPr>
            <a:xfrm>
              <a:off x="2589" y="2775"/>
              <a:ext cx="262" cy="3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rgbClr val="0000CC"/>
                  </a:solidFill>
                  <a:latin typeface="Times New Roman"/>
                  <a:ea typeface="Times New Roman"/>
                  <a:cs typeface="Times New Roman"/>
                  <a:sym typeface="Times New Roman"/>
                </a:rPr>
                <a:t>=</a:t>
              </a:r>
              <a:endParaRPr sz="1400" b="0" i="0" u="none" strike="noStrike" cap="none" dirty="0">
                <a:solidFill>
                  <a:srgbClr val="000000"/>
                </a:solidFill>
                <a:latin typeface="Arial"/>
                <a:ea typeface="Arial"/>
                <a:cs typeface="Arial"/>
                <a:sym typeface="Arial"/>
              </a:endParaRPr>
            </a:p>
          </p:txBody>
        </p:sp>
        <p:cxnSp>
          <p:nvCxnSpPr>
            <p:cNvPr id="1135" name="Google Shape;1135;p84"/>
            <p:cNvCxnSpPr/>
            <p:nvPr/>
          </p:nvCxnSpPr>
          <p:spPr>
            <a:xfrm>
              <a:off x="2916" y="2952"/>
              <a:ext cx="2544" cy="0"/>
            </a:xfrm>
            <a:prstGeom prst="straightConnector1">
              <a:avLst/>
            </a:prstGeom>
            <a:noFill/>
            <a:ln w="38100" cap="flat" cmpd="sng">
              <a:solidFill>
                <a:srgbClr val="0000CC"/>
              </a:solidFill>
              <a:prstDash val="solid"/>
              <a:round/>
              <a:headEnd type="none" w="sm" len="sm"/>
              <a:tailEnd type="none" w="sm" len="sm"/>
            </a:ln>
          </p:spPr>
        </p:cxnSp>
      </p:gr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30">
                                            <p:txEl>
                                              <p:pRg st="0" end="0"/>
                                            </p:txEl>
                                          </p:spTgt>
                                        </p:tgtEl>
                                        <p:attrNameLst>
                                          <p:attrName>style.visibility</p:attrName>
                                        </p:attrNameLst>
                                      </p:cBhvr>
                                      <p:to>
                                        <p:strVal val="visible"/>
                                      </p:to>
                                    </p:set>
                                    <p:animEffect transition="in" filter="fade">
                                      <p:cBhvr>
                                        <p:cTn id="7" dur="500"/>
                                        <p:tgtEl>
                                          <p:spTgt spid="11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graphicFrame>
        <p:nvGraphicFramePr>
          <p:cNvPr id="357" name="Google Shape;357;p8"/>
          <p:cNvGraphicFramePr/>
          <p:nvPr/>
        </p:nvGraphicFramePr>
        <p:xfrm>
          <a:off x="1447800" y="2667000"/>
          <a:ext cx="6461125" cy="3352800"/>
        </p:xfrm>
        <a:graphic>
          <a:graphicData uri="http://schemas.openxmlformats.org/presentationml/2006/ole">
            <mc:AlternateContent xmlns:mc="http://schemas.openxmlformats.org/markup-compatibility/2006">
              <mc:Choice xmlns:v="urn:schemas-microsoft-com:vml" Requires="v">
                <p:oleObj r:id="rId3" imgW="6461125" imgH="3352800" progId="Excel.Sheet.12">
                  <p:embed/>
                </p:oleObj>
              </mc:Choice>
              <mc:Fallback>
                <p:oleObj r:id="rId3" imgW="6461125" imgH="3352800" progId="Excel.Sheet.12">
                  <p:embed/>
                  <p:pic>
                    <p:nvPicPr>
                      <p:cNvPr id="357" name="Google Shape;357;p8"/>
                      <p:cNvPicPr preferRelativeResize="0"/>
                      <p:nvPr/>
                    </p:nvPicPr>
                    <p:blipFill rotWithShape="1">
                      <a:blip r:embed="rId4">
                        <a:alphaModFix/>
                      </a:blip>
                      <a:srcRect/>
                      <a:stretch/>
                    </p:blipFill>
                    <p:spPr>
                      <a:xfrm>
                        <a:off x="1447800" y="2667000"/>
                        <a:ext cx="6461125" cy="3352800"/>
                      </a:xfrm>
                      <a:prstGeom prst="rect">
                        <a:avLst/>
                      </a:prstGeom>
                      <a:noFill/>
                      <a:ln>
                        <a:noFill/>
                      </a:ln>
                    </p:spPr>
                  </p:pic>
                </p:oleObj>
              </mc:Fallback>
            </mc:AlternateContent>
          </a:graphicData>
        </a:graphic>
      </p:graphicFrame>
      <p:sp>
        <p:nvSpPr>
          <p:cNvPr id="358" name="Google Shape;358;p8"/>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latin typeface="Calibri"/>
                <a:ea typeface="Calibri"/>
                <a:cs typeface="Calibri"/>
                <a:sym typeface="Calibri"/>
              </a:rPr>
              <a:t>The Contribution Approach – Part 3</a:t>
            </a:r>
            <a:endParaRPr dirty="0"/>
          </a:p>
        </p:txBody>
      </p:sp>
      <p:sp>
        <p:nvSpPr>
          <p:cNvPr id="359" name="Google Shape;359;p8"/>
          <p:cNvSpPr txBox="1">
            <a:spLocks noGrp="1"/>
          </p:cNvSpPr>
          <p:nvPr>
            <p:ph type="body" idx="1"/>
          </p:nvPr>
        </p:nvSpPr>
        <p:spPr>
          <a:xfrm>
            <a:off x="822325" y="1447800"/>
            <a:ext cx="7543800" cy="11430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200"/>
              <a:buFont typeface="Times"/>
              <a:buNone/>
            </a:pPr>
            <a:r>
              <a:rPr lang="en-US" sz="3200" dirty="0">
                <a:latin typeface="Calibri"/>
                <a:ea typeface="Calibri"/>
                <a:cs typeface="Calibri"/>
                <a:sym typeface="Calibri"/>
              </a:rPr>
              <a:t>If RBC </a:t>
            </a:r>
            <a:r>
              <a:rPr lang="en-US" sz="3200" dirty="0">
                <a:solidFill>
                  <a:srgbClr val="FF0000"/>
                </a:solidFill>
                <a:latin typeface="Calibri"/>
                <a:ea typeface="Calibri"/>
                <a:cs typeface="Calibri"/>
                <a:sym typeface="Calibri"/>
              </a:rPr>
              <a:t>instead sells only 400 units </a:t>
            </a:r>
            <a:r>
              <a:rPr lang="en-US" sz="3200" dirty="0">
                <a:latin typeface="Calibri"/>
                <a:ea typeface="Calibri"/>
                <a:cs typeface="Calibri"/>
                <a:sym typeface="Calibri"/>
              </a:rPr>
              <a:t>in a month, it will be operating at the </a:t>
            </a:r>
            <a:r>
              <a:rPr lang="en-US" sz="3200" i="1" dirty="0">
                <a:solidFill>
                  <a:srgbClr val="528693"/>
                </a:solidFill>
                <a:latin typeface="Calibri"/>
                <a:ea typeface="Calibri"/>
                <a:cs typeface="Calibri"/>
                <a:sym typeface="Calibri"/>
              </a:rPr>
              <a:t>break-even point</a:t>
            </a:r>
            <a:r>
              <a:rPr lang="en-US" sz="3200" dirty="0">
                <a:latin typeface="Calibri"/>
                <a:ea typeface="Calibri"/>
                <a:cs typeface="Calibri"/>
                <a:sym typeface="Calibri"/>
              </a:rPr>
              <a:t>.</a:t>
            </a:r>
            <a:endParaRPr dirty="0"/>
          </a:p>
        </p:txBody>
      </p:sp>
      <p:cxnSp>
        <p:nvCxnSpPr>
          <p:cNvPr id="360" name="Google Shape;360;p8"/>
          <p:cNvCxnSpPr/>
          <p:nvPr/>
        </p:nvCxnSpPr>
        <p:spPr>
          <a:xfrm flipH="1">
            <a:off x="2590800" y="1905000"/>
            <a:ext cx="990600" cy="2057400"/>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cxnSp>
        <p:nvCxnSpPr>
          <p:cNvPr id="361" name="Google Shape;361;p8"/>
          <p:cNvCxnSpPr/>
          <p:nvPr/>
        </p:nvCxnSpPr>
        <p:spPr>
          <a:xfrm flipH="1">
            <a:off x="6248400" y="2362200"/>
            <a:ext cx="533400" cy="3124200"/>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60"/>
                                        </p:tgtEl>
                                        <p:attrNameLst>
                                          <p:attrName>style.visibility</p:attrName>
                                        </p:attrNameLst>
                                      </p:cBhvr>
                                      <p:to>
                                        <p:strVal val="visible"/>
                                      </p:to>
                                    </p:set>
                                    <p:animEffect transition="in" filter="fade">
                                      <p:cBhvr>
                                        <p:cTn id="7" dur="500"/>
                                        <p:tgtEl>
                                          <p:spTgt spid="36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61"/>
                                        </p:tgtEl>
                                        <p:attrNameLst>
                                          <p:attrName>style.visibility</p:attrName>
                                        </p:attrNameLst>
                                      </p:cBhvr>
                                      <p:to>
                                        <p:strVal val="visible"/>
                                      </p:to>
                                    </p:set>
                                    <p:animEffect transition="in" filter="fade">
                                      <p:cBhvr>
                                        <p:cTn id="11" dur="5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40"/>
        <p:cNvGrpSpPr/>
        <p:nvPr/>
      </p:nvGrpSpPr>
      <p:grpSpPr>
        <a:xfrm>
          <a:off x="0" y="0"/>
          <a:ext cx="0" cy="0"/>
          <a:chOff x="0" y="0"/>
          <a:chExt cx="0" cy="0"/>
        </a:xfrm>
      </p:grpSpPr>
      <p:sp>
        <p:nvSpPr>
          <p:cNvPr id="1141" name="Google Shape;1141;p8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Operating Leverage – Example</a:t>
            </a:r>
            <a:endParaRPr dirty="0"/>
          </a:p>
        </p:txBody>
      </p:sp>
      <p:graphicFrame>
        <p:nvGraphicFramePr>
          <p:cNvPr id="1142" name="Google Shape;1142;p85"/>
          <p:cNvGraphicFramePr/>
          <p:nvPr/>
        </p:nvGraphicFramePr>
        <p:xfrm>
          <a:off x="1981200" y="2286000"/>
          <a:ext cx="5126038" cy="2322513"/>
        </p:xfrm>
        <a:graphic>
          <a:graphicData uri="http://schemas.openxmlformats.org/presentationml/2006/ole">
            <mc:AlternateContent xmlns:mc="http://schemas.openxmlformats.org/markup-compatibility/2006">
              <mc:Choice xmlns:v="urn:schemas-microsoft-com:vml" Requires="v">
                <p:oleObj r:id="rId3" imgW="5126038" imgH="2322513" progId="Excel.Sheet.8">
                  <p:embed/>
                </p:oleObj>
              </mc:Choice>
              <mc:Fallback>
                <p:oleObj r:id="rId3" imgW="5126038" imgH="2322513" progId="Excel.Sheet.8">
                  <p:embed/>
                  <p:pic>
                    <p:nvPicPr>
                      <p:cNvPr id="1142" name="Google Shape;1142;p85"/>
                      <p:cNvPicPr preferRelativeResize="0"/>
                      <p:nvPr/>
                    </p:nvPicPr>
                    <p:blipFill rotWithShape="1">
                      <a:blip r:embed="rId4">
                        <a:alphaModFix/>
                      </a:blip>
                      <a:srcRect/>
                      <a:stretch/>
                    </p:blipFill>
                    <p:spPr>
                      <a:xfrm>
                        <a:off x="1981200" y="2286000"/>
                        <a:ext cx="5126038" cy="2322513"/>
                      </a:xfrm>
                      <a:prstGeom prst="rect">
                        <a:avLst/>
                      </a:prstGeom>
                      <a:noFill/>
                      <a:ln>
                        <a:noFill/>
                      </a:ln>
                      <a:effectLst>
                        <a:outerShdw blurRad="63500" dist="71842" dir="2700000" algn="ctr" rotWithShape="0">
                          <a:schemeClr val="dk1">
                            <a:alpha val="74509"/>
                          </a:schemeClr>
                        </a:outerShdw>
                      </a:effectLst>
                    </p:spPr>
                  </p:pic>
                </p:oleObj>
              </mc:Fallback>
            </mc:AlternateContent>
          </a:graphicData>
        </a:graphic>
      </p:graphicFrame>
      <p:grpSp>
        <p:nvGrpSpPr>
          <p:cNvPr id="1143" name="Google Shape;1143;p85"/>
          <p:cNvGrpSpPr/>
          <p:nvPr/>
        </p:nvGrpSpPr>
        <p:grpSpPr>
          <a:xfrm>
            <a:off x="1828800" y="4787900"/>
            <a:ext cx="5029200" cy="1384300"/>
            <a:chOff x="2619374" y="4800600"/>
            <a:chExt cx="5029202" cy="1385690"/>
          </a:xfrm>
        </p:grpSpPr>
        <p:grpSp>
          <p:nvGrpSpPr>
            <p:cNvPr id="1144" name="Google Shape;1144;p85"/>
            <p:cNvGrpSpPr/>
            <p:nvPr/>
          </p:nvGrpSpPr>
          <p:grpSpPr>
            <a:xfrm>
              <a:off x="5265738" y="5029203"/>
              <a:ext cx="2382838" cy="952500"/>
              <a:chOff x="1718" y="3284"/>
              <a:chExt cx="1501" cy="600"/>
            </a:xfrm>
          </p:grpSpPr>
          <p:sp>
            <p:nvSpPr>
              <p:cNvPr id="1145" name="Google Shape;1145;p85"/>
              <p:cNvSpPr/>
              <p:nvPr/>
            </p:nvSpPr>
            <p:spPr>
              <a:xfrm>
                <a:off x="1718" y="3284"/>
                <a:ext cx="1029" cy="6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sng" strike="noStrike" cap="none" dirty="0">
                    <a:solidFill>
                      <a:schemeClr val="dk1"/>
                    </a:solidFill>
                    <a:latin typeface="Calibri"/>
                    <a:ea typeface="Calibri"/>
                    <a:cs typeface="Calibri"/>
                    <a:sym typeface="Calibri"/>
                  </a:rPr>
                  <a:t>$100,000 </a:t>
                </a:r>
                <a:endParaRPr sz="28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 $20,000</a:t>
                </a:r>
                <a:endParaRPr sz="1400" b="0" i="0" u="none" strike="noStrike" cap="none" dirty="0">
                  <a:solidFill>
                    <a:srgbClr val="000000"/>
                  </a:solidFill>
                  <a:latin typeface="Arial"/>
                  <a:ea typeface="Arial"/>
                  <a:cs typeface="Arial"/>
                  <a:sym typeface="Arial"/>
                </a:endParaRPr>
              </a:p>
            </p:txBody>
          </p:sp>
          <p:sp>
            <p:nvSpPr>
              <p:cNvPr id="1146" name="Google Shape;1146;p85"/>
              <p:cNvSpPr/>
              <p:nvPr/>
            </p:nvSpPr>
            <p:spPr>
              <a:xfrm>
                <a:off x="2721" y="3428"/>
                <a:ext cx="498" cy="31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a:t>
                </a:r>
                <a:r>
                  <a:rPr lang="en-US" sz="2800" b="0" i="0" u="none" strike="noStrike" cap="none" dirty="0">
                    <a:solidFill>
                      <a:srgbClr val="0000CC"/>
                    </a:solidFill>
                    <a:latin typeface="Calibri"/>
                    <a:ea typeface="Calibri"/>
                    <a:cs typeface="Calibri"/>
                    <a:sym typeface="Calibri"/>
                  </a:rPr>
                  <a:t>   </a:t>
                </a:r>
                <a:r>
                  <a:rPr lang="en-US" sz="2800" b="0" i="0" u="none" strike="noStrike" cap="none" dirty="0">
                    <a:solidFill>
                      <a:srgbClr val="C00000"/>
                    </a:solidFill>
                    <a:latin typeface="Calibri"/>
                    <a:ea typeface="Calibri"/>
                    <a:cs typeface="Calibri"/>
                    <a:sym typeface="Calibri"/>
                  </a:rPr>
                  <a:t>5</a:t>
                </a:r>
                <a:endParaRPr sz="1400" b="0" i="0" u="none" strike="noStrike" cap="none" dirty="0">
                  <a:solidFill>
                    <a:srgbClr val="000000"/>
                  </a:solidFill>
                  <a:latin typeface="Arial"/>
                  <a:ea typeface="Arial"/>
                  <a:cs typeface="Arial"/>
                  <a:sym typeface="Arial"/>
                </a:endParaRPr>
              </a:p>
            </p:txBody>
          </p:sp>
        </p:grpSp>
        <p:sp>
          <p:nvSpPr>
            <p:cNvPr id="1147" name="Google Shape;1147;p85"/>
            <p:cNvSpPr txBox="1"/>
            <p:nvPr/>
          </p:nvSpPr>
          <p:spPr>
            <a:xfrm>
              <a:off x="2619374" y="4800600"/>
              <a:ext cx="2486026" cy="13856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Degree of</a:t>
              </a:r>
              <a:br>
                <a:rPr lang="en-US" sz="2800" b="0" i="0" u="none" strike="noStrike" cap="none" dirty="0">
                  <a:solidFill>
                    <a:schemeClr val="dk1"/>
                  </a:solidFill>
                  <a:latin typeface="Calibri"/>
                  <a:ea typeface="Calibri"/>
                  <a:cs typeface="Calibri"/>
                  <a:sym typeface="Calibri"/>
                </a:rPr>
              </a:br>
              <a:r>
                <a:rPr lang="en-US" sz="2800" b="0" i="0" u="none" strike="noStrike" cap="none" dirty="0">
                  <a:solidFill>
                    <a:schemeClr val="dk1"/>
                  </a:solidFill>
                  <a:latin typeface="Calibri"/>
                  <a:ea typeface="Calibri"/>
                  <a:cs typeface="Calibri"/>
                  <a:sym typeface="Calibri"/>
                </a:rPr>
                <a:t>Operating</a:t>
              </a:r>
              <a:br>
                <a:rPr lang="en-US" sz="2800" b="0" i="0" u="none" strike="noStrike" cap="none" dirty="0">
                  <a:solidFill>
                    <a:schemeClr val="dk1"/>
                  </a:solidFill>
                  <a:latin typeface="Calibri"/>
                  <a:ea typeface="Calibri"/>
                  <a:cs typeface="Calibri"/>
                  <a:sym typeface="Calibri"/>
                </a:rPr>
              </a:br>
              <a:r>
                <a:rPr lang="en-US" sz="2800" b="0" i="0" u="none" strike="noStrike" cap="none" dirty="0">
                  <a:solidFill>
                    <a:schemeClr val="dk1"/>
                  </a:solidFill>
                  <a:latin typeface="Calibri"/>
                  <a:ea typeface="Calibri"/>
                  <a:cs typeface="Calibri"/>
                  <a:sym typeface="Calibri"/>
                </a:rPr>
                <a:t>Leverage</a:t>
              </a:r>
              <a:endParaRPr sz="1400" b="0" i="0" u="none" strike="noStrike" cap="none" dirty="0">
                <a:solidFill>
                  <a:srgbClr val="000000"/>
                </a:solidFill>
                <a:latin typeface="Arial"/>
                <a:ea typeface="Arial"/>
                <a:cs typeface="Arial"/>
                <a:sym typeface="Arial"/>
              </a:endParaRPr>
            </a:p>
          </p:txBody>
        </p:sp>
        <p:sp>
          <p:nvSpPr>
            <p:cNvPr id="1148" name="Google Shape;1148;p85"/>
            <p:cNvSpPr txBox="1"/>
            <p:nvPr/>
          </p:nvSpPr>
          <p:spPr>
            <a:xfrm>
              <a:off x="4800600" y="5258259"/>
              <a:ext cx="457200" cy="5228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grpSp>
      <p:sp>
        <p:nvSpPr>
          <p:cNvPr id="1149" name="Google Shape;1149;p85"/>
          <p:cNvSpPr txBox="1"/>
          <p:nvPr/>
        </p:nvSpPr>
        <p:spPr>
          <a:xfrm>
            <a:off x="685800" y="1295400"/>
            <a:ext cx="7924800" cy="9540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Calibri"/>
                <a:ea typeface="Calibri"/>
                <a:cs typeface="Calibri"/>
                <a:sym typeface="Calibri"/>
              </a:rPr>
              <a:t>To illustrate, let’s revisit the contribution income statement for RBC. </a:t>
            </a:r>
            <a:endParaRPr sz="1400" b="0" i="0" u="none" strike="noStrike" cap="none" dirty="0">
              <a:solidFill>
                <a:srgbClr val="000000"/>
              </a:solidFill>
              <a:latin typeface="Arial"/>
              <a:ea typeface="Arial"/>
              <a:cs typeface="Arial"/>
              <a:sym typeface="Arial"/>
            </a:endParaRPr>
          </a:p>
        </p:txBody>
      </p:sp>
    </p:spTree>
  </p:cSld>
  <p:clrMapOvr>
    <a:masterClrMapping/>
  </p:clrMapOvr>
  <p:transition>
    <p:zoom dir="in"/>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86"/>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Operating Leverage – Changes in Profit</a:t>
            </a:r>
            <a:endParaRPr dirty="0"/>
          </a:p>
        </p:txBody>
      </p:sp>
      <p:sp>
        <p:nvSpPr>
          <p:cNvPr id="1156" name="Google Shape;1156;p86"/>
          <p:cNvSpPr txBox="1">
            <a:spLocks noGrp="1"/>
          </p:cNvSpPr>
          <p:nvPr>
            <p:ph type="body" idx="1"/>
          </p:nvPr>
        </p:nvSpPr>
        <p:spPr>
          <a:xfrm>
            <a:off x="822325" y="1447800"/>
            <a:ext cx="7543800" cy="15240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200"/>
              <a:buFont typeface="Times"/>
              <a:buNone/>
            </a:pPr>
            <a:r>
              <a:rPr lang="en-US" sz="3200" dirty="0">
                <a:latin typeface="Calibri"/>
                <a:ea typeface="Calibri"/>
                <a:cs typeface="Calibri"/>
                <a:sym typeface="Calibri"/>
              </a:rPr>
              <a:t>With an operating leverage of </a:t>
            </a:r>
            <a:r>
              <a:rPr lang="en-US" sz="3200" dirty="0">
                <a:solidFill>
                  <a:srgbClr val="C00000"/>
                </a:solidFill>
                <a:latin typeface="Calibri"/>
                <a:ea typeface="Calibri"/>
                <a:cs typeface="Calibri"/>
                <a:sym typeface="Calibri"/>
              </a:rPr>
              <a:t>5</a:t>
            </a:r>
            <a:r>
              <a:rPr lang="en-US" sz="3200" dirty="0">
                <a:latin typeface="Calibri"/>
                <a:ea typeface="Calibri"/>
                <a:cs typeface="Calibri"/>
                <a:sym typeface="Calibri"/>
              </a:rPr>
              <a:t>, if RBC increases its sales by </a:t>
            </a:r>
            <a:r>
              <a:rPr lang="en-US" sz="3200" dirty="0">
                <a:solidFill>
                  <a:srgbClr val="C00000"/>
                </a:solidFill>
                <a:latin typeface="Calibri"/>
                <a:ea typeface="Calibri"/>
                <a:cs typeface="Calibri"/>
                <a:sym typeface="Calibri"/>
              </a:rPr>
              <a:t>10%</a:t>
            </a:r>
            <a:r>
              <a:rPr lang="en-US" sz="3200" dirty="0">
                <a:latin typeface="Calibri"/>
                <a:ea typeface="Calibri"/>
                <a:cs typeface="Calibri"/>
                <a:sym typeface="Calibri"/>
              </a:rPr>
              <a:t>, net operating income would increase by </a:t>
            </a:r>
            <a:r>
              <a:rPr lang="en-US" sz="3200" dirty="0">
                <a:solidFill>
                  <a:srgbClr val="C00000"/>
                </a:solidFill>
                <a:latin typeface="Calibri"/>
                <a:ea typeface="Calibri"/>
                <a:cs typeface="Calibri"/>
                <a:sym typeface="Calibri"/>
              </a:rPr>
              <a:t>50%</a:t>
            </a:r>
            <a:r>
              <a:rPr lang="en-US" sz="3200" dirty="0">
                <a:latin typeface="Calibri"/>
                <a:ea typeface="Calibri"/>
                <a:cs typeface="Calibri"/>
                <a:sym typeface="Calibri"/>
              </a:rPr>
              <a:t>.</a:t>
            </a:r>
            <a:endParaRPr dirty="0"/>
          </a:p>
        </p:txBody>
      </p:sp>
      <p:graphicFrame>
        <p:nvGraphicFramePr>
          <p:cNvPr id="1157" name="Google Shape;1157;p86"/>
          <p:cNvGraphicFramePr/>
          <p:nvPr/>
        </p:nvGraphicFramePr>
        <p:xfrm>
          <a:off x="838200" y="2971800"/>
          <a:ext cx="7467600" cy="1981200"/>
        </p:xfrm>
        <a:graphic>
          <a:graphicData uri="http://schemas.openxmlformats.org/presentationml/2006/ole">
            <mc:AlternateContent xmlns:mc="http://schemas.openxmlformats.org/markup-compatibility/2006">
              <mc:Choice xmlns:v="urn:schemas-microsoft-com:vml" Requires="v">
                <p:oleObj r:id="rId3" imgW="7467600" imgH="1981200" progId="Excel.Sheet.8">
                  <p:embed/>
                </p:oleObj>
              </mc:Choice>
              <mc:Fallback>
                <p:oleObj r:id="rId3" imgW="7467600" imgH="1981200" progId="Excel.Sheet.8">
                  <p:embed/>
                  <p:pic>
                    <p:nvPicPr>
                      <p:cNvPr id="1157" name="Google Shape;1157;p86"/>
                      <p:cNvPicPr preferRelativeResize="0"/>
                      <p:nvPr/>
                    </p:nvPicPr>
                    <p:blipFill rotWithShape="1">
                      <a:blip r:embed="rId4">
                        <a:alphaModFix/>
                      </a:blip>
                      <a:srcRect/>
                      <a:stretch/>
                    </p:blipFill>
                    <p:spPr>
                      <a:xfrm>
                        <a:off x="838200" y="2971800"/>
                        <a:ext cx="7467600" cy="1981200"/>
                      </a:xfrm>
                      <a:prstGeom prst="rect">
                        <a:avLst/>
                      </a:prstGeom>
                      <a:noFill/>
                      <a:ln>
                        <a:noFill/>
                      </a:ln>
                    </p:spPr>
                  </p:pic>
                </p:oleObj>
              </mc:Fallback>
            </mc:AlternateContent>
          </a:graphicData>
        </a:graphic>
      </p:graphicFrame>
      <p:sp>
        <p:nvSpPr>
          <p:cNvPr id="1158" name="Google Shape;1158;p86"/>
          <p:cNvSpPr/>
          <p:nvPr/>
        </p:nvSpPr>
        <p:spPr>
          <a:xfrm>
            <a:off x="2286000" y="5181600"/>
            <a:ext cx="5410200" cy="914400"/>
          </a:xfrm>
          <a:custGeom>
            <a:avLst/>
            <a:gdLst/>
            <a:ahLst/>
            <a:cxnLst/>
            <a:rect l="l" t="t" r="r" b="b"/>
            <a:pathLst>
              <a:path w="21600" h="21600" extrusionOk="0">
                <a:moveTo>
                  <a:pt x="16200" y="0"/>
                </a:moveTo>
                <a:lnTo>
                  <a:pt x="16200" y="5400"/>
                </a:lnTo>
                <a:lnTo>
                  <a:pt x="3375" y="5400"/>
                </a:lnTo>
                <a:lnTo>
                  <a:pt x="3375" y="16200"/>
                </a:lnTo>
                <a:lnTo>
                  <a:pt x="16200" y="16200"/>
                </a:lnTo>
                <a:lnTo>
                  <a:pt x="16200" y="21600"/>
                </a:lnTo>
                <a:lnTo>
                  <a:pt x="21600" y="10800"/>
                </a:lnTo>
                <a:lnTo>
                  <a:pt x="16200" y="0"/>
                </a:lnTo>
                <a:close/>
              </a:path>
              <a:path w="21600" h="21600" extrusionOk="0">
                <a:moveTo>
                  <a:pt x="1350" y="5400"/>
                </a:moveTo>
                <a:lnTo>
                  <a:pt x="1350" y="16200"/>
                </a:lnTo>
                <a:lnTo>
                  <a:pt x="2700" y="16200"/>
                </a:lnTo>
                <a:lnTo>
                  <a:pt x="2700" y="5400"/>
                </a:lnTo>
                <a:lnTo>
                  <a:pt x="1350" y="5400"/>
                </a:lnTo>
                <a:close/>
              </a:path>
              <a:path w="21600" h="21600" extrusionOk="0">
                <a:moveTo>
                  <a:pt x="0" y="5400"/>
                </a:moveTo>
                <a:lnTo>
                  <a:pt x="0" y="16200"/>
                </a:lnTo>
                <a:lnTo>
                  <a:pt x="675" y="16200"/>
                </a:lnTo>
                <a:lnTo>
                  <a:pt x="675" y="5400"/>
                </a:lnTo>
                <a:lnTo>
                  <a:pt x="0" y="5400"/>
                </a:lnTo>
                <a:close/>
              </a:path>
            </a:pathLst>
          </a:custGeom>
          <a:solidFill>
            <a:srgbClr val="0066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600"/>
              <a:buFont typeface="Arial"/>
              <a:buNone/>
            </a:pPr>
            <a:r>
              <a:rPr lang="en-US" sz="2600" b="1" i="0" u="none" strike="noStrike" cap="none" dirty="0">
                <a:solidFill>
                  <a:srgbClr val="FFFFFF"/>
                </a:solidFill>
                <a:latin typeface="Times New Roman"/>
                <a:ea typeface="Times New Roman"/>
                <a:cs typeface="Times New Roman"/>
                <a:sym typeface="Times New Roman"/>
              </a:rPr>
              <a:t>Here’s the verification!</a:t>
            </a:r>
            <a:endParaRPr sz="1400" b="0" i="0" u="none" strike="noStrike" cap="none" dirty="0">
              <a:solidFill>
                <a:srgbClr val="000000"/>
              </a:solidFill>
              <a:latin typeface="Arial"/>
              <a:ea typeface="Arial"/>
              <a:cs typeface="Arial"/>
              <a:sym typeface="Arial"/>
            </a:endParaRP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58"/>
                                        </p:tgtEl>
                                        <p:attrNameLst>
                                          <p:attrName>style.visibility</p:attrName>
                                        </p:attrNameLst>
                                      </p:cBhvr>
                                      <p:to>
                                        <p:strVal val="visible"/>
                                      </p:to>
                                    </p:set>
                                    <p:animEffect transition="in" filter="fade">
                                      <p:cBhvr>
                                        <p:cTn id="7" dur="1000"/>
                                        <p:tgtEl>
                                          <p:spTgt spid="11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87"/>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85000"/>
              </a:lnSpc>
              <a:spcBef>
                <a:spcPts val="0"/>
              </a:spcBef>
              <a:spcAft>
                <a:spcPts val="0"/>
              </a:spcAft>
              <a:buSzPct val="38888"/>
              <a:buNone/>
            </a:pPr>
            <a:r>
              <a:rPr lang="en-US" dirty="0"/>
              <a:t>Operating Leverage – Proof of Changes</a:t>
            </a:r>
            <a:endParaRPr dirty="0"/>
          </a:p>
        </p:txBody>
      </p:sp>
      <p:graphicFrame>
        <p:nvGraphicFramePr>
          <p:cNvPr id="1165" name="Google Shape;1165;p87"/>
          <p:cNvGraphicFramePr/>
          <p:nvPr/>
        </p:nvGraphicFramePr>
        <p:xfrm>
          <a:off x="685800" y="1371600"/>
          <a:ext cx="7924800" cy="2968625"/>
        </p:xfrm>
        <a:graphic>
          <a:graphicData uri="http://schemas.openxmlformats.org/presentationml/2006/ole">
            <mc:AlternateContent xmlns:mc="http://schemas.openxmlformats.org/markup-compatibility/2006">
              <mc:Choice xmlns:v="urn:schemas-microsoft-com:vml" Requires="v">
                <p:oleObj r:id="rId3" imgW="7924800" imgH="2968625" progId="Excel.Sheet.8">
                  <p:embed/>
                </p:oleObj>
              </mc:Choice>
              <mc:Fallback>
                <p:oleObj r:id="rId3" imgW="7924800" imgH="2968625" progId="Excel.Sheet.8">
                  <p:embed/>
                  <p:pic>
                    <p:nvPicPr>
                      <p:cNvPr id="1165" name="Google Shape;1165;p87"/>
                      <p:cNvPicPr preferRelativeResize="0"/>
                      <p:nvPr/>
                    </p:nvPicPr>
                    <p:blipFill rotWithShape="1">
                      <a:blip r:embed="rId4">
                        <a:alphaModFix/>
                      </a:blip>
                      <a:srcRect l="2789" r="502"/>
                      <a:stretch/>
                    </p:blipFill>
                    <p:spPr>
                      <a:xfrm>
                        <a:off x="685800" y="1371600"/>
                        <a:ext cx="7924800" cy="2968625"/>
                      </a:xfrm>
                      <a:prstGeom prst="rect">
                        <a:avLst/>
                      </a:prstGeom>
                      <a:noFill/>
                      <a:ln w="38100" cap="flat" cmpd="sng">
                        <a:solidFill>
                          <a:schemeClr val="dk1"/>
                        </a:solidFill>
                        <a:prstDash val="solid"/>
                        <a:miter lim="800000"/>
                        <a:headEnd type="none" w="sm" len="sm"/>
                        <a:tailEnd type="none" w="sm" len="sm"/>
                      </a:ln>
                    </p:spPr>
                  </p:pic>
                </p:oleObj>
              </mc:Fallback>
            </mc:AlternateContent>
          </a:graphicData>
        </a:graphic>
      </p:graphicFrame>
      <p:sp>
        <p:nvSpPr>
          <p:cNvPr id="1166" name="Google Shape;1166;p87"/>
          <p:cNvSpPr/>
          <p:nvPr/>
        </p:nvSpPr>
        <p:spPr>
          <a:xfrm>
            <a:off x="533400" y="4114800"/>
            <a:ext cx="4495800" cy="990600"/>
          </a:xfrm>
          <a:prstGeom prst="rect">
            <a:avLst/>
          </a:prstGeom>
          <a:solidFill>
            <a:srgbClr val="CCECFF"/>
          </a:solidFill>
          <a:ln w="9525" cap="flat" cmpd="sng">
            <a:solidFill>
              <a:srgbClr val="0000CC"/>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0000CC"/>
                </a:solidFill>
                <a:latin typeface="Arial"/>
                <a:ea typeface="Arial"/>
                <a:cs typeface="Arial"/>
                <a:sym typeface="Arial"/>
              </a:rPr>
              <a:t>10% increase in sales from</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0000CC"/>
                </a:solidFill>
                <a:latin typeface="Arial"/>
                <a:ea typeface="Arial"/>
                <a:cs typeface="Arial"/>
                <a:sym typeface="Arial"/>
              </a:rPr>
              <a:t>$250,000 to $275,000 . . .</a:t>
            </a:r>
            <a:endParaRPr sz="1400" b="0" i="0" u="none" strike="noStrike" cap="none" dirty="0">
              <a:solidFill>
                <a:srgbClr val="000000"/>
              </a:solidFill>
              <a:latin typeface="Arial"/>
              <a:ea typeface="Arial"/>
              <a:cs typeface="Arial"/>
              <a:sym typeface="Arial"/>
            </a:endParaRPr>
          </a:p>
        </p:txBody>
      </p:sp>
      <p:sp>
        <p:nvSpPr>
          <p:cNvPr id="1167" name="Google Shape;1167;p87"/>
          <p:cNvSpPr/>
          <p:nvPr/>
        </p:nvSpPr>
        <p:spPr>
          <a:xfrm>
            <a:off x="3733800" y="5181600"/>
            <a:ext cx="5181600" cy="1066800"/>
          </a:xfrm>
          <a:prstGeom prst="rect">
            <a:avLst/>
          </a:prstGeom>
          <a:solidFill>
            <a:srgbClr val="E5FFE5"/>
          </a:solidFill>
          <a:ln w="9525" cap="flat" cmpd="sng">
            <a:solidFill>
              <a:schemeClr val="dk1"/>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006600"/>
                </a:solidFill>
                <a:latin typeface="Arial"/>
                <a:ea typeface="Arial"/>
                <a:cs typeface="Arial"/>
                <a:sym typeface="Arial"/>
              </a:rPr>
              <a:t>. . . results in a 50% increase in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006600"/>
                </a:solidFill>
                <a:latin typeface="Arial"/>
                <a:ea typeface="Arial"/>
                <a:cs typeface="Arial"/>
                <a:sym typeface="Arial"/>
              </a:rPr>
              <a:t>income from $20,000 to $30,000.</a:t>
            </a:r>
            <a:endParaRPr sz="1400" b="0" i="0" u="none" strike="noStrike" cap="none" dirty="0">
              <a:solidFill>
                <a:srgbClr val="000000"/>
              </a:solidFill>
              <a:latin typeface="Arial"/>
              <a:ea typeface="Arial"/>
              <a:cs typeface="Arial"/>
              <a:sym typeface="Arial"/>
            </a:endParaRP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66"/>
                                        </p:tgtEl>
                                        <p:attrNameLst>
                                          <p:attrName>style.visibility</p:attrName>
                                        </p:attrNameLst>
                                      </p:cBhvr>
                                      <p:to>
                                        <p:strVal val="visible"/>
                                      </p:to>
                                    </p:set>
                                    <p:animEffect transition="in" filter="fade">
                                      <p:cBhvr>
                                        <p:cTn id="7" dur="2000"/>
                                        <p:tgtEl>
                                          <p:spTgt spid="11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67"/>
                                        </p:tgtEl>
                                        <p:attrNameLst>
                                          <p:attrName>style.visibility</p:attrName>
                                        </p:attrNameLst>
                                      </p:cBhvr>
                                      <p:to>
                                        <p:strVal val="visible"/>
                                      </p:to>
                                    </p:set>
                                    <p:animEffect transition="in" filter="fade">
                                      <p:cBhvr>
                                        <p:cTn id="11" dur="1000"/>
                                        <p:tgtEl>
                                          <p:spTgt spid="1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72"/>
        <p:cNvGrpSpPr/>
        <p:nvPr/>
      </p:nvGrpSpPr>
      <p:grpSpPr>
        <a:xfrm>
          <a:off x="0" y="0"/>
          <a:ext cx="0" cy="0"/>
          <a:chOff x="0" y="0"/>
          <a:chExt cx="0" cy="0"/>
        </a:xfrm>
      </p:grpSpPr>
      <p:sp>
        <p:nvSpPr>
          <p:cNvPr id="1173" name="Google Shape;1173;p89"/>
          <p:cNvSpPr txBox="1">
            <a:spLocks noGrp="1"/>
          </p:cNvSpPr>
          <p:nvPr>
            <p:ph type="title"/>
          </p:nvPr>
        </p:nvSpPr>
        <p:spPr>
          <a:xfrm>
            <a:off x="743250" y="717325"/>
            <a:ext cx="7543800" cy="449400"/>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Poll 14</a:t>
            </a:r>
            <a:endParaRPr dirty="0"/>
          </a:p>
        </p:txBody>
      </p:sp>
      <p:sp>
        <p:nvSpPr>
          <p:cNvPr id="1174" name="Google Shape;1174;p89"/>
          <p:cNvSpPr txBox="1">
            <a:spLocks noGrp="1"/>
          </p:cNvSpPr>
          <p:nvPr>
            <p:ph type="body" idx="1"/>
          </p:nvPr>
        </p:nvSpPr>
        <p:spPr>
          <a:xfrm>
            <a:off x="457200" y="1268263"/>
            <a:ext cx="8229600" cy="6521100"/>
          </a:xfrm>
          <a:prstGeom prst="rect">
            <a:avLst/>
          </a:prstGeom>
          <a:noFill/>
          <a:ln>
            <a:noFill/>
          </a:ln>
          <a:effectLst>
            <a:outerShdw blurRad="63500" dist="35921" dir="2700000" algn="ctr" rotWithShape="0">
              <a:schemeClr val="lt2"/>
            </a:outerShdw>
          </a:effectLst>
        </p:spPr>
        <p:txBody>
          <a:bodyPr spcFirstLastPara="1" wrap="square" lIns="90475" tIns="44450" rIns="90475" bIns="44450" anchor="t" anchorCtr="0">
            <a:noAutofit/>
          </a:bodyPr>
          <a:lstStyle/>
          <a:p>
            <a:pPr marL="90488" lvl="0" indent="-90488" algn="l" rtl="0">
              <a:lnSpc>
                <a:spcPct val="90000"/>
              </a:lnSpc>
              <a:spcBef>
                <a:spcPts val="0"/>
              </a:spcBef>
              <a:spcAft>
                <a:spcPts val="0"/>
              </a:spcAft>
              <a:buSzPts val="2800"/>
              <a:buFont typeface="Times"/>
              <a:buNone/>
            </a:pPr>
            <a:r>
              <a:rPr lang="en-US" sz="2800" dirty="0">
                <a:latin typeface="Calibri"/>
                <a:ea typeface="Calibri"/>
                <a:cs typeface="Calibri"/>
                <a:sym typeface="Calibri"/>
              </a:rPr>
              <a:t> </a:t>
            </a:r>
            <a:r>
              <a:rPr lang="en-US" sz="2800" dirty="0">
                <a:solidFill>
                  <a:schemeClr val="dk1"/>
                </a:solidFill>
                <a:latin typeface="Calibri"/>
                <a:ea typeface="Calibri"/>
                <a:cs typeface="Calibri"/>
                <a:sym typeface="Calibri"/>
              </a:rPr>
              <a:t>	Coffee Klatch is an espresso stand in a downtown office building. The average selling price of a cup of coffee is $1.49 and the average variable expense per cup is $0.36. The average fixed expense per month is $1,300. An average of 2,100 cups are sold each month. What is the operating leverage?</a:t>
            </a:r>
            <a:endParaRPr dirty="0">
              <a:solidFill>
                <a:schemeClr val="dk1"/>
              </a:solidFill>
            </a:endParaRPr>
          </a:p>
          <a:p>
            <a:pPr marL="382588" lvl="1" indent="-182563" algn="l" rtl="0">
              <a:lnSpc>
                <a:spcPct val="90000"/>
              </a:lnSpc>
              <a:spcBef>
                <a:spcPts val="400"/>
              </a:spcBef>
              <a:spcAft>
                <a:spcPts val="0"/>
              </a:spcAft>
              <a:buSzPts val="2800"/>
              <a:buFont typeface="Noto Sans Symbols"/>
              <a:buNone/>
            </a:pPr>
            <a:r>
              <a:rPr lang="en-US" sz="2800" dirty="0">
                <a:solidFill>
                  <a:schemeClr val="dk1"/>
                </a:solidFill>
                <a:latin typeface="Calibri"/>
                <a:ea typeface="Calibri"/>
                <a:cs typeface="Calibri"/>
                <a:sym typeface="Calibri"/>
              </a:rPr>
              <a:t>a. 2.21</a:t>
            </a:r>
            <a:endParaRPr dirty="0">
              <a:solidFill>
                <a:schemeClr val="dk1"/>
              </a:solidFill>
            </a:endParaRPr>
          </a:p>
          <a:p>
            <a:pPr marL="382588" lvl="1" indent="-182563" algn="l" rtl="0">
              <a:lnSpc>
                <a:spcPct val="90000"/>
              </a:lnSpc>
              <a:spcBef>
                <a:spcPts val="600"/>
              </a:spcBef>
              <a:spcAft>
                <a:spcPts val="0"/>
              </a:spcAft>
              <a:buSzPts val="2800"/>
              <a:buFont typeface="Noto Sans Symbols"/>
              <a:buNone/>
            </a:pPr>
            <a:r>
              <a:rPr lang="en-US" sz="2800" dirty="0">
                <a:solidFill>
                  <a:schemeClr val="dk1"/>
                </a:solidFill>
                <a:latin typeface="Calibri"/>
                <a:ea typeface="Calibri"/>
                <a:cs typeface="Calibri"/>
                <a:sym typeface="Calibri"/>
              </a:rPr>
              <a:t>b. 0.45</a:t>
            </a:r>
            <a:endParaRPr dirty="0">
              <a:solidFill>
                <a:schemeClr val="dk1"/>
              </a:solidFill>
            </a:endParaRPr>
          </a:p>
          <a:p>
            <a:pPr marL="382588" lvl="1" indent="-182563" algn="l" rtl="0">
              <a:lnSpc>
                <a:spcPct val="90000"/>
              </a:lnSpc>
              <a:spcBef>
                <a:spcPts val="600"/>
              </a:spcBef>
              <a:spcAft>
                <a:spcPts val="0"/>
              </a:spcAft>
              <a:buSzPts val="2800"/>
              <a:buFont typeface="Noto Sans Symbols"/>
              <a:buNone/>
            </a:pPr>
            <a:r>
              <a:rPr lang="en-US" sz="2800" dirty="0">
                <a:solidFill>
                  <a:schemeClr val="dk1"/>
                </a:solidFill>
                <a:latin typeface="Calibri"/>
                <a:ea typeface="Calibri"/>
                <a:cs typeface="Calibri"/>
                <a:sym typeface="Calibri"/>
              </a:rPr>
              <a:t>c. 0.34</a:t>
            </a:r>
            <a:endParaRPr dirty="0">
              <a:solidFill>
                <a:schemeClr val="dk1"/>
              </a:solidFill>
            </a:endParaRPr>
          </a:p>
          <a:p>
            <a:pPr marL="382588" lvl="1" indent="-182563" algn="l" rtl="0">
              <a:lnSpc>
                <a:spcPct val="90000"/>
              </a:lnSpc>
              <a:spcBef>
                <a:spcPts val="600"/>
              </a:spcBef>
              <a:spcAft>
                <a:spcPts val="0"/>
              </a:spcAft>
              <a:buSzPts val="2800"/>
              <a:buFont typeface="Noto Sans Symbols"/>
              <a:buNone/>
            </a:pPr>
            <a:r>
              <a:rPr lang="en-US" sz="2800" dirty="0">
                <a:solidFill>
                  <a:schemeClr val="dk1"/>
                </a:solidFill>
                <a:latin typeface="Calibri"/>
                <a:ea typeface="Calibri"/>
                <a:cs typeface="Calibri"/>
                <a:sym typeface="Calibri"/>
              </a:rPr>
              <a:t>d. 2.92</a:t>
            </a:r>
            <a:endParaRPr dirty="0">
              <a:solidFill>
                <a:schemeClr val="dk1"/>
              </a:solidFill>
            </a:endParaRPr>
          </a:p>
        </p:txBody>
      </p:sp>
      <p:sp>
        <p:nvSpPr>
          <p:cNvPr id="1175" name="Google Shape;1175;p89"/>
          <p:cNvSpPr/>
          <p:nvPr/>
        </p:nvSpPr>
        <p:spPr>
          <a:xfrm>
            <a:off x="582156" y="3646442"/>
            <a:ext cx="533400" cy="482700"/>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1176" name="Google Shape;1176;p89"/>
          <p:cNvPicPr preferRelativeResize="0"/>
          <p:nvPr/>
        </p:nvPicPr>
        <p:blipFill rotWithShape="1">
          <a:blip r:embed="rId3">
            <a:alphaModFix/>
          </a:blip>
          <a:srcRect/>
          <a:stretch/>
        </p:blipFill>
        <p:spPr>
          <a:xfrm>
            <a:off x="0" y="0"/>
            <a:ext cx="914400" cy="306388"/>
          </a:xfrm>
          <a:prstGeom prst="rect">
            <a:avLst/>
          </a:prstGeom>
          <a:noFill/>
          <a:ln>
            <a:noFill/>
          </a:ln>
        </p:spPr>
      </p:pic>
      <p:grpSp>
        <p:nvGrpSpPr>
          <p:cNvPr id="1177" name="Google Shape;1177;p89"/>
          <p:cNvGrpSpPr/>
          <p:nvPr/>
        </p:nvGrpSpPr>
        <p:grpSpPr>
          <a:xfrm>
            <a:off x="669925" y="5029200"/>
            <a:ext cx="5410200" cy="1828800"/>
            <a:chOff x="2160" y="2880"/>
            <a:chExt cx="3408" cy="1152"/>
          </a:xfrm>
        </p:grpSpPr>
        <p:sp>
          <p:nvSpPr>
            <p:cNvPr id="1178" name="Google Shape;1178;p89"/>
            <p:cNvSpPr/>
            <p:nvPr/>
          </p:nvSpPr>
          <p:spPr>
            <a:xfrm>
              <a:off x="2160" y="2880"/>
              <a:ext cx="3408" cy="1152"/>
            </a:xfrm>
            <a:prstGeom prst="rect">
              <a:avLst/>
            </a:prstGeom>
            <a:solidFill>
              <a:srgbClr val="27304E"/>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chemeClr val="dk1"/>
                </a:solidFill>
                <a:latin typeface="Calibri"/>
                <a:ea typeface="Calibri"/>
                <a:cs typeface="Calibri"/>
                <a:sym typeface="Calibri"/>
              </a:endParaRPr>
            </a:p>
          </p:txBody>
        </p:sp>
        <p:sp>
          <p:nvSpPr>
            <p:cNvPr id="1179" name="Google Shape;1179;p89"/>
            <p:cNvSpPr txBox="1"/>
            <p:nvPr/>
          </p:nvSpPr>
          <p:spPr>
            <a:xfrm>
              <a:off x="3312" y="2928"/>
              <a:ext cx="2256"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Contribution margin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Net operating income</a:t>
              </a:r>
              <a:endParaRPr sz="1400" b="0" i="0" u="none" strike="noStrike" cap="none" dirty="0">
                <a:solidFill>
                  <a:srgbClr val="000000"/>
                </a:solidFill>
                <a:latin typeface="Arial"/>
                <a:ea typeface="Arial"/>
                <a:cs typeface="Arial"/>
                <a:sym typeface="Arial"/>
              </a:endParaRPr>
            </a:p>
          </p:txBody>
        </p:sp>
        <p:cxnSp>
          <p:nvCxnSpPr>
            <p:cNvPr id="1180" name="Google Shape;1180;p89"/>
            <p:cNvCxnSpPr/>
            <p:nvPr/>
          </p:nvCxnSpPr>
          <p:spPr>
            <a:xfrm>
              <a:off x="3456" y="3190"/>
              <a:ext cx="1968" cy="0"/>
            </a:xfrm>
            <a:prstGeom prst="straightConnector1">
              <a:avLst/>
            </a:prstGeom>
            <a:solidFill>
              <a:srgbClr val="27304E"/>
            </a:solidFill>
            <a:ln w="38100" cap="flat" cmpd="sng">
              <a:solidFill>
                <a:srgbClr val="FFFFFF"/>
              </a:solidFill>
              <a:prstDash val="solid"/>
              <a:round/>
              <a:headEnd type="none" w="sm" len="sm"/>
              <a:tailEnd type="none" w="sm" len="sm"/>
            </a:ln>
          </p:spPr>
        </p:cxnSp>
        <p:sp>
          <p:nvSpPr>
            <p:cNvPr id="1181" name="Google Shape;1181;p89"/>
            <p:cNvSpPr txBox="1"/>
            <p:nvPr/>
          </p:nvSpPr>
          <p:spPr>
            <a:xfrm>
              <a:off x="2256" y="2917"/>
              <a:ext cx="1152"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Operating leverage </a:t>
              </a:r>
              <a:endParaRPr sz="1400" b="0" i="0" u="none" strike="noStrike" cap="none" dirty="0">
                <a:solidFill>
                  <a:srgbClr val="000000"/>
                </a:solidFill>
                <a:latin typeface="Arial"/>
                <a:ea typeface="Arial"/>
                <a:cs typeface="Arial"/>
                <a:sym typeface="Arial"/>
              </a:endParaRPr>
            </a:p>
          </p:txBody>
        </p:sp>
        <p:sp>
          <p:nvSpPr>
            <p:cNvPr id="1182" name="Google Shape;1182;p89"/>
            <p:cNvSpPr txBox="1"/>
            <p:nvPr/>
          </p:nvSpPr>
          <p:spPr>
            <a:xfrm>
              <a:off x="3216" y="3072"/>
              <a:ext cx="240"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1183" name="Google Shape;1183;p89"/>
            <p:cNvSpPr txBox="1"/>
            <p:nvPr/>
          </p:nvSpPr>
          <p:spPr>
            <a:xfrm>
              <a:off x="3312" y="3466"/>
              <a:ext cx="912" cy="523"/>
            </a:xfrm>
            <a:prstGeom prst="rect">
              <a:avLst/>
            </a:prstGeom>
            <a:solidFill>
              <a:srgbClr val="27304E"/>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$2,373</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$1,073</a:t>
              </a:r>
              <a:endParaRPr sz="1400" b="0" i="0" u="none" strike="noStrike" cap="none" dirty="0">
                <a:solidFill>
                  <a:srgbClr val="000000"/>
                </a:solidFill>
                <a:latin typeface="Arial"/>
                <a:ea typeface="Arial"/>
                <a:cs typeface="Arial"/>
                <a:sym typeface="Arial"/>
              </a:endParaRPr>
            </a:p>
          </p:txBody>
        </p:sp>
        <p:cxnSp>
          <p:nvCxnSpPr>
            <p:cNvPr id="1184" name="Google Shape;1184;p89"/>
            <p:cNvCxnSpPr/>
            <p:nvPr/>
          </p:nvCxnSpPr>
          <p:spPr>
            <a:xfrm>
              <a:off x="3456" y="3728"/>
              <a:ext cx="576" cy="0"/>
            </a:xfrm>
            <a:prstGeom prst="straightConnector1">
              <a:avLst/>
            </a:prstGeom>
            <a:solidFill>
              <a:srgbClr val="27304E"/>
            </a:solidFill>
            <a:ln w="38100" cap="flat" cmpd="sng">
              <a:solidFill>
                <a:srgbClr val="FFFFFF"/>
              </a:solidFill>
              <a:prstDash val="solid"/>
              <a:round/>
              <a:headEnd type="none" w="sm" len="sm"/>
              <a:tailEnd type="none" w="sm" len="sm"/>
            </a:ln>
          </p:spPr>
        </p:cxnSp>
        <p:sp>
          <p:nvSpPr>
            <p:cNvPr id="1185" name="Google Shape;1185;p89"/>
            <p:cNvSpPr txBox="1"/>
            <p:nvPr/>
          </p:nvSpPr>
          <p:spPr>
            <a:xfrm>
              <a:off x="3168" y="3610"/>
              <a:ext cx="288"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1186" name="Google Shape;1186;p89"/>
            <p:cNvSpPr txBox="1"/>
            <p:nvPr/>
          </p:nvSpPr>
          <p:spPr>
            <a:xfrm>
              <a:off x="4080" y="3611"/>
              <a:ext cx="1344" cy="288"/>
            </a:xfrm>
            <a:prstGeom prst="rect">
              <a:avLst/>
            </a:prstGeom>
            <a:solidFill>
              <a:srgbClr val="27304E"/>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E5F5FF"/>
                  </a:solidFill>
                  <a:latin typeface="Calibri"/>
                  <a:ea typeface="Calibri"/>
                  <a:cs typeface="Calibri"/>
                  <a:sym typeface="Calibri"/>
                </a:rPr>
                <a:t>= </a:t>
              </a:r>
              <a:r>
                <a:rPr lang="en-US" sz="2400" b="0" i="1" u="none" strike="noStrike" cap="none" dirty="0">
                  <a:solidFill>
                    <a:srgbClr val="FFFF00"/>
                  </a:solidFill>
                  <a:latin typeface="Calibri"/>
                  <a:ea typeface="Calibri"/>
                  <a:cs typeface="Calibri"/>
                  <a:sym typeface="Calibri"/>
                </a:rPr>
                <a:t>2.21</a:t>
              </a:r>
              <a:endParaRPr sz="1400" b="0" i="0" u="none" strike="noStrike" cap="none" dirty="0">
                <a:solidFill>
                  <a:srgbClr val="000000"/>
                </a:solidFill>
                <a:latin typeface="Arial"/>
                <a:ea typeface="Arial"/>
                <a:cs typeface="Arial"/>
                <a:sym typeface="Arial"/>
              </a:endParaRPr>
            </a:p>
          </p:txBody>
        </p:sp>
      </p:grpSp>
      <p:graphicFrame>
        <p:nvGraphicFramePr>
          <p:cNvPr id="1187" name="Google Shape;1187;p89"/>
          <p:cNvGraphicFramePr/>
          <p:nvPr/>
        </p:nvGraphicFramePr>
        <p:xfrm>
          <a:off x="3752825" y="3308325"/>
          <a:ext cx="4692649" cy="1927224"/>
        </p:xfrm>
        <a:graphic>
          <a:graphicData uri="http://schemas.openxmlformats.org/presentationml/2006/ole">
            <mc:AlternateContent xmlns:mc="http://schemas.openxmlformats.org/markup-compatibility/2006">
              <mc:Choice xmlns:v="urn:schemas-microsoft-com:vml" Requires="v">
                <p:oleObj r:id="rId4" imgW="4692649" imgH="1927224" progId="Excel.Sheet.8">
                  <p:embed/>
                </p:oleObj>
              </mc:Choice>
              <mc:Fallback>
                <p:oleObj r:id="rId4" imgW="4692649" imgH="1927224" progId="Excel.Sheet.8">
                  <p:embed/>
                  <p:pic>
                    <p:nvPicPr>
                      <p:cNvPr id="1187" name="Google Shape;1187;p89"/>
                      <p:cNvPicPr preferRelativeResize="0"/>
                      <p:nvPr/>
                    </p:nvPicPr>
                    <p:blipFill rotWithShape="1">
                      <a:blip r:embed="rId5">
                        <a:alphaModFix/>
                      </a:blip>
                      <a:srcRect/>
                      <a:stretch/>
                    </p:blipFill>
                    <p:spPr>
                      <a:xfrm>
                        <a:off x="3752825" y="3308325"/>
                        <a:ext cx="4692649" cy="1927224"/>
                      </a:xfrm>
                      <a:prstGeom prst="rect">
                        <a:avLst/>
                      </a:prstGeom>
                      <a:noFill/>
                      <a:ln w="9525" cap="flat" cmpd="sng">
                        <a:solidFill>
                          <a:schemeClr val="dk1"/>
                        </a:solidFill>
                        <a:prstDash val="solid"/>
                        <a:miter lim="800000"/>
                        <a:headEnd type="none" w="sm" len="sm"/>
                        <a:tailEnd type="none" w="sm" len="sm"/>
                      </a:ln>
                    </p:spPr>
                  </p:pic>
                </p:oleObj>
              </mc:Fallback>
            </mc:AlternateContent>
          </a:graphicData>
        </a:graphic>
      </p:graphicFrame>
    </p:spTree>
  </p:cSld>
  <p:clrMapOvr>
    <a:masterClrMapping/>
  </p:clrMapOvr>
  <p:transition spd="med">
    <p:blinds dir="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92"/>
        <p:cNvGrpSpPr/>
        <p:nvPr/>
      </p:nvGrpSpPr>
      <p:grpSpPr>
        <a:xfrm>
          <a:off x="0" y="0"/>
          <a:ext cx="0" cy="0"/>
          <a:chOff x="0" y="0"/>
          <a:chExt cx="0" cy="0"/>
        </a:xfrm>
      </p:grpSpPr>
      <p:sp>
        <p:nvSpPr>
          <p:cNvPr id="1193" name="Google Shape;1193;p91"/>
          <p:cNvSpPr/>
          <p:nvPr/>
        </p:nvSpPr>
        <p:spPr>
          <a:xfrm>
            <a:off x="533400" y="1447800"/>
            <a:ext cx="8153400" cy="4686300"/>
          </a:xfrm>
          <a:prstGeom prst="rect">
            <a:avLst/>
          </a:prstGeom>
          <a:noFill/>
          <a:ln>
            <a:noFill/>
          </a:ln>
          <a:effectLst>
            <a:outerShdw blurRad="63500" dist="38100" dir="2700000" algn="tl" rotWithShape="0">
              <a:srgbClr val="000000">
                <a:alpha val="39215"/>
              </a:srgbClr>
            </a:outerShdw>
          </a:effectLst>
        </p:spPr>
        <p:txBody>
          <a:bodyPr spcFirstLastPara="1" wrap="square" lIns="90475" tIns="44450" rIns="90475" bIns="44450" anchor="t" anchorCtr="0">
            <a:noAutofit/>
          </a:bodyPr>
          <a:lstStyle/>
          <a:p>
            <a:pPr marL="0" marR="0" lvl="0" indent="0" algn="l" rtl="0">
              <a:lnSpc>
                <a:spcPct val="90000"/>
              </a:lnSpc>
              <a:spcBef>
                <a:spcPts val="0"/>
              </a:spcBef>
              <a:spcAft>
                <a:spcPts val="0"/>
              </a:spcAft>
              <a:buClr>
                <a:schemeClr val="accent1"/>
              </a:buClr>
              <a:buSzPts val="2600"/>
              <a:buFont typeface="Times"/>
              <a:buNone/>
            </a:pPr>
            <a:r>
              <a:rPr lang="en-US" sz="2600" b="0" i="0" u="none" strike="noStrike" cap="none" dirty="0">
                <a:solidFill>
                  <a:schemeClr val="dk1"/>
                </a:solidFill>
                <a:latin typeface="Arial"/>
                <a:ea typeface="Arial"/>
                <a:cs typeface="Arial"/>
                <a:sym typeface="Arial"/>
              </a:rPr>
              <a:t>At Coffee Klatch the average selling price of a cup of coffee is $1.49, the average variable expense per cup is $0.36, the average fixed expense per month is $1,300, and an average of 2,100 cups are sold each month.</a:t>
            </a:r>
            <a:endParaRPr sz="1400" b="0" i="0" u="none" strike="noStrike" cap="none" dirty="0">
              <a:solidFill>
                <a:schemeClr val="dk1"/>
              </a:solidFill>
              <a:latin typeface="Arial"/>
              <a:ea typeface="Arial"/>
              <a:cs typeface="Arial"/>
              <a:sym typeface="Arial"/>
            </a:endParaRPr>
          </a:p>
          <a:p>
            <a:pPr marL="0" marR="0" lvl="0" indent="0" algn="l" rtl="0">
              <a:lnSpc>
                <a:spcPct val="90000"/>
              </a:lnSpc>
              <a:spcBef>
                <a:spcPts val="520"/>
              </a:spcBef>
              <a:spcAft>
                <a:spcPts val="0"/>
              </a:spcAft>
              <a:buClr>
                <a:schemeClr val="accent1"/>
              </a:buClr>
              <a:buSzPts val="2600"/>
              <a:buFont typeface="Times"/>
              <a:buNone/>
            </a:pPr>
            <a:r>
              <a:rPr lang="en-US" sz="2600" b="0" i="0" u="none" strike="noStrike" cap="none" dirty="0">
                <a:solidFill>
                  <a:schemeClr val="dk1"/>
                </a:solidFill>
                <a:latin typeface="Arial"/>
                <a:ea typeface="Arial"/>
                <a:cs typeface="Arial"/>
                <a:sym typeface="Arial"/>
              </a:rPr>
              <a:t>If sales increase by 20%, by how much should net operating income increase?</a:t>
            </a:r>
            <a:endParaRPr sz="1400" b="0" i="0" u="none" strike="noStrike" cap="none" dirty="0">
              <a:solidFill>
                <a:schemeClr val="dk1"/>
              </a:solidFill>
              <a:latin typeface="Arial"/>
              <a:ea typeface="Arial"/>
              <a:cs typeface="Arial"/>
              <a:sym typeface="Arial"/>
            </a:endParaRPr>
          </a:p>
          <a:p>
            <a:pPr marL="228600" marR="0" lvl="1" indent="0" algn="l" rtl="0">
              <a:lnSpc>
                <a:spcPct val="90000"/>
              </a:lnSpc>
              <a:spcBef>
                <a:spcPts val="520"/>
              </a:spcBef>
              <a:spcAft>
                <a:spcPts val="0"/>
              </a:spcAft>
              <a:buClr>
                <a:schemeClr val="accent2"/>
              </a:buClr>
              <a:buSzPts val="2600"/>
              <a:buFont typeface="Noto Sans Symbols"/>
              <a:buNone/>
            </a:pPr>
            <a:r>
              <a:rPr lang="en-US" sz="2600" b="0" i="0" u="none" strike="noStrike" cap="none" dirty="0">
                <a:solidFill>
                  <a:schemeClr val="dk1"/>
                </a:solidFill>
                <a:latin typeface="Arial"/>
                <a:ea typeface="Arial"/>
                <a:cs typeface="Arial"/>
                <a:sym typeface="Arial"/>
              </a:rPr>
              <a:t>a. 30.0%</a:t>
            </a:r>
            <a:endParaRPr sz="1400" b="0" i="0" u="none" strike="noStrike" cap="none" dirty="0">
              <a:solidFill>
                <a:schemeClr val="dk1"/>
              </a:solidFill>
              <a:latin typeface="Arial"/>
              <a:ea typeface="Arial"/>
              <a:cs typeface="Arial"/>
              <a:sym typeface="Arial"/>
            </a:endParaRPr>
          </a:p>
          <a:p>
            <a:pPr marL="228600" marR="0" lvl="1" indent="0" algn="l" rtl="0">
              <a:lnSpc>
                <a:spcPct val="90000"/>
              </a:lnSpc>
              <a:spcBef>
                <a:spcPts val="520"/>
              </a:spcBef>
              <a:spcAft>
                <a:spcPts val="0"/>
              </a:spcAft>
              <a:buClr>
                <a:schemeClr val="accent2"/>
              </a:buClr>
              <a:buSzPts val="2600"/>
              <a:buFont typeface="Noto Sans Symbols"/>
              <a:buNone/>
            </a:pPr>
            <a:r>
              <a:rPr lang="en-US" sz="2600" b="0" i="0" u="none" strike="noStrike" cap="none" dirty="0">
                <a:solidFill>
                  <a:schemeClr val="dk1"/>
                </a:solidFill>
                <a:latin typeface="Arial"/>
                <a:ea typeface="Arial"/>
                <a:cs typeface="Arial"/>
                <a:sym typeface="Arial"/>
              </a:rPr>
              <a:t>b. 20.0%</a:t>
            </a:r>
            <a:endParaRPr sz="1400" b="0" i="0" u="none" strike="noStrike" cap="none" dirty="0">
              <a:solidFill>
                <a:schemeClr val="dk1"/>
              </a:solidFill>
              <a:latin typeface="Arial"/>
              <a:ea typeface="Arial"/>
              <a:cs typeface="Arial"/>
              <a:sym typeface="Arial"/>
            </a:endParaRPr>
          </a:p>
          <a:p>
            <a:pPr marL="228600" marR="0" lvl="1" indent="0" algn="l" rtl="0">
              <a:lnSpc>
                <a:spcPct val="90000"/>
              </a:lnSpc>
              <a:spcBef>
                <a:spcPts val="520"/>
              </a:spcBef>
              <a:spcAft>
                <a:spcPts val="0"/>
              </a:spcAft>
              <a:buClr>
                <a:schemeClr val="accent2"/>
              </a:buClr>
              <a:buSzPts val="2600"/>
              <a:buFont typeface="Noto Sans Symbols"/>
              <a:buNone/>
            </a:pPr>
            <a:r>
              <a:rPr lang="en-US" sz="2600" b="0" i="0" u="none" strike="noStrike" cap="none" dirty="0">
                <a:solidFill>
                  <a:schemeClr val="dk1"/>
                </a:solidFill>
                <a:latin typeface="Arial"/>
                <a:ea typeface="Arial"/>
                <a:cs typeface="Arial"/>
                <a:sym typeface="Arial"/>
              </a:rPr>
              <a:t>c. 22.1%</a:t>
            </a:r>
            <a:endParaRPr sz="1400" b="0" i="0" u="none" strike="noStrike" cap="none" dirty="0">
              <a:solidFill>
                <a:schemeClr val="dk1"/>
              </a:solidFill>
              <a:latin typeface="Arial"/>
              <a:ea typeface="Arial"/>
              <a:cs typeface="Arial"/>
              <a:sym typeface="Arial"/>
            </a:endParaRPr>
          </a:p>
          <a:p>
            <a:pPr marL="228600" marR="0" lvl="1" indent="0" algn="l" rtl="0">
              <a:lnSpc>
                <a:spcPct val="90000"/>
              </a:lnSpc>
              <a:spcBef>
                <a:spcPts val="520"/>
              </a:spcBef>
              <a:spcAft>
                <a:spcPts val="0"/>
              </a:spcAft>
              <a:buClr>
                <a:schemeClr val="accent2"/>
              </a:buClr>
              <a:buSzPts val="2600"/>
              <a:buFont typeface="Noto Sans Symbols"/>
              <a:buNone/>
            </a:pPr>
            <a:r>
              <a:rPr lang="en-US" sz="2600" b="0" i="0" u="none" strike="noStrike" cap="none" dirty="0">
                <a:solidFill>
                  <a:schemeClr val="dk1"/>
                </a:solidFill>
                <a:latin typeface="Arial"/>
                <a:ea typeface="Arial"/>
                <a:cs typeface="Arial"/>
                <a:sym typeface="Arial"/>
              </a:rPr>
              <a:t>d. 44.2%</a:t>
            </a:r>
            <a:endParaRPr sz="1400" b="0" i="0" u="none" strike="noStrike" cap="none" dirty="0">
              <a:solidFill>
                <a:srgbClr val="000000"/>
              </a:solidFill>
              <a:latin typeface="Arial"/>
              <a:ea typeface="Arial"/>
              <a:cs typeface="Arial"/>
              <a:sym typeface="Arial"/>
            </a:endParaRPr>
          </a:p>
        </p:txBody>
      </p:sp>
      <p:sp>
        <p:nvSpPr>
          <p:cNvPr id="1194" name="Google Shape;1194;p91"/>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Poll 15</a:t>
            </a:r>
            <a:endParaRPr dirty="0"/>
          </a:p>
        </p:txBody>
      </p:sp>
      <p:sp>
        <p:nvSpPr>
          <p:cNvPr id="1195" name="Google Shape;1195;p91"/>
          <p:cNvSpPr/>
          <p:nvPr/>
        </p:nvSpPr>
        <p:spPr>
          <a:xfrm>
            <a:off x="700088" y="5353700"/>
            <a:ext cx="519000" cy="490500"/>
          </a:xfrm>
          <a:prstGeom prst="ellipse">
            <a:avLst/>
          </a:prstGeom>
          <a:noFill/>
          <a:ln w="50775" cap="flat" cmpd="sng">
            <a:solidFill>
              <a:srgbClr val="FF0000"/>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aphicFrame>
        <p:nvGraphicFramePr>
          <p:cNvPr id="1196" name="Google Shape;1196;p91"/>
          <p:cNvGraphicFramePr/>
          <p:nvPr/>
        </p:nvGraphicFramePr>
        <p:xfrm>
          <a:off x="2589700" y="4491038"/>
          <a:ext cx="5508625" cy="1296987"/>
        </p:xfrm>
        <a:graphic>
          <a:graphicData uri="http://schemas.openxmlformats.org/presentationml/2006/ole">
            <mc:AlternateContent xmlns:mc="http://schemas.openxmlformats.org/markup-compatibility/2006">
              <mc:Choice xmlns:v="urn:schemas-microsoft-com:vml" Requires="v">
                <p:oleObj r:id="rId3" imgW="5508625" imgH="1296987" progId="Excel.Sheet.8">
                  <p:embed/>
                </p:oleObj>
              </mc:Choice>
              <mc:Fallback>
                <p:oleObj r:id="rId3" imgW="5508625" imgH="1296987" progId="Excel.Sheet.8">
                  <p:embed/>
                  <p:pic>
                    <p:nvPicPr>
                      <p:cNvPr id="1196" name="Google Shape;1196;p91"/>
                      <p:cNvPicPr preferRelativeResize="0"/>
                      <p:nvPr/>
                    </p:nvPicPr>
                    <p:blipFill rotWithShape="1">
                      <a:blip r:embed="rId4">
                        <a:alphaModFix/>
                      </a:blip>
                      <a:srcRect/>
                      <a:stretch/>
                    </p:blipFill>
                    <p:spPr>
                      <a:xfrm>
                        <a:off x="2589700" y="4491038"/>
                        <a:ext cx="5508625" cy="1296987"/>
                      </a:xfrm>
                      <a:prstGeom prst="rect">
                        <a:avLst/>
                      </a:prstGeom>
                      <a:noFill/>
                      <a:ln>
                        <a:noFill/>
                      </a:ln>
                    </p:spPr>
                  </p:pic>
                </p:oleObj>
              </mc:Fallback>
            </mc:AlternateContent>
          </a:graphicData>
        </a:graphic>
      </p:graphicFrame>
    </p:spTree>
  </p:cSld>
  <p:clrMapOvr>
    <a:masterClrMapping/>
  </p:clrMapOvr>
  <p:transition spd="med">
    <p:blinds dir="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201"/>
        <p:cNvGrpSpPr/>
        <p:nvPr/>
      </p:nvGrpSpPr>
      <p:grpSpPr>
        <a:xfrm>
          <a:off x="0" y="0"/>
          <a:ext cx="0" cy="0"/>
          <a:chOff x="0" y="0"/>
          <a:chExt cx="0" cy="0"/>
        </a:xfrm>
      </p:grpSpPr>
      <p:sp>
        <p:nvSpPr>
          <p:cNvPr id="1202" name="Google Shape;1202;p92"/>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Poll Answer Verify Increase in Profit</a:t>
            </a:r>
            <a:endParaRPr dirty="0"/>
          </a:p>
        </p:txBody>
      </p:sp>
      <p:graphicFrame>
        <p:nvGraphicFramePr>
          <p:cNvPr id="1203" name="Google Shape;1203;p92"/>
          <p:cNvGraphicFramePr/>
          <p:nvPr/>
        </p:nvGraphicFramePr>
        <p:xfrm>
          <a:off x="533400" y="1447800"/>
          <a:ext cx="8153400" cy="4608513"/>
        </p:xfrm>
        <a:graphic>
          <a:graphicData uri="http://schemas.openxmlformats.org/presentationml/2006/ole">
            <mc:AlternateContent xmlns:mc="http://schemas.openxmlformats.org/markup-compatibility/2006">
              <mc:Choice xmlns:v="urn:schemas-microsoft-com:vml" Requires="v">
                <p:oleObj r:id="rId3" imgW="8153400" imgH="4608513" progId="Excel.Sheet.8">
                  <p:embed/>
                </p:oleObj>
              </mc:Choice>
              <mc:Fallback>
                <p:oleObj r:id="rId3" imgW="8153400" imgH="4608513" progId="Excel.Sheet.8">
                  <p:embed/>
                  <p:pic>
                    <p:nvPicPr>
                      <p:cNvPr id="1203" name="Google Shape;1203;p92"/>
                      <p:cNvPicPr preferRelativeResize="0"/>
                      <p:nvPr/>
                    </p:nvPicPr>
                    <p:blipFill rotWithShape="1">
                      <a:blip r:embed="rId4">
                        <a:alphaModFix/>
                      </a:blip>
                      <a:srcRect/>
                      <a:stretch/>
                    </p:blipFill>
                    <p:spPr>
                      <a:xfrm>
                        <a:off x="533400" y="1447800"/>
                        <a:ext cx="8153400" cy="4608513"/>
                      </a:xfrm>
                      <a:prstGeom prst="rect">
                        <a:avLst/>
                      </a:prstGeom>
                      <a:noFill/>
                      <a:ln>
                        <a:noFill/>
                      </a:ln>
                    </p:spPr>
                  </p:pic>
                </p:oleObj>
              </mc:Fallback>
            </mc:AlternateContent>
          </a:graphicData>
        </a:graphic>
      </p:graphicFrame>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208"/>
        <p:cNvGrpSpPr/>
        <p:nvPr/>
      </p:nvGrpSpPr>
      <p:grpSpPr>
        <a:xfrm>
          <a:off x="0" y="0"/>
          <a:ext cx="0" cy="0"/>
          <a:chOff x="0" y="0"/>
          <a:chExt cx="0" cy="0"/>
        </a:xfrm>
      </p:grpSpPr>
      <p:sp>
        <p:nvSpPr>
          <p:cNvPr id="1209" name="Google Shape;1209;p93"/>
          <p:cNvSpPr txBox="1">
            <a:spLocks noGrp="1"/>
          </p:cNvSpPr>
          <p:nvPr>
            <p:ph type="title"/>
          </p:nvPr>
        </p:nvSpPr>
        <p:spPr>
          <a:xfrm>
            <a:off x="822325" y="152400"/>
            <a:ext cx="7543800" cy="1025525"/>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Learning Objective 9</a:t>
            </a:r>
            <a:endParaRPr dirty="0"/>
          </a:p>
        </p:txBody>
      </p:sp>
      <p:sp>
        <p:nvSpPr>
          <p:cNvPr id="1210" name="Google Shape;1210;p93"/>
          <p:cNvSpPr txBox="1"/>
          <p:nvPr/>
        </p:nvSpPr>
        <p:spPr>
          <a:xfrm>
            <a:off x="1905000" y="1752600"/>
            <a:ext cx="5334000" cy="3754438"/>
          </a:xfrm>
          <a:prstGeom prst="rect">
            <a:avLst/>
          </a:prstGeom>
          <a:solidFill>
            <a:schemeClr val="lt1"/>
          </a:solidFill>
          <a:ln w="76200" cap="flat" cmpd="sng">
            <a:solidFill>
              <a:srgbClr val="305250"/>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400"/>
              <a:buFont typeface="Arial"/>
              <a:buNone/>
            </a:pPr>
            <a:r>
              <a:rPr lang="en-US" sz="3400" b="1" i="0" u="none" strike="noStrike" cap="none" dirty="0">
                <a:solidFill>
                  <a:srgbClr val="487B78"/>
                </a:solidFill>
                <a:latin typeface="Calibri"/>
                <a:ea typeface="Calibri"/>
                <a:cs typeface="Calibri"/>
                <a:sym typeface="Calibri"/>
              </a:rPr>
              <a:t>Compute the break-even point for a multiproduct company and explain the effects of shifts in the sales mix on contribution margin and the break-even point.</a:t>
            </a:r>
            <a:endParaRPr sz="1400" b="0" i="0" u="none" strike="noStrike" cap="none" dirty="0">
              <a:solidFill>
                <a:srgbClr val="000000"/>
              </a:solidFill>
              <a:latin typeface="Arial"/>
              <a:ea typeface="Arial"/>
              <a:cs typeface="Arial"/>
              <a:sym typeface="Arial"/>
            </a:endParaRPr>
          </a:p>
        </p:txBody>
      </p:sp>
    </p:spTree>
  </p:cSld>
  <p:clrMapOvr>
    <a:masterClrMapping/>
  </p:clrMapOvr>
  <p:transition>
    <p:wipe dir="d"/>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215"/>
        <p:cNvGrpSpPr/>
        <p:nvPr/>
      </p:nvGrpSpPr>
      <p:grpSpPr>
        <a:xfrm>
          <a:off x="0" y="0"/>
          <a:ext cx="0" cy="0"/>
          <a:chOff x="0" y="0"/>
          <a:chExt cx="0" cy="0"/>
        </a:xfrm>
      </p:grpSpPr>
      <p:sp>
        <p:nvSpPr>
          <p:cNvPr id="1216" name="Google Shape;1216;p94"/>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t>The Definition of Sales Mix</a:t>
            </a:r>
            <a:endParaRPr dirty="0"/>
          </a:p>
        </p:txBody>
      </p:sp>
      <p:sp>
        <p:nvSpPr>
          <p:cNvPr id="1217" name="Google Shape;1217;p94"/>
          <p:cNvSpPr txBox="1">
            <a:spLocks noGrp="1"/>
          </p:cNvSpPr>
          <p:nvPr>
            <p:ph type="body" idx="1"/>
          </p:nvPr>
        </p:nvSpPr>
        <p:spPr>
          <a:xfrm>
            <a:off x="609600" y="1447800"/>
            <a:ext cx="8001000" cy="4495800"/>
          </a:xfrm>
          <a:prstGeom prst="rect">
            <a:avLst/>
          </a:prstGeom>
          <a:solidFill>
            <a:srgbClr val="A3EAEE"/>
          </a:solidFill>
          <a:ln w="9525" cap="flat" cmpd="sng">
            <a:solidFill>
              <a:srgbClr val="1E4429"/>
            </a:solidFill>
            <a:prstDash val="solid"/>
            <a:round/>
            <a:headEnd type="none" w="sm" len="sm"/>
            <a:tailEnd type="none" w="sm" len="sm"/>
          </a:ln>
        </p:spPr>
        <p:txBody>
          <a:bodyPr spcFirstLastPara="1" wrap="square" lIns="90475" tIns="44450" rIns="90475" bIns="44450" anchor="t" anchorCtr="0">
            <a:noAutofit/>
          </a:bodyPr>
          <a:lstStyle/>
          <a:p>
            <a:pPr marL="90488" lvl="0" indent="-90488" algn="l" rtl="0">
              <a:lnSpc>
                <a:spcPct val="90000"/>
              </a:lnSpc>
              <a:spcBef>
                <a:spcPts val="0"/>
              </a:spcBef>
              <a:spcAft>
                <a:spcPts val="0"/>
              </a:spcAft>
              <a:buClr>
                <a:srgbClr val="FF0000"/>
              </a:buClr>
              <a:buSzPts val="2400"/>
              <a:buFont typeface="Arial"/>
              <a:buChar char="•"/>
            </a:pPr>
            <a:r>
              <a:rPr lang="en-US" sz="2400" dirty="0">
                <a:solidFill>
                  <a:schemeClr val="dk1"/>
                </a:solidFill>
                <a:latin typeface="Calibri"/>
                <a:ea typeface="Calibri"/>
                <a:cs typeface="Calibri"/>
                <a:sym typeface="Calibri"/>
              </a:rPr>
              <a:t> Sales mix is the relative proportion in which a company’s products are sold.</a:t>
            </a:r>
            <a:endParaRPr dirty="0"/>
          </a:p>
          <a:p>
            <a:pPr marL="90488" lvl="0" indent="-90488" algn="l" rtl="0">
              <a:lnSpc>
                <a:spcPct val="90000"/>
              </a:lnSpc>
              <a:spcBef>
                <a:spcPts val="1400"/>
              </a:spcBef>
              <a:spcAft>
                <a:spcPts val="0"/>
              </a:spcAft>
              <a:buClr>
                <a:srgbClr val="FF0000"/>
              </a:buClr>
              <a:buSzPts val="2400"/>
              <a:buFont typeface="Arial"/>
              <a:buChar char="•"/>
            </a:pPr>
            <a:r>
              <a:rPr lang="en-US" sz="2400" dirty="0">
                <a:solidFill>
                  <a:schemeClr val="dk1"/>
                </a:solidFill>
                <a:latin typeface="Calibri"/>
                <a:ea typeface="Calibri"/>
                <a:cs typeface="Calibri"/>
                <a:sym typeface="Calibri"/>
              </a:rPr>
              <a:t> Different products have different selling prices, cost structures, and contribution margins.</a:t>
            </a:r>
            <a:endParaRPr dirty="0"/>
          </a:p>
          <a:p>
            <a:pPr marL="90488" lvl="0" indent="-90488" algn="l" rtl="0">
              <a:lnSpc>
                <a:spcPct val="90000"/>
              </a:lnSpc>
              <a:spcBef>
                <a:spcPts val="1400"/>
              </a:spcBef>
              <a:spcAft>
                <a:spcPts val="0"/>
              </a:spcAft>
              <a:buClr>
                <a:srgbClr val="FF0000"/>
              </a:buClr>
              <a:buSzPts val="2400"/>
              <a:buFont typeface="Arial"/>
              <a:buChar char="•"/>
            </a:pPr>
            <a:r>
              <a:rPr lang="en-US" sz="2400" dirty="0">
                <a:solidFill>
                  <a:schemeClr val="dk1"/>
                </a:solidFill>
                <a:latin typeface="Calibri"/>
                <a:ea typeface="Calibri"/>
                <a:cs typeface="Calibri"/>
                <a:sym typeface="Calibri"/>
              </a:rPr>
              <a:t> When a company sells more than one product, break-even analysis becomes more complex as the following example illustrates.</a:t>
            </a:r>
            <a:br>
              <a:rPr lang="en-US" sz="2400" dirty="0">
                <a:solidFill>
                  <a:srgbClr val="633F32"/>
                </a:solidFill>
                <a:latin typeface="Calibri"/>
                <a:ea typeface="Calibri"/>
                <a:cs typeface="Calibri"/>
                <a:sym typeface="Calibri"/>
              </a:rPr>
            </a:br>
            <a:endParaRPr sz="2400" dirty="0">
              <a:solidFill>
                <a:srgbClr val="633F32"/>
              </a:solidFill>
              <a:latin typeface="Calibri"/>
              <a:ea typeface="Calibri"/>
              <a:cs typeface="Calibri"/>
              <a:sym typeface="Calibri"/>
            </a:endParaRPr>
          </a:p>
          <a:p>
            <a:pPr marL="90488" lvl="0" indent="-90488" algn="ctr" rtl="0">
              <a:lnSpc>
                <a:spcPct val="90000"/>
              </a:lnSpc>
              <a:spcBef>
                <a:spcPts val="1400"/>
              </a:spcBef>
              <a:spcAft>
                <a:spcPts val="0"/>
              </a:spcAft>
              <a:buSzPts val="2400"/>
              <a:buFont typeface="Times"/>
              <a:buNone/>
            </a:pPr>
            <a:r>
              <a:rPr lang="en-US" sz="2400" dirty="0">
                <a:solidFill>
                  <a:srgbClr val="42BA97"/>
                </a:solidFill>
                <a:latin typeface="Calibri"/>
                <a:ea typeface="Calibri"/>
                <a:cs typeface="Calibri"/>
                <a:sym typeface="Calibri"/>
              </a:rPr>
              <a:t>  </a:t>
            </a:r>
            <a:r>
              <a:rPr lang="en-US" sz="2400" dirty="0">
                <a:solidFill>
                  <a:schemeClr val="dk1"/>
                </a:solidFill>
                <a:latin typeface="Calibri"/>
                <a:ea typeface="Calibri"/>
                <a:cs typeface="Calibri"/>
                <a:sym typeface="Calibri"/>
              </a:rPr>
              <a:t>Let’s assume RBC sells bikes and carts and that the sales mix between the two products remains the same.</a:t>
            </a:r>
            <a:endParaRPr dirty="0"/>
          </a:p>
        </p:txBody>
      </p:sp>
    </p:spTree>
  </p:cSld>
  <p:clrMapOvr>
    <a:masterClrMapping/>
  </p:clrMapOvr>
  <p:transition>
    <p:checke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graphicFrame>
        <p:nvGraphicFramePr>
          <p:cNvPr id="1223" name="Google Shape;1223;p95"/>
          <p:cNvGraphicFramePr/>
          <p:nvPr>
            <p:extLst>
              <p:ext uri="{D42A27DB-BD31-4B8C-83A1-F6EECF244321}">
                <p14:modId xmlns:p14="http://schemas.microsoft.com/office/powerpoint/2010/main" val="318344246"/>
              </p:ext>
            </p:extLst>
          </p:nvPr>
        </p:nvGraphicFramePr>
        <p:xfrm>
          <a:off x="397565" y="2590800"/>
          <a:ext cx="7968559" cy="2319129"/>
        </p:xfrm>
        <a:graphic>
          <a:graphicData uri="http://schemas.openxmlformats.org/presentationml/2006/ole">
            <mc:AlternateContent xmlns:mc="http://schemas.openxmlformats.org/markup-compatibility/2006">
              <mc:Choice xmlns:v="urn:schemas-microsoft-com:vml" Requires="v">
                <p:oleObj name="Worksheet" r:id="rId3" imgW="6553299" imgH="1632045" progId="Excel.Sheet.12">
                  <p:embed/>
                </p:oleObj>
              </mc:Choice>
              <mc:Fallback>
                <p:oleObj name="Worksheet" r:id="rId3" imgW="6553299" imgH="1632045" progId="Excel.Sheet.12">
                  <p:embed/>
                  <p:pic>
                    <p:nvPicPr>
                      <p:cNvPr id="1223" name="Google Shape;1223;p95"/>
                      <p:cNvPicPr preferRelativeResize="0"/>
                      <p:nvPr/>
                    </p:nvPicPr>
                    <p:blipFill rotWithShape="1">
                      <a:blip r:embed="rId4">
                        <a:alphaModFix/>
                      </a:blip>
                      <a:srcRect/>
                      <a:stretch>
                        <a:fillRect/>
                      </a:stretch>
                    </p:blipFill>
                    <p:spPr>
                      <a:xfrm>
                        <a:off x="397565" y="2590800"/>
                        <a:ext cx="7968559" cy="2319129"/>
                      </a:xfrm>
                      <a:prstGeom prst="rect">
                        <a:avLst/>
                      </a:prstGeom>
                      <a:noFill/>
                      <a:ln>
                        <a:noFill/>
                      </a:ln>
                    </p:spPr>
                  </p:pic>
                </p:oleObj>
              </mc:Fallback>
            </mc:AlternateContent>
          </a:graphicData>
        </a:graphic>
      </p:graphicFrame>
      <p:sp>
        <p:nvSpPr>
          <p:cNvPr id="1224" name="Google Shape;1224;p95"/>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Sales Mix and Break-Even Analysis –Part 1</a:t>
            </a:r>
            <a:endParaRPr dirty="0"/>
          </a:p>
        </p:txBody>
      </p:sp>
      <p:sp>
        <p:nvSpPr>
          <p:cNvPr id="1225" name="Google Shape;1225;p95"/>
          <p:cNvSpPr txBox="1">
            <a:spLocks noGrp="1"/>
          </p:cNvSpPr>
          <p:nvPr>
            <p:ph type="body" idx="1"/>
          </p:nvPr>
        </p:nvSpPr>
        <p:spPr>
          <a:xfrm>
            <a:off x="304800" y="1524000"/>
            <a:ext cx="8305800" cy="1066800"/>
          </a:xfrm>
          <a:prstGeom prst="rect">
            <a:avLst/>
          </a:prstGeom>
          <a:noFill/>
          <a:ln>
            <a:noFill/>
          </a:ln>
        </p:spPr>
        <p:txBody>
          <a:bodyPr spcFirstLastPara="1" wrap="square" lIns="90475" tIns="44450" rIns="90475" bIns="44450" anchor="t" anchorCtr="0">
            <a:noAutofit/>
          </a:bodyPr>
          <a:lstStyle/>
          <a:p>
            <a:pPr marL="90488" lvl="0" indent="-90488" algn="ctr" rtl="0">
              <a:lnSpc>
                <a:spcPct val="80000"/>
              </a:lnSpc>
              <a:spcBef>
                <a:spcPts val="0"/>
              </a:spcBef>
              <a:spcAft>
                <a:spcPts val="0"/>
              </a:spcAft>
              <a:buSzPts val="2400"/>
              <a:buFont typeface="Times"/>
              <a:buNone/>
            </a:pPr>
            <a:r>
              <a:rPr lang="en-US" sz="2400" dirty="0">
                <a:latin typeface="Calibri"/>
                <a:ea typeface="Calibri"/>
                <a:cs typeface="Calibri"/>
                <a:sym typeface="Calibri"/>
              </a:rPr>
              <a:t>Bikes comprise 45% of RBC’s total sales revenue and the carts comprise the remaining 55%. RBC provides the following information:</a:t>
            </a:r>
            <a:endParaRPr dirty="0"/>
          </a:p>
        </p:txBody>
      </p:sp>
      <p:grpSp>
        <p:nvGrpSpPr>
          <p:cNvPr id="1226" name="Google Shape;1226;p95"/>
          <p:cNvGrpSpPr/>
          <p:nvPr/>
        </p:nvGrpSpPr>
        <p:grpSpPr>
          <a:xfrm>
            <a:off x="4572000" y="3521764"/>
            <a:ext cx="4297362" cy="2657475"/>
            <a:chOff x="3024" y="2151"/>
            <a:chExt cx="2707" cy="1674"/>
          </a:xfrm>
        </p:grpSpPr>
        <p:sp>
          <p:nvSpPr>
            <p:cNvPr id="1227" name="Google Shape;1227;p95"/>
            <p:cNvSpPr/>
            <p:nvPr/>
          </p:nvSpPr>
          <p:spPr>
            <a:xfrm>
              <a:off x="3024" y="3303"/>
              <a:ext cx="978" cy="522"/>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sng" strike="noStrike" cap="none" dirty="0">
                  <a:solidFill>
                    <a:srgbClr val="0000FF"/>
                  </a:solidFill>
                  <a:latin typeface="Arial"/>
                  <a:ea typeface="Arial"/>
                  <a:cs typeface="Arial"/>
                  <a:sym typeface="Arial"/>
                </a:rPr>
                <a:t>$265,000 </a:t>
              </a:r>
              <a:endParaRPr sz="2400" b="0" i="0" u="none" strike="noStrike" cap="none" dirty="0">
                <a:solidFill>
                  <a:srgbClr val="0000FF"/>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FF"/>
                  </a:solidFill>
                  <a:latin typeface="Arial"/>
                  <a:ea typeface="Arial"/>
                  <a:cs typeface="Arial"/>
                  <a:sym typeface="Arial"/>
                </a:rPr>
                <a:t>$550,000</a:t>
              </a:r>
              <a:endParaRPr sz="1400" b="0" i="0" u="none" strike="noStrike" cap="none" dirty="0">
                <a:solidFill>
                  <a:srgbClr val="000000"/>
                </a:solidFill>
                <a:latin typeface="Arial"/>
                <a:ea typeface="Arial"/>
                <a:cs typeface="Arial"/>
                <a:sym typeface="Arial"/>
              </a:endParaRPr>
            </a:p>
          </p:txBody>
        </p:sp>
        <p:sp>
          <p:nvSpPr>
            <p:cNvPr id="1228" name="Google Shape;1228;p95"/>
            <p:cNvSpPr/>
            <p:nvPr/>
          </p:nvSpPr>
          <p:spPr>
            <a:xfrm>
              <a:off x="3888" y="3399"/>
              <a:ext cx="1843" cy="289"/>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0000FF"/>
                  </a:solidFill>
                  <a:latin typeface="Arial"/>
                  <a:ea typeface="Arial"/>
                  <a:cs typeface="Arial"/>
                  <a:sym typeface="Arial"/>
                </a:rPr>
                <a:t>=  </a:t>
              </a:r>
              <a:r>
                <a:rPr lang="en-US" sz="2400" b="0" i="0" u="none" strike="noStrike" cap="none" dirty="0">
                  <a:solidFill>
                    <a:srgbClr val="0000FF"/>
                  </a:solidFill>
                  <a:latin typeface="Arial"/>
                  <a:ea typeface="Arial"/>
                  <a:cs typeface="Arial"/>
                  <a:sym typeface="Arial"/>
                </a:rPr>
                <a:t>48.2</a:t>
              </a:r>
              <a:r>
                <a:rPr lang="en-US" sz="2400" b="1" i="0" u="none" strike="noStrike" cap="none" dirty="0">
                  <a:solidFill>
                    <a:srgbClr val="0000FF"/>
                  </a:solidFill>
                  <a:latin typeface="Arial"/>
                  <a:ea typeface="Arial"/>
                  <a:cs typeface="Arial"/>
                  <a:sym typeface="Arial"/>
                </a:rPr>
                <a:t>% </a:t>
              </a:r>
              <a:r>
                <a:rPr lang="en-US" sz="2400" b="0" i="0" u="none" strike="noStrike" cap="none" dirty="0">
                  <a:solidFill>
                    <a:srgbClr val="0000FF"/>
                  </a:solidFill>
                  <a:latin typeface="Arial"/>
                  <a:ea typeface="Arial"/>
                  <a:cs typeface="Arial"/>
                  <a:sym typeface="Arial"/>
                </a:rPr>
                <a:t>(rounded)</a:t>
              </a:r>
              <a:endParaRPr sz="1400" b="0" i="0" u="none" strike="noStrike" cap="none" dirty="0">
                <a:solidFill>
                  <a:srgbClr val="000000"/>
                </a:solidFill>
                <a:latin typeface="Arial"/>
                <a:ea typeface="Arial"/>
                <a:cs typeface="Arial"/>
                <a:sym typeface="Arial"/>
              </a:endParaRPr>
            </a:p>
          </p:txBody>
        </p:sp>
        <p:cxnSp>
          <p:nvCxnSpPr>
            <p:cNvPr id="1229" name="Google Shape;1229;p95"/>
            <p:cNvCxnSpPr/>
            <p:nvPr/>
          </p:nvCxnSpPr>
          <p:spPr>
            <a:xfrm rot="10800000" flipH="1">
              <a:off x="4597" y="2151"/>
              <a:ext cx="576" cy="1152"/>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grpSp>
    </p:spTree>
  </p:cSld>
  <p:clrMapOvr>
    <a:masterClrMapping/>
  </p:clrMapOvr>
  <p:transition>
    <p:zoom dir="in"/>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234"/>
        <p:cNvGrpSpPr/>
        <p:nvPr/>
      </p:nvGrpSpPr>
      <p:grpSpPr>
        <a:xfrm>
          <a:off x="0" y="0"/>
          <a:ext cx="0" cy="0"/>
          <a:chOff x="0" y="0"/>
          <a:chExt cx="0" cy="0"/>
        </a:xfrm>
      </p:grpSpPr>
      <p:sp>
        <p:nvSpPr>
          <p:cNvPr id="1235" name="Google Shape;1235;p96"/>
          <p:cNvSpPr txBox="1">
            <a:spLocks noGrp="1"/>
          </p:cNvSpPr>
          <p:nvPr>
            <p:ph type="title"/>
          </p:nvPr>
        </p:nvSpPr>
        <p:spPr>
          <a:xfrm>
            <a:off x="822324" y="152400"/>
            <a:ext cx="8016875" cy="1025525"/>
          </a:xfrm>
          <a:prstGeom prst="rect">
            <a:avLst/>
          </a:prstGeom>
          <a:noFill/>
          <a:ln>
            <a:noFill/>
          </a:ln>
        </p:spPr>
        <p:txBody>
          <a:bodyPr spcFirstLastPara="1" wrap="square" lIns="90475" tIns="44450" rIns="90475" bIns="44450" anchor="b" anchorCtr="0">
            <a:normAutofit fontScale="90000"/>
          </a:bodyPr>
          <a:lstStyle/>
          <a:p>
            <a:pPr marL="0" lvl="0" indent="0" algn="l" rtl="0">
              <a:lnSpc>
                <a:spcPct val="85000"/>
              </a:lnSpc>
              <a:spcBef>
                <a:spcPts val="0"/>
              </a:spcBef>
              <a:spcAft>
                <a:spcPts val="0"/>
              </a:spcAft>
              <a:buSzPct val="38888"/>
              <a:buNone/>
            </a:pPr>
            <a:r>
              <a:rPr lang="en-US" dirty="0"/>
              <a:t>Sales Mix and Break-Even Analysis – </a:t>
            </a:r>
            <a:br>
              <a:rPr lang="en-US" dirty="0"/>
            </a:br>
            <a:r>
              <a:rPr lang="en-US" dirty="0"/>
              <a:t>Part 2</a:t>
            </a:r>
            <a:endParaRPr dirty="0"/>
          </a:p>
        </p:txBody>
      </p:sp>
      <p:grpSp>
        <p:nvGrpSpPr>
          <p:cNvPr id="1236" name="Google Shape;1236;p96"/>
          <p:cNvGrpSpPr/>
          <p:nvPr/>
        </p:nvGrpSpPr>
        <p:grpSpPr>
          <a:xfrm>
            <a:off x="838200" y="1295400"/>
            <a:ext cx="7620000" cy="1143000"/>
            <a:chOff x="609600" y="4343400"/>
            <a:chExt cx="7620000" cy="1143000"/>
          </a:xfrm>
        </p:grpSpPr>
        <p:sp>
          <p:nvSpPr>
            <p:cNvPr id="1237" name="Google Shape;1237;p96"/>
            <p:cNvSpPr/>
            <p:nvPr/>
          </p:nvSpPr>
          <p:spPr>
            <a:xfrm>
              <a:off x="609600" y="4343400"/>
              <a:ext cx="7620000" cy="1143000"/>
            </a:xfrm>
            <a:prstGeom prst="roundRect">
              <a:avLst>
                <a:gd name="adj" fmla="val 16667"/>
              </a:avLst>
            </a:prstGeom>
            <a:solidFill>
              <a:srgbClr val="A6EAEE"/>
            </a:solidFill>
            <a:ln w="15875" cap="flat" cmpd="sng">
              <a:solidFill>
                <a:srgbClr val="1F4429"/>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1238" name="Google Shape;1238;p96"/>
            <p:cNvSpPr/>
            <p:nvPr/>
          </p:nvSpPr>
          <p:spPr>
            <a:xfrm>
              <a:off x="4335463" y="4514850"/>
              <a:ext cx="2103437" cy="828675"/>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2"/>
                  </a:solidFill>
                  <a:latin typeface="Calibri"/>
                  <a:ea typeface="Calibri"/>
                  <a:cs typeface="Calibri"/>
                  <a:sym typeface="Calibri"/>
                </a:rPr>
                <a:t>Fixed expenses</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2"/>
                  </a:solidFill>
                  <a:latin typeface="Calibri"/>
                  <a:ea typeface="Calibri"/>
                  <a:cs typeface="Calibri"/>
                  <a:sym typeface="Calibri"/>
                </a:rPr>
                <a:t> CM </a:t>
              </a:r>
              <a:r>
                <a:rPr lang="en-US" sz="2400" b="0" i="0" u="none" strike="noStrike" cap="none" dirty="0">
                  <a:solidFill>
                    <a:srgbClr val="0000FF"/>
                  </a:solidFill>
                  <a:latin typeface="Calibri"/>
                  <a:ea typeface="Calibri"/>
                  <a:cs typeface="Calibri"/>
                  <a:sym typeface="Calibri"/>
                </a:rPr>
                <a:t>ratio</a:t>
              </a:r>
              <a:endParaRPr sz="1400" b="0" i="0" u="none" strike="noStrike" cap="none" dirty="0">
                <a:solidFill>
                  <a:srgbClr val="000000"/>
                </a:solidFill>
                <a:latin typeface="Arial"/>
                <a:ea typeface="Arial"/>
                <a:cs typeface="Arial"/>
                <a:sym typeface="Arial"/>
              </a:endParaRPr>
            </a:p>
          </p:txBody>
        </p:sp>
        <p:sp>
          <p:nvSpPr>
            <p:cNvPr id="1239" name="Google Shape;1239;p96"/>
            <p:cNvSpPr/>
            <p:nvPr/>
          </p:nvSpPr>
          <p:spPr>
            <a:xfrm>
              <a:off x="3810000" y="4694238"/>
              <a:ext cx="336550" cy="458787"/>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2"/>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1240" name="Google Shape;1240;p96"/>
            <p:cNvSpPr/>
            <p:nvPr/>
          </p:nvSpPr>
          <p:spPr>
            <a:xfrm>
              <a:off x="1593850" y="4505325"/>
              <a:ext cx="2060575" cy="828675"/>
            </a:xfrm>
            <a:prstGeom prst="rect">
              <a:avLst/>
            </a:prstGeom>
            <a:noFill/>
            <a:ln>
              <a:noFill/>
            </a:ln>
          </p:spPr>
          <p:txBody>
            <a:bodyPr spcFirstLastPara="1" wrap="square" lIns="90475" tIns="44450" rIns="90475" bIns="4445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C00000"/>
                  </a:solidFill>
                  <a:latin typeface="Calibri"/>
                  <a:ea typeface="Calibri"/>
                  <a:cs typeface="Calibri"/>
                  <a:sym typeface="Calibri"/>
                </a:rPr>
                <a:t>Dollar sales </a:t>
              </a:r>
              <a:r>
                <a:rPr lang="en-US" sz="2400" b="0" i="0" u="none" strike="noStrike" cap="none" dirty="0">
                  <a:solidFill>
                    <a:schemeClr val="dk2"/>
                  </a:solidFill>
                  <a:latin typeface="Calibri"/>
                  <a:ea typeface="Calibri"/>
                  <a:cs typeface="Calibri"/>
                  <a:sym typeface="Calibri"/>
                </a:rPr>
                <a:t>to </a:t>
              </a:r>
              <a:br>
                <a:rPr lang="en-US" sz="2400" b="0" i="0" u="none" strike="noStrike" cap="none" dirty="0">
                  <a:solidFill>
                    <a:schemeClr val="dk2"/>
                  </a:solidFill>
                  <a:latin typeface="Calibri"/>
                  <a:ea typeface="Calibri"/>
                  <a:cs typeface="Calibri"/>
                  <a:sym typeface="Calibri"/>
                </a:rPr>
              </a:br>
              <a:r>
                <a:rPr lang="en-US" sz="2400" b="0" i="0" u="none" strike="noStrike" cap="none" dirty="0">
                  <a:solidFill>
                    <a:schemeClr val="dk2"/>
                  </a:solidFill>
                  <a:latin typeface="Calibri"/>
                  <a:ea typeface="Calibri"/>
                  <a:cs typeface="Calibri"/>
                  <a:sym typeface="Calibri"/>
                </a:rPr>
                <a:t>break even</a:t>
              </a:r>
              <a:endParaRPr sz="1400" b="0" i="0" u="none" strike="noStrike" cap="none" dirty="0">
                <a:solidFill>
                  <a:srgbClr val="000000"/>
                </a:solidFill>
                <a:latin typeface="Arial"/>
                <a:ea typeface="Arial"/>
                <a:cs typeface="Arial"/>
                <a:sym typeface="Arial"/>
              </a:endParaRPr>
            </a:p>
          </p:txBody>
        </p:sp>
      </p:grpSp>
      <p:grpSp>
        <p:nvGrpSpPr>
          <p:cNvPr id="1241" name="Google Shape;1241;p96"/>
          <p:cNvGrpSpPr/>
          <p:nvPr/>
        </p:nvGrpSpPr>
        <p:grpSpPr>
          <a:xfrm>
            <a:off x="152400" y="2520881"/>
            <a:ext cx="9213949" cy="1188685"/>
            <a:chOff x="457200" y="2541166"/>
            <a:chExt cx="7896509" cy="1188685"/>
          </a:xfrm>
        </p:grpSpPr>
        <p:sp>
          <p:nvSpPr>
            <p:cNvPr id="1242" name="Google Shape;1242;p96"/>
            <p:cNvSpPr/>
            <p:nvPr/>
          </p:nvSpPr>
          <p:spPr>
            <a:xfrm>
              <a:off x="457200" y="2541166"/>
              <a:ext cx="7612255" cy="1188685"/>
            </a:xfrm>
            <a:prstGeom prst="roundRect">
              <a:avLst>
                <a:gd name="adj" fmla="val 16667"/>
              </a:avLst>
            </a:prstGeom>
            <a:solidFill>
              <a:srgbClr val="A6EAEE"/>
            </a:solidFill>
            <a:ln w="15875" cap="flat" cmpd="sng">
              <a:solidFill>
                <a:srgbClr val="117EA7"/>
              </a:solidFill>
              <a:prstDash val="solid"/>
              <a:round/>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sp>
          <p:nvSpPr>
            <p:cNvPr id="1243" name="Google Shape;1243;p96"/>
            <p:cNvSpPr txBox="1"/>
            <p:nvPr/>
          </p:nvSpPr>
          <p:spPr>
            <a:xfrm>
              <a:off x="619702" y="2732364"/>
              <a:ext cx="2811534" cy="83026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C00000"/>
                  </a:solidFill>
                  <a:latin typeface="Calibri"/>
                  <a:ea typeface="Calibri"/>
                  <a:cs typeface="Calibri"/>
                  <a:sym typeface="Calibri"/>
                </a:rPr>
                <a:t>Dollar sales </a:t>
              </a:r>
              <a:r>
                <a:rPr lang="en-US" sz="2400" b="0" i="0" u="none" strike="noStrike" cap="none" dirty="0">
                  <a:solidFill>
                    <a:srgbClr val="3F3F3F"/>
                  </a:solidFill>
                  <a:latin typeface="Calibri"/>
                  <a:ea typeface="Calibri"/>
                  <a:cs typeface="Calibri"/>
                  <a:sym typeface="Calibri"/>
                </a:rPr>
                <a:t>to</a:t>
              </a:r>
              <a:br>
                <a:rPr lang="en-US" sz="2400" b="0" i="0" u="none" strike="noStrike" cap="none" dirty="0">
                  <a:solidFill>
                    <a:srgbClr val="3F3F3F"/>
                  </a:solidFill>
                  <a:latin typeface="Calibri"/>
                  <a:ea typeface="Calibri"/>
                  <a:cs typeface="Calibri"/>
                  <a:sym typeface="Calibri"/>
                </a:rPr>
              </a:br>
              <a:r>
                <a:rPr lang="en-US" sz="2400" b="0" i="0" u="none" strike="noStrike" cap="none" dirty="0">
                  <a:solidFill>
                    <a:srgbClr val="3F3F3F"/>
                  </a:solidFill>
                  <a:latin typeface="Calibri"/>
                  <a:ea typeface="Calibri"/>
                  <a:cs typeface="Calibri"/>
                  <a:sym typeface="Calibri"/>
                </a:rPr>
                <a:t>break even</a:t>
              </a:r>
              <a:endParaRPr sz="1400" b="0" i="0" u="none" strike="noStrike" cap="none" dirty="0">
                <a:solidFill>
                  <a:srgbClr val="000000"/>
                </a:solidFill>
                <a:latin typeface="Arial"/>
                <a:ea typeface="Arial"/>
                <a:cs typeface="Arial"/>
                <a:sym typeface="Arial"/>
              </a:endParaRPr>
            </a:p>
          </p:txBody>
        </p:sp>
        <p:sp>
          <p:nvSpPr>
            <p:cNvPr id="1244" name="Google Shape;1244;p96"/>
            <p:cNvSpPr txBox="1"/>
            <p:nvPr/>
          </p:nvSpPr>
          <p:spPr>
            <a:xfrm>
              <a:off x="3764046" y="2725738"/>
              <a:ext cx="2019351" cy="8318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$170,000</a:t>
              </a:r>
              <a:br>
                <a:rPr lang="en-US" sz="2400" b="0" i="0" u="none" strike="noStrike" cap="none" dirty="0">
                  <a:solidFill>
                    <a:schemeClr val="dk1"/>
                  </a:solidFill>
                  <a:latin typeface="Calibri"/>
                  <a:ea typeface="Calibri"/>
                  <a:cs typeface="Calibri"/>
                  <a:sym typeface="Calibri"/>
                </a:rPr>
              </a:br>
              <a:r>
                <a:rPr lang="en-US" sz="2400" b="0" i="0" u="none" strike="noStrike" cap="none" dirty="0">
                  <a:solidFill>
                    <a:schemeClr val="dk1"/>
                  </a:solidFill>
                  <a:latin typeface="Calibri"/>
                  <a:ea typeface="Calibri"/>
                  <a:cs typeface="Calibri"/>
                  <a:sym typeface="Calibri"/>
                </a:rPr>
                <a:t>48.2%</a:t>
              </a:r>
              <a:endParaRPr sz="1400" b="0" i="0" u="none" strike="noStrike" cap="none" dirty="0">
                <a:solidFill>
                  <a:srgbClr val="000000"/>
                </a:solidFill>
                <a:latin typeface="Arial"/>
                <a:ea typeface="Arial"/>
                <a:cs typeface="Arial"/>
                <a:sym typeface="Arial"/>
              </a:endParaRPr>
            </a:p>
          </p:txBody>
        </p:sp>
        <p:sp>
          <p:nvSpPr>
            <p:cNvPr id="1245" name="Google Shape;1245;p96"/>
            <p:cNvSpPr txBox="1"/>
            <p:nvPr/>
          </p:nvSpPr>
          <p:spPr>
            <a:xfrm>
              <a:off x="3192532" y="2895600"/>
              <a:ext cx="571514" cy="4619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a:t>
              </a:r>
              <a:endParaRPr sz="1400" b="0" i="0" u="none" strike="noStrike" cap="none" dirty="0">
                <a:solidFill>
                  <a:srgbClr val="000000"/>
                </a:solidFill>
                <a:latin typeface="Arial"/>
                <a:ea typeface="Arial"/>
                <a:cs typeface="Arial"/>
                <a:sym typeface="Arial"/>
              </a:endParaRPr>
            </a:p>
          </p:txBody>
        </p:sp>
        <p:sp>
          <p:nvSpPr>
            <p:cNvPr id="1246" name="Google Shape;1246;p96"/>
            <p:cNvSpPr txBox="1"/>
            <p:nvPr/>
          </p:nvSpPr>
          <p:spPr>
            <a:xfrm>
              <a:off x="5657981" y="2543796"/>
              <a:ext cx="2695728"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dk1"/>
                  </a:solidFill>
                  <a:latin typeface="Calibri"/>
                  <a:ea typeface="Calibri"/>
                  <a:cs typeface="Calibri"/>
                  <a:sym typeface="Calibri"/>
                </a:rPr>
                <a:t>=  </a:t>
              </a:r>
              <a:r>
                <a:rPr lang="en-US" sz="2000" b="0" i="0" u="none" strike="noStrike" cap="none" dirty="0">
                  <a:solidFill>
                    <a:srgbClr val="C00000"/>
                  </a:solidFill>
                  <a:latin typeface="Calibri"/>
                  <a:ea typeface="Calibri"/>
                  <a:cs typeface="Calibri"/>
                  <a:sym typeface="Calibri"/>
                </a:rPr>
                <a:t>$352,697 at </a:t>
              </a:r>
              <a:r>
                <a:rPr lang="en-US" sz="2000" dirty="0">
                  <a:solidFill>
                    <a:srgbClr val="C00000"/>
                  </a:solidFill>
                  <a:latin typeface="Calibri"/>
                  <a:ea typeface="Calibri"/>
                  <a:cs typeface="Calibri"/>
                  <a:sym typeface="Calibri"/>
                </a:rPr>
                <a:t>company level </a:t>
              </a:r>
              <a:r>
                <a:rPr lang="en-US" sz="2000" b="0" i="0" u="none" strike="noStrike" cap="none" dirty="0">
                  <a:solidFill>
                    <a:srgbClr val="C00000"/>
                  </a:solidFill>
                  <a:latin typeface="Calibri"/>
                  <a:ea typeface="Calibri"/>
                  <a:cs typeface="Calibri"/>
                  <a:sym typeface="Calibri"/>
                </a:rPr>
                <a:t>vs $363,636 on a combined segment basis</a:t>
              </a:r>
              <a:endParaRPr sz="1400" b="0" i="0" u="none" strike="noStrike" cap="none" dirty="0">
                <a:solidFill>
                  <a:srgbClr val="000000"/>
                </a:solidFill>
                <a:latin typeface="Arial"/>
                <a:ea typeface="Arial"/>
                <a:cs typeface="Arial"/>
                <a:sym typeface="Arial"/>
              </a:endParaRPr>
            </a:p>
          </p:txBody>
        </p:sp>
      </p:grpSp>
      <p:grpSp>
        <p:nvGrpSpPr>
          <p:cNvPr id="1247" name="Google Shape;1247;p96"/>
          <p:cNvGrpSpPr/>
          <p:nvPr/>
        </p:nvGrpSpPr>
        <p:grpSpPr>
          <a:xfrm>
            <a:off x="236538" y="3886200"/>
            <a:ext cx="8580437" cy="2419350"/>
            <a:chOff x="228599" y="3810000"/>
            <a:chExt cx="8578558" cy="2419350"/>
          </a:xfrm>
        </p:grpSpPr>
        <p:graphicFrame>
          <p:nvGraphicFramePr>
            <p:cNvPr id="1248" name="Google Shape;1248;p96"/>
            <p:cNvGraphicFramePr/>
            <p:nvPr/>
          </p:nvGraphicFramePr>
          <p:xfrm>
            <a:off x="228599" y="3810000"/>
            <a:ext cx="8578558" cy="2419350"/>
          </p:xfrm>
          <a:graphic>
            <a:graphicData uri="http://schemas.openxmlformats.org/presentationml/2006/ole">
              <mc:AlternateContent xmlns:mc="http://schemas.openxmlformats.org/markup-compatibility/2006">
                <mc:Choice xmlns:v="urn:schemas-microsoft-com:vml" Requires="v">
                  <p:oleObj r:id="rId3" imgW="8578558" imgH="2419350" progId="Excel.Sheet.12">
                    <p:embed/>
                  </p:oleObj>
                </mc:Choice>
                <mc:Fallback>
                  <p:oleObj r:id="rId3" imgW="8578558" imgH="2419350" progId="Excel.Sheet.12">
                    <p:embed/>
                    <p:pic>
                      <p:nvPicPr>
                        <p:cNvPr id="1248" name="Google Shape;1248;p96"/>
                        <p:cNvPicPr preferRelativeResize="0"/>
                        <p:nvPr/>
                      </p:nvPicPr>
                      <p:blipFill rotWithShape="1">
                        <a:blip r:embed="rId4">
                          <a:alphaModFix/>
                        </a:blip>
                        <a:srcRect/>
                        <a:stretch/>
                      </p:blipFill>
                      <p:spPr>
                        <a:xfrm>
                          <a:off x="228599" y="3810000"/>
                          <a:ext cx="8578558" cy="2419350"/>
                        </a:xfrm>
                        <a:prstGeom prst="rect">
                          <a:avLst/>
                        </a:prstGeom>
                        <a:noFill/>
                        <a:ln>
                          <a:noFill/>
                        </a:ln>
                      </p:spPr>
                    </p:pic>
                  </p:oleObj>
                </mc:Fallback>
              </mc:AlternateContent>
            </a:graphicData>
          </a:graphic>
        </p:graphicFrame>
        <p:cxnSp>
          <p:nvCxnSpPr>
            <p:cNvPr id="1249" name="Google Shape;1249;p96"/>
            <p:cNvCxnSpPr/>
            <p:nvPr/>
          </p:nvCxnSpPr>
          <p:spPr>
            <a:xfrm>
              <a:off x="5791568" y="5300663"/>
              <a:ext cx="685650" cy="1587"/>
            </a:xfrm>
            <a:prstGeom prst="straightConnector1">
              <a:avLst/>
            </a:prstGeom>
            <a:noFill/>
            <a:ln w="127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grpSp>
      <p:cxnSp>
        <p:nvCxnSpPr>
          <p:cNvPr id="1250" name="Google Shape;1250;p96"/>
          <p:cNvCxnSpPr/>
          <p:nvPr/>
        </p:nvCxnSpPr>
        <p:spPr>
          <a:xfrm rot="10800000" flipH="1">
            <a:off x="4495800" y="1881188"/>
            <a:ext cx="2357438" cy="23812"/>
          </a:xfrm>
          <a:prstGeom prst="straightConnector1">
            <a:avLst/>
          </a:prstGeom>
          <a:noFill/>
          <a:ln w="12700" cap="flat" cmpd="sng">
            <a:solidFill>
              <a:schemeClr val="dk1"/>
            </a:solidFill>
            <a:prstDash val="solid"/>
            <a:round/>
            <a:headEnd type="none" w="sm" len="sm"/>
            <a:tailEnd type="none" w="sm" len="sm"/>
          </a:ln>
        </p:spPr>
      </p:cxnSp>
      <p:cxnSp>
        <p:nvCxnSpPr>
          <p:cNvPr id="1251" name="Google Shape;1251;p96"/>
          <p:cNvCxnSpPr/>
          <p:nvPr/>
        </p:nvCxnSpPr>
        <p:spPr>
          <a:xfrm>
            <a:off x="4381500" y="3124200"/>
            <a:ext cx="1562100" cy="12700"/>
          </a:xfrm>
          <a:prstGeom prst="straightConnector1">
            <a:avLst/>
          </a:prstGeom>
          <a:noFill/>
          <a:ln w="12700" cap="flat" cmpd="sng">
            <a:solidFill>
              <a:schemeClr val="dk1"/>
            </a:solidFill>
            <a:prstDash val="solid"/>
            <a:round/>
            <a:headEnd type="none" w="sm" len="sm"/>
            <a:tailEnd type="none" w="sm" len="sm"/>
          </a:ln>
        </p:spPr>
      </p:cxnSp>
      <p:sp>
        <p:nvSpPr>
          <p:cNvPr id="1253" name="Google Shape;1253;p96"/>
          <p:cNvSpPr/>
          <p:nvPr/>
        </p:nvSpPr>
        <p:spPr>
          <a:xfrm>
            <a:off x="152400" y="5715000"/>
            <a:ext cx="8763000" cy="457200"/>
          </a:xfrm>
          <a:prstGeom prst="roundRect">
            <a:avLst>
              <a:gd name="adj" fmla="val 16667"/>
            </a:avLst>
          </a:prstGeom>
          <a:noFill/>
          <a:ln w="38100" cap="flat" cmpd="sng">
            <a:solidFill>
              <a:srgbClr val="B8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rgbClr val="FFFFFF"/>
              </a:solidFill>
              <a:latin typeface="Calibri"/>
              <a:ea typeface="Calibri"/>
              <a:cs typeface="Calibri"/>
              <a:sym typeface="Calibri"/>
            </a:endParaRPr>
          </a:p>
        </p:txBody>
      </p:sp>
      <p:pic>
        <p:nvPicPr>
          <p:cNvPr id="1254" name="Google Shape;1254;p96"/>
          <p:cNvPicPr preferRelativeResize="0"/>
          <p:nvPr/>
        </p:nvPicPr>
        <p:blipFill rotWithShape="1">
          <a:blip r:embed="rId4">
            <a:alphaModFix/>
          </a:blip>
          <a:srcRect/>
          <a:stretch/>
        </p:blipFill>
        <p:spPr>
          <a:xfrm>
            <a:off x="215900" y="3810000"/>
            <a:ext cx="8572500" cy="2413000"/>
          </a:xfrm>
          <a:prstGeom prst="rect">
            <a:avLst/>
          </a:prstGeom>
          <a:noFill/>
          <a:ln>
            <a:noFill/>
          </a:ln>
        </p:spPr>
      </p:pic>
      <p:pic>
        <p:nvPicPr>
          <p:cNvPr id="28673" name="Picture 1">
            <a:extLst>
              <a:ext uri="{FF2B5EF4-FFF2-40B4-BE49-F238E27FC236}">
                <a16:creationId xmlns:a16="http://schemas.microsoft.com/office/drawing/2014/main" id="{56B6B79E-4E53-0846-AB79-F51E26476D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3810000"/>
            <a:ext cx="8572500" cy="2413000"/>
          </a:xfrm>
          <a:prstGeom prst="rect">
            <a:avLst/>
          </a:prstGeom>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47"/>
                                        </p:tgtEl>
                                        <p:attrNameLst>
                                          <p:attrName>style.visibility</p:attrName>
                                        </p:attrNameLst>
                                      </p:cBhvr>
                                      <p:to>
                                        <p:strVal val="visible"/>
                                      </p:to>
                                    </p:set>
                                    <p:animEffect transition="in" filter="fade">
                                      <p:cBhvr>
                                        <p:cTn id="7" dur="2000"/>
                                        <p:tgtEl>
                                          <p:spTgt spid="1247"/>
                                        </p:tgtEl>
                                      </p:cBhvr>
                                    </p:animEffect>
                                  </p:childTnLst>
                                </p:cTn>
                              </p:par>
                              <p:par>
                                <p:cTn id="8" presetID="1" presetClass="entr" presetSubtype="0" fill="hold" nodeType="withEffect">
                                  <p:stCondLst>
                                    <p:cond delay="0"/>
                                  </p:stCondLst>
                                  <p:childTnLst>
                                    <p:set>
                                      <p:cBhvr>
                                        <p:cTn id="9" dur="1" fill="hold">
                                          <p:stCondLst>
                                            <p:cond delay="0"/>
                                          </p:stCondLst>
                                        </p:cTn>
                                        <p:tgtEl>
                                          <p:spTgt spid="1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graphicFrame>
        <p:nvGraphicFramePr>
          <p:cNvPr id="367" name="Google Shape;367;p9"/>
          <p:cNvGraphicFramePr/>
          <p:nvPr/>
        </p:nvGraphicFramePr>
        <p:xfrm>
          <a:off x="1422400" y="2616200"/>
          <a:ext cx="6121400" cy="3327400"/>
        </p:xfrm>
        <a:graphic>
          <a:graphicData uri="http://schemas.openxmlformats.org/presentationml/2006/ole">
            <mc:AlternateContent xmlns:mc="http://schemas.openxmlformats.org/markup-compatibility/2006">
              <mc:Choice xmlns:v="urn:schemas-microsoft-com:vml" Requires="v">
                <p:oleObj r:id="rId3" imgW="6121400" imgH="3327400" progId="Excel.Sheet.12">
                  <p:embed/>
                </p:oleObj>
              </mc:Choice>
              <mc:Fallback>
                <p:oleObj r:id="rId3" imgW="6121400" imgH="3327400" progId="Excel.Sheet.12">
                  <p:embed/>
                  <p:pic>
                    <p:nvPicPr>
                      <p:cNvPr id="367" name="Google Shape;367;p9"/>
                      <p:cNvPicPr preferRelativeResize="0"/>
                      <p:nvPr/>
                    </p:nvPicPr>
                    <p:blipFill rotWithShape="1">
                      <a:blip r:embed="rId4">
                        <a:alphaModFix/>
                      </a:blip>
                      <a:srcRect/>
                      <a:stretch/>
                    </p:blipFill>
                    <p:spPr>
                      <a:xfrm>
                        <a:off x="1422400" y="2616200"/>
                        <a:ext cx="6121400" cy="3327400"/>
                      </a:xfrm>
                      <a:prstGeom prst="rect">
                        <a:avLst/>
                      </a:prstGeom>
                      <a:noFill/>
                      <a:ln>
                        <a:noFill/>
                      </a:ln>
                    </p:spPr>
                  </p:pic>
                </p:oleObj>
              </mc:Fallback>
            </mc:AlternateContent>
          </a:graphicData>
        </a:graphic>
      </p:graphicFrame>
      <p:sp>
        <p:nvSpPr>
          <p:cNvPr id="368" name="Google Shape;368;p9"/>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latin typeface="Calibri"/>
                <a:ea typeface="Calibri"/>
                <a:cs typeface="Calibri"/>
                <a:sym typeface="Calibri"/>
              </a:rPr>
              <a:t>The Contribution Approach – Part 4</a:t>
            </a:r>
            <a:endParaRPr dirty="0"/>
          </a:p>
        </p:txBody>
      </p:sp>
      <p:sp>
        <p:nvSpPr>
          <p:cNvPr id="369" name="Google Shape;369;p9"/>
          <p:cNvSpPr txBox="1">
            <a:spLocks noGrp="1"/>
          </p:cNvSpPr>
          <p:nvPr>
            <p:ph type="body" idx="1"/>
          </p:nvPr>
        </p:nvSpPr>
        <p:spPr>
          <a:xfrm>
            <a:off x="822325" y="1447800"/>
            <a:ext cx="7543800" cy="1066800"/>
          </a:xfrm>
          <a:prstGeom prst="rect">
            <a:avLst/>
          </a:prstGeom>
          <a:noFill/>
          <a:ln>
            <a:noFill/>
          </a:ln>
        </p:spPr>
        <p:txBody>
          <a:bodyPr spcFirstLastPara="1" wrap="square" lIns="90475" tIns="44450" rIns="90475" bIns="44450" anchor="t" anchorCtr="0">
            <a:noAutofit/>
          </a:bodyPr>
          <a:lstStyle/>
          <a:p>
            <a:pPr marL="90488" lvl="0" indent="-90488" algn="ctr" rtl="0">
              <a:lnSpc>
                <a:spcPct val="90000"/>
              </a:lnSpc>
              <a:spcBef>
                <a:spcPts val="0"/>
              </a:spcBef>
              <a:spcAft>
                <a:spcPts val="0"/>
              </a:spcAft>
              <a:buSzPts val="3200"/>
              <a:buFont typeface="Times"/>
              <a:buNone/>
            </a:pPr>
            <a:r>
              <a:rPr lang="en-US" sz="3200" dirty="0">
                <a:latin typeface="Calibri"/>
                <a:ea typeface="Calibri"/>
                <a:cs typeface="Calibri"/>
                <a:sym typeface="Calibri"/>
              </a:rPr>
              <a:t>If RBC sells one more bike (</a:t>
            </a:r>
            <a:r>
              <a:rPr lang="en-US" sz="3200" dirty="0">
                <a:solidFill>
                  <a:srgbClr val="FF0000"/>
                </a:solidFill>
                <a:latin typeface="Calibri"/>
                <a:ea typeface="Calibri"/>
                <a:cs typeface="Calibri"/>
                <a:sym typeface="Calibri"/>
              </a:rPr>
              <a:t>401 bikes</a:t>
            </a:r>
            <a:r>
              <a:rPr lang="en-US" sz="3200" dirty="0">
                <a:latin typeface="Calibri"/>
                <a:ea typeface="Calibri"/>
                <a:cs typeface="Calibri"/>
                <a:sym typeface="Calibri"/>
              </a:rPr>
              <a:t>), net </a:t>
            </a:r>
            <a:endParaRPr dirty="0"/>
          </a:p>
          <a:p>
            <a:pPr marL="90488" lvl="0" indent="-90488" algn="ctr" rtl="0">
              <a:lnSpc>
                <a:spcPct val="90000"/>
              </a:lnSpc>
              <a:spcBef>
                <a:spcPts val="1400"/>
              </a:spcBef>
              <a:spcAft>
                <a:spcPts val="0"/>
              </a:spcAft>
              <a:buSzPts val="3200"/>
              <a:buFont typeface="Times"/>
              <a:buNone/>
            </a:pPr>
            <a:r>
              <a:rPr lang="en-US" sz="3200" dirty="0">
                <a:latin typeface="Calibri"/>
                <a:ea typeface="Calibri"/>
                <a:cs typeface="Calibri"/>
                <a:sym typeface="Calibri"/>
              </a:rPr>
              <a:t>operating income will increase by </a:t>
            </a:r>
            <a:r>
              <a:rPr lang="en-US" sz="3200" i="1" dirty="0">
                <a:solidFill>
                  <a:srgbClr val="0000FF"/>
                </a:solidFill>
                <a:latin typeface="Calibri"/>
                <a:ea typeface="Calibri"/>
                <a:cs typeface="Calibri"/>
                <a:sym typeface="Calibri"/>
              </a:rPr>
              <a:t>$200</a:t>
            </a:r>
            <a:r>
              <a:rPr lang="en-US" sz="3200" dirty="0">
                <a:latin typeface="Calibri"/>
                <a:ea typeface="Calibri"/>
                <a:cs typeface="Calibri"/>
                <a:sym typeface="Calibri"/>
              </a:rPr>
              <a:t>.</a:t>
            </a:r>
            <a:endParaRPr dirty="0"/>
          </a:p>
        </p:txBody>
      </p:sp>
      <p:grpSp>
        <p:nvGrpSpPr>
          <p:cNvPr id="370" name="Google Shape;370;p9"/>
          <p:cNvGrpSpPr/>
          <p:nvPr/>
        </p:nvGrpSpPr>
        <p:grpSpPr>
          <a:xfrm>
            <a:off x="6019800" y="2057400"/>
            <a:ext cx="1752600" cy="3352800"/>
            <a:chOff x="3888" y="1368"/>
            <a:chExt cx="1104" cy="2112"/>
          </a:xfrm>
        </p:grpSpPr>
        <p:cxnSp>
          <p:nvCxnSpPr>
            <p:cNvPr id="371" name="Google Shape;371;p9"/>
            <p:cNvCxnSpPr/>
            <p:nvPr/>
          </p:nvCxnSpPr>
          <p:spPr>
            <a:xfrm flipH="1">
              <a:off x="3888" y="1656"/>
              <a:ext cx="720" cy="1824"/>
            </a:xfrm>
            <a:prstGeom prst="straightConnector1">
              <a:avLst/>
            </a:prstGeom>
            <a:noFill/>
            <a:ln w="38100" cap="flat" cmpd="sng">
              <a:solidFill>
                <a:srgbClr val="FC0128"/>
              </a:solidFill>
              <a:prstDash val="solid"/>
              <a:round/>
              <a:headEnd type="none" w="sm" len="sm"/>
              <a:tailEnd type="triangle" w="med" len="med"/>
            </a:ln>
            <a:effectLst>
              <a:outerShdw blurRad="63500" dist="38100" dir="2700000" algn="tl" rotWithShape="0">
                <a:srgbClr val="000000">
                  <a:alpha val="39215"/>
                </a:srgbClr>
              </a:outerShdw>
            </a:effectLst>
          </p:spPr>
        </p:cxnSp>
        <p:sp>
          <p:nvSpPr>
            <p:cNvPr id="372" name="Google Shape;372;p9"/>
            <p:cNvSpPr/>
            <p:nvPr/>
          </p:nvSpPr>
          <p:spPr>
            <a:xfrm>
              <a:off x="4368" y="1368"/>
              <a:ext cx="624" cy="288"/>
            </a:xfrm>
            <a:prstGeom prst="rect">
              <a:avLst/>
            </a:prstGeom>
            <a:noFill/>
            <a:ln w="38100" cap="flat" cmpd="sng">
              <a:solidFill>
                <a:srgbClr val="FC0128"/>
              </a:solidFill>
              <a:prstDash val="solid"/>
              <a:miter lim="800000"/>
              <a:headEnd type="none" w="sm" len="sm"/>
              <a:tailEnd type="none" w="sm" len="sm"/>
            </a:ln>
            <a:effectLst>
              <a:outerShdw blurRad="63500" dist="38100" dir="2700000" algn="tl" rotWithShape="0">
                <a:srgbClr val="000000">
                  <a:alpha val="3921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grpSp>
      <p:cxnSp>
        <p:nvCxnSpPr>
          <p:cNvPr id="373" name="Google Shape;373;p9"/>
          <p:cNvCxnSpPr/>
          <p:nvPr/>
        </p:nvCxnSpPr>
        <p:spPr>
          <a:xfrm flipH="1">
            <a:off x="2514600" y="1981200"/>
            <a:ext cx="3505200" cy="1981200"/>
          </a:xfrm>
          <a:prstGeom prst="straightConnector1">
            <a:avLst/>
          </a:prstGeom>
          <a:noFill/>
          <a:ln w="38100" cap="flat" cmpd="sng">
            <a:solidFill>
              <a:srgbClr val="FF0000"/>
            </a:solidFill>
            <a:prstDash val="solid"/>
            <a:round/>
            <a:headEnd type="none" w="sm" len="sm"/>
            <a:tailEnd type="triangle" w="med" len="med"/>
          </a:ln>
          <a:effectLst>
            <a:outerShdw blurRad="63500" dist="38100" dir="2700000" algn="tl" rotWithShape="0">
              <a:srgbClr val="000000">
                <a:alpha val="39215"/>
              </a:srgbClr>
            </a:outerShdw>
          </a:effectLst>
        </p:spPr>
      </p:cxn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73"/>
                                        </p:tgtEl>
                                        <p:attrNameLst>
                                          <p:attrName>style.visibility</p:attrName>
                                        </p:attrNameLst>
                                      </p:cBhvr>
                                      <p:to>
                                        <p:strVal val="visible"/>
                                      </p:to>
                                    </p:set>
                                    <p:animEffect transition="in" filter="fade">
                                      <p:cBhvr>
                                        <p:cTn id="7" dur="1000"/>
                                        <p:tgtEl>
                                          <p:spTgt spid="373"/>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370"/>
                                        </p:tgtEl>
                                        <p:attrNameLst>
                                          <p:attrName>style.visibility</p:attrName>
                                        </p:attrNameLst>
                                      </p:cBhvr>
                                      <p:to>
                                        <p:strVal val="visible"/>
                                      </p:to>
                                    </p:set>
                                    <p:animEffect transition="in" filter="fade">
                                      <p:cBhvr>
                                        <p:cTn id="11" dur="10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258"/>
        <p:cNvGrpSpPr/>
        <p:nvPr/>
      </p:nvGrpSpPr>
      <p:grpSpPr>
        <a:xfrm>
          <a:off x="0" y="0"/>
          <a:ext cx="0" cy="0"/>
          <a:chOff x="0" y="0"/>
          <a:chExt cx="0" cy="0"/>
        </a:xfrm>
      </p:grpSpPr>
      <p:sp>
        <p:nvSpPr>
          <p:cNvPr id="1259" name="Google Shape;1259;gc066b2da25_0_1201"/>
          <p:cNvSpPr txBox="1">
            <a:spLocks noGrp="1"/>
          </p:cNvSpPr>
          <p:nvPr>
            <p:ph type="title"/>
          </p:nvPr>
        </p:nvSpPr>
        <p:spPr>
          <a:xfrm>
            <a:off x="822325" y="152400"/>
            <a:ext cx="7543800" cy="10254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1400"/>
              <a:buNone/>
            </a:pPr>
            <a:r>
              <a:rPr lang="en-US" dirty="0"/>
              <a:t>Poll 16</a:t>
            </a:r>
            <a:endParaRPr dirty="0"/>
          </a:p>
        </p:txBody>
      </p:sp>
      <p:sp>
        <p:nvSpPr>
          <p:cNvPr id="1260" name="Google Shape;1260;gc066b2da25_0_1201"/>
          <p:cNvSpPr txBox="1">
            <a:spLocks noGrp="1"/>
          </p:cNvSpPr>
          <p:nvPr>
            <p:ph type="body" idx="1"/>
          </p:nvPr>
        </p:nvSpPr>
        <p:spPr>
          <a:xfrm>
            <a:off x="822325" y="1447800"/>
            <a:ext cx="7543800" cy="472440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200"/>
              </a:spcBef>
              <a:spcAft>
                <a:spcPts val="0"/>
              </a:spcAft>
              <a:buSzPts val="1800"/>
              <a:buNone/>
            </a:pPr>
            <a:r>
              <a:rPr lang="en-US" sz="3200" dirty="0">
                <a:solidFill>
                  <a:srgbClr val="000000"/>
                </a:solidFill>
                <a:latin typeface="Arial"/>
                <a:ea typeface="Arial"/>
                <a:cs typeface="Arial"/>
                <a:sym typeface="Arial"/>
              </a:rPr>
              <a:t>When a company begins to sell more than one product, break-even analysis is as simple as it was when the company sold one product.</a:t>
            </a:r>
            <a:endParaRPr sz="3200" dirty="0">
              <a:solidFill>
                <a:srgbClr val="000000"/>
              </a:solidFill>
              <a:latin typeface="Arial"/>
              <a:ea typeface="Arial"/>
              <a:cs typeface="Arial"/>
              <a:sym typeface="Arial"/>
            </a:endParaRPr>
          </a:p>
          <a:p>
            <a:pPr marL="914400" lvl="0" indent="-431800" algn="l" rtl="0">
              <a:lnSpc>
                <a:spcPct val="90000"/>
              </a:lnSpc>
              <a:spcBef>
                <a:spcPts val="1200"/>
              </a:spcBef>
              <a:spcAft>
                <a:spcPts val="0"/>
              </a:spcAft>
              <a:buClr>
                <a:srgbClr val="000000"/>
              </a:buClr>
              <a:buSzPts val="3200"/>
              <a:buFont typeface="Arial"/>
              <a:buAutoNum type="alphaLcPeriod"/>
            </a:pPr>
            <a:r>
              <a:rPr lang="en-US" sz="3200" dirty="0">
                <a:solidFill>
                  <a:srgbClr val="000000"/>
                </a:solidFill>
                <a:latin typeface="Arial"/>
                <a:ea typeface="Arial"/>
                <a:cs typeface="Arial"/>
                <a:sym typeface="Arial"/>
              </a:rPr>
              <a:t>True</a:t>
            </a:r>
            <a:endParaRPr sz="3200" dirty="0">
              <a:solidFill>
                <a:srgbClr val="000000"/>
              </a:solidFill>
              <a:latin typeface="Arial"/>
              <a:ea typeface="Arial"/>
              <a:cs typeface="Arial"/>
              <a:sym typeface="Arial"/>
            </a:endParaRPr>
          </a:p>
          <a:p>
            <a:pPr marL="914400" lvl="0" indent="-431800" algn="l" rtl="0">
              <a:lnSpc>
                <a:spcPct val="90000"/>
              </a:lnSpc>
              <a:spcBef>
                <a:spcPts val="0"/>
              </a:spcBef>
              <a:spcAft>
                <a:spcPts val="0"/>
              </a:spcAft>
              <a:buClr>
                <a:srgbClr val="FF0000"/>
              </a:buClr>
              <a:buSzPts val="3200"/>
              <a:buFont typeface="Arial"/>
              <a:buAutoNum type="alphaLcPeriod"/>
            </a:pPr>
            <a:r>
              <a:rPr lang="en-US" sz="3200" dirty="0">
                <a:solidFill>
                  <a:srgbClr val="FF0000"/>
                </a:solidFill>
                <a:latin typeface="Arial"/>
                <a:ea typeface="Arial"/>
                <a:cs typeface="Arial"/>
                <a:sym typeface="Arial"/>
              </a:rPr>
              <a:t>False</a:t>
            </a:r>
            <a:endParaRPr sz="3200" dirty="0">
              <a:solidFill>
                <a:srgbClr val="FF0000"/>
              </a:solidFill>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sp>
        <p:nvSpPr>
          <p:cNvPr id="1265" name="Google Shape;1265;p97"/>
          <p:cNvSpPr txBox="1">
            <a:spLocks noGrp="1"/>
          </p:cNvSpPr>
          <p:nvPr>
            <p:ph type="title"/>
          </p:nvPr>
        </p:nvSpPr>
        <p:spPr>
          <a:xfrm>
            <a:off x="822325" y="152400"/>
            <a:ext cx="7543800" cy="1025525"/>
          </a:xfrm>
          <a:prstGeom prst="rect">
            <a:avLst/>
          </a:prstGeom>
          <a:noFill/>
          <a:ln>
            <a:noFill/>
          </a:ln>
        </p:spPr>
        <p:txBody>
          <a:bodyPr spcFirstLastPara="1" wrap="square" lIns="90475" tIns="44450" rIns="90475" bIns="44450" anchor="b" anchorCtr="0">
            <a:normAutofit/>
          </a:bodyPr>
          <a:lstStyle/>
          <a:p>
            <a:pPr marL="0" lvl="0" indent="0" algn="l" rtl="0">
              <a:lnSpc>
                <a:spcPct val="85000"/>
              </a:lnSpc>
              <a:spcBef>
                <a:spcPts val="0"/>
              </a:spcBef>
              <a:spcAft>
                <a:spcPts val="0"/>
              </a:spcAft>
              <a:buSzPts val="1400"/>
              <a:buNone/>
            </a:pPr>
            <a:r>
              <a:rPr lang="en-US" dirty="0">
                <a:solidFill>
                  <a:srgbClr val="3F3F3F"/>
                </a:solidFill>
              </a:rPr>
              <a:t>End of Chapter 5</a:t>
            </a:r>
            <a:endParaRPr dirty="0"/>
          </a:p>
        </p:txBody>
      </p:sp>
      <p:grpSp>
        <p:nvGrpSpPr>
          <p:cNvPr id="1266" name="Google Shape;1266;p97"/>
          <p:cNvGrpSpPr/>
          <p:nvPr/>
        </p:nvGrpSpPr>
        <p:grpSpPr>
          <a:xfrm>
            <a:off x="2777134" y="2306319"/>
            <a:ext cx="3589731" cy="3515360"/>
            <a:chOff x="1253134" y="274319"/>
            <a:chExt cx="3589731" cy="3515360"/>
          </a:xfrm>
        </p:grpSpPr>
        <p:sp>
          <p:nvSpPr>
            <p:cNvPr id="1267" name="Google Shape;1267;p97"/>
            <p:cNvSpPr/>
            <p:nvPr/>
          </p:nvSpPr>
          <p:spPr>
            <a:xfrm>
              <a:off x="1429105" y="274319"/>
              <a:ext cx="3413760" cy="3413760"/>
            </a:xfrm>
            <a:prstGeom prst="pie">
              <a:avLst>
                <a:gd name="adj1" fmla="val 16200000"/>
                <a:gd name="adj2" fmla="val 18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68" name="Google Shape;1268;p97"/>
            <p:cNvSpPr txBox="1"/>
            <p:nvPr/>
          </p:nvSpPr>
          <p:spPr>
            <a:xfrm>
              <a:off x="3285134" y="904239"/>
              <a:ext cx="1158240" cy="1137920"/>
            </a:xfrm>
            <a:prstGeom prst="rect">
              <a:avLst/>
            </a:prstGeom>
            <a:noFill/>
            <a:ln>
              <a:noFill/>
            </a:ln>
          </p:spPr>
          <p:txBody>
            <a:bodyPr spcFirstLastPara="1" wrap="square" lIns="82550" tIns="82550" rIns="82550" bIns="82550" anchor="ctr" anchorCtr="0">
              <a:noAutofit/>
            </a:bodyPr>
            <a:lstStyle/>
            <a:p>
              <a:pPr marL="0" marR="0" lvl="0" indent="0" algn="ctr" rtl="0">
                <a:lnSpc>
                  <a:spcPct val="90000"/>
                </a:lnSpc>
                <a:spcBef>
                  <a:spcPts val="0"/>
                </a:spcBef>
                <a:spcAft>
                  <a:spcPts val="0"/>
                </a:spcAft>
                <a:buClr>
                  <a:schemeClr val="lt1"/>
                </a:buClr>
                <a:buSzPts val="6500"/>
                <a:buFont typeface="Arial"/>
                <a:buNone/>
              </a:pPr>
              <a:r>
                <a:rPr lang="en-US" sz="6500" b="0" i="0" u="none" strike="noStrike" cap="none" dirty="0">
                  <a:solidFill>
                    <a:schemeClr val="lt1"/>
                  </a:solidFill>
                  <a:latin typeface="Arial"/>
                  <a:ea typeface="Arial"/>
                  <a:cs typeface="Arial"/>
                  <a:sym typeface="Arial"/>
                </a:rPr>
                <a:t>  </a:t>
              </a:r>
              <a:endParaRPr sz="1400" b="0" i="0" u="none" strike="noStrike" cap="none" dirty="0">
                <a:solidFill>
                  <a:srgbClr val="000000"/>
                </a:solidFill>
                <a:latin typeface="Arial"/>
                <a:ea typeface="Arial"/>
                <a:cs typeface="Arial"/>
                <a:sym typeface="Arial"/>
              </a:endParaRPr>
            </a:p>
          </p:txBody>
        </p:sp>
        <p:sp>
          <p:nvSpPr>
            <p:cNvPr id="1269" name="Google Shape;1269;p97"/>
            <p:cNvSpPr/>
            <p:nvPr/>
          </p:nvSpPr>
          <p:spPr>
            <a:xfrm>
              <a:off x="1253134" y="375919"/>
              <a:ext cx="3413760" cy="3413760"/>
            </a:xfrm>
            <a:prstGeom prst="pie">
              <a:avLst>
                <a:gd name="adj1" fmla="val 1800000"/>
                <a:gd name="adj2" fmla="val 90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70" name="Google Shape;1270;p97"/>
            <p:cNvSpPr txBox="1"/>
            <p:nvPr/>
          </p:nvSpPr>
          <p:spPr>
            <a:xfrm>
              <a:off x="2187854" y="2529840"/>
              <a:ext cx="1544320" cy="1056640"/>
            </a:xfrm>
            <a:prstGeom prst="rect">
              <a:avLst/>
            </a:prstGeom>
            <a:noFill/>
            <a:ln>
              <a:noFill/>
            </a:ln>
          </p:spPr>
          <p:txBody>
            <a:bodyPr spcFirstLastPara="1" wrap="square" lIns="81275" tIns="81275" rIns="81275" bIns="81275" anchor="ctr" anchorCtr="0">
              <a:noAutofit/>
            </a:bodyPr>
            <a:lstStyle/>
            <a:p>
              <a:pPr marL="0" marR="0" lvl="0" indent="0" algn="ctr" rtl="0">
                <a:lnSpc>
                  <a:spcPct val="90000"/>
                </a:lnSpc>
                <a:spcBef>
                  <a:spcPts val="0"/>
                </a:spcBef>
                <a:spcAft>
                  <a:spcPts val="0"/>
                </a:spcAft>
                <a:buClr>
                  <a:schemeClr val="dk1"/>
                </a:buClr>
                <a:buSzPts val="6400"/>
                <a:buFont typeface="Arial"/>
                <a:buNone/>
              </a:pPr>
              <a:endParaRPr sz="6400" b="0" i="0" u="none" strike="noStrike" cap="none" dirty="0">
                <a:solidFill>
                  <a:schemeClr val="lt1"/>
                </a:solidFill>
                <a:latin typeface="Arial"/>
                <a:ea typeface="Arial"/>
                <a:cs typeface="Arial"/>
                <a:sym typeface="Arial"/>
              </a:endParaRPr>
            </a:p>
          </p:txBody>
        </p:sp>
        <p:sp>
          <p:nvSpPr>
            <p:cNvPr id="1271" name="Google Shape;1271;p97"/>
            <p:cNvSpPr/>
            <p:nvPr/>
          </p:nvSpPr>
          <p:spPr>
            <a:xfrm>
              <a:off x="1253134" y="375919"/>
              <a:ext cx="3413760" cy="3413760"/>
            </a:xfrm>
            <a:prstGeom prst="pie">
              <a:avLst>
                <a:gd name="adj1" fmla="val 9000000"/>
                <a:gd name="adj2" fmla="val 16200000"/>
              </a:avLst>
            </a:prstGeom>
            <a:gradFill>
              <a:gsLst>
                <a:gs pos="0">
                  <a:srgbClr val="00ABEF"/>
                </a:gs>
                <a:gs pos="34000">
                  <a:srgbClr val="00ABED"/>
                </a:gs>
                <a:gs pos="70000">
                  <a:srgbClr val="00AFF6"/>
                </a:gs>
                <a:gs pos="100000">
                  <a:srgbClr val="0EB0EE"/>
                </a:gs>
              </a:gsLst>
              <a:path path="circle">
                <a:fillToRect l="50000" t="50000" r="50000" b="50000"/>
              </a:path>
              <a:tileRect/>
            </a:gradFill>
            <a:ln>
              <a:noFill/>
            </a:ln>
            <a:effectLst>
              <a:outerShdw blurRad="38100" dist="25400" dir="2700000" algn="br" rotWithShape="0">
                <a:srgbClr val="000000">
                  <a:alpha val="6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272" name="Google Shape;1272;p97"/>
            <p:cNvSpPr txBox="1"/>
            <p:nvPr/>
          </p:nvSpPr>
          <p:spPr>
            <a:xfrm>
              <a:off x="1618894" y="1046480"/>
              <a:ext cx="1158240" cy="1137920"/>
            </a:xfrm>
            <a:prstGeom prst="rect">
              <a:avLst/>
            </a:prstGeom>
            <a:noFill/>
            <a:ln>
              <a:noFill/>
            </a:ln>
          </p:spPr>
          <p:txBody>
            <a:bodyPr spcFirstLastPara="1" wrap="square" lIns="82550" tIns="82550" rIns="82550" bIns="82550" anchor="ctr" anchorCtr="0">
              <a:noAutofit/>
            </a:bodyPr>
            <a:lstStyle/>
            <a:p>
              <a:pPr marL="0" marR="0" lvl="0" indent="0" algn="ctr" rtl="0">
                <a:lnSpc>
                  <a:spcPct val="90000"/>
                </a:lnSpc>
                <a:spcBef>
                  <a:spcPts val="0"/>
                </a:spcBef>
                <a:spcAft>
                  <a:spcPts val="0"/>
                </a:spcAft>
                <a:buClr>
                  <a:schemeClr val="dk1"/>
                </a:buClr>
                <a:buSzPts val="6500"/>
                <a:buFont typeface="Arial"/>
                <a:buNone/>
              </a:pPr>
              <a:endParaRPr sz="6500" b="0" i="0" u="none" strike="noStrike" cap="none" dirty="0">
                <a:solidFill>
                  <a:schemeClr val="lt1"/>
                </a:solidFill>
                <a:latin typeface="Arial"/>
                <a:ea typeface="Arial"/>
                <a:cs typeface="Arial"/>
                <a:sym typeface="Arial"/>
              </a:endParaRPr>
            </a:p>
          </p:txBody>
        </p:sp>
      </p:grpSp>
    </p:spTree>
  </p:cSld>
  <p:clrMapOvr>
    <a:masterClrMapping/>
  </p:clrMapOvr>
  <p:transition>
    <p:strips dir="rd"/>
  </p:transition>
</p:sld>
</file>

<file path=ppt/theme/_rels/themeOverride1.xml.rels><?xml version="1.0" encoding="UTF-8" standalone="yes"?>
<Relationships xmlns="http://schemas.openxmlformats.org/package/2006/relationships"><Relationship Id="rId1" Type="http://schemas.openxmlformats.org/officeDocument/2006/relationships/image" Target="../media/image11.jpg"/></Relationships>
</file>

<file path=ppt/theme/_rels/themeOverride2.xml.rels><?xml version="1.0" encoding="UTF-8" standalone="yes"?>
<Relationships xmlns="http://schemas.openxmlformats.org/package/2006/relationships"><Relationship Id="rId1" Type="http://schemas.openxmlformats.org/officeDocument/2006/relationships/image" Target="../media/image11.jpg"/></Relationships>
</file>

<file path=ppt/theme/_rels/themeOverride3.xml.rels><?xml version="1.0" encoding="UTF-8" standalone="yes"?>
<Relationships xmlns="http://schemas.openxmlformats.org/package/2006/relationships"><Relationship Id="rId1" Type="http://schemas.openxmlformats.org/officeDocument/2006/relationships/image" Target="../media/image11.jpg"/></Relationships>
</file>

<file path=ppt/theme/_rels/themeOverride4.xml.rels><?xml version="1.0" encoding="UTF-8" standalone="yes"?>
<Relationships xmlns="http://schemas.openxmlformats.org/package/2006/relationships"><Relationship Id="rId1" Type="http://schemas.openxmlformats.org/officeDocument/2006/relationships/image" Target="../media/image11.jpg"/></Relationships>
</file>

<file path=ppt/theme/_rels/themeOverride5.xml.rels><?xml version="1.0" encoding="UTF-8" standalone="yes"?>
<Relationships xmlns="http://schemas.openxmlformats.org/package/2006/relationships"><Relationship Id="rId1" Type="http://schemas.openxmlformats.org/officeDocument/2006/relationships/image" Target="../media/image11.jpg"/></Relationships>
</file>

<file path=ppt/theme/theme1.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Override>
</file>

<file path=ppt/theme/themeOverride2.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Override>
</file>

<file path=ppt/theme/themeOverride3.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Override>
</file>

<file path=ppt/theme/themeOverride4.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Override>
</file>

<file path=ppt/theme/themeOverride5.xml><?xml version="1.0" encoding="utf-8"?>
<a:themeOverride xmlns:a="http://schemas.openxmlformats.org/drawingml/2006/main">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Override>
</file>

<file path=docProps/app.xml><?xml version="1.0" encoding="utf-8"?>
<Properties xmlns="http://schemas.openxmlformats.org/officeDocument/2006/extended-properties" xmlns:vt="http://schemas.openxmlformats.org/officeDocument/2006/docPropsVTypes">
  <TotalTime>3484</TotalTime>
  <Words>4810</Words>
  <Application>Microsoft Office PowerPoint</Application>
  <PresentationFormat>On-screen Show (4:3)</PresentationFormat>
  <Paragraphs>478</Paragraphs>
  <Slides>91</Slides>
  <Notes>91</Notes>
  <HiddenSlides>0</HiddenSlides>
  <MMClips>0</MMClips>
  <ScaleCrop>false</ScaleCrop>
  <HeadingPairs>
    <vt:vector size="8" baseType="variant">
      <vt:variant>
        <vt:lpstr>Fonts Used</vt:lpstr>
      </vt:variant>
      <vt:variant>
        <vt:i4>5</vt:i4>
      </vt:variant>
      <vt:variant>
        <vt:lpstr>Theme</vt:lpstr>
      </vt:variant>
      <vt:variant>
        <vt:i4>3</vt:i4>
      </vt:variant>
      <vt:variant>
        <vt:lpstr>Embedded OLE Servers</vt:lpstr>
      </vt:variant>
      <vt:variant>
        <vt:i4>3</vt:i4>
      </vt:variant>
      <vt:variant>
        <vt:lpstr>Slide Titles</vt:lpstr>
      </vt:variant>
      <vt:variant>
        <vt:i4>91</vt:i4>
      </vt:variant>
    </vt:vector>
  </HeadingPairs>
  <TitlesOfParts>
    <vt:vector size="102" baseType="lpstr">
      <vt:lpstr>Arial</vt:lpstr>
      <vt:lpstr>Calibri</vt:lpstr>
      <vt:lpstr>Noto Sans Symbols</vt:lpstr>
      <vt:lpstr>Times</vt:lpstr>
      <vt:lpstr>Times New Roman</vt:lpstr>
      <vt:lpstr>Retrospect</vt:lpstr>
      <vt:lpstr>Retrospect</vt:lpstr>
      <vt:lpstr>1_Retrospect</vt:lpstr>
      <vt:lpstr>Microsoft Excel Worksheet</vt:lpstr>
      <vt:lpstr>Microsoft Excel 97-2003 Worksheet</vt:lpstr>
      <vt:lpstr>Worksheet</vt:lpstr>
      <vt:lpstr>Cost-Volume-Profit Relationships</vt:lpstr>
      <vt:lpstr>Learning Objective 1</vt:lpstr>
      <vt:lpstr>Cost-Volume-Profit Analysis:  Key Assumptions</vt:lpstr>
      <vt:lpstr>Basics of Cost-Volume-Profit Analysis –Part 1</vt:lpstr>
      <vt:lpstr>Basics of Cost-Volume-Profit Analysis – Part 2</vt:lpstr>
      <vt:lpstr>The Contribution Approach – Part 1</vt:lpstr>
      <vt:lpstr>The Contribution Approach – Part 2</vt:lpstr>
      <vt:lpstr>The Contribution Approach – Part 3</vt:lpstr>
      <vt:lpstr>The Contribution Approach – Part 4</vt:lpstr>
      <vt:lpstr>The Contribution Approach – Part 5</vt:lpstr>
      <vt:lpstr>CVP Relationships in Equation Form</vt:lpstr>
      <vt:lpstr>CVP Relationships in Equation Form – Detail Breakdown</vt:lpstr>
      <vt:lpstr>CVP Relationships in Equation Form – RBC Example </vt:lpstr>
      <vt:lpstr>CVP Relationships in Equation Form – RBC Example Showing Detail </vt:lpstr>
      <vt:lpstr>CVP Relationships in Equation Form – The Unit Contribution Margin as a shortcut</vt:lpstr>
      <vt:lpstr>CVP Relationships in Equation Form –  RBC Example Using Unit CM shortcut to determine profit at 401 bikes</vt:lpstr>
      <vt:lpstr>Poll 1</vt:lpstr>
      <vt:lpstr>Poll 2</vt:lpstr>
      <vt:lpstr>Learning Objective 2</vt:lpstr>
      <vt:lpstr>CVP Relationships in Graphic Form</vt:lpstr>
      <vt:lpstr>Preparing the CVP Graph – Step 1</vt:lpstr>
      <vt:lpstr>Preparing the CVP Graph – Step 2</vt:lpstr>
      <vt:lpstr>Preparing the CVP Graph – Step 3</vt:lpstr>
      <vt:lpstr>Preparing the CVP Graph – Step 4</vt:lpstr>
      <vt:lpstr>Preparing the CVP Graph –  Break-Even Point </vt:lpstr>
      <vt:lpstr>Preparing the Profit Graph –  Simple Form</vt:lpstr>
      <vt:lpstr>Preparing the Profit Graph –  Showing Break-Even Point</vt:lpstr>
      <vt:lpstr>Poll 3</vt:lpstr>
      <vt:lpstr>Poll 4</vt:lpstr>
      <vt:lpstr>Learning Objective 3</vt:lpstr>
      <vt:lpstr>Step 1A:  Contribution Margin Ratio (CM Ratio)  </vt:lpstr>
      <vt:lpstr>Step 1B:  Contribution Margin Ratio (CM Ratio) </vt:lpstr>
      <vt:lpstr>Step 2:  Variable Expense Ratio </vt:lpstr>
      <vt:lpstr>Step 3:  Contribution Margin Ratio determined using  the Variable Expense Ratio </vt:lpstr>
      <vt:lpstr>Applications of Contribution Margin Ratio: Increase in Sales Volume</vt:lpstr>
      <vt:lpstr>Applications of Contribution Margin Ratio – Increase in Sales Volume</vt:lpstr>
      <vt:lpstr>Poll 5</vt:lpstr>
      <vt:lpstr>Poll 6</vt:lpstr>
      <vt:lpstr>Learning Objective 4</vt:lpstr>
      <vt:lpstr>Additional Applications of CVP Concepts –  RBC Example 1</vt:lpstr>
      <vt:lpstr>Additional Applications of CVP Concepts – Solution to Example 1 </vt:lpstr>
      <vt:lpstr>Additional Applications of CVP Concepts –  A Shortcut </vt:lpstr>
      <vt:lpstr>Additional Applications of CVP Concepts – RBC Example 2</vt:lpstr>
      <vt:lpstr>Additional Applications of CVP Concepts – Solution to Example 2 </vt:lpstr>
      <vt:lpstr>Additional Applications of CVP Concepts – RBC Example 3</vt:lpstr>
      <vt:lpstr>Additional Applications of CVP Concepts – Solution to Example 3 </vt:lpstr>
      <vt:lpstr>Additional Applications of CVP Concepts –  RBC Example 4 </vt:lpstr>
      <vt:lpstr>Additional Applications of CVP Concepts – Solution to Example 4 </vt:lpstr>
      <vt:lpstr>Additional Applications of CVP Concepts – RBC Example 5</vt:lpstr>
      <vt:lpstr>Additional Applications of CVP Concepts – Solution to Example 5 </vt:lpstr>
      <vt:lpstr>Poll 7</vt:lpstr>
      <vt:lpstr>Learning Objective 5</vt:lpstr>
      <vt:lpstr>Break-Even Analysis</vt:lpstr>
      <vt:lpstr>Break-Even Analysis:  Unit  Sales Needed  Use CM /unit approach </vt:lpstr>
      <vt:lpstr>Break-Even Analysis:  Units Sales Needed  Use CM / unit approach Equation Method </vt:lpstr>
      <vt:lpstr>Break-Even Analysis:  Units Sales Needed  Use CM / unit approach Formula  Method </vt:lpstr>
      <vt:lpstr>Break-Even Analysis:  Dollar  Sales Needed  Use CM ratio approach </vt:lpstr>
      <vt:lpstr>Break-Even Analysis:  Dollar  Sales Needed  Use CM ratio approach Equation Method </vt:lpstr>
      <vt:lpstr>PowerPoint Presentation</vt:lpstr>
      <vt:lpstr>Poll 8</vt:lpstr>
      <vt:lpstr>Poll 9 </vt:lpstr>
      <vt:lpstr>Learning Objective 6</vt:lpstr>
      <vt:lpstr>Target Profit Analysis</vt:lpstr>
      <vt:lpstr>Target Profit Analysis </vt:lpstr>
      <vt:lpstr>Target Profit  Analysis:  Units Sales Needed  Use CM / unit approach Equation Method </vt:lpstr>
      <vt:lpstr>Target Profit  Analysis:  Units Sales Needed  Use CM / unit approach Formula Method </vt:lpstr>
      <vt:lpstr>Target Profit  Analysis:  Dollar Sales Needed  Use CM ratio approach  Equation Method </vt:lpstr>
      <vt:lpstr>Target Profit  Analysis:  Dollar Sales Needed  Use CM ratio approach  Formula Method </vt:lpstr>
      <vt:lpstr>Poll 10</vt:lpstr>
      <vt:lpstr>Poll 11 </vt:lpstr>
      <vt:lpstr>Learning Objective 7</vt:lpstr>
      <vt:lpstr>The Margin of Safety in Dollars</vt:lpstr>
      <vt:lpstr>The Margin of Safety in Dollars – Example</vt:lpstr>
      <vt:lpstr>The Margin of Safety Percentage</vt:lpstr>
      <vt:lpstr>The Margin of Safety in Units</vt:lpstr>
      <vt:lpstr>Poll 12 </vt:lpstr>
      <vt:lpstr>Poll 13</vt:lpstr>
      <vt:lpstr>Learning Objective 8</vt:lpstr>
      <vt:lpstr>Operating Leverage</vt:lpstr>
      <vt:lpstr>Operating Leverage – Example</vt:lpstr>
      <vt:lpstr>Operating Leverage – Changes in Profit</vt:lpstr>
      <vt:lpstr>Operating Leverage – Proof of Changes</vt:lpstr>
      <vt:lpstr>Poll 14</vt:lpstr>
      <vt:lpstr>Poll 15</vt:lpstr>
      <vt:lpstr>Poll Answer Verify Increase in Profit</vt:lpstr>
      <vt:lpstr>Learning Objective 9</vt:lpstr>
      <vt:lpstr>The Definition of Sales Mix</vt:lpstr>
      <vt:lpstr>Sales Mix and Break-Even Analysis –Part 1</vt:lpstr>
      <vt:lpstr>Sales Mix and Break-Even Analysis –  Part 2</vt:lpstr>
      <vt:lpstr>Poll 16</vt:lpstr>
      <vt:lpstr>End of Chapter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Cost-Volume-Profit Relationships</dc:title>
  <dc:creator>Jon A. Booker</dc:creator>
  <cp:lastModifiedBy>Bob</cp:lastModifiedBy>
  <cp:revision>7</cp:revision>
  <dcterms:created xsi:type="dcterms:W3CDTF">2008-08-28T13:55:57Z</dcterms:created>
  <dcterms:modified xsi:type="dcterms:W3CDTF">2023-10-04T20:43:49Z</dcterms:modified>
</cp:coreProperties>
</file>