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6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319" r:id="rId27"/>
    <p:sldId id="32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iO8IlflYaL26Xf3g1B0/HuQ+E9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F7D387-3E02-4724-8E61-C9AE183BDC8A}">
  <a:tblStyle styleId="{88F7D387-3E02-4724-8E61-C9AE183BDC8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262" autoAdjust="0"/>
  </p:normalViewPr>
  <p:slideViewPr>
    <p:cSldViewPr snapToGrid="0">
      <p:cViewPr varScale="1">
        <p:scale>
          <a:sx n="42" d="100"/>
          <a:sy n="42" d="100"/>
        </p:scale>
        <p:origin x="1980" y="4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7" Type="http://schemas.openxmlformats.org/officeDocument/2006/relationships/slide" Target="slides/slide5.xml"/><Relationship Id="rId71"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p:nvPr/>
        </p:nvSpPr>
        <p:spPr>
          <a:xfrm>
            <a:off x="6019800" y="0"/>
            <a:ext cx="838200" cy="26193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6-</a:t>
            </a:r>
            <a:fld id="{00000000-1234-1234-1234-123412341234}" type="slidenum">
              <a:rPr lang="en-US"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1" name="Google Shape;2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0" name="Google Shape;290;p1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91" name="Google Shape;29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7" name="Google Shape;297;p1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98" name="Google Shape;29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0" name="Google Shape;310;p1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311" name="Google Shape;31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1" name="Google Shape;321;p1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322" name="Google Shape;3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8" name="Google Shape;328;p1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329" name="Google Shape;32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1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336" name="Google Shape;33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5" name="Google Shape;345;p1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346" name="Google Shape;34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8" name="Google Shape;358;p1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359" name="Google Shape;35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5" name="Google Shape;365;p1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366" name="Google Shape;36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3" name="Google Shape;373;p19:notes"/>
          <p:cNvSpPr/>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74" name="Google Shape;37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1" name="Google Shape;211;p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12" name="Google Shape;21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6" name="Google Shape;386;p20:notes"/>
          <p:cNvSpPr/>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87" name="Google Shape;38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7" name="Google Shape;397;p2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398" name="Google Shape;39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0" name="Google Shape;410;p2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11" name="Google Shape;41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7" name="Google Shape;417;p2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18" name="Google Shape;41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2" name="Google Shape;432;p2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33" name="Google Shape;43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2" name="Google Shape;432;p2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33" name="Google Shape;43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extLst>
      <p:ext uri="{BB962C8B-B14F-4D97-AF65-F5344CB8AC3E}">
        <p14:creationId xmlns:p14="http://schemas.microsoft.com/office/powerpoint/2010/main" val="2789416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2" name="Google Shape;432;p2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33" name="Google Shape;43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extLst>
      <p:ext uri="{BB962C8B-B14F-4D97-AF65-F5344CB8AC3E}">
        <p14:creationId xmlns:p14="http://schemas.microsoft.com/office/powerpoint/2010/main" val="2980225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8" name="Google Shape;448;p2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49" name="Google Shape;44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5" name="Google Shape;455;p2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56" name="Google Shape;45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2" name="Google Shape;462;p2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63" name="Google Shape;46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19" name="Google Shape;21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9" name="Google Shape;469;p3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70" name="Google Shape;470;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9" name="Google Shape;479;p3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80" name="Google Shape;48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8" name="Google Shape;488;p3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89" name="Google Shape;48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8" name="Google Shape;498;p3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499" name="Google Shape;49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8" name="Google Shape;508;p3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509" name="Google Shape;50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5" name="Google Shape;515;p3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516" name="Google Shape;516;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2" name="Google Shape;522;p3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523" name="Google Shape;52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6" name="Google Shape;5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2" name="Google Shape;552;p3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553" name="Google Shape;55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7" name="Google Shape;567;p3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568" name="Google Shape;56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p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26" name="Google Shape;22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7" name="Google Shape;577;p4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578" name="Google Shape;578;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5" name="Google Shape;585;p4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586" name="Google Shape;586;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3" name="Google Shape;593;p4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594" name="Google Shape;59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0" name="Google Shape;600;p4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601" name="Google Shape;60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2" name="Google Shape;612;p4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613" name="Google Shape;61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9" name="Google Shape;619;p4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620" name="Google Shape;620;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6" name="Google Shape;646;p4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647" name="Google Shape;647;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3" name="Google Shape;653;p4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654" name="Google Shape;65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0" name="Google Shape;66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7" name="Google Shape;667;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2" name="Google Shape;252;p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53" name="Google Shape;25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0" name="Google Shape;68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7" name="Google Shape;68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360"/>
              </a:spcBef>
              <a:spcAft>
                <a:spcPts val="0"/>
              </a:spcAft>
              <a:buNone/>
            </a:pPr>
            <a:r>
              <a:rPr lang="en-US" b="1" dirty="0">
                <a:latin typeface="Calibri"/>
                <a:ea typeface="Calibri"/>
                <a:cs typeface="Calibri"/>
                <a:sym typeface="Calibri"/>
              </a:rPr>
              <a:t>If add 15K to TV FC and numerator is 105k / .5 = 210K needed to BE if you were trying to cover 105K of FC vs 180K of BE to cover true FC of only 90K. ) Pushing the common costs via a rational allocation to each </a:t>
            </a:r>
            <a:r>
              <a:rPr lang="en-US" b="1" dirty="0" err="1">
                <a:latin typeface="Calibri"/>
                <a:ea typeface="Calibri"/>
                <a:cs typeface="Calibri"/>
                <a:sym typeface="Calibri"/>
              </a:rPr>
              <a:t>Div</a:t>
            </a:r>
            <a:r>
              <a:rPr lang="en-US" b="1" dirty="0">
                <a:latin typeface="Calibri"/>
                <a:ea typeface="Calibri"/>
                <a:cs typeface="Calibri"/>
                <a:sym typeface="Calibri"/>
              </a:rPr>
              <a:t> is rational for purposes of pushing stretch goals to the lower segments, but do not do that when evaluating its true BE when you are evaluating whether to shut it down or not.  If revenue  came in at 200k , not 210K , you really are above your true BE of 180K, and you might shut it down, but if you did, you would lose its CM which is made up of two parts—the CM at 180K of rev which = the traceable direct FC of 90K, and the CM of another 30K of rev = 15K extra CM over the true BE to cover the 15K pushed down common FC.</a:t>
            </a:r>
            <a:endParaRPr b="1" dirty="0">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3" name="Google Shape;71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0" name="Google Shape;720;p5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21" name="Google Shape;72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9" name="Google Shape;729;p5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30" name="Google Shape;730;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6" name="Google Shape;736;p5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37" name="Google Shape;737;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3" name="Google Shape;743;p5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44" name="Google Shape;744;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0" name="Google Shape;750;p5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51" name="Google Shape;751;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8" name="Google Shape;758;p5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59" name="Google Shape;759;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6" name="Google Shape;766;p5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67" name="Google Shape;76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0" name="Google Shape;260;p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61" name="Google Shape;26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74" name="Google Shape;774;p6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75" name="Google Shape;77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0" name="Google Shape;780;p6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81" name="Google Shape;78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8" name="Google Shape;788;p6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789" name="Google Shape;789;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97" name="Google Shape;79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p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70" name="Google Shape;27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6" name="Google Shape;276;p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77" name="Google Shape;27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3" name="Google Shape;283;p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rgbClr val="000000"/>
              </a:solidFill>
              <a:latin typeface="Calibri"/>
              <a:ea typeface="Calibri"/>
              <a:cs typeface="Calibri"/>
              <a:sym typeface="Calibri"/>
            </a:endParaRPr>
          </a:p>
        </p:txBody>
      </p:sp>
      <p:sp>
        <p:nvSpPr>
          <p:cNvPr id="284" name="Google Shape;28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6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8" name="Google Shape;18;p65"/>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9" name="Google Shape;19;p65"/>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5"/>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5"/>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65"/>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86"/>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96" name="Google Shape;96;p86"/>
          <p:cNvSpPr txBox="1">
            <a:spLocks noGrp="1"/>
          </p:cNvSpPr>
          <p:nvPr>
            <p:ph type="body" idx="1"/>
          </p:nvPr>
        </p:nvSpPr>
        <p:spPr>
          <a:xfrm rot="5400000">
            <a:off x="2232025" y="38100"/>
            <a:ext cx="4724400" cy="7543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 name="Google Shape;97;p86"/>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86"/>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86"/>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87"/>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7"/>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7"/>
          <p:cNvSpPr txBox="1">
            <a:spLocks noGrp="1"/>
          </p:cNvSpPr>
          <p:nvPr>
            <p:ph type="title"/>
          </p:nvPr>
        </p:nvSpPr>
        <p:spPr>
          <a:xfrm rot="5400000">
            <a:off x="4649564" y="2306414"/>
            <a:ext cx="5759898"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4" name="Google Shape;104;p87"/>
          <p:cNvSpPr txBox="1">
            <a:spLocks noGrp="1"/>
          </p:cNvSpPr>
          <p:nvPr>
            <p:ph type="body" idx="1"/>
          </p:nvPr>
        </p:nvSpPr>
        <p:spPr>
          <a:xfrm rot="5400000">
            <a:off x="649064" y="391889"/>
            <a:ext cx="5759898"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5" name="Google Shape;105;p87"/>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87"/>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87"/>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8"/>
        <p:cNvGrpSpPr/>
        <p:nvPr/>
      </p:nvGrpSpPr>
      <p:grpSpPr>
        <a:xfrm>
          <a:off x="0" y="0"/>
          <a:ext cx="0" cy="0"/>
          <a:chOff x="0" y="0"/>
          <a:chExt cx="0" cy="0"/>
        </a:xfrm>
      </p:grpSpPr>
      <p:sp>
        <p:nvSpPr>
          <p:cNvPr id="109" name="Google Shape;109;p88"/>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4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67"/>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22" name="Google Shape;122;p67"/>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67"/>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67"/>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67"/>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6"/>
        <p:cNvGrpSpPr/>
        <p:nvPr/>
      </p:nvGrpSpPr>
      <p:grpSpPr>
        <a:xfrm>
          <a:off x="0" y="0"/>
          <a:ext cx="0" cy="0"/>
          <a:chOff x="0" y="0"/>
          <a:chExt cx="0" cy="0"/>
        </a:xfrm>
      </p:grpSpPr>
      <p:sp>
        <p:nvSpPr>
          <p:cNvPr id="127" name="Google Shape;127;p68"/>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28" name="Google Shape;128;p68"/>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9" name="Google Shape;129;p68"/>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68"/>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68"/>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68"/>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3"/>
        <p:cNvGrpSpPr/>
        <p:nvPr/>
      </p:nvGrpSpPr>
      <p:grpSpPr>
        <a:xfrm>
          <a:off x="0" y="0"/>
          <a:ext cx="0" cy="0"/>
          <a:chOff x="0" y="0"/>
          <a:chExt cx="0" cy="0"/>
        </a:xfrm>
      </p:grpSpPr>
      <p:sp>
        <p:nvSpPr>
          <p:cNvPr id="134" name="Google Shape;134;p69"/>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9"/>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69"/>
          <p:cNvCxnSpPr/>
          <p:nvPr/>
        </p:nvCxnSpPr>
        <p:spPr>
          <a:xfrm>
            <a:off x="906463" y="4343400"/>
            <a:ext cx="7405687" cy="0"/>
          </a:xfrm>
          <a:prstGeom prst="straightConnector1">
            <a:avLst/>
          </a:prstGeom>
          <a:noFill/>
          <a:ln w="9525" cap="flat" cmpd="sng">
            <a:solidFill>
              <a:srgbClr val="7F7F7F"/>
            </a:solidFill>
            <a:prstDash val="solid"/>
            <a:round/>
            <a:headEnd type="none" w="sm" len="sm"/>
            <a:tailEnd type="none" w="sm" len="sm"/>
          </a:ln>
        </p:spPr>
      </p:cxnSp>
      <p:sp>
        <p:nvSpPr>
          <p:cNvPr id="137" name="Google Shape;137;p69"/>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38" name="Google Shape;138;p69"/>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39" name="Google Shape;139;p69"/>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69"/>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9"/>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p70"/>
          <p:cNvSpPr txBox="1">
            <a:spLocks noGrp="1"/>
          </p:cNvSpPr>
          <p:nvPr>
            <p:ph type="title"/>
          </p:nvPr>
        </p:nvSpPr>
        <p:spPr>
          <a:xfrm>
            <a:off x="822960" y="265584"/>
            <a:ext cx="7543800" cy="98970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44" name="Google Shape;144;p70"/>
          <p:cNvSpPr txBox="1">
            <a:spLocks noGrp="1"/>
          </p:cNvSpPr>
          <p:nvPr>
            <p:ph type="body" idx="1"/>
          </p:nvPr>
        </p:nvSpPr>
        <p:spPr>
          <a:xfrm>
            <a:off x="82296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5" name="Google Shape;145;p70"/>
          <p:cNvSpPr txBox="1">
            <a:spLocks noGrp="1"/>
          </p:cNvSpPr>
          <p:nvPr>
            <p:ph type="body" idx="2"/>
          </p:nvPr>
        </p:nvSpPr>
        <p:spPr>
          <a:xfrm>
            <a:off x="466344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6" name="Google Shape;146;p70"/>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70"/>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70"/>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9"/>
        <p:cNvGrpSpPr/>
        <p:nvPr/>
      </p:nvGrpSpPr>
      <p:grpSpPr>
        <a:xfrm>
          <a:off x="0" y="0"/>
          <a:ext cx="0" cy="0"/>
          <a:chOff x="0" y="0"/>
          <a:chExt cx="0" cy="0"/>
        </a:xfrm>
      </p:grpSpPr>
      <p:sp>
        <p:nvSpPr>
          <p:cNvPr id="150" name="Google Shape;150;p71"/>
          <p:cNvSpPr txBox="1">
            <a:spLocks noGrp="1"/>
          </p:cNvSpPr>
          <p:nvPr>
            <p:ph type="title"/>
          </p:nvPr>
        </p:nvSpPr>
        <p:spPr>
          <a:xfrm>
            <a:off x="822960" y="286605"/>
            <a:ext cx="7543800" cy="96900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51" name="Google Shape;151;p71"/>
          <p:cNvSpPr txBox="1">
            <a:spLocks noGrp="1"/>
          </p:cNvSpPr>
          <p:nvPr>
            <p:ph type="body" idx="1"/>
          </p:nvPr>
        </p:nvSpPr>
        <p:spPr>
          <a:xfrm>
            <a:off x="822960" y="1397318"/>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52" name="Google Shape;152;p71"/>
          <p:cNvSpPr txBox="1">
            <a:spLocks noGrp="1"/>
          </p:cNvSpPr>
          <p:nvPr>
            <p:ph type="body" idx="2"/>
          </p:nvPr>
        </p:nvSpPr>
        <p:spPr>
          <a:xfrm>
            <a:off x="82296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3" name="Google Shape;153;p71"/>
          <p:cNvSpPr txBox="1">
            <a:spLocks noGrp="1"/>
          </p:cNvSpPr>
          <p:nvPr>
            <p:ph type="body" idx="3"/>
          </p:nvPr>
        </p:nvSpPr>
        <p:spPr>
          <a:xfrm>
            <a:off x="4663440" y="1371600"/>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54" name="Google Shape;154;p71"/>
          <p:cNvSpPr txBox="1">
            <a:spLocks noGrp="1"/>
          </p:cNvSpPr>
          <p:nvPr>
            <p:ph type="body" idx="4"/>
          </p:nvPr>
        </p:nvSpPr>
        <p:spPr>
          <a:xfrm>
            <a:off x="466344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5" name="Google Shape;155;p71"/>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71"/>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71"/>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8"/>
        <p:cNvGrpSpPr/>
        <p:nvPr/>
      </p:nvGrpSpPr>
      <p:grpSpPr>
        <a:xfrm>
          <a:off x="0" y="0"/>
          <a:ext cx="0" cy="0"/>
          <a:chOff x="0" y="0"/>
          <a:chExt cx="0" cy="0"/>
        </a:xfrm>
      </p:grpSpPr>
      <p:sp>
        <p:nvSpPr>
          <p:cNvPr id="159" name="Google Shape;159;p72"/>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2"/>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2"/>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72"/>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72"/>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64"/>
        <p:cNvGrpSpPr/>
        <p:nvPr/>
      </p:nvGrpSpPr>
      <p:grpSpPr>
        <a:xfrm>
          <a:off x="0" y="0"/>
          <a:ext cx="0" cy="0"/>
          <a:chOff x="0" y="0"/>
          <a:chExt cx="0" cy="0"/>
        </a:xfrm>
      </p:grpSpPr>
      <p:sp>
        <p:nvSpPr>
          <p:cNvPr id="165" name="Google Shape;165;p73"/>
          <p:cNvSpPr/>
          <p:nvPr/>
        </p:nvSpPr>
        <p:spPr>
          <a:xfrm>
            <a:off x="0" y="0"/>
            <a:ext cx="3038475"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3"/>
          <p:cNvSpPr/>
          <p:nvPr/>
        </p:nvSpPr>
        <p:spPr>
          <a:xfrm>
            <a:off x="3030538" y="0"/>
            <a:ext cx="47625"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3"/>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68" name="Google Shape;168;p73"/>
          <p:cNvSpPr txBox="1">
            <a:spLocks noGrp="1"/>
          </p:cNvSpPr>
          <p:nvPr>
            <p:ph type="body" idx="1"/>
          </p:nvPr>
        </p:nvSpPr>
        <p:spPr>
          <a:xfrm>
            <a:off x="3600450" y="731520"/>
            <a:ext cx="486918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9" name="Google Shape;169;p73"/>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70" name="Google Shape;170;p73"/>
          <p:cNvSpPr txBox="1">
            <a:spLocks noGrp="1"/>
          </p:cNvSpPr>
          <p:nvPr>
            <p:ph type="dt" idx="10"/>
          </p:nvPr>
        </p:nvSpPr>
        <p:spPr>
          <a:xfrm>
            <a:off x="349250" y="6459538"/>
            <a:ext cx="19637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73"/>
          <p:cNvSpPr txBox="1">
            <a:spLocks noGrp="1"/>
          </p:cNvSpPr>
          <p:nvPr>
            <p:ph type="ftr" idx="11"/>
          </p:nvPr>
        </p:nvSpPr>
        <p:spPr>
          <a:xfrm>
            <a:off x="3600450" y="6459538"/>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73"/>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chemeClr val="dk2"/>
                </a:solidFill>
                <a:latin typeface="Arial"/>
                <a:ea typeface="Arial"/>
                <a:cs typeface="Arial"/>
                <a:sym typeface="Arial"/>
              </a:defRPr>
            </a:lvl1pPr>
            <a:lvl2pPr marL="0" lvl="1" indent="0" algn="r">
              <a:spcBef>
                <a:spcPts val="0"/>
              </a:spcBef>
              <a:spcAft>
                <a:spcPts val="0"/>
              </a:spcAft>
              <a:buNone/>
              <a:defRPr sz="1000" b="0" i="0" u="none" strike="noStrike" cap="none">
                <a:solidFill>
                  <a:schemeClr val="dk2"/>
                </a:solidFill>
                <a:latin typeface="Arial"/>
                <a:ea typeface="Arial"/>
                <a:cs typeface="Arial"/>
                <a:sym typeface="Arial"/>
              </a:defRPr>
            </a:lvl2pPr>
            <a:lvl3pPr marL="0" lvl="2" indent="0" algn="r">
              <a:spcBef>
                <a:spcPts val="0"/>
              </a:spcBef>
              <a:spcAft>
                <a:spcPts val="0"/>
              </a:spcAft>
              <a:buNone/>
              <a:defRPr sz="1000" b="0" i="0" u="none" strike="noStrike" cap="none">
                <a:solidFill>
                  <a:schemeClr val="dk2"/>
                </a:solidFill>
                <a:latin typeface="Arial"/>
                <a:ea typeface="Arial"/>
                <a:cs typeface="Arial"/>
                <a:sym typeface="Arial"/>
              </a:defRPr>
            </a:lvl3pPr>
            <a:lvl4pPr marL="0" lvl="3" indent="0" algn="r">
              <a:spcBef>
                <a:spcPts val="0"/>
              </a:spcBef>
              <a:spcAft>
                <a:spcPts val="0"/>
              </a:spcAft>
              <a:buNone/>
              <a:defRPr sz="1000" b="0" i="0" u="none" strike="noStrike" cap="none">
                <a:solidFill>
                  <a:schemeClr val="dk2"/>
                </a:solidFill>
                <a:latin typeface="Arial"/>
                <a:ea typeface="Arial"/>
                <a:cs typeface="Arial"/>
                <a:sym typeface="Arial"/>
              </a:defRPr>
            </a:lvl4pPr>
            <a:lvl5pPr marL="0" lvl="4" indent="0" algn="r">
              <a:spcBef>
                <a:spcPts val="0"/>
              </a:spcBef>
              <a:spcAft>
                <a:spcPts val="0"/>
              </a:spcAft>
              <a:buNone/>
              <a:defRPr sz="1000" b="0" i="0" u="none" strike="noStrike" cap="none">
                <a:solidFill>
                  <a:schemeClr val="dk2"/>
                </a:solidFill>
                <a:latin typeface="Arial"/>
                <a:ea typeface="Arial"/>
                <a:cs typeface="Arial"/>
                <a:sym typeface="Arial"/>
              </a:defRPr>
            </a:lvl5pPr>
            <a:lvl6pPr marL="0" lvl="5" indent="0" algn="r">
              <a:spcBef>
                <a:spcPts val="0"/>
              </a:spcBef>
              <a:spcAft>
                <a:spcPts val="0"/>
              </a:spcAft>
              <a:buNone/>
              <a:defRPr sz="1000" b="0" i="0" u="none" strike="noStrike" cap="none">
                <a:solidFill>
                  <a:schemeClr val="dk2"/>
                </a:solidFill>
                <a:latin typeface="Arial"/>
                <a:ea typeface="Arial"/>
                <a:cs typeface="Arial"/>
                <a:sym typeface="Arial"/>
              </a:defRPr>
            </a:lvl6pPr>
            <a:lvl7pPr marL="0" lvl="6" indent="0" algn="r">
              <a:spcBef>
                <a:spcPts val="0"/>
              </a:spcBef>
              <a:spcAft>
                <a:spcPts val="0"/>
              </a:spcAft>
              <a:buNone/>
              <a:defRPr sz="1000" b="0" i="0" u="none" strike="noStrike" cap="none">
                <a:solidFill>
                  <a:schemeClr val="dk2"/>
                </a:solidFill>
                <a:latin typeface="Arial"/>
                <a:ea typeface="Arial"/>
                <a:cs typeface="Arial"/>
                <a:sym typeface="Arial"/>
              </a:defRPr>
            </a:lvl7pPr>
            <a:lvl8pPr marL="0" lvl="7" indent="0" algn="r">
              <a:spcBef>
                <a:spcPts val="0"/>
              </a:spcBef>
              <a:spcAft>
                <a:spcPts val="0"/>
              </a:spcAft>
              <a:buNone/>
              <a:defRPr sz="1000" b="0" i="0" u="none" strike="noStrike" cap="none">
                <a:solidFill>
                  <a:schemeClr val="dk2"/>
                </a:solidFill>
                <a:latin typeface="Arial"/>
                <a:ea typeface="Arial"/>
                <a:cs typeface="Arial"/>
                <a:sym typeface="Arial"/>
              </a:defRPr>
            </a:lvl8pPr>
            <a:lvl9pPr marL="0" lvl="8" indent="0" algn="r">
              <a:spcBef>
                <a:spcPts val="0"/>
              </a:spcBef>
              <a:spcAft>
                <a:spcPts val="0"/>
              </a:spcAft>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cxnSp>
        <p:nvCxnSpPr>
          <p:cNvPr id="24" name="Google Shape;24;p78"/>
          <p:cNvCxnSpPr/>
          <p:nvPr/>
        </p:nvCxnSpPr>
        <p:spPr>
          <a:xfrm>
            <a:off x="541338" y="2644775"/>
            <a:ext cx="8243887" cy="0"/>
          </a:xfrm>
          <a:prstGeom prst="straightConnector1">
            <a:avLst/>
          </a:prstGeom>
          <a:noFill/>
          <a:ln w="9525" cap="flat" cmpd="sng">
            <a:solidFill>
              <a:srgbClr val="7F7F7F"/>
            </a:solidFill>
            <a:prstDash val="solid"/>
            <a:round/>
            <a:headEnd type="none" w="sm" len="sm"/>
            <a:tailEnd type="none" w="sm" len="sm"/>
          </a:ln>
        </p:spPr>
      </p:cxnSp>
      <p:sp>
        <p:nvSpPr>
          <p:cNvPr id="25" name="Google Shape;25;p78"/>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78"/>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78"/>
          <p:cNvSpPr txBox="1"/>
          <p:nvPr/>
        </p:nvSpPr>
        <p:spPr>
          <a:xfrm>
            <a:off x="457200" y="5105400"/>
            <a:ext cx="4724400" cy="1077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PowerPoint Authors:</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Susan Coomer Galbreath, Ph.D., CPA</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Jon A. Booker, Ph.D., CPA, CIA</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Cynthia J. Rooney, Ph.D., CPA</a:t>
            </a:r>
            <a:endParaRPr/>
          </a:p>
        </p:txBody>
      </p:sp>
      <p:sp>
        <p:nvSpPr>
          <p:cNvPr id="28" name="Google Shape;28;p78"/>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78"/>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8"/>
          <p:cNvSpPr txBox="1"/>
          <p:nvPr/>
        </p:nvSpPr>
        <p:spPr>
          <a:xfrm>
            <a:off x="457200" y="5105400"/>
            <a:ext cx="4724400" cy="1077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PowerPoint Authors:</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Susan Coomer Galbreath, Ph.D., CPA</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Jon A. Booker, Ph.D., CPA, CIA</a:t>
            </a:r>
            <a:endParaRPr/>
          </a:p>
          <a:p>
            <a:pPr marL="0" marR="0" lvl="0" indent="0" algn="l" rtl="0">
              <a:spcBef>
                <a:spcPts val="0"/>
              </a:spcBef>
              <a:spcAft>
                <a:spcPts val="0"/>
              </a:spcAft>
              <a:buNone/>
            </a:pPr>
            <a:r>
              <a:rPr lang="en-US" sz="1600" b="0" i="0" u="none" strike="noStrike" cap="none">
                <a:solidFill>
                  <a:srgbClr val="0D5672"/>
                </a:solidFill>
                <a:latin typeface="Arial"/>
                <a:ea typeface="Arial"/>
                <a:cs typeface="Arial"/>
                <a:sym typeface="Arial"/>
              </a:rPr>
              <a:t>	Cynthia J. Rooney, Ph.D., CPA</a:t>
            </a:r>
            <a:endParaRPr/>
          </a:p>
        </p:txBody>
      </p:sp>
      <p:pic>
        <p:nvPicPr>
          <p:cNvPr id="31" name="Google Shape;31;p78"/>
          <p:cNvPicPr preferRelativeResize="0"/>
          <p:nvPr/>
        </p:nvPicPr>
        <p:blipFill rotWithShape="1">
          <a:blip r:embed="rId2">
            <a:alphaModFix/>
          </a:blip>
          <a:srcRect/>
          <a:stretch/>
        </p:blipFill>
        <p:spPr>
          <a:xfrm>
            <a:off x="6064250" y="2736850"/>
            <a:ext cx="2720975" cy="3429000"/>
          </a:xfrm>
          <a:prstGeom prst="rect">
            <a:avLst/>
          </a:prstGeom>
          <a:noFill/>
          <a:ln>
            <a:noFill/>
          </a:ln>
        </p:spPr>
      </p:pic>
      <p:sp>
        <p:nvSpPr>
          <p:cNvPr id="32" name="Google Shape;32;p78"/>
          <p:cNvSpPr txBox="1">
            <a:spLocks noGrp="1"/>
          </p:cNvSpPr>
          <p:nvPr>
            <p:ph type="ctrTitle"/>
          </p:nvPr>
        </p:nvSpPr>
        <p:spPr>
          <a:xfrm>
            <a:off x="540703" y="-75698"/>
            <a:ext cx="7543800" cy="26700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54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33" name="Google Shape;33;p78"/>
          <p:cNvSpPr txBox="1">
            <a:spLocks noGrp="1"/>
          </p:cNvSpPr>
          <p:nvPr>
            <p:ph type="subTitle" idx="1"/>
          </p:nvPr>
        </p:nvSpPr>
        <p:spPr>
          <a:xfrm>
            <a:off x="540703" y="2815466"/>
            <a:ext cx="7529354"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4" name="Google Shape;34;p78"/>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8"/>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8"/>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78"/>
          <p:cNvSpPr txBox="1"/>
          <p:nvPr/>
        </p:nvSpPr>
        <p:spPr>
          <a:xfrm>
            <a:off x="3048000" y="6457950"/>
            <a:ext cx="6400800"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a:p>
            <a:pPr marL="0" marR="0" lvl="0" indent="0" algn="l" rtl="0">
              <a:spcBef>
                <a:spcPts val="0"/>
              </a:spcBef>
              <a:spcAft>
                <a:spcPts val="0"/>
              </a:spcAft>
              <a:buNone/>
            </a:pPr>
            <a:r>
              <a:rPr lang="en-US" sz="1000" b="0" i="1" u="none" strike="noStrike" cap="none">
                <a:solidFill>
                  <a:srgbClr val="F2F2F2"/>
                </a:solidFill>
                <a:latin typeface="Times"/>
                <a:ea typeface="Times"/>
                <a:cs typeface="Times"/>
                <a:sym typeface="Times"/>
              </a:rPr>
              <a:t>.</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73"/>
        <p:cNvGrpSpPr/>
        <p:nvPr/>
      </p:nvGrpSpPr>
      <p:grpSpPr>
        <a:xfrm>
          <a:off x="0" y="0"/>
          <a:ext cx="0" cy="0"/>
          <a:chOff x="0" y="0"/>
          <a:chExt cx="0" cy="0"/>
        </a:xfrm>
      </p:grpSpPr>
      <p:sp>
        <p:nvSpPr>
          <p:cNvPr id="174" name="Google Shape;174;p74"/>
          <p:cNvSpPr/>
          <p:nvPr/>
        </p:nvSpPr>
        <p:spPr>
          <a:xfrm>
            <a:off x="0" y="4953000"/>
            <a:ext cx="9142413"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4"/>
          <p:cNvSpPr/>
          <p:nvPr/>
        </p:nvSpPr>
        <p:spPr>
          <a:xfrm>
            <a:off x="0" y="4914900"/>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4"/>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77" name="Google Shape;177;p74"/>
          <p:cNvSpPr>
            <a:spLocks noGrp="1"/>
          </p:cNvSpPr>
          <p:nvPr>
            <p:ph type="pic" idx="2"/>
          </p:nvPr>
        </p:nvSpPr>
        <p:spPr>
          <a:xfrm>
            <a:off x="12" y="0"/>
            <a:ext cx="9143989" cy="4915076"/>
          </a:xfrm>
          <a:prstGeom prst="rect">
            <a:avLst/>
          </a:prstGeom>
          <a:solidFill>
            <a:srgbClr val="BECAD4"/>
          </a:solidFill>
          <a:ln>
            <a:noFill/>
          </a:ln>
        </p:spPr>
      </p:sp>
      <p:sp>
        <p:nvSpPr>
          <p:cNvPr id="178" name="Google Shape;178;p74"/>
          <p:cNvSpPr txBox="1">
            <a:spLocks noGrp="1"/>
          </p:cNvSpPr>
          <p:nvPr>
            <p:ph type="body" idx="1"/>
          </p:nvPr>
        </p:nvSpPr>
        <p:spPr>
          <a:xfrm>
            <a:off x="822960"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79" name="Google Shape;179;p74"/>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74"/>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74"/>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2"/>
        <p:cNvGrpSpPr/>
        <p:nvPr/>
      </p:nvGrpSpPr>
      <p:grpSpPr>
        <a:xfrm>
          <a:off x="0" y="0"/>
          <a:ext cx="0" cy="0"/>
          <a:chOff x="0" y="0"/>
          <a:chExt cx="0" cy="0"/>
        </a:xfrm>
      </p:grpSpPr>
      <p:sp>
        <p:nvSpPr>
          <p:cNvPr id="183" name="Google Shape;183;p7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84" name="Google Shape;184;p75"/>
          <p:cNvSpPr txBox="1">
            <a:spLocks noGrp="1"/>
          </p:cNvSpPr>
          <p:nvPr>
            <p:ph type="body" idx="1"/>
          </p:nvPr>
        </p:nvSpPr>
        <p:spPr>
          <a:xfrm rot="5400000">
            <a:off x="2232025" y="38100"/>
            <a:ext cx="4724400" cy="7543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85" name="Google Shape;185;p75"/>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75"/>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75"/>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88"/>
        <p:cNvGrpSpPr/>
        <p:nvPr/>
      </p:nvGrpSpPr>
      <p:grpSpPr>
        <a:xfrm>
          <a:off x="0" y="0"/>
          <a:ext cx="0" cy="0"/>
          <a:chOff x="0" y="0"/>
          <a:chExt cx="0" cy="0"/>
        </a:xfrm>
      </p:grpSpPr>
      <p:sp>
        <p:nvSpPr>
          <p:cNvPr id="189" name="Google Shape;189;p76"/>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6"/>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6"/>
          <p:cNvSpPr txBox="1">
            <a:spLocks noGrp="1"/>
          </p:cNvSpPr>
          <p:nvPr>
            <p:ph type="title"/>
          </p:nvPr>
        </p:nvSpPr>
        <p:spPr>
          <a:xfrm rot="5400000">
            <a:off x="4649564" y="2306414"/>
            <a:ext cx="5759898"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92" name="Google Shape;192;p76"/>
          <p:cNvSpPr txBox="1">
            <a:spLocks noGrp="1"/>
          </p:cNvSpPr>
          <p:nvPr>
            <p:ph type="body" idx="1"/>
          </p:nvPr>
        </p:nvSpPr>
        <p:spPr>
          <a:xfrm rot="5400000">
            <a:off x="649064" y="391889"/>
            <a:ext cx="5759898"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93" name="Google Shape;193;p76"/>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76"/>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76"/>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96"/>
        <p:cNvGrpSpPr/>
        <p:nvPr/>
      </p:nvGrpSpPr>
      <p:grpSpPr>
        <a:xfrm>
          <a:off x="0" y="0"/>
          <a:ext cx="0" cy="0"/>
          <a:chOff x="0" y="0"/>
          <a:chExt cx="0" cy="0"/>
        </a:xfrm>
      </p:grpSpPr>
      <p:sp>
        <p:nvSpPr>
          <p:cNvPr id="197" name="Google Shape;197;p77"/>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4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sp>
        <p:nvSpPr>
          <p:cNvPr id="39" name="Google Shape;39;p79"/>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9"/>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79"/>
          <p:cNvCxnSpPr/>
          <p:nvPr/>
        </p:nvCxnSpPr>
        <p:spPr>
          <a:xfrm>
            <a:off x="906463" y="4343400"/>
            <a:ext cx="7405687" cy="0"/>
          </a:xfrm>
          <a:prstGeom prst="straightConnector1">
            <a:avLst/>
          </a:prstGeom>
          <a:noFill/>
          <a:ln w="9525" cap="flat" cmpd="sng">
            <a:solidFill>
              <a:srgbClr val="7F7F7F"/>
            </a:solidFill>
            <a:prstDash val="solid"/>
            <a:round/>
            <a:headEnd type="none" w="sm" len="sm"/>
            <a:tailEnd type="none" w="sm" len="sm"/>
          </a:ln>
        </p:spPr>
      </p:cxnSp>
      <p:sp>
        <p:nvSpPr>
          <p:cNvPr id="42" name="Google Shape;42;p79"/>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3" name="Google Shape;43;p79"/>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79"/>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9"/>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9"/>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80"/>
          <p:cNvSpPr txBox="1">
            <a:spLocks noGrp="1"/>
          </p:cNvSpPr>
          <p:nvPr>
            <p:ph type="title"/>
          </p:nvPr>
        </p:nvSpPr>
        <p:spPr>
          <a:xfrm>
            <a:off x="822960" y="265584"/>
            <a:ext cx="7543800" cy="98970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b="0">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9" name="Google Shape;49;p80"/>
          <p:cNvSpPr txBox="1">
            <a:spLocks noGrp="1"/>
          </p:cNvSpPr>
          <p:nvPr>
            <p:ph type="body" idx="1"/>
          </p:nvPr>
        </p:nvSpPr>
        <p:spPr>
          <a:xfrm>
            <a:off x="82296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80"/>
          <p:cNvSpPr txBox="1">
            <a:spLocks noGrp="1"/>
          </p:cNvSpPr>
          <p:nvPr>
            <p:ph type="body" idx="2"/>
          </p:nvPr>
        </p:nvSpPr>
        <p:spPr>
          <a:xfrm>
            <a:off x="466344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80"/>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0"/>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0"/>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80"/>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81"/>
          <p:cNvSpPr txBox="1">
            <a:spLocks noGrp="1"/>
          </p:cNvSpPr>
          <p:nvPr>
            <p:ph type="title"/>
          </p:nvPr>
        </p:nvSpPr>
        <p:spPr>
          <a:xfrm>
            <a:off x="822960" y="286605"/>
            <a:ext cx="7543800" cy="96900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57" name="Google Shape;57;p81"/>
          <p:cNvSpPr txBox="1">
            <a:spLocks noGrp="1"/>
          </p:cNvSpPr>
          <p:nvPr>
            <p:ph type="body" idx="1"/>
          </p:nvPr>
        </p:nvSpPr>
        <p:spPr>
          <a:xfrm>
            <a:off x="822960" y="1397318"/>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81"/>
          <p:cNvSpPr txBox="1">
            <a:spLocks noGrp="1"/>
          </p:cNvSpPr>
          <p:nvPr>
            <p:ph type="body" idx="2"/>
          </p:nvPr>
        </p:nvSpPr>
        <p:spPr>
          <a:xfrm>
            <a:off x="82296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81"/>
          <p:cNvSpPr txBox="1">
            <a:spLocks noGrp="1"/>
          </p:cNvSpPr>
          <p:nvPr>
            <p:ph type="body" idx="3"/>
          </p:nvPr>
        </p:nvSpPr>
        <p:spPr>
          <a:xfrm>
            <a:off x="4663440" y="1371600"/>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81"/>
          <p:cNvSpPr txBox="1">
            <a:spLocks noGrp="1"/>
          </p:cNvSpPr>
          <p:nvPr>
            <p:ph type="body" idx="4"/>
          </p:nvPr>
        </p:nvSpPr>
        <p:spPr>
          <a:xfrm>
            <a:off x="466344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81"/>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1"/>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1"/>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8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6" name="Google Shape;66;p82"/>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2"/>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82"/>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0"/>
        <p:cNvGrpSpPr/>
        <p:nvPr/>
      </p:nvGrpSpPr>
      <p:grpSpPr>
        <a:xfrm>
          <a:off x="0" y="0"/>
          <a:ext cx="0" cy="0"/>
          <a:chOff x="0" y="0"/>
          <a:chExt cx="0" cy="0"/>
        </a:xfrm>
      </p:grpSpPr>
      <p:sp>
        <p:nvSpPr>
          <p:cNvPr id="71" name="Google Shape;71;p83"/>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3"/>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3"/>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3"/>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6"/>
        <p:cNvGrpSpPr/>
        <p:nvPr/>
      </p:nvGrpSpPr>
      <p:grpSpPr>
        <a:xfrm>
          <a:off x="0" y="0"/>
          <a:ext cx="0" cy="0"/>
          <a:chOff x="0" y="0"/>
          <a:chExt cx="0" cy="0"/>
        </a:xfrm>
      </p:grpSpPr>
      <p:sp>
        <p:nvSpPr>
          <p:cNvPr id="77" name="Google Shape;77;p84"/>
          <p:cNvSpPr/>
          <p:nvPr/>
        </p:nvSpPr>
        <p:spPr>
          <a:xfrm>
            <a:off x="0" y="0"/>
            <a:ext cx="3038475"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4"/>
          <p:cNvSpPr/>
          <p:nvPr/>
        </p:nvSpPr>
        <p:spPr>
          <a:xfrm>
            <a:off x="3030538" y="0"/>
            <a:ext cx="47625"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4"/>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0" name="Google Shape;80;p84"/>
          <p:cNvSpPr txBox="1">
            <a:spLocks noGrp="1"/>
          </p:cNvSpPr>
          <p:nvPr>
            <p:ph type="body" idx="1"/>
          </p:nvPr>
        </p:nvSpPr>
        <p:spPr>
          <a:xfrm>
            <a:off x="3600450" y="731520"/>
            <a:ext cx="486918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 name="Google Shape;81;p84"/>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84"/>
          <p:cNvSpPr txBox="1">
            <a:spLocks noGrp="1"/>
          </p:cNvSpPr>
          <p:nvPr>
            <p:ph type="dt" idx="10"/>
          </p:nvPr>
        </p:nvSpPr>
        <p:spPr>
          <a:xfrm>
            <a:off x="349250" y="6459538"/>
            <a:ext cx="19637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4"/>
          <p:cNvSpPr txBox="1">
            <a:spLocks noGrp="1"/>
          </p:cNvSpPr>
          <p:nvPr>
            <p:ph type="ftr" idx="11"/>
          </p:nvPr>
        </p:nvSpPr>
        <p:spPr>
          <a:xfrm>
            <a:off x="3600450" y="6459538"/>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4"/>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chemeClr val="dk2"/>
                </a:solidFill>
                <a:latin typeface="Arial"/>
                <a:ea typeface="Arial"/>
                <a:cs typeface="Arial"/>
                <a:sym typeface="Arial"/>
              </a:defRPr>
            </a:lvl1pPr>
            <a:lvl2pPr marL="0" lvl="1" indent="0" algn="r">
              <a:spcBef>
                <a:spcPts val="0"/>
              </a:spcBef>
              <a:spcAft>
                <a:spcPts val="0"/>
              </a:spcAft>
              <a:buNone/>
              <a:defRPr sz="1000" b="0" i="0" u="none" strike="noStrike" cap="none">
                <a:solidFill>
                  <a:schemeClr val="dk2"/>
                </a:solidFill>
                <a:latin typeface="Arial"/>
                <a:ea typeface="Arial"/>
                <a:cs typeface="Arial"/>
                <a:sym typeface="Arial"/>
              </a:defRPr>
            </a:lvl2pPr>
            <a:lvl3pPr marL="0" lvl="2" indent="0" algn="r">
              <a:spcBef>
                <a:spcPts val="0"/>
              </a:spcBef>
              <a:spcAft>
                <a:spcPts val="0"/>
              </a:spcAft>
              <a:buNone/>
              <a:defRPr sz="1000" b="0" i="0" u="none" strike="noStrike" cap="none">
                <a:solidFill>
                  <a:schemeClr val="dk2"/>
                </a:solidFill>
                <a:latin typeface="Arial"/>
                <a:ea typeface="Arial"/>
                <a:cs typeface="Arial"/>
                <a:sym typeface="Arial"/>
              </a:defRPr>
            </a:lvl3pPr>
            <a:lvl4pPr marL="0" lvl="3" indent="0" algn="r">
              <a:spcBef>
                <a:spcPts val="0"/>
              </a:spcBef>
              <a:spcAft>
                <a:spcPts val="0"/>
              </a:spcAft>
              <a:buNone/>
              <a:defRPr sz="1000" b="0" i="0" u="none" strike="noStrike" cap="none">
                <a:solidFill>
                  <a:schemeClr val="dk2"/>
                </a:solidFill>
                <a:latin typeface="Arial"/>
                <a:ea typeface="Arial"/>
                <a:cs typeface="Arial"/>
                <a:sym typeface="Arial"/>
              </a:defRPr>
            </a:lvl4pPr>
            <a:lvl5pPr marL="0" lvl="4" indent="0" algn="r">
              <a:spcBef>
                <a:spcPts val="0"/>
              </a:spcBef>
              <a:spcAft>
                <a:spcPts val="0"/>
              </a:spcAft>
              <a:buNone/>
              <a:defRPr sz="1000" b="0" i="0" u="none" strike="noStrike" cap="none">
                <a:solidFill>
                  <a:schemeClr val="dk2"/>
                </a:solidFill>
                <a:latin typeface="Arial"/>
                <a:ea typeface="Arial"/>
                <a:cs typeface="Arial"/>
                <a:sym typeface="Arial"/>
              </a:defRPr>
            </a:lvl5pPr>
            <a:lvl6pPr marL="0" lvl="5" indent="0" algn="r">
              <a:spcBef>
                <a:spcPts val="0"/>
              </a:spcBef>
              <a:spcAft>
                <a:spcPts val="0"/>
              </a:spcAft>
              <a:buNone/>
              <a:defRPr sz="1000" b="0" i="0" u="none" strike="noStrike" cap="none">
                <a:solidFill>
                  <a:schemeClr val="dk2"/>
                </a:solidFill>
                <a:latin typeface="Arial"/>
                <a:ea typeface="Arial"/>
                <a:cs typeface="Arial"/>
                <a:sym typeface="Arial"/>
              </a:defRPr>
            </a:lvl6pPr>
            <a:lvl7pPr marL="0" lvl="6" indent="0" algn="r">
              <a:spcBef>
                <a:spcPts val="0"/>
              </a:spcBef>
              <a:spcAft>
                <a:spcPts val="0"/>
              </a:spcAft>
              <a:buNone/>
              <a:defRPr sz="1000" b="0" i="0" u="none" strike="noStrike" cap="none">
                <a:solidFill>
                  <a:schemeClr val="dk2"/>
                </a:solidFill>
                <a:latin typeface="Arial"/>
                <a:ea typeface="Arial"/>
                <a:cs typeface="Arial"/>
                <a:sym typeface="Arial"/>
              </a:defRPr>
            </a:lvl7pPr>
            <a:lvl8pPr marL="0" lvl="7" indent="0" algn="r">
              <a:spcBef>
                <a:spcPts val="0"/>
              </a:spcBef>
              <a:spcAft>
                <a:spcPts val="0"/>
              </a:spcAft>
              <a:buNone/>
              <a:defRPr sz="1000" b="0" i="0" u="none" strike="noStrike" cap="none">
                <a:solidFill>
                  <a:schemeClr val="dk2"/>
                </a:solidFill>
                <a:latin typeface="Arial"/>
                <a:ea typeface="Arial"/>
                <a:cs typeface="Arial"/>
                <a:sym typeface="Arial"/>
              </a:defRPr>
            </a:lvl8pPr>
            <a:lvl9pPr marL="0" lvl="8" indent="0" algn="r">
              <a:spcBef>
                <a:spcPts val="0"/>
              </a:spcBef>
              <a:spcAft>
                <a:spcPts val="0"/>
              </a:spcAft>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85"/>
          <p:cNvSpPr/>
          <p:nvPr/>
        </p:nvSpPr>
        <p:spPr>
          <a:xfrm>
            <a:off x="0" y="4953000"/>
            <a:ext cx="9142413"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5"/>
          <p:cNvSpPr/>
          <p:nvPr/>
        </p:nvSpPr>
        <p:spPr>
          <a:xfrm>
            <a:off x="0" y="4914900"/>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5"/>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9" name="Google Shape;89;p85"/>
          <p:cNvSpPr>
            <a:spLocks noGrp="1"/>
          </p:cNvSpPr>
          <p:nvPr>
            <p:ph type="pic" idx="2"/>
          </p:nvPr>
        </p:nvSpPr>
        <p:spPr>
          <a:xfrm>
            <a:off x="12" y="0"/>
            <a:ext cx="9143989" cy="4915076"/>
          </a:xfrm>
          <a:prstGeom prst="rect">
            <a:avLst/>
          </a:prstGeom>
          <a:solidFill>
            <a:srgbClr val="BECAD4"/>
          </a:solidFill>
          <a:ln>
            <a:noFill/>
          </a:ln>
        </p:spPr>
      </p:sp>
      <p:sp>
        <p:nvSpPr>
          <p:cNvPr id="90" name="Google Shape;90;p85"/>
          <p:cNvSpPr txBox="1">
            <a:spLocks noGrp="1"/>
          </p:cNvSpPr>
          <p:nvPr>
            <p:ph type="body" idx="1"/>
          </p:nvPr>
        </p:nvSpPr>
        <p:spPr>
          <a:xfrm>
            <a:off x="822960"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1" name="Google Shape;91;p85"/>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85"/>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85"/>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64"/>
          <p:cNvSpPr/>
          <p:nvPr/>
        </p:nvSpPr>
        <p:spPr>
          <a:xfrm>
            <a:off x="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64"/>
          <p:cNvSpPr/>
          <p:nvPr/>
        </p:nvSpPr>
        <p:spPr>
          <a:xfrm>
            <a:off x="0" y="6334125"/>
            <a:ext cx="9144000" cy="66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6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0" name="Google Shape;10;p64"/>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 name="Google Shape;11;p64"/>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64"/>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64"/>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64"/>
          <p:cNvCxnSpPr/>
          <p:nvPr/>
        </p:nvCxnSpPr>
        <p:spPr>
          <a:xfrm>
            <a:off x="895350" y="1219200"/>
            <a:ext cx="7475538" cy="0"/>
          </a:xfrm>
          <a:prstGeom prst="straightConnector1">
            <a:avLst/>
          </a:prstGeom>
          <a:noFill/>
          <a:ln w="9525" cap="flat" cmpd="sng">
            <a:solidFill>
              <a:srgbClr val="7F7F7F"/>
            </a:solidFill>
            <a:prstDash val="solid"/>
            <a:round/>
            <a:headEnd type="none" w="sm" len="sm"/>
            <a:tailEnd type="none" w="sm" len="sm"/>
          </a:ln>
        </p:spPr>
      </p:cxnSp>
      <p:sp>
        <p:nvSpPr>
          <p:cNvPr id="15" name="Google Shape;15;p64"/>
          <p:cNvSpPr txBox="1"/>
          <p:nvPr/>
        </p:nvSpPr>
        <p:spPr>
          <a:xfrm>
            <a:off x="7772400" y="0"/>
            <a:ext cx="1219200" cy="2460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b="0" i="0" u="none" strike="noStrike" cap="none">
                <a:solidFill>
                  <a:schemeClr val="dk1"/>
                </a:solidFill>
                <a:latin typeface="Arial"/>
                <a:ea typeface="Arial"/>
                <a:cs typeface="Arial"/>
                <a:sym typeface="Arial"/>
              </a:rPr>
              <a:t>5-</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66"/>
          <p:cNvSpPr/>
          <p:nvPr/>
        </p:nvSpPr>
        <p:spPr>
          <a:xfrm>
            <a:off x="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6"/>
          <p:cNvSpPr/>
          <p:nvPr/>
        </p:nvSpPr>
        <p:spPr>
          <a:xfrm>
            <a:off x="0" y="6334125"/>
            <a:ext cx="9144000" cy="66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6"/>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14" name="Google Shape;114;p66"/>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5" name="Google Shape;115;p66"/>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6" name="Google Shape;116;p66"/>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7" name="Google Shape;117;p66"/>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18" name="Google Shape;118;p66"/>
          <p:cNvCxnSpPr/>
          <p:nvPr/>
        </p:nvCxnSpPr>
        <p:spPr>
          <a:xfrm>
            <a:off x="895350" y="1219200"/>
            <a:ext cx="7475538" cy="0"/>
          </a:xfrm>
          <a:prstGeom prst="straightConnector1">
            <a:avLst/>
          </a:prstGeom>
          <a:noFill/>
          <a:ln w="9525" cap="flat" cmpd="sng">
            <a:solidFill>
              <a:srgbClr val="7F7F7F"/>
            </a:solidFill>
            <a:prstDash val="solid"/>
            <a:round/>
            <a:headEnd type="none" w="sm" len="sm"/>
            <a:tailEnd type="none" w="sm" len="sm"/>
          </a:ln>
        </p:spPr>
      </p:cxnSp>
      <p:sp>
        <p:nvSpPr>
          <p:cNvPr id="119" name="Google Shape;119;p66"/>
          <p:cNvSpPr txBox="1"/>
          <p:nvPr/>
        </p:nvSpPr>
        <p:spPr>
          <a:xfrm>
            <a:off x="7772400" y="0"/>
            <a:ext cx="1219200" cy="2460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b="0" i="0" u="none" strike="noStrike" cap="none">
                <a:solidFill>
                  <a:schemeClr val="dk1"/>
                </a:solidFill>
                <a:latin typeface="Arial"/>
                <a:ea typeface="Arial"/>
                <a:cs typeface="Arial"/>
                <a:sym typeface="Arial"/>
              </a:rPr>
              <a:t>6-</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5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62.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
          <p:cNvSpPr txBox="1">
            <a:spLocks noGrp="1"/>
          </p:cNvSpPr>
          <p:nvPr>
            <p:ph type="title"/>
          </p:nvPr>
        </p:nvSpPr>
        <p:spPr>
          <a:xfrm>
            <a:off x="495946" y="849449"/>
            <a:ext cx="8156870" cy="1343836"/>
          </a:xfrm>
          <a:prstGeom prst="rect">
            <a:avLst/>
          </a:prstGeom>
          <a:noFill/>
          <a:ln>
            <a:noFill/>
          </a:ln>
        </p:spPr>
        <p:txBody>
          <a:bodyPr spcFirstLastPara="1" wrap="square" lIns="90475" tIns="44450" rIns="90475" bIns="44450" anchor="b" anchorCtr="0">
            <a:noAutofit/>
          </a:bodyPr>
          <a:lstStyle/>
          <a:p>
            <a:pPr marL="0" lvl="0" indent="0" algn="l" rtl="0">
              <a:lnSpc>
                <a:spcPct val="85000"/>
              </a:lnSpc>
              <a:spcBef>
                <a:spcPts val="0"/>
              </a:spcBef>
              <a:spcAft>
                <a:spcPts val="0"/>
              </a:spcAft>
              <a:buNone/>
            </a:pPr>
            <a:r>
              <a:rPr lang="en-US" sz="4400">
                <a:solidFill>
                  <a:srgbClr val="262626"/>
                </a:solidFill>
              </a:rPr>
              <a:t>Variable Costing and Segment Reporting: Tools for Management</a:t>
            </a:r>
            <a:endParaRPr sz="4400">
              <a:solidFill>
                <a:srgbClr val="262626"/>
              </a:solidFill>
            </a:endParaRPr>
          </a:p>
        </p:txBody>
      </p:sp>
      <p:sp>
        <p:nvSpPr>
          <p:cNvPr id="204" name="Google Shape;204;p1"/>
          <p:cNvSpPr txBox="1"/>
          <p:nvPr/>
        </p:nvSpPr>
        <p:spPr>
          <a:xfrm>
            <a:off x="578842" y="2751761"/>
            <a:ext cx="4953000" cy="17526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rgbClr val="28C4CC"/>
              </a:buClr>
              <a:buSzPts val="2400"/>
              <a:buFont typeface="Calibri"/>
              <a:buNone/>
            </a:pPr>
            <a:r>
              <a:rPr lang="en-US" sz="2400" b="0" i="0" u="none" strike="noStrike" cap="none" dirty="0">
                <a:solidFill>
                  <a:srgbClr val="344068"/>
                </a:solidFill>
                <a:latin typeface="Calibri"/>
                <a:ea typeface="Calibri"/>
                <a:cs typeface="Calibri"/>
                <a:sym typeface="Calibri"/>
              </a:rPr>
              <a:t>CHAPTER 6</a:t>
            </a:r>
            <a:endParaRPr dirty="0"/>
          </a:p>
        </p:txBody>
      </p:sp>
      <p:cxnSp>
        <p:nvCxnSpPr>
          <p:cNvPr id="205" name="Google Shape;205;p1"/>
          <p:cNvCxnSpPr/>
          <p:nvPr/>
        </p:nvCxnSpPr>
        <p:spPr>
          <a:xfrm>
            <a:off x="495945" y="2438400"/>
            <a:ext cx="8156870" cy="0"/>
          </a:xfrm>
          <a:prstGeom prst="straightConnector1">
            <a:avLst/>
          </a:prstGeom>
          <a:noFill/>
          <a:ln w="12700" cap="flat" cmpd="sng">
            <a:solidFill>
              <a:srgbClr val="595959"/>
            </a:solidFill>
            <a:prstDash val="solid"/>
            <a:round/>
            <a:headEnd type="none" w="sm" len="sm"/>
            <a:tailEnd type="none" w="sm" len="sm"/>
          </a:ln>
        </p:spPr>
      </p:cxnSp>
      <p:pic>
        <p:nvPicPr>
          <p:cNvPr id="206" name="Google Shape;206;p1"/>
          <p:cNvPicPr preferRelativeResize="0"/>
          <p:nvPr/>
        </p:nvPicPr>
        <p:blipFill rotWithShape="1">
          <a:blip r:embed="rId3">
            <a:alphaModFix/>
          </a:blip>
          <a:srcRect/>
          <a:stretch/>
        </p:blipFill>
        <p:spPr>
          <a:xfrm>
            <a:off x="-28576" y="6119813"/>
            <a:ext cx="9172575" cy="738187"/>
          </a:xfrm>
          <a:prstGeom prst="rect">
            <a:avLst/>
          </a:prstGeom>
          <a:noFill/>
          <a:ln>
            <a:noFill/>
          </a:ln>
        </p:spPr>
      </p:pic>
      <p:pic>
        <p:nvPicPr>
          <p:cNvPr id="207" name="Google Shape;207;p1"/>
          <p:cNvPicPr preferRelativeResize="0"/>
          <p:nvPr/>
        </p:nvPicPr>
        <p:blipFill rotWithShape="1">
          <a:blip r:embed="rId4">
            <a:alphaModFix/>
          </a:blip>
          <a:srcRect/>
          <a:stretch/>
        </p:blipFill>
        <p:spPr>
          <a:xfrm>
            <a:off x="5776515" y="2738846"/>
            <a:ext cx="2742699" cy="3269706"/>
          </a:xfrm>
          <a:prstGeom prst="rect">
            <a:avLst/>
          </a:prstGeom>
          <a:noFill/>
          <a:ln>
            <a:noFill/>
          </a:ln>
        </p:spPr>
      </p:pic>
      <p:sp>
        <p:nvSpPr>
          <p:cNvPr id="208" name="Google Shape;208;p1"/>
          <p:cNvSpPr txBox="1"/>
          <p:nvPr/>
        </p:nvSpPr>
        <p:spPr>
          <a:xfrm>
            <a:off x="309438" y="3753408"/>
            <a:ext cx="52224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3600"/>
              <a:buFont typeface="Calibri"/>
              <a:buNone/>
            </a:pPr>
            <a:r>
              <a:rPr lang="en-US" sz="3600" b="0" i="0" u="none" strike="noStrike" cap="none" dirty="0">
                <a:solidFill>
                  <a:srgbClr val="7F7F7F"/>
                </a:solidFill>
                <a:latin typeface="Calibri"/>
                <a:ea typeface="Calibri"/>
                <a:cs typeface="Calibri"/>
                <a:sym typeface="Calibri"/>
              </a:rPr>
              <a:t>Managerial Accounting</a:t>
            </a:r>
            <a:endParaRPr dirty="0"/>
          </a:p>
          <a:p>
            <a:pPr marL="0" marR="0" lvl="0" indent="0" algn="l" rtl="0">
              <a:lnSpc>
                <a:spcPct val="100000"/>
              </a:lnSpc>
              <a:spcBef>
                <a:spcPts val="0"/>
              </a:spcBef>
              <a:spcAft>
                <a:spcPts val="0"/>
              </a:spcAft>
              <a:buClr>
                <a:srgbClr val="7F7F7F"/>
              </a:buClr>
              <a:buSzPts val="2400"/>
              <a:buFont typeface="Calibri"/>
              <a:buNone/>
            </a:pPr>
            <a:r>
              <a:rPr lang="en-US" sz="2400" b="0" i="0" u="none" strike="noStrike" cap="none" dirty="0">
                <a:solidFill>
                  <a:srgbClr val="7F7F7F"/>
                </a:solidFill>
                <a:latin typeface="Calibri"/>
                <a:ea typeface="Calibri"/>
                <a:cs typeface="Calibri"/>
                <a:sym typeface="Calibri"/>
              </a:rPr>
              <a:t>Seventeenth edition</a:t>
            </a:r>
            <a:endParaRPr dirty="0"/>
          </a:p>
          <a:p>
            <a:pPr marL="0" marR="0" lvl="0" indent="0" algn="l" rtl="0">
              <a:lnSpc>
                <a:spcPct val="100000"/>
              </a:lnSpc>
              <a:spcBef>
                <a:spcPts val="0"/>
              </a:spcBef>
              <a:spcAft>
                <a:spcPts val="0"/>
              </a:spcAft>
              <a:buClr>
                <a:srgbClr val="FF0000"/>
              </a:buClr>
              <a:buSzPts val="2400"/>
              <a:buFont typeface="Calibri"/>
              <a:buNone/>
            </a:pPr>
            <a:r>
              <a:rPr lang="en-US" sz="2400" b="1" i="0" u="none" strike="noStrike" cap="none" dirty="0">
                <a:solidFill>
                  <a:srgbClr val="FF0000"/>
                </a:solidFill>
                <a:latin typeface="Calibri"/>
                <a:ea typeface="Calibri"/>
                <a:cs typeface="Calibri"/>
                <a:sym typeface="Calibri"/>
              </a:rPr>
              <a:t>As </a:t>
            </a:r>
            <a:r>
              <a:rPr lang="en-US" sz="2400" b="1" dirty="0">
                <a:solidFill>
                  <a:srgbClr val="FF0000"/>
                </a:solidFill>
                <a:latin typeface="Calibri"/>
                <a:ea typeface="Calibri"/>
                <a:cs typeface="Calibri"/>
                <a:sym typeface="Calibri"/>
              </a:rPr>
              <a:t>edited</a:t>
            </a:r>
            <a:r>
              <a:rPr lang="en-US" sz="2400" b="1" i="0" u="none" strike="noStrike" cap="none" dirty="0">
                <a:solidFill>
                  <a:srgbClr val="FF0000"/>
                </a:solidFill>
                <a:latin typeface="Calibri"/>
                <a:ea typeface="Calibri"/>
                <a:cs typeface="Calibri"/>
                <a:sym typeface="Calibri"/>
              </a:rPr>
              <a:t> by prof </a:t>
            </a:r>
            <a:r>
              <a:rPr lang="en-US" sz="2400" b="1" i="0" u="none" strike="noStrike" cap="none">
                <a:solidFill>
                  <a:srgbClr val="FF0000"/>
                </a:solidFill>
                <a:latin typeface="Calibri"/>
                <a:ea typeface="Calibri"/>
                <a:cs typeface="Calibri"/>
                <a:sym typeface="Calibri"/>
              </a:rPr>
              <a:t>Duquette 3-9-23</a:t>
            </a:r>
            <a:endParaRPr sz="2400" b="1" i="0" u="none" strike="noStrike" cap="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dirty="0">
              <a:solidFill>
                <a:srgbClr val="7F7F7F"/>
              </a:solidFill>
              <a:latin typeface="Calibri"/>
              <a:ea typeface="Calibri"/>
              <a:cs typeface="Calibri"/>
              <a:sym typeface="Calibri"/>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0"/>
          <p:cNvSpPr txBox="1"/>
          <p:nvPr/>
        </p:nvSpPr>
        <p:spPr>
          <a:xfrm>
            <a:off x="228600" y="1784350"/>
            <a:ext cx="8686800" cy="4311650"/>
          </a:xfrm>
          <a:prstGeom prst="rect">
            <a:avLst/>
          </a:prstGeom>
          <a:solidFill>
            <a:srgbClr val="D0EEF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65125" marR="0" lvl="0" indent="-255587" algn="l" rtl="0">
              <a:spcBef>
                <a:spcPts val="0"/>
              </a:spcBef>
              <a:spcAft>
                <a:spcPts val="0"/>
              </a:spcAft>
              <a:buClr>
                <a:srgbClr val="A04DA3"/>
              </a:buClr>
              <a:buSzPts val="2800"/>
              <a:buFont typeface="Times"/>
              <a:buNone/>
            </a:pPr>
            <a:r>
              <a:rPr lang="en-US" sz="2800" b="0" i="0"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Let’s assume the following additional information for Harvey Company.</a:t>
            </a:r>
            <a:endParaRPr/>
          </a:p>
          <a:p>
            <a:pPr marL="657225" marR="0" lvl="1" indent="-246062" algn="l" rtl="0">
              <a:spcBef>
                <a:spcPts val="300"/>
              </a:spcBef>
              <a:spcAft>
                <a:spcPts val="0"/>
              </a:spcAft>
              <a:buClr>
                <a:srgbClr val="5E2D37"/>
              </a:buClr>
              <a:buSzPts val="3200"/>
              <a:buFont typeface="Georgia"/>
              <a:buChar char="▫"/>
            </a:pPr>
            <a:r>
              <a:rPr lang="en-US" sz="3200" b="0" i="0" u="none" strike="noStrike" cap="none">
                <a:solidFill>
                  <a:srgbClr val="5E2D37"/>
                </a:solidFill>
                <a:latin typeface="Calibri"/>
                <a:ea typeface="Calibri"/>
                <a:cs typeface="Calibri"/>
                <a:sym typeface="Calibri"/>
              </a:rPr>
              <a:t>20,000 units were sold during the year at a price of $30 each.</a:t>
            </a:r>
            <a:endParaRPr/>
          </a:p>
          <a:p>
            <a:pPr marL="657225" marR="0" lvl="1" indent="-246062" algn="l" rtl="0">
              <a:spcBef>
                <a:spcPts val="300"/>
              </a:spcBef>
              <a:spcAft>
                <a:spcPts val="0"/>
              </a:spcAft>
              <a:buClr>
                <a:srgbClr val="5E2D37"/>
              </a:buClr>
              <a:buSzPts val="3200"/>
              <a:buFont typeface="Georgia"/>
              <a:buChar char="▫"/>
            </a:pPr>
            <a:r>
              <a:rPr lang="en-US" sz="3200" b="0" i="0" u="none" strike="noStrike" cap="none">
                <a:solidFill>
                  <a:srgbClr val="5E2D37"/>
                </a:solidFill>
                <a:latin typeface="Calibri"/>
                <a:ea typeface="Calibri"/>
                <a:cs typeface="Calibri"/>
                <a:sym typeface="Calibri"/>
              </a:rPr>
              <a:t>There is no beginning inventory.</a:t>
            </a:r>
            <a:endParaRPr/>
          </a:p>
          <a:p>
            <a:pPr marL="365125" marR="0" lvl="0" indent="-255587" algn="l" rtl="0">
              <a:spcBef>
                <a:spcPts val="300"/>
              </a:spcBef>
              <a:spcAft>
                <a:spcPts val="0"/>
              </a:spcAft>
              <a:buClr>
                <a:srgbClr val="A04DA3"/>
              </a:buClr>
              <a:buSzPts val="3200"/>
              <a:buFont typeface="Times"/>
              <a:buNone/>
            </a:pPr>
            <a:r>
              <a:rPr lang="en-US" sz="3200" b="0" i="0" u="none" strike="noStrike" cap="none">
                <a:solidFill>
                  <a:srgbClr val="000000"/>
                </a:solidFill>
                <a:latin typeface="Calibri"/>
                <a:ea typeface="Calibri"/>
                <a:cs typeface="Calibri"/>
                <a:sym typeface="Calibri"/>
              </a:rPr>
              <a:t>	</a:t>
            </a:r>
            <a:endParaRPr/>
          </a:p>
          <a:p>
            <a:pPr marL="365125" marR="0" lvl="0" indent="-255587" algn="l" rtl="0">
              <a:spcBef>
                <a:spcPts val="300"/>
              </a:spcBef>
              <a:spcAft>
                <a:spcPts val="0"/>
              </a:spcAft>
              <a:buClr>
                <a:srgbClr val="A04DA3"/>
              </a:buClr>
              <a:buSzPts val="3200"/>
              <a:buFont typeface="Times"/>
              <a:buNone/>
            </a:pPr>
            <a:r>
              <a:rPr lang="en-US" sz="3200" b="0" i="0" u="none" strike="noStrike" cap="none">
                <a:solidFill>
                  <a:srgbClr val="000000"/>
                </a:solidFill>
                <a:latin typeface="Calibri"/>
                <a:ea typeface="Calibri"/>
                <a:cs typeface="Calibri"/>
                <a:sym typeface="Calibri"/>
              </a:rPr>
              <a:t>	Now, let’s compute net operating income using both absorption and variable costing.</a:t>
            </a:r>
            <a:endParaRPr/>
          </a:p>
        </p:txBody>
      </p:sp>
      <p:sp>
        <p:nvSpPr>
          <p:cNvPr id="294" name="Google Shape;294;p10"/>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0000"/>
              </a:lnSpc>
              <a:spcBef>
                <a:spcPts val="0"/>
              </a:spcBef>
              <a:spcAft>
                <a:spcPts val="0"/>
              </a:spcAft>
              <a:buNone/>
            </a:pPr>
            <a:r>
              <a:rPr lang="en-US"/>
              <a:t>Variable and Absorption Costing Income Statements</a:t>
            </a:r>
            <a:endParaRP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graphicFrame>
        <p:nvGraphicFramePr>
          <p:cNvPr id="300" name="Google Shape;300;p11"/>
          <p:cNvGraphicFramePr/>
          <p:nvPr/>
        </p:nvGraphicFramePr>
        <p:xfrm>
          <a:off x="1525588" y="2400300"/>
          <a:ext cx="6580187" cy="3779838"/>
        </p:xfrm>
        <a:graphic>
          <a:graphicData uri="http://schemas.openxmlformats.org/presentationml/2006/ole">
            <mc:AlternateContent xmlns:mc="http://schemas.openxmlformats.org/markup-compatibility/2006">
              <mc:Choice xmlns:v="urn:schemas-microsoft-com:vml" Requires="v">
                <p:oleObj r:id="rId3" imgW="6580187" imgH="3779838" progId="Excel.Sheet.12">
                  <p:embed/>
                </p:oleObj>
              </mc:Choice>
              <mc:Fallback>
                <p:oleObj r:id="rId3" imgW="6580187" imgH="3779838" progId="Excel.Sheet.12">
                  <p:embed/>
                  <p:pic>
                    <p:nvPicPr>
                      <p:cNvPr id="300" name="Google Shape;300;p11"/>
                      <p:cNvPicPr preferRelativeResize="0"/>
                      <p:nvPr/>
                    </p:nvPicPr>
                    <p:blipFill rotWithShape="1">
                      <a:blip r:embed="rId4">
                        <a:alphaModFix/>
                      </a:blip>
                      <a:srcRect/>
                      <a:stretch/>
                    </p:blipFill>
                    <p:spPr>
                      <a:xfrm>
                        <a:off x="1525588" y="2400300"/>
                        <a:ext cx="6580187" cy="3779838"/>
                      </a:xfrm>
                      <a:prstGeom prst="rect">
                        <a:avLst/>
                      </a:prstGeom>
                      <a:noFill/>
                      <a:ln>
                        <a:noFill/>
                      </a:ln>
                    </p:spPr>
                  </p:pic>
                </p:oleObj>
              </mc:Fallback>
            </mc:AlternateContent>
          </a:graphicData>
        </a:graphic>
      </p:graphicFrame>
      <p:grpSp>
        <p:nvGrpSpPr>
          <p:cNvPr id="301" name="Google Shape;301;p11"/>
          <p:cNvGrpSpPr/>
          <p:nvPr/>
        </p:nvGrpSpPr>
        <p:grpSpPr>
          <a:xfrm>
            <a:off x="4419600" y="1212850"/>
            <a:ext cx="2057400" cy="2133600"/>
            <a:chOff x="2784" y="720"/>
            <a:chExt cx="1296" cy="1344"/>
          </a:xfrm>
        </p:grpSpPr>
        <p:cxnSp>
          <p:nvCxnSpPr>
            <p:cNvPr id="302" name="Google Shape;302;p11"/>
            <p:cNvCxnSpPr/>
            <p:nvPr/>
          </p:nvCxnSpPr>
          <p:spPr>
            <a:xfrm flipH="1">
              <a:off x="3312" y="1200"/>
              <a:ext cx="240" cy="864"/>
            </a:xfrm>
            <a:prstGeom prst="straightConnector1">
              <a:avLst/>
            </a:prstGeom>
            <a:noFill/>
            <a:ln w="28575" cap="flat" cmpd="sng">
              <a:solidFill>
                <a:srgbClr val="FF3300"/>
              </a:solidFill>
              <a:prstDash val="solid"/>
              <a:round/>
              <a:headEnd type="none" w="med" len="med"/>
              <a:tailEnd type="triangle" w="med" len="med"/>
            </a:ln>
          </p:spPr>
        </p:cxnSp>
        <p:sp>
          <p:nvSpPr>
            <p:cNvPr id="303" name="Google Shape;303;p11"/>
            <p:cNvSpPr/>
            <p:nvPr/>
          </p:nvSpPr>
          <p:spPr>
            <a:xfrm>
              <a:off x="2784" y="720"/>
              <a:ext cx="1296" cy="668"/>
            </a:xfrm>
            <a:prstGeom prst="rect">
              <a:avLst/>
            </a:prstGeom>
            <a:solidFill>
              <a:srgbClr val="CCECFF"/>
            </a:solidFill>
            <a:ln w="57150" cap="flat" cmpd="thinThick">
              <a:solidFill>
                <a:srgbClr val="FF3300"/>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000" b="1" i="0" u="none" strike="noStrike" cap="none">
                  <a:solidFill>
                    <a:srgbClr val="FF3300"/>
                  </a:solidFill>
                  <a:latin typeface="Calibri"/>
                  <a:ea typeface="Calibri"/>
                  <a:cs typeface="Calibri"/>
                  <a:sym typeface="Calibri"/>
                </a:rPr>
                <a:t>Variable</a:t>
              </a:r>
              <a:br>
                <a:rPr lang="en-US" sz="2000" b="1" i="0" u="none" strike="noStrike" cap="none">
                  <a:solidFill>
                    <a:srgbClr val="FF3300"/>
                  </a:solidFill>
                  <a:latin typeface="Calibri"/>
                  <a:ea typeface="Calibri"/>
                  <a:cs typeface="Calibri"/>
                  <a:sym typeface="Calibri"/>
                </a:rPr>
              </a:br>
              <a:r>
                <a:rPr lang="en-US" sz="2000" b="1" i="0" u="none" strike="noStrike" cap="none">
                  <a:solidFill>
                    <a:srgbClr val="FF3300"/>
                  </a:solidFill>
                  <a:latin typeface="Calibri"/>
                  <a:ea typeface="Calibri"/>
                  <a:cs typeface="Calibri"/>
                  <a:sym typeface="Calibri"/>
                </a:rPr>
                <a:t>manufacturing </a:t>
              </a:r>
              <a:br>
                <a:rPr lang="en-US" sz="2000" b="1" i="0" u="none" strike="noStrike" cap="none">
                  <a:solidFill>
                    <a:srgbClr val="FF3300"/>
                  </a:solidFill>
                  <a:latin typeface="Calibri"/>
                  <a:ea typeface="Calibri"/>
                  <a:cs typeface="Calibri"/>
                  <a:sym typeface="Calibri"/>
                </a:rPr>
              </a:br>
              <a:r>
                <a:rPr lang="en-US" sz="2000" b="1" i="0" u="none" strike="noStrike" cap="none">
                  <a:solidFill>
                    <a:srgbClr val="FF3300"/>
                  </a:solidFill>
                  <a:latin typeface="Calibri"/>
                  <a:ea typeface="Calibri"/>
                  <a:cs typeface="Calibri"/>
                  <a:sym typeface="Calibri"/>
                </a:rPr>
                <a:t>costs only.</a:t>
              </a:r>
              <a:endParaRPr sz="2000" b="1" i="0" u="none" strike="noStrike" cap="none">
                <a:solidFill>
                  <a:srgbClr val="FF3300"/>
                </a:solidFill>
                <a:latin typeface="Calibri"/>
                <a:ea typeface="Calibri"/>
                <a:cs typeface="Calibri"/>
                <a:sym typeface="Calibri"/>
              </a:endParaRPr>
            </a:p>
          </p:txBody>
        </p:sp>
      </p:grpSp>
      <p:grpSp>
        <p:nvGrpSpPr>
          <p:cNvPr id="304" name="Google Shape;304;p11"/>
          <p:cNvGrpSpPr/>
          <p:nvPr/>
        </p:nvGrpSpPr>
        <p:grpSpPr>
          <a:xfrm>
            <a:off x="6456363" y="762000"/>
            <a:ext cx="2382837" cy="4495800"/>
            <a:chOff x="4224" y="480"/>
            <a:chExt cx="1501" cy="2832"/>
          </a:xfrm>
        </p:grpSpPr>
        <p:cxnSp>
          <p:nvCxnSpPr>
            <p:cNvPr id="305" name="Google Shape;305;p11"/>
            <p:cNvCxnSpPr/>
            <p:nvPr/>
          </p:nvCxnSpPr>
          <p:spPr>
            <a:xfrm flipH="1">
              <a:off x="4224" y="1104"/>
              <a:ext cx="624" cy="2208"/>
            </a:xfrm>
            <a:prstGeom prst="straightConnector1">
              <a:avLst/>
            </a:prstGeom>
            <a:noFill/>
            <a:ln w="28575" cap="flat" cmpd="sng">
              <a:solidFill>
                <a:srgbClr val="FF3300"/>
              </a:solidFill>
              <a:prstDash val="solid"/>
              <a:round/>
              <a:headEnd type="none" w="med" len="med"/>
              <a:tailEnd type="triangle" w="med" len="med"/>
            </a:ln>
          </p:spPr>
        </p:cxnSp>
        <p:sp>
          <p:nvSpPr>
            <p:cNvPr id="306" name="Google Shape;306;p11"/>
            <p:cNvSpPr/>
            <p:nvPr/>
          </p:nvSpPr>
          <p:spPr>
            <a:xfrm>
              <a:off x="4464" y="480"/>
              <a:ext cx="1261" cy="860"/>
            </a:xfrm>
            <a:prstGeom prst="rect">
              <a:avLst/>
            </a:prstGeom>
            <a:solidFill>
              <a:srgbClr val="CCECFF"/>
            </a:solidFill>
            <a:ln w="57150" cap="flat" cmpd="thinThick">
              <a:solidFill>
                <a:srgbClr val="FF3300"/>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000" b="1" i="0" u="none" strike="noStrike" cap="none">
                  <a:solidFill>
                    <a:srgbClr val="FF3300"/>
                  </a:solidFill>
                  <a:latin typeface="Calibri"/>
                  <a:ea typeface="Calibri"/>
                  <a:cs typeface="Calibri"/>
                  <a:sym typeface="Calibri"/>
                </a:rPr>
                <a:t>All fixed</a:t>
              </a:r>
              <a:br>
                <a:rPr lang="en-US" sz="2000" b="1" i="0" u="none" strike="noStrike" cap="none">
                  <a:solidFill>
                    <a:srgbClr val="FF3300"/>
                  </a:solidFill>
                  <a:latin typeface="Calibri"/>
                  <a:ea typeface="Calibri"/>
                  <a:cs typeface="Calibri"/>
                  <a:sym typeface="Calibri"/>
                </a:rPr>
              </a:br>
              <a:r>
                <a:rPr lang="en-US" sz="2000" b="1" i="0" u="none" strike="noStrike" cap="none">
                  <a:solidFill>
                    <a:srgbClr val="FF3300"/>
                  </a:solidFill>
                  <a:latin typeface="Calibri"/>
                  <a:ea typeface="Calibri"/>
                  <a:cs typeface="Calibri"/>
                  <a:sym typeface="Calibri"/>
                </a:rPr>
                <a:t>manufacturing</a:t>
              </a:r>
              <a:br>
                <a:rPr lang="en-US" sz="2000" b="1" i="0" u="none" strike="noStrike" cap="none">
                  <a:solidFill>
                    <a:srgbClr val="FF3300"/>
                  </a:solidFill>
                  <a:latin typeface="Calibri"/>
                  <a:ea typeface="Calibri"/>
                  <a:cs typeface="Calibri"/>
                  <a:sym typeface="Calibri"/>
                </a:rPr>
              </a:br>
              <a:r>
                <a:rPr lang="en-US" sz="2000" b="1" i="0" u="none" strike="noStrike" cap="none">
                  <a:solidFill>
                    <a:srgbClr val="FF3300"/>
                  </a:solidFill>
                  <a:latin typeface="Calibri"/>
                  <a:ea typeface="Calibri"/>
                  <a:cs typeface="Calibri"/>
                  <a:sym typeface="Calibri"/>
                </a:rPr>
                <a:t>overhead is</a:t>
              </a:r>
              <a:br>
                <a:rPr lang="en-US" sz="2000" b="1" i="0" u="none" strike="noStrike" cap="none">
                  <a:solidFill>
                    <a:srgbClr val="FF3300"/>
                  </a:solidFill>
                  <a:latin typeface="Calibri"/>
                  <a:ea typeface="Calibri"/>
                  <a:cs typeface="Calibri"/>
                  <a:sym typeface="Calibri"/>
                </a:rPr>
              </a:br>
              <a:r>
                <a:rPr lang="en-US" sz="2000" b="1" i="0" u="none" strike="noStrike" cap="none">
                  <a:solidFill>
                    <a:srgbClr val="FF3300"/>
                  </a:solidFill>
                  <a:latin typeface="Calibri"/>
                  <a:ea typeface="Calibri"/>
                  <a:cs typeface="Calibri"/>
                  <a:sym typeface="Calibri"/>
                </a:rPr>
                <a:t>expensed.</a:t>
              </a:r>
              <a:endParaRPr sz="2000" b="1" i="0" u="none" strike="noStrike" cap="none">
                <a:solidFill>
                  <a:srgbClr val="FF3300"/>
                </a:solidFill>
                <a:latin typeface="Calibri"/>
                <a:ea typeface="Calibri"/>
                <a:cs typeface="Calibri"/>
                <a:sym typeface="Calibri"/>
              </a:endParaRPr>
            </a:p>
          </p:txBody>
        </p:sp>
      </p:grpSp>
      <p:sp>
        <p:nvSpPr>
          <p:cNvPr id="307" name="Google Shape;307;p1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Variable Costing Contribution Format Income Statement</a:t>
            </a:r>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313" name="Google Shape;313;p12"/>
          <p:cNvGraphicFramePr/>
          <p:nvPr/>
        </p:nvGraphicFramePr>
        <p:xfrm>
          <a:off x="1370013" y="2112963"/>
          <a:ext cx="6497637" cy="3087687"/>
        </p:xfrm>
        <a:graphic>
          <a:graphicData uri="http://schemas.openxmlformats.org/presentationml/2006/ole">
            <mc:AlternateContent xmlns:mc="http://schemas.openxmlformats.org/markup-compatibility/2006">
              <mc:Choice xmlns:v="urn:schemas-microsoft-com:vml" Requires="v">
                <p:oleObj r:id="rId3" imgW="6497637" imgH="3087687" progId="Excel.Sheet.12">
                  <p:embed/>
                </p:oleObj>
              </mc:Choice>
              <mc:Fallback>
                <p:oleObj r:id="rId3" imgW="6497637" imgH="3087687" progId="Excel.Sheet.12">
                  <p:embed/>
                  <p:pic>
                    <p:nvPicPr>
                      <p:cNvPr id="313" name="Google Shape;313;p12"/>
                      <p:cNvPicPr preferRelativeResize="0"/>
                      <p:nvPr/>
                    </p:nvPicPr>
                    <p:blipFill rotWithShape="1">
                      <a:blip r:embed="rId4">
                        <a:alphaModFix/>
                      </a:blip>
                      <a:srcRect/>
                      <a:stretch/>
                    </p:blipFill>
                    <p:spPr>
                      <a:xfrm>
                        <a:off x="1370013" y="2112963"/>
                        <a:ext cx="6497637" cy="3087687"/>
                      </a:xfrm>
                      <a:prstGeom prst="rect">
                        <a:avLst/>
                      </a:prstGeom>
                      <a:noFill/>
                      <a:ln>
                        <a:noFill/>
                      </a:ln>
                    </p:spPr>
                  </p:pic>
                </p:oleObj>
              </mc:Fallback>
            </mc:AlternateContent>
          </a:graphicData>
        </a:graphic>
      </p:graphicFrame>
      <p:sp>
        <p:nvSpPr>
          <p:cNvPr id="314" name="Google Shape;314;p1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Absorption Costing Income Statement</a:t>
            </a:r>
            <a:endParaRPr/>
          </a:p>
        </p:txBody>
      </p:sp>
      <p:sp>
        <p:nvSpPr>
          <p:cNvPr id="315" name="Google Shape;315;p12"/>
          <p:cNvSpPr txBox="1"/>
          <p:nvPr/>
        </p:nvSpPr>
        <p:spPr>
          <a:xfrm>
            <a:off x="1066800" y="5416550"/>
            <a:ext cx="7010400" cy="831850"/>
          </a:xfrm>
          <a:prstGeom prst="rect">
            <a:avLst/>
          </a:prstGeom>
          <a:solidFill>
            <a:srgbClr val="BFD9D8"/>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000000"/>
                </a:solidFill>
                <a:latin typeface="Calibri"/>
                <a:ea typeface="Calibri"/>
                <a:cs typeface="Calibri"/>
                <a:sym typeface="Calibri"/>
              </a:rPr>
              <a:t>Fixed manufacturing overhead deferred in inventory is 5,000 units × $6 = $30,000.</a:t>
            </a:r>
            <a:endParaRPr/>
          </a:p>
        </p:txBody>
      </p:sp>
      <p:grpSp>
        <p:nvGrpSpPr>
          <p:cNvPr id="316" name="Google Shape;316;p12"/>
          <p:cNvGrpSpPr/>
          <p:nvPr/>
        </p:nvGrpSpPr>
        <p:grpSpPr>
          <a:xfrm>
            <a:off x="4419600" y="1295400"/>
            <a:ext cx="2209800" cy="1828800"/>
            <a:chOff x="2574" y="322"/>
            <a:chExt cx="1566" cy="1262"/>
          </a:xfrm>
        </p:grpSpPr>
        <p:cxnSp>
          <p:nvCxnSpPr>
            <p:cNvPr id="317" name="Google Shape;317;p12"/>
            <p:cNvCxnSpPr/>
            <p:nvPr/>
          </p:nvCxnSpPr>
          <p:spPr>
            <a:xfrm flipH="1">
              <a:off x="2574" y="795"/>
              <a:ext cx="594" cy="789"/>
            </a:xfrm>
            <a:prstGeom prst="straightConnector1">
              <a:avLst/>
            </a:prstGeom>
            <a:noFill/>
            <a:ln w="28575" cap="flat" cmpd="sng">
              <a:solidFill>
                <a:srgbClr val="FF3300"/>
              </a:solidFill>
              <a:prstDash val="solid"/>
              <a:round/>
              <a:headEnd type="none" w="med" len="med"/>
              <a:tailEnd type="triangle" w="med" len="med"/>
            </a:ln>
          </p:spPr>
        </p:cxnSp>
        <p:sp>
          <p:nvSpPr>
            <p:cNvPr id="318" name="Google Shape;318;p12"/>
            <p:cNvSpPr/>
            <p:nvPr/>
          </p:nvSpPr>
          <p:spPr>
            <a:xfrm>
              <a:off x="2844" y="322"/>
              <a:ext cx="1296" cy="487"/>
            </a:xfrm>
            <a:prstGeom prst="rect">
              <a:avLst/>
            </a:prstGeom>
            <a:solidFill>
              <a:srgbClr val="CCECFF"/>
            </a:solidFill>
            <a:ln w="57150" cap="flat" cmpd="thinThick">
              <a:solidFill>
                <a:srgbClr val="FF3300"/>
              </a:solidFill>
              <a:prstDash val="solid"/>
              <a:miter lim="800000"/>
              <a:headEnd type="none" w="sm" len="sm"/>
              <a:tailEnd type="none" w="sm" len="sm"/>
            </a:ln>
          </p:spPr>
          <p:txBody>
            <a:bodyPr spcFirstLastPara="1" wrap="square" lIns="90475" tIns="44450" rIns="90475" bIns="44450" anchor="ctr" anchorCtr="0">
              <a:spAutoFit/>
            </a:bodyPr>
            <a:lstStyle/>
            <a:p>
              <a:pPr marL="0" marR="0" lvl="0" indent="0" algn="ctr" rtl="0">
                <a:spcBef>
                  <a:spcPts val="0"/>
                </a:spcBef>
                <a:spcAft>
                  <a:spcPts val="0"/>
                </a:spcAft>
                <a:buNone/>
              </a:pPr>
              <a:r>
                <a:rPr lang="en-US" sz="2000" b="1" i="0" u="none" strike="noStrike" cap="none">
                  <a:solidFill>
                    <a:srgbClr val="FF3300"/>
                  </a:solidFill>
                  <a:latin typeface="Calibri"/>
                  <a:ea typeface="Calibri"/>
                  <a:cs typeface="Calibri"/>
                  <a:sym typeface="Calibri"/>
                </a:rPr>
                <a:t>Unit product  </a:t>
              </a:r>
              <a:br>
                <a:rPr lang="en-US" sz="2000" b="1" i="0" u="none" strike="noStrike" cap="none">
                  <a:solidFill>
                    <a:srgbClr val="FF3300"/>
                  </a:solidFill>
                  <a:latin typeface="Calibri"/>
                  <a:ea typeface="Calibri"/>
                  <a:cs typeface="Calibri"/>
                  <a:sym typeface="Calibri"/>
                </a:rPr>
              </a:br>
              <a:r>
                <a:rPr lang="en-US" sz="2000" b="1" i="0" u="none" strike="noStrike" cap="none">
                  <a:solidFill>
                    <a:srgbClr val="FF3300"/>
                  </a:solidFill>
                  <a:latin typeface="Calibri"/>
                  <a:ea typeface="Calibri"/>
                  <a:cs typeface="Calibri"/>
                  <a:sym typeface="Calibri"/>
                </a:rPr>
                <a:t>cost.</a:t>
              </a:r>
              <a:endParaRPr sz="2000" b="1" i="0" u="none" strike="noStrike" cap="none">
                <a:solidFill>
                  <a:srgbClr val="FF3300"/>
                </a:solidFill>
                <a:latin typeface="Calibri"/>
                <a:ea typeface="Calibri"/>
                <a:cs typeface="Calibri"/>
                <a:sym typeface="Calibri"/>
              </a:endParaRPr>
            </a:p>
          </p:txBody>
        </p:sp>
      </p:gr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Poll 2</a:t>
            </a:r>
            <a:endParaRPr/>
          </a:p>
        </p:txBody>
      </p:sp>
      <p:sp>
        <p:nvSpPr>
          <p:cNvPr id="325" name="Google Shape;325;p13"/>
          <p:cNvSpPr txBox="1">
            <a:spLocks noGrp="1"/>
          </p:cNvSpPr>
          <p:nvPr>
            <p:ph type="body" idx="1"/>
          </p:nvPr>
        </p:nvSpPr>
        <p:spPr>
          <a:xfrm>
            <a:off x="495300" y="1752600"/>
            <a:ext cx="8496300" cy="4572000"/>
          </a:xfrm>
          <a:prstGeom prst="rect">
            <a:avLst/>
          </a:prstGeom>
          <a:noFill/>
          <a:ln>
            <a:noFill/>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2800"/>
              <a:buFont typeface="Times"/>
              <a:buNone/>
            </a:pPr>
            <a:r>
              <a:rPr lang="en-US" sz="2800">
                <a:latin typeface="Calibri"/>
                <a:ea typeface="Calibri"/>
                <a:cs typeface="Calibri"/>
                <a:sym typeface="Calibri"/>
              </a:rPr>
              <a:t>Which of the following is true of a company that uses absorption costing?</a:t>
            </a:r>
            <a:endParaRPr/>
          </a:p>
          <a:p>
            <a:pPr marL="90488" lvl="0" indent="-90488" algn="l" rtl="0">
              <a:lnSpc>
                <a:spcPct val="90000"/>
              </a:lnSpc>
              <a:spcBef>
                <a:spcPts val="1400"/>
              </a:spcBef>
              <a:spcAft>
                <a:spcPts val="0"/>
              </a:spcAft>
              <a:buSzPts val="2800"/>
              <a:buFont typeface="Times"/>
              <a:buNone/>
            </a:pPr>
            <a:r>
              <a:rPr lang="en-US" sz="2800">
                <a:latin typeface="Calibri"/>
                <a:ea typeface="Calibri"/>
                <a:cs typeface="Calibri"/>
                <a:sym typeface="Calibri"/>
              </a:rPr>
              <a:t>a. Net operating income will always be lower than shown under variable costing</a:t>
            </a:r>
            <a:endParaRPr/>
          </a:p>
          <a:p>
            <a:pPr marL="90488" lvl="0" indent="-90488" algn="l" rtl="0">
              <a:lnSpc>
                <a:spcPct val="90000"/>
              </a:lnSpc>
              <a:spcBef>
                <a:spcPts val="1400"/>
              </a:spcBef>
              <a:spcAft>
                <a:spcPts val="0"/>
              </a:spcAft>
              <a:buSzPts val="2800"/>
              <a:buFont typeface="Times"/>
              <a:buNone/>
            </a:pPr>
            <a:r>
              <a:rPr lang="en-US" sz="2800">
                <a:latin typeface="Calibri"/>
                <a:ea typeface="Calibri"/>
                <a:cs typeface="Calibri"/>
                <a:sym typeface="Calibri"/>
              </a:rPr>
              <a:t>b. Fixed production and fixed selling costs are considered to be product costs</a:t>
            </a:r>
            <a:endParaRPr/>
          </a:p>
          <a:p>
            <a:pPr marL="90488" lvl="0" indent="-90488" algn="l" rtl="0">
              <a:lnSpc>
                <a:spcPct val="90000"/>
              </a:lnSpc>
              <a:spcBef>
                <a:spcPts val="1400"/>
              </a:spcBef>
              <a:spcAft>
                <a:spcPts val="0"/>
              </a:spcAft>
              <a:buSzPts val="2800"/>
              <a:buFont typeface="Times"/>
              <a:buNone/>
            </a:pPr>
            <a:r>
              <a:rPr lang="en-US" sz="2800">
                <a:latin typeface="Calibri"/>
                <a:ea typeface="Calibri"/>
                <a:cs typeface="Calibri"/>
                <a:sym typeface="Calibri"/>
              </a:rPr>
              <a:t>c</a:t>
            </a:r>
            <a:r>
              <a:rPr lang="en-US" sz="2800">
                <a:solidFill>
                  <a:srgbClr val="FF0000"/>
                </a:solidFill>
                <a:latin typeface="Calibri"/>
                <a:ea typeface="Calibri"/>
                <a:cs typeface="Calibri"/>
                <a:sym typeface="Calibri"/>
              </a:rPr>
              <a:t>. Inventories under  absorption costing  include some fixed costs, but not all</a:t>
            </a:r>
            <a:endParaRPr/>
          </a:p>
          <a:p>
            <a:pPr marL="90488" lvl="0" indent="-90488" algn="l" rtl="0">
              <a:lnSpc>
                <a:spcPct val="90000"/>
              </a:lnSpc>
              <a:spcBef>
                <a:spcPts val="1400"/>
              </a:spcBef>
              <a:spcAft>
                <a:spcPts val="0"/>
              </a:spcAft>
              <a:buSzPts val="2800"/>
              <a:buFont typeface="Times"/>
              <a:buNone/>
            </a:pPr>
            <a:r>
              <a:rPr lang="en-US" sz="2800">
                <a:latin typeface="Calibri"/>
                <a:ea typeface="Calibri"/>
                <a:cs typeface="Calibri"/>
                <a:sym typeface="Calibri"/>
              </a:rPr>
              <a:t>d. Variable selling expenses are included in product costs</a:t>
            </a:r>
            <a:endParaRPr/>
          </a:p>
        </p:txBody>
      </p:sp>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Learning Objective 3</a:t>
            </a:r>
            <a:endParaRPr/>
          </a:p>
        </p:txBody>
      </p:sp>
      <p:sp>
        <p:nvSpPr>
          <p:cNvPr id="332" name="Google Shape;332;p14"/>
          <p:cNvSpPr txBox="1"/>
          <p:nvPr/>
        </p:nvSpPr>
        <p:spPr>
          <a:xfrm>
            <a:off x="1905000" y="2462213"/>
            <a:ext cx="5334000" cy="2708275"/>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i="0" u="none" strike="noStrike" cap="none">
                <a:solidFill>
                  <a:srgbClr val="5D2D37"/>
                </a:solidFill>
                <a:latin typeface="Calibri"/>
                <a:ea typeface="Calibri"/>
                <a:cs typeface="Calibri"/>
                <a:sym typeface="Calibri"/>
              </a:rPr>
              <a:t>Reconcile variable costing and absorption costing net operating incomes and explain why the two amounts differ.</a:t>
            </a:r>
            <a:endParaRP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aphicFrame>
        <p:nvGraphicFramePr>
          <p:cNvPr id="338" name="Google Shape;338;p15"/>
          <p:cNvGraphicFramePr/>
          <p:nvPr/>
        </p:nvGraphicFramePr>
        <p:xfrm>
          <a:off x="152400" y="1905000"/>
          <a:ext cx="8763000" cy="3238500"/>
        </p:xfrm>
        <a:graphic>
          <a:graphicData uri="http://schemas.openxmlformats.org/presentationml/2006/ole">
            <mc:AlternateContent xmlns:mc="http://schemas.openxmlformats.org/markup-compatibility/2006">
              <mc:Choice xmlns:v="urn:schemas-microsoft-com:vml" Requires="v">
                <p:oleObj r:id="rId3" imgW="8763000" imgH="3238500" progId="Excel.Sheet.8">
                  <p:embed/>
                </p:oleObj>
              </mc:Choice>
              <mc:Fallback>
                <p:oleObj r:id="rId3" imgW="8763000" imgH="3238500" progId="Excel.Sheet.8">
                  <p:embed/>
                  <p:pic>
                    <p:nvPicPr>
                      <p:cNvPr id="338" name="Google Shape;338;p15"/>
                      <p:cNvPicPr preferRelativeResize="0"/>
                      <p:nvPr/>
                    </p:nvPicPr>
                    <p:blipFill rotWithShape="1">
                      <a:blip r:embed="rId4">
                        <a:alphaModFix/>
                      </a:blip>
                      <a:srcRect/>
                      <a:stretch/>
                    </p:blipFill>
                    <p:spPr>
                      <a:xfrm>
                        <a:off x="152400" y="1905000"/>
                        <a:ext cx="8763000" cy="3238500"/>
                      </a:xfrm>
                      <a:prstGeom prst="rect">
                        <a:avLst/>
                      </a:prstGeom>
                      <a:noFill/>
                      <a:ln>
                        <a:noFill/>
                      </a:ln>
                      <a:effectLst>
                        <a:outerShdw blurRad="63500" dist="107763" dir="2700000" algn="ctr" rotWithShape="0">
                          <a:schemeClr val="lt2">
                            <a:alpha val="74901"/>
                          </a:schemeClr>
                        </a:outerShdw>
                      </a:effectLst>
                    </p:spPr>
                  </p:pic>
                </p:oleObj>
              </mc:Fallback>
            </mc:AlternateContent>
          </a:graphicData>
        </a:graphic>
      </p:graphicFrame>
      <p:sp>
        <p:nvSpPr>
          <p:cNvPr id="339" name="Google Shape;339;p1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0000"/>
              </a:lnSpc>
              <a:spcBef>
                <a:spcPts val="0"/>
              </a:spcBef>
              <a:spcAft>
                <a:spcPts val="0"/>
              </a:spcAft>
              <a:buNone/>
            </a:pPr>
            <a:r>
              <a:rPr lang="en-US" dirty="0"/>
              <a:t>Comparing the Two Methods: Year 1</a:t>
            </a:r>
            <a:endParaRPr dirty="0"/>
          </a:p>
        </p:txBody>
      </p:sp>
      <p:grpSp>
        <p:nvGrpSpPr>
          <p:cNvPr id="340" name="Google Shape;340;p15"/>
          <p:cNvGrpSpPr/>
          <p:nvPr/>
        </p:nvGrpSpPr>
        <p:grpSpPr>
          <a:xfrm>
            <a:off x="3810000" y="3352800"/>
            <a:ext cx="2209800" cy="1295400"/>
            <a:chOff x="2736" y="2544"/>
            <a:chExt cx="1200" cy="768"/>
          </a:xfrm>
        </p:grpSpPr>
        <p:cxnSp>
          <p:nvCxnSpPr>
            <p:cNvPr id="341" name="Google Shape;341;p15"/>
            <p:cNvCxnSpPr/>
            <p:nvPr/>
          </p:nvCxnSpPr>
          <p:spPr>
            <a:xfrm>
              <a:off x="2736" y="2544"/>
              <a:ext cx="1104" cy="768"/>
            </a:xfrm>
            <a:prstGeom prst="straightConnector1">
              <a:avLst/>
            </a:prstGeom>
            <a:noFill/>
            <a:ln w="28575" cap="flat" cmpd="sng">
              <a:solidFill>
                <a:srgbClr val="FF3300"/>
              </a:solidFill>
              <a:prstDash val="solid"/>
              <a:round/>
              <a:headEnd type="none" w="med" len="med"/>
              <a:tailEnd type="triangle" w="med" len="med"/>
            </a:ln>
          </p:spPr>
        </p:cxnSp>
        <p:cxnSp>
          <p:nvCxnSpPr>
            <p:cNvPr id="342" name="Google Shape;342;p15"/>
            <p:cNvCxnSpPr/>
            <p:nvPr/>
          </p:nvCxnSpPr>
          <p:spPr>
            <a:xfrm>
              <a:off x="3625" y="2544"/>
              <a:ext cx="311" cy="720"/>
            </a:xfrm>
            <a:prstGeom prst="straightConnector1">
              <a:avLst/>
            </a:prstGeom>
            <a:noFill/>
            <a:ln w="28575" cap="flat" cmpd="sng">
              <a:solidFill>
                <a:srgbClr val="FF3300"/>
              </a:solidFill>
              <a:prstDash val="solid"/>
              <a:round/>
              <a:headEnd type="none" w="med" len="med"/>
              <a:tailEnd type="triangle" w="med" len="med"/>
            </a:ln>
          </p:spPr>
        </p:cxn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aphicFrame>
        <p:nvGraphicFramePr>
          <p:cNvPr id="348" name="Google Shape;348;p16"/>
          <p:cNvGraphicFramePr/>
          <p:nvPr/>
        </p:nvGraphicFramePr>
        <p:xfrm>
          <a:off x="679450" y="2695575"/>
          <a:ext cx="7943850" cy="2454275"/>
        </p:xfrm>
        <a:graphic>
          <a:graphicData uri="http://schemas.openxmlformats.org/presentationml/2006/ole">
            <mc:AlternateContent xmlns:mc="http://schemas.openxmlformats.org/markup-compatibility/2006">
              <mc:Choice xmlns:v="urn:schemas-microsoft-com:vml" Requires="v">
                <p:oleObj r:id="rId3" imgW="7943850" imgH="2454275" progId="Excel.Sheet.8">
                  <p:embed/>
                </p:oleObj>
              </mc:Choice>
              <mc:Fallback>
                <p:oleObj r:id="rId3" imgW="7943850" imgH="2454275" progId="Excel.Sheet.8">
                  <p:embed/>
                  <p:pic>
                    <p:nvPicPr>
                      <p:cNvPr id="348" name="Google Shape;348;p16"/>
                      <p:cNvPicPr preferRelativeResize="0"/>
                      <p:nvPr/>
                    </p:nvPicPr>
                    <p:blipFill rotWithShape="1">
                      <a:blip r:embed="rId4">
                        <a:alphaModFix/>
                      </a:blip>
                      <a:srcRect/>
                      <a:stretch/>
                    </p:blipFill>
                    <p:spPr>
                      <a:xfrm>
                        <a:off x="679450" y="2695575"/>
                        <a:ext cx="7943850" cy="2454275"/>
                      </a:xfrm>
                      <a:prstGeom prst="rect">
                        <a:avLst/>
                      </a:prstGeom>
                      <a:noFill/>
                      <a:ln>
                        <a:noFill/>
                      </a:ln>
                      <a:effectLst>
                        <a:outerShdw blurRad="63500" dist="107763" dir="2700000" algn="ctr" rotWithShape="0">
                          <a:schemeClr val="lt2">
                            <a:alpha val="74901"/>
                          </a:schemeClr>
                        </a:outerShdw>
                      </a:effectLst>
                    </p:spPr>
                  </p:pic>
                </p:oleObj>
              </mc:Fallback>
            </mc:AlternateContent>
          </a:graphicData>
        </a:graphic>
      </p:graphicFrame>
      <p:grpSp>
        <p:nvGrpSpPr>
          <p:cNvPr id="349" name="Google Shape;349;p16"/>
          <p:cNvGrpSpPr/>
          <p:nvPr/>
        </p:nvGrpSpPr>
        <p:grpSpPr>
          <a:xfrm>
            <a:off x="609600" y="5334000"/>
            <a:ext cx="8534400" cy="819150"/>
            <a:chOff x="384" y="3495"/>
            <a:chExt cx="5376" cy="516"/>
          </a:xfrm>
        </p:grpSpPr>
        <p:sp>
          <p:nvSpPr>
            <p:cNvPr id="350" name="Google Shape;350;p16"/>
            <p:cNvSpPr/>
            <p:nvPr/>
          </p:nvSpPr>
          <p:spPr>
            <a:xfrm>
              <a:off x="384" y="3495"/>
              <a:ext cx="3468" cy="51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Fixed mfg. overhead         $150,000   </a:t>
              </a:r>
              <a:endParaRPr/>
            </a:p>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Units produced           25,000 units</a:t>
              </a:r>
              <a:endParaRPr/>
            </a:p>
          </p:txBody>
        </p:sp>
        <p:sp>
          <p:nvSpPr>
            <p:cNvPr id="351" name="Google Shape;351;p16"/>
            <p:cNvSpPr/>
            <p:nvPr/>
          </p:nvSpPr>
          <p:spPr>
            <a:xfrm>
              <a:off x="2400" y="3610"/>
              <a:ext cx="3360" cy="289"/>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   $6 per unit</a:t>
              </a:r>
              <a:endParaRPr/>
            </a:p>
          </p:txBody>
        </p:sp>
        <p:cxnSp>
          <p:nvCxnSpPr>
            <p:cNvPr id="352" name="Google Shape;352;p16"/>
            <p:cNvCxnSpPr/>
            <p:nvPr/>
          </p:nvCxnSpPr>
          <p:spPr>
            <a:xfrm>
              <a:off x="446" y="3758"/>
              <a:ext cx="1872" cy="0"/>
            </a:xfrm>
            <a:prstGeom prst="straightConnector1">
              <a:avLst/>
            </a:prstGeom>
            <a:noFill/>
            <a:ln w="28575" cap="flat" cmpd="sng">
              <a:solidFill>
                <a:schemeClr val="dk2"/>
              </a:solidFill>
              <a:prstDash val="solid"/>
              <a:round/>
              <a:headEnd type="none" w="med" len="med"/>
              <a:tailEnd type="none" w="med" len="med"/>
            </a:ln>
          </p:spPr>
        </p:cxnSp>
        <p:cxnSp>
          <p:nvCxnSpPr>
            <p:cNvPr id="353" name="Google Shape;353;p16"/>
            <p:cNvCxnSpPr/>
            <p:nvPr/>
          </p:nvCxnSpPr>
          <p:spPr>
            <a:xfrm>
              <a:off x="2743" y="3758"/>
              <a:ext cx="1008" cy="0"/>
            </a:xfrm>
            <a:prstGeom prst="straightConnector1">
              <a:avLst/>
            </a:prstGeom>
            <a:noFill/>
            <a:ln w="28575" cap="flat" cmpd="sng">
              <a:solidFill>
                <a:schemeClr val="dk2"/>
              </a:solidFill>
              <a:prstDash val="solid"/>
              <a:round/>
              <a:headEnd type="none" w="med" len="med"/>
              <a:tailEnd type="none" w="med" len="med"/>
            </a:ln>
          </p:spPr>
        </p:cxnSp>
      </p:grpSp>
      <p:sp>
        <p:nvSpPr>
          <p:cNvPr id="354" name="Google Shape;354;p16"/>
          <p:cNvSpPr txBox="1"/>
          <p:nvPr/>
        </p:nvSpPr>
        <p:spPr>
          <a:xfrm>
            <a:off x="1084263" y="1524000"/>
            <a:ext cx="6964362" cy="9540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rgbClr val="464646"/>
                </a:solidFill>
                <a:latin typeface="Arial"/>
                <a:ea typeface="Arial"/>
                <a:cs typeface="Arial"/>
                <a:sym typeface="Arial"/>
              </a:rPr>
              <a:t>We can reconcile the difference between</a:t>
            </a:r>
            <a:br>
              <a:rPr lang="en-US" sz="2800" b="0" i="0" u="none" strike="noStrike" cap="none">
                <a:solidFill>
                  <a:srgbClr val="464646"/>
                </a:solidFill>
                <a:latin typeface="Arial"/>
                <a:ea typeface="Arial"/>
                <a:cs typeface="Arial"/>
                <a:sym typeface="Arial"/>
              </a:rPr>
            </a:br>
            <a:r>
              <a:rPr lang="en-US" sz="2800" b="0" i="0" u="none" strike="noStrike" cap="none">
                <a:solidFill>
                  <a:srgbClr val="464646"/>
                </a:solidFill>
                <a:latin typeface="Arial"/>
                <a:ea typeface="Arial"/>
                <a:cs typeface="Arial"/>
                <a:sym typeface="Arial"/>
              </a:rPr>
              <a:t>absorption and variable income as follows:</a:t>
            </a:r>
            <a:endParaRPr/>
          </a:p>
        </p:txBody>
      </p:sp>
      <p:sp>
        <p:nvSpPr>
          <p:cNvPr id="355" name="Google Shape;355;p16"/>
          <p:cNvSpPr txBox="1">
            <a:spLocks noGrp="1"/>
          </p:cNvSpPr>
          <p:nvPr>
            <p:ph type="title"/>
          </p:nvPr>
        </p:nvSpPr>
        <p:spPr>
          <a:xfrm>
            <a:off x="679450" y="-106362"/>
            <a:ext cx="8047626" cy="1025525"/>
          </a:xfrm>
          <a:prstGeom prst="rect">
            <a:avLst/>
          </a:prstGeom>
          <a:noFill/>
          <a:ln>
            <a:noFill/>
          </a:ln>
        </p:spPr>
        <p:txBody>
          <a:bodyPr spcFirstLastPara="1" wrap="square" lIns="90475" tIns="44450" rIns="90475" bIns="44450" anchor="b" anchorCtr="0">
            <a:normAutofit/>
          </a:bodyPr>
          <a:lstStyle/>
          <a:p>
            <a:pPr marL="0" lvl="0" indent="0" algn="l" rtl="0">
              <a:lnSpc>
                <a:spcPct val="80000"/>
              </a:lnSpc>
              <a:spcBef>
                <a:spcPts val="0"/>
              </a:spcBef>
              <a:spcAft>
                <a:spcPts val="0"/>
              </a:spcAft>
              <a:buNone/>
            </a:pPr>
            <a:r>
              <a:rPr lang="en-US" dirty="0"/>
              <a:t>Comparing the Two Methods : Year 1</a:t>
            </a:r>
            <a:endParaRPr dirty="0"/>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7"/>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0000"/>
              </a:lnSpc>
              <a:spcBef>
                <a:spcPts val="0"/>
              </a:spcBef>
              <a:spcAft>
                <a:spcPts val="0"/>
              </a:spcAft>
              <a:buNone/>
            </a:pPr>
            <a:r>
              <a:rPr lang="en-US" sz="3600">
                <a:latin typeface="Calibri"/>
                <a:ea typeface="Calibri"/>
                <a:cs typeface="Calibri"/>
                <a:sym typeface="Calibri"/>
              </a:rPr>
              <a:t>Extended Comparisons of Income Data Harvey Company – Year 2</a:t>
            </a:r>
            <a:endParaRPr/>
          </a:p>
        </p:txBody>
      </p:sp>
      <p:graphicFrame>
        <p:nvGraphicFramePr>
          <p:cNvPr id="362" name="Google Shape;362;p17"/>
          <p:cNvGraphicFramePr/>
          <p:nvPr/>
        </p:nvGraphicFramePr>
        <p:xfrm>
          <a:off x="711200" y="1447800"/>
          <a:ext cx="7691438" cy="4651375"/>
        </p:xfrm>
        <a:graphic>
          <a:graphicData uri="http://schemas.openxmlformats.org/presentationml/2006/ole">
            <mc:AlternateContent xmlns:mc="http://schemas.openxmlformats.org/markup-compatibility/2006">
              <mc:Choice xmlns:v="urn:schemas-microsoft-com:vml" Requires="v">
                <p:oleObj r:id="rId3" imgW="7691438" imgH="4651375" progId="Excel.Sheet.8">
                  <p:embed/>
                </p:oleObj>
              </mc:Choice>
              <mc:Fallback>
                <p:oleObj r:id="rId3" imgW="7691438" imgH="4651375" progId="Excel.Sheet.8">
                  <p:embed/>
                  <p:pic>
                    <p:nvPicPr>
                      <p:cNvPr id="362" name="Google Shape;362;p17"/>
                      <p:cNvPicPr preferRelativeResize="0"/>
                      <p:nvPr/>
                    </p:nvPicPr>
                    <p:blipFill rotWithShape="1">
                      <a:blip r:embed="rId4">
                        <a:alphaModFix/>
                      </a:blip>
                      <a:srcRect/>
                      <a:stretch/>
                    </p:blipFill>
                    <p:spPr>
                      <a:xfrm>
                        <a:off x="711200" y="1447800"/>
                        <a:ext cx="7691438" cy="4651375"/>
                      </a:xfrm>
                      <a:prstGeom prst="rect">
                        <a:avLst/>
                      </a:prstGeom>
                      <a:noFill/>
                      <a:ln>
                        <a:noFill/>
                      </a:ln>
                      <a:effectLst>
                        <a:outerShdw blurRad="63500" dist="107763" dir="2700000" algn="ctr" rotWithShape="0">
                          <a:schemeClr val="lt2">
                            <a:alpha val="74901"/>
                          </a:schemeClr>
                        </a:outerShdw>
                      </a:effectLst>
                    </p:spPr>
                  </p:pic>
                </p:oleObj>
              </mc:Fallback>
            </mc:AlternateContent>
          </a:graphicData>
        </a:graphic>
      </p:graphicFrame>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Unit Cost Computations Year 2</a:t>
            </a:r>
            <a:endParaRPr/>
          </a:p>
        </p:txBody>
      </p:sp>
      <p:sp>
        <p:nvSpPr>
          <p:cNvPr id="369" name="Google Shape;369;p18"/>
          <p:cNvSpPr/>
          <p:nvPr/>
        </p:nvSpPr>
        <p:spPr>
          <a:xfrm>
            <a:off x="533400" y="4495800"/>
            <a:ext cx="8078788" cy="1382713"/>
          </a:xfrm>
          <a:prstGeom prst="rect">
            <a:avLst/>
          </a:prstGeom>
          <a:solidFill>
            <a:srgbClr val="1482AB"/>
          </a:solidFill>
          <a:ln w="57150" cap="flat" cmpd="thinThick">
            <a:solidFill>
              <a:srgbClr val="FFFFFF"/>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800" b="0" i="0" u="none" strike="noStrike" cap="none">
                <a:solidFill>
                  <a:srgbClr val="FFFFFF"/>
                </a:solidFill>
                <a:latin typeface="Calibri"/>
                <a:ea typeface="Calibri"/>
                <a:cs typeface="Calibri"/>
                <a:sym typeface="Calibri"/>
              </a:rPr>
              <a:t>Since the variable costs per unit, total fixed costs, and the number of units produced remained unchanged, the unit cost computations also remain unchanged.</a:t>
            </a:r>
            <a:endParaRPr/>
          </a:p>
        </p:txBody>
      </p:sp>
      <p:graphicFrame>
        <p:nvGraphicFramePr>
          <p:cNvPr id="370" name="Google Shape;370;p18"/>
          <p:cNvGraphicFramePr/>
          <p:nvPr/>
        </p:nvGraphicFramePr>
        <p:xfrm>
          <a:off x="301625" y="1524000"/>
          <a:ext cx="8526463" cy="2741613"/>
        </p:xfrm>
        <a:graphic>
          <a:graphicData uri="http://schemas.openxmlformats.org/presentationml/2006/ole">
            <mc:AlternateContent xmlns:mc="http://schemas.openxmlformats.org/markup-compatibility/2006">
              <mc:Choice xmlns:v="urn:schemas-microsoft-com:vml" Requires="v">
                <p:oleObj r:id="rId3" imgW="8526463" imgH="2741613" progId="Excel.Sheet.8">
                  <p:embed/>
                </p:oleObj>
              </mc:Choice>
              <mc:Fallback>
                <p:oleObj r:id="rId3" imgW="8526463" imgH="2741613" progId="Excel.Sheet.8">
                  <p:embed/>
                  <p:pic>
                    <p:nvPicPr>
                      <p:cNvPr id="370" name="Google Shape;370;p18"/>
                      <p:cNvPicPr preferRelativeResize="0"/>
                      <p:nvPr/>
                    </p:nvPicPr>
                    <p:blipFill rotWithShape="1">
                      <a:blip r:embed="rId4">
                        <a:alphaModFix/>
                      </a:blip>
                      <a:srcRect/>
                      <a:stretch/>
                    </p:blipFill>
                    <p:spPr>
                      <a:xfrm>
                        <a:off x="301625" y="1524000"/>
                        <a:ext cx="8526463" cy="2741613"/>
                      </a:xfrm>
                      <a:prstGeom prst="rect">
                        <a:avLst/>
                      </a:prstGeom>
                      <a:noFill/>
                      <a:ln>
                        <a:noFill/>
                      </a:ln>
                      <a:effectLst>
                        <a:outerShdw blurRad="63500" dist="107763" dir="2700000" algn="ctr" rotWithShape="0">
                          <a:schemeClr val="lt2">
                            <a:alpha val="74901"/>
                          </a:schemeClr>
                        </a:outerShdw>
                      </a:effectLst>
                    </p:spPr>
                  </p:pic>
                </p:oleObj>
              </mc:Fallback>
            </mc:AlternateContent>
          </a:graphicData>
        </a:graphic>
      </p:graphicFrame>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Variable Costing Contribution Format Income Statement: Year 2</a:t>
            </a:r>
            <a:endParaRPr/>
          </a:p>
        </p:txBody>
      </p:sp>
      <p:graphicFrame>
        <p:nvGraphicFramePr>
          <p:cNvPr id="377" name="Google Shape;377;p19"/>
          <p:cNvGraphicFramePr/>
          <p:nvPr/>
        </p:nvGraphicFramePr>
        <p:xfrm>
          <a:off x="444500" y="2727325"/>
          <a:ext cx="8235950" cy="4054475"/>
        </p:xfrm>
        <a:graphic>
          <a:graphicData uri="http://schemas.openxmlformats.org/presentationml/2006/ole">
            <mc:AlternateContent xmlns:mc="http://schemas.openxmlformats.org/markup-compatibility/2006">
              <mc:Choice xmlns:v="urn:schemas-microsoft-com:vml" Requires="v">
                <p:oleObj r:id="rId3" imgW="8235950" imgH="4054475" progId="Excel.Sheet.8">
                  <p:embed/>
                </p:oleObj>
              </mc:Choice>
              <mc:Fallback>
                <p:oleObj r:id="rId3" imgW="8235950" imgH="4054475" progId="Excel.Sheet.8">
                  <p:embed/>
                  <p:pic>
                    <p:nvPicPr>
                      <p:cNvPr id="377" name="Google Shape;377;p19"/>
                      <p:cNvPicPr preferRelativeResize="0"/>
                      <p:nvPr/>
                    </p:nvPicPr>
                    <p:blipFill rotWithShape="1">
                      <a:blip r:embed="rId4">
                        <a:alphaModFix/>
                      </a:blip>
                      <a:srcRect/>
                      <a:stretch/>
                    </p:blipFill>
                    <p:spPr>
                      <a:xfrm>
                        <a:off x="444500" y="2727325"/>
                        <a:ext cx="8235950" cy="4054475"/>
                      </a:xfrm>
                      <a:prstGeom prst="rect">
                        <a:avLst/>
                      </a:prstGeom>
                      <a:solidFill>
                        <a:srgbClr val="CCECFF"/>
                      </a:solidFill>
                      <a:ln>
                        <a:noFill/>
                      </a:ln>
                      <a:effectLst>
                        <a:outerShdw dist="107763" dir="2700000" algn="ctr" rotWithShape="0">
                          <a:schemeClr val="lt2"/>
                        </a:outerShdw>
                      </a:effectLst>
                    </p:spPr>
                  </p:pic>
                </p:oleObj>
              </mc:Fallback>
            </mc:AlternateContent>
          </a:graphicData>
        </a:graphic>
      </p:graphicFrame>
      <p:grpSp>
        <p:nvGrpSpPr>
          <p:cNvPr id="378" name="Google Shape;378;p19"/>
          <p:cNvGrpSpPr/>
          <p:nvPr/>
        </p:nvGrpSpPr>
        <p:grpSpPr>
          <a:xfrm>
            <a:off x="4343400" y="1752600"/>
            <a:ext cx="2057400" cy="2133600"/>
            <a:chOff x="2784" y="720"/>
            <a:chExt cx="1296" cy="1344"/>
          </a:xfrm>
        </p:grpSpPr>
        <p:cxnSp>
          <p:nvCxnSpPr>
            <p:cNvPr id="379" name="Google Shape;379;p19"/>
            <p:cNvCxnSpPr/>
            <p:nvPr/>
          </p:nvCxnSpPr>
          <p:spPr>
            <a:xfrm flipH="1">
              <a:off x="3312" y="1200"/>
              <a:ext cx="240" cy="864"/>
            </a:xfrm>
            <a:prstGeom prst="straightConnector1">
              <a:avLst/>
            </a:prstGeom>
            <a:noFill/>
            <a:ln w="28575" cap="flat" cmpd="sng">
              <a:solidFill>
                <a:srgbClr val="FF3300"/>
              </a:solidFill>
              <a:prstDash val="solid"/>
              <a:round/>
              <a:headEnd type="none" w="med" len="med"/>
              <a:tailEnd type="triangle" w="med" len="med"/>
            </a:ln>
          </p:spPr>
        </p:cxnSp>
        <p:sp>
          <p:nvSpPr>
            <p:cNvPr id="380" name="Google Shape;380;p19"/>
            <p:cNvSpPr/>
            <p:nvPr/>
          </p:nvSpPr>
          <p:spPr>
            <a:xfrm>
              <a:off x="2784" y="720"/>
              <a:ext cx="1296" cy="668"/>
            </a:xfrm>
            <a:prstGeom prst="rect">
              <a:avLst/>
            </a:prstGeom>
            <a:solidFill>
              <a:srgbClr val="CCECFF"/>
            </a:solidFill>
            <a:ln w="57150" cap="flat" cmpd="thinThick">
              <a:solidFill>
                <a:srgbClr val="FF3300"/>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000" b="1" i="0" u="none" strike="noStrike" cap="none">
                  <a:solidFill>
                    <a:srgbClr val="FF3300"/>
                  </a:solidFill>
                  <a:latin typeface="Arial"/>
                  <a:ea typeface="Arial"/>
                  <a:cs typeface="Arial"/>
                  <a:sym typeface="Arial"/>
                </a:rPr>
                <a:t>Variable</a:t>
              </a:r>
              <a:br>
                <a:rPr lang="en-US" sz="2000" b="1" i="0" u="none" strike="noStrike" cap="none">
                  <a:solidFill>
                    <a:srgbClr val="FF3300"/>
                  </a:solidFill>
                  <a:latin typeface="Arial"/>
                  <a:ea typeface="Arial"/>
                  <a:cs typeface="Arial"/>
                  <a:sym typeface="Arial"/>
                </a:rPr>
              </a:br>
              <a:r>
                <a:rPr lang="en-US" sz="2000" b="1" i="0" u="none" strike="noStrike" cap="none">
                  <a:solidFill>
                    <a:srgbClr val="FF3300"/>
                  </a:solidFill>
                  <a:latin typeface="Arial"/>
                  <a:ea typeface="Arial"/>
                  <a:cs typeface="Arial"/>
                  <a:sym typeface="Arial"/>
                </a:rPr>
                <a:t>manufacturing </a:t>
              </a:r>
              <a:br>
                <a:rPr lang="en-US" sz="2000" b="1" i="0" u="none" strike="noStrike" cap="none">
                  <a:solidFill>
                    <a:srgbClr val="FF3300"/>
                  </a:solidFill>
                  <a:latin typeface="Arial"/>
                  <a:ea typeface="Arial"/>
                  <a:cs typeface="Arial"/>
                  <a:sym typeface="Arial"/>
                </a:rPr>
              </a:br>
              <a:r>
                <a:rPr lang="en-US" sz="2000" b="1" i="0" u="none" strike="noStrike" cap="none">
                  <a:solidFill>
                    <a:srgbClr val="FF3300"/>
                  </a:solidFill>
                  <a:latin typeface="Arial"/>
                  <a:ea typeface="Arial"/>
                  <a:cs typeface="Arial"/>
                  <a:sym typeface="Arial"/>
                </a:rPr>
                <a:t>costs only.</a:t>
              </a:r>
              <a:endParaRPr sz="2000" b="1" i="0" u="none" strike="noStrike" cap="none">
                <a:solidFill>
                  <a:srgbClr val="FF3300"/>
                </a:solidFill>
                <a:latin typeface="Arial"/>
                <a:ea typeface="Arial"/>
                <a:cs typeface="Arial"/>
                <a:sym typeface="Arial"/>
              </a:endParaRPr>
            </a:p>
          </p:txBody>
        </p:sp>
      </p:grpSp>
      <p:grpSp>
        <p:nvGrpSpPr>
          <p:cNvPr id="381" name="Google Shape;381;p19"/>
          <p:cNvGrpSpPr/>
          <p:nvPr/>
        </p:nvGrpSpPr>
        <p:grpSpPr>
          <a:xfrm>
            <a:off x="6477000" y="1295400"/>
            <a:ext cx="2382838" cy="4495800"/>
            <a:chOff x="4224" y="480"/>
            <a:chExt cx="1501" cy="2832"/>
          </a:xfrm>
        </p:grpSpPr>
        <p:cxnSp>
          <p:nvCxnSpPr>
            <p:cNvPr id="382" name="Google Shape;382;p19"/>
            <p:cNvCxnSpPr/>
            <p:nvPr/>
          </p:nvCxnSpPr>
          <p:spPr>
            <a:xfrm flipH="1">
              <a:off x="4224" y="1104"/>
              <a:ext cx="624" cy="2208"/>
            </a:xfrm>
            <a:prstGeom prst="straightConnector1">
              <a:avLst/>
            </a:prstGeom>
            <a:noFill/>
            <a:ln w="28575" cap="flat" cmpd="sng">
              <a:solidFill>
                <a:srgbClr val="FF3300"/>
              </a:solidFill>
              <a:prstDash val="solid"/>
              <a:round/>
              <a:headEnd type="none" w="med" len="med"/>
              <a:tailEnd type="triangle" w="med" len="med"/>
            </a:ln>
          </p:spPr>
        </p:cxnSp>
        <p:sp>
          <p:nvSpPr>
            <p:cNvPr id="383" name="Google Shape;383;p19"/>
            <p:cNvSpPr/>
            <p:nvPr/>
          </p:nvSpPr>
          <p:spPr>
            <a:xfrm>
              <a:off x="4464" y="480"/>
              <a:ext cx="1261" cy="860"/>
            </a:xfrm>
            <a:prstGeom prst="rect">
              <a:avLst/>
            </a:prstGeom>
            <a:solidFill>
              <a:srgbClr val="CCECFF"/>
            </a:solidFill>
            <a:ln w="57150" cap="flat" cmpd="thinThick">
              <a:solidFill>
                <a:srgbClr val="FF3300"/>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000" b="1" i="0" u="none" strike="noStrike" cap="none">
                  <a:solidFill>
                    <a:srgbClr val="FF3300"/>
                  </a:solidFill>
                  <a:latin typeface="Arial"/>
                  <a:ea typeface="Arial"/>
                  <a:cs typeface="Arial"/>
                  <a:sym typeface="Arial"/>
                </a:rPr>
                <a:t>All fixed</a:t>
              </a:r>
              <a:br>
                <a:rPr lang="en-US" sz="2000" b="1" i="0" u="none" strike="noStrike" cap="none">
                  <a:solidFill>
                    <a:srgbClr val="FF3300"/>
                  </a:solidFill>
                  <a:latin typeface="Arial"/>
                  <a:ea typeface="Arial"/>
                  <a:cs typeface="Arial"/>
                  <a:sym typeface="Arial"/>
                </a:rPr>
              </a:br>
              <a:r>
                <a:rPr lang="en-US" sz="2000" b="1" i="0" u="none" strike="noStrike" cap="none">
                  <a:solidFill>
                    <a:srgbClr val="FF3300"/>
                  </a:solidFill>
                  <a:latin typeface="Arial"/>
                  <a:ea typeface="Arial"/>
                  <a:cs typeface="Arial"/>
                  <a:sym typeface="Arial"/>
                </a:rPr>
                <a:t>manufacturing</a:t>
              </a:r>
              <a:br>
                <a:rPr lang="en-US" sz="2000" b="1" i="0" u="none" strike="noStrike" cap="none">
                  <a:solidFill>
                    <a:srgbClr val="FF3300"/>
                  </a:solidFill>
                  <a:latin typeface="Arial"/>
                  <a:ea typeface="Arial"/>
                  <a:cs typeface="Arial"/>
                  <a:sym typeface="Arial"/>
                </a:rPr>
              </a:br>
              <a:r>
                <a:rPr lang="en-US" sz="2000" b="1" i="0" u="none" strike="noStrike" cap="none">
                  <a:solidFill>
                    <a:srgbClr val="FF3300"/>
                  </a:solidFill>
                  <a:latin typeface="Arial"/>
                  <a:ea typeface="Arial"/>
                  <a:cs typeface="Arial"/>
                  <a:sym typeface="Arial"/>
                </a:rPr>
                <a:t>overhead is</a:t>
              </a:r>
              <a:br>
                <a:rPr lang="en-US" sz="2000" b="1" i="0" u="none" strike="noStrike" cap="none">
                  <a:solidFill>
                    <a:srgbClr val="FF3300"/>
                  </a:solidFill>
                  <a:latin typeface="Arial"/>
                  <a:ea typeface="Arial"/>
                  <a:cs typeface="Arial"/>
                  <a:sym typeface="Arial"/>
                </a:rPr>
              </a:br>
              <a:r>
                <a:rPr lang="en-US" sz="2000" b="1" i="0" u="none" strike="noStrike" cap="none">
                  <a:solidFill>
                    <a:srgbClr val="FF3300"/>
                  </a:solidFill>
                  <a:latin typeface="Arial"/>
                  <a:ea typeface="Arial"/>
                  <a:cs typeface="Arial"/>
                  <a:sym typeface="Arial"/>
                </a:rPr>
                <a:t>expensed.</a:t>
              </a:r>
              <a:endParaRPr sz="2000" b="1" i="0" u="none" strike="noStrike" cap="none">
                <a:solidFill>
                  <a:srgbClr val="FF3300"/>
                </a:solidFill>
                <a:latin typeface="Arial"/>
                <a:ea typeface="Arial"/>
                <a:cs typeface="Arial"/>
                <a:sym typeface="Arial"/>
              </a:endParaRP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381"/>
                                        </p:tgtEl>
                                        <p:attrNameLst>
                                          <p:attrName>style.visibility</p:attrName>
                                        </p:attrNameLst>
                                      </p:cBhvr>
                                      <p:to>
                                        <p:strVal val="visible"/>
                                      </p:to>
                                    </p:set>
                                    <p:animEffect transition="in" filter="fade">
                                      <p:cBhvr>
                                        <p:cTn id="11"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Learning Objective 1</a:t>
            </a:r>
            <a:endParaRPr/>
          </a:p>
        </p:txBody>
      </p:sp>
      <p:sp>
        <p:nvSpPr>
          <p:cNvPr id="215" name="Google Shape;215;p2"/>
          <p:cNvSpPr txBox="1"/>
          <p:nvPr/>
        </p:nvSpPr>
        <p:spPr>
          <a:xfrm>
            <a:off x="1905000" y="2309813"/>
            <a:ext cx="5334000" cy="2708275"/>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i="0" u="none" strike="noStrike" cap="none">
                <a:solidFill>
                  <a:srgbClr val="5D2D37"/>
                </a:solidFill>
                <a:latin typeface="Calibri"/>
                <a:ea typeface="Calibri"/>
                <a:cs typeface="Calibri"/>
                <a:sym typeface="Calibri"/>
              </a:rPr>
              <a:t>Explain how variable costing differs from absorption costing and compute unit product costs under each method.</a:t>
            </a:r>
            <a:endParaRP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aphicFrame>
        <p:nvGraphicFramePr>
          <p:cNvPr id="389" name="Google Shape;389;p20"/>
          <p:cNvGraphicFramePr/>
          <p:nvPr/>
        </p:nvGraphicFramePr>
        <p:xfrm>
          <a:off x="473075" y="2170113"/>
          <a:ext cx="8159750" cy="3163887"/>
        </p:xfrm>
        <a:graphic>
          <a:graphicData uri="http://schemas.openxmlformats.org/presentationml/2006/ole">
            <mc:AlternateContent xmlns:mc="http://schemas.openxmlformats.org/markup-compatibility/2006">
              <mc:Choice xmlns:v="urn:schemas-microsoft-com:vml" Requires="v">
                <p:oleObj r:id="rId3" imgW="8159750" imgH="3163887" progId="Excel.Sheet.8">
                  <p:embed/>
                </p:oleObj>
              </mc:Choice>
              <mc:Fallback>
                <p:oleObj r:id="rId3" imgW="8159750" imgH="3163887" progId="Excel.Sheet.8">
                  <p:embed/>
                  <p:pic>
                    <p:nvPicPr>
                      <p:cNvPr id="389" name="Google Shape;389;p20"/>
                      <p:cNvPicPr preferRelativeResize="0"/>
                      <p:nvPr/>
                    </p:nvPicPr>
                    <p:blipFill rotWithShape="1">
                      <a:blip r:embed="rId4">
                        <a:alphaModFix/>
                      </a:blip>
                      <a:srcRect/>
                      <a:stretch/>
                    </p:blipFill>
                    <p:spPr>
                      <a:xfrm>
                        <a:off x="473075" y="2170113"/>
                        <a:ext cx="8159750" cy="3163887"/>
                      </a:xfrm>
                      <a:prstGeom prst="rect">
                        <a:avLst/>
                      </a:prstGeom>
                      <a:noFill/>
                      <a:ln>
                        <a:noFill/>
                      </a:ln>
                      <a:effectLst>
                        <a:outerShdw dist="107763" dir="2700000" algn="ctr" rotWithShape="0">
                          <a:schemeClr val="lt2"/>
                        </a:outerShdw>
                      </a:effectLst>
                    </p:spPr>
                  </p:pic>
                </p:oleObj>
              </mc:Fallback>
            </mc:AlternateContent>
          </a:graphicData>
        </a:graphic>
      </p:graphicFrame>
      <p:sp>
        <p:nvSpPr>
          <p:cNvPr id="390" name="Google Shape;390;p2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Absorption Costing Income Statement: Year 2 </a:t>
            </a:r>
            <a:endParaRPr/>
          </a:p>
        </p:txBody>
      </p:sp>
      <p:sp>
        <p:nvSpPr>
          <p:cNvPr id="391" name="Google Shape;391;p20"/>
          <p:cNvSpPr txBox="1"/>
          <p:nvPr/>
        </p:nvSpPr>
        <p:spPr>
          <a:xfrm>
            <a:off x="1295400" y="5797550"/>
            <a:ext cx="6629400" cy="831850"/>
          </a:xfrm>
          <a:prstGeom prst="rect">
            <a:avLst/>
          </a:prstGeom>
          <a:solidFill>
            <a:srgbClr val="A7D8B6"/>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Fixed manufacturing overhead released from inventory is 5,000 units × $6 = $30,000.</a:t>
            </a:r>
            <a:endParaRPr/>
          </a:p>
        </p:txBody>
      </p:sp>
      <p:grpSp>
        <p:nvGrpSpPr>
          <p:cNvPr id="392" name="Google Shape;392;p20"/>
          <p:cNvGrpSpPr/>
          <p:nvPr/>
        </p:nvGrpSpPr>
        <p:grpSpPr>
          <a:xfrm>
            <a:off x="5257800" y="1371600"/>
            <a:ext cx="2209800" cy="1828800"/>
            <a:chOff x="2574" y="322"/>
            <a:chExt cx="1566" cy="1262"/>
          </a:xfrm>
        </p:grpSpPr>
        <p:cxnSp>
          <p:nvCxnSpPr>
            <p:cNvPr id="393" name="Google Shape;393;p20"/>
            <p:cNvCxnSpPr/>
            <p:nvPr/>
          </p:nvCxnSpPr>
          <p:spPr>
            <a:xfrm flipH="1">
              <a:off x="2574" y="795"/>
              <a:ext cx="594" cy="789"/>
            </a:xfrm>
            <a:prstGeom prst="straightConnector1">
              <a:avLst/>
            </a:prstGeom>
            <a:noFill/>
            <a:ln w="28575" cap="flat" cmpd="sng">
              <a:solidFill>
                <a:srgbClr val="FF3300"/>
              </a:solidFill>
              <a:prstDash val="solid"/>
              <a:round/>
              <a:headEnd type="none" w="med" len="med"/>
              <a:tailEnd type="triangle" w="med" len="med"/>
            </a:ln>
          </p:spPr>
        </p:cxnSp>
        <p:sp>
          <p:nvSpPr>
            <p:cNvPr id="394" name="Google Shape;394;p20"/>
            <p:cNvSpPr/>
            <p:nvPr/>
          </p:nvSpPr>
          <p:spPr>
            <a:xfrm>
              <a:off x="2844" y="322"/>
              <a:ext cx="1296" cy="487"/>
            </a:xfrm>
            <a:prstGeom prst="rect">
              <a:avLst/>
            </a:prstGeom>
            <a:solidFill>
              <a:srgbClr val="CCECFF"/>
            </a:solidFill>
            <a:ln w="57150" cap="flat" cmpd="thinThick">
              <a:solidFill>
                <a:srgbClr val="FF3300"/>
              </a:solidFill>
              <a:prstDash val="solid"/>
              <a:miter lim="800000"/>
              <a:headEnd type="none" w="sm" len="sm"/>
              <a:tailEnd type="none" w="sm" len="sm"/>
            </a:ln>
          </p:spPr>
          <p:txBody>
            <a:bodyPr spcFirstLastPara="1" wrap="square" lIns="90475" tIns="44450" rIns="90475" bIns="44450" anchor="ctr" anchorCtr="0">
              <a:spAutoFit/>
            </a:bodyPr>
            <a:lstStyle/>
            <a:p>
              <a:pPr marL="0" marR="0" lvl="0" indent="0" algn="ctr" rtl="0">
                <a:spcBef>
                  <a:spcPts val="0"/>
                </a:spcBef>
                <a:spcAft>
                  <a:spcPts val="0"/>
                </a:spcAft>
                <a:buNone/>
              </a:pPr>
              <a:r>
                <a:rPr lang="en-US" sz="2000" b="1" i="0" u="none" strike="noStrike" cap="none">
                  <a:solidFill>
                    <a:srgbClr val="FF3300"/>
                  </a:solidFill>
                  <a:latin typeface="Arial"/>
                  <a:ea typeface="Arial"/>
                  <a:cs typeface="Arial"/>
                  <a:sym typeface="Arial"/>
                </a:rPr>
                <a:t>Unit product  </a:t>
              </a:r>
              <a:br>
                <a:rPr lang="en-US" sz="2000" b="1" i="0" u="none" strike="noStrike" cap="none">
                  <a:solidFill>
                    <a:srgbClr val="FF3300"/>
                  </a:solidFill>
                  <a:latin typeface="Arial"/>
                  <a:ea typeface="Arial"/>
                  <a:cs typeface="Arial"/>
                  <a:sym typeface="Arial"/>
                </a:rPr>
              </a:br>
              <a:r>
                <a:rPr lang="en-US" sz="2000" b="1" i="0" u="none" strike="noStrike" cap="none">
                  <a:solidFill>
                    <a:srgbClr val="FF3300"/>
                  </a:solidFill>
                  <a:latin typeface="Arial"/>
                  <a:ea typeface="Arial"/>
                  <a:cs typeface="Arial"/>
                  <a:sym typeface="Arial"/>
                </a:rPr>
                <a:t>cost.</a:t>
              </a:r>
              <a:endParaRPr sz="2000" b="1" i="0" u="none" strike="noStrike" cap="none">
                <a:solidFill>
                  <a:srgbClr val="FF3300"/>
                </a:solidFill>
                <a:latin typeface="Arial"/>
                <a:ea typeface="Arial"/>
                <a:cs typeface="Arial"/>
                <a:sym typeface="Arial"/>
              </a:endParaRP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500"/>
                                        <p:tgtEl>
                                          <p:spTgt spid="392"/>
                                        </p:tgtEl>
                                      </p:cBhvr>
                                    </p:animEffect>
                                  </p:childTnLst>
                                </p:cTn>
                              </p:par>
                            </p:childTnLst>
                          </p:cTn>
                        </p:par>
                        <p:par>
                          <p:cTn id="8" fill="hold">
                            <p:stCondLst>
                              <p:cond delay="500"/>
                            </p:stCondLst>
                            <p:childTnLst>
                              <p:par>
                                <p:cTn id="9" presetID="10" presetClass="entr" presetSubtype="0" fill="hold" nodeType="afterEffect">
                                  <p:stCondLst>
                                    <p:cond delay="1500"/>
                                  </p:stCondLst>
                                  <p:childTnLst>
                                    <p:set>
                                      <p:cBhvr>
                                        <p:cTn id="10" dur="1" fill="hold">
                                          <p:stCondLst>
                                            <p:cond delay="0"/>
                                          </p:stCondLst>
                                        </p:cTn>
                                        <p:tgtEl>
                                          <p:spTgt spid="391"/>
                                        </p:tgtEl>
                                        <p:attrNameLst>
                                          <p:attrName>style.visibility</p:attrName>
                                        </p:attrNameLst>
                                      </p:cBhvr>
                                      <p:to>
                                        <p:strVal val="visible"/>
                                      </p:to>
                                    </p:set>
                                    <p:animEffect transition="in" filter="fade">
                                      <p:cBhvr>
                                        <p:cTn id="11" dur="10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aphicFrame>
        <p:nvGraphicFramePr>
          <p:cNvPr id="400" name="Google Shape;400;p21"/>
          <p:cNvGraphicFramePr/>
          <p:nvPr/>
        </p:nvGraphicFramePr>
        <p:xfrm>
          <a:off x="914400" y="2743200"/>
          <a:ext cx="7318375" cy="2362200"/>
        </p:xfrm>
        <a:graphic>
          <a:graphicData uri="http://schemas.openxmlformats.org/presentationml/2006/ole">
            <mc:AlternateContent xmlns:mc="http://schemas.openxmlformats.org/markup-compatibility/2006">
              <mc:Choice xmlns:v="urn:schemas-microsoft-com:vml" Requires="v">
                <p:oleObj r:id="rId3" imgW="7318375" imgH="2362200" progId="Excel.Sheet.8">
                  <p:embed/>
                </p:oleObj>
              </mc:Choice>
              <mc:Fallback>
                <p:oleObj r:id="rId3" imgW="7318375" imgH="2362200" progId="Excel.Sheet.8">
                  <p:embed/>
                  <p:pic>
                    <p:nvPicPr>
                      <p:cNvPr id="400" name="Google Shape;400;p21"/>
                      <p:cNvPicPr preferRelativeResize="0"/>
                      <p:nvPr/>
                    </p:nvPicPr>
                    <p:blipFill rotWithShape="1">
                      <a:blip r:embed="rId4">
                        <a:alphaModFix/>
                      </a:blip>
                      <a:srcRect/>
                      <a:stretch/>
                    </p:blipFill>
                    <p:spPr>
                      <a:xfrm>
                        <a:off x="914400" y="2743200"/>
                        <a:ext cx="7318375" cy="2362200"/>
                      </a:xfrm>
                      <a:prstGeom prst="rect">
                        <a:avLst/>
                      </a:prstGeom>
                      <a:noFill/>
                      <a:ln>
                        <a:noFill/>
                      </a:ln>
                    </p:spPr>
                  </p:pic>
                </p:oleObj>
              </mc:Fallback>
            </mc:AlternateContent>
          </a:graphicData>
        </a:graphic>
      </p:graphicFrame>
      <p:sp>
        <p:nvSpPr>
          <p:cNvPr id="401" name="Google Shape;401;p21"/>
          <p:cNvSpPr txBox="1"/>
          <p:nvPr/>
        </p:nvSpPr>
        <p:spPr>
          <a:xfrm>
            <a:off x="1084263" y="1524000"/>
            <a:ext cx="6964362" cy="9540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rgbClr val="464646"/>
                </a:solidFill>
                <a:latin typeface="Arial"/>
                <a:ea typeface="Arial"/>
                <a:cs typeface="Arial"/>
                <a:sym typeface="Arial"/>
              </a:rPr>
              <a:t>We can reconcile the difference between</a:t>
            </a:r>
            <a:br>
              <a:rPr lang="en-US" sz="2800" b="0" i="0" u="none" strike="noStrike" cap="none">
                <a:solidFill>
                  <a:srgbClr val="464646"/>
                </a:solidFill>
                <a:latin typeface="Arial"/>
                <a:ea typeface="Arial"/>
                <a:cs typeface="Arial"/>
                <a:sym typeface="Arial"/>
              </a:rPr>
            </a:br>
            <a:r>
              <a:rPr lang="en-US" sz="2800" b="0" i="0" u="none" strike="noStrike" cap="none">
                <a:solidFill>
                  <a:srgbClr val="464646"/>
                </a:solidFill>
                <a:latin typeface="Arial"/>
                <a:ea typeface="Arial"/>
                <a:cs typeface="Arial"/>
                <a:sym typeface="Arial"/>
              </a:rPr>
              <a:t>absorption and variable income as follows:</a:t>
            </a:r>
            <a:endParaRPr/>
          </a:p>
        </p:txBody>
      </p:sp>
      <p:grpSp>
        <p:nvGrpSpPr>
          <p:cNvPr id="402" name="Google Shape;402;p21"/>
          <p:cNvGrpSpPr/>
          <p:nvPr/>
        </p:nvGrpSpPr>
        <p:grpSpPr>
          <a:xfrm>
            <a:off x="609600" y="5410200"/>
            <a:ext cx="8534400" cy="819150"/>
            <a:chOff x="384" y="3495"/>
            <a:chExt cx="5376" cy="516"/>
          </a:xfrm>
        </p:grpSpPr>
        <p:sp>
          <p:nvSpPr>
            <p:cNvPr id="403" name="Google Shape;403;p21"/>
            <p:cNvSpPr/>
            <p:nvPr/>
          </p:nvSpPr>
          <p:spPr>
            <a:xfrm>
              <a:off x="384" y="3495"/>
              <a:ext cx="3468" cy="51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Fixed mfg. overhead         $150,000   </a:t>
              </a:r>
              <a:endParaRPr/>
            </a:p>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Units produced           25,000 units</a:t>
              </a:r>
              <a:endParaRPr/>
            </a:p>
          </p:txBody>
        </p:sp>
        <p:sp>
          <p:nvSpPr>
            <p:cNvPr id="404" name="Google Shape;404;p21"/>
            <p:cNvSpPr/>
            <p:nvPr/>
          </p:nvSpPr>
          <p:spPr>
            <a:xfrm>
              <a:off x="2400" y="3610"/>
              <a:ext cx="3360" cy="289"/>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   $6 per unit</a:t>
              </a:r>
              <a:endParaRPr/>
            </a:p>
          </p:txBody>
        </p:sp>
        <p:cxnSp>
          <p:nvCxnSpPr>
            <p:cNvPr id="405" name="Google Shape;405;p21"/>
            <p:cNvCxnSpPr/>
            <p:nvPr/>
          </p:nvCxnSpPr>
          <p:spPr>
            <a:xfrm>
              <a:off x="446" y="3758"/>
              <a:ext cx="1872" cy="0"/>
            </a:xfrm>
            <a:prstGeom prst="straightConnector1">
              <a:avLst/>
            </a:prstGeom>
            <a:noFill/>
            <a:ln w="28575" cap="flat" cmpd="sng">
              <a:solidFill>
                <a:schemeClr val="dk2"/>
              </a:solidFill>
              <a:prstDash val="solid"/>
              <a:round/>
              <a:headEnd type="none" w="med" len="med"/>
              <a:tailEnd type="none" w="med" len="med"/>
            </a:ln>
          </p:spPr>
        </p:cxnSp>
        <p:cxnSp>
          <p:nvCxnSpPr>
            <p:cNvPr id="406" name="Google Shape;406;p21"/>
            <p:cNvCxnSpPr/>
            <p:nvPr/>
          </p:nvCxnSpPr>
          <p:spPr>
            <a:xfrm>
              <a:off x="2743" y="3758"/>
              <a:ext cx="1008" cy="0"/>
            </a:xfrm>
            <a:prstGeom prst="straightConnector1">
              <a:avLst/>
            </a:prstGeom>
            <a:noFill/>
            <a:ln w="28575" cap="flat" cmpd="sng">
              <a:solidFill>
                <a:schemeClr val="dk2"/>
              </a:solidFill>
              <a:prstDash val="solid"/>
              <a:round/>
              <a:headEnd type="none" w="med" len="med"/>
              <a:tailEnd type="none" w="med" len="med"/>
            </a:ln>
          </p:spPr>
        </p:cxnSp>
      </p:grpSp>
      <p:sp>
        <p:nvSpPr>
          <p:cNvPr id="407" name="Google Shape;407;p2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0000"/>
              </a:lnSpc>
              <a:spcBef>
                <a:spcPts val="0"/>
              </a:spcBef>
              <a:spcAft>
                <a:spcPts val="0"/>
              </a:spcAft>
              <a:buNone/>
            </a:pPr>
            <a:r>
              <a:rPr lang="en-US"/>
              <a:t>Reconciling the Difference: Year 2</a:t>
            </a:r>
            <a:endParaRP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graphicFrame>
        <p:nvGraphicFramePr>
          <p:cNvPr id="413" name="Google Shape;413;p22"/>
          <p:cNvGraphicFramePr/>
          <p:nvPr/>
        </p:nvGraphicFramePr>
        <p:xfrm>
          <a:off x="266700" y="1676400"/>
          <a:ext cx="8610600" cy="2165350"/>
        </p:xfrm>
        <a:graphic>
          <a:graphicData uri="http://schemas.openxmlformats.org/presentationml/2006/ole">
            <mc:AlternateContent xmlns:mc="http://schemas.openxmlformats.org/markup-compatibility/2006">
              <mc:Choice xmlns:v="urn:schemas-microsoft-com:vml" Requires="v">
                <p:oleObj r:id="rId3" imgW="8610600" imgH="2165350" progId="Excel.Sheet.8">
                  <p:embed/>
                </p:oleObj>
              </mc:Choice>
              <mc:Fallback>
                <p:oleObj r:id="rId3" imgW="8610600" imgH="2165350" progId="Excel.Sheet.8">
                  <p:embed/>
                  <p:pic>
                    <p:nvPicPr>
                      <p:cNvPr id="413" name="Google Shape;413;p22"/>
                      <p:cNvPicPr preferRelativeResize="0"/>
                      <p:nvPr/>
                    </p:nvPicPr>
                    <p:blipFill rotWithShape="1">
                      <a:blip r:embed="rId4">
                        <a:alphaModFix/>
                      </a:blip>
                      <a:srcRect/>
                      <a:stretch/>
                    </p:blipFill>
                    <p:spPr>
                      <a:xfrm>
                        <a:off x="266700" y="1676400"/>
                        <a:ext cx="8610600" cy="2165350"/>
                      </a:xfrm>
                      <a:prstGeom prst="rect">
                        <a:avLst/>
                      </a:prstGeom>
                      <a:solidFill>
                        <a:schemeClr val="dk1"/>
                      </a:solidFill>
                      <a:ln>
                        <a:noFill/>
                      </a:ln>
                      <a:effectLst>
                        <a:outerShdw blurRad="63500" dist="38099" dir="2700000" algn="ctr" rotWithShape="0">
                          <a:schemeClr val="lt2">
                            <a:alpha val="74901"/>
                          </a:schemeClr>
                        </a:outerShdw>
                      </a:effectLst>
                    </p:spPr>
                  </p:pic>
                </p:oleObj>
              </mc:Fallback>
            </mc:AlternateContent>
          </a:graphicData>
        </a:graphic>
      </p:graphicFrame>
      <p:sp>
        <p:nvSpPr>
          <p:cNvPr id="414" name="Google Shape;414;p22"/>
          <p:cNvSpPr txBox="1">
            <a:spLocks noGrp="1"/>
          </p:cNvSpPr>
          <p:nvPr>
            <p:ph type="title"/>
          </p:nvPr>
        </p:nvSpPr>
        <p:spPr>
          <a:xfrm>
            <a:off x="822324" y="152400"/>
            <a:ext cx="8054975"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0000"/>
              </a:lnSpc>
              <a:spcBef>
                <a:spcPts val="0"/>
              </a:spcBef>
              <a:spcAft>
                <a:spcPts val="0"/>
              </a:spcAft>
              <a:buNone/>
            </a:pPr>
            <a:r>
              <a:rPr lang="en-US"/>
              <a:t>Reconciling the NOI Difference: Year 1 and 2</a:t>
            </a:r>
            <a:endParaRPr/>
          </a:p>
        </p:txBody>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Summary of Key Insights</a:t>
            </a:r>
            <a:endParaRPr/>
          </a:p>
        </p:txBody>
      </p:sp>
      <p:graphicFrame>
        <p:nvGraphicFramePr>
          <p:cNvPr id="421" name="Google Shape;421;p23"/>
          <p:cNvGraphicFramePr/>
          <p:nvPr/>
        </p:nvGraphicFramePr>
        <p:xfrm>
          <a:off x="400050" y="1725613"/>
          <a:ext cx="8504238" cy="4386262"/>
        </p:xfrm>
        <a:graphic>
          <a:graphicData uri="http://schemas.openxmlformats.org/presentationml/2006/ole">
            <mc:AlternateContent xmlns:mc="http://schemas.openxmlformats.org/markup-compatibility/2006">
              <mc:Choice xmlns:v="urn:schemas-microsoft-com:vml" Requires="v">
                <p:oleObj r:id="rId3" imgW="8504238" imgH="4386262" progId="Excel.Sheet.8">
                  <p:embed/>
                </p:oleObj>
              </mc:Choice>
              <mc:Fallback>
                <p:oleObj r:id="rId3" imgW="8504238" imgH="4386262" progId="Excel.Sheet.8">
                  <p:embed/>
                  <p:pic>
                    <p:nvPicPr>
                      <p:cNvPr id="421" name="Google Shape;421;p23"/>
                      <p:cNvPicPr preferRelativeResize="0"/>
                      <p:nvPr/>
                    </p:nvPicPr>
                    <p:blipFill rotWithShape="1">
                      <a:blip r:embed="rId4">
                        <a:alphaModFix/>
                      </a:blip>
                      <a:srcRect/>
                      <a:stretch/>
                    </p:blipFill>
                    <p:spPr>
                      <a:xfrm>
                        <a:off x="400050" y="1725613"/>
                        <a:ext cx="8504238" cy="4386262"/>
                      </a:xfrm>
                      <a:prstGeom prst="rect">
                        <a:avLst/>
                      </a:prstGeom>
                      <a:noFill/>
                      <a:ln>
                        <a:noFill/>
                      </a:ln>
                    </p:spPr>
                  </p:pic>
                </p:oleObj>
              </mc:Fallback>
            </mc:AlternateContent>
          </a:graphicData>
        </a:graphic>
      </p:graphicFrame>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title"/>
          </p:nvPr>
        </p:nvSpPr>
        <p:spPr>
          <a:xfrm>
            <a:off x="225175" y="254285"/>
            <a:ext cx="8693650" cy="710629"/>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None/>
            </a:pPr>
            <a:br>
              <a:rPr lang="en-US" sz="2800" dirty="0">
                <a:solidFill>
                  <a:srgbClr val="FF0000"/>
                </a:solidFill>
              </a:rPr>
            </a:br>
            <a:br>
              <a:rPr lang="en-US" sz="2800" dirty="0">
                <a:solidFill>
                  <a:srgbClr val="FF0000"/>
                </a:solidFill>
              </a:rPr>
            </a:br>
            <a:r>
              <a:rPr lang="en-US" sz="2800" b="1" dirty="0">
                <a:solidFill>
                  <a:srgbClr val="FF0000"/>
                </a:solidFill>
              </a:rPr>
              <a:t>In Summary: </a:t>
            </a:r>
            <a:br>
              <a:rPr lang="en-US" sz="2800" b="1" dirty="0">
                <a:solidFill>
                  <a:srgbClr val="FF0000"/>
                </a:solidFill>
              </a:rPr>
            </a:br>
            <a:r>
              <a:rPr lang="en-US" sz="2800" b="1" dirty="0">
                <a:solidFill>
                  <a:srgbClr val="FF0000"/>
                </a:solidFill>
              </a:rPr>
              <a:t>VC Enables More Accurate CVP &amp; BE Analysis</a:t>
            </a:r>
            <a:endParaRPr sz="2800" dirty="0">
              <a:solidFill>
                <a:srgbClr val="FF0000"/>
              </a:solidFill>
            </a:endParaRPr>
          </a:p>
        </p:txBody>
      </p:sp>
      <p:sp>
        <p:nvSpPr>
          <p:cNvPr id="436" name="Google Shape;436;p25"/>
          <p:cNvSpPr/>
          <p:nvPr/>
        </p:nvSpPr>
        <p:spPr>
          <a:xfrm>
            <a:off x="244476" y="5116530"/>
            <a:ext cx="8674349" cy="1131870"/>
          </a:xfrm>
          <a:prstGeom prst="roundRect">
            <a:avLst>
              <a:gd name="adj" fmla="val 16667"/>
            </a:avLst>
          </a:prstGeom>
          <a:solidFill>
            <a:srgbClr val="CFD3E6"/>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2000" b="1" i="0" u="none" strike="noStrike" cap="none" dirty="0">
                <a:solidFill>
                  <a:srgbClr val="FF0000"/>
                </a:solidFill>
                <a:latin typeface="Calibri"/>
                <a:ea typeface="Calibri"/>
                <a:cs typeface="Calibri"/>
                <a:sym typeface="Calibri"/>
              </a:rPr>
              <a:t>Variable costing net income :</a:t>
            </a:r>
          </a:p>
          <a:p>
            <a:pPr marL="0" marR="0" lvl="0" indent="0" rtl="0">
              <a:spcBef>
                <a:spcPts val="0"/>
              </a:spcBef>
              <a:spcAft>
                <a:spcPts val="0"/>
              </a:spcAft>
              <a:buNone/>
            </a:pPr>
            <a:r>
              <a:rPr lang="en-US" sz="2000" dirty="0">
                <a:solidFill>
                  <a:schemeClr val="tx1"/>
                </a:solidFill>
                <a:latin typeface="Calibri"/>
                <a:ea typeface="Calibri"/>
                <a:cs typeface="Calibri"/>
                <a:sym typeface="Calibri"/>
              </a:rPr>
              <a:t>C</a:t>
            </a:r>
            <a:r>
              <a:rPr lang="en-US" sz="2000" i="0" u="none" strike="noStrike" cap="none" dirty="0">
                <a:solidFill>
                  <a:schemeClr val="tx1"/>
                </a:solidFill>
                <a:latin typeface="Calibri"/>
                <a:ea typeface="Calibri"/>
                <a:cs typeface="Calibri"/>
                <a:sym typeface="Calibri"/>
              </a:rPr>
              <a:t>ate</a:t>
            </a:r>
            <a:r>
              <a:rPr lang="en-US" sz="2000" b="0" i="0" u="none" strike="noStrike" cap="none" dirty="0">
                <a:solidFill>
                  <a:schemeClr val="tx1"/>
                </a:solidFill>
                <a:latin typeface="Calibri"/>
                <a:ea typeface="Calibri"/>
                <a:cs typeface="Calibri"/>
                <a:sym typeface="Calibri"/>
              </a:rPr>
              <a:t>gorizes costs as variable and fixed so </a:t>
            </a:r>
            <a:r>
              <a:rPr lang="en-US" sz="2000" b="0" i="1" u="none" strike="noStrike" cap="none" dirty="0">
                <a:solidFill>
                  <a:schemeClr val="tx1"/>
                </a:solidFill>
                <a:latin typeface="Calibri"/>
                <a:ea typeface="Calibri"/>
                <a:cs typeface="Calibri"/>
                <a:sym typeface="Calibri"/>
              </a:rPr>
              <a:t>it is much easier and more accurate </a:t>
            </a:r>
            <a:r>
              <a:rPr lang="en-US" sz="2000" b="0" i="0" u="none" strike="noStrike" cap="none" dirty="0">
                <a:solidFill>
                  <a:schemeClr val="tx1"/>
                </a:solidFill>
                <a:latin typeface="Calibri"/>
                <a:ea typeface="Calibri"/>
                <a:cs typeface="Calibri"/>
                <a:sym typeface="Calibri"/>
              </a:rPr>
              <a:t>to use this income statement format for CVP analysis.</a:t>
            </a:r>
            <a:endParaRPr lang="en-US" sz="2000" dirty="0">
              <a:solidFill>
                <a:schemeClr val="tx1"/>
              </a:solidFill>
            </a:endParaRPr>
          </a:p>
        </p:txBody>
      </p:sp>
      <p:sp>
        <p:nvSpPr>
          <p:cNvPr id="437" name="Google Shape;437;p25"/>
          <p:cNvSpPr/>
          <p:nvPr/>
        </p:nvSpPr>
        <p:spPr>
          <a:xfrm>
            <a:off x="122238" y="1320228"/>
            <a:ext cx="8899524" cy="3652463"/>
          </a:xfrm>
          <a:prstGeom prst="roundRect">
            <a:avLst>
              <a:gd name="adj" fmla="val 16667"/>
            </a:avLst>
          </a:prstGeom>
          <a:solidFill>
            <a:srgbClr val="D0F5F6"/>
          </a:solidFill>
          <a:ln w="2857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R="0" lvl="0" rtl="0">
              <a:spcBef>
                <a:spcPts val="0"/>
              </a:spcBef>
              <a:spcAft>
                <a:spcPts val="0"/>
              </a:spcAft>
            </a:pPr>
            <a:r>
              <a:rPr lang="en-US" sz="2400" b="1" dirty="0">
                <a:solidFill>
                  <a:srgbClr val="FF0000"/>
                </a:solidFill>
                <a:latin typeface="Calibri"/>
                <a:ea typeface="Calibri"/>
                <a:cs typeface="Calibri"/>
                <a:sym typeface="Calibri"/>
              </a:rPr>
              <a:t>A</a:t>
            </a:r>
            <a:r>
              <a:rPr lang="en-US" sz="2400" b="1" i="0" u="none" strike="noStrike" cap="none" dirty="0">
                <a:solidFill>
                  <a:srgbClr val="FF0000"/>
                </a:solidFill>
                <a:latin typeface="Calibri"/>
                <a:ea typeface="Calibri"/>
                <a:cs typeface="Calibri"/>
                <a:sym typeface="Calibri"/>
              </a:rPr>
              <a:t>bsorption costing net income: </a:t>
            </a:r>
          </a:p>
          <a:p>
            <a:pPr marL="457200" lvl="1" indent="-457200">
              <a:buFont typeface="Arial" panose="020B0604020202020204" pitchFamily="34" charset="0"/>
              <a:buChar char="•"/>
            </a:pPr>
            <a:r>
              <a:rPr lang="en-US" sz="2000" b="0" i="0" u="none" strike="noStrike" cap="none" dirty="0">
                <a:solidFill>
                  <a:schemeClr val="tx1"/>
                </a:solidFill>
                <a:latin typeface="Calibri"/>
                <a:ea typeface="Calibri"/>
                <a:cs typeface="Calibri"/>
                <a:sym typeface="Calibri"/>
              </a:rPr>
              <a:t>Assigns fixed manufacturing overhead costs to units produced ($6 per unit for Harvey Company). </a:t>
            </a:r>
          </a:p>
          <a:p>
            <a:pPr marR="0" lvl="0" rtl="0">
              <a:spcBef>
                <a:spcPts val="0"/>
              </a:spcBef>
              <a:spcAft>
                <a:spcPts val="0"/>
              </a:spcAft>
            </a:pPr>
            <a:endParaRPr lang="en-US" sz="2000" b="0" i="0" u="none" strike="noStrike" cap="none" dirty="0">
              <a:solidFill>
                <a:schemeClr val="tx1"/>
              </a:solidFill>
              <a:latin typeface="Calibri"/>
              <a:ea typeface="Calibri"/>
              <a:cs typeface="Calibri"/>
              <a:sym typeface="Calibri"/>
            </a:endParaRPr>
          </a:p>
          <a:p>
            <a:pPr marL="457200" lvl="1" indent="-457200">
              <a:buFont typeface="Arial" panose="020B0604020202020204" pitchFamily="34" charset="0"/>
              <a:buChar char="•"/>
            </a:pPr>
            <a:r>
              <a:rPr lang="en-US" sz="2000" b="0" i="0" u="none" strike="noStrike" cap="none" dirty="0">
                <a:solidFill>
                  <a:schemeClr val="tx1"/>
                </a:solidFill>
                <a:latin typeface="Calibri"/>
                <a:ea typeface="Calibri"/>
                <a:cs typeface="Calibri"/>
                <a:sym typeface="Calibri"/>
              </a:rPr>
              <a:t>Therefore, a portion of each month’s fixed manufacturing overhead resides in inventory when units remain unsold. </a:t>
            </a:r>
          </a:p>
          <a:p>
            <a:pPr marR="0" lvl="0" rtl="0">
              <a:spcBef>
                <a:spcPts val="0"/>
              </a:spcBef>
              <a:spcAft>
                <a:spcPts val="0"/>
              </a:spcAft>
            </a:pPr>
            <a:endParaRPr lang="en-US" sz="2000" b="0" i="0" u="none" strike="noStrike" cap="none" dirty="0">
              <a:solidFill>
                <a:schemeClr val="tx1"/>
              </a:solidFill>
              <a:latin typeface="Calibri"/>
              <a:ea typeface="Calibri"/>
              <a:cs typeface="Calibri"/>
              <a:sym typeface="Calibri"/>
            </a:endParaRPr>
          </a:p>
          <a:p>
            <a:pPr marL="457200" marR="0" lvl="0" indent="-457200" rtl="0">
              <a:spcBef>
                <a:spcPts val="0"/>
              </a:spcBef>
              <a:spcAft>
                <a:spcPts val="0"/>
              </a:spcAft>
              <a:buFont typeface="Arial" panose="020B0604020202020204" pitchFamily="34" charset="0"/>
              <a:buChar char="•"/>
            </a:pPr>
            <a:r>
              <a:rPr lang="en-US" sz="2000" b="0" i="1" u="none" strike="noStrike" cap="none" dirty="0">
                <a:solidFill>
                  <a:schemeClr val="tx1"/>
                </a:solidFill>
                <a:latin typeface="Calibri"/>
                <a:ea typeface="Calibri"/>
                <a:cs typeface="Calibri"/>
                <a:sym typeface="Calibri"/>
              </a:rPr>
              <a:t>The potential result is more operating income even when the number of units sold is less than the true breakeven point</a:t>
            </a:r>
            <a:r>
              <a:rPr lang="en-US" sz="2000" b="0" i="0" u="none" strike="noStrike" cap="none" dirty="0">
                <a:solidFill>
                  <a:schemeClr val="tx1"/>
                </a:solidFill>
                <a:latin typeface="Calibri"/>
                <a:ea typeface="Calibri"/>
                <a:cs typeface="Calibri"/>
                <a:sym typeface="Calibri"/>
              </a:rPr>
              <a:t>. </a:t>
            </a:r>
          </a:p>
          <a:p>
            <a:pPr marR="0" lvl="0" rtl="0">
              <a:spcBef>
                <a:spcPts val="0"/>
              </a:spcBef>
              <a:spcAft>
                <a:spcPts val="0"/>
              </a:spcAft>
            </a:pPr>
            <a:endParaRPr lang="en-US" sz="2000" b="0" i="0" u="none" strike="noStrike" cap="none" dirty="0">
              <a:solidFill>
                <a:schemeClr val="tx1"/>
              </a:solidFill>
              <a:latin typeface="Calibri"/>
              <a:ea typeface="Calibri"/>
              <a:cs typeface="Calibri"/>
              <a:sym typeface="Calibri"/>
            </a:endParaRPr>
          </a:p>
          <a:p>
            <a:pPr marL="457200" marR="0" lvl="0" indent="-457200" rtl="0">
              <a:spcBef>
                <a:spcPts val="0"/>
              </a:spcBef>
              <a:spcAft>
                <a:spcPts val="0"/>
              </a:spcAft>
              <a:buFont typeface="Arial" panose="020B0604020202020204" pitchFamily="34" charset="0"/>
              <a:buChar char="•"/>
            </a:pPr>
            <a:r>
              <a:rPr lang="en-US" sz="2000" dirty="0">
                <a:solidFill>
                  <a:schemeClr val="tx1"/>
                </a:solidFill>
                <a:latin typeface="Calibri"/>
                <a:ea typeface="Calibri"/>
                <a:cs typeface="Calibri"/>
                <a:sym typeface="Calibri"/>
              </a:rPr>
              <a:t> That is </a:t>
            </a:r>
            <a:r>
              <a:rPr lang="en-US" sz="2000" b="0" i="0" u="none" strike="noStrike" cap="none" dirty="0">
                <a:solidFill>
                  <a:schemeClr val="tx1"/>
                </a:solidFill>
                <a:latin typeface="Calibri"/>
                <a:ea typeface="Calibri"/>
                <a:cs typeface="Calibri"/>
                <a:sym typeface="Calibri"/>
              </a:rPr>
              <a:t>because the BE point under GAAP is much lower if some fixed expenses are not expensed but rather are sitting in inventory.</a:t>
            </a:r>
            <a:endParaRPr lang="en-US" sz="2000" dirty="0">
              <a:solidFill>
                <a:schemeClr val="tx1"/>
              </a:solidFill>
            </a:endParaRPr>
          </a:p>
        </p:txBody>
      </p:sp>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title"/>
          </p:nvPr>
        </p:nvSpPr>
        <p:spPr>
          <a:xfrm>
            <a:off x="152400" y="609601"/>
            <a:ext cx="8693650" cy="51731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None/>
            </a:pPr>
            <a:br>
              <a:rPr lang="en-US" sz="2800" dirty="0">
                <a:solidFill>
                  <a:srgbClr val="FF0000"/>
                </a:solidFill>
              </a:rPr>
            </a:br>
            <a:br>
              <a:rPr lang="en-US" sz="2800" dirty="0">
                <a:solidFill>
                  <a:srgbClr val="FF0000"/>
                </a:solidFill>
              </a:rPr>
            </a:br>
            <a:r>
              <a:rPr lang="en-US" sz="2800" b="1" dirty="0">
                <a:solidFill>
                  <a:srgbClr val="FF0000"/>
                </a:solidFill>
              </a:rPr>
              <a:t>In Summary:</a:t>
            </a:r>
            <a:br>
              <a:rPr lang="en-US" sz="2800" b="1" dirty="0">
                <a:solidFill>
                  <a:srgbClr val="FF0000"/>
                </a:solidFill>
              </a:rPr>
            </a:br>
            <a:r>
              <a:rPr lang="en-US" sz="2800" b="1" dirty="0">
                <a:solidFill>
                  <a:srgbClr val="FF0000"/>
                </a:solidFill>
              </a:rPr>
              <a:t>Variable costing allows easier understanding of  </a:t>
            </a:r>
            <a:br>
              <a:rPr lang="en-US" sz="2800" b="1" dirty="0">
                <a:solidFill>
                  <a:srgbClr val="FF0000"/>
                </a:solidFill>
              </a:rPr>
            </a:br>
            <a:r>
              <a:rPr lang="en-US" sz="2800" b="1" dirty="0">
                <a:solidFill>
                  <a:srgbClr val="FF0000"/>
                </a:solidFill>
              </a:rPr>
              <a:t>Changes in Net Operating Income</a:t>
            </a:r>
            <a:endParaRPr sz="2800" b="1" dirty="0">
              <a:solidFill>
                <a:srgbClr val="FF0000"/>
              </a:solidFill>
            </a:endParaRPr>
          </a:p>
        </p:txBody>
      </p:sp>
      <p:sp>
        <p:nvSpPr>
          <p:cNvPr id="436" name="Google Shape;436;p25"/>
          <p:cNvSpPr/>
          <p:nvPr/>
        </p:nvSpPr>
        <p:spPr>
          <a:xfrm>
            <a:off x="265024" y="4321995"/>
            <a:ext cx="9125165" cy="1926404"/>
          </a:xfrm>
          <a:prstGeom prst="roundRect">
            <a:avLst>
              <a:gd name="adj" fmla="val 16667"/>
            </a:avLst>
          </a:prstGeom>
          <a:solidFill>
            <a:srgbClr val="CFD3E6"/>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R="0" lvl="0" rtl="0">
              <a:spcBef>
                <a:spcPts val="0"/>
              </a:spcBef>
              <a:spcAft>
                <a:spcPts val="0"/>
              </a:spcAft>
            </a:pPr>
            <a:r>
              <a:rPr lang="en-US" sz="2000" b="1" u="none" strike="noStrike" cap="none" dirty="0">
                <a:solidFill>
                  <a:srgbClr val="FF0000"/>
                </a:solidFill>
                <a:latin typeface="Arial"/>
                <a:ea typeface="Arial"/>
                <a:cs typeface="Arial"/>
                <a:sym typeface="Arial"/>
              </a:rPr>
              <a:t>Variable costing net </a:t>
            </a:r>
            <a:r>
              <a:rPr lang="en-US" sz="2000" b="1" u="sng" strike="noStrike" cap="none" dirty="0">
                <a:solidFill>
                  <a:srgbClr val="FF0000"/>
                </a:solidFill>
                <a:latin typeface="Arial"/>
                <a:ea typeface="Arial"/>
                <a:cs typeface="Arial"/>
                <a:sym typeface="Arial"/>
              </a:rPr>
              <a:t>income:</a:t>
            </a:r>
          </a:p>
          <a:p>
            <a:pPr marL="342900" marR="0" lvl="0" indent="-342900" rtl="0">
              <a:spcBef>
                <a:spcPts val="0"/>
              </a:spcBef>
              <a:spcAft>
                <a:spcPts val="0"/>
              </a:spcAft>
              <a:buFont typeface="Arial" panose="020B0604020202020204" pitchFamily="34" charset="0"/>
              <a:buChar char="•"/>
            </a:pPr>
            <a:r>
              <a:rPr lang="en-US" sz="2000" strike="noStrike" cap="none" dirty="0">
                <a:solidFill>
                  <a:schemeClr val="tx1"/>
                </a:solidFill>
                <a:latin typeface="Arial"/>
                <a:ea typeface="Arial"/>
                <a:cs typeface="Arial"/>
                <a:sym typeface="Arial"/>
              </a:rPr>
              <a:t>Is</a:t>
            </a:r>
            <a:r>
              <a:rPr lang="en-US" sz="2000" u="none" strike="noStrike" cap="none" dirty="0">
                <a:solidFill>
                  <a:schemeClr val="tx1"/>
                </a:solidFill>
                <a:latin typeface="Arial"/>
                <a:ea typeface="Arial"/>
                <a:cs typeface="Arial"/>
                <a:sym typeface="Arial"/>
              </a:rPr>
              <a:t> only affected by changes in units sold.  It is not affected by the number of units produced. </a:t>
            </a:r>
          </a:p>
          <a:p>
            <a:pPr marL="342900" marR="0" lvl="0" indent="-342900" rtl="0">
              <a:spcBef>
                <a:spcPts val="0"/>
              </a:spcBef>
              <a:spcAft>
                <a:spcPts val="0"/>
              </a:spcAft>
              <a:buFont typeface="Arial" panose="020B0604020202020204" pitchFamily="34" charset="0"/>
              <a:buChar char="•"/>
            </a:pPr>
            <a:endParaRPr lang="en-US" sz="2000" b="0" u="none" strike="noStrike" cap="none" dirty="0">
              <a:solidFill>
                <a:srgbClr val="000000"/>
              </a:solidFill>
              <a:latin typeface="Arial"/>
              <a:ea typeface="Arial"/>
              <a:cs typeface="Arial"/>
              <a:sym typeface="Arial"/>
            </a:endParaRPr>
          </a:p>
          <a:p>
            <a:pPr marL="342900" lvl="3" indent="-342900">
              <a:buFont typeface="Arial" panose="020B0604020202020204" pitchFamily="34" charset="0"/>
              <a:buChar char="•"/>
            </a:pPr>
            <a:r>
              <a:rPr lang="en-US" sz="2000" b="0" u="none" strike="noStrike" cap="none" dirty="0">
                <a:solidFill>
                  <a:srgbClr val="000000"/>
                </a:solidFill>
                <a:latin typeface="Arial"/>
                <a:ea typeface="Arial"/>
                <a:cs typeface="Arial"/>
                <a:sym typeface="Arial"/>
              </a:rPr>
              <a:t>As a general rule, under </a:t>
            </a:r>
            <a:r>
              <a:rPr lang="en-US" sz="2000" dirty="0"/>
              <a:t>variable costing, </a:t>
            </a:r>
            <a:r>
              <a:rPr lang="en-US" sz="2000" b="0" u="none" strike="noStrike" cap="none" dirty="0">
                <a:solidFill>
                  <a:srgbClr val="000000"/>
                </a:solidFill>
                <a:latin typeface="Arial"/>
                <a:ea typeface="Arial"/>
                <a:cs typeface="Arial"/>
                <a:sym typeface="Arial"/>
              </a:rPr>
              <a:t>when sales go up, net operating income goes up, as long as the selling price exceeds VC </a:t>
            </a:r>
            <a:r>
              <a:rPr lang="en-US" sz="2000" b="0" i="0" u="none" strike="noStrike" cap="none" dirty="0">
                <a:solidFill>
                  <a:srgbClr val="000000"/>
                </a:solidFill>
                <a:latin typeface="Arial"/>
                <a:ea typeface="Arial"/>
                <a:cs typeface="Arial"/>
                <a:sym typeface="Arial"/>
              </a:rPr>
              <a:t>per unit. </a:t>
            </a:r>
            <a:endParaRPr sz="2000" b="0" i="0" u="none" strike="noStrike" cap="none" dirty="0">
              <a:solidFill>
                <a:srgbClr val="FFFFFF"/>
              </a:solidFill>
              <a:latin typeface="Arial"/>
              <a:ea typeface="Arial"/>
              <a:cs typeface="Arial"/>
              <a:sym typeface="Arial"/>
            </a:endParaRPr>
          </a:p>
        </p:txBody>
      </p:sp>
      <p:sp>
        <p:nvSpPr>
          <p:cNvPr id="437" name="Google Shape;437;p25"/>
          <p:cNvSpPr/>
          <p:nvPr/>
        </p:nvSpPr>
        <p:spPr>
          <a:xfrm>
            <a:off x="122238" y="1320228"/>
            <a:ext cx="8899524" cy="3001767"/>
          </a:xfrm>
          <a:prstGeom prst="roundRect">
            <a:avLst>
              <a:gd name="adj" fmla="val 16667"/>
            </a:avLst>
          </a:prstGeom>
          <a:solidFill>
            <a:srgbClr val="D0F5F6"/>
          </a:solidFill>
          <a:ln w="2857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R="0" lvl="0" rtl="0">
              <a:spcBef>
                <a:spcPts val="0"/>
              </a:spcBef>
              <a:spcAft>
                <a:spcPts val="0"/>
              </a:spcAft>
            </a:pPr>
            <a:r>
              <a:rPr lang="en-US" sz="2000" b="1" i="0" u="none" strike="noStrike" cap="none" dirty="0">
                <a:solidFill>
                  <a:srgbClr val="FF0000"/>
                </a:solidFill>
                <a:latin typeface="Arial"/>
                <a:ea typeface="Arial"/>
                <a:cs typeface="Arial"/>
                <a:sym typeface="Arial"/>
              </a:rPr>
              <a:t>Absorption costing net income :</a:t>
            </a:r>
          </a:p>
          <a:p>
            <a:pPr marL="342900" marR="0" lvl="0" indent="-342900" rtl="0">
              <a:spcBef>
                <a:spcPts val="0"/>
              </a:spcBef>
              <a:spcAft>
                <a:spcPts val="0"/>
              </a:spcAft>
              <a:buFont typeface="Arial" panose="020B0604020202020204" pitchFamily="34" charset="0"/>
              <a:buChar char="•"/>
            </a:pPr>
            <a:r>
              <a:rPr lang="en-US" sz="2000" b="0" i="0" u="none" strike="noStrike" cap="none" dirty="0">
                <a:solidFill>
                  <a:schemeClr val="tx1"/>
                </a:solidFill>
                <a:latin typeface="Arial"/>
                <a:ea typeface="Arial"/>
                <a:cs typeface="Arial"/>
                <a:sym typeface="Arial"/>
              </a:rPr>
              <a:t>Is influenced by changes in unit sales </a:t>
            </a:r>
            <a:r>
              <a:rPr lang="en-US" sz="2000" b="0" i="1" u="sng" strike="noStrike" cap="none" dirty="0">
                <a:solidFill>
                  <a:schemeClr val="tx1"/>
                </a:solidFill>
                <a:latin typeface="Arial"/>
                <a:ea typeface="Arial"/>
                <a:cs typeface="Arial"/>
                <a:sym typeface="Arial"/>
              </a:rPr>
              <a:t>and units of production</a:t>
            </a:r>
            <a:r>
              <a:rPr lang="en-US" sz="2000" b="0" i="0" u="none" strike="noStrike" cap="none" dirty="0">
                <a:solidFill>
                  <a:schemeClr val="tx1"/>
                </a:solidFill>
                <a:latin typeface="Arial"/>
                <a:ea typeface="Arial"/>
                <a:cs typeface="Arial"/>
                <a:sym typeface="Arial"/>
              </a:rPr>
              <a:t>. </a:t>
            </a:r>
          </a:p>
          <a:p>
            <a:pPr marR="0" lvl="0" rtl="0">
              <a:spcBef>
                <a:spcPts val="0"/>
              </a:spcBef>
              <a:spcAft>
                <a:spcPts val="0"/>
              </a:spcAft>
            </a:pPr>
            <a:endParaRPr lang="en-US" sz="2000" b="0" i="0" u="none" strike="noStrike" cap="none" dirty="0">
              <a:solidFill>
                <a:schemeClr val="tx1"/>
              </a:solidFill>
              <a:latin typeface="Arial"/>
              <a:ea typeface="Arial"/>
              <a:cs typeface="Arial"/>
              <a:sym typeface="Arial"/>
            </a:endParaRPr>
          </a:p>
          <a:p>
            <a:pPr marL="342900" marR="0" lvl="0" indent="-342900" rtl="0">
              <a:spcBef>
                <a:spcPts val="0"/>
              </a:spcBef>
              <a:spcAft>
                <a:spcPts val="0"/>
              </a:spcAft>
              <a:buFont typeface="Arial" panose="020B0604020202020204" pitchFamily="34" charset="0"/>
              <a:buChar char="•"/>
            </a:pPr>
            <a:r>
              <a:rPr lang="en-US" sz="2000" b="0" i="0" u="none" strike="noStrike" cap="none" dirty="0">
                <a:solidFill>
                  <a:schemeClr val="tx1"/>
                </a:solidFill>
                <a:latin typeface="Arial"/>
                <a:ea typeface="Arial"/>
                <a:cs typeface="Arial"/>
                <a:sym typeface="Arial"/>
              </a:rPr>
              <a:t>Under absorption costing, net income can be increased simply by producing more units even if those units are not sold.</a:t>
            </a:r>
          </a:p>
          <a:p>
            <a:pPr marR="0" lvl="0" rtl="0">
              <a:spcBef>
                <a:spcPts val="0"/>
              </a:spcBef>
              <a:spcAft>
                <a:spcPts val="0"/>
              </a:spcAft>
            </a:pPr>
            <a:endParaRPr lang="en-US" sz="2000" b="0" i="0" u="none" strike="noStrike" cap="none" dirty="0">
              <a:solidFill>
                <a:schemeClr val="tx1"/>
              </a:solidFill>
              <a:latin typeface="Arial"/>
              <a:ea typeface="Arial"/>
              <a:cs typeface="Arial"/>
              <a:sym typeface="Arial"/>
            </a:endParaRPr>
          </a:p>
          <a:p>
            <a:pPr marL="342900" marR="0" lvl="0" indent="-342900" rtl="0">
              <a:spcBef>
                <a:spcPts val="0"/>
              </a:spcBef>
              <a:spcAft>
                <a:spcPts val="0"/>
              </a:spcAft>
              <a:buFont typeface="Arial" panose="020B0604020202020204" pitchFamily="34" charset="0"/>
              <a:buChar char="•"/>
            </a:pPr>
            <a:r>
              <a:rPr lang="en-US" sz="2000" b="0" i="0" u="none" strike="noStrike" cap="none" dirty="0">
                <a:solidFill>
                  <a:schemeClr val="tx1"/>
                </a:solidFill>
                <a:latin typeface="Arial"/>
                <a:ea typeface="Arial"/>
                <a:cs typeface="Arial"/>
                <a:sym typeface="Arial"/>
              </a:rPr>
              <a:t>This confuses what is really happening to affect net income. </a:t>
            </a:r>
            <a:r>
              <a:rPr lang="en-US" sz="2000" dirty="0">
                <a:solidFill>
                  <a:schemeClr val="tx1"/>
                </a:solidFill>
              </a:rPr>
              <a:t>Managers may wonder why NI went up: was it because of  variable costs down, fixed costs down, sales units up, sales price up, lower selling costs, more efficient production?</a:t>
            </a:r>
            <a:endParaRPr sz="1100" dirty="0">
              <a:solidFill>
                <a:schemeClr val="tx1"/>
              </a:solidFill>
            </a:endParaRPr>
          </a:p>
        </p:txBody>
      </p:sp>
    </p:spTree>
    <p:extLst>
      <p:ext uri="{BB962C8B-B14F-4D97-AF65-F5344CB8AC3E}">
        <p14:creationId xmlns:p14="http://schemas.microsoft.com/office/powerpoint/2010/main" val="1237350947"/>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title"/>
          </p:nvPr>
        </p:nvSpPr>
        <p:spPr>
          <a:xfrm>
            <a:off x="122238" y="350945"/>
            <a:ext cx="8693650" cy="51731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None/>
            </a:pPr>
            <a:r>
              <a:rPr lang="en-US" sz="2800" b="1" dirty="0">
                <a:solidFill>
                  <a:srgbClr val="FF0000"/>
                </a:solidFill>
              </a:rPr>
              <a:t>In Summary: </a:t>
            </a:r>
            <a:br>
              <a:rPr lang="en-US" sz="2800" b="1" dirty="0">
                <a:solidFill>
                  <a:srgbClr val="FF0000"/>
                </a:solidFill>
              </a:rPr>
            </a:br>
            <a:r>
              <a:rPr lang="en-US" sz="2800" b="1" dirty="0">
                <a:solidFill>
                  <a:srgbClr val="FF0000"/>
                </a:solidFill>
              </a:rPr>
              <a:t>Variable Costing Supports Decision Making Better</a:t>
            </a:r>
            <a:endParaRPr sz="2800" b="1" dirty="0">
              <a:solidFill>
                <a:srgbClr val="FF0000"/>
              </a:solidFill>
            </a:endParaRPr>
          </a:p>
        </p:txBody>
      </p:sp>
      <p:sp>
        <p:nvSpPr>
          <p:cNvPr id="436" name="Google Shape;436;p25"/>
          <p:cNvSpPr/>
          <p:nvPr/>
        </p:nvSpPr>
        <p:spPr>
          <a:xfrm>
            <a:off x="18835" y="3945276"/>
            <a:ext cx="9125165" cy="2333946"/>
          </a:xfrm>
          <a:prstGeom prst="roundRect">
            <a:avLst>
              <a:gd name="adj" fmla="val 16667"/>
            </a:avLst>
          </a:prstGeom>
          <a:solidFill>
            <a:srgbClr val="CFD3E6"/>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2400" b="1" i="0" u="none" strike="noStrike" cap="none" dirty="0">
                <a:solidFill>
                  <a:srgbClr val="FF0000"/>
                </a:solidFill>
                <a:latin typeface="Calibri"/>
                <a:ea typeface="Calibri"/>
                <a:cs typeface="Calibri"/>
                <a:sym typeface="Calibri"/>
              </a:rPr>
              <a:t>Variable costing Net Income: </a:t>
            </a:r>
            <a:endParaRPr lang="en-US" sz="2400" dirty="0">
              <a:solidFill>
                <a:srgbClr val="FF0000"/>
              </a:solidFill>
            </a:endParaRPr>
          </a:p>
          <a:p>
            <a:pPr marL="342900" marR="0" lvl="0" indent="-342900" rtl="0">
              <a:spcBef>
                <a:spcPts val="0"/>
              </a:spcBef>
              <a:spcAft>
                <a:spcPts val="0"/>
              </a:spcAft>
              <a:buFont typeface="Arial" panose="020B0604020202020204" pitchFamily="34" charset="0"/>
              <a:buChar char="•"/>
            </a:pPr>
            <a:r>
              <a:rPr lang="en-US" sz="2400" b="0" i="0" u="none" strike="noStrike" cap="none" dirty="0">
                <a:solidFill>
                  <a:srgbClr val="000000"/>
                </a:solidFill>
                <a:latin typeface="Calibri"/>
                <a:ea typeface="Calibri"/>
                <a:cs typeface="Calibri"/>
                <a:sym typeface="Calibri"/>
              </a:rPr>
              <a:t>Correctly identifies the additional variable costs incurred to make one more unit ($10 per unit for Harvey Company).</a:t>
            </a:r>
          </a:p>
          <a:p>
            <a:pPr marR="0" lvl="0" rtl="0">
              <a:spcBef>
                <a:spcPts val="0"/>
              </a:spcBef>
              <a:spcAft>
                <a:spcPts val="0"/>
              </a:spcAft>
            </a:pPr>
            <a:endParaRPr lang="en-US" sz="2400" b="0" i="0" u="none" strike="noStrike" cap="none" dirty="0">
              <a:solidFill>
                <a:srgbClr val="000000"/>
              </a:solidFill>
              <a:latin typeface="Calibri"/>
              <a:ea typeface="Calibri"/>
              <a:cs typeface="Calibri"/>
              <a:sym typeface="Calibri"/>
            </a:endParaRPr>
          </a:p>
          <a:p>
            <a:pPr marL="342900" marR="0" lvl="0" indent="-342900" rtl="0">
              <a:spcBef>
                <a:spcPts val="0"/>
              </a:spcBef>
              <a:spcAft>
                <a:spcPts val="0"/>
              </a:spcAft>
              <a:buFont typeface="Arial" panose="020B0604020202020204" pitchFamily="34" charset="0"/>
              <a:buChar char="•"/>
            </a:pPr>
            <a:r>
              <a:rPr lang="en-US" sz="2400" b="0" i="0" u="none" strike="noStrike" cap="none" dirty="0">
                <a:solidFill>
                  <a:srgbClr val="000000"/>
                </a:solidFill>
                <a:latin typeface="Calibri"/>
                <a:ea typeface="Calibri"/>
                <a:cs typeface="Calibri"/>
                <a:sym typeface="Calibri"/>
              </a:rPr>
              <a:t> It also emphasizes the impact of total actual fixed costs on profits.</a:t>
            </a:r>
            <a:endParaRPr lang="en-US" sz="2400" dirty="0"/>
          </a:p>
        </p:txBody>
      </p:sp>
      <p:sp>
        <p:nvSpPr>
          <p:cNvPr id="437" name="Google Shape;437;p25"/>
          <p:cNvSpPr/>
          <p:nvPr/>
        </p:nvSpPr>
        <p:spPr>
          <a:xfrm>
            <a:off x="122238" y="1320229"/>
            <a:ext cx="8899524" cy="2491484"/>
          </a:xfrm>
          <a:prstGeom prst="roundRect">
            <a:avLst>
              <a:gd name="adj" fmla="val 16667"/>
            </a:avLst>
          </a:prstGeom>
          <a:solidFill>
            <a:srgbClr val="D0F5F6"/>
          </a:solidFill>
          <a:ln w="2857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2400" b="1" i="0" u="none" strike="noStrike" cap="none" dirty="0">
                <a:solidFill>
                  <a:srgbClr val="FF0000"/>
                </a:solidFill>
                <a:latin typeface="Calibri"/>
                <a:ea typeface="Calibri"/>
                <a:cs typeface="Calibri"/>
                <a:sym typeface="Calibri"/>
              </a:rPr>
              <a:t>Absorption costing Net Income:</a:t>
            </a:r>
          </a:p>
          <a:p>
            <a:pPr marL="342900" marR="0" lvl="0" indent="-342900" rtl="0">
              <a:spcBef>
                <a:spcPts val="0"/>
              </a:spcBef>
              <a:spcAft>
                <a:spcPts val="0"/>
              </a:spcAft>
              <a:buFont typeface="Arial" panose="020B0604020202020204" pitchFamily="34" charset="0"/>
              <a:buChar char="•"/>
            </a:pPr>
            <a:r>
              <a:rPr lang="en-US" sz="2400" i="0" u="none" strike="noStrike" cap="none" dirty="0">
                <a:solidFill>
                  <a:schemeClr val="dk1"/>
                </a:solidFill>
                <a:latin typeface="Calibri"/>
                <a:ea typeface="Calibri"/>
                <a:cs typeface="Calibri"/>
                <a:sym typeface="Calibri"/>
              </a:rPr>
              <a:t>Ass</a:t>
            </a:r>
            <a:r>
              <a:rPr lang="en-US" sz="2400" b="0" i="0" u="none" strike="noStrike" cap="none" dirty="0">
                <a:solidFill>
                  <a:schemeClr val="dk1"/>
                </a:solidFill>
                <a:latin typeface="Calibri"/>
                <a:ea typeface="Calibri"/>
                <a:cs typeface="Calibri"/>
                <a:sym typeface="Calibri"/>
              </a:rPr>
              <a:t>igns fixed manufacturing overhead costs to units produced ($6 per unit for Harvey Company), giving the impression that fixed manufacturing overhead is variable with respect to the number of units produced, but it is not. </a:t>
            </a:r>
            <a:endParaRPr lang="en-US" sz="2400" dirty="0">
              <a:solidFill>
                <a:schemeClr val="dk1"/>
              </a:solidFill>
              <a:latin typeface="Calibri"/>
              <a:ea typeface="Calibri"/>
              <a:cs typeface="Calibri"/>
              <a:sym typeface="Calibri"/>
            </a:endParaRPr>
          </a:p>
          <a:p>
            <a:pPr marL="342900" marR="0" lvl="0" indent="-342900" rtl="0">
              <a:spcBef>
                <a:spcPts val="0"/>
              </a:spcBef>
              <a:spcAft>
                <a:spcPts val="0"/>
              </a:spcAft>
              <a:buFont typeface="Arial" panose="020B0604020202020204" pitchFamily="34" charset="0"/>
              <a:buChar char="•"/>
            </a:pPr>
            <a:r>
              <a:rPr lang="en-US" sz="2400" i="0" u="none" strike="noStrike" cap="none" dirty="0">
                <a:solidFill>
                  <a:schemeClr val="tx1"/>
                </a:solidFill>
                <a:latin typeface="Calibri"/>
                <a:ea typeface="Calibri"/>
                <a:cs typeface="Calibri"/>
                <a:sym typeface="Calibri"/>
              </a:rPr>
              <a:t>The result can be inappropriate </a:t>
            </a:r>
            <a:r>
              <a:rPr lang="en-US" sz="2400" i="0" strike="noStrike" cap="none" dirty="0">
                <a:solidFill>
                  <a:schemeClr val="tx1"/>
                </a:solidFill>
                <a:latin typeface="Calibri"/>
                <a:ea typeface="Calibri"/>
                <a:cs typeface="Calibri"/>
                <a:sym typeface="Calibri"/>
              </a:rPr>
              <a:t>pricing decisions and product discontinuation decisions.</a:t>
            </a:r>
            <a:endParaRPr lang="en-US" sz="2400" dirty="0">
              <a:solidFill>
                <a:schemeClr val="tx1"/>
              </a:solidFill>
            </a:endParaRPr>
          </a:p>
        </p:txBody>
      </p:sp>
    </p:spTree>
    <p:extLst>
      <p:ext uri="{BB962C8B-B14F-4D97-AF65-F5344CB8AC3E}">
        <p14:creationId xmlns:p14="http://schemas.microsoft.com/office/powerpoint/2010/main" val="1303599571"/>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7"/>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Poll 3</a:t>
            </a:r>
            <a:endParaRPr/>
          </a:p>
        </p:txBody>
      </p:sp>
      <p:sp>
        <p:nvSpPr>
          <p:cNvPr id="452" name="Google Shape;452;p27"/>
          <p:cNvSpPr txBox="1">
            <a:spLocks noGrp="1"/>
          </p:cNvSpPr>
          <p:nvPr>
            <p:ph type="body" idx="1"/>
          </p:nvPr>
        </p:nvSpPr>
        <p:spPr>
          <a:xfrm>
            <a:off x="495300" y="1752600"/>
            <a:ext cx="8496300" cy="4572000"/>
          </a:xfrm>
          <a:prstGeom prst="rect">
            <a:avLst/>
          </a:prstGeom>
          <a:noFill/>
          <a:ln>
            <a:noFill/>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2800"/>
              <a:buFont typeface="Times"/>
              <a:buNone/>
            </a:pPr>
            <a:r>
              <a:rPr lang="en-US" sz="2800">
                <a:solidFill>
                  <a:schemeClr val="dk1"/>
                </a:solidFill>
                <a:latin typeface="Calibri"/>
                <a:ea typeface="Calibri"/>
                <a:cs typeface="Calibri"/>
                <a:sym typeface="Calibri"/>
              </a:rPr>
              <a:t>Generally speaking, net operating income under variable and absorption costing will:</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a. always be equal</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b. never be equal</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c. </a:t>
            </a:r>
            <a:r>
              <a:rPr lang="en-US" sz="2800">
                <a:solidFill>
                  <a:srgbClr val="FF0000"/>
                </a:solidFill>
                <a:latin typeface="Calibri"/>
                <a:ea typeface="Calibri"/>
                <a:cs typeface="Calibri"/>
                <a:sym typeface="Calibri"/>
              </a:rPr>
              <a:t>be equal only when production and sales are equal</a:t>
            </a:r>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d. be equal only when production exceeds sales</a:t>
            </a:r>
            <a:endParaRPr>
              <a:solidFill>
                <a:schemeClr val="dk1"/>
              </a:solidFill>
            </a:endParaRPr>
          </a:p>
        </p:txBody>
      </p:sp>
    </p:spTree>
  </p:cSld>
  <p:clrMapOvr>
    <a:masterClrMapping/>
  </p:clrMapOvr>
  <p:transition>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Poll  LO 4 </a:t>
            </a:r>
            <a:endParaRPr/>
          </a:p>
        </p:txBody>
      </p:sp>
      <p:sp>
        <p:nvSpPr>
          <p:cNvPr id="459" name="Google Shape;459;p28"/>
          <p:cNvSpPr txBox="1">
            <a:spLocks noGrp="1"/>
          </p:cNvSpPr>
          <p:nvPr>
            <p:ph type="body" idx="1"/>
          </p:nvPr>
        </p:nvSpPr>
        <p:spPr>
          <a:xfrm>
            <a:off x="495300" y="1752600"/>
            <a:ext cx="8496300" cy="4572000"/>
          </a:xfrm>
          <a:prstGeom prst="rect">
            <a:avLst/>
          </a:prstGeom>
          <a:noFill/>
          <a:ln>
            <a:noFill/>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2800"/>
              <a:buFont typeface="Times"/>
              <a:buNone/>
            </a:pPr>
            <a:r>
              <a:rPr lang="en-US" sz="2800">
                <a:solidFill>
                  <a:schemeClr val="dk1"/>
                </a:solidFill>
                <a:latin typeface="Calibri"/>
                <a:ea typeface="Calibri"/>
                <a:cs typeface="Calibri"/>
                <a:sym typeface="Calibri"/>
              </a:rPr>
              <a:t>Net operating income computed under variable costing would exceed net operating income computed using absorption costing if:</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rgbClr val="FF0000"/>
                </a:solidFill>
                <a:latin typeface="Calibri"/>
                <a:ea typeface="Calibri"/>
                <a:cs typeface="Calibri"/>
                <a:sym typeface="Calibri"/>
              </a:rPr>
              <a:t>units sold exceed units produced</a:t>
            </a:r>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units sold are less than units produced</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units sold equal units produced</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the average fixed cost per unit is zero</a:t>
            </a:r>
            <a:endParaRPr>
              <a:solidFill>
                <a:schemeClr val="dk1"/>
              </a:solidFill>
            </a:endParaRPr>
          </a:p>
        </p:txBody>
      </p:sp>
    </p:spTree>
  </p:cSld>
  <p:clrMapOvr>
    <a:masterClrMapping/>
  </p:clrMapOvr>
  <p:transition>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9"/>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Learning Objective 4</a:t>
            </a:r>
            <a:endParaRPr/>
          </a:p>
        </p:txBody>
      </p:sp>
      <p:sp>
        <p:nvSpPr>
          <p:cNvPr id="466" name="Google Shape;466;p29"/>
          <p:cNvSpPr txBox="1"/>
          <p:nvPr/>
        </p:nvSpPr>
        <p:spPr>
          <a:xfrm>
            <a:off x="1905000" y="1897077"/>
            <a:ext cx="5334000" cy="3232500"/>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i="0" u="none" strike="noStrike" cap="none">
                <a:solidFill>
                  <a:srgbClr val="5D2D37"/>
                </a:solidFill>
                <a:latin typeface="Calibri"/>
                <a:ea typeface="Calibri"/>
                <a:cs typeface="Calibri"/>
                <a:sym typeface="Calibri"/>
              </a:rPr>
              <a:t>Prepare a segmented income statement that differentiates traceable fixed costs from common fixed costs and use it to make decisions.</a:t>
            </a:r>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0000"/>
              </a:lnSpc>
              <a:spcBef>
                <a:spcPts val="0"/>
              </a:spcBef>
              <a:spcAft>
                <a:spcPts val="0"/>
              </a:spcAft>
              <a:buNone/>
            </a:pPr>
            <a:r>
              <a:rPr lang="en-US" dirty="0">
                <a:solidFill>
                  <a:srgbClr val="FF0000"/>
                </a:solidFill>
              </a:rPr>
              <a:t>Four</a:t>
            </a:r>
            <a:r>
              <a:rPr lang="en-US" dirty="0"/>
              <a:t> Simplifying Assumptions </a:t>
            </a:r>
            <a:r>
              <a:rPr kumimoji="0" lang="en-US" sz="1600" b="0" i="0" u="none" strike="noStrike" kern="0" cap="none" spc="0" normalizeH="0" baseline="0" noProof="0" dirty="0">
                <a:ln>
                  <a:noFill/>
                </a:ln>
                <a:solidFill>
                  <a:srgbClr val="FF0000"/>
                </a:solidFill>
                <a:effectLst/>
                <a:uLnTx/>
                <a:uFillTx/>
                <a:latin typeface="Arial"/>
                <a:ea typeface="Arial"/>
                <a:cs typeface="Arial"/>
                <a:sym typeface="Arial"/>
              </a:rPr>
              <a:t>This way, the comparisons between VC and absorption costing van be better isolated.</a:t>
            </a:r>
            <a:endParaRPr dirty="0"/>
          </a:p>
        </p:txBody>
      </p:sp>
      <p:sp>
        <p:nvSpPr>
          <p:cNvPr id="222" name="Google Shape;222;p3"/>
          <p:cNvSpPr txBox="1"/>
          <p:nvPr/>
        </p:nvSpPr>
        <p:spPr>
          <a:xfrm>
            <a:off x="297951" y="1443861"/>
            <a:ext cx="8661114" cy="4647386"/>
          </a:xfrm>
          <a:prstGeom prst="rect">
            <a:avLst/>
          </a:prstGeom>
          <a:solidFill>
            <a:schemeClr val="lt2"/>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Calibri"/>
              <a:buAutoNum type="arabicPeriod"/>
            </a:pPr>
            <a:r>
              <a:rPr lang="en-US" sz="2400" b="0" i="0" u="none" strike="noStrike" cap="none" dirty="0">
                <a:solidFill>
                  <a:schemeClr val="dk1"/>
                </a:solidFill>
                <a:latin typeface="Arial"/>
                <a:ea typeface="Arial"/>
                <a:cs typeface="Arial"/>
                <a:sym typeface="Arial"/>
              </a:rPr>
              <a:t>This chapter uses actual costing rather than the  normal costing approach that was used in the job-order costing chapters</a:t>
            </a:r>
            <a:r>
              <a:rPr lang="en-US" sz="2400" b="0" i="0" u="none" strike="noStrike" cap="none" dirty="0">
                <a:solidFill>
                  <a:srgbClr val="FF0000"/>
                </a:solidFill>
                <a:latin typeface="Arial"/>
                <a:ea typeface="Arial"/>
                <a:cs typeface="Arial"/>
                <a:sym typeface="Arial"/>
              </a:rPr>
              <a:t>. </a:t>
            </a:r>
            <a:r>
              <a:rPr lang="en-US" sz="1600" b="0" i="0" u="none" strike="noStrike" cap="none" dirty="0">
                <a:solidFill>
                  <a:srgbClr val="FF0000"/>
                </a:solidFill>
                <a:latin typeface="Arial"/>
                <a:ea typeface="Arial"/>
                <a:cs typeface="Arial"/>
                <a:sym typeface="Arial"/>
              </a:rPr>
              <a:t>Prof Duquette note--In other words, the overhead applied is actual overhead, not the PDOR which is a budgeted number. </a:t>
            </a:r>
            <a:endParaRPr sz="1600" dirty="0">
              <a:solidFill>
                <a:srgbClr val="FF0000"/>
              </a:solidFill>
            </a:endParaRPr>
          </a:p>
          <a:p>
            <a:pPr marL="342900" marR="0" lvl="0" indent="-342900" algn="l" rtl="0">
              <a:spcBef>
                <a:spcPts val="0"/>
              </a:spcBef>
              <a:spcAft>
                <a:spcPts val="0"/>
              </a:spcAft>
              <a:buClr>
                <a:schemeClr val="dk1"/>
              </a:buClr>
              <a:buSzPts val="2400"/>
              <a:buFont typeface="Calibri"/>
              <a:buAutoNum type="arabicPeriod"/>
            </a:pPr>
            <a:r>
              <a:rPr lang="en-US" sz="2400" b="0" i="0" u="none" strike="noStrike" cap="none" dirty="0">
                <a:solidFill>
                  <a:schemeClr val="dk1"/>
                </a:solidFill>
                <a:latin typeface="Arial"/>
                <a:ea typeface="Arial"/>
                <a:cs typeface="Arial"/>
                <a:sym typeface="Arial"/>
              </a:rPr>
              <a:t>This chapter always uses the actual number of units produced as the allocation base for assigning actual fixed manufacturing overhead costs to products. </a:t>
            </a:r>
            <a:r>
              <a:rPr lang="en-US" sz="1600" b="0" i="0" u="none" strike="noStrike" cap="none" dirty="0">
                <a:solidFill>
                  <a:srgbClr val="FF0000"/>
                </a:solidFill>
                <a:latin typeface="Arial"/>
                <a:ea typeface="Arial"/>
                <a:cs typeface="Arial"/>
                <a:sym typeface="Arial"/>
              </a:rPr>
              <a:t>Prof Duquette note- vs using actual MH or DL </a:t>
            </a:r>
            <a:r>
              <a:rPr lang="en-US" sz="1600" b="0" i="0" u="none" strike="noStrike" cap="none" dirty="0" err="1">
                <a:solidFill>
                  <a:srgbClr val="FF0000"/>
                </a:solidFill>
                <a:latin typeface="Arial"/>
                <a:ea typeface="Arial"/>
                <a:cs typeface="Arial"/>
                <a:sym typeface="Arial"/>
              </a:rPr>
              <a:t>Hrs</a:t>
            </a:r>
            <a:r>
              <a:rPr lang="en-US" sz="1600" b="0" i="0" u="none" strike="noStrike" cap="none" dirty="0">
                <a:solidFill>
                  <a:srgbClr val="FF0000"/>
                </a:solidFill>
                <a:latin typeface="Arial"/>
                <a:ea typeface="Arial"/>
                <a:cs typeface="Arial"/>
                <a:sym typeface="Arial"/>
              </a:rPr>
              <a:t> to allocate actual costs, we use actual units produced</a:t>
            </a:r>
            <a:endParaRPr dirty="0">
              <a:solidFill>
                <a:srgbClr val="FF0000"/>
              </a:solidFill>
            </a:endParaRPr>
          </a:p>
          <a:p>
            <a:pPr marL="342900" marR="0" lvl="0" indent="-342900" algn="l" rtl="0">
              <a:spcBef>
                <a:spcPts val="0"/>
              </a:spcBef>
              <a:spcAft>
                <a:spcPts val="0"/>
              </a:spcAft>
              <a:buClr>
                <a:schemeClr val="dk1"/>
              </a:buClr>
              <a:buSzPts val="2400"/>
              <a:buFont typeface="Calibri"/>
              <a:buAutoNum type="arabicPeriod"/>
            </a:pPr>
            <a:r>
              <a:rPr lang="en-US" sz="2400" b="0" i="0" u="none" strike="noStrike" cap="none" dirty="0">
                <a:solidFill>
                  <a:schemeClr val="dk1"/>
                </a:solidFill>
                <a:latin typeface="Arial"/>
                <a:ea typeface="Arial"/>
                <a:cs typeface="Arial"/>
                <a:sym typeface="Arial"/>
              </a:rPr>
              <a:t>This chapter always assumes that the variable manufacturing costs per unit and the total fixed manufacturing overhead cost per period remain constant.</a:t>
            </a:r>
          </a:p>
          <a:p>
            <a:pPr marL="342900" marR="0" lvl="0" indent="-342900" algn="l" rtl="0">
              <a:spcBef>
                <a:spcPts val="0"/>
              </a:spcBef>
              <a:spcAft>
                <a:spcPts val="0"/>
              </a:spcAft>
              <a:buClr>
                <a:schemeClr val="dk1"/>
              </a:buClr>
              <a:buSzPts val="2400"/>
              <a:buFont typeface="Calibri"/>
              <a:buAutoNum type="arabicPeriod"/>
            </a:pPr>
            <a:r>
              <a:rPr lang="en-US" sz="2400" dirty="0">
                <a:solidFill>
                  <a:srgbClr val="FF0000"/>
                </a:solidFill>
              </a:rPr>
              <a:t>Assume no WIP at beg or ending of year, </a:t>
            </a:r>
            <a:r>
              <a:rPr lang="en-US" sz="2400" dirty="0" err="1">
                <a:solidFill>
                  <a:srgbClr val="FF0000"/>
                </a:solidFill>
              </a:rPr>
              <a:t>ie</a:t>
            </a:r>
            <a:r>
              <a:rPr lang="en-US" sz="2400" dirty="0">
                <a:solidFill>
                  <a:srgbClr val="FF0000"/>
                </a:solidFill>
              </a:rPr>
              <a:t> all units started are completed in same period, unless stated otherwise. </a:t>
            </a:r>
            <a:endParaRPr dirty="0">
              <a:solidFill>
                <a:srgbClr val="FF0000"/>
              </a:solidFill>
            </a:endParaRPr>
          </a:p>
        </p:txBody>
      </p:sp>
    </p:spTree>
  </p:cSld>
  <p:clrMapOvr>
    <a:masterClrMapping/>
  </p:clrMapOvr>
  <p:transition spd="slow">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Decentralization and Segment Reporting</a:t>
            </a:r>
            <a:endParaRPr/>
          </a:p>
        </p:txBody>
      </p:sp>
      <p:sp>
        <p:nvSpPr>
          <p:cNvPr id="473" name="Google Shape;473;p30"/>
          <p:cNvSpPr txBox="1">
            <a:spLocks noGrp="1"/>
          </p:cNvSpPr>
          <p:nvPr>
            <p:ph type="body" idx="1"/>
          </p:nvPr>
        </p:nvSpPr>
        <p:spPr>
          <a:xfrm>
            <a:off x="822325" y="1631950"/>
            <a:ext cx="7543800" cy="1776413"/>
          </a:xfrm>
          <a:prstGeom prst="rect">
            <a:avLst/>
          </a:prstGeom>
          <a:solidFill>
            <a:srgbClr val="D0F5F6"/>
          </a:solidFill>
          <a:ln w="9525" cap="flat" cmpd="sng">
            <a:solidFill>
              <a:srgbClr val="136266"/>
            </a:solidFill>
            <a:prstDash val="solid"/>
            <a:round/>
            <a:headEnd type="none" w="sm" len="sm"/>
            <a:tailEnd type="none" w="sm" len="sm"/>
          </a:ln>
        </p:spPr>
        <p:txBody>
          <a:bodyPr spcFirstLastPara="1" wrap="square" lIns="90475" tIns="44450" rIns="90475" bIns="44450" anchor="ctr" anchorCtr="0">
            <a:noAutofit/>
          </a:bodyPr>
          <a:lstStyle/>
          <a:p>
            <a:pPr marL="90488" lvl="0" indent="-90488" algn="ctr" rtl="0">
              <a:lnSpc>
                <a:spcPct val="90000"/>
              </a:lnSpc>
              <a:spcBef>
                <a:spcPts val="0"/>
              </a:spcBef>
              <a:spcAft>
                <a:spcPts val="0"/>
              </a:spcAft>
              <a:buSzPts val="3200"/>
              <a:buFont typeface="Times"/>
              <a:buNone/>
            </a:pPr>
            <a:r>
              <a:rPr lang="en-US" sz="3200"/>
              <a:t>  </a:t>
            </a:r>
            <a:r>
              <a:rPr lang="en-US" sz="3200">
                <a:solidFill>
                  <a:schemeClr val="dk2"/>
                </a:solidFill>
              </a:rPr>
              <a:t>A</a:t>
            </a:r>
            <a:r>
              <a:rPr lang="en-US" sz="3200"/>
              <a:t> </a:t>
            </a:r>
            <a:r>
              <a:rPr lang="en-US" sz="3200">
                <a:solidFill>
                  <a:srgbClr val="C00000"/>
                </a:solidFill>
              </a:rPr>
              <a:t>segment</a:t>
            </a:r>
            <a:r>
              <a:rPr lang="en-US" sz="3200"/>
              <a:t> is </a:t>
            </a:r>
            <a:r>
              <a:rPr lang="en-US" sz="3200">
                <a:solidFill>
                  <a:schemeClr val="dk2"/>
                </a:solidFill>
              </a:rPr>
              <a:t>any part or activity of an organization about which a manager seeks cost, revenue, or profit data.  </a:t>
            </a:r>
            <a:endParaRPr/>
          </a:p>
        </p:txBody>
      </p:sp>
      <p:sp>
        <p:nvSpPr>
          <p:cNvPr id="474" name="Google Shape;474;p30"/>
          <p:cNvSpPr/>
          <p:nvPr/>
        </p:nvSpPr>
        <p:spPr>
          <a:xfrm>
            <a:off x="304800" y="4114800"/>
            <a:ext cx="3455988" cy="5207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800" b="1" i="0" u="none" strike="noStrike" cap="none">
                <a:solidFill>
                  <a:srgbClr val="464646"/>
                </a:solidFill>
                <a:latin typeface="Arial"/>
                <a:ea typeface="Arial"/>
                <a:cs typeface="Arial"/>
                <a:sym typeface="Arial"/>
              </a:rPr>
              <a:t>An Individual Store</a:t>
            </a:r>
            <a:endParaRPr sz="2800" b="1" i="0" u="none" strike="noStrike" cap="none">
              <a:solidFill>
                <a:srgbClr val="464646"/>
              </a:solidFill>
              <a:latin typeface="Arial"/>
              <a:ea typeface="Arial"/>
              <a:cs typeface="Arial"/>
              <a:sym typeface="Arial"/>
            </a:endParaRPr>
          </a:p>
        </p:txBody>
      </p:sp>
      <p:sp>
        <p:nvSpPr>
          <p:cNvPr id="475" name="Google Shape;475;p30"/>
          <p:cNvSpPr/>
          <p:nvPr/>
        </p:nvSpPr>
        <p:spPr>
          <a:xfrm>
            <a:off x="3071813" y="4981575"/>
            <a:ext cx="3019425" cy="5207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800" b="1" i="0" u="none" strike="noStrike" cap="none">
                <a:solidFill>
                  <a:srgbClr val="464646"/>
                </a:solidFill>
                <a:latin typeface="Arial"/>
                <a:ea typeface="Arial"/>
                <a:cs typeface="Arial"/>
                <a:sym typeface="Arial"/>
              </a:rPr>
              <a:t>A Sales Territory</a:t>
            </a:r>
            <a:endParaRPr/>
          </a:p>
        </p:txBody>
      </p:sp>
      <p:sp>
        <p:nvSpPr>
          <p:cNvPr id="476" name="Google Shape;476;p30"/>
          <p:cNvSpPr/>
          <p:nvPr/>
        </p:nvSpPr>
        <p:spPr>
          <a:xfrm>
            <a:off x="5715000" y="4114800"/>
            <a:ext cx="3046413" cy="5207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800" b="1" i="0" u="none" strike="noStrike" cap="none">
                <a:solidFill>
                  <a:srgbClr val="464646"/>
                </a:solidFill>
                <a:latin typeface="Arial"/>
                <a:ea typeface="Arial"/>
                <a:cs typeface="Arial"/>
                <a:sym typeface="Arial"/>
              </a:rPr>
              <a:t>A Service Center</a:t>
            </a:r>
            <a:endParaRPr/>
          </a:p>
        </p:txBody>
      </p:sp>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1"/>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a:t>Keys to Segmented Income Statements</a:t>
            </a:r>
            <a:endParaRPr/>
          </a:p>
        </p:txBody>
      </p:sp>
      <p:sp>
        <p:nvSpPr>
          <p:cNvPr id="483" name="Google Shape;483;p31"/>
          <p:cNvSpPr txBox="1"/>
          <p:nvPr/>
        </p:nvSpPr>
        <p:spPr>
          <a:xfrm>
            <a:off x="609600" y="1295400"/>
            <a:ext cx="7924800" cy="1066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rgbClr val="000000"/>
                </a:solidFill>
                <a:latin typeface="Arial"/>
                <a:ea typeface="Arial"/>
                <a:cs typeface="Arial"/>
                <a:sym typeface="Arial"/>
              </a:rPr>
              <a:t>There are two keys to building segmented income statements:</a:t>
            </a:r>
            <a:endParaRPr/>
          </a:p>
        </p:txBody>
      </p:sp>
      <p:sp>
        <p:nvSpPr>
          <p:cNvPr id="484" name="Google Shape;484;p31"/>
          <p:cNvSpPr txBox="1"/>
          <p:nvPr/>
        </p:nvSpPr>
        <p:spPr>
          <a:xfrm>
            <a:off x="1219200" y="2590800"/>
            <a:ext cx="6858000" cy="1816100"/>
          </a:xfrm>
          <a:prstGeom prst="rect">
            <a:avLst/>
          </a:prstGeom>
          <a:solidFill>
            <a:srgbClr val="CFE6F6"/>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rgbClr val="464646"/>
                </a:solidFill>
                <a:latin typeface="Calibri"/>
                <a:ea typeface="Calibri"/>
                <a:cs typeface="Calibri"/>
                <a:sym typeface="Calibri"/>
              </a:rPr>
              <a:t>A contribution format should be used because it separates fixed from variable costs and it enables the calculation of a contribution margin.</a:t>
            </a:r>
            <a:endParaRPr/>
          </a:p>
        </p:txBody>
      </p:sp>
      <p:sp>
        <p:nvSpPr>
          <p:cNvPr id="485" name="Google Shape;485;p31"/>
          <p:cNvSpPr txBox="1"/>
          <p:nvPr/>
        </p:nvSpPr>
        <p:spPr>
          <a:xfrm>
            <a:off x="1219200" y="4708525"/>
            <a:ext cx="6858000" cy="1384300"/>
          </a:xfrm>
          <a:prstGeom prst="rect">
            <a:avLst/>
          </a:prstGeom>
          <a:solidFill>
            <a:srgbClr val="CFE6F6"/>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rgbClr val="464646"/>
                </a:solidFill>
                <a:latin typeface="Calibri"/>
                <a:ea typeface="Calibri"/>
                <a:cs typeface="Calibri"/>
                <a:sym typeface="Calibri"/>
              </a:rPr>
              <a:t>Traceable fixed costs should be separated from common fixed costs to enable the calculation of a segment margin.</a:t>
            </a:r>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Identifying Traceable Fixed Costs</a:t>
            </a:r>
            <a:endParaRPr/>
          </a:p>
        </p:txBody>
      </p:sp>
      <p:sp>
        <p:nvSpPr>
          <p:cNvPr id="492" name="Google Shape;492;p32"/>
          <p:cNvSpPr txBox="1">
            <a:spLocks noGrp="1"/>
          </p:cNvSpPr>
          <p:nvPr>
            <p:ph type="body" idx="1"/>
          </p:nvPr>
        </p:nvSpPr>
        <p:spPr>
          <a:xfrm>
            <a:off x="228600" y="1295400"/>
            <a:ext cx="8610600" cy="14478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800"/>
              <a:buFont typeface="Times"/>
              <a:buNone/>
            </a:pPr>
            <a:r>
              <a:rPr lang="en-US" sz="2800">
                <a:solidFill>
                  <a:schemeClr val="accent2"/>
                </a:solidFill>
              </a:rPr>
              <a:t>     </a:t>
            </a:r>
            <a:r>
              <a:rPr lang="en-US" sz="2800">
                <a:solidFill>
                  <a:srgbClr val="FF3300"/>
                </a:solidFill>
              </a:rPr>
              <a:t>Traceable fixed costs</a:t>
            </a:r>
            <a:r>
              <a:rPr lang="en-US" sz="2800">
                <a:solidFill>
                  <a:schemeClr val="dk2"/>
                </a:solidFill>
              </a:rPr>
              <a:t> arise because of the existence of a particular segment and would disappear over time if the segment itself disappeared.</a:t>
            </a:r>
            <a:endParaRPr/>
          </a:p>
        </p:txBody>
      </p:sp>
      <p:sp>
        <p:nvSpPr>
          <p:cNvPr id="493" name="Google Shape;493;p32"/>
          <p:cNvSpPr txBox="1"/>
          <p:nvPr/>
        </p:nvSpPr>
        <p:spPr>
          <a:xfrm>
            <a:off x="228600" y="3319463"/>
            <a:ext cx="3884613" cy="1938337"/>
          </a:xfrm>
          <a:prstGeom prst="rect">
            <a:avLst/>
          </a:prstGeom>
          <a:solidFill>
            <a:srgbClr val="A2DEF4"/>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The salary of the Fritos product manager at PepsiCo is a traceable fixed cost of the Fritos business segment of PepsiCo.</a:t>
            </a:r>
            <a:endParaRPr/>
          </a:p>
        </p:txBody>
      </p:sp>
      <p:sp>
        <p:nvSpPr>
          <p:cNvPr id="494" name="Google Shape;494;p32"/>
          <p:cNvSpPr txBox="1"/>
          <p:nvPr/>
        </p:nvSpPr>
        <p:spPr>
          <a:xfrm>
            <a:off x="4648200" y="3276600"/>
            <a:ext cx="4191000" cy="1938338"/>
          </a:xfrm>
          <a:prstGeom prst="rect">
            <a:avLst/>
          </a:prstGeom>
          <a:solidFill>
            <a:srgbClr val="A2DEF4"/>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The maintenance cost for the building in which Boeing 747s are assembled is a traceable fixed cost of the 747 business segment of Boeing.</a:t>
            </a:r>
            <a:endParaRPr/>
          </a:p>
        </p:txBody>
      </p:sp>
      <p:sp>
        <p:nvSpPr>
          <p:cNvPr id="495" name="Google Shape;495;p32"/>
          <p:cNvSpPr txBox="1"/>
          <p:nvPr/>
        </p:nvSpPr>
        <p:spPr>
          <a:xfrm>
            <a:off x="1295400" y="2743200"/>
            <a:ext cx="7010400"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Examples of traceable fixed costs include:</a:t>
            </a:r>
            <a:endParaRPr/>
          </a:p>
        </p:txBody>
      </p:sp>
    </p:spTree>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Identifying Common Fixed Costs</a:t>
            </a:r>
            <a:endParaRPr/>
          </a:p>
        </p:txBody>
      </p:sp>
      <p:sp>
        <p:nvSpPr>
          <p:cNvPr id="502" name="Google Shape;502;p33"/>
          <p:cNvSpPr/>
          <p:nvPr/>
        </p:nvSpPr>
        <p:spPr>
          <a:xfrm>
            <a:off x="120650" y="1219200"/>
            <a:ext cx="8610600" cy="2101850"/>
          </a:xfrm>
          <a:prstGeom prst="rect">
            <a:avLst/>
          </a:prstGeom>
          <a:noFill/>
          <a:ln>
            <a:noFill/>
          </a:ln>
        </p:spPr>
        <p:txBody>
          <a:bodyPr spcFirstLastPara="1" wrap="square" lIns="90475" tIns="44450" rIns="90475" bIns="44450" anchor="t" anchorCtr="0">
            <a:noAutofit/>
          </a:bodyPr>
          <a:lstStyle/>
          <a:p>
            <a:pPr marL="342900" marR="0" lvl="0" indent="-342900" algn="ctr" rtl="0">
              <a:spcBef>
                <a:spcPts val="0"/>
              </a:spcBef>
              <a:spcAft>
                <a:spcPts val="0"/>
              </a:spcAft>
              <a:buNone/>
            </a:pPr>
            <a:r>
              <a:rPr lang="en-US" sz="3200" b="0" i="0" u="none" strike="noStrike" cap="none">
                <a:solidFill>
                  <a:srgbClr val="DA1F28"/>
                </a:solidFill>
                <a:latin typeface="Calibri"/>
                <a:ea typeface="Calibri"/>
                <a:cs typeface="Calibri"/>
                <a:sym typeface="Calibri"/>
              </a:rPr>
              <a:t>     </a:t>
            </a:r>
            <a:r>
              <a:rPr lang="en-US" sz="3200" b="0" i="0" u="none" strike="noStrike" cap="none">
                <a:solidFill>
                  <a:srgbClr val="FF3300"/>
                </a:solidFill>
                <a:latin typeface="Calibri"/>
                <a:ea typeface="Calibri"/>
                <a:cs typeface="Calibri"/>
                <a:sym typeface="Calibri"/>
              </a:rPr>
              <a:t>Common fixed costs</a:t>
            </a:r>
            <a:r>
              <a:rPr lang="en-US" sz="3200" b="0" i="0" u="none" strike="noStrike" cap="none">
                <a:solidFill>
                  <a:srgbClr val="464646"/>
                </a:solidFill>
                <a:latin typeface="Calibri"/>
                <a:ea typeface="Calibri"/>
                <a:cs typeface="Calibri"/>
                <a:sym typeface="Calibri"/>
              </a:rPr>
              <a:t> arise because of the overall operation of the company and would not disappear if any particular segment were eliminated. </a:t>
            </a:r>
            <a:endParaRPr/>
          </a:p>
        </p:txBody>
      </p:sp>
      <p:sp>
        <p:nvSpPr>
          <p:cNvPr id="503" name="Google Shape;503;p33"/>
          <p:cNvSpPr txBox="1"/>
          <p:nvPr/>
        </p:nvSpPr>
        <p:spPr>
          <a:xfrm>
            <a:off x="822325" y="3276600"/>
            <a:ext cx="7788275" cy="523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chemeClr val="dk1"/>
                </a:solidFill>
                <a:latin typeface="Calibri"/>
                <a:ea typeface="Calibri"/>
                <a:cs typeface="Calibri"/>
                <a:sym typeface="Calibri"/>
              </a:rPr>
              <a:t>Examples of common fixed costs include:</a:t>
            </a:r>
            <a:endParaRPr/>
          </a:p>
        </p:txBody>
      </p:sp>
      <p:sp>
        <p:nvSpPr>
          <p:cNvPr id="504" name="Google Shape;504;p33"/>
          <p:cNvSpPr txBox="1"/>
          <p:nvPr/>
        </p:nvSpPr>
        <p:spPr>
          <a:xfrm>
            <a:off x="533401" y="3962400"/>
            <a:ext cx="3657600" cy="1938338"/>
          </a:xfrm>
          <a:prstGeom prst="rect">
            <a:avLst/>
          </a:prstGeom>
          <a:solidFill>
            <a:srgbClr val="A2DEF4"/>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The salary of the CEO of General Motors is a common fixed cost of the various divisions of General Motors.</a:t>
            </a:r>
            <a:endParaRPr/>
          </a:p>
        </p:txBody>
      </p:sp>
      <p:sp>
        <p:nvSpPr>
          <p:cNvPr id="505" name="Google Shape;505;p33"/>
          <p:cNvSpPr txBox="1"/>
          <p:nvPr/>
        </p:nvSpPr>
        <p:spPr>
          <a:xfrm>
            <a:off x="4997450" y="3962400"/>
            <a:ext cx="3536950" cy="2308225"/>
          </a:xfrm>
          <a:prstGeom prst="rect">
            <a:avLst/>
          </a:prstGeom>
          <a:solidFill>
            <a:srgbClr val="A2DEF4"/>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The cost of heating a Safeway or Kroger grocery store is a common fixed cost of the various departments.</a:t>
            </a:r>
            <a:endParaRPr/>
          </a:p>
        </p:txBody>
      </p:sp>
    </p:spTree>
  </p:cSld>
  <p:clrMapOvr>
    <a:masterClrMapping/>
  </p:clrMapOvr>
  <p:transition>
    <p:checke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Traceable Fixed Costs </a:t>
            </a:r>
            <a:endParaRPr/>
          </a:p>
        </p:txBody>
      </p:sp>
      <p:sp>
        <p:nvSpPr>
          <p:cNvPr id="512" name="Google Shape;512;p34"/>
          <p:cNvSpPr txBox="1"/>
          <p:nvPr/>
        </p:nvSpPr>
        <p:spPr>
          <a:xfrm>
            <a:off x="609600" y="1524000"/>
            <a:ext cx="7924800" cy="1382713"/>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rgbClr val="FF0000"/>
                </a:solidFill>
                <a:latin typeface="Arial"/>
                <a:ea typeface="Arial"/>
                <a:cs typeface="Arial"/>
                <a:sym typeface="Arial"/>
              </a:rPr>
              <a:t>It is important to realize that the traceable fixed costs of one segment may be a common fixed cost of another segment.</a:t>
            </a:r>
            <a:endParaRPr/>
          </a:p>
        </p:txBody>
      </p:sp>
    </p:spTree>
  </p:cSld>
  <p:clrMapOvr>
    <a:masterClrMapping/>
  </p:clrMapOvr>
  <p:transition>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Segment Margin</a:t>
            </a:r>
            <a:endParaRPr/>
          </a:p>
        </p:txBody>
      </p:sp>
      <p:sp>
        <p:nvSpPr>
          <p:cNvPr id="519" name="Google Shape;519;p35"/>
          <p:cNvSpPr txBox="1">
            <a:spLocks noGrp="1"/>
          </p:cNvSpPr>
          <p:nvPr>
            <p:ph type="body" idx="1"/>
          </p:nvPr>
        </p:nvSpPr>
        <p:spPr>
          <a:xfrm>
            <a:off x="1431925" y="1905000"/>
            <a:ext cx="6324600" cy="2852738"/>
          </a:xfrm>
          <a:prstGeom prst="rect">
            <a:avLst/>
          </a:prstGeom>
          <a:solidFill>
            <a:schemeClr val="lt2"/>
          </a:solidFill>
          <a:ln w="9525" cap="flat" cmpd="sng">
            <a:solidFill>
              <a:schemeClr val="dk1"/>
            </a:solidFill>
            <a:prstDash val="solid"/>
            <a:miter lim="800000"/>
            <a:headEnd type="none" w="sm" len="sm"/>
            <a:tailEnd type="none" w="sm" len="sm"/>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3200"/>
              <a:buFont typeface="Times"/>
              <a:buNone/>
            </a:pPr>
            <a:r>
              <a:rPr lang="en-US" sz="3200">
                <a:latin typeface="Calibri"/>
                <a:ea typeface="Calibri"/>
                <a:cs typeface="Calibri"/>
                <a:sym typeface="Calibri"/>
              </a:rPr>
              <a:t>The </a:t>
            </a:r>
            <a:r>
              <a:rPr lang="en-US" sz="3200" b="1">
                <a:solidFill>
                  <a:srgbClr val="0070C0"/>
                </a:solidFill>
                <a:latin typeface="Calibri"/>
                <a:ea typeface="Calibri"/>
                <a:cs typeface="Calibri"/>
                <a:sym typeface="Calibri"/>
              </a:rPr>
              <a:t>segment margin</a:t>
            </a:r>
            <a:r>
              <a:rPr lang="en-US" sz="3200">
                <a:latin typeface="Calibri"/>
                <a:ea typeface="Calibri"/>
                <a:cs typeface="Calibri"/>
                <a:sym typeface="Calibri"/>
              </a:rPr>
              <a:t>, which is computed by subtracting the traceable fixed costs of a segment from its contribution margin, is the </a:t>
            </a:r>
            <a:r>
              <a:rPr lang="en-US" sz="3200" b="1">
                <a:solidFill>
                  <a:srgbClr val="0070C0"/>
                </a:solidFill>
                <a:latin typeface="Calibri"/>
                <a:ea typeface="Calibri"/>
                <a:cs typeface="Calibri"/>
                <a:sym typeface="Calibri"/>
              </a:rPr>
              <a:t>best gauge </a:t>
            </a:r>
            <a:r>
              <a:rPr lang="en-US" sz="3200">
                <a:latin typeface="Calibri"/>
                <a:ea typeface="Calibri"/>
                <a:cs typeface="Calibri"/>
                <a:sym typeface="Calibri"/>
              </a:rPr>
              <a:t>of the long-run profitability of a segment.</a:t>
            </a:r>
            <a:endParaRPr/>
          </a:p>
        </p:txBody>
      </p:sp>
    </p:spTree>
  </p:cSld>
  <p:clrMapOvr>
    <a:masterClrMapping/>
  </p:clrMapOvr>
  <p:transition>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Traceable and Common Costs</a:t>
            </a:r>
            <a:endParaRPr/>
          </a:p>
        </p:txBody>
      </p:sp>
      <p:grpSp>
        <p:nvGrpSpPr>
          <p:cNvPr id="526" name="Google Shape;526;p36"/>
          <p:cNvGrpSpPr/>
          <p:nvPr/>
        </p:nvGrpSpPr>
        <p:grpSpPr>
          <a:xfrm>
            <a:off x="1095375" y="2795588"/>
            <a:ext cx="3171825" cy="3071812"/>
            <a:chOff x="690" y="1506"/>
            <a:chExt cx="1998" cy="1935"/>
          </a:xfrm>
        </p:grpSpPr>
        <p:grpSp>
          <p:nvGrpSpPr>
            <p:cNvPr id="527" name="Google Shape;527;p36"/>
            <p:cNvGrpSpPr/>
            <p:nvPr/>
          </p:nvGrpSpPr>
          <p:grpSpPr>
            <a:xfrm>
              <a:off x="690" y="1506"/>
              <a:ext cx="1998" cy="1452"/>
              <a:chOff x="690" y="1506"/>
              <a:chExt cx="1998" cy="1452"/>
            </a:xfrm>
          </p:grpSpPr>
          <p:cxnSp>
            <p:nvCxnSpPr>
              <p:cNvPr id="528" name="Google Shape;528;p36"/>
              <p:cNvCxnSpPr/>
              <p:nvPr/>
            </p:nvCxnSpPr>
            <p:spPr>
              <a:xfrm flipH="1">
                <a:off x="1960" y="1506"/>
                <a:ext cx="728" cy="694"/>
              </a:xfrm>
              <a:prstGeom prst="straightConnector1">
                <a:avLst/>
              </a:prstGeom>
              <a:noFill/>
              <a:ln w="38100" cap="flat" cmpd="sng">
                <a:solidFill>
                  <a:srgbClr val="FC0128"/>
                </a:solidFill>
                <a:prstDash val="solid"/>
                <a:round/>
                <a:headEnd type="none" w="med" len="med"/>
                <a:tailEnd type="triangle" w="med" len="med"/>
              </a:ln>
            </p:spPr>
          </p:cxnSp>
          <p:sp>
            <p:nvSpPr>
              <p:cNvPr id="529" name="Google Shape;529;p36"/>
              <p:cNvSpPr/>
              <p:nvPr/>
            </p:nvSpPr>
            <p:spPr>
              <a:xfrm>
                <a:off x="690" y="2226"/>
                <a:ext cx="1260" cy="732"/>
              </a:xfrm>
              <a:prstGeom prst="rect">
                <a:avLst/>
              </a:prstGeom>
              <a:solidFill>
                <a:srgbClr val="E1FFE1"/>
              </a:solidFill>
              <a:ln w="57150" cap="flat" cmpd="thinThick">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530" name="Google Shape;530;p36"/>
              <p:cNvSpPr/>
              <p:nvPr/>
            </p:nvSpPr>
            <p:spPr>
              <a:xfrm>
                <a:off x="740" y="2430"/>
                <a:ext cx="1162" cy="325"/>
              </a:xfrm>
              <a:prstGeom prst="rect">
                <a:avLst/>
              </a:prstGeom>
              <a:solidFill>
                <a:srgbClr val="E1FFE1"/>
              </a:solid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800" b="1" i="0" u="none" strike="noStrike" cap="none">
                    <a:solidFill>
                      <a:srgbClr val="008000"/>
                    </a:solidFill>
                    <a:latin typeface="Arial"/>
                    <a:ea typeface="Arial"/>
                    <a:cs typeface="Arial"/>
                    <a:sym typeface="Arial"/>
                  </a:rPr>
                  <a:t>Traceable</a:t>
                </a:r>
                <a:endParaRPr/>
              </a:p>
            </p:txBody>
          </p:sp>
        </p:grpSp>
        <p:sp>
          <p:nvSpPr>
            <p:cNvPr id="531" name="Google Shape;531;p36"/>
            <p:cNvSpPr/>
            <p:nvPr/>
          </p:nvSpPr>
          <p:spPr>
            <a:xfrm>
              <a:off x="1284" y="3174"/>
              <a:ext cx="114" cy="267"/>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endParaRPr sz="2200" b="1" i="0" u="none" strike="noStrike" cap="none">
                <a:solidFill>
                  <a:srgbClr val="464646"/>
                </a:solidFill>
                <a:latin typeface="Calibri"/>
                <a:ea typeface="Calibri"/>
                <a:cs typeface="Calibri"/>
                <a:sym typeface="Calibri"/>
              </a:endParaRPr>
            </a:p>
          </p:txBody>
        </p:sp>
      </p:grpSp>
      <p:grpSp>
        <p:nvGrpSpPr>
          <p:cNvPr id="532" name="Google Shape;532;p36"/>
          <p:cNvGrpSpPr/>
          <p:nvPr/>
        </p:nvGrpSpPr>
        <p:grpSpPr>
          <a:xfrm>
            <a:off x="4368800" y="2795588"/>
            <a:ext cx="3346450" cy="2897187"/>
            <a:chOff x="2722" y="1514"/>
            <a:chExt cx="2108" cy="1825"/>
          </a:xfrm>
        </p:grpSpPr>
        <p:grpSp>
          <p:nvGrpSpPr>
            <p:cNvPr id="533" name="Google Shape;533;p36"/>
            <p:cNvGrpSpPr/>
            <p:nvPr/>
          </p:nvGrpSpPr>
          <p:grpSpPr>
            <a:xfrm>
              <a:off x="2722" y="1514"/>
              <a:ext cx="2108" cy="1444"/>
              <a:chOff x="2722" y="1514"/>
              <a:chExt cx="2108" cy="1444"/>
            </a:xfrm>
          </p:grpSpPr>
          <p:cxnSp>
            <p:nvCxnSpPr>
              <p:cNvPr id="534" name="Google Shape;534;p36"/>
              <p:cNvCxnSpPr/>
              <p:nvPr/>
            </p:nvCxnSpPr>
            <p:spPr>
              <a:xfrm>
                <a:off x="2722" y="1514"/>
                <a:ext cx="822" cy="686"/>
              </a:xfrm>
              <a:prstGeom prst="straightConnector1">
                <a:avLst/>
              </a:prstGeom>
              <a:noFill/>
              <a:ln w="38100" cap="flat" cmpd="sng">
                <a:solidFill>
                  <a:srgbClr val="FC0128"/>
                </a:solidFill>
                <a:prstDash val="solid"/>
                <a:round/>
                <a:headEnd type="none" w="med" len="med"/>
                <a:tailEnd type="triangle" w="med" len="med"/>
              </a:ln>
            </p:spPr>
          </p:cxnSp>
          <p:sp>
            <p:nvSpPr>
              <p:cNvPr id="535" name="Google Shape;535;p36"/>
              <p:cNvSpPr/>
              <p:nvPr/>
            </p:nvSpPr>
            <p:spPr>
              <a:xfrm>
                <a:off x="3570" y="2226"/>
                <a:ext cx="1260" cy="732"/>
              </a:xfrm>
              <a:prstGeom prst="rect">
                <a:avLst/>
              </a:prstGeom>
              <a:solidFill>
                <a:srgbClr val="E1FFE1"/>
              </a:solidFill>
              <a:ln w="57150" cap="flat" cmpd="thinThick">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536" name="Google Shape;536;p36"/>
              <p:cNvSpPr/>
              <p:nvPr/>
            </p:nvSpPr>
            <p:spPr>
              <a:xfrm>
                <a:off x="3647" y="2430"/>
                <a:ext cx="1096" cy="328"/>
              </a:xfrm>
              <a:prstGeom prst="rect">
                <a:avLst/>
              </a:prstGeom>
              <a:solidFill>
                <a:srgbClr val="E1FFE1"/>
              </a:solidFill>
              <a:ln>
                <a:noFill/>
              </a:ln>
            </p:spPr>
            <p:txBody>
              <a:bodyPr spcFirstLastPara="1" wrap="square" lIns="90475" tIns="44450" rIns="90475" bIns="44450" anchor="t" anchorCtr="0">
                <a:spAutoFit/>
              </a:bodyPr>
              <a:lstStyle/>
              <a:p>
                <a:pPr marL="0" marR="0" lvl="0" indent="0" algn="r" rtl="0">
                  <a:spcBef>
                    <a:spcPts val="0"/>
                  </a:spcBef>
                  <a:spcAft>
                    <a:spcPts val="0"/>
                  </a:spcAft>
                  <a:buNone/>
                </a:pPr>
                <a:r>
                  <a:rPr lang="en-US" sz="2800" b="1" i="0" u="none" strike="noStrike" cap="none">
                    <a:solidFill>
                      <a:srgbClr val="008000"/>
                    </a:solidFill>
                    <a:latin typeface="Arial"/>
                    <a:ea typeface="Arial"/>
                    <a:cs typeface="Arial"/>
                    <a:sym typeface="Arial"/>
                  </a:rPr>
                  <a:t>Common</a:t>
                </a:r>
                <a:endParaRPr/>
              </a:p>
            </p:txBody>
          </p:sp>
        </p:grpSp>
        <p:sp>
          <p:nvSpPr>
            <p:cNvPr id="537" name="Google Shape;537;p36"/>
            <p:cNvSpPr/>
            <p:nvPr/>
          </p:nvSpPr>
          <p:spPr>
            <a:xfrm>
              <a:off x="4126" y="3072"/>
              <a:ext cx="114" cy="267"/>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endParaRPr sz="2200" b="1" i="0" u="none" strike="noStrike" cap="none">
                <a:solidFill>
                  <a:srgbClr val="464646"/>
                </a:solidFill>
                <a:latin typeface="Calibri"/>
                <a:ea typeface="Calibri"/>
                <a:cs typeface="Calibri"/>
                <a:sym typeface="Calibri"/>
              </a:endParaRPr>
            </a:p>
          </p:txBody>
        </p:sp>
      </p:grpSp>
      <p:grpSp>
        <p:nvGrpSpPr>
          <p:cNvPr id="538" name="Google Shape;538;p36"/>
          <p:cNvGrpSpPr/>
          <p:nvPr/>
        </p:nvGrpSpPr>
        <p:grpSpPr>
          <a:xfrm>
            <a:off x="5307013" y="2486025"/>
            <a:ext cx="3200400" cy="2846388"/>
            <a:chOff x="3343" y="1311"/>
            <a:chExt cx="2016" cy="1793"/>
          </a:xfrm>
        </p:grpSpPr>
        <p:sp>
          <p:nvSpPr>
            <p:cNvPr id="539" name="Google Shape;539;p36"/>
            <p:cNvSpPr/>
            <p:nvPr/>
          </p:nvSpPr>
          <p:spPr>
            <a:xfrm>
              <a:off x="3343" y="1311"/>
              <a:ext cx="2016" cy="75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1" i="0" u="none" strike="noStrike" cap="none">
                  <a:solidFill>
                    <a:srgbClr val="C00000"/>
                  </a:solidFill>
                  <a:latin typeface="Arial"/>
                  <a:ea typeface="Arial"/>
                  <a:cs typeface="Arial"/>
                  <a:sym typeface="Arial"/>
                </a:rPr>
                <a:t>Don’t allocate</a:t>
              </a:r>
              <a:endParaRPr/>
            </a:p>
            <a:p>
              <a:pPr marL="0" marR="0" lvl="0" indent="0" algn="ctr" rtl="0">
                <a:spcBef>
                  <a:spcPts val="0"/>
                </a:spcBef>
                <a:spcAft>
                  <a:spcPts val="0"/>
                </a:spcAft>
                <a:buNone/>
              </a:pPr>
              <a:r>
                <a:rPr lang="en-US" sz="2400" b="1" i="0" u="none" strike="noStrike" cap="none">
                  <a:solidFill>
                    <a:srgbClr val="C00000"/>
                  </a:solidFill>
                  <a:latin typeface="Arial"/>
                  <a:ea typeface="Arial"/>
                  <a:cs typeface="Arial"/>
                  <a:sym typeface="Arial"/>
                </a:rPr>
                <a:t>common costs to segments.</a:t>
              </a:r>
              <a:endParaRPr/>
            </a:p>
          </p:txBody>
        </p:sp>
        <p:grpSp>
          <p:nvGrpSpPr>
            <p:cNvPr id="540" name="Google Shape;540;p36"/>
            <p:cNvGrpSpPr/>
            <p:nvPr/>
          </p:nvGrpSpPr>
          <p:grpSpPr>
            <a:xfrm>
              <a:off x="3728" y="2080"/>
              <a:ext cx="1024" cy="1024"/>
              <a:chOff x="3728" y="2080"/>
              <a:chExt cx="1024" cy="1024"/>
            </a:xfrm>
          </p:grpSpPr>
          <p:sp>
            <p:nvSpPr>
              <p:cNvPr id="541" name="Google Shape;541;p36"/>
              <p:cNvSpPr/>
              <p:nvPr/>
            </p:nvSpPr>
            <p:spPr>
              <a:xfrm>
                <a:off x="3728" y="2080"/>
                <a:ext cx="1024" cy="1024"/>
              </a:xfrm>
              <a:prstGeom prst="ellipse">
                <a:avLst/>
              </a:prstGeom>
              <a:noFill/>
              <a:ln w="50800" cap="flat" cmpd="sng">
                <a:solidFill>
                  <a:srgbClr val="FC0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542" name="Google Shape;542;p36"/>
              <p:cNvCxnSpPr/>
              <p:nvPr/>
            </p:nvCxnSpPr>
            <p:spPr>
              <a:xfrm flipH="1">
                <a:off x="3952" y="2176"/>
                <a:ext cx="560" cy="832"/>
              </a:xfrm>
              <a:prstGeom prst="straightConnector1">
                <a:avLst/>
              </a:prstGeom>
              <a:noFill/>
              <a:ln w="50800" cap="flat" cmpd="sng">
                <a:solidFill>
                  <a:srgbClr val="FC0128"/>
                </a:solidFill>
                <a:prstDash val="solid"/>
                <a:round/>
                <a:headEnd type="none" w="med" len="med"/>
                <a:tailEnd type="none" w="med" len="med"/>
              </a:ln>
            </p:spPr>
          </p:cxnSp>
        </p:grpSp>
      </p:grpSp>
      <p:sp>
        <p:nvSpPr>
          <p:cNvPr id="543" name="Google Shape;543;p36"/>
          <p:cNvSpPr/>
          <p:nvPr/>
        </p:nvSpPr>
        <p:spPr>
          <a:xfrm>
            <a:off x="3355975" y="1633538"/>
            <a:ext cx="2000250" cy="1162050"/>
          </a:xfrm>
          <a:prstGeom prst="rect">
            <a:avLst/>
          </a:prstGeom>
          <a:solidFill>
            <a:srgbClr val="E1FFE1"/>
          </a:solidFill>
          <a:ln w="57150" cap="flat" cmpd="thinThick">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rgbClr val="008000"/>
                </a:solidFill>
                <a:latin typeface="Arial"/>
                <a:ea typeface="Arial"/>
                <a:cs typeface="Arial"/>
                <a:sym typeface="Arial"/>
              </a:rPr>
              <a:t>Fixed </a:t>
            </a:r>
            <a:endParaRPr/>
          </a:p>
          <a:p>
            <a:pPr marL="0" marR="0" lvl="0" indent="0" algn="ctr" rtl="0">
              <a:spcBef>
                <a:spcPts val="0"/>
              </a:spcBef>
              <a:spcAft>
                <a:spcPts val="0"/>
              </a:spcAft>
              <a:buNone/>
            </a:pPr>
            <a:r>
              <a:rPr lang="en-US" sz="2800" b="1" i="0" u="none" strike="noStrike" cap="none">
                <a:solidFill>
                  <a:srgbClr val="008000"/>
                </a:solidFill>
                <a:latin typeface="Arial"/>
                <a:ea typeface="Arial"/>
                <a:cs typeface="Arial"/>
                <a:sym typeface="Arial"/>
              </a:rPr>
              <a:t>Costs</a:t>
            </a:r>
            <a:endParaRP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7"/>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a:t>Levels of Segmented Statements – Part 1</a:t>
            </a:r>
            <a:endParaRPr/>
          </a:p>
        </p:txBody>
      </p:sp>
      <p:sp>
        <p:nvSpPr>
          <p:cNvPr id="549" name="Google Shape;549;p37"/>
          <p:cNvSpPr/>
          <p:nvPr/>
        </p:nvSpPr>
        <p:spPr>
          <a:xfrm>
            <a:off x="457200" y="1684338"/>
            <a:ext cx="8153400" cy="4521751"/>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b="1" i="0" u="none" strike="noStrike" cap="none">
                <a:solidFill>
                  <a:schemeClr val="dk2"/>
                </a:solidFill>
                <a:latin typeface="Arial Rounded"/>
                <a:ea typeface="Arial Rounded"/>
                <a:cs typeface="Arial Rounded"/>
                <a:sym typeface="Arial Rounded"/>
              </a:rPr>
              <a:t>Webber, Inc. has two divisions.</a:t>
            </a:r>
            <a:endParaRPr/>
          </a:p>
          <a:p>
            <a:pPr marL="0" marR="0" lvl="0" indent="0" algn="ctr" rtl="0">
              <a:spcBef>
                <a:spcPts val="0"/>
              </a:spcBef>
              <a:spcAft>
                <a:spcPts val="0"/>
              </a:spcAft>
              <a:buNone/>
            </a:pPr>
            <a:endParaRPr sz="3600" b="1" i="0" u="none" strike="noStrike" cap="none">
              <a:solidFill>
                <a:schemeClr val="dk2"/>
              </a:solidFill>
              <a:latin typeface="Arial Rounded"/>
              <a:ea typeface="Arial Rounded"/>
              <a:cs typeface="Arial Rounded"/>
              <a:sym typeface="Arial Rounded"/>
            </a:endParaRPr>
          </a:p>
          <a:p>
            <a:pPr marL="0" marR="0" lvl="0" indent="-228600" algn="ctr" rtl="0">
              <a:spcBef>
                <a:spcPts val="0"/>
              </a:spcBef>
              <a:spcAft>
                <a:spcPts val="0"/>
              </a:spcAft>
              <a:buClr>
                <a:schemeClr val="dk2"/>
              </a:buClr>
              <a:buSzPts val="3600"/>
              <a:buFont typeface="Calibri"/>
              <a:buAutoNum type="arabicPeriod"/>
            </a:pPr>
            <a:r>
              <a:rPr lang="en-US" sz="3600" b="1" i="0" u="none" strike="noStrike" cap="none">
                <a:solidFill>
                  <a:schemeClr val="dk2"/>
                </a:solidFill>
                <a:latin typeface="Arial Rounded"/>
                <a:ea typeface="Arial Rounded"/>
                <a:cs typeface="Arial Rounded"/>
                <a:sym typeface="Arial Rounded"/>
              </a:rPr>
              <a:t>Computer Division</a:t>
            </a:r>
            <a:endParaRPr/>
          </a:p>
          <a:p>
            <a:pPr marL="0" marR="0" lvl="0" indent="-228600" algn="ctr" rtl="0">
              <a:spcBef>
                <a:spcPts val="0"/>
              </a:spcBef>
              <a:spcAft>
                <a:spcPts val="0"/>
              </a:spcAft>
              <a:buClr>
                <a:schemeClr val="dk2"/>
              </a:buClr>
              <a:buSzPts val="3600"/>
              <a:buFont typeface="Calibri"/>
              <a:buAutoNum type="arabicPeriod"/>
            </a:pPr>
            <a:r>
              <a:rPr lang="en-US" sz="3600" b="1" i="0" u="none" strike="noStrike" cap="none">
                <a:solidFill>
                  <a:schemeClr val="dk2"/>
                </a:solidFill>
                <a:latin typeface="Arial Rounded"/>
                <a:ea typeface="Arial Rounded"/>
                <a:cs typeface="Arial Rounded"/>
                <a:sym typeface="Arial Rounded"/>
              </a:rPr>
              <a:t>Television Division</a:t>
            </a:r>
            <a:endParaRPr/>
          </a:p>
          <a:p>
            <a:pPr marL="0" marR="0" lvl="0" indent="0" algn="ctr" rtl="0">
              <a:spcBef>
                <a:spcPts val="0"/>
              </a:spcBef>
              <a:spcAft>
                <a:spcPts val="0"/>
              </a:spcAft>
              <a:buClr>
                <a:schemeClr val="dk1"/>
              </a:buClr>
              <a:buSzPts val="3600"/>
              <a:buFont typeface="Calibri"/>
              <a:buNone/>
            </a:pPr>
            <a:endParaRPr sz="3600" b="1" i="0" u="none" strike="noStrike" cap="none">
              <a:solidFill>
                <a:schemeClr val="dk2"/>
              </a:solidFill>
              <a:latin typeface="Arial Rounded"/>
              <a:ea typeface="Arial Rounded"/>
              <a:cs typeface="Arial Rounded"/>
              <a:sym typeface="Arial Rounded"/>
            </a:endParaRPr>
          </a:p>
          <a:p>
            <a:pPr marL="0" marR="0" lvl="0" indent="0" algn="ctr" rtl="0">
              <a:spcBef>
                <a:spcPts val="0"/>
              </a:spcBef>
              <a:spcAft>
                <a:spcPts val="0"/>
              </a:spcAft>
              <a:buNone/>
            </a:pPr>
            <a:r>
              <a:rPr lang="en-US" sz="3600" b="1" i="0" u="none" strike="noStrike" cap="none">
                <a:solidFill>
                  <a:schemeClr val="dk2"/>
                </a:solidFill>
                <a:latin typeface="Arial Rounded"/>
                <a:ea typeface="Arial Rounded"/>
                <a:cs typeface="Arial Rounded"/>
                <a:sym typeface="Arial Rounded"/>
              </a:rPr>
              <a:t>Let’s look more closely at the Television Division’s income statement.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Levels of Segmented Statements – Part 2</a:t>
            </a:r>
            <a:endParaRPr/>
          </a:p>
        </p:txBody>
      </p:sp>
      <p:sp>
        <p:nvSpPr>
          <p:cNvPr id="556" name="Google Shape;556;p38"/>
          <p:cNvSpPr txBox="1"/>
          <p:nvPr/>
        </p:nvSpPr>
        <p:spPr>
          <a:xfrm>
            <a:off x="533400" y="1219200"/>
            <a:ext cx="8001000" cy="1143000"/>
          </a:xfrm>
          <a:prstGeom prst="rect">
            <a:avLst/>
          </a:prstGeom>
          <a:noFill/>
          <a:ln>
            <a:noFill/>
          </a:ln>
        </p:spPr>
        <p:txBody>
          <a:bodyPr spcFirstLastPara="1" wrap="square" lIns="90475" tIns="44450" rIns="90475" bIns="44450" anchor="t" anchorCtr="0">
            <a:noAutofit/>
          </a:bodyPr>
          <a:lstStyle/>
          <a:p>
            <a:pPr marL="273050" marR="0" lvl="0" indent="-273050" algn="ctr" rtl="0">
              <a:spcBef>
                <a:spcPts val="0"/>
              </a:spcBef>
              <a:spcAft>
                <a:spcPts val="0"/>
              </a:spcAft>
              <a:buClr>
                <a:srgbClr val="2DA2BF"/>
              </a:buClr>
              <a:buSzPts val="2128"/>
              <a:buFont typeface="Times"/>
              <a:buNone/>
            </a:pPr>
            <a:r>
              <a:rPr lang="en-US" sz="2800" b="0" i="0" u="none" strike="noStrike" cap="none">
                <a:solidFill>
                  <a:srgbClr val="464646"/>
                </a:solidFill>
                <a:latin typeface="Arial"/>
                <a:ea typeface="Arial"/>
                <a:cs typeface="Arial"/>
                <a:sym typeface="Arial"/>
              </a:rPr>
              <a:t>Our approach to segment reporting uses the contribution format.</a:t>
            </a:r>
            <a:endParaRPr/>
          </a:p>
        </p:txBody>
      </p:sp>
      <p:graphicFrame>
        <p:nvGraphicFramePr>
          <p:cNvPr id="557" name="Google Shape;557;p38"/>
          <p:cNvGraphicFramePr/>
          <p:nvPr/>
        </p:nvGraphicFramePr>
        <p:xfrm>
          <a:off x="700088" y="2289175"/>
          <a:ext cx="4273550" cy="3752850"/>
        </p:xfrm>
        <a:graphic>
          <a:graphicData uri="http://schemas.openxmlformats.org/presentationml/2006/ole">
            <mc:AlternateContent xmlns:mc="http://schemas.openxmlformats.org/markup-compatibility/2006">
              <mc:Choice xmlns:v="urn:schemas-microsoft-com:vml" Requires="v">
                <p:oleObj r:id="rId3" imgW="4273550" imgH="3752850" progId="Excel.Sheet.12">
                  <p:embed/>
                </p:oleObj>
              </mc:Choice>
              <mc:Fallback>
                <p:oleObj r:id="rId3" imgW="4273550" imgH="3752850" progId="Excel.Sheet.12">
                  <p:embed/>
                  <p:pic>
                    <p:nvPicPr>
                      <p:cNvPr id="557" name="Google Shape;557;p38"/>
                      <p:cNvPicPr preferRelativeResize="0"/>
                      <p:nvPr/>
                    </p:nvPicPr>
                    <p:blipFill rotWithShape="1">
                      <a:blip r:embed="rId4">
                        <a:alphaModFix/>
                      </a:blip>
                      <a:srcRect/>
                      <a:stretch/>
                    </p:blipFill>
                    <p:spPr>
                      <a:xfrm>
                        <a:off x="700088" y="2289175"/>
                        <a:ext cx="4273550" cy="3752850"/>
                      </a:xfrm>
                      <a:prstGeom prst="rect">
                        <a:avLst/>
                      </a:prstGeom>
                      <a:noFill/>
                      <a:ln>
                        <a:noFill/>
                      </a:ln>
                    </p:spPr>
                  </p:pic>
                </p:oleObj>
              </mc:Fallback>
            </mc:AlternateContent>
          </a:graphicData>
        </a:graphic>
      </p:graphicFrame>
      <p:grpSp>
        <p:nvGrpSpPr>
          <p:cNvPr id="558" name="Google Shape;558;p38"/>
          <p:cNvGrpSpPr/>
          <p:nvPr/>
        </p:nvGrpSpPr>
        <p:grpSpPr>
          <a:xfrm>
            <a:off x="4800600" y="2133600"/>
            <a:ext cx="3249613" cy="1971675"/>
            <a:chOff x="3544" y="1456"/>
            <a:chExt cx="2047" cy="1242"/>
          </a:xfrm>
        </p:grpSpPr>
        <p:sp>
          <p:nvSpPr>
            <p:cNvPr id="559" name="Google Shape;559;p38"/>
            <p:cNvSpPr/>
            <p:nvPr/>
          </p:nvSpPr>
          <p:spPr>
            <a:xfrm>
              <a:off x="3928" y="1456"/>
              <a:ext cx="1663" cy="1242"/>
            </a:xfrm>
            <a:prstGeom prst="rect">
              <a:avLst/>
            </a:prstGeom>
            <a:solidFill>
              <a:srgbClr val="E1FFE1"/>
            </a:solidFill>
            <a:ln w="57150" cap="flat" cmpd="thinThick">
              <a:solidFill>
                <a:srgbClr val="008000"/>
              </a:solidFill>
              <a:prstDash val="solid"/>
              <a:miter lim="800000"/>
              <a:headEnd type="none" w="sm" len="sm"/>
              <a:tailEnd type="none" w="sm" len="sm"/>
            </a:ln>
            <a:effectLst>
              <a:outerShdw blurRad="63500" dist="53882" dir="2700000" algn="ctr" rotWithShape="0">
                <a:schemeClr val="dk1">
                  <a:alpha val="74901"/>
                </a:schemeClr>
              </a:outerShdw>
            </a:effectLst>
          </p:spPr>
          <p:txBody>
            <a:bodyPr spcFirstLastPara="1" wrap="square" lIns="90475" tIns="44450" rIns="90475" bIns="44450" anchor="t" anchorCtr="0">
              <a:spAutoFit/>
            </a:bodyPr>
            <a:lstStyle/>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Cost of goods</a:t>
              </a:r>
              <a:endParaRPr/>
            </a:p>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sold consists of </a:t>
              </a:r>
              <a:endParaRPr/>
            </a:p>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variable </a:t>
              </a:r>
              <a:br>
                <a:rPr lang="en-US" sz="2400" b="1" i="0" u="none" strike="noStrike" cap="none">
                  <a:solidFill>
                    <a:srgbClr val="008000"/>
                  </a:solidFill>
                  <a:latin typeface="Arial"/>
                  <a:ea typeface="Arial"/>
                  <a:cs typeface="Arial"/>
                  <a:sym typeface="Arial"/>
                </a:rPr>
              </a:br>
              <a:r>
                <a:rPr lang="en-US" sz="2400" b="1" i="0" u="none" strike="noStrike" cap="none">
                  <a:solidFill>
                    <a:srgbClr val="008000"/>
                  </a:solidFill>
                  <a:latin typeface="Arial"/>
                  <a:ea typeface="Arial"/>
                  <a:cs typeface="Arial"/>
                  <a:sym typeface="Arial"/>
                </a:rPr>
                <a:t>manufacturing</a:t>
              </a:r>
              <a:endParaRPr/>
            </a:p>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costs.</a:t>
              </a:r>
              <a:endParaRPr/>
            </a:p>
          </p:txBody>
        </p:sp>
        <p:cxnSp>
          <p:nvCxnSpPr>
            <p:cNvPr id="560" name="Google Shape;560;p38"/>
            <p:cNvCxnSpPr/>
            <p:nvPr/>
          </p:nvCxnSpPr>
          <p:spPr>
            <a:xfrm rot="10800000">
              <a:off x="3544" y="2592"/>
              <a:ext cx="392" cy="0"/>
            </a:xfrm>
            <a:prstGeom prst="straightConnector1">
              <a:avLst/>
            </a:prstGeom>
            <a:noFill/>
            <a:ln w="38100" cap="flat" cmpd="sng">
              <a:solidFill>
                <a:srgbClr val="FF0000"/>
              </a:solidFill>
              <a:prstDash val="solid"/>
              <a:round/>
              <a:headEnd type="none" w="med" len="med"/>
              <a:tailEnd type="triangle" w="med" len="med"/>
            </a:ln>
          </p:spPr>
        </p:cxnSp>
      </p:grpSp>
      <p:grpSp>
        <p:nvGrpSpPr>
          <p:cNvPr id="561" name="Google Shape;561;p38"/>
          <p:cNvGrpSpPr/>
          <p:nvPr/>
        </p:nvGrpSpPr>
        <p:grpSpPr>
          <a:xfrm>
            <a:off x="4813300" y="4256088"/>
            <a:ext cx="3143250" cy="1971675"/>
            <a:chOff x="3552" y="2806"/>
            <a:chExt cx="1980" cy="1242"/>
          </a:xfrm>
        </p:grpSpPr>
        <p:cxnSp>
          <p:nvCxnSpPr>
            <p:cNvPr id="562" name="Google Shape;562;p38"/>
            <p:cNvCxnSpPr/>
            <p:nvPr/>
          </p:nvCxnSpPr>
          <p:spPr>
            <a:xfrm flipH="1">
              <a:off x="3552" y="2832"/>
              <a:ext cx="576" cy="646"/>
            </a:xfrm>
            <a:prstGeom prst="straightConnector1">
              <a:avLst/>
            </a:prstGeom>
            <a:noFill/>
            <a:ln w="38100" cap="flat" cmpd="sng">
              <a:solidFill>
                <a:srgbClr val="FF0000"/>
              </a:solidFill>
              <a:prstDash val="solid"/>
              <a:round/>
              <a:headEnd type="none" w="med" len="med"/>
              <a:tailEnd type="triangle" w="med" len="med"/>
            </a:ln>
          </p:spPr>
        </p:cxnSp>
        <p:cxnSp>
          <p:nvCxnSpPr>
            <p:cNvPr id="563" name="Google Shape;563;p38"/>
            <p:cNvCxnSpPr/>
            <p:nvPr/>
          </p:nvCxnSpPr>
          <p:spPr>
            <a:xfrm rot="10800000">
              <a:off x="3552" y="2841"/>
              <a:ext cx="672" cy="0"/>
            </a:xfrm>
            <a:prstGeom prst="straightConnector1">
              <a:avLst/>
            </a:prstGeom>
            <a:noFill/>
            <a:ln w="38100" cap="flat" cmpd="sng">
              <a:solidFill>
                <a:srgbClr val="FF3300"/>
              </a:solidFill>
              <a:prstDash val="solid"/>
              <a:round/>
              <a:headEnd type="none" w="med" len="med"/>
              <a:tailEnd type="triangle" w="med" len="med"/>
            </a:ln>
          </p:spPr>
        </p:cxnSp>
        <p:sp>
          <p:nvSpPr>
            <p:cNvPr id="564" name="Google Shape;564;p38"/>
            <p:cNvSpPr/>
            <p:nvPr/>
          </p:nvSpPr>
          <p:spPr>
            <a:xfrm>
              <a:off x="4101" y="2806"/>
              <a:ext cx="1431" cy="1242"/>
            </a:xfrm>
            <a:prstGeom prst="rect">
              <a:avLst/>
            </a:prstGeom>
            <a:solidFill>
              <a:srgbClr val="E1FFE1"/>
            </a:solidFill>
            <a:ln w="57150" cap="flat" cmpd="thinThick">
              <a:solidFill>
                <a:srgbClr val="008000"/>
              </a:solidFill>
              <a:prstDash val="solid"/>
              <a:miter lim="800000"/>
              <a:headEnd type="none" w="sm" len="sm"/>
              <a:tailEnd type="none" w="sm" len="sm"/>
            </a:ln>
            <a:effectLst>
              <a:outerShdw blurRad="63500" dist="53882" dir="2700000" algn="ctr" rotWithShape="0">
                <a:schemeClr val="dk1">
                  <a:alpha val="74901"/>
                </a:schemeClr>
              </a:outerShdw>
            </a:effectLst>
          </p:spPr>
          <p:txBody>
            <a:bodyPr spcFirstLastPara="1" wrap="square" lIns="90475" tIns="44450" rIns="90475" bIns="44450" anchor="t" anchorCtr="0">
              <a:spAutoFit/>
            </a:bodyPr>
            <a:lstStyle/>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Fixed and</a:t>
              </a:r>
              <a:endParaRPr/>
            </a:p>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variable costs</a:t>
              </a:r>
              <a:endParaRPr/>
            </a:p>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are listed in</a:t>
              </a:r>
              <a:endParaRPr/>
            </a:p>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separate</a:t>
              </a:r>
              <a:endParaRPr/>
            </a:p>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sections.</a:t>
              </a:r>
              <a:endParaRPr/>
            </a:p>
          </p:txBody>
        </p:sp>
      </p:grpSp>
    </p:spTree>
  </p:cSld>
  <p:clrMapOvr>
    <a:masterClrMapping/>
  </p:clrMapOvr>
  <p:transition>
    <p:check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Levels of Segmented Statements – Part 3</a:t>
            </a:r>
            <a:endParaRPr/>
          </a:p>
        </p:txBody>
      </p:sp>
      <p:sp>
        <p:nvSpPr>
          <p:cNvPr id="571" name="Google Shape;571;p39"/>
          <p:cNvSpPr/>
          <p:nvPr/>
        </p:nvSpPr>
        <p:spPr>
          <a:xfrm>
            <a:off x="5776913" y="4560888"/>
            <a:ext cx="2625725" cy="1606550"/>
          </a:xfrm>
          <a:prstGeom prst="rect">
            <a:avLst/>
          </a:prstGeom>
          <a:solidFill>
            <a:srgbClr val="E1FFE1"/>
          </a:solidFill>
          <a:ln w="57150" cap="flat" cmpd="thinThick">
            <a:solidFill>
              <a:srgbClr val="008000"/>
            </a:solidFill>
            <a:prstDash val="solid"/>
            <a:miter lim="800000"/>
            <a:headEnd type="none" w="sm" len="sm"/>
            <a:tailEnd type="none" w="sm" len="sm"/>
          </a:ln>
          <a:effectLst>
            <a:outerShdw blurRad="63500" dist="53882" dir="2700000" algn="ctr" rotWithShape="0">
              <a:schemeClr val="dk1">
                <a:alpha val="74901"/>
              </a:scheme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1" i="0" u="none" strike="noStrike" cap="none">
                <a:solidFill>
                  <a:srgbClr val="008000"/>
                </a:solidFill>
                <a:latin typeface="Arial"/>
                <a:ea typeface="Arial"/>
                <a:cs typeface="Arial"/>
                <a:sym typeface="Arial"/>
              </a:rPr>
              <a:t>Segment margin</a:t>
            </a:r>
            <a:endParaRPr/>
          </a:p>
          <a:p>
            <a:pPr marL="0" marR="0" lvl="0" indent="0" algn="ctr" rtl="0">
              <a:spcBef>
                <a:spcPts val="0"/>
              </a:spcBef>
              <a:spcAft>
                <a:spcPts val="0"/>
              </a:spcAft>
              <a:buNone/>
            </a:pPr>
            <a:r>
              <a:rPr lang="en-US" sz="2400" b="1" i="0" u="none" strike="noStrike" cap="none">
                <a:solidFill>
                  <a:srgbClr val="008000"/>
                </a:solidFill>
                <a:latin typeface="Arial"/>
                <a:ea typeface="Arial"/>
                <a:cs typeface="Arial"/>
                <a:sym typeface="Arial"/>
              </a:rPr>
              <a:t>is Television’s </a:t>
            </a:r>
            <a:endParaRPr/>
          </a:p>
          <a:p>
            <a:pPr marL="0" marR="0" lvl="0" indent="0" algn="ctr" rtl="0">
              <a:spcBef>
                <a:spcPts val="0"/>
              </a:spcBef>
              <a:spcAft>
                <a:spcPts val="0"/>
              </a:spcAft>
              <a:buNone/>
            </a:pPr>
            <a:r>
              <a:rPr lang="en-US" sz="2400" b="1" i="0" u="none" strike="noStrike" cap="none">
                <a:solidFill>
                  <a:srgbClr val="008000"/>
                </a:solidFill>
                <a:latin typeface="Arial"/>
                <a:ea typeface="Arial"/>
                <a:cs typeface="Arial"/>
                <a:sym typeface="Arial"/>
              </a:rPr>
              <a:t>contribution</a:t>
            </a:r>
            <a:endParaRPr/>
          </a:p>
          <a:p>
            <a:pPr marL="0" marR="0" lvl="0" indent="0" algn="ctr" rtl="0">
              <a:spcBef>
                <a:spcPts val="0"/>
              </a:spcBef>
              <a:spcAft>
                <a:spcPts val="0"/>
              </a:spcAft>
              <a:buNone/>
            </a:pPr>
            <a:r>
              <a:rPr lang="en-US" sz="2400" b="1" i="0" u="none" strike="noStrike" cap="none">
                <a:solidFill>
                  <a:srgbClr val="008000"/>
                </a:solidFill>
                <a:latin typeface="Arial"/>
                <a:ea typeface="Arial"/>
                <a:cs typeface="Arial"/>
                <a:sym typeface="Arial"/>
              </a:rPr>
              <a:t>to profits.</a:t>
            </a:r>
            <a:endParaRPr/>
          </a:p>
        </p:txBody>
      </p:sp>
      <p:sp>
        <p:nvSpPr>
          <p:cNvPr id="572" name="Google Shape;572;p39"/>
          <p:cNvSpPr/>
          <p:nvPr/>
        </p:nvSpPr>
        <p:spPr>
          <a:xfrm>
            <a:off x="5410200" y="2438400"/>
            <a:ext cx="3581400" cy="1606550"/>
          </a:xfrm>
          <a:prstGeom prst="rect">
            <a:avLst/>
          </a:prstGeom>
          <a:solidFill>
            <a:srgbClr val="E1FFE1"/>
          </a:solidFill>
          <a:ln w="57150" cap="flat" cmpd="thinThick">
            <a:solidFill>
              <a:srgbClr val="008000"/>
            </a:solidFill>
            <a:prstDash val="solid"/>
            <a:miter lim="800000"/>
            <a:headEnd type="none" w="sm" len="sm"/>
            <a:tailEnd type="none" w="sm" len="sm"/>
          </a:ln>
          <a:effectLst>
            <a:outerShdw blurRad="63500" dist="53882" dir="2700000" algn="ctr" rotWithShape="0">
              <a:schemeClr val="dk1">
                <a:alpha val="74901"/>
              </a:schemeClr>
            </a:outerShdw>
          </a:effectLst>
        </p:spPr>
        <p:txBody>
          <a:bodyPr spcFirstLastPara="1" wrap="square" lIns="90475" tIns="44450" rIns="90475" bIns="44450" anchor="t" anchorCtr="0">
            <a:spAutoFit/>
          </a:bodyPr>
          <a:lstStyle/>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Contribution margin</a:t>
            </a:r>
            <a:endParaRPr/>
          </a:p>
          <a:p>
            <a:pPr marL="0" marR="0" lvl="0" indent="0" algn="ctr" rtl="0">
              <a:spcBef>
                <a:spcPts val="0"/>
              </a:spcBef>
              <a:spcAft>
                <a:spcPts val="0"/>
              </a:spcAft>
              <a:buClr>
                <a:srgbClr val="008000"/>
              </a:buClr>
              <a:buSzPts val="2400"/>
              <a:buFont typeface="Georgia"/>
              <a:buNone/>
            </a:pPr>
            <a:r>
              <a:rPr lang="en-US" sz="2400" b="1" i="0" u="none" strike="noStrike" cap="none">
                <a:solidFill>
                  <a:srgbClr val="008000"/>
                </a:solidFill>
                <a:latin typeface="Arial"/>
                <a:ea typeface="Arial"/>
                <a:cs typeface="Arial"/>
                <a:sym typeface="Arial"/>
              </a:rPr>
              <a:t>is computed by taking sales minus variable costs.</a:t>
            </a:r>
            <a:endParaRPr/>
          </a:p>
        </p:txBody>
      </p:sp>
      <p:sp>
        <p:nvSpPr>
          <p:cNvPr id="573" name="Google Shape;573;p39"/>
          <p:cNvSpPr txBox="1"/>
          <p:nvPr/>
        </p:nvSpPr>
        <p:spPr>
          <a:xfrm>
            <a:off x="533400" y="1447800"/>
            <a:ext cx="8001000" cy="1143000"/>
          </a:xfrm>
          <a:prstGeom prst="rect">
            <a:avLst/>
          </a:prstGeom>
          <a:noFill/>
          <a:ln>
            <a:noFill/>
          </a:ln>
        </p:spPr>
        <p:txBody>
          <a:bodyPr spcFirstLastPara="1" wrap="square" lIns="90475" tIns="44450" rIns="90475" bIns="44450" anchor="t" anchorCtr="0">
            <a:noAutofit/>
          </a:bodyPr>
          <a:lstStyle/>
          <a:p>
            <a:pPr marL="273050" marR="0" lvl="0" indent="-273050" algn="ctr" rtl="0">
              <a:spcBef>
                <a:spcPts val="0"/>
              </a:spcBef>
              <a:spcAft>
                <a:spcPts val="0"/>
              </a:spcAft>
              <a:buClr>
                <a:srgbClr val="2DA2BF"/>
              </a:buClr>
              <a:buSzPts val="2128"/>
              <a:buFont typeface="Times"/>
              <a:buNone/>
            </a:pPr>
            <a:r>
              <a:rPr lang="en-US" sz="2800" b="0" i="0" u="none" strike="noStrike" cap="none">
                <a:solidFill>
                  <a:srgbClr val="464646"/>
                </a:solidFill>
                <a:latin typeface="Arial"/>
                <a:ea typeface="Arial"/>
                <a:cs typeface="Arial"/>
                <a:sym typeface="Arial"/>
              </a:rPr>
              <a:t>Our approach to segment reporting uses the contribution format.</a:t>
            </a:r>
            <a:endParaRPr/>
          </a:p>
        </p:txBody>
      </p:sp>
      <p:graphicFrame>
        <p:nvGraphicFramePr>
          <p:cNvPr id="574" name="Google Shape;574;p39"/>
          <p:cNvGraphicFramePr/>
          <p:nvPr/>
        </p:nvGraphicFramePr>
        <p:xfrm>
          <a:off x="700088" y="2517775"/>
          <a:ext cx="4273550" cy="3752850"/>
        </p:xfrm>
        <a:graphic>
          <a:graphicData uri="http://schemas.openxmlformats.org/presentationml/2006/ole">
            <mc:AlternateContent xmlns:mc="http://schemas.openxmlformats.org/markup-compatibility/2006">
              <mc:Choice xmlns:v="urn:schemas-microsoft-com:vml" Requires="v">
                <p:oleObj r:id="rId3" imgW="4273550" imgH="3752850" progId="Excel.Sheet.12">
                  <p:embed/>
                </p:oleObj>
              </mc:Choice>
              <mc:Fallback>
                <p:oleObj r:id="rId3" imgW="4273550" imgH="3752850" progId="Excel.Sheet.12">
                  <p:embed/>
                  <p:pic>
                    <p:nvPicPr>
                      <p:cNvPr id="574" name="Google Shape;574;p39"/>
                      <p:cNvPicPr preferRelativeResize="0"/>
                      <p:nvPr/>
                    </p:nvPicPr>
                    <p:blipFill rotWithShape="1">
                      <a:blip r:embed="rId4">
                        <a:alphaModFix/>
                      </a:blip>
                      <a:srcRect/>
                      <a:stretch/>
                    </p:blipFill>
                    <p:spPr>
                      <a:xfrm>
                        <a:off x="700088" y="2517775"/>
                        <a:ext cx="4273550" cy="3752850"/>
                      </a:xfrm>
                      <a:prstGeom prst="rect">
                        <a:avLst/>
                      </a:prstGeom>
                      <a:noFill/>
                      <a:ln>
                        <a:noFill/>
                      </a:ln>
                    </p:spPr>
                  </p:pic>
                </p:oleObj>
              </mc:Fallback>
            </mc:AlternateContent>
          </a:graphicData>
        </a:graphic>
      </p:graphicFrame>
    </p:spTree>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
          <p:cNvSpPr txBox="1">
            <a:spLocks noGrp="1"/>
          </p:cNvSpPr>
          <p:nvPr>
            <p:ph type="title"/>
          </p:nvPr>
        </p:nvSpPr>
        <p:spPr>
          <a:xfrm>
            <a:off x="822324" y="152400"/>
            <a:ext cx="8245476"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0000"/>
              </a:lnSpc>
              <a:spcBef>
                <a:spcPts val="0"/>
              </a:spcBef>
              <a:spcAft>
                <a:spcPts val="0"/>
              </a:spcAft>
              <a:buNone/>
            </a:pPr>
            <a:r>
              <a:rPr lang="en-US"/>
              <a:t>Overview of Variable and Absorption Costing</a:t>
            </a:r>
            <a:endParaRPr/>
          </a:p>
        </p:txBody>
      </p:sp>
      <p:grpSp>
        <p:nvGrpSpPr>
          <p:cNvPr id="229" name="Google Shape;229;p4"/>
          <p:cNvGrpSpPr/>
          <p:nvPr/>
        </p:nvGrpSpPr>
        <p:grpSpPr>
          <a:xfrm>
            <a:off x="1909763" y="2590800"/>
            <a:ext cx="5334000" cy="3200400"/>
            <a:chOff x="1248" y="1632"/>
            <a:chExt cx="3360" cy="2016"/>
          </a:xfrm>
        </p:grpSpPr>
        <p:sp>
          <p:nvSpPr>
            <p:cNvPr id="230" name="Google Shape;230;p4"/>
            <p:cNvSpPr/>
            <p:nvPr/>
          </p:nvSpPr>
          <p:spPr>
            <a:xfrm>
              <a:off x="1248" y="1632"/>
              <a:ext cx="3360" cy="336"/>
            </a:xfrm>
            <a:prstGeom prst="rect">
              <a:avLst/>
            </a:prstGeom>
            <a:solidFill>
              <a:srgbClr val="CCE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0" u="none" strike="noStrike" cap="none">
                  <a:solidFill>
                    <a:srgbClr val="000000"/>
                  </a:solidFill>
                  <a:latin typeface="Arial"/>
                  <a:ea typeface="Arial"/>
                  <a:cs typeface="Arial"/>
                  <a:sym typeface="Arial"/>
                </a:rPr>
                <a:t>Direct Materials</a:t>
              </a:r>
              <a:endParaRPr/>
            </a:p>
          </p:txBody>
        </p:sp>
        <p:sp>
          <p:nvSpPr>
            <p:cNvPr id="231" name="Google Shape;231;p4"/>
            <p:cNvSpPr/>
            <p:nvPr/>
          </p:nvSpPr>
          <p:spPr>
            <a:xfrm>
              <a:off x="1248" y="1968"/>
              <a:ext cx="3360" cy="336"/>
            </a:xfrm>
            <a:prstGeom prst="rect">
              <a:avLst/>
            </a:prstGeom>
            <a:solidFill>
              <a:srgbClr val="FFCC99"/>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0" u="none" strike="noStrike" cap="none">
                  <a:solidFill>
                    <a:srgbClr val="000000"/>
                  </a:solidFill>
                  <a:latin typeface="Arial"/>
                  <a:ea typeface="Arial"/>
                  <a:cs typeface="Arial"/>
                  <a:sym typeface="Arial"/>
                </a:rPr>
                <a:t>Direct Labor</a:t>
              </a:r>
              <a:endParaRPr/>
            </a:p>
          </p:txBody>
        </p:sp>
        <p:sp>
          <p:nvSpPr>
            <p:cNvPr id="232" name="Google Shape;232;p4"/>
            <p:cNvSpPr/>
            <p:nvPr/>
          </p:nvSpPr>
          <p:spPr>
            <a:xfrm>
              <a:off x="1248" y="2304"/>
              <a:ext cx="3360" cy="336"/>
            </a:xfrm>
            <a:prstGeom prst="rect">
              <a:avLst/>
            </a:prstGeom>
            <a:solidFill>
              <a:srgbClr val="CC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0" u="none" strike="noStrike" cap="none">
                  <a:solidFill>
                    <a:srgbClr val="000000"/>
                  </a:solidFill>
                  <a:latin typeface="Arial"/>
                  <a:ea typeface="Arial"/>
                  <a:cs typeface="Arial"/>
                  <a:sym typeface="Arial"/>
                </a:rPr>
                <a:t>Variable Manufacturing Overhead</a:t>
              </a:r>
              <a:endParaRPr/>
            </a:p>
          </p:txBody>
        </p:sp>
        <p:sp>
          <p:nvSpPr>
            <p:cNvPr id="233" name="Google Shape;233;p4"/>
            <p:cNvSpPr/>
            <p:nvPr/>
          </p:nvSpPr>
          <p:spPr>
            <a:xfrm>
              <a:off x="1248" y="2640"/>
              <a:ext cx="3360" cy="336"/>
            </a:xfrm>
            <a:prstGeom prst="rect">
              <a:avLst/>
            </a:prstGeom>
            <a:solidFill>
              <a:srgbClr val="EAEAE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0" u="none" strike="noStrike" cap="none">
                  <a:solidFill>
                    <a:srgbClr val="000000"/>
                  </a:solidFill>
                  <a:latin typeface="Arial"/>
                  <a:ea typeface="Arial"/>
                  <a:cs typeface="Arial"/>
                  <a:sym typeface="Arial"/>
                </a:rPr>
                <a:t>Fixed Manufacturing Overhead</a:t>
              </a:r>
              <a:endParaRPr/>
            </a:p>
          </p:txBody>
        </p:sp>
        <p:sp>
          <p:nvSpPr>
            <p:cNvPr id="234" name="Google Shape;234;p4"/>
            <p:cNvSpPr/>
            <p:nvPr/>
          </p:nvSpPr>
          <p:spPr>
            <a:xfrm>
              <a:off x="1248" y="2976"/>
              <a:ext cx="3360" cy="336"/>
            </a:xfrm>
            <a:prstGeom prst="rect">
              <a:avLst/>
            </a:prstGeom>
            <a:solidFill>
              <a:srgbClr val="CCFF99"/>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900" b="0" i="0" u="none" strike="noStrike" cap="none">
                  <a:solidFill>
                    <a:srgbClr val="000000"/>
                  </a:solidFill>
                  <a:latin typeface="Arial"/>
                  <a:ea typeface="Arial"/>
                  <a:cs typeface="Arial"/>
                  <a:sym typeface="Arial"/>
                </a:rPr>
                <a:t>Variable Selling and Administrative Expenses</a:t>
              </a:r>
              <a:endParaRPr/>
            </a:p>
          </p:txBody>
        </p:sp>
        <p:sp>
          <p:nvSpPr>
            <p:cNvPr id="235" name="Google Shape;235;p4"/>
            <p:cNvSpPr/>
            <p:nvPr/>
          </p:nvSpPr>
          <p:spPr>
            <a:xfrm>
              <a:off x="1248" y="3312"/>
              <a:ext cx="3360" cy="336"/>
            </a:xfrm>
            <a:prstGeom prst="rect">
              <a:avLst/>
            </a:prstGeom>
            <a:solidFill>
              <a:srgbClr val="FFCC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0" u="none" strike="noStrike" cap="none">
                  <a:solidFill>
                    <a:srgbClr val="000000"/>
                  </a:solidFill>
                  <a:latin typeface="Arial"/>
                  <a:ea typeface="Arial"/>
                  <a:cs typeface="Arial"/>
                  <a:sym typeface="Arial"/>
                </a:rPr>
                <a:t>Fixed Selling and Administrative Expenses</a:t>
              </a:r>
              <a:endParaRPr/>
            </a:p>
          </p:txBody>
        </p:sp>
      </p:grpSp>
      <p:sp>
        <p:nvSpPr>
          <p:cNvPr id="236" name="Google Shape;236;p4"/>
          <p:cNvSpPr txBox="1"/>
          <p:nvPr/>
        </p:nvSpPr>
        <p:spPr>
          <a:xfrm>
            <a:off x="269875" y="1754188"/>
            <a:ext cx="1317625" cy="822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Variable</a:t>
            </a:r>
            <a:br>
              <a:rPr lang="en-US" sz="2400" b="1" i="0" u="none" strike="noStrike" cap="none">
                <a:solidFill>
                  <a:srgbClr val="000000"/>
                </a:solidFill>
                <a:latin typeface="Times New Roman"/>
                <a:ea typeface="Times New Roman"/>
                <a:cs typeface="Times New Roman"/>
                <a:sym typeface="Times New Roman"/>
              </a:rPr>
            </a:br>
            <a:r>
              <a:rPr lang="en-US" sz="2400" b="1" i="0" u="none" strike="noStrike" cap="none">
                <a:solidFill>
                  <a:srgbClr val="000000"/>
                </a:solidFill>
                <a:latin typeface="Times New Roman"/>
                <a:ea typeface="Times New Roman"/>
                <a:cs typeface="Times New Roman"/>
                <a:sym typeface="Times New Roman"/>
              </a:rPr>
              <a:t>Costing</a:t>
            </a:r>
            <a:endParaRPr/>
          </a:p>
        </p:txBody>
      </p:sp>
      <p:sp>
        <p:nvSpPr>
          <p:cNvPr id="237" name="Google Shape;237;p4"/>
          <p:cNvSpPr txBox="1"/>
          <p:nvPr/>
        </p:nvSpPr>
        <p:spPr>
          <a:xfrm>
            <a:off x="7386638" y="1754188"/>
            <a:ext cx="1658937" cy="822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Absorption</a:t>
            </a:r>
            <a:br>
              <a:rPr lang="en-US" sz="2400" b="1" i="0" u="none" strike="noStrike" cap="none">
                <a:solidFill>
                  <a:srgbClr val="000000"/>
                </a:solidFill>
                <a:latin typeface="Times New Roman"/>
                <a:ea typeface="Times New Roman"/>
                <a:cs typeface="Times New Roman"/>
                <a:sym typeface="Times New Roman"/>
              </a:rPr>
            </a:br>
            <a:r>
              <a:rPr lang="en-US" sz="2400" b="1" i="0" u="none" strike="noStrike" cap="none">
                <a:solidFill>
                  <a:srgbClr val="000000"/>
                </a:solidFill>
                <a:latin typeface="Times New Roman"/>
                <a:ea typeface="Times New Roman"/>
                <a:cs typeface="Times New Roman"/>
                <a:sym typeface="Times New Roman"/>
              </a:rPr>
              <a:t>Costing</a:t>
            </a:r>
            <a:endParaRPr/>
          </a:p>
        </p:txBody>
      </p:sp>
      <p:grpSp>
        <p:nvGrpSpPr>
          <p:cNvPr id="238" name="Google Shape;238;p4"/>
          <p:cNvGrpSpPr/>
          <p:nvPr/>
        </p:nvGrpSpPr>
        <p:grpSpPr>
          <a:xfrm>
            <a:off x="317500" y="2590800"/>
            <a:ext cx="1565275" cy="3200400"/>
            <a:chOff x="5624" y="1632"/>
            <a:chExt cx="986" cy="2016"/>
          </a:xfrm>
        </p:grpSpPr>
        <p:grpSp>
          <p:nvGrpSpPr>
            <p:cNvPr id="239" name="Google Shape;239;p4"/>
            <p:cNvGrpSpPr/>
            <p:nvPr/>
          </p:nvGrpSpPr>
          <p:grpSpPr>
            <a:xfrm>
              <a:off x="5624" y="1632"/>
              <a:ext cx="768" cy="2016"/>
              <a:chOff x="5624" y="1632"/>
              <a:chExt cx="768" cy="2016"/>
            </a:xfrm>
          </p:grpSpPr>
          <p:sp>
            <p:nvSpPr>
              <p:cNvPr id="240" name="Google Shape;240;p4"/>
              <p:cNvSpPr/>
              <p:nvPr/>
            </p:nvSpPr>
            <p:spPr>
              <a:xfrm>
                <a:off x="5624" y="1632"/>
                <a:ext cx="768" cy="1008"/>
              </a:xfrm>
              <a:prstGeom prst="rect">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Product</a:t>
                </a:r>
                <a:br>
                  <a:rPr lang="en-US" sz="2400" b="1" i="0" u="none" strike="noStrike" cap="none">
                    <a:solidFill>
                      <a:srgbClr val="FFFFFF"/>
                    </a:solidFill>
                    <a:latin typeface="Times New Roman"/>
                    <a:ea typeface="Times New Roman"/>
                    <a:cs typeface="Times New Roman"/>
                    <a:sym typeface="Times New Roman"/>
                  </a:rPr>
                </a:br>
                <a:r>
                  <a:rPr lang="en-US" sz="2400" b="1" i="0" u="none" strike="noStrike" cap="none">
                    <a:solidFill>
                      <a:srgbClr val="FFFFFF"/>
                    </a:solidFill>
                    <a:latin typeface="Times New Roman"/>
                    <a:ea typeface="Times New Roman"/>
                    <a:cs typeface="Times New Roman"/>
                    <a:sym typeface="Times New Roman"/>
                  </a:rPr>
                  <a:t>Costs</a:t>
                </a:r>
                <a:endParaRPr/>
              </a:p>
            </p:txBody>
          </p:sp>
          <p:sp>
            <p:nvSpPr>
              <p:cNvPr id="241" name="Google Shape;241;p4"/>
              <p:cNvSpPr/>
              <p:nvPr/>
            </p:nvSpPr>
            <p:spPr>
              <a:xfrm>
                <a:off x="5624" y="2640"/>
                <a:ext cx="768" cy="1008"/>
              </a:xfrm>
              <a:prstGeom prst="rect">
                <a:avLst/>
              </a:prstGeom>
              <a:solidFill>
                <a:srgbClr val="0099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Period</a:t>
                </a:r>
                <a:br>
                  <a:rPr lang="en-US" sz="2400" b="1" i="0" u="none" strike="noStrike" cap="none">
                    <a:solidFill>
                      <a:srgbClr val="FFFFFF"/>
                    </a:solidFill>
                    <a:latin typeface="Times New Roman"/>
                    <a:ea typeface="Times New Roman"/>
                    <a:cs typeface="Times New Roman"/>
                    <a:sym typeface="Times New Roman"/>
                  </a:rPr>
                </a:br>
                <a:r>
                  <a:rPr lang="en-US" sz="2400" b="1" i="0" u="none" strike="noStrike" cap="none">
                    <a:solidFill>
                      <a:srgbClr val="FFFFFF"/>
                    </a:solidFill>
                    <a:latin typeface="Times New Roman"/>
                    <a:ea typeface="Times New Roman"/>
                    <a:cs typeface="Times New Roman"/>
                    <a:sym typeface="Times New Roman"/>
                  </a:rPr>
                  <a:t>Costs</a:t>
                </a:r>
                <a:endParaRPr sz="2400" b="1" i="0" u="none" strike="noStrike" cap="none">
                  <a:solidFill>
                    <a:srgbClr val="000000"/>
                  </a:solidFill>
                  <a:latin typeface="Times New Roman"/>
                  <a:ea typeface="Times New Roman"/>
                  <a:cs typeface="Times New Roman"/>
                  <a:sym typeface="Times New Roman"/>
                </a:endParaRPr>
              </a:p>
            </p:txBody>
          </p:sp>
        </p:grpSp>
        <p:sp>
          <p:nvSpPr>
            <p:cNvPr id="242" name="Google Shape;242;p4"/>
            <p:cNvSpPr/>
            <p:nvPr/>
          </p:nvSpPr>
          <p:spPr>
            <a:xfrm flipH="1">
              <a:off x="6418" y="1632"/>
              <a:ext cx="192" cy="1002"/>
            </a:xfrm>
            <a:prstGeom prst="rightBrace">
              <a:avLst>
                <a:gd name="adj1" fmla="val 43490"/>
                <a:gd name="adj2" fmla="val 50000"/>
              </a:avLst>
            </a:prstGeom>
            <a:noFill/>
            <a:ln w="57150" cap="flat" cmpd="sng">
              <a:solidFill>
                <a:srgbClr val="FF0000"/>
              </a:solidFill>
              <a:prstDash val="solid"/>
              <a:round/>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43" name="Google Shape;243;p4"/>
            <p:cNvSpPr/>
            <p:nvPr/>
          </p:nvSpPr>
          <p:spPr>
            <a:xfrm flipH="1">
              <a:off x="6418" y="2632"/>
              <a:ext cx="192" cy="1002"/>
            </a:xfrm>
            <a:prstGeom prst="rightBrace">
              <a:avLst>
                <a:gd name="adj1" fmla="val 43490"/>
                <a:gd name="adj2" fmla="val 50000"/>
              </a:avLst>
            </a:prstGeom>
            <a:noFill/>
            <a:ln w="57150" cap="flat" cmpd="sng">
              <a:solidFill>
                <a:srgbClr val="00B050"/>
              </a:solidFill>
              <a:prstDash val="solid"/>
              <a:round/>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244" name="Google Shape;244;p4"/>
          <p:cNvGrpSpPr/>
          <p:nvPr/>
        </p:nvGrpSpPr>
        <p:grpSpPr>
          <a:xfrm>
            <a:off x="7265988" y="2590800"/>
            <a:ext cx="1560512" cy="3200400"/>
            <a:chOff x="96" y="1632"/>
            <a:chExt cx="983" cy="2016"/>
          </a:xfrm>
        </p:grpSpPr>
        <p:grpSp>
          <p:nvGrpSpPr>
            <p:cNvPr id="245" name="Google Shape;245;p4"/>
            <p:cNvGrpSpPr/>
            <p:nvPr/>
          </p:nvGrpSpPr>
          <p:grpSpPr>
            <a:xfrm>
              <a:off x="311" y="1632"/>
              <a:ext cx="768" cy="2016"/>
              <a:chOff x="263" y="1632"/>
              <a:chExt cx="768" cy="2016"/>
            </a:xfrm>
          </p:grpSpPr>
          <p:sp>
            <p:nvSpPr>
              <p:cNvPr id="246" name="Google Shape;246;p4"/>
              <p:cNvSpPr/>
              <p:nvPr/>
            </p:nvSpPr>
            <p:spPr>
              <a:xfrm>
                <a:off x="263" y="1632"/>
                <a:ext cx="768" cy="1344"/>
              </a:xfrm>
              <a:prstGeom prst="rect">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Product</a:t>
                </a:r>
                <a:br>
                  <a:rPr lang="en-US" sz="2400" b="1" i="0" u="none" strike="noStrike" cap="none">
                    <a:solidFill>
                      <a:srgbClr val="FFFFFF"/>
                    </a:solidFill>
                    <a:latin typeface="Times New Roman"/>
                    <a:ea typeface="Times New Roman"/>
                    <a:cs typeface="Times New Roman"/>
                    <a:sym typeface="Times New Roman"/>
                  </a:rPr>
                </a:br>
                <a:r>
                  <a:rPr lang="en-US" sz="2400" b="1" i="0" u="none" strike="noStrike" cap="none">
                    <a:solidFill>
                      <a:srgbClr val="FFFFFF"/>
                    </a:solidFill>
                    <a:latin typeface="Times New Roman"/>
                    <a:ea typeface="Times New Roman"/>
                    <a:cs typeface="Times New Roman"/>
                    <a:sym typeface="Times New Roman"/>
                  </a:rPr>
                  <a:t>Costs</a:t>
                </a:r>
                <a:endParaRPr/>
              </a:p>
            </p:txBody>
          </p:sp>
          <p:sp>
            <p:nvSpPr>
              <p:cNvPr id="247" name="Google Shape;247;p4"/>
              <p:cNvSpPr/>
              <p:nvPr/>
            </p:nvSpPr>
            <p:spPr>
              <a:xfrm>
                <a:off x="263" y="2976"/>
                <a:ext cx="768" cy="672"/>
              </a:xfrm>
              <a:prstGeom prst="rect">
                <a:avLst/>
              </a:prstGeom>
              <a:solidFill>
                <a:srgbClr val="0099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Times New Roman"/>
                    <a:ea typeface="Times New Roman"/>
                    <a:cs typeface="Times New Roman"/>
                    <a:sym typeface="Times New Roman"/>
                  </a:rPr>
                  <a:t>Period</a:t>
                </a:r>
                <a:br>
                  <a:rPr lang="en-US" sz="2400" b="1" i="0" u="none" strike="noStrike" cap="none">
                    <a:solidFill>
                      <a:srgbClr val="FFFFFF"/>
                    </a:solidFill>
                    <a:latin typeface="Times New Roman"/>
                    <a:ea typeface="Times New Roman"/>
                    <a:cs typeface="Times New Roman"/>
                    <a:sym typeface="Times New Roman"/>
                  </a:rPr>
                </a:br>
                <a:r>
                  <a:rPr lang="en-US" sz="2400" b="1" i="0" u="none" strike="noStrike" cap="none">
                    <a:solidFill>
                      <a:srgbClr val="FFFFFF"/>
                    </a:solidFill>
                    <a:latin typeface="Times New Roman"/>
                    <a:ea typeface="Times New Roman"/>
                    <a:cs typeface="Times New Roman"/>
                    <a:sym typeface="Times New Roman"/>
                  </a:rPr>
                  <a:t>Costs</a:t>
                </a:r>
                <a:endParaRPr sz="2400" b="1" i="0" u="none" strike="noStrike" cap="none">
                  <a:solidFill>
                    <a:srgbClr val="000000"/>
                  </a:solidFill>
                  <a:latin typeface="Times New Roman"/>
                  <a:ea typeface="Times New Roman"/>
                  <a:cs typeface="Times New Roman"/>
                  <a:sym typeface="Times New Roman"/>
                </a:endParaRPr>
              </a:p>
            </p:txBody>
          </p:sp>
        </p:grpSp>
        <p:sp>
          <p:nvSpPr>
            <p:cNvPr id="248" name="Google Shape;248;p4"/>
            <p:cNvSpPr/>
            <p:nvPr/>
          </p:nvSpPr>
          <p:spPr>
            <a:xfrm>
              <a:off x="96" y="1632"/>
              <a:ext cx="192" cy="1344"/>
            </a:xfrm>
            <a:prstGeom prst="rightBrace">
              <a:avLst>
                <a:gd name="adj1" fmla="val 58333"/>
                <a:gd name="adj2" fmla="val 50000"/>
              </a:avLst>
            </a:prstGeom>
            <a:noFill/>
            <a:ln w="57150" cap="flat" cmpd="sng">
              <a:solidFill>
                <a:srgbClr val="FF0000"/>
              </a:solidFill>
              <a:prstDash val="solid"/>
              <a:round/>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FF0000"/>
                </a:solidFill>
                <a:latin typeface="Arial"/>
                <a:ea typeface="Arial"/>
                <a:cs typeface="Arial"/>
                <a:sym typeface="Arial"/>
              </a:endParaRPr>
            </a:p>
          </p:txBody>
        </p:sp>
        <p:sp>
          <p:nvSpPr>
            <p:cNvPr id="249" name="Google Shape;249;p4"/>
            <p:cNvSpPr/>
            <p:nvPr/>
          </p:nvSpPr>
          <p:spPr>
            <a:xfrm>
              <a:off x="96" y="2968"/>
              <a:ext cx="192" cy="666"/>
            </a:xfrm>
            <a:prstGeom prst="rightBrace">
              <a:avLst>
                <a:gd name="adj1" fmla="val 28906"/>
                <a:gd name="adj2" fmla="val 50000"/>
              </a:avLst>
            </a:prstGeom>
            <a:noFill/>
            <a:ln w="57150" cap="flat" cmpd="sng">
              <a:solidFill>
                <a:srgbClr val="00B050"/>
              </a:solidFill>
              <a:prstDash val="solid"/>
              <a:round/>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Tree>
  </p:cSld>
  <p:clrMapOvr>
    <a:masterClrMapping/>
  </p:clrMapOvr>
  <p:transition spd="slow">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Levels of Segmented Statements – Part 4</a:t>
            </a:r>
            <a:endParaRPr/>
          </a:p>
        </p:txBody>
      </p:sp>
      <p:graphicFrame>
        <p:nvGraphicFramePr>
          <p:cNvPr id="581" name="Google Shape;581;p40"/>
          <p:cNvGraphicFramePr/>
          <p:nvPr/>
        </p:nvGraphicFramePr>
        <p:xfrm>
          <a:off x="161925" y="1676400"/>
          <a:ext cx="8686800" cy="3465513"/>
        </p:xfrm>
        <a:graphic>
          <a:graphicData uri="http://schemas.openxmlformats.org/presentationml/2006/ole">
            <mc:AlternateContent xmlns:mc="http://schemas.openxmlformats.org/markup-compatibility/2006">
              <mc:Choice xmlns:v="urn:schemas-microsoft-com:vml" Requires="v">
                <p:oleObj r:id="rId3" imgW="8686800" imgH="3465513" progId="Excel.Sheet.8">
                  <p:embed/>
                </p:oleObj>
              </mc:Choice>
              <mc:Fallback>
                <p:oleObj r:id="rId3" imgW="8686800" imgH="3465513" progId="Excel.Sheet.8">
                  <p:embed/>
                  <p:pic>
                    <p:nvPicPr>
                      <p:cNvPr id="581" name="Google Shape;581;p40"/>
                      <p:cNvPicPr preferRelativeResize="0"/>
                      <p:nvPr/>
                    </p:nvPicPr>
                    <p:blipFill rotWithShape="1">
                      <a:blip r:embed="rId4">
                        <a:alphaModFix/>
                      </a:blip>
                      <a:srcRect/>
                      <a:stretch/>
                    </p:blipFill>
                    <p:spPr>
                      <a:xfrm>
                        <a:off x="161925" y="1676400"/>
                        <a:ext cx="8686800" cy="3465513"/>
                      </a:xfrm>
                      <a:prstGeom prst="rect">
                        <a:avLst/>
                      </a:prstGeom>
                      <a:noFill/>
                      <a:ln>
                        <a:noFill/>
                      </a:ln>
                    </p:spPr>
                  </p:pic>
                </p:oleObj>
              </mc:Fallback>
            </mc:AlternateContent>
          </a:graphicData>
        </a:graphic>
      </p:graphicFrame>
      <p:sp>
        <p:nvSpPr>
          <p:cNvPr id="582" name="Google Shape;582;p40"/>
          <p:cNvSpPr/>
          <p:nvPr/>
        </p:nvSpPr>
        <p:spPr>
          <a:xfrm>
            <a:off x="4876800" y="4038600"/>
            <a:ext cx="4038600" cy="2084388"/>
          </a:xfrm>
          <a:prstGeom prst="rect">
            <a:avLst/>
          </a:prstGeom>
          <a:solidFill>
            <a:srgbClr val="CCFFFF"/>
          </a:solidFill>
          <a:ln w="28575" cap="flat" cmpd="thinThick">
            <a:solidFill>
              <a:srgbClr val="0000CC"/>
            </a:solidFill>
            <a:prstDash val="solid"/>
            <a:miter lim="800000"/>
            <a:headEnd type="none" w="sm" len="sm"/>
            <a:tailEnd type="none" w="sm" len="sm"/>
          </a:ln>
          <a:effectLst>
            <a:outerShdw blurRad="63500" dist="53882" dir="2700000" algn="ctr" rotWithShape="0">
              <a:schemeClr val="dk1">
                <a:alpha val="74901"/>
              </a:schemeClr>
            </a:outerShdw>
          </a:effectLst>
        </p:spPr>
        <p:txBody>
          <a:bodyPr spcFirstLastPara="1" wrap="square" lIns="90475" tIns="44450" rIns="90475" bIns="44450" anchor="t" anchorCtr="0">
            <a:spAutoFit/>
          </a:bodyPr>
          <a:lstStyle/>
          <a:p>
            <a:pPr marL="0" marR="0" lvl="0" indent="0" algn="ctr" rtl="0">
              <a:lnSpc>
                <a:spcPct val="90000"/>
              </a:lnSpc>
              <a:spcBef>
                <a:spcPts val="0"/>
              </a:spcBef>
              <a:spcAft>
                <a:spcPts val="0"/>
              </a:spcAft>
              <a:buClr>
                <a:srgbClr val="0000CC"/>
              </a:buClr>
              <a:buSzPts val="2400"/>
              <a:buFont typeface="Georgia"/>
              <a:buNone/>
            </a:pPr>
            <a:r>
              <a:rPr lang="en-US" sz="2400" b="0" i="0" u="none" strike="noStrike" cap="none">
                <a:solidFill>
                  <a:srgbClr val="0000CC"/>
                </a:solidFill>
                <a:latin typeface="Arial"/>
                <a:ea typeface="Arial"/>
                <a:cs typeface="Arial"/>
                <a:sym typeface="Arial"/>
              </a:rPr>
              <a:t>Common fixed expenses should </a:t>
            </a:r>
            <a:r>
              <a:rPr lang="en-US" sz="2400" b="0" i="0" u="none" strike="noStrike" cap="none">
                <a:solidFill>
                  <a:srgbClr val="7A2900"/>
                </a:solidFill>
                <a:latin typeface="Arial"/>
                <a:ea typeface="Arial"/>
                <a:cs typeface="Arial"/>
                <a:sym typeface="Arial"/>
              </a:rPr>
              <a:t>not</a:t>
            </a:r>
            <a:r>
              <a:rPr lang="en-US" sz="2400" b="0" i="0" u="none" strike="noStrike" cap="none">
                <a:solidFill>
                  <a:srgbClr val="0000CC"/>
                </a:solidFill>
                <a:latin typeface="Arial"/>
                <a:ea typeface="Arial"/>
                <a:cs typeface="Arial"/>
                <a:sym typeface="Arial"/>
              </a:rPr>
              <a:t> be allocated to the divisions. These expenses would remain even if one of the divisions were eliminated.</a:t>
            </a:r>
            <a:endParaRPr/>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Traceable Fixed Costs Can Become </a:t>
            </a:r>
            <a:br>
              <a:rPr lang="en-US"/>
            </a:br>
            <a:r>
              <a:rPr lang="en-US"/>
              <a:t>Common Fixed Costs – Part 1</a:t>
            </a:r>
            <a:endParaRPr/>
          </a:p>
        </p:txBody>
      </p:sp>
      <p:sp>
        <p:nvSpPr>
          <p:cNvPr id="589" name="Google Shape;589;p41"/>
          <p:cNvSpPr txBox="1">
            <a:spLocks noGrp="1"/>
          </p:cNvSpPr>
          <p:nvPr>
            <p:ph type="body" idx="1"/>
          </p:nvPr>
        </p:nvSpPr>
        <p:spPr>
          <a:xfrm>
            <a:off x="250825" y="1524000"/>
            <a:ext cx="8686800" cy="22860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3600"/>
              <a:buFont typeface="Times"/>
              <a:buNone/>
            </a:pPr>
            <a:r>
              <a:rPr lang="en-US" sz="3600">
                <a:solidFill>
                  <a:schemeClr val="dk2"/>
                </a:solidFill>
                <a:latin typeface="Calibri"/>
                <a:ea typeface="Calibri"/>
                <a:cs typeface="Calibri"/>
                <a:sym typeface="Calibri"/>
              </a:rPr>
              <a:t>As previously mentioned, fixed expenses that are traceable to one segment can become common fixed expenses if the company is divided into</a:t>
            </a:r>
            <a:r>
              <a:rPr lang="en-US" sz="3600">
                <a:latin typeface="Calibri"/>
                <a:ea typeface="Calibri"/>
                <a:cs typeface="Calibri"/>
                <a:sym typeface="Calibri"/>
              </a:rPr>
              <a:t> smaller s</a:t>
            </a:r>
            <a:r>
              <a:rPr lang="en-US" sz="3600">
                <a:solidFill>
                  <a:schemeClr val="dk2"/>
                </a:solidFill>
                <a:latin typeface="Calibri"/>
                <a:ea typeface="Calibri"/>
                <a:cs typeface="Calibri"/>
                <a:sym typeface="Calibri"/>
              </a:rPr>
              <a:t>egments.</a:t>
            </a:r>
            <a:endParaRPr/>
          </a:p>
        </p:txBody>
      </p:sp>
      <p:sp>
        <p:nvSpPr>
          <p:cNvPr id="590" name="Google Shape;590;p41"/>
          <p:cNvSpPr/>
          <p:nvPr/>
        </p:nvSpPr>
        <p:spPr>
          <a:xfrm>
            <a:off x="1257300" y="4191000"/>
            <a:ext cx="6629400" cy="107473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200" b="1" i="0" u="none" strike="noStrike" cap="none">
                <a:solidFill>
                  <a:srgbClr val="663300"/>
                </a:solidFill>
                <a:latin typeface="Arial Rounded"/>
                <a:ea typeface="Arial Rounded"/>
                <a:cs typeface="Arial Rounded"/>
                <a:sym typeface="Arial Rounded"/>
              </a:rPr>
              <a:t>Let’s see how this works using the Webber, Inc. example.</a:t>
            </a:r>
            <a:endParaRPr/>
          </a:p>
        </p:txBody>
      </p:sp>
    </p:spTree>
  </p:cSld>
  <p:clrMapOvr>
    <a:masterClrMapping/>
  </p:clrMapOvr>
  <p:transition>
    <p:strips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Traceable Fixed Costs Can Become </a:t>
            </a:r>
            <a:br>
              <a:rPr lang="en-US"/>
            </a:br>
            <a:r>
              <a:rPr lang="en-US"/>
              <a:t>Common Fixed Costs – Part 2</a:t>
            </a:r>
            <a:endParaRPr/>
          </a:p>
        </p:txBody>
      </p:sp>
      <p:sp>
        <p:nvSpPr>
          <p:cNvPr id="597" name="Google Shape;597;p42"/>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90488" lvl="0" indent="-228600" algn="l" rtl="0">
              <a:lnSpc>
                <a:spcPct val="90000"/>
              </a:lnSpc>
              <a:spcBef>
                <a:spcPts val="0"/>
              </a:spcBef>
              <a:spcAft>
                <a:spcPts val="0"/>
              </a:spcAft>
              <a:buSzPts val="3600"/>
              <a:buChar char=" "/>
            </a:pPr>
            <a:r>
              <a:rPr lang="en-US" sz="3600">
                <a:latin typeface="Calibri"/>
                <a:ea typeface="Calibri"/>
                <a:cs typeface="Calibri"/>
                <a:sym typeface="Calibri"/>
              </a:rPr>
              <a:t>Webber’s Television Division has two product lines:</a:t>
            </a:r>
            <a:endParaRPr/>
          </a:p>
          <a:p>
            <a:pPr marL="933450" lvl="2" indent="-457200" algn="l" rtl="0">
              <a:lnSpc>
                <a:spcPct val="90000"/>
              </a:lnSpc>
              <a:spcBef>
                <a:spcPts val="400"/>
              </a:spcBef>
              <a:spcAft>
                <a:spcPts val="0"/>
              </a:spcAft>
              <a:buClr>
                <a:schemeClr val="dk1"/>
              </a:buClr>
              <a:buSzPts val="3600"/>
              <a:buFont typeface="Calibri"/>
              <a:buAutoNum type="arabicPeriod"/>
            </a:pPr>
            <a:r>
              <a:rPr lang="en-US" sz="3600">
                <a:latin typeface="Calibri"/>
                <a:ea typeface="Calibri"/>
                <a:cs typeface="Calibri"/>
                <a:sym typeface="Calibri"/>
              </a:rPr>
              <a:t>Regular </a:t>
            </a:r>
            <a:endParaRPr/>
          </a:p>
          <a:p>
            <a:pPr marL="933450" lvl="2" indent="-457200" algn="l" rtl="0">
              <a:lnSpc>
                <a:spcPct val="90000"/>
              </a:lnSpc>
              <a:spcBef>
                <a:spcPts val="600"/>
              </a:spcBef>
              <a:spcAft>
                <a:spcPts val="0"/>
              </a:spcAft>
              <a:buClr>
                <a:schemeClr val="dk1"/>
              </a:buClr>
              <a:buSzPts val="3600"/>
              <a:buFont typeface="Calibri"/>
              <a:buAutoNum type="arabicPeriod"/>
            </a:pPr>
            <a:r>
              <a:rPr lang="en-US" sz="3600">
                <a:latin typeface="Calibri"/>
                <a:ea typeface="Calibri"/>
                <a:cs typeface="Calibri"/>
                <a:sym typeface="Calibri"/>
              </a:rPr>
              <a:t>Big Screen</a:t>
            </a:r>
            <a:endParaRPr/>
          </a:p>
        </p:txBody>
      </p:sp>
    </p:spTree>
  </p:cSld>
  <p:clrMapOvr>
    <a:masterClrMapping/>
  </p:clrMapOvr>
  <p:transition>
    <p:strips dir="l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graphicFrame>
        <p:nvGraphicFramePr>
          <p:cNvPr id="603" name="Google Shape;603;p43"/>
          <p:cNvGraphicFramePr/>
          <p:nvPr/>
        </p:nvGraphicFramePr>
        <p:xfrm>
          <a:off x="152400" y="1524000"/>
          <a:ext cx="8763000" cy="3419475"/>
        </p:xfrm>
        <a:graphic>
          <a:graphicData uri="http://schemas.openxmlformats.org/presentationml/2006/ole">
            <mc:AlternateContent xmlns:mc="http://schemas.openxmlformats.org/markup-compatibility/2006">
              <mc:Choice xmlns:v="urn:schemas-microsoft-com:vml" Requires="v">
                <p:oleObj r:id="rId3" imgW="8763000" imgH="3419475" progId="Excel.Sheet.8">
                  <p:embed/>
                </p:oleObj>
              </mc:Choice>
              <mc:Fallback>
                <p:oleObj r:id="rId3" imgW="8763000" imgH="3419475" progId="Excel.Sheet.8">
                  <p:embed/>
                  <p:pic>
                    <p:nvPicPr>
                      <p:cNvPr id="603" name="Google Shape;603;p43"/>
                      <p:cNvPicPr preferRelativeResize="0"/>
                      <p:nvPr/>
                    </p:nvPicPr>
                    <p:blipFill rotWithShape="1">
                      <a:blip r:embed="rId4">
                        <a:alphaModFix/>
                      </a:blip>
                      <a:srcRect/>
                      <a:stretch/>
                    </p:blipFill>
                    <p:spPr>
                      <a:xfrm>
                        <a:off x="152400" y="1524000"/>
                        <a:ext cx="8763000" cy="3419475"/>
                      </a:xfrm>
                      <a:prstGeom prst="rect">
                        <a:avLst/>
                      </a:prstGeom>
                      <a:noFill/>
                      <a:ln>
                        <a:noFill/>
                      </a:ln>
                    </p:spPr>
                  </p:pic>
                </p:oleObj>
              </mc:Fallback>
            </mc:AlternateContent>
          </a:graphicData>
        </a:graphic>
      </p:graphicFrame>
      <p:sp>
        <p:nvSpPr>
          <p:cNvPr id="604" name="Google Shape;604;p4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Traceable Fixed Costs Can Become </a:t>
            </a:r>
            <a:br>
              <a:rPr lang="en-US"/>
            </a:br>
            <a:r>
              <a:rPr lang="en-US"/>
              <a:t>Common Fixed Costs – Part 3</a:t>
            </a:r>
            <a:endParaRPr/>
          </a:p>
        </p:txBody>
      </p:sp>
      <p:sp>
        <p:nvSpPr>
          <p:cNvPr id="605" name="Google Shape;605;p43"/>
          <p:cNvSpPr/>
          <p:nvPr/>
        </p:nvSpPr>
        <p:spPr>
          <a:xfrm>
            <a:off x="3373438" y="3429000"/>
            <a:ext cx="1270000" cy="279400"/>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06" name="Google Shape;606;p43"/>
          <p:cNvSpPr/>
          <p:nvPr/>
        </p:nvSpPr>
        <p:spPr>
          <a:xfrm>
            <a:off x="3352800" y="4054475"/>
            <a:ext cx="1270000" cy="360363"/>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607" name="Google Shape;607;p43"/>
          <p:cNvCxnSpPr/>
          <p:nvPr/>
        </p:nvCxnSpPr>
        <p:spPr>
          <a:xfrm rot="10800000">
            <a:off x="4710113" y="3597275"/>
            <a:ext cx="1854200" cy="1355725"/>
          </a:xfrm>
          <a:prstGeom prst="straightConnector1">
            <a:avLst/>
          </a:prstGeom>
          <a:noFill/>
          <a:ln w="25400" cap="flat" cmpd="sng">
            <a:solidFill>
              <a:srgbClr val="FF0000"/>
            </a:solidFill>
            <a:prstDash val="solid"/>
            <a:round/>
            <a:headEnd type="none" w="med" len="med"/>
            <a:tailEnd type="triangle" w="med" len="med"/>
          </a:ln>
        </p:spPr>
      </p:cxnSp>
      <p:cxnSp>
        <p:nvCxnSpPr>
          <p:cNvPr id="608" name="Google Shape;608;p43"/>
          <p:cNvCxnSpPr/>
          <p:nvPr/>
        </p:nvCxnSpPr>
        <p:spPr>
          <a:xfrm rot="10800000">
            <a:off x="4648200" y="4283075"/>
            <a:ext cx="1854200" cy="669925"/>
          </a:xfrm>
          <a:prstGeom prst="straightConnector1">
            <a:avLst/>
          </a:prstGeom>
          <a:noFill/>
          <a:ln w="25400" cap="flat" cmpd="sng">
            <a:solidFill>
              <a:srgbClr val="FF0000"/>
            </a:solidFill>
            <a:prstDash val="solid"/>
            <a:round/>
            <a:headEnd type="none" w="med" len="med"/>
            <a:tailEnd type="triangle" w="med" len="med"/>
          </a:ln>
        </p:spPr>
      </p:cxnSp>
      <p:sp>
        <p:nvSpPr>
          <p:cNvPr id="609" name="Google Shape;609;p43"/>
          <p:cNvSpPr/>
          <p:nvPr/>
        </p:nvSpPr>
        <p:spPr>
          <a:xfrm>
            <a:off x="4267200" y="4838700"/>
            <a:ext cx="4724400" cy="1151597"/>
          </a:xfrm>
          <a:prstGeom prst="rect">
            <a:avLst/>
          </a:prstGeom>
          <a:solidFill>
            <a:srgbClr val="CCFFFF"/>
          </a:solidFill>
          <a:ln w="57150" cap="flat" cmpd="thinThick">
            <a:solidFill>
              <a:srgbClr val="0000CC"/>
            </a:solidFill>
            <a:prstDash val="solid"/>
            <a:miter lim="800000"/>
            <a:headEnd type="none" w="sm" len="sm"/>
            <a:tailEnd type="none" w="sm" len="sm"/>
          </a:ln>
          <a:effectLst>
            <a:outerShdw blurRad="63500" dist="71842" dir="2700000" algn="ctr" rotWithShape="0">
              <a:schemeClr val="dk1">
                <a:alpha val="74901"/>
              </a:schemeClr>
            </a:outerShdw>
          </a:effectLst>
        </p:spPr>
        <p:txBody>
          <a:bodyPr spcFirstLastPara="1" wrap="square" lIns="90475" tIns="44450" rIns="90475" bIns="44450" anchor="t" anchorCtr="0">
            <a:spAutoFit/>
          </a:bodyPr>
          <a:lstStyle/>
          <a:p>
            <a:pPr marL="0" marR="0" lvl="0" indent="0" algn="ctr" rtl="0">
              <a:spcBef>
                <a:spcPts val="0"/>
              </a:spcBef>
              <a:spcAft>
                <a:spcPts val="0"/>
              </a:spcAft>
              <a:buClr>
                <a:srgbClr val="0000CC"/>
              </a:buClr>
              <a:buSzPts val="2300"/>
              <a:buFont typeface="Georgia"/>
              <a:buNone/>
            </a:pPr>
            <a:r>
              <a:rPr lang="en-US" sz="2300" b="1" i="0" u="none" strike="noStrike" cap="none">
                <a:solidFill>
                  <a:srgbClr val="0000CC"/>
                </a:solidFill>
                <a:latin typeface="Arial"/>
                <a:ea typeface="Arial"/>
                <a:cs typeface="Arial"/>
                <a:sym typeface="Arial"/>
              </a:rPr>
              <a:t>Fixed costs directly traced</a:t>
            </a:r>
            <a:endParaRPr/>
          </a:p>
          <a:p>
            <a:pPr marL="0" marR="0" lvl="0" indent="0" algn="ctr" rtl="0">
              <a:spcBef>
                <a:spcPts val="0"/>
              </a:spcBef>
              <a:spcAft>
                <a:spcPts val="0"/>
              </a:spcAft>
              <a:buClr>
                <a:srgbClr val="0000CC"/>
              </a:buClr>
              <a:buSzPts val="2300"/>
              <a:buFont typeface="Georgia"/>
              <a:buNone/>
            </a:pPr>
            <a:r>
              <a:rPr lang="en-US" sz="2300" b="1" i="0" u="none" strike="noStrike" cap="none">
                <a:solidFill>
                  <a:srgbClr val="0000CC"/>
                </a:solidFill>
                <a:latin typeface="Arial"/>
                <a:ea typeface="Arial"/>
                <a:cs typeface="Arial"/>
                <a:sym typeface="Arial"/>
              </a:rPr>
              <a:t>to the Television Division </a:t>
            </a:r>
            <a:endParaRPr/>
          </a:p>
          <a:p>
            <a:pPr marL="0" marR="0" lvl="0" indent="0" algn="ctr" rtl="0">
              <a:spcBef>
                <a:spcPts val="0"/>
              </a:spcBef>
              <a:spcAft>
                <a:spcPts val="0"/>
              </a:spcAft>
              <a:buClr>
                <a:srgbClr val="0000CC"/>
              </a:buClr>
              <a:buSzPts val="2300"/>
              <a:buFont typeface="Georgia"/>
              <a:buNone/>
            </a:pPr>
            <a:r>
              <a:rPr lang="en-US" sz="2300" b="1" i="0" u="none" strike="noStrike" cap="none">
                <a:solidFill>
                  <a:srgbClr val="0000CC"/>
                </a:solidFill>
                <a:latin typeface="Arial"/>
                <a:ea typeface="Arial"/>
                <a:cs typeface="Arial"/>
                <a:sym typeface="Arial"/>
              </a:rPr>
              <a:t>$80,000 + $10,000 = $90,000</a:t>
            </a:r>
            <a:endParaRPr/>
          </a:p>
        </p:txBody>
      </p:sp>
    </p:spTree>
  </p:cSld>
  <p:clrMapOvr>
    <a:masterClrMapping/>
  </p:clrMapOvr>
  <p:transition>
    <p:strip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Segmented Income Statements— Decision Making and Break-even Analysis</a:t>
            </a:r>
            <a:endParaRPr/>
          </a:p>
        </p:txBody>
      </p:sp>
      <p:sp>
        <p:nvSpPr>
          <p:cNvPr id="616" name="Google Shape;616;p44"/>
          <p:cNvSpPr/>
          <p:nvPr/>
        </p:nvSpPr>
        <p:spPr>
          <a:xfrm>
            <a:off x="838200" y="2209800"/>
            <a:ext cx="7467600" cy="3200400"/>
          </a:xfrm>
          <a:prstGeom prst="ellipse">
            <a:avLst/>
          </a:prstGeom>
          <a:solidFill>
            <a:srgbClr val="487B78"/>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rgbClr val="FFFFFF"/>
                </a:solidFill>
                <a:latin typeface="Calibri"/>
                <a:ea typeface="Calibri"/>
                <a:cs typeface="Calibri"/>
                <a:sym typeface="Calibri"/>
              </a:rPr>
              <a:t>Once a company prepares a contribution format segmented income statement, it can use</a:t>
            </a:r>
            <a:endParaRPr/>
          </a:p>
          <a:p>
            <a:pPr marL="0" marR="0" lvl="0" indent="0" algn="ctr" rtl="0">
              <a:spcBef>
                <a:spcPts val="0"/>
              </a:spcBef>
              <a:spcAft>
                <a:spcPts val="0"/>
              </a:spcAft>
              <a:buNone/>
            </a:pPr>
            <a:r>
              <a:rPr lang="en-US" sz="2800" b="0" i="0" u="none" strike="noStrike" cap="none">
                <a:solidFill>
                  <a:srgbClr val="FFFFFF"/>
                </a:solidFill>
                <a:latin typeface="Calibri"/>
                <a:ea typeface="Calibri"/>
                <a:cs typeface="Calibri"/>
                <a:sym typeface="Calibri"/>
              </a:rPr>
              <a:t>the statement to make decisions and perform break-even analysis.</a:t>
            </a:r>
            <a:endParaRPr/>
          </a:p>
        </p:txBody>
      </p:sp>
    </p:spTree>
  </p:cSld>
  <p:clrMapOvr>
    <a:masterClrMapping/>
  </p:clrMapOvr>
  <p:transition spd="med">
    <p:spli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Segmented Income Statements— Decision Making</a:t>
            </a:r>
            <a:endParaRPr/>
          </a:p>
        </p:txBody>
      </p:sp>
      <p:graphicFrame>
        <p:nvGraphicFramePr>
          <p:cNvPr id="623" name="Google Shape;623;p45"/>
          <p:cNvGraphicFramePr/>
          <p:nvPr/>
        </p:nvGraphicFramePr>
        <p:xfrm>
          <a:off x="228600" y="1922463"/>
          <a:ext cx="8763000" cy="3201987"/>
        </p:xfrm>
        <a:graphic>
          <a:graphicData uri="http://schemas.openxmlformats.org/presentationml/2006/ole">
            <mc:AlternateContent xmlns:mc="http://schemas.openxmlformats.org/markup-compatibility/2006">
              <mc:Choice xmlns:v="urn:schemas-microsoft-com:vml" Requires="v">
                <p:oleObj r:id="rId3" imgW="8763000" imgH="3201987" progId="Excel.Sheet.8">
                  <p:embed/>
                </p:oleObj>
              </mc:Choice>
              <mc:Fallback>
                <p:oleObj r:id="rId3" imgW="8763000" imgH="3201987" progId="Excel.Sheet.8">
                  <p:embed/>
                  <p:pic>
                    <p:nvPicPr>
                      <p:cNvPr id="623" name="Google Shape;623;p45"/>
                      <p:cNvPicPr preferRelativeResize="0"/>
                      <p:nvPr/>
                    </p:nvPicPr>
                    <p:blipFill rotWithShape="1">
                      <a:blip r:embed="rId4">
                        <a:alphaModFix/>
                      </a:blip>
                      <a:srcRect/>
                      <a:stretch/>
                    </p:blipFill>
                    <p:spPr>
                      <a:xfrm>
                        <a:off x="228600" y="1922463"/>
                        <a:ext cx="8763000" cy="3201987"/>
                      </a:xfrm>
                      <a:prstGeom prst="rect">
                        <a:avLst/>
                      </a:prstGeom>
                      <a:noFill/>
                      <a:ln>
                        <a:noFill/>
                      </a:ln>
                    </p:spPr>
                  </p:pic>
                </p:oleObj>
              </mc:Fallback>
            </mc:AlternateContent>
          </a:graphicData>
        </a:graphic>
      </p:graphicFrame>
      <p:grpSp>
        <p:nvGrpSpPr>
          <p:cNvPr id="624" name="Google Shape;624;p45"/>
          <p:cNvGrpSpPr/>
          <p:nvPr/>
        </p:nvGrpSpPr>
        <p:grpSpPr>
          <a:xfrm>
            <a:off x="5867400" y="1295400"/>
            <a:ext cx="3011488" cy="1681164"/>
            <a:chOff x="6019800" y="1519535"/>
            <a:chExt cx="3010761" cy="1680954"/>
          </a:xfrm>
        </p:grpSpPr>
        <p:cxnSp>
          <p:nvCxnSpPr>
            <p:cNvPr id="625" name="Google Shape;625;p45"/>
            <p:cNvCxnSpPr/>
            <p:nvPr/>
          </p:nvCxnSpPr>
          <p:spPr>
            <a:xfrm rot="5400000">
              <a:off x="7646511" y="2167181"/>
              <a:ext cx="1447619" cy="457090"/>
            </a:xfrm>
            <a:prstGeom prst="straightConnector1">
              <a:avLst/>
            </a:prstGeom>
            <a:noFill/>
            <a:ln w="28575" cap="flat" cmpd="sng">
              <a:solidFill>
                <a:srgbClr val="FF0000"/>
              </a:solidFill>
              <a:prstDash val="solid"/>
              <a:round/>
              <a:headEnd type="none" w="sm" len="sm"/>
              <a:tailEnd type="stealth" w="med" len="med"/>
            </a:ln>
          </p:spPr>
        </p:cxnSp>
        <p:cxnSp>
          <p:nvCxnSpPr>
            <p:cNvPr id="626" name="Google Shape;626;p45"/>
            <p:cNvCxnSpPr/>
            <p:nvPr/>
          </p:nvCxnSpPr>
          <p:spPr>
            <a:xfrm rot="5400000">
              <a:off x="5981625" y="2248134"/>
              <a:ext cx="1447619" cy="457090"/>
            </a:xfrm>
            <a:prstGeom prst="straightConnector1">
              <a:avLst/>
            </a:prstGeom>
            <a:noFill/>
            <a:ln w="28575" cap="flat" cmpd="sng">
              <a:solidFill>
                <a:srgbClr val="FF0000"/>
              </a:solidFill>
              <a:prstDash val="solid"/>
              <a:round/>
              <a:headEnd type="none" w="sm" len="sm"/>
              <a:tailEnd type="stealth" w="med" len="med"/>
            </a:ln>
          </p:spPr>
        </p:cxnSp>
        <p:sp>
          <p:nvSpPr>
            <p:cNvPr id="627" name="Google Shape;627;p45"/>
            <p:cNvSpPr txBox="1"/>
            <p:nvPr/>
          </p:nvSpPr>
          <p:spPr>
            <a:xfrm>
              <a:off x="6019800" y="1519535"/>
              <a:ext cx="3010761" cy="461905"/>
            </a:xfrm>
            <a:prstGeom prst="rect">
              <a:avLst/>
            </a:prstGeom>
            <a:solidFill>
              <a:srgbClr val="A7D8B6"/>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0000"/>
                  </a:solidFill>
                  <a:latin typeface="Arial"/>
                  <a:ea typeface="Arial"/>
                  <a:cs typeface="Arial"/>
                  <a:sym typeface="Arial"/>
                </a:rPr>
                <a:t>5% increase in sales</a:t>
              </a:r>
              <a:endParaRPr/>
            </a:p>
          </p:txBody>
        </p:sp>
      </p:grpSp>
      <p:grpSp>
        <p:nvGrpSpPr>
          <p:cNvPr id="628" name="Google Shape;628;p45"/>
          <p:cNvGrpSpPr/>
          <p:nvPr/>
        </p:nvGrpSpPr>
        <p:grpSpPr>
          <a:xfrm>
            <a:off x="228600" y="4500563"/>
            <a:ext cx="3429000" cy="1516062"/>
            <a:chOff x="228600" y="4800600"/>
            <a:chExt cx="3429000" cy="1516797"/>
          </a:xfrm>
        </p:grpSpPr>
        <p:cxnSp>
          <p:nvCxnSpPr>
            <p:cNvPr id="629" name="Google Shape;629;p45"/>
            <p:cNvCxnSpPr/>
            <p:nvPr/>
          </p:nvCxnSpPr>
          <p:spPr>
            <a:xfrm rot="10800000" flipH="1">
              <a:off x="1905000" y="4800600"/>
              <a:ext cx="1752600" cy="833841"/>
            </a:xfrm>
            <a:prstGeom prst="straightConnector1">
              <a:avLst/>
            </a:prstGeom>
            <a:noFill/>
            <a:ln w="28575" cap="flat" cmpd="sng">
              <a:solidFill>
                <a:srgbClr val="FF0000"/>
              </a:solidFill>
              <a:prstDash val="solid"/>
              <a:round/>
              <a:headEnd type="none" w="sm" len="sm"/>
              <a:tailEnd type="stealth" w="med" len="med"/>
            </a:ln>
          </p:spPr>
        </p:cxnSp>
        <p:sp>
          <p:nvSpPr>
            <p:cNvPr id="630" name="Google Shape;630;p45"/>
            <p:cNvSpPr txBox="1"/>
            <p:nvPr/>
          </p:nvSpPr>
          <p:spPr>
            <a:xfrm>
              <a:off x="228600" y="5486732"/>
              <a:ext cx="2533650" cy="830665"/>
            </a:xfrm>
            <a:prstGeom prst="rect">
              <a:avLst/>
            </a:prstGeom>
            <a:solidFill>
              <a:srgbClr val="95A9B9"/>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000000"/>
                  </a:solidFill>
                  <a:latin typeface="Arial"/>
                  <a:ea typeface="Arial"/>
                  <a:cs typeface="Arial"/>
                  <a:sym typeface="Arial"/>
                </a:rPr>
                <a:t>$5,000 additional</a:t>
              </a:r>
              <a:br>
                <a:rPr lang="en-US" sz="2400" b="0" i="0" u="none" strike="noStrike" cap="none">
                  <a:solidFill>
                    <a:srgbClr val="000000"/>
                  </a:solidFill>
                  <a:latin typeface="Arial"/>
                  <a:ea typeface="Arial"/>
                  <a:cs typeface="Arial"/>
                  <a:sym typeface="Arial"/>
                </a:rPr>
              </a:br>
              <a:r>
                <a:rPr lang="en-US" sz="2400" b="0" i="0" u="none" strike="noStrike" cap="none">
                  <a:solidFill>
                    <a:srgbClr val="000000"/>
                  </a:solidFill>
                  <a:latin typeface="Arial"/>
                  <a:ea typeface="Arial"/>
                  <a:cs typeface="Arial"/>
                  <a:sym typeface="Arial"/>
                </a:rPr>
                <a:t>advertising</a:t>
              </a:r>
              <a:endParaRPr/>
            </a:p>
          </p:txBody>
        </p:sp>
      </p:grpSp>
      <p:grpSp>
        <p:nvGrpSpPr>
          <p:cNvPr id="631" name="Google Shape;631;p45"/>
          <p:cNvGrpSpPr/>
          <p:nvPr/>
        </p:nvGrpSpPr>
        <p:grpSpPr>
          <a:xfrm>
            <a:off x="7467600" y="3544888"/>
            <a:ext cx="1555750" cy="2760662"/>
            <a:chOff x="7239581" y="3545304"/>
            <a:chExt cx="1555234" cy="2760676"/>
          </a:xfrm>
        </p:grpSpPr>
        <p:grpSp>
          <p:nvGrpSpPr>
            <p:cNvPr id="632" name="Google Shape;632;p45"/>
            <p:cNvGrpSpPr/>
            <p:nvPr/>
          </p:nvGrpSpPr>
          <p:grpSpPr>
            <a:xfrm>
              <a:off x="8096547" y="3545304"/>
              <a:ext cx="366592" cy="1712922"/>
              <a:chOff x="8228724" y="3545304"/>
              <a:chExt cx="458240" cy="1712922"/>
            </a:xfrm>
          </p:grpSpPr>
          <p:cxnSp>
            <p:nvCxnSpPr>
              <p:cNvPr id="633" name="Google Shape;633;p45"/>
              <p:cNvCxnSpPr/>
              <p:nvPr/>
            </p:nvCxnSpPr>
            <p:spPr>
              <a:xfrm rot="5400000" flipH="1">
                <a:off x="7601383" y="4172644"/>
                <a:ext cx="1712921" cy="458240"/>
              </a:xfrm>
              <a:prstGeom prst="bentConnector2">
                <a:avLst/>
              </a:prstGeom>
              <a:noFill/>
              <a:ln w="28575" cap="flat" cmpd="sng">
                <a:solidFill>
                  <a:srgbClr val="FF0000"/>
                </a:solidFill>
                <a:prstDash val="solid"/>
                <a:round/>
                <a:headEnd type="none" w="sm" len="sm"/>
                <a:tailEnd type="stealth" w="med" len="med"/>
              </a:ln>
            </p:spPr>
          </p:cxnSp>
          <p:cxnSp>
            <p:nvCxnSpPr>
              <p:cNvPr id="634" name="Google Shape;634;p45"/>
              <p:cNvCxnSpPr/>
              <p:nvPr/>
            </p:nvCxnSpPr>
            <p:spPr>
              <a:xfrm rot="5400000" flipH="1">
                <a:off x="7906181" y="4477444"/>
                <a:ext cx="1119193" cy="442370"/>
              </a:xfrm>
              <a:prstGeom prst="bentConnector2">
                <a:avLst/>
              </a:prstGeom>
              <a:noFill/>
              <a:ln w="28575" cap="flat" cmpd="sng">
                <a:solidFill>
                  <a:srgbClr val="FF0000"/>
                </a:solidFill>
                <a:prstDash val="solid"/>
                <a:round/>
                <a:headEnd type="none" w="sm" len="sm"/>
                <a:tailEnd type="stealth" w="med" len="med"/>
              </a:ln>
            </p:spPr>
          </p:cxnSp>
        </p:grpSp>
        <p:sp>
          <p:nvSpPr>
            <p:cNvPr id="635" name="Google Shape;635;p45"/>
            <p:cNvSpPr txBox="1"/>
            <p:nvPr/>
          </p:nvSpPr>
          <p:spPr>
            <a:xfrm>
              <a:off x="7239581" y="5105824"/>
              <a:ext cx="1555234" cy="1200156"/>
            </a:xfrm>
            <a:prstGeom prst="rect">
              <a:avLst/>
            </a:prstGeom>
            <a:solidFill>
              <a:srgbClr val="DFECEC"/>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000000"/>
                  </a:solidFill>
                  <a:latin typeface="Arial"/>
                  <a:ea typeface="Arial"/>
                  <a:cs typeface="Arial"/>
                  <a:sym typeface="Arial"/>
                </a:rPr>
                <a:t>Margin</a:t>
              </a:r>
              <a:br>
                <a:rPr lang="en-US" sz="2400" b="0" i="0" u="none" strike="noStrike" cap="none">
                  <a:solidFill>
                    <a:srgbClr val="000000"/>
                  </a:solidFill>
                  <a:latin typeface="Arial"/>
                  <a:ea typeface="Arial"/>
                  <a:cs typeface="Arial"/>
                  <a:sym typeface="Arial"/>
                </a:rPr>
              </a:br>
              <a:r>
                <a:rPr lang="en-US" sz="2400" b="0" i="0" u="none" strike="noStrike" cap="none">
                  <a:solidFill>
                    <a:srgbClr val="000000"/>
                  </a:solidFill>
                  <a:latin typeface="Arial"/>
                  <a:ea typeface="Arial"/>
                  <a:cs typeface="Arial"/>
                  <a:sym typeface="Arial"/>
                </a:rPr>
                <a:t>increases</a:t>
              </a:r>
              <a:br>
                <a:rPr lang="en-US" sz="2400" b="0" i="0" u="none" strike="noStrike" cap="none">
                  <a:solidFill>
                    <a:srgbClr val="000000"/>
                  </a:solidFill>
                  <a:latin typeface="Arial"/>
                  <a:ea typeface="Arial"/>
                  <a:cs typeface="Arial"/>
                  <a:sym typeface="Arial"/>
                </a:rPr>
              </a:br>
              <a:r>
                <a:rPr lang="en-US" sz="2400" b="0" i="0" u="none" strike="noStrike" cap="none">
                  <a:solidFill>
                    <a:srgbClr val="000000"/>
                  </a:solidFill>
                  <a:latin typeface="Arial"/>
                  <a:ea typeface="Arial"/>
                  <a:cs typeface="Arial"/>
                  <a:sym typeface="Arial"/>
                </a:rPr>
                <a:t>by $2,250</a:t>
              </a:r>
              <a:endParaRPr/>
            </a:p>
          </p:txBody>
        </p:sp>
      </p:grpSp>
      <p:grpSp>
        <p:nvGrpSpPr>
          <p:cNvPr id="636" name="Google Shape;636;p45"/>
          <p:cNvGrpSpPr/>
          <p:nvPr/>
        </p:nvGrpSpPr>
        <p:grpSpPr>
          <a:xfrm>
            <a:off x="5638800" y="3552826"/>
            <a:ext cx="1555750" cy="2752724"/>
            <a:chOff x="5683766" y="3553328"/>
            <a:chExt cx="1555234" cy="2752657"/>
          </a:xfrm>
        </p:grpSpPr>
        <p:grpSp>
          <p:nvGrpSpPr>
            <p:cNvPr id="637" name="Google Shape;637;p45"/>
            <p:cNvGrpSpPr/>
            <p:nvPr/>
          </p:nvGrpSpPr>
          <p:grpSpPr>
            <a:xfrm>
              <a:off x="6404252" y="3553328"/>
              <a:ext cx="366592" cy="1712871"/>
              <a:chOff x="8228906" y="3545305"/>
              <a:chExt cx="458240" cy="1712871"/>
            </a:xfrm>
          </p:grpSpPr>
          <p:cxnSp>
            <p:nvCxnSpPr>
              <p:cNvPr id="638" name="Google Shape;638;p45"/>
              <p:cNvCxnSpPr/>
              <p:nvPr/>
            </p:nvCxnSpPr>
            <p:spPr>
              <a:xfrm rot="5400000" flipH="1">
                <a:off x="7601590" y="4172620"/>
                <a:ext cx="1712871" cy="458240"/>
              </a:xfrm>
              <a:prstGeom prst="bentConnector2">
                <a:avLst/>
              </a:prstGeom>
              <a:noFill/>
              <a:ln w="28575" cap="flat" cmpd="sng">
                <a:solidFill>
                  <a:srgbClr val="FF0000"/>
                </a:solidFill>
                <a:prstDash val="solid"/>
                <a:round/>
                <a:headEnd type="none" w="sm" len="sm"/>
                <a:tailEnd type="stealth" w="med" len="med"/>
              </a:ln>
            </p:spPr>
          </p:cxnSp>
          <p:cxnSp>
            <p:nvCxnSpPr>
              <p:cNvPr id="639" name="Google Shape;639;p45"/>
              <p:cNvCxnSpPr/>
              <p:nvPr/>
            </p:nvCxnSpPr>
            <p:spPr>
              <a:xfrm rot="5400000" flipH="1">
                <a:off x="7906380" y="4477409"/>
                <a:ext cx="1119161" cy="442370"/>
              </a:xfrm>
              <a:prstGeom prst="bentConnector2">
                <a:avLst/>
              </a:prstGeom>
              <a:noFill/>
              <a:ln w="28575" cap="flat" cmpd="sng">
                <a:solidFill>
                  <a:srgbClr val="FF0000"/>
                </a:solidFill>
                <a:prstDash val="solid"/>
                <a:round/>
                <a:headEnd type="none" w="sm" len="sm"/>
                <a:tailEnd type="stealth" w="med" len="med"/>
              </a:ln>
            </p:spPr>
          </p:cxnSp>
        </p:grpSp>
        <p:sp>
          <p:nvSpPr>
            <p:cNvPr id="640" name="Google Shape;640;p45"/>
            <p:cNvSpPr txBox="1"/>
            <p:nvPr/>
          </p:nvSpPr>
          <p:spPr>
            <a:xfrm>
              <a:off x="5683766" y="5105865"/>
              <a:ext cx="1555234" cy="1200120"/>
            </a:xfrm>
            <a:prstGeom prst="rect">
              <a:avLst/>
            </a:prstGeom>
            <a:solidFill>
              <a:srgbClr val="DFECEC"/>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000000"/>
                  </a:solidFill>
                  <a:latin typeface="Arial"/>
                  <a:ea typeface="Arial"/>
                  <a:cs typeface="Arial"/>
                  <a:sym typeface="Arial"/>
                </a:rPr>
                <a:t>Margin</a:t>
              </a:r>
              <a:br>
                <a:rPr lang="en-US" sz="2400" b="0" i="0" u="none" strike="noStrike" cap="none">
                  <a:solidFill>
                    <a:srgbClr val="000000"/>
                  </a:solidFill>
                  <a:latin typeface="Arial"/>
                  <a:ea typeface="Arial"/>
                  <a:cs typeface="Arial"/>
                  <a:sym typeface="Arial"/>
                </a:rPr>
              </a:br>
              <a:r>
                <a:rPr lang="en-US" sz="2400" b="0" i="0" u="none" strike="noStrike" cap="none">
                  <a:solidFill>
                    <a:srgbClr val="000000"/>
                  </a:solidFill>
                  <a:latin typeface="Arial"/>
                  <a:ea typeface="Arial"/>
                  <a:cs typeface="Arial"/>
                  <a:sym typeface="Arial"/>
                </a:rPr>
                <a:t>increases</a:t>
              </a:r>
              <a:br>
                <a:rPr lang="en-US" sz="2400" b="0" i="0" u="none" strike="noStrike" cap="none">
                  <a:solidFill>
                    <a:srgbClr val="000000"/>
                  </a:solidFill>
                  <a:latin typeface="Arial"/>
                  <a:ea typeface="Arial"/>
                  <a:cs typeface="Arial"/>
                  <a:sym typeface="Arial"/>
                </a:rPr>
              </a:br>
              <a:r>
                <a:rPr lang="en-US" sz="2400" b="0" i="0" u="none" strike="noStrike" cap="none">
                  <a:solidFill>
                    <a:srgbClr val="000000"/>
                  </a:solidFill>
                  <a:latin typeface="Arial"/>
                  <a:ea typeface="Arial"/>
                  <a:cs typeface="Arial"/>
                  <a:sym typeface="Arial"/>
                </a:rPr>
                <a:t>by $5,250</a:t>
              </a:r>
              <a:endParaRPr/>
            </a:p>
          </p:txBody>
        </p:sp>
      </p:grpSp>
      <p:grpSp>
        <p:nvGrpSpPr>
          <p:cNvPr id="641" name="Google Shape;641;p45"/>
          <p:cNvGrpSpPr/>
          <p:nvPr/>
        </p:nvGrpSpPr>
        <p:grpSpPr>
          <a:xfrm>
            <a:off x="3216275" y="4876800"/>
            <a:ext cx="2292350" cy="1447800"/>
            <a:chOff x="3216440" y="5050156"/>
            <a:chExt cx="2292615" cy="1448077"/>
          </a:xfrm>
        </p:grpSpPr>
        <p:cxnSp>
          <p:nvCxnSpPr>
            <p:cNvPr id="642" name="Google Shape;642;p45"/>
            <p:cNvCxnSpPr/>
            <p:nvPr/>
          </p:nvCxnSpPr>
          <p:spPr>
            <a:xfrm rot="-5400000">
              <a:off x="4130135" y="5278006"/>
              <a:ext cx="457287" cy="1587"/>
            </a:xfrm>
            <a:prstGeom prst="straightConnector1">
              <a:avLst/>
            </a:prstGeom>
            <a:noFill/>
            <a:ln w="28575" cap="flat" cmpd="sng">
              <a:solidFill>
                <a:srgbClr val="FF0000"/>
              </a:solidFill>
              <a:prstDash val="solid"/>
              <a:round/>
              <a:headEnd type="none" w="sm" len="sm"/>
              <a:tailEnd type="stealth" w="med" len="med"/>
            </a:ln>
          </p:spPr>
        </p:cxnSp>
        <p:sp>
          <p:nvSpPr>
            <p:cNvPr id="643" name="Google Shape;643;p45"/>
            <p:cNvSpPr txBox="1"/>
            <p:nvPr/>
          </p:nvSpPr>
          <p:spPr>
            <a:xfrm>
              <a:off x="3216440" y="5297853"/>
              <a:ext cx="2292615" cy="1200380"/>
            </a:xfrm>
            <a:prstGeom prst="rect">
              <a:avLst/>
            </a:prstGeom>
            <a:solidFill>
              <a:srgbClr val="27304E"/>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lt1"/>
                  </a:solidFill>
                  <a:latin typeface="Arial"/>
                  <a:ea typeface="Arial"/>
                  <a:cs typeface="Arial"/>
                  <a:sym typeface="Arial"/>
                </a:rPr>
                <a:t>Division margin</a:t>
              </a:r>
              <a:br>
                <a:rPr lang="en-US" sz="2400" b="0" i="0" u="none" strike="noStrike" cap="none">
                  <a:solidFill>
                    <a:schemeClr val="lt1"/>
                  </a:solidFill>
                  <a:latin typeface="Arial"/>
                  <a:ea typeface="Arial"/>
                  <a:cs typeface="Arial"/>
                  <a:sym typeface="Arial"/>
                </a:rPr>
              </a:br>
              <a:r>
                <a:rPr lang="en-US" sz="2400" b="0" i="0" u="none" strike="noStrike" cap="none">
                  <a:solidFill>
                    <a:schemeClr val="lt1"/>
                  </a:solidFill>
                  <a:latin typeface="Arial"/>
                  <a:ea typeface="Arial"/>
                  <a:cs typeface="Arial"/>
                  <a:sym typeface="Arial"/>
                </a:rPr>
                <a:t>increases by</a:t>
              </a:r>
              <a:br>
                <a:rPr lang="en-US" sz="2400" b="0" i="0" u="none" strike="noStrike" cap="none">
                  <a:solidFill>
                    <a:schemeClr val="lt1"/>
                  </a:solidFill>
                  <a:latin typeface="Arial"/>
                  <a:ea typeface="Arial"/>
                  <a:cs typeface="Arial"/>
                  <a:sym typeface="Arial"/>
                </a:rPr>
              </a:br>
              <a:r>
                <a:rPr lang="en-US" sz="2400" b="0" i="0" u="none" strike="noStrike" cap="none">
                  <a:solidFill>
                    <a:schemeClr val="lt1"/>
                  </a:solidFill>
                  <a:latin typeface="Arial"/>
                  <a:ea typeface="Arial"/>
                  <a:cs typeface="Arial"/>
                  <a:sym typeface="Arial"/>
                </a:rPr>
                <a:t>$2,500</a:t>
              </a:r>
              <a:endParaRPr/>
            </a:p>
          </p:txBody>
        </p:sp>
      </p:grpSp>
    </p:spTree>
  </p:cSld>
  <p:clrMapOvr>
    <a:masterClrMapping/>
  </p:clrMapOvr>
  <p:transition spd="med">
    <p:wedg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Poll 5 </a:t>
            </a:r>
            <a:endParaRPr/>
          </a:p>
        </p:txBody>
      </p:sp>
      <p:sp>
        <p:nvSpPr>
          <p:cNvPr id="650" name="Google Shape;650;p46"/>
          <p:cNvSpPr txBox="1">
            <a:spLocks noGrp="1"/>
          </p:cNvSpPr>
          <p:nvPr>
            <p:ph type="body" idx="1"/>
          </p:nvPr>
        </p:nvSpPr>
        <p:spPr>
          <a:xfrm>
            <a:off x="346075" y="1447800"/>
            <a:ext cx="8496300" cy="4572000"/>
          </a:xfrm>
          <a:prstGeom prst="rect">
            <a:avLst/>
          </a:prstGeom>
          <a:noFill/>
          <a:ln>
            <a:noFill/>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2800"/>
              <a:buFont typeface="Times"/>
              <a:buNone/>
            </a:pPr>
            <a:r>
              <a:rPr lang="en-US" sz="2800">
                <a:solidFill>
                  <a:schemeClr val="dk1"/>
                </a:solidFill>
                <a:latin typeface="Calibri"/>
                <a:ea typeface="Calibri"/>
                <a:cs typeface="Calibri"/>
                <a:sym typeface="Calibri"/>
              </a:rPr>
              <a:t>Higado Confectionery Corporation has a number of store locations throughout North America. In income statements segmented by store, which of the following would be considered a common fixed cost with respect to the stores?</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a. store manager salaries</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b. store building depreciation expense</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c. </a:t>
            </a:r>
            <a:r>
              <a:rPr lang="en-US" sz="2800">
                <a:solidFill>
                  <a:srgbClr val="FF0000"/>
                </a:solidFill>
                <a:latin typeface="Calibri"/>
                <a:ea typeface="Calibri"/>
                <a:cs typeface="Calibri"/>
                <a:sym typeface="Calibri"/>
              </a:rPr>
              <a:t>the cost of corporate advertising aired during the Super Bowl</a:t>
            </a:r>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d. cost of goods sold at each store</a:t>
            </a:r>
            <a:endParaRPr>
              <a:solidFill>
                <a:schemeClr val="dk1"/>
              </a:solidFill>
            </a:endParaRPr>
          </a:p>
        </p:txBody>
      </p:sp>
    </p:spTree>
  </p:cSld>
  <p:clrMapOvr>
    <a:masterClrMapping/>
  </p:clrMapOvr>
  <p:transition>
    <p:push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7"/>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Learning Objective 5</a:t>
            </a:r>
            <a:endParaRPr/>
          </a:p>
        </p:txBody>
      </p:sp>
      <p:sp>
        <p:nvSpPr>
          <p:cNvPr id="657" name="Google Shape;657;p47"/>
          <p:cNvSpPr txBox="1"/>
          <p:nvPr/>
        </p:nvSpPr>
        <p:spPr>
          <a:xfrm>
            <a:off x="1905000" y="1897063"/>
            <a:ext cx="5334000" cy="2185987"/>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i="0" u="none" strike="noStrike" cap="none">
                <a:solidFill>
                  <a:srgbClr val="5D2D37"/>
                </a:solidFill>
                <a:latin typeface="Calibri"/>
                <a:ea typeface="Calibri"/>
                <a:cs typeface="Calibri"/>
                <a:sym typeface="Calibri"/>
              </a:rPr>
              <a:t>Compute companywide and segment break-even points for a company with traceable fixed costs.</a:t>
            </a:r>
            <a:endParaRPr/>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Segmented Income Statements — </a:t>
            </a:r>
            <a:br>
              <a:rPr lang="en-US" sz="3600">
                <a:latin typeface="Calibri"/>
                <a:ea typeface="Calibri"/>
                <a:cs typeface="Calibri"/>
                <a:sym typeface="Calibri"/>
              </a:rPr>
            </a:br>
            <a:r>
              <a:rPr lang="en-US" sz="3600">
                <a:latin typeface="Calibri"/>
                <a:ea typeface="Calibri"/>
                <a:cs typeface="Calibri"/>
                <a:sym typeface="Calibri"/>
              </a:rPr>
              <a:t>Break-even Analysis – Part 1</a:t>
            </a:r>
            <a:endParaRPr/>
          </a:p>
        </p:txBody>
      </p:sp>
      <p:graphicFrame>
        <p:nvGraphicFramePr>
          <p:cNvPr id="663" name="Google Shape;663;p48"/>
          <p:cNvGraphicFramePr/>
          <p:nvPr/>
        </p:nvGraphicFramePr>
        <p:xfrm>
          <a:off x="228600" y="1600200"/>
          <a:ext cx="8686800" cy="3721100"/>
        </p:xfrm>
        <a:graphic>
          <a:graphicData uri="http://schemas.openxmlformats.org/presentationml/2006/ole">
            <mc:AlternateContent xmlns:mc="http://schemas.openxmlformats.org/markup-compatibility/2006">
              <mc:Choice xmlns:v="urn:schemas-microsoft-com:vml" Requires="v">
                <p:oleObj r:id="rId3" imgW="8686800" imgH="3721100" progId="Excel.Sheet.8">
                  <p:embed/>
                </p:oleObj>
              </mc:Choice>
              <mc:Fallback>
                <p:oleObj r:id="rId3" imgW="8686800" imgH="3721100" progId="Excel.Sheet.8">
                  <p:embed/>
                  <p:pic>
                    <p:nvPicPr>
                      <p:cNvPr id="663" name="Google Shape;663;p48"/>
                      <p:cNvPicPr preferRelativeResize="0"/>
                      <p:nvPr/>
                    </p:nvPicPr>
                    <p:blipFill rotWithShape="1">
                      <a:blip r:embed="rId4">
                        <a:alphaModFix/>
                      </a:blip>
                      <a:srcRect/>
                      <a:stretch/>
                    </p:blipFill>
                    <p:spPr>
                      <a:xfrm>
                        <a:off x="228600" y="1600200"/>
                        <a:ext cx="8686800" cy="3721100"/>
                      </a:xfrm>
                      <a:prstGeom prst="rect">
                        <a:avLst/>
                      </a:prstGeom>
                      <a:noFill/>
                      <a:ln>
                        <a:noFill/>
                      </a:ln>
                    </p:spPr>
                  </p:pic>
                </p:oleObj>
              </mc:Fallback>
            </mc:AlternateContent>
          </a:graphicData>
        </a:graphic>
      </p:graphicFrame>
      <p:sp>
        <p:nvSpPr>
          <p:cNvPr id="664" name="Google Shape;664;p48"/>
          <p:cNvSpPr/>
          <p:nvPr/>
        </p:nvSpPr>
        <p:spPr>
          <a:xfrm>
            <a:off x="290513" y="5475288"/>
            <a:ext cx="8610600" cy="536575"/>
          </a:xfrm>
          <a:prstGeom prst="rect">
            <a:avLst/>
          </a:prstGeom>
          <a:solidFill>
            <a:srgbClr val="318B7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rgbClr val="FFFFFF"/>
                </a:solidFill>
                <a:latin typeface="Calibri"/>
                <a:ea typeface="Calibri"/>
                <a:cs typeface="Calibri"/>
                <a:sym typeface="Calibri"/>
              </a:rPr>
              <a:t>Calculate the company-wide break-even point. </a:t>
            </a:r>
            <a:endParaRPr sz="2800" b="0" i="0" u="none" strike="noStrike" cap="none">
              <a:solidFill>
                <a:srgbClr val="000000"/>
              </a:solidFill>
              <a:latin typeface="Calibri"/>
              <a:ea typeface="Calibri"/>
              <a:cs typeface="Calibri"/>
              <a:sym typeface="Calibri"/>
            </a:endParaRPr>
          </a:p>
        </p:txBody>
      </p:sp>
    </p:spTree>
  </p:cSld>
  <p:clrMapOvr>
    <a:masterClrMapping/>
  </p:clrMapOvr>
  <p:transition spd="med">
    <p:wipe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9"/>
          <p:cNvSpPr/>
          <p:nvPr/>
        </p:nvSpPr>
        <p:spPr>
          <a:xfrm>
            <a:off x="914400" y="3246438"/>
            <a:ext cx="6553200" cy="82867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Break-even        $170,000 + $25,000  </a:t>
            </a:r>
            <a:endParaRPr/>
          </a:p>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Point                           0.54</a:t>
            </a:r>
            <a:endParaRPr/>
          </a:p>
        </p:txBody>
      </p:sp>
      <p:sp>
        <p:nvSpPr>
          <p:cNvPr id="670" name="Google Shape;670;p49"/>
          <p:cNvSpPr/>
          <p:nvPr/>
        </p:nvSpPr>
        <p:spPr>
          <a:xfrm>
            <a:off x="2743200" y="3429000"/>
            <a:ext cx="5791200" cy="45878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                                      =   $361,111</a:t>
            </a:r>
            <a:endParaRPr/>
          </a:p>
        </p:txBody>
      </p:sp>
      <p:cxnSp>
        <p:nvCxnSpPr>
          <p:cNvPr id="671" name="Google Shape;671;p49"/>
          <p:cNvCxnSpPr/>
          <p:nvPr/>
        </p:nvCxnSpPr>
        <p:spPr>
          <a:xfrm>
            <a:off x="3260725" y="3663950"/>
            <a:ext cx="2835275" cy="0"/>
          </a:xfrm>
          <a:prstGeom prst="straightConnector1">
            <a:avLst/>
          </a:prstGeom>
          <a:noFill/>
          <a:ln w="28575" cap="flat" cmpd="sng">
            <a:solidFill>
              <a:schemeClr val="dk2"/>
            </a:solidFill>
            <a:prstDash val="solid"/>
            <a:round/>
            <a:headEnd type="none" w="med" len="med"/>
            <a:tailEnd type="none" w="med" len="med"/>
          </a:ln>
        </p:spPr>
      </p:cxnSp>
      <p:sp>
        <p:nvSpPr>
          <p:cNvPr id="672" name="Google Shape;672;p49"/>
          <p:cNvSpPr/>
          <p:nvPr/>
        </p:nvSpPr>
        <p:spPr>
          <a:xfrm>
            <a:off x="1066800" y="5084763"/>
            <a:ext cx="6553200" cy="82867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Contribution Margin         $270,000  </a:t>
            </a:r>
            <a:endParaRPr/>
          </a:p>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Ratio		$500,000</a:t>
            </a:r>
            <a:endParaRPr/>
          </a:p>
        </p:txBody>
      </p:sp>
      <p:sp>
        <p:nvSpPr>
          <p:cNvPr id="673" name="Google Shape;673;p49"/>
          <p:cNvSpPr/>
          <p:nvPr/>
        </p:nvSpPr>
        <p:spPr>
          <a:xfrm>
            <a:off x="2895600" y="5267325"/>
            <a:ext cx="5791200" cy="45878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                       =   0.54</a:t>
            </a:r>
            <a:endParaRPr/>
          </a:p>
        </p:txBody>
      </p:sp>
      <p:cxnSp>
        <p:nvCxnSpPr>
          <p:cNvPr id="674" name="Google Shape;674;p49"/>
          <p:cNvCxnSpPr/>
          <p:nvPr/>
        </p:nvCxnSpPr>
        <p:spPr>
          <a:xfrm>
            <a:off x="4784725" y="5502275"/>
            <a:ext cx="1371600" cy="0"/>
          </a:xfrm>
          <a:prstGeom prst="straightConnector1">
            <a:avLst/>
          </a:prstGeom>
          <a:noFill/>
          <a:ln w="28575" cap="flat" cmpd="sng">
            <a:solidFill>
              <a:schemeClr val="dk2"/>
            </a:solidFill>
            <a:prstDash val="solid"/>
            <a:round/>
            <a:headEnd type="none" w="med" len="med"/>
            <a:tailEnd type="none" w="med" len="med"/>
          </a:ln>
        </p:spPr>
      </p:cxnSp>
      <p:cxnSp>
        <p:nvCxnSpPr>
          <p:cNvPr id="675" name="Google Shape;675;p49"/>
          <p:cNvCxnSpPr/>
          <p:nvPr/>
        </p:nvCxnSpPr>
        <p:spPr>
          <a:xfrm rot="10800000">
            <a:off x="5562600" y="4114800"/>
            <a:ext cx="1981200" cy="1295400"/>
          </a:xfrm>
          <a:prstGeom prst="straightConnector1">
            <a:avLst/>
          </a:prstGeom>
          <a:noFill/>
          <a:ln w="28575" cap="flat" cmpd="sng">
            <a:solidFill>
              <a:srgbClr val="C00000"/>
            </a:solidFill>
            <a:prstDash val="solid"/>
            <a:round/>
            <a:headEnd type="none" w="sm" len="sm"/>
            <a:tailEnd type="stealth" w="med" len="med"/>
          </a:ln>
        </p:spPr>
      </p:cxnSp>
      <p:sp>
        <p:nvSpPr>
          <p:cNvPr id="676" name="Google Shape;676;p49"/>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Segmented Income Statements — </a:t>
            </a:r>
            <a:br>
              <a:rPr lang="en-US" sz="3600">
                <a:latin typeface="Calibri"/>
                <a:ea typeface="Calibri"/>
                <a:cs typeface="Calibri"/>
                <a:sym typeface="Calibri"/>
              </a:rPr>
            </a:br>
            <a:r>
              <a:rPr lang="en-US" sz="3600">
                <a:latin typeface="Calibri"/>
                <a:ea typeface="Calibri"/>
                <a:cs typeface="Calibri"/>
                <a:sym typeface="Calibri"/>
              </a:rPr>
              <a:t>Break-even Analysis – Part 2</a:t>
            </a:r>
            <a:endParaRPr/>
          </a:p>
        </p:txBody>
      </p:sp>
      <p:sp>
        <p:nvSpPr>
          <p:cNvPr id="677" name="Google Shape;677;p49"/>
          <p:cNvSpPr/>
          <p:nvPr/>
        </p:nvSpPr>
        <p:spPr>
          <a:xfrm>
            <a:off x="288925" y="1298575"/>
            <a:ext cx="8610600" cy="1827213"/>
          </a:xfrm>
          <a:prstGeom prst="rect">
            <a:avLst/>
          </a:prstGeom>
          <a:solidFill>
            <a:srgbClr val="318B7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rgbClr val="FFFFFF"/>
                </a:solidFill>
                <a:latin typeface="Calibri"/>
                <a:ea typeface="Calibri"/>
                <a:cs typeface="Calibri"/>
                <a:sym typeface="Calibri"/>
              </a:rPr>
              <a:t>The companywide break-even point is computed by dividing the sum of the company’s traceable fixed expenses and common fixed expenses by the company’s overall contribution margin ratio. </a:t>
            </a:r>
            <a:endParaRPr sz="2800" b="0" i="0" u="none" strike="noStrike" cap="none">
              <a:solidFill>
                <a:srgbClr val="000000"/>
              </a:solidFill>
              <a:latin typeface="Calibri"/>
              <a:ea typeface="Calibri"/>
              <a:cs typeface="Calibri"/>
              <a:sym typeface="Calibri"/>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
          <p:cNvSpPr txBox="1">
            <a:spLocks noGrp="1"/>
          </p:cNvSpPr>
          <p:nvPr>
            <p:ph type="body" idx="1"/>
          </p:nvPr>
        </p:nvSpPr>
        <p:spPr>
          <a:xfrm>
            <a:off x="508000" y="1447800"/>
            <a:ext cx="8120063" cy="11430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800"/>
              <a:buFont typeface="Times"/>
              <a:buNone/>
            </a:pPr>
            <a:r>
              <a:rPr lang="en-US" sz="2800">
                <a:latin typeface="Calibri"/>
                <a:ea typeface="Calibri"/>
                <a:cs typeface="Calibri"/>
                <a:sym typeface="Calibri"/>
              </a:rPr>
              <a:t>Harvey Company produces a single product with the following information available:</a:t>
            </a:r>
            <a:endParaRPr/>
          </a:p>
        </p:txBody>
      </p:sp>
      <p:graphicFrame>
        <p:nvGraphicFramePr>
          <p:cNvPr id="256" name="Google Shape;256;p5"/>
          <p:cNvGraphicFramePr/>
          <p:nvPr/>
        </p:nvGraphicFramePr>
        <p:xfrm>
          <a:off x="685800" y="2514600"/>
          <a:ext cx="7775575" cy="3667125"/>
        </p:xfrm>
        <a:graphic>
          <a:graphicData uri="http://schemas.openxmlformats.org/presentationml/2006/ole">
            <mc:AlternateContent xmlns:mc="http://schemas.openxmlformats.org/markup-compatibility/2006">
              <mc:Choice xmlns:v="urn:schemas-microsoft-com:vml" Requires="v">
                <p:oleObj r:id="rId3" imgW="7775575" imgH="3667125" progId="Excel.Sheet.8">
                  <p:embed/>
                </p:oleObj>
              </mc:Choice>
              <mc:Fallback>
                <p:oleObj r:id="rId3" imgW="7775575" imgH="3667125" progId="Excel.Sheet.8">
                  <p:embed/>
                  <p:pic>
                    <p:nvPicPr>
                      <p:cNvPr id="256" name="Google Shape;256;p5"/>
                      <p:cNvPicPr preferRelativeResize="0"/>
                      <p:nvPr/>
                    </p:nvPicPr>
                    <p:blipFill rotWithShape="1">
                      <a:blip r:embed="rId4">
                        <a:alphaModFix/>
                      </a:blip>
                      <a:srcRect/>
                      <a:stretch/>
                    </p:blipFill>
                    <p:spPr>
                      <a:xfrm>
                        <a:off x="685800" y="2514600"/>
                        <a:ext cx="7775575" cy="3667125"/>
                      </a:xfrm>
                      <a:prstGeom prst="rect">
                        <a:avLst/>
                      </a:prstGeom>
                      <a:noFill/>
                      <a:ln>
                        <a:noFill/>
                      </a:ln>
                      <a:effectLst>
                        <a:outerShdw blurRad="63500" dist="107763" dir="2700000" algn="ctr" rotWithShape="0">
                          <a:schemeClr val="lt2">
                            <a:alpha val="74901"/>
                          </a:schemeClr>
                        </a:outerShdw>
                      </a:effectLst>
                    </p:spPr>
                  </p:pic>
                </p:oleObj>
              </mc:Fallback>
            </mc:AlternateContent>
          </a:graphicData>
        </a:graphic>
      </p:graphicFrame>
      <p:sp>
        <p:nvSpPr>
          <p:cNvPr id="257" name="Google Shape;257;p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Unit Cost Computations – Part 1</a:t>
            </a:r>
            <a:endParaRP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0"/>
          <p:cNvSpPr/>
          <p:nvPr/>
        </p:nvSpPr>
        <p:spPr>
          <a:xfrm>
            <a:off x="263525" y="5516563"/>
            <a:ext cx="8610600" cy="731837"/>
          </a:xfrm>
          <a:prstGeom prst="rect">
            <a:avLst/>
          </a:prstGeom>
          <a:solidFill>
            <a:srgbClr val="487B78"/>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rgbClr val="FFFFFF"/>
                </a:solidFill>
                <a:latin typeface="Arial"/>
                <a:ea typeface="Arial"/>
                <a:cs typeface="Arial"/>
                <a:sym typeface="Arial"/>
              </a:rPr>
              <a:t>Calculate break-even point for each business segment. </a:t>
            </a:r>
            <a:endParaRPr/>
          </a:p>
        </p:txBody>
      </p:sp>
      <p:sp>
        <p:nvSpPr>
          <p:cNvPr id="683" name="Google Shape;683;p50"/>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Segmented Income Statements — </a:t>
            </a:r>
            <a:br>
              <a:rPr lang="en-US" sz="3600">
                <a:latin typeface="Calibri"/>
                <a:ea typeface="Calibri"/>
                <a:cs typeface="Calibri"/>
                <a:sym typeface="Calibri"/>
              </a:rPr>
            </a:br>
            <a:r>
              <a:rPr lang="en-US" sz="3600">
                <a:latin typeface="Calibri"/>
                <a:ea typeface="Calibri"/>
                <a:cs typeface="Calibri"/>
                <a:sym typeface="Calibri"/>
              </a:rPr>
              <a:t>Break-even Analysis – Part 3</a:t>
            </a:r>
            <a:endParaRPr/>
          </a:p>
        </p:txBody>
      </p:sp>
      <p:graphicFrame>
        <p:nvGraphicFramePr>
          <p:cNvPr id="684" name="Google Shape;684;p50"/>
          <p:cNvGraphicFramePr/>
          <p:nvPr/>
        </p:nvGraphicFramePr>
        <p:xfrm>
          <a:off x="228600" y="1600200"/>
          <a:ext cx="8686800" cy="3721100"/>
        </p:xfrm>
        <a:graphic>
          <a:graphicData uri="http://schemas.openxmlformats.org/presentationml/2006/ole">
            <mc:AlternateContent xmlns:mc="http://schemas.openxmlformats.org/markup-compatibility/2006">
              <mc:Choice xmlns:v="urn:schemas-microsoft-com:vml" Requires="v">
                <p:oleObj r:id="rId3" imgW="8686800" imgH="3721100" progId="Excel.Sheet.8">
                  <p:embed/>
                </p:oleObj>
              </mc:Choice>
              <mc:Fallback>
                <p:oleObj r:id="rId3" imgW="8686800" imgH="3721100" progId="Excel.Sheet.8">
                  <p:embed/>
                  <p:pic>
                    <p:nvPicPr>
                      <p:cNvPr id="684" name="Google Shape;684;p50"/>
                      <p:cNvPicPr preferRelativeResize="0"/>
                      <p:nvPr/>
                    </p:nvPicPr>
                    <p:blipFill rotWithShape="1">
                      <a:blip r:embed="rId4">
                        <a:alphaModFix/>
                      </a:blip>
                      <a:srcRect/>
                      <a:stretch/>
                    </p:blipFill>
                    <p:spPr>
                      <a:xfrm>
                        <a:off x="228600" y="1600200"/>
                        <a:ext cx="8686800" cy="3721100"/>
                      </a:xfrm>
                      <a:prstGeom prst="rect">
                        <a:avLst/>
                      </a:prstGeom>
                      <a:noFill/>
                      <a:ln>
                        <a:noFill/>
                      </a:ln>
                    </p:spPr>
                  </p:pic>
                </p:oleObj>
              </mc:Fallback>
            </mc:AlternateContent>
          </a:graphicData>
        </a:graphic>
      </p:graphicFrame>
    </p:spTree>
  </p:cSld>
  <p:clrMapOvr>
    <a:masterClrMapping/>
  </p:clrMapOvr>
  <p:transition spd="med">
    <p:wedg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51"/>
          <p:cNvSpPr/>
          <p:nvPr/>
        </p:nvSpPr>
        <p:spPr>
          <a:xfrm>
            <a:off x="352425" y="1371600"/>
            <a:ext cx="8610600" cy="731838"/>
          </a:xfrm>
          <a:prstGeom prst="rect">
            <a:avLst/>
          </a:prstGeom>
          <a:solidFill>
            <a:srgbClr val="27304E"/>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lt1"/>
                </a:solidFill>
                <a:latin typeface="Calibri"/>
                <a:ea typeface="Calibri"/>
                <a:cs typeface="Calibri"/>
                <a:sym typeface="Calibri"/>
              </a:rPr>
              <a:t>A business segment’s break-even point is computed by dividing its traceable fixed expenses by its contribution margin ratio. </a:t>
            </a:r>
            <a:endParaRPr/>
          </a:p>
        </p:txBody>
      </p:sp>
      <p:sp>
        <p:nvSpPr>
          <p:cNvPr id="690" name="Google Shape;690;p51"/>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Segmented Income Statements — </a:t>
            </a:r>
            <a:br>
              <a:rPr lang="en-US" sz="3600">
                <a:latin typeface="Calibri"/>
                <a:ea typeface="Calibri"/>
                <a:cs typeface="Calibri"/>
                <a:sym typeface="Calibri"/>
              </a:rPr>
            </a:br>
            <a:r>
              <a:rPr lang="en-US" sz="3600">
                <a:latin typeface="Calibri"/>
                <a:ea typeface="Calibri"/>
                <a:cs typeface="Calibri"/>
                <a:sym typeface="Calibri"/>
              </a:rPr>
              <a:t>Break-even Analysis – Part 4</a:t>
            </a:r>
            <a:endParaRPr/>
          </a:p>
        </p:txBody>
      </p:sp>
      <p:grpSp>
        <p:nvGrpSpPr>
          <p:cNvPr id="691" name="Google Shape;691;p51"/>
          <p:cNvGrpSpPr/>
          <p:nvPr/>
        </p:nvGrpSpPr>
        <p:grpSpPr>
          <a:xfrm>
            <a:off x="315912" y="2286000"/>
            <a:ext cx="8828088" cy="1924755"/>
            <a:chOff x="316230" y="1775460"/>
            <a:chExt cx="8534401" cy="1924118"/>
          </a:xfrm>
        </p:grpSpPr>
        <p:sp>
          <p:nvSpPr>
            <p:cNvPr id="692" name="Google Shape;692;p51"/>
            <p:cNvSpPr/>
            <p:nvPr/>
          </p:nvSpPr>
          <p:spPr>
            <a:xfrm>
              <a:off x="316230" y="1775460"/>
              <a:ext cx="8534400" cy="1920240"/>
            </a:xfrm>
            <a:prstGeom prst="rect">
              <a:avLst/>
            </a:prstGeom>
            <a:solidFill>
              <a:srgbClr val="D8D8D8"/>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693" name="Google Shape;693;p51"/>
            <p:cNvSpPr/>
            <p:nvPr/>
          </p:nvSpPr>
          <p:spPr>
            <a:xfrm>
              <a:off x="2957429" y="2003984"/>
              <a:ext cx="5715001" cy="705321"/>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Break-even        $90,000  </a:t>
              </a:r>
              <a:endParaRPr/>
            </a:p>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     Point                 0.50</a:t>
              </a:r>
              <a:endParaRPr/>
            </a:p>
          </p:txBody>
        </p:sp>
        <p:sp>
          <p:nvSpPr>
            <p:cNvPr id="694" name="Google Shape;694;p51"/>
            <p:cNvSpPr/>
            <p:nvPr/>
          </p:nvSpPr>
          <p:spPr>
            <a:xfrm>
              <a:off x="4583431" y="2156334"/>
              <a:ext cx="426720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a:t>
              </a:r>
              <a:r>
                <a:rPr lang="en-US" sz="2000" b="1" i="0" u="none" strike="noStrike" cap="none">
                  <a:solidFill>
                    <a:srgbClr val="464646"/>
                  </a:solidFill>
                  <a:latin typeface="Arial"/>
                  <a:ea typeface="Arial"/>
                  <a:cs typeface="Arial"/>
                  <a:sym typeface="Arial"/>
                </a:rPr>
                <a:t>= </a:t>
              </a:r>
              <a:r>
                <a:rPr lang="en-US" sz="2400" b="1" i="0" u="none" strike="noStrike" cap="none">
                  <a:solidFill>
                    <a:srgbClr val="464646"/>
                  </a:solidFill>
                  <a:latin typeface="Arial"/>
                  <a:ea typeface="Arial"/>
                  <a:cs typeface="Arial"/>
                  <a:sym typeface="Arial"/>
                </a:rPr>
                <a:t>                </a:t>
              </a:r>
              <a:r>
                <a:rPr lang="en-US" sz="2000" b="1" i="0" u="none" strike="noStrike" cap="none">
                  <a:solidFill>
                    <a:srgbClr val="464646"/>
                  </a:solidFill>
                  <a:latin typeface="Arial"/>
                  <a:ea typeface="Arial"/>
                  <a:cs typeface="Arial"/>
                  <a:sym typeface="Arial"/>
                </a:rPr>
                <a:t>=   $180,000</a:t>
              </a:r>
              <a:endParaRPr/>
            </a:p>
          </p:txBody>
        </p:sp>
        <p:cxnSp>
          <p:nvCxnSpPr>
            <p:cNvPr id="695" name="Google Shape;695;p51"/>
            <p:cNvCxnSpPr/>
            <p:nvPr/>
          </p:nvCxnSpPr>
          <p:spPr>
            <a:xfrm>
              <a:off x="5158740" y="2352993"/>
              <a:ext cx="914400" cy="0"/>
            </a:xfrm>
            <a:prstGeom prst="straightConnector1">
              <a:avLst/>
            </a:prstGeom>
            <a:noFill/>
            <a:ln w="19050" cap="flat" cmpd="sng">
              <a:solidFill>
                <a:schemeClr val="dk2"/>
              </a:solidFill>
              <a:prstDash val="solid"/>
              <a:round/>
              <a:headEnd type="none" w="med" len="med"/>
              <a:tailEnd type="none" w="med" len="med"/>
            </a:ln>
          </p:spPr>
        </p:cxnSp>
        <p:sp>
          <p:nvSpPr>
            <p:cNvPr id="696" name="Google Shape;696;p51"/>
            <p:cNvSpPr txBox="1"/>
            <p:nvPr/>
          </p:nvSpPr>
          <p:spPr>
            <a:xfrm>
              <a:off x="544830" y="1981200"/>
              <a:ext cx="14191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Television</a:t>
              </a:r>
              <a:endParaRPr/>
            </a:p>
          </p:txBody>
        </p:sp>
        <p:sp>
          <p:nvSpPr>
            <p:cNvPr id="697" name="Google Shape;697;p51"/>
            <p:cNvSpPr/>
            <p:nvPr/>
          </p:nvSpPr>
          <p:spPr>
            <a:xfrm>
              <a:off x="2957429" y="2994257"/>
              <a:ext cx="5410200" cy="705321"/>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Contribution Margin	     $150,000  </a:t>
              </a:r>
              <a:endParaRPr/>
            </a:p>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             Ratio		     $300,000</a:t>
              </a:r>
              <a:endParaRPr/>
            </a:p>
          </p:txBody>
        </p:sp>
        <p:cxnSp>
          <p:nvCxnSpPr>
            <p:cNvPr id="698" name="Google Shape;698;p51"/>
            <p:cNvCxnSpPr/>
            <p:nvPr/>
          </p:nvCxnSpPr>
          <p:spPr>
            <a:xfrm>
              <a:off x="6259830" y="3320733"/>
              <a:ext cx="1097280" cy="0"/>
            </a:xfrm>
            <a:prstGeom prst="straightConnector1">
              <a:avLst/>
            </a:prstGeom>
            <a:noFill/>
            <a:ln w="19050" cap="flat" cmpd="sng">
              <a:solidFill>
                <a:schemeClr val="dk2"/>
              </a:solidFill>
              <a:prstDash val="solid"/>
              <a:round/>
              <a:headEnd type="none" w="med" len="med"/>
              <a:tailEnd type="none" w="med" len="med"/>
            </a:ln>
          </p:spPr>
        </p:cxnSp>
        <p:sp>
          <p:nvSpPr>
            <p:cNvPr id="699" name="Google Shape;699;p51"/>
            <p:cNvSpPr/>
            <p:nvPr/>
          </p:nvSpPr>
          <p:spPr>
            <a:xfrm>
              <a:off x="4651724" y="3070431"/>
              <a:ext cx="4198907" cy="397413"/>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            =                       =   0.50</a:t>
              </a:r>
              <a:endParaRPr/>
            </a:p>
          </p:txBody>
        </p:sp>
        <p:cxnSp>
          <p:nvCxnSpPr>
            <p:cNvPr id="700" name="Google Shape;700;p51"/>
            <p:cNvCxnSpPr/>
            <p:nvPr/>
          </p:nvCxnSpPr>
          <p:spPr>
            <a:xfrm rot="10800000">
              <a:off x="6051360" y="2613383"/>
              <a:ext cx="2209800" cy="685573"/>
            </a:xfrm>
            <a:prstGeom prst="straightConnector1">
              <a:avLst/>
            </a:prstGeom>
            <a:noFill/>
            <a:ln w="28575" cap="flat" cmpd="sng">
              <a:solidFill>
                <a:srgbClr val="C00000"/>
              </a:solidFill>
              <a:prstDash val="solid"/>
              <a:round/>
              <a:headEnd type="none" w="sm" len="sm"/>
              <a:tailEnd type="stealth" w="med" len="med"/>
            </a:ln>
          </p:spPr>
        </p:cxnSp>
      </p:grpSp>
      <p:grpSp>
        <p:nvGrpSpPr>
          <p:cNvPr id="701" name="Google Shape;701;p51"/>
          <p:cNvGrpSpPr/>
          <p:nvPr/>
        </p:nvGrpSpPr>
        <p:grpSpPr>
          <a:xfrm>
            <a:off x="327025" y="4329112"/>
            <a:ext cx="8585200" cy="1938459"/>
            <a:chOff x="323850" y="4034790"/>
            <a:chExt cx="8585200" cy="1939422"/>
          </a:xfrm>
        </p:grpSpPr>
        <p:sp>
          <p:nvSpPr>
            <p:cNvPr id="702" name="Google Shape;702;p51"/>
            <p:cNvSpPr/>
            <p:nvPr/>
          </p:nvSpPr>
          <p:spPr>
            <a:xfrm>
              <a:off x="323850" y="4034790"/>
              <a:ext cx="8534400" cy="1920240"/>
            </a:xfrm>
            <a:prstGeom prst="rect">
              <a:avLst/>
            </a:prstGeom>
            <a:solidFill>
              <a:srgbClr val="D8D8D8"/>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703" name="Google Shape;703;p51"/>
            <p:cNvSpPr txBox="1"/>
            <p:nvPr/>
          </p:nvSpPr>
          <p:spPr>
            <a:xfrm>
              <a:off x="533400" y="4247679"/>
              <a:ext cx="139653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Computer</a:t>
              </a:r>
              <a:endParaRPr/>
            </a:p>
          </p:txBody>
        </p:sp>
        <p:sp>
          <p:nvSpPr>
            <p:cNvPr id="704" name="Google Shape;704;p51"/>
            <p:cNvSpPr/>
            <p:nvPr/>
          </p:nvSpPr>
          <p:spPr>
            <a:xfrm>
              <a:off x="3067050" y="4247679"/>
              <a:ext cx="5029200" cy="705321"/>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Break-even	     $80,000  </a:t>
              </a:r>
              <a:endParaRPr/>
            </a:p>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     Point	        0.60</a:t>
              </a:r>
              <a:endParaRPr/>
            </a:p>
          </p:txBody>
        </p:sp>
        <p:sp>
          <p:nvSpPr>
            <p:cNvPr id="705" name="Google Shape;705;p51"/>
            <p:cNvSpPr/>
            <p:nvPr/>
          </p:nvSpPr>
          <p:spPr>
            <a:xfrm>
              <a:off x="4648199" y="4373092"/>
              <a:ext cx="418782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rgbClr val="464646"/>
                  </a:solidFill>
                  <a:latin typeface="Arial"/>
                  <a:ea typeface="Arial"/>
                  <a:cs typeface="Arial"/>
                  <a:sym typeface="Arial"/>
                </a:rPr>
                <a:t> </a:t>
              </a:r>
              <a:r>
                <a:rPr lang="en-US" sz="2000" b="1" i="0" u="none" strike="noStrike" cap="none">
                  <a:solidFill>
                    <a:srgbClr val="464646"/>
                  </a:solidFill>
                  <a:latin typeface="Arial"/>
                  <a:ea typeface="Arial"/>
                  <a:cs typeface="Arial"/>
                  <a:sym typeface="Arial"/>
                </a:rPr>
                <a:t>= </a:t>
              </a:r>
              <a:r>
                <a:rPr lang="en-US" sz="2400" b="1" i="0" u="none" strike="noStrike" cap="none">
                  <a:solidFill>
                    <a:srgbClr val="464646"/>
                  </a:solidFill>
                  <a:latin typeface="Arial"/>
                  <a:ea typeface="Arial"/>
                  <a:cs typeface="Arial"/>
                  <a:sym typeface="Arial"/>
                </a:rPr>
                <a:t>                  </a:t>
              </a:r>
              <a:r>
                <a:rPr lang="en-US" sz="2000" b="1" i="0" u="none" strike="noStrike" cap="none">
                  <a:solidFill>
                    <a:srgbClr val="464646"/>
                  </a:solidFill>
                  <a:latin typeface="Arial"/>
                  <a:ea typeface="Arial"/>
                  <a:cs typeface="Arial"/>
                  <a:sym typeface="Arial"/>
                </a:rPr>
                <a:t>=   $133,333</a:t>
              </a:r>
              <a:endParaRPr/>
            </a:p>
          </p:txBody>
        </p:sp>
        <p:cxnSp>
          <p:nvCxnSpPr>
            <p:cNvPr id="706" name="Google Shape;706;p51"/>
            <p:cNvCxnSpPr/>
            <p:nvPr/>
          </p:nvCxnSpPr>
          <p:spPr>
            <a:xfrm>
              <a:off x="5334000" y="4619472"/>
              <a:ext cx="914400" cy="0"/>
            </a:xfrm>
            <a:prstGeom prst="straightConnector1">
              <a:avLst/>
            </a:prstGeom>
            <a:noFill/>
            <a:ln w="19050" cap="flat" cmpd="sng">
              <a:solidFill>
                <a:schemeClr val="dk2"/>
              </a:solidFill>
              <a:prstDash val="solid"/>
              <a:round/>
              <a:headEnd type="none" w="med" len="med"/>
              <a:tailEnd type="none" w="med" len="med"/>
            </a:ln>
          </p:spPr>
        </p:cxnSp>
        <p:sp>
          <p:nvSpPr>
            <p:cNvPr id="707" name="Google Shape;707;p51"/>
            <p:cNvSpPr/>
            <p:nvPr/>
          </p:nvSpPr>
          <p:spPr>
            <a:xfrm>
              <a:off x="2892425" y="5268891"/>
              <a:ext cx="5410200" cy="705321"/>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Contribution Margin	    $120,000  </a:t>
              </a:r>
              <a:endParaRPr/>
            </a:p>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             Ratio		    $200,000</a:t>
              </a:r>
              <a:endParaRPr/>
            </a:p>
          </p:txBody>
        </p:sp>
        <p:cxnSp>
          <p:nvCxnSpPr>
            <p:cNvPr id="708" name="Google Shape;708;p51"/>
            <p:cNvCxnSpPr/>
            <p:nvPr/>
          </p:nvCxnSpPr>
          <p:spPr>
            <a:xfrm>
              <a:off x="6168390" y="5587212"/>
              <a:ext cx="1097280" cy="0"/>
            </a:xfrm>
            <a:prstGeom prst="straightConnector1">
              <a:avLst/>
            </a:prstGeom>
            <a:noFill/>
            <a:ln w="19050" cap="flat" cmpd="sng">
              <a:solidFill>
                <a:schemeClr val="dk2"/>
              </a:solidFill>
              <a:prstDash val="solid"/>
              <a:round/>
              <a:headEnd type="none" w="med" len="med"/>
              <a:tailEnd type="none" w="med" len="med"/>
            </a:ln>
          </p:spPr>
        </p:cxnSp>
        <p:sp>
          <p:nvSpPr>
            <p:cNvPr id="709" name="Google Shape;709;p51"/>
            <p:cNvSpPr/>
            <p:nvPr/>
          </p:nvSpPr>
          <p:spPr>
            <a:xfrm>
              <a:off x="4568825" y="5345129"/>
              <a:ext cx="4340225" cy="39774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000" b="1" i="0" u="none" strike="noStrike" cap="none">
                  <a:solidFill>
                    <a:srgbClr val="464646"/>
                  </a:solidFill>
                  <a:latin typeface="Arial"/>
                  <a:ea typeface="Arial"/>
                  <a:cs typeface="Arial"/>
                  <a:sym typeface="Arial"/>
                </a:rPr>
                <a:t>            =                       =   0.60</a:t>
              </a:r>
              <a:endParaRPr/>
            </a:p>
          </p:txBody>
        </p:sp>
        <p:cxnSp>
          <p:nvCxnSpPr>
            <p:cNvPr id="710" name="Google Shape;710;p51"/>
            <p:cNvCxnSpPr/>
            <p:nvPr/>
          </p:nvCxnSpPr>
          <p:spPr>
            <a:xfrm rot="10800000">
              <a:off x="6321425" y="4887702"/>
              <a:ext cx="1905000" cy="579724"/>
            </a:xfrm>
            <a:prstGeom prst="straightConnector1">
              <a:avLst/>
            </a:prstGeom>
            <a:noFill/>
            <a:ln w="28575" cap="flat" cmpd="sng">
              <a:solidFill>
                <a:srgbClr val="C00000"/>
              </a:solidFill>
              <a:prstDash val="solid"/>
              <a:round/>
              <a:headEnd type="none" w="sm" len="sm"/>
              <a:tailEnd type="stealth" w="med" len="med"/>
            </a:ln>
          </p:spPr>
        </p:cxnSp>
      </p:grpSp>
    </p:spTree>
  </p:cSld>
  <p:clrMapOvr>
    <a:masterClrMapping/>
  </p:clrMapOvr>
  <p:transition spd="med">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Segmented Income Statements — </a:t>
            </a:r>
            <a:br>
              <a:rPr lang="en-US" sz="3600">
                <a:latin typeface="Calibri"/>
                <a:ea typeface="Calibri"/>
                <a:cs typeface="Calibri"/>
                <a:sym typeface="Calibri"/>
              </a:rPr>
            </a:br>
            <a:r>
              <a:rPr lang="en-US" sz="3600">
                <a:latin typeface="Calibri"/>
                <a:ea typeface="Calibri"/>
                <a:cs typeface="Calibri"/>
                <a:sym typeface="Calibri"/>
              </a:rPr>
              <a:t>Break-even Analysis – Part 5</a:t>
            </a:r>
            <a:endParaRPr/>
          </a:p>
        </p:txBody>
      </p:sp>
      <p:graphicFrame>
        <p:nvGraphicFramePr>
          <p:cNvPr id="716" name="Google Shape;716;p52"/>
          <p:cNvGraphicFramePr/>
          <p:nvPr/>
        </p:nvGraphicFramePr>
        <p:xfrm>
          <a:off x="228600" y="1295400"/>
          <a:ext cx="8686800" cy="3721100"/>
        </p:xfrm>
        <a:graphic>
          <a:graphicData uri="http://schemas.openxmlformats.org/presentationml/2006/ole">
            <mc:AlternateContent xmlns:mc="http://schemas.openxmlformats.org/markup-compatibility/2006">
              <mc:Choice xmlns:v="urn:schemas-microsoft-com:vml" Requires="v">
                <p:oleObj r:id="rId3" imgW="8686800" imgH="3721100" progId="Excel.Sheet.8">
                  <p:embed/>
                </p:oleObj>
              </mc:Choice>
              <mc:Fallback>
                <p:oleObj r:id="rId3" imgW="8686800" imgH="3721100" progId="Excel.Sheet.8">
                  <p:embed/>
                  <p:pic>
                    <p:nvPicPr>
                      <p:cNvPr id="716" name="Google Shape;716;p52"/>
                      <p:cNvPicPr preferRelativeResize="0"/>
                      <p:nvPr/>
                    </p:nvPicPr>
                    <p:blipFill rotWithShape="1">
                      <a:blip r:embed="rId4">
                        <a:alphaModFix/>
                      </a:blip>
                      <a:srcRect/>
                      <a:stretch/>
                    </p:blipFill>
                    <p:spPr>
                      <a:xfrm>
                        <a:off x="228600" y="1295400"/>
                        <a:ext cx="8686800" cy="3721100"/>
                      </a:xfrm>
                      <a:prstGeom prst="rect">
                        <a:avLst/>
                      </a:prstGeom>
                      <a:solidFill>
                        <a:srgbClr val="27304E"/>
                      </a:solidFill>
                      <a:ln>
                        <a:noFill/>
                      </a:ln>
                    </p:spPr>
                  </p:pic>
                </p:oleObj>
              </mc:Fallback>
            </mc:AlternateContent>
          </a:graphicData>
        </a:graphic>
      </p:graphicFrame>
      <p:sp>
        <p:nvSpPr>
          <p:cNvPr id="717" name="Google Shape;717;p52"/>
          <p:cNvSpPr/>
          <p:nvPr/>
        </p:nvSpPr>
        <p:spPr>
          <a:xfrm>
            <a:off x="263525" y="4876800"/>
            <a:ext cx="8610600" cy="1447800"/>
          </a:xfrm>
          <a:prstGeom prst="rect">
            <a:avLst/>
          </a:prstGeom>
          <a:solidFill>
            <a:srgbClr val="27304E"/>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rgbClr val="FFFFFF"/>
                </a:solidFill>
                <a:latin typeface="Arial"/>
                <a:ea typeface="Arial"/>
                <a:cs typeface="Arial"/>
                <a:sym typeface="Arial"/>
              </a:rPr>
              <a:t>Notice the $25,000 of companywide common fixed expenses are excluded from the segment break-even calculations because the common fixed expenses are not traceable to segments and are not influenced by segment-level decisions. </a:t>
            </a:r>
            <a:endParaRPr/>
          </a:p>
        </p:txBody>
      </p:sp>
    </p:spTree>
  </p:cSld>
  <p:clrMapOvr>
    <a:masterClrMapping/>
  </p:clrMapOvr>
  <p:transition spd="med">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5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Omission of Costs</a:t>
            </a:r>
            <a:endParaRPr/>
          </a:p>
        </p:txBody>
      </p:sp>
      <p:sp>
        <p:nvSpPr>
          <p:cNvPr id="724" name="Google Shape;724;p53"/>
          <p:cNvSpPr txBox="1">
            <a:spLocks noGrp="1"/>
          </p:cNvSpPr>
          <p:nvPr>
            <p:ph type="body" idx="1"/>
          </p:nvPr>
        </p:nvSpPr>
        <p:spPr>
          <a:xfrm>
            <a:off x="228600" y="1592263"/>
            <a:ext cx="8686800" cy="2141537"/>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3200"/>
              <a:buFont typeface="Times"/>
              <a:buNone/>
            </a:pPr>
            <a:r>
              <a:rPr lang="en-US" sz="3200">
                <a:solidFill>
                  <a:schemeClr val="dk2"/>
                </a:solidFill>
                <a:latin typeface="Calibri"/>
                <a:ea typeface="Calibri"/>
                <a:cs typeface="Calibri"/>
                <a:sym typeface="Calibri"/>
              </a:rPr>
              <a:t>Costs assigned to a segment should include all costs attributable to that segment from the company’s entire</a:t>
            </a:r>
            <a:r>
              <a:rPr lang="en-US" sz="3200">
                <a:latin typeface="Calibri"/>
                <a:ea typeface="Calibri"/>
                <a:cs typeface="Calibri"/>
                <a:sym typeface="Calibri"/>
              </a:rPr>
              <a:t> </a:t>
            </a:r>
            <a:r>
              <a:rPr lang="en-US" sz="3200">
                <a:solidFill>
                  <a:srgbClr val="C00000"/>
                </a:solidFill>
                <a:latin typeface="Calibri"/>
                <a:ea typeface="Calibri"/>
                <a:cs typeface="Calibri"/>
                <a:sym typeface="Calibri"/>
              </a:rPr>
              <a:t>value chain</a:t>
            </a:r>
            <a:r>
              <a:rPr lang="en-US" sz="3200">
                <a:latin typeface="Calibri"/>
                <a:ea typeface="Calibri"/>
                <a:cs typeface="Calibri"/>
                <a:sym typeface="Calibri"/>
              </a:rPr>
              <a:t>.</a:t>
            </a:r>
            <a:endParaRPr sz="3200">
              <a:solidFill>
                <a:schemeClr val="dk2"/>
              </a:solidFill>
              <a:latin typeface="Calibri"/>
              <a:ea typeface="Calibri"/>
              <a:cs typeface="Calibri"/>
              <a:sym typeface="Calibri"/>
            </a:endParaRPr>
          </a:p>
        </p:txBody>
      </p:sp>
      <p:sp>
        <p:nvSpPr>
          <p:cNvPr id="725" name="Google Shape;725;p53"/>
          <p:cNvSpPr/>
          <p:nvPr/>
        </p:nvSpPr>
        <p:spPr>
          <a:xfrm>
            <a:off x="3073400" y="3311525"/>
            <a:ext cx="3105150" cy="1196975"/>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1" i="0" u="none" strike="noStrike" cap="none">
                <a:solidFill>
                  <a:srgbClr val="464646"/>
                </a:solidFill>
                <a:latin typeface="Arial"/>
                <a:ea typeface="Arial"/>
                <a:cs typeface="Arial"/>
                <a:sym typeface="Arial"/>
              </a:rPr>
              <a:t>Business Functions</a:t>
            </a:r>
            <a:endParaRPr/>
          </a:p>
          <a:p>
            <a:pPr marL="0" marR="0" lvl="0" indent="0" algn="ctr" rtl="0">
              <a:spcBef>
                <a:spcPts val="0"/>
              </a:spcBef>
              <a:spcAft>
                <a:spcPts val="0"/>
              </a:spcAft>
              <a:buNone/>
            </a:pPr>
            <a:r>
              <a:rPr lang="en-US" sz="2400" b="1" i="0" u="none" strike="noStrike" cap="none">
                <a:solidFill>
                  <a:srgbClr val="464646"/>
                </a:solidFill>
                <a:latin typeface="Arial"/>
                <a:ea typeface="Arial"/>
                <a:cs typeface="Arial"/>
                <a:sym typeface="Arial"/>
              </a:rPr>
              <a:t>Making Up The</a:t>
            </a:r>
            <a:endParaRPr/>
          </a:p>
          <a:p>
            <a:pPr marL="0" marR="0" lvl="0" indent="0" algn="ctr" rtl="0">
              <a:spcBef>
                <a:spcPts val="0"/>
              </a:spcBef>
              <a:spcAft>
                <a:spcPts val="0"/>
              </a:spcAft>
              <a:buNone/>
            </a:pPr>
            <a:r>
              <a:rPr lang="en-US" sz="2400" b="1" i="0" u="none" strike="noStrike" cap="none">
                <a:solidFill>
                  <a:srgbClr val="464646"/>
                </a:solidFill>
                <a:latin typeface="Arial"/>
                <a:ea typeface="Arial"/>
                <a:cs typeface="Arial"/>
                <a:sym typeface="Arial"/>
              </a:rPr>
              <a:t>Value Chain</a:t>
            </a:r>
            <a:endParaRPr/>
          </a:p>
        </p:txBody>
      </p:sp>
      <p:graphicFrame>
        <p:nvGraphicFramePr>
          <p:cNvPr id="726" name="Google Shape;726;p53"/>
          <p:cNvGraphicFramePr/>
          <p:nvPr/>
        </p:nvGraphicFramePr>
        <p:xfrm>
          <a:off x="304800" y="4876800"/>
          <a:ext cx="8610600" cy="640090"/>
        </p:xfrm>
        <a:graphic>
          <a:graphicData uri="http://schemas.openxmlformats.org/drawingml/2006/table">
            <a:tbl>
              <a:tblPr firstRow="1" bandRow="1">
                <a:noFill/>
                <a:tableStyleId>{88F7D387-3E02-4724-8E61-C9AE183BDC8A}</a:tableStyleId>
              </a:tblPr>
              <a:tblGrid>
                <a:gridCol w="1435100">
                  <a:extLst>
                    <a:ext uri="{9D8B030D-6E8A-4147-A177-3AD203B41FA5}">
                      <a16:colId xmlns:a16="http://schemas.microsoft.com/office/drawing/2014/main" val="20000"/>
                    </a:ext>
                  </a:extLst>
                </a:gridCol>
                <a:gridCol w="1435100">
                  <a:extLst>
                    <a:ext uri="{9D8B030D-6E8A-4147-A177-3AD203B41FA5}">
                      <a16:colId xmlns:a16="http://schemas.microsoft.com/office/drawing/2014/main" val="20001"/>
                    </a:ext>
                  </a:extLst>
                </a:gridCol>
                <a:gridCol w="1706600">
                  <a:extLst>
                    <a:ext uri="{9D8B030D-6E8A-4147-A177-3AD203B41FA5}">
                      <a16:colId xmlns:a16="http://schemas.microsoft.com/office/drawing/2014/main" val="20002"/>
                    </a:ext>
                  </a:extLst>
                </a:gridCol>
                <a:gridCol w="1163600">
                  <a:extLst>
                    <a:ext uri="{9D8B030D-6E8A-4147-A177-3AD203B41FA5}">
                      <a16:colId xmlns:a16="http://schemas.microsoft.com/office/drawing/2014/main" val="20003"/>
                    </a:ext>
                  </a:extLst>
                </a:gridCol>
                <a:gridCol w="1435100">
                  <a:extLst>
                    <a:ext uri="{9D8B030D-6E8A-4147-A177-3AD203B41FA5}">
                      <a16:colId xmlns:a16="http://schemas.microsoft.com/office/drawing/2014/main" val="20004"/>
                    </a:ext>
                  </a:extLst>
                </a:gridCol>
                <a:gridCol w="143510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solidFill>
                            <a:srgbClr val="000000"/>
                          </a:solidFill>
                        </a:rPr>
                        <a:t>R&amp;D </a:t>
                      </a:r>
                      <a:endParaRPr sz="1800" u="none" strike="noStrike" cap="none">
                        <a:solidFill>
                          <a:srgbClr val="000000"/>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ED5"/>
                    </a:solidFill>
                  </a:tcPr>
                </a:tc>
                <a:tc>
                  <a:txBody>
                    <a:bodyPr/>
                    <a:lstStyle/>
                    <a:p>
                      <a:pPr marL="0" marR="0" lvl="0" indent="0" algn="ctr" rtl="0">
                        <a:spcBef>
                          <a:spcPts val="0"/>
                        </a:spcBef>
                        <a:spcAft>
                          <a:spcPts val="0"/>
                        </a:spcAft>
                        <a:buNone/>
                      </a:pPr>
                      <a:r>
                        <a:rPr lang="en-US" sz="1800" u="none" strike="noStrike" cap="none">
                          <a:solidFill>
                            <a:srgbClr val="000000"/>
                          </a:solidFill>
                        </a:rPr>
                        <a:t>Product Design</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ED5"/>
                    </a:solidFill>
                  </a:tcPr>
                </a:tc>
                <a:tc>
                  <a:txBody>
                    <a:bodyPr/>
                    <a:lstStyle/>
                    <a:p>
                      <a:pPr marL="0" marR="0" lvl="0" indent="0" algn="ctr" rtl="0">
                        <a:spcBef>
                          <a:spcPts val="0"/>
                        </a:spcBef>
                        <a:spcAft>
                          <a:spcPts val="0"/>
                        </a:spcAft>
                        <a:buNone/>
                      </a:pPr>
                      <a:r>
                        <a:rPr lang="en-US" sz="1800" u="none" strike="noStrike" cap="none">
                          <a:solidFill>
                            <a:srgbClr val="000000"/>
                          </a:solidFill>
                        </a:rPr>
                        <a:t>Manufacturing</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ED5"/>
                    </a:solidFill>
                  </a:tcPr>
                </a:tc>
                <a:tc>
                  <a:txBody>
                    <a:bodyPr/>
                    <a:lstStyle/>
                    <a:p>
                      <a:pPr marL="0" marR="0" lvl="0" indent="0" algn="ctr" rtl="0">
                        <a:spcBef>
                          <a:spcPts val="0"/>
                        </a:spcBef>
                        <a:spcAft>
                          <a:spcPts val="0"/>
                        </a:spcAft>
                        <a:buNone/>
                      </a:pPr>
                      <a:r>
                        <a:rPr lang="en-US" sz="1800" u="none" strike="noStrike" cap="none">
                          <a:solidFill>
                            <a:srgbClr val="000000"/>
                          </a:solidFill>
                        </a:rPr>
                        <a:t>Marketing</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ED5"/>
                    </a:solidFill>
                  </a:tcPr>
                </a:tc>
                <a:tc>
                  <a:txBody>
                    <a:bodyPr/>
                    <a:lstStyle/>
                    <a:p>
                      <a:pPr marL="0" marR="0" lvl="0" indent="0" algn="ctr" rtl="0">
                        <a:spcBef>
                          <a:spcPts val="0"/>
                        </a:spcBef>
                        <a:spcAft>
                          <a:spcPts val="0"/>
                        </a:spcAft>
                        <a:buNone/>
                      </a:pPr>
                      <a:r>
                        <a:rPr lang="en-US" sz="1800" u="none" strike="noStrike" cap="none">
                          <a:solidFill>
                            <a:srgbClr val="000000"/>
                          </a:solidFill>
                        </a:rPr>
                        <a:t>Distribution</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ED5"/>
                    </a:solidFill>
                  </a:tcPr>
                </a:tc>
                <a:tc>
                  <a:txBody>
                    <a:bodyPr/>
                    <a:lstStyle/>
                    <a:p>
                      <a:pPr marL="0" marR="0" lvl="0" indent="0" algn="ctr" rtl="0">
                        <a:spcBef>
                          <a:spcPts val="0"/>
                        </a:spcBef>
                        <a:spcAft>
                          <a:spcPts val="0"/>
                        </a:spcAft>
                        <a:buNone/>
                      </a:pPr>
                      <a:r>
                        <a:rPr lang="en-US" sz="1800" u="none" strike="noStrike" cap="none">
                          <a:solidFill>
                            <a:srgbClr val="000000"/>
                          </a:solidFill>
                        </a:rPr>
                        <a:t>Customer Service</a:t>
                      </a:r>
                      <a:endParaRPr sz="1800" u="none" strike="noStrike" cap="none">
                        <a:solidFill>
                          <a:srgbClr val="000000"/>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ED5"/>
                    </a:solidFill>
                  </a:tcPr>
                </a:tc>
                <a:extLst>
                  <a:ext uri="{0D108BD9-81ED-4DB2-BD59-A6C34878D82A}">
                    <a16:rowId xmlns:a16="http://schemas.microsoft.com/office/drawing/2014/main" val="10000"/>
                  </a:ext>
                </a:extLst>
              </a:tr>
            </a:tbl>
          </a:graphicData>
        </a:graphic>
      </p:graphicFrame>
    </p:spTree>
  </p:cSld>
  <p:clrMapOvr>
    <a:masterClrMapping/>
  </p:clrMapOvr>
  <p:transition>
    <p:strips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5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Inappropriate Methods of Allocating Costs Among Segments</a:t>
            </a:r>
            <a:endParaRPr/>
          </a:p>
        </p:txBody>
      </p:sp>
      <p:sp>
        <p:nvSpPr>
          <p:cNvPr id="733" name="Google Shape;733;p54"/>
          <p:cNvSpPr txBox="1">
            <a:spLocks noGrp="1"/>
          </p:cNvSpPr>
          <p:nvPr>
            <p:ph type="body" idx="1"/>
          </p:nvPr>
        </p:nvSpPr>
        <p:spPr>
          <a:xfrm>
            <a:off x="822325" y="1447800"/>
            <a:ext cx="7543800" cy="4114800"/>
          </a:xfrm>
          <a:prstGeom prst="rect">
            <a:avLst/>
          </a:prstGeom>
          <a:solidFill>
            <a:schemeClr val="lt2"/>
          </a:solidFill>
          <a:ln w="9525" cap="flat" cmpd="sng">
            <a:solidFill>
              <a:schemeClr val="dk1"/>
            </a:solidFill>
            <a:prstDash val="solid"/>
            <a:miter lim="800000"/>
            <a:headEnd type="none" w="sm" len="sm"/>
            <a:tailEnd type="none" w="sm" len="sm"/>
          </a:ln>
        </p:spPr>
        <p:txBody>
          <a:bodyPr spcFirstLastPara="1" wrap="square" lIns="0" tIns="45700" rIns="0" bIns="45700" anchor="t" anchorCtr="0">
            <a:noAutofit/>
          </a:bodyPr>
          <a:lstStyle/>
          <a:p>
            <a:pPr marL="90488" lvl="0" indent="-177800" algn="l" rtl="0">
              <a:lnSpc>
                <a:spcPct val="90000"/>
              </a:lnSpc>
              <a:spcBef>
                <a:spcPts val="0"/>
              </a:spcBef>
              <a:spcAft>
                <a:spcPts val="0"/>
              </a:spcAft>
              <a:buSzPts val="2800"/>
              <a:buChar char=" "/>
            </a:pPr>
            <a:r>
              <a:rPr lang="en-US" sz="2800" b="1">
                <a:latin typeface="Calibri"/>
                <a:ea typeface="Calibri"/>
                <a:cs typeface="Calibri"/>
                <a:sym typeface="Calibri"/>
              </a:rPr>
              <a:t>Failure to trace costs directly</a:t>
            </a:r>
            <a:endParaRPr/>
          </a:p>
          <a:p>
            <a:pPr marL="382588" lvl="1" indent="-182563" algn="l" rtl="0">
              <a:lnSpc>
                <a:spcPct val="90000"/>
              </a:lnSpc>
              <a:spcBef>
                <a:spcPts val="400"/>
              </a:spcBef>
              <a:spcAft>
                <a:spcPts val="0"/>
              </a:spcAft>
              <a:buSzPts val="2800"/>
              <a:buChar char="◦"/>
            </a:pPr>
            <a:r>
              <a:rPr lang="en-US" sz="2800">
                <a:latin typeface="Calibri"/>
                <a:ea typeface="Calibri"/>
                <a:cs typeface="Calibri"/>
                <a:sym typeface="Calibri"/>
              </a:rPr>
              <a:t>Costs that can be traced directly to specific segments of a company should not be allocated to other segments.</a:t>
            </a:r>
            <a:endParaRPr/>
          </a:p>
          <a:p>
            <a:pPr marL="90488" lvl="0" indent="-177800" algn="l" rtl="0">
              <a:lnSpc>
                <a:spcPct val="90000"/>
              </a:lnSpc>
              <a:spcBef>
                <a:spcPts val="1600"/>
              </a:spcBef>
              <a:spcAft>
                <a:spcPts val="0"/>
              </a:spcAft>
              <a:buSzPts val="2800"/>
              <a:buChar char=" "/>
            </a:pPr>
            <a:r>
              <a:rPr lang="en-US" sz="2800" b="1">
                <a:latin typeface="Calibri"/>
                <a:ea typeface="Calibri"/>
                <a:cs typeface="Calibri"/>
                <a:sym typeface="Calibri"/>
              </a:rPr>
              <a:t>Inappropriate allocation base</a:t>
            </a:r>
            <a:endParaRPr/>
          </a:p>
          <a:p>
            <a:pPr marL="382588" lvl="1" indent="-182563" algn="l" rtl="0">
              <a:lnSpc>
                <a:spcPct val="90000"/>
              </a:lnSpc>
              <a:spcBef>
                <a:spcPts val="400"/>
              </a:spcBef>
              <a:spcAft>
                <a:spcPts val="0"/>
              </a:spcAft>
              <a:buSzPts val="2800"/>
              <a:buChar char="◦"/>
            </a:pPr>
            <a:r>
              <a:rPr lang="en-US" sz="2800">
                <a:latin typeface="Calibri"/>
                <a:ea typeface="Calibri"/>
                <a:cs typeface="Calibri"/>
                <a:sym typeface="Calibri"/>
              </a:rPr>
              <a:t>Some companies allocate costs to segments using arbitrary bases. Costs should be allocated to segments only when the allocation base actually drives the cost being allocated. </a:t>
            </a:r>
            <a:endParaRPr/>
          </a:p>
        </p:txBody>
      </p:sp>
    </p:spTree>
  </p:cSld>
  <p:clrMapOvr>
    <a:masterClrMapping/>
  </p:clrMapOvr>
  <p:transition>
    <p:blinds/>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Common Costs and Segments </a:t>
            </a:r>
            <a:endParaRPr/>
          </a:p>
        </p:txBody>
      </p:sp>
      <p:sp>
        <p:nvSpPr>
          <p:cNvPr id="740" name="Google Shape;740;p55"/>
          <p:cNvSpPr txBox="1"/>
          <p:nvPr/>
        </p:nvSpPr>
        <p:spPr>
          <a:xfrm>
            <a:off x="457200" y="1339850"/>
            <a:ext cx="8229600" cy="4832350"/>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457200" marR="0" lvl="0" indent="-457200" algn="ctr" rtl="0">
              <a:spcBef>
                <a:spcPts val="0"/>
              </a:spcBef>
              <a:spcAft>
                <a:spcPts val="0"/>
              </a:spcAft>
              <a:buNone/>
            </a:pPr>
            <a:r>
              <a:rPr lang="en-US" sz="2800" b="0" i="0" u="none" strike="noStrike" cap="none">
                <a:solidFill>
                  <a:srgbClr val="000000"/>
                </a:solidFill>
                <a:latin typeface="Arial"/>
                <a:ea typeface="Arial"/>
                <a:cs typeface="Arial"/>
                <a:sym typeface="Arial"/>
              </a:rPr>
              <a:t>Common costs should not be arbitrarily allocated to segments based on the rationale that “someone has to cover the common costs” for two reasons:</a:t>
            </a:r>
            <a:endParaRPr/>
          </a:p>
          <a:p>
            <a:pPr marL="457200" marR="0" lvl="0" indent="-457200" algn="l" rtl="0">
              <a:spcBef>
                <a:spcPts val="1400"/>
              </a:spcBef>
              <a:spcAft>
                <a:spcPts val="0"/>
              </a:spcAft>
              <a:buClr>
                <a:srgbClr val="000000"/>
              </a:buClr>
              <a:buSzPts val="2800"/>
              <a:buFont typeface="Arial"/>
              <a:buAutoNum type="arabicPeriod"/>
            </a:pPr>
            <a:r>
              <a:rPr lang="en-US" sz="2800" b="0" i="0" u="none" strike="noStrike" cap="none">
                <a:solidFill>
                  <a:srgbClr val="000000"/>
                </a:solidFill>
                <a:latin typeface="Arial"/>
                <a:ea typeface="Arial"/>
                <a:cs typeface="Arial"/>
                <a:sym typeface="Arial"/>
              </a:rPr>
              <a:t>This practice may make a profitable business segment appear to be unprofitable.</a:t>
            </a:r>
            <a:endParaRPr/>
          </a:p>
          <a:p>
            <a:pPr marL="457200" marR="0" lvl="0" indent="-457200" algn="l" rtl="0">
              <a:spcBef>
                <a:spcPts val="1400"/>
              </a:spcBef>
              <a:spcAft>
                <a:spcPts val="0"/>
              </a:spcAft>
              <a:buClr>
                <a:srgbClr val="000000"/>
              </a:buClr>
              <a:buSzPts val="2800"/>
              <a:buFont typeface="Arial"/>
              <a:buAutoNum type="arabicPeriod"/>
            </a:pPr>
            <a:r>
              <a:rPr lang="en-US" sz="2800" b="0" i="0" u="none" strike="noStrike" cap="none">
                <a:solidFill>
                  <a:srgbClr val="000000"/>
                </a:solidFill>
                <a:latin typeface="Arial"/>
                <a:ea typeface="Arial"/>
                <a:cs typeface="Arial"/>
                <a:sym typeface="Arial"/>
              </a:rPr>
              <a:t>Allocating common fixed costs forces managers to be held accountable for costs they cannot control.</a:t>
            </a:r>
            <a:endParaRPr/>
          </a:p>
        </p:txBody>
      </p:sp>
    </p:spTree>
  </p:cSld>
  <p:clrMapOvr>
    <a:masterClrMapping/>
  </p:clrMapOvr>
  <p:transition>
    <p:push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5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Poll 6 </a:t>
            </a:r>
            <a:endParaRPr/>
          </a:p>
        </p:txBody>
      </p:sp>
      <p:sp>
        <p:nvSpPr>
          <p:cNvPr id="747" name="Google Shape;747;p56"/>
          <p:cNvSpPr txBox="1">
            <a:spLocks noGrp="1"/>
          </p:cNvSpPr>
          <p:nvPr>
            <p:ph type="body" idx="1"/>
          </p:nvPr>
        </p:nvSpPr>
        <p:spPr>
          <a:xfrm>
            <a:off x="346075" y="1447800"/>
            <a:ext cx="8496300" cy="4572000"/>
          </a:xfrm>
          <a:prstGeom prst="rect">
            <a:avLst/>
          </a:prstGeom>
          <a:noFill/>
          <a:ln>
            <a:noFill/>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2800"/>
              <a:buFont typeface="Times"/>
              <a:buNone/>
            </a:pPr>
            <a:r>
              <a:rPr lang="en-US" sz="2800">
                <a:solidFill>
                  <a:schemeClr val="dk1"/>
                </a:solidFill>
                <a:latin typeface="Calibri"/>
                <a:ea typeface="Calibri"/>
                <a:cs typeface="Calibri"/>
                <a:sym typeface="Calibri"/>
              </a:rPr>
              <a:t>When using data from a segmented income statement, the dollar sales for a segment to break even is equal to:</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rgbClr val="FF0000"/>
                </a:solidFill>
                <a:latin typeface="Calibri"/>
                <a:ea typeface="Calibri"/>
                <a:cs typeface="Calibri"/>
                <a:sym typeface="Calibri"/>
              </a:rPr>
              <a:t>a. Traceable fixed expenses ÷ Segment CM ratio</a:t>
            </a:r>
            <a:endParaRPr>
              <a:solidFill>
                <a:srgbClr val="FF0000"/>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b. Common fixed expenses ÷ Segment CM ratio</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c. Traceable fixed expenses + Common fixed expenses) ÷ Segment CM ratio</a:t>
            </a:r>
            <a:endParaRPr>
              <a:solidFill>
                <a:schemeClr val="dk1"/>
              </a:solidFill>
            </a:endParaRPr>
          </a:p>
          <a:p>
            <a:pPr marL="90488" lvl="0" indent="-90488" algn="l" rtl="0">
              <a:lnSpc>
                <a:spcPct val="90000"/>
              </a:lnSpc>
              <a:spcBef>
                <a:spcPts val="1400"/>
              </a:spcBef>
              <a:spcAft>
                <a:spcPts val="0"/>
              </a:spcAft>
              <a:buSzPts val="2800"/>
              <a:buFont typeface="Times"/>
              <a:buNone/>
            </a:pPr>
            <a:r>
              <a:rPr lang="en-US" sz="2800">
                <a:solidFill>
                  <a:schemeClr val="dk1"/>
                </a:solidFill>
                <a:latin typeface="Calibri"/>
                <a:ea typeface="Calibri"/>
                <a:cs typeface="Calibri"/>
                <a:sym typeface="Calibri"/>
              </a:rPr>
              <a:t>d. Non-traceable fixed expenses ÷ Segment CM ratio</a:t>
            </a:r>
            <a:endParaRPr>
              <a:solidFill>
                <a:schemeClr val="dk1"/>
              </a:solidFill>
            </a:endParaRPr>
          </a:p>
        </p:txBody>
      </p:sp>
    </p:spTree>
  </p:cSld>
  <p:clrMapOvr>
    <a:masterClrMapping/>
  </p:clrMapOvr>
  <p:transition>
    <p:push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graphicFrame>
        <p:nvGraphicFramePr>
          <p:cNvPr id="753" name="Google Shape;753;p57"/>
          <p:cNvGraphicFramePr/>
          <p:nvPr/>
        </p:nvGraphicFramePr>
        <p:xfrm>
          <a:off x="344488" y="1443038"/>
          <a:ext cx="8607425" cy="3827462"/>
        </p:xfrm>
        <a:graphic>
          <a:graphicData uri="http://schemas.openxmlformats.org/presentationml/2006/ole">
            <mc:AlternateContent xmlns:mc="http://schemas.openxmlformats.org/markup-compatibility/2006">
              <mc:Choice xmlns:v="urn:schemas-microsoft-com:vml" Requires="v">
                <p:oleObj r:id="rId3" imgW="8607425" imgH="3827462" progId="Excel.Sheet.8">
                  <p:embed/>
                </p:oleObj>
              </mc:Choice>
              <mc:Fallback>
                <p:oleObj r:id="rId3" imgW="8607425" imgH="3827462" progId="Excel.Sheet.8">
                  <p:embed/>
                  <p:pic>
                    <p:nvPicPr>
                      <p:cNvPr id="753" name="Google Shape;753;p57"/>
                      <p:cNvPicPr preferRelativeResize="0"/>
                      <p:nvPr/>
                    </p:nvPicPr>
                    <p:blipFill rotWithShape="1">
                      <a:blip r:embed="rId4">
                        <a:alphaModFix/>
                      </a:blip>
                      <a:srcRect/>
                      <a:stretch/>
                    </p:blipFill>
                    <p:spPr>
                      <a:xfrm>
                        <a:off x="344488" y="1443038"/>
                        <a:ext cx="8607425" cy="3827462"/>
                      </a:xfrm>
                      <a:prstGeom prst="rect">
                        <a:avLst/>
                      </a:prstGeom>
                      <a:noFill/>
                      <a:ln>
                        <a:noFill/>
                      </a:ln>
                    </p:spPr>
                  </p:pic>
                </p:oleObj>
              </mc:Fallback>
            </mc:AlternateContent>
          </a:graphicData>
        </a:graphic>
      </p:graphicFrame>
      <p:sp>
        <p:nvSpPr>
          <p:cNvPr id="754" name="Google Shape;754;p57"/>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Summary Example: </a:t>
            </a:r>
            <a:endParaRPr sz="2800">
              <a:latin typeface="Calibri"/>
              <a:ea typeface="Calibri"/>
              <a:cs typeface="Calibri"/>
              <a:sym typeface="Calibri"/>
            </a:endParaRPr>
          </a:p>
        </p:txBody>
      </p:sp>
      <p:sp>
        <p:nvSpPr>
          <p:cNvPr id="755" name="Google Shape;755;p57"/>
          <p:cNvSpPr txBox="1"/>
          <p:nvPr/>
        </p:nvSpPr>
        <p:spPr>
          <a:xfrm>
            <a:off x="838200" y="5270500"/>
            <a:ext cx="7620000" cy="822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663300"/>
                </a:solidFill>
                <a:latin typeface="Arial"/>
                <a:ea typeface="Arial"/>
                <a:cs typeface="Arial"/>
                <a:sym typeface="Arial"/>
              </a:rPr>
              <a:t>Assume that Hoagland's Lakeshore prepared its segmented income statement as shown.</a:t>
            </a:r>
            <a:endParaRPr/>
          </a:p>
        </p:txBody>
      </p:sp>
    </p:spTree>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Poll 7 </a:t>
            </a:r>
            <a:endParaRPr sz="2800">
              <a:latin typeface="Calibri"/>
              <a:ea typeface="Calibri"/>
              <a:cs typeface="Calibri"/>
              <a:sym typeface="Calibri"/>
            </a:endParaRPr>
          </a:p>
        </p:txBody>
      </p:sp>
      <p:sp>
        <p:nvSpPr>
          <p:cNvPr id="762" name="Google Shape;762;p58"/>
          <p:cNvSpPr txBox="1">
            <a:spLocks noGrp="1"/>
          </p:cNvSpPr>
          <p:nvPr>
            <p:ph type="body" idx="1"/>
          </p:nvPr>
        </p:nvSpPr>
        <p:spPr>
          <a:xfrm>
            <a:off x="533400" y="1600200"/>
            <a:ext cx="8153400" cy="4686300"/>
          </a:xfrm>
          <a:prstGeom prst="rect">
            <a:avLst/>
          </a:prstGeom>
          <a:noFill/>
          <a:ln>
            <a:noFill/>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3200"/>
              <a:buFont typeface="Times"/>
              <a:buNone/>
            </a:pPr>
            <a:r>
              <a:rPr lang="en-US" sz="3200">
                <a:solidFill>
                  <a:schemeClr val="dk1"/>
                </a:solidFill>
                <a:latin typeface="Calibri"/>
                <a:ea typeface="Calibri"/>
                <a:cs typeface="Calibri"/>
                <a:sym typeface="Calibri"/>
              </a:rPr>
              <a:t> In theory, without needing to run any calculation, how much of the common fixed expense of $200,000 can be avoided by eliminating the bar?</a:t>
            </a:r>
            <a:endParaRPr>
              <a:solidFill>
                <a:schemeClr val="dk1"/>
              </a:solidFill>
            </a:endParaRPr>
          </a:p>
          <a:p>
            <a:pPr marL="382588" lvl="1" indent="-182563" algn="l" rtl="0">
              <a:lnSpc>
                <a:spcPct val="90000"/>
              </a:lnSpc>
              <a:spcBef>
                <a:spcPts val="400"/>
              </a:spcBef>
              <a:spcAft>
                <a:spcPts val="0"/>
              </a:spcAft>
              <a:buSzPts val="3200"/>
              <a:buFont typeface="Noto Sans Symbols"/>
              <a:buNone/>
            </a:pPr>
            <a:r>
              <a:rPr lang="en-US" sz="3200">
                <a:solidFill>
                  <a:schemeClr val="dk1"/>
                </a:solidFill>
                <a:latin typeface="Calibri"/>
                <a:ea typeface="Calibri"/>
                <a:cs typeface="Calibri"/>
                <a:sym typeface="Calibri"/>
              </a:rPr>
              <a:t>a. </a:t>
            </a:r>
            <a:r>
              <a:rPr lang="en-US" sz="3200">
                <a:solidFill>
                  <a:srgbClr val="FF0000"/>
                </a:solidFill>
                <a:latin typeface="Calibri"/>
                <a:ea typeface="Calibri"/>
                <a:cs typeface="Calibri"/>
                <a:sym typeface="Calibri"/>
              </a:rPr>
              <a:t>None of it</a:t>
            </a:r>
            <a:endParaRPr/>
          </a:p>
          <a:p>
            <a:pPr marL="382588" lvl="1" indent="-182563" algn="l" rtl="0">
              <a:lnSpc>
                <a:spcPct val="90000"/>
              </a:lnSpc>
              <a:spcBef>
                <a:spcPts val="600"/>
              </a:spcBef>
              <a:spcAft>
                <a:spcPts val="0"/>
              </a:spcAft>
              <a:buSzPts val="3200"/>
              <a:buFont typeface="Noto Sans Symbols"/>
              <a:buNone/>
            </a:pPr>
            <a:r>
              <a:rPr lang="en-US" sz="3200">
                <a:solidFill>
                  <a:schemeClr val="dk1"/>
                </a:solidFill>
                <a:latin typeface="Calibri"/>
                <a:ea typeface="Calibri"/>
                <a:cs typeface="Calibri"/>
                <a:sym typeface="Calibri"/>
              </a:rPr>
              <a:t>b. Some of it</a:t>
            </a:r>
            <a:endParaRPr>
              <a:solidFill>
                <a:schemeClr val="dk1"/>
              </a:solidFill>
            </a:endParaRPr>
          </a:p>
          <a:p>
            <a:pPr marL="382588" lvl="1" indent="-182563" algn="l" rtl="0">
              <a:lnSpc>
                <a:spcPct val="90000"/>
              </a:lnSpc>
              <a:spcBef>
                <a:spcPts val="600"/>
              </a:spcBef>
              <a:spcAft>
                <a:spcPts val="0"/>
              </a:spcAft>
              <a:buSzPts val="3200"/>
              <a:buFont typeface="Noto Sans Symbols"/>
              <a:buNone/>
            </a:pPr>
            <a:r>
              <a:rPr lang="en-US" sz="3200">
                <a:solidFill>
                  <a:schemeClr val="dk1"/>
                </a:solidFill>
                <a:latin typeface="Calibri"/>
                <a:ea typeface="Calibri"/>
                <a:cs typeface="Calibri"/>
                <a:sym typeface="Calibri"/>
              </a:rPr>
              <a:t>c. All of it</a:t>
            </a:r>
            <a:endParaRPr>
              <a:solidFill>
                <a:schemeClr val="dk1"/>
              </a:solidFill>
            </a:endParaRPr>
          </a:p>
        </p:txBody>
      </p:sp>
      <p:sp>
        <p:nvSpPr>
          <p:cNvPr id="763" name="Google Shape;763;p58"/>
          <p:cNvSpPr txBox="1"/>
          <p:nvPr/>
        </p:nvSpPr>
        <p:spPr>
          <a:xfrm>
            <a:off x="3276600" y="3810000"/>
            <a:ext cx="4953000" cy="1816100"/>
          </a:xfrm>
          <a:prstGeom prst="rect">
            <a:avLst/>
          </a:prstGeom>
          <a:solidFill>
            <a:srgbClr val="FF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464646"/>
                </a:solidFill>
                <a:latin typeface="Arial"/>
                <a:ea typeface="Arial"/>
                <a:cs typeface="Arial"/>
                <a:sym typeface="Arial"/>
              </a:rPr>
              <a:t>Common fixed expenses cannot be eliminated by dropping one of the segments. </a:t>
            </a:r>
            <a:endParaRPr/>
          </a:p>
        </p:txBody>
      </p:sp>
    </p:spTree>
  </p:cSld>
  <p:clrMapOvr>
    <a:masterClrMapping/>
  </p:clrMapOvr>
  <p:transition spd="med">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5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Poll 8</a:t>
            </a:r>
            <a:endParaRPr sz="2800">
              <a:latin typeface="Calibri"/>
              <a:ea typeface="Calibri"/>
              <a:cs typeface="Calibri"/>
              <a:sym typeface="Calibri"/>
            </a:endParaRPr>
          </a:p>
        </p:txBody>
      </p:sp>
      <p:sp>
        <p:nvSpPr>
          <p:cNvPr id="770" name="Google Shape;770;p59"/>
          <p:cNvSpPr txBox="1">
            <a:spLocks noGrp="1"/>
          </p:cNvSpPr>
          <p:nvPr>
            <p:ph type="body" idx="1"/>
          </p:nvPr>
        </p:nvSpPr>
        <p:spPr>
          <a:xfrm>
            <a:off x="533400" y="1600200"/>
            <a:ext cx="8153400" cy="4686300"/>
          </a:xfrm>
          <a:prstGeom prst="rect">
            <a:avLst/>
          </a:prstGeom>
          <a:noFill/>
          <a:ln>
            <a:noFill/>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3200"/>
              <a:buFont typeface="Times"/>
              <a:buNone/>
            </a:pPr>
            <a:r>
              <a:rPr lang="en-US" sz="3200">
                <a:solidFill>
                  <a:schemeClr val="dk2"/>
                </a:solidFill>
                <a:latin typeface="Calibri"/>
                <a:ea typeface="Calibri"/>
                <a:cs typeface="Calibri"/>
                <a:sym typeface="Calibri"/>
              </a:rPr>
              <a:t> </a:t>
            </a:r>
            <a:r>
              <a:rPr lang="en-US" sz="3200">
                <a:solidFill>
                  <a:schemeClr val="dk1"/>
                </a:solidFill>
                <a:latin typeface="Calibri"/>
                <a:ea typeface="Calibri"/>
                <a:cs typeface="Calibri"/>
                <a:sym typeface="Calibri"/>
              </a:rPr>
              <a:t>Suppose square feet is used as the basis for allocating the common fixed expense of $200,000. How much would be allocated to the bar if the bar occupies 1,000 square feet and the restaurant 9,000 square feet?</a:t>
            </a:r>
            <a:endParaRPr/>
          </a:p>
          <a:p>
            <a:pPr marL="382588" lvl="1" indent="-182563" algn="l" rtl="0">
              <a:lnSpc>
                <a:spcPct val="90000"/>
              </a:lnSpc>
              <a:spcBef>
                <a:spcPts val="400"/>
              </a:spcBef>
              <a:spcAft>
                <a:spcPts val="0"/>
              </a:spcAft>
              <a:buSzPts val="3200"/>
              <a:buFont typeface="Noto Sans Symbols"/>
              <a:buNone/>
            </a:pPr>
            <a:r>
              <a:rPr lang="en-US" sz="3200">
                <a:solidFill>
                  <a:schemeClr val="dk1"/>
                </a:solidFill>
                <a:latin typeface="Calibri"/>
                <a:ea typeface="Calibri"/>
                <a:cs typeface="Calibri"/>
                <a:sym typeface="Calibri"/>
              </a:rPr>
              <a:t>a. </a:t>
            </a:r>
            <a:r>
              <a:rPr lang="en-US" sz="3200">
                <a:solidFill>
                  <a:srgbClr val="FF0000"/>
                </a:solidFill>
                <a:latin typeface="Calibri"/>
                <a:ea typeface="Calibri"/>
                <a:cs typeface="Calibri"/>
                <a:sym typeface="Calibri"/>
              </a:rPr>
              <a:t>$20,000</a:t>
            </a:r>
            <a:endParaRPr/>
          </a:p>
          <a:p>
            <a:pPr marL="382588" lvl="1" indent="-182563" algn="l" rtl="0">
              <a:lnSpc>
                <a:spcPct val="90000"/>
              </a:lnSpc>
              <a:spcBef>
                <a:spcPts val="600"/>
              </a:spcBef>
              <a:spcAft>
                <a:spcPts val="0"/>
              </a:spcAft>
              <a:buSzPts val="3200"/>
              <a:buFont typeface="Noto Sans Symbols"/>
              <a:buNone/>
            </a:pPr>
            <a:r>
              <a:rPr lang="en-US" sz="3200">
                <a:solidFill>
                  <a:schemeClr val="dk1"/>
                </a:solidFill>
                <a:latin typeface="Calibri"/>
                <a:ea typeface="Calibri"/>
                <a:cs typeface="Calibri"/>
                <a:sym typeface="Calibri"/>
              </a:rPr>
              <a:t>b. $30,000</a:t>
            </a:r>
            <a:endParaRPr/>
          </a:p>
          <a:p>
            <a:pPr marL="382588" lvl="1" indent="-182563" algn="l" rtl="0">
              <a:lnSpc>
                <a:spcPct val="90000"/>
              </a:lnSpc>
              <a:spcBef>
                <a:spcPts val="600"/>
              </a:spcBef>
              <a:spcAft>
                <a:spcPts val="0"/>
              </a:spcAft>
              <a:buSzPts val="3200"/>
              <a:buFont typeface="Noto Sans Symbols"/>
              <a:buNone/>
            </a:pPr>
            <a:r>
              <a:rPr lang="en-US" sz="3200">
                <a:solidFill>
                  <a:schemeClr val="dk1"/>
                </a:solidFill>
                <a:latin typeface="Calibri"/>
                <a:ea typeface="Calibri"/>
                <a:cs typeface="Calibri"/>
                <a:sym typeface="Calibri"/>
              </a:rPr>
              <a:t>c. $40,000</a:t>
            </a:r>
            <a:endParaRPr/>
          </a:p>
          <a:p>
            <a:pPr marL="382588" lvl="1" indent="-182563" algn="l" rtl="0">
              <a:lnSpc>
                <a:spcPct val="90000"/>
              </a:lnSpc>
              <a:spcBef>
                <a:spcPts val="600"/>
              </a:spcBef>
              <a:spcAft>
                <a:spcPts val="0"/>
              </a:spcAft>
              <a:buSzPts val="3200"/>
              <a:buFont typeface="Noto Sans Symbols"/>
              <a:buNone/>
            </a:pPr>
            <a:r>
              <a:rPr lang="en-US" sz="3200">
                <a:solidFill>
                  <a:schemeClr val="dk1"/>
                </a:solidFill>
                <a:latin typeface="Calibri"/>
                <a:ea typeface="Calibri"/>
                <a:cs typeface="Calibri"/>
                <a:sym typeface="Calibri"/>
              </a:rPr>
              <a:t>d. $50,000</a:t>
            </a:r>
            <a:endParaRPr/>
          </a:p>
        </p:txBody>
      </p:sp>
      <p:sp>
        <p:nvSpPr>
          <p:cNvPr id="771" name="Google Shape;771;p59"/>
          <p:cNvSpPr txBox="1"/>
          <p:nvPr/>
        </p:nvSpPr>
        <p:spPr>
          <a:xfrm>
            <a:off x="3733800" y="4089400"/>
            <a:ext cx="4267200" cy="1382713"/>
          </a:xfrm>
          <a:prstGeom prst="rect">
            <a:avLst/>
          </a:prstGeom>
          <a:solidFill>
            <a:srgbClr val="FF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464646"/>
                </a:solidFill>
                <a:latin typeface="Arial"/>
                <a:ea typeface="Arial"/>
                <a:cs typeface="Arial"/>
                <a:sym typeface="Arial"/>
              </a:rPr>
              <a:t>The bar would be allocated </a:t>
            </a:r>
            <a:r>
              <a:rPr lang="en-US" sz="2800" b="1" i="0" u="none" strike="noStrike" cap="none" baseline="30000">
                <a:solidFill>
                  <a:srgbClr val="464646"/>
                </a:solidFill>
                <a:latin typeface="Arial"/>
                <a:ea typeface="Arial"/>
                <a:cs typeface="Arial"/>
                <a:sym typeface="Arial"/>
              </a:rPr>
              <a:t>1</a:t>
            </a:r>
            <a:r>
              <a:rPr lang="en-US" sz="2800" b="1" i="0" u="none" strike="noStrike" cap="none">
                <a:solidFill>
                  <a:srgbClr val="464646"/>
                </a:solidFill>
                <a:latin typeface="Arial"/>
                <a:ea typeface="Arial"/>
                <a:cs typeface="Arial"/>
                <a:sym typeface="Arial"/>
              </a:rPr>
              <a:t>/</a:t>
            </a:r>
            <a:r>
              <a:rPr lang="en-US" sz="2800" b="1" i="0" u="none" strike="noStrike" cap="none" baseline="-25000">
                <a:solidFill>
                  <a:srgbClr val="464646"/>
                </a:solidFill>
                <a:latin typeface="Arial"/>
                <a:ea typeface="Arial"/>
                <a:cs typeface="Arial"/>
                <a:sym typeface="Arial"/>
              </a:rPr>
              <a:t>10</a:t>
            </a:r>
            <a:r>
              <a:rPr lang="en-US" sz="2800" b="1" i="0" u="none" strike="noStrike" cap="none">
                <a:solidFill>
                  <a:srgbClr val="464646"/>
                </a:solidFill>
                <a:latin typeface="Arial"/>
                <a:ea typeface="Arial"/>
                <a:cs typeface="Arial"/>
                <a:sym typeface="Arial"/>
              </a:rPr>
              <a:t> of the cost or $20,000.</a:t>
            </a:r>
            <a:endParaRPr/>
          </a:p>
        </p:txBody>
      </p:sp>
    </p:spTree>
  </p:cSld>
  <p:clrMapOvr>
    <a:masterClrMapping/>
  </p:clrMapOvr>
  <p:transition spd="med">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
          <p:cNvSpPr txBox="1">
            <a:spLocks noGrp="1"/>
          </p:cNvSpPr>
          <p:nvPr>
            <p:ph type="body" idx="1"/>
          </p:nvPr>
        </p:nvSpPr>
        <p:spPr>
          <a:xfrm>
            <a:off x="419100" y="1295400"/>
            <a:ext cx="8305800" cy="6096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800"/>
              <a:buFont typeface="Times"/>
              <a:buNone/>
            </a:pPr>
            <a:r>
              <a:rPr lang="en-US" sz="2800">
                <a:latin typeface="Calibri"/>
                <a:ea typeface="Calibri"/>
                <a:cs typeface="Calibri"/>
                <a:sym typeface="Calibri"/>
              </a:rPr>
              <a:t>Unit </a:t>
            </a:r>
            <a:r>
              <a:rPr lang="en-US" sz="2800">
                <a:solidFill>
                  <a:srgbClr val="FF3300"/>
                </a:solidFill>
                <a:latin typeface="Calibri"/>
                <a:ea typeface="Calibri"/>
                <a:cs typeface="Calibri"/>
                <a:sym typeface="Calibri"/>
              </a:rPr>
              <a:t>product cost</a:t>
            </a:r>
            <a:r>
              <a:rPr lang="en-US" sz="2800">
                <a:latin typeface="Calibri"/>
                <a:ea typeface="Calibri"/>
                <a:cs typeface="Calibri"/>
                <a:sym typeface="Calibri"/>
              </a:rPr>
              <a:t> is determined as follows:</a:t>
            </a:r>
            <a:endParaRPr/>
          </a:p>
        </p:txBody>
      </p:sp>
      <p:sp>
        <p:nvSpPr>
          <p:cNvPr id="264" name="Google Shape;264;p6"/>
          <p:cNvSpPr/>
          <p:nvPr/>
        </p:nvSpPr>
        <p:spPr>
          <a:xfrm>
            <a:off x="368300" y="4775200"/>
            <a:ext cx="8418513" cy="1566863"/>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0" i="0" u="none" strike="noStrike" cap="none">
                <a:solidFill>
                  <a:srgbClr val="000000"/>
                </a:solidFill>
                <a:latin typeface="Arial"/>
                <a:ea typeface="Arial"/>
                <a:cs typeface="Arial"/>
                <a:sym typeface="Arial"/>
              </a:rPr>
              <a:t>Under absorption costing, all production costs, variable and fixed, are included when determining unit product cost. Under variable costing, only the variable production costs are included in product costs. </a:t>
            </a:r>
            <a:endParaRPr/>
          </a:p>
        </p:txBody>
      </p:sp>
      <p:graphicFrame>
        <p:nvGraphicFramePr>
          <p:cNvPr id="265" name="Google Shape;265;p6"/>
          <p:cNvGraphicFramePr/>
          <p:nvPr/>
        </p:nvGraphicFramePr>
        <p:xfrm>
          <a:off x="304800" y="1905000"/>
          <a:ext cx="8526463" cy="2741613"/>
        </p:xfrm>
        <a:graphic>
          <a:graphicData uri="http://schemas.openxmlformats.org/presentationml/2006/ole">
            <mc:AlternateContent xmlns:mc="http://schemas.openxmlformats.org/markup-compatibility/2006">
              <mc:Choice xmlns:v="urn:schemas-microsoft-com:vml" Requires="v">
                <p:oleObj r:id="rId3" imgW="8526463" imgH="2741613" progId="Excel.Sheet.8">
                  <p:embed/>
                </p:oleObj>
              </mc:Choice>
              <mc:Fallback>
                <p:oleObj r:id="rId3" imgW="8526463" imgH="2741613" progId="Excel.Sheet.8">
                  <p:embed/>
                  <p:pic>
                    <p:nvPicPr>
                      <p:cNvPr id="265" name="Google Shape;265;p6"/>
                      <p:cNvPicPr preferRelativeResize="0"/>
                      <p:nvPr/>
                    </p:nvPicPr>
                    <p:blipFill rotWithShape="1">
                      <a:blip r:embed="rId4">
                        <a:alphaModFix/>
                      </a:blip>
                      <a:srcRect/>
                      <a:stretch/>
                    </p:blipFill>
                    <p:spPr>
                      <a:xfrm>
                        <a:off x="304800" y="1905000"/>
                        <a:ext cx="8526463" cy="2741613"/>
                      </a:xfrm>
                      <a:prstGeom prst="rect">
                        <a:avLst/>
                      </a:prstGeom>
                      <a:noFill/>
                      <a:ln>
                        <a:noFill/>
                      </a:ln>
                      <a:effectLst>
                        <a:outerShdw blurRad="63500" dist="107763" dir="2700000" algn="ctr" rotWithShape="0">
                          <a:schemeClr val="lt2">
                            <a:alpha val="74901"/>
                          </a:schemeClr>
                        </a:outerShdw>
                      </a:effectLst>
                    </p:spPr>
                  </p:pic>
                </p:oleObj>
              </mc:Fallback>
            </mc:AlternateContent>
          </a:graphicData>
        </a:graphic>
      </p:graphicFrame>
      <p:sp>
        <p:nvSpPr>
          <p:cNvPr id="266" name="Google Shape;266;p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Unit Cost Computations– Part 2</a:t>
            </a:r>
            <a:endParaRP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60"/>
          <p:cNvSpPr txBox="1"/>
          <p:nvPr/>
        </p:nvSpPr>
        <p:spPr>
          <a:xfrm>
            <a:off x="1241425" y="2590800"/>
            <a:ext cx="6705600" cy="2246769"/>
          </a:xfrm>
          <a:prstGeom prst="rect">
            <a:avLst/>
          </a:prstGeom>
          <a:solidFill>
            <a:srgbClr val="FFCC99"/>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464646"/>
                </a:solidFill>
                <a:latin typeface="Arial"/>
                <a:ea typeface="Arial"/>
                <a:cs typeface="Arial"/>
                <a:sym typeface="Arial"/>
              </a:rPr>
              <a:t>If Hoagland’s allocates its common fixed expenses to the bar and the restaurant based on your previous calculation, what would be the reported profit of each segment?</a:t>
            </a:r>
            <a:endParaRPr/>
          </a:p>
        </p:txBody>
      </p:sp>
    </p:spTree>
  </p:cSld>
  <p:clrMapOvr>
    <a:masterClrMapping/>
  </p:clrMapOvr>
  <p:transition>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6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Poll 9</a:t>
            </a:r>
            <a:endParaRPr sz="2800">
              <a:latin typeface="Calibri"/>
              <a:ea typeface="Calibri"/>
              <a:cs typeface="Calibri"/>
              <a:sym typeface="Calibri"/>
            </a:endParaRPr>
          </a:p>
        </p:txBody>
      </p:sp>
      <p:sp>
        <p:nvSpPr>
          <p:cNvPr id="784" name="Google Shape;784;p61"/>
          <p:cNvSpPr txBox="1"/>
          <p:nvPr/>
        </p:nvSpPr>
        <p:spPr>
          <a:xfrm>
            <a:off x="-228600" y="4591063"/>
            <a:ext cx="9372600" cy="1354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Do you think the Bar should be eliminated?</a:t>
            </a:r>
            <a:endParaRPr>
              <a:solidFill>
                <a:schemeClr val="dk1"/>
              </a:solidFill>
            </a:endParaRPr>
          </a:p>
          <a:p>
            <a:pPr marL="2286000" marR="0" lvl="0" indent="-381000" algn="l" rtl="0">
              <a:spcBef>
                <a:spcPts val="120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Yes</a:t>
            </a:r>
            <a:endParaRPr>
              <a:solidFill>
                <a:schemeClr val="dk1"/>
              </a:solidFill>
            </a:endParaRPr>
          </a:p>
          <a:p>
            <a:pPr marL="2286000" marR="0" lvl="0" indent="-381000" algn="l" rtl="0">
              <a:spcBef>
                <a:spcPts val="0"/>
              </a:spcBef>
              <a:spcAft>
                <a:spcPts val="0"/>
              </a:spcAft>
              <a:buClr>
                <a:srgbClr val="FF0000"/>
              </a:buClr>
              <a:buSzPts val="2400"/>
              <a:buChar char="●"/>
            </a:pPr>
            <a:r>
              <a:rPr lang="en-US" sz="2400" b="1" i="0" u="none" strike="noStrike" cap="none">
                <a:solidFill>
                  <a:srgbClr val="FF0000"/>
                </a:solidFill>
                <a:latin typeface="Arial"/>
                <a:ea typeface="Arial"/>
                <a:cs typeface="Arial"/>
                <a:sym typeface="Arial"/>
              </a:rPr>
              <a:t>N</a:t>
            </a:r>
            <a:r>
              <a:rPr lang="en-US" sz="2400" b="1">
                <a:solidFill>
                  <a:srgbClr val="FF0000"/>
                </a:solidFill>
              </a:rPr>
              <a:t>o</a:t>
            </a:r>
            <a:endParaRPr/>
          </a:p>
        </p:txBody>
      </p:sp>
      <p:graphicFrame>
        <p:nvGraphicFramePr>
          <p:cNvPr id="785" name="Google Shape;785;p61"/>
          <p:cNvGraphicFramePr/>
          <p:nvPr/>
        </p:nvGraphicFramePr>
        <p:xfrm>
          <a:off x="152400" y="1297441"/>
          <a:ext cx="8686800" cy="3644900"/>
        </p:xfrm>
        <a:graphic>
          <a:graphicData uri="http://schemas.openxmlformats.org/presentationml/2006/ole">
            <mc:AlternateContent xmlns:mc="http://schemas.openxmlformats.org/markup-compatibility/2006">
              <mc:Choice xmlns:v="urn:schemas-microsoft-com:vml" Requires="v">
                <p:oleObj r:id="rId3" imgW="8686800" imgH="3644900" progId="Excel.Sheet.8">
                  <p:embed/>
                </p:oleObj>
              </mc:Choice>
              <mc:Fallback>
                <p:oleObj r:id="rId3" imgW="8686800" imgH="3644900" progId="Excel.Sheet.8">
                  <p:embed/>
                  <p:pic>
                    <p:nvPicPr>
                      <p:cNvPr id="785" name="Google Shape;785;p61"/>
                      <p:cNvPicPr preferRelativeResize="0"/>
                      <p:nvPr/>
                    </p:nvPicPr>
                    <p:blipFill rotWithShape="1">
                      <a:blip r:embed="rId4">
                        <a:alphaModFix/>
                      </a:blip>
                      <a:srcRect/>
                      <a:stretch/>
                    </p:blipFill>
                    <p:spPr>
                      <a:xfrm>
                        <a:off x="152400" y="1297441"/>
                        <a:ext cx="8686800" cy="3644900"/>
                      </a:xfrm>
                      <a:prstGeom prst="rect">
                        <a:avLst/>
                      </a:prstGeom>
                      <a:noFill/>
                      <a:ln>
                        <a:noFill/>
                      </a:ln>
                    </p:spPr>
                  </p:pic>
                </p:oleObj>
              </mc:Fallback>
            </mc:AlternateContent>
          </a:graphicData>
        </a:graphic>
      </p:graphicFrame>
    </p:spTree>
  </p:cSld>
  <p:clrMapOvr>
    <a:masterClrMapping/>
  </p:clrMapOvr>
  <p:transition>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Poll 9</a:t>
            </a:r>
            <a:endParaRPr sz="2800">
              <a:latin typeface="Calibri"/>
              <a:ea typeface="Calibri"/>
              <a:cs typeface="Calibri"/>
              <a:sym typeface="Calibri"/>
            </a:endParaRPr>
          </a:p>
        </p:txBody>
      </p:sp>
      <p:cxnSp>
        <p:nvCxnSpPr>
          <p:cNvPr id="792" name="Google Shape;792;p62"/>
          <p:cNvCxnSpPr/>
          <p:nvPr/>
        </p:nvCxnSpPr>
        <p:spPr>
          <a:xfrm flipH="1">
            <a:off x="4876800" y="2514600"/>
            <a:ext cx="1257300" cy="3486150"/>
          </a:xfrm>
          <a:prstGeom prst="straightConnector1">
            <a:avLst/>
          </a:prstGeom>
          <a:noFill/>
          <a:ln w="38100" cap="flat" cmpd="sng">
            <a:solidFill>
              <a:schemeClr val="dk2"/>
            </a:solidFill>
            <a:prstDash val="solid"/>
            <a:round/>
            <a:headEnd type="none" w="med" len="med"/>
            <a:tailEnd type="triangle" w="med" len="med"/>
          </a:ln>
        </p:spPr>
      </p:cxnSp>
      <p:graphicFrame>
        <p:nvGraphicFramePr>
          <p:cNvPr id="793" name="Google Shape;793;p62"/>
          <p:cNvGraphicFramePr/>
          <p:nvPr/>
        </p:nvGraphicFramePr>
        <p:xfrm>
          <a:off x="251613" y="1327425"/>
          <a:ext cx="8685211" cy="3644900"/>
        </p:xfrm>
        <a:graphic>
          <a:graphicData uri="http://schemas.openxmlformats.org/presentationml/2006/ole">
            <mc:AlternateContent xmlns:mc="http://schemas.openxmlformats.org/markup-compatibility/2006">
              <mc:Choice xmlns:v="urn:schemas-microsoft-com:vml" Requires="v">
                <p:oleObj r:id="rId3" imgW="8685211" imgH="3644900" progId="Excel.Sheet.8">
                  <p:embed/>
                </p:oleObj>
              </mc:Choice>
              <mc:Fallback>
                <p:oleObj r:id="rId3" imgW="8685211" imgH="3644900" progId="Excel.Sheet.8">
                  <p:embed/>
                  <p:pic>
                    <p:nvPicPr>
                      <p:cNvPr id="793" name="Google Shape;793;p62"/>
                      <p:cNvPicPr preferRelativeResize="0"/>
                      <p:nvPr/>
                    </p:nvPicPr>
                    <p:blipFill rotWithShape="1">
                      <a:blip r:embed="rId4">
                        <a:alphaModFix/>
                      </a:blip>
                      <a:srcRect/>
                      <a:stretch/>
                    </p:blipFill>
                    <p:spPr>
                      <a:xfrm>
                        <a:off x="251613" y="1327425"/>
                        <a:ext cx="8685211" cy="3644900"/>
                      </a:xfrm>
                      <a:prstGeom prst="rect">
                        <a:avLst/>
                      </a:prstGeom>
                      <a:noFill/>
                      <a:ln>
                        <a:noFill/>
                      </a:ln>
                    </p:spPr>
                  </p:pic>
                </p:oleObj>
              </mc:Fallback>
            </mc:AlternateContent>
          </a:graphicData>
        </a:graphic>
      </p:graphicFrame>
      <p:sp>
        <p:nvSpPr>
          <p:cNvPr id="794" name="Google Shape;794;p62"/>
          <p:cNvSpPr txBox="1"/>
          <p:nvPr/>
        </p:nvSpPr>
        <p:spPr>
          <a:xfrm>
            <a:off x="173925" y="4972337"/>
            <a:ext cx="6039000" cy="1200600"/>
          </a:xfrm>
          <a:prstGeom prst="rect">
            <a:avLst/>
          </a:prstGeom>
          <a:solidFill>
            <a:srgbClr val="FF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464646"/>
                </a:solidFill>
                <a:latin typeface="Arial"/>
                <a:ea typeface="Arial"/>
                <a:cs typeface="Arial"/>
                <a:sym typeface="Arial"/>
              </a:rPr>
              <a:t>The profit was $44,000 before eliminating the bar. If we eliminate the bar, profit drops to $30,000!</a:t>
            </a:r>
            <a:endParaRPr/>
          </a:p>
        </p:txBody>
      </p:sp>
    </p:spTree>
  </p:cSld>
  <p:clrMapOvr>
    <a:masterClrMapping/>
  </p:clrMapOvr>
  <p:transition spd="med">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6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solidFill>
                  <a:srgbClr val="3F3F3F"/>
                </a:solidFill>
              </a:rPr>
              <a:t>End of Chapter 6</a:t>
            </a:r>
            <a:endParaRPr/>
          </a:p>
        </p:txBody>
      </p:sp>
      <p:grpSp>
        <p:nvGrpSpPr>
          <p:cNvPr id="800" name="Google Shape;800;p63"/>
          <p:cNvGrpSpPr/>
          <p:nvPr/>
        </p:nvGrpSpPr>
        <p:grpSpPr>
          <a:xfrm>
            <a:off x="2777134" y="2306319"/>
            <a:ext cx="3589731" cy="3515360"/>
            <a:chOff x="1253134" y="274319"/>
            <a:chExt cx="3589731" cy="3515360"/>
          </a:xfrm>
        </p:grpSpPr>
        <p:sp>
          <p:nvSpPr>
            <p:cNvPr id="801" name="Google Shape;801;p63"/>
            <p:cNvSpPr/>
            <p:nvPr/>
          </p:nvSpPr>
          <p:spPr>
            <a:xfrm>
              <a:off x="1429105" y="274319"/>
              <a:ext cx="3413760" cy="3413760"/>
            </a:xfrm>
            <a:prstGeom prst="pie">
              <a:avLst>
                <a:gd name="adj1" fmla="val 16200000"/>
                <a:gd name="adj2" fmla="val 1800000"/>
              </a:avLst>
            </a:prstGeom>
            <a:gradFill>
              <a:gsLst>
                <a:gs pos="0">
                  <a:srgbClr val="00ABEF"/>
                </a:gs>
                <a:gs pos="34000">
                  <a:srgbClr val="00ABED"/>
                </a:gs>
                <a:gs pos="70000">
                  <a:srgbClr val="00AFF6"/>
                </a:gs>
                <a:gs pos="100000">
                  <a:srgbClr val="0EB0EE"/>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3"/>
            <p:cNvSpPr txBox="1"/>
            <p:nvPr/>
          </p:nvSpPr>
          <p:spPr>
            <a:xfrm>
              <a:off x="3285134" y="904239"/>
              <a:ext cx="1158240" cy="1137920"/>
            </a:xfrm>
            <a:prstGeom prst="rect">
              <a:avLst/>
            </a:prstGeom>
            <a:noFill/>
            <a:ln>
              <a:noFill/>
            </a:ln>
          </p:spPr>
          <p:txBody>
            <a:bodyPr spcFirstLastPara="1" wrap="square" lIns="82550" tIns="82550" rIns="82550" bIns="82550" anchor="ctr" anchorCtr="0">
              <a:noAutofit/>
            </a:bodyPr>
            <a:lstStyle/>
            <a:p>
              <a:pPr marL="0" marR="0" lvl="0" indent="0" algn="ctr" rtl="0">
                <a:lnSpc>
                  <a:spcPct val="90000"/>
                </a:lnSpc>
                <a:spcBef>
                  <a:spcPts val="0"/>
                </a:spcBef>
                <a:spcAft>
                  <a:spcPts val="0"/>
                </a:spcAft>
                <a:buClr>
                  <a:schemeClr val="lt1"/>
                </a:buClr>
                <a:buSzPts val="6500"/>
                <a:buFont typeface="Arial"/>
                <a:buNone/>
              </a:pPr>
              <a:r>
                <a:rPr lang="en-US" sz="6500" b="0" i="0" u="none" strike="noStrike" cap="none">
                  <a:solidFill>
                    <a:schemeClr val="lt1"/>
                  </a:solidFill>
                  <a:latin typeface="Arial"/>
                  <a:ea typeface="Arial"/>
                  <a:cs typeface="Arial"/>
                  <a:sym typeface="Arial"/>
                </a:rPr>
                <a:t>  </a:t>
              </a:r>
              <a:endParaRPr/>
            </a:p>
          </p:txBody>
        </p:sp>
        <p:sp>
          <p:nvSpPr>
            <p:cNvPr id="803" name="Google Shape;803;p63"/>
            <p:cNvSpPr/>
            <p:nvPr/>
          </p:nvSpPr>
          <p:spPr>
            <a:xfrm>
              <a:off x="1253134" y="375919"/>
              <a:ext cx="3413760" cy="3413760"/>
            </a:xfrm>
            <a:prstGeom prst="pie">
              <a:avLst>
                <a:gd name="adj1" fmla="val 1800000"/>
                <a:gd name="adj2" fmla="val 9000000"/>
              </a:avLst>
            </a:prstGeom>
            <a:gradFill>
              <a:gsLst>
                <a:gs pos="0">
                  <a:srgbClr val="00ABEF"/>
                </a:gs>
                <a:gs pos="34000">
                  <a:srgbClr val="00ABED"/>
                </a:gs>
                <a:gs pos="70000">
                  <a:srgbClr val="00AFF6"/>
                </a:gs>
                <a:gs pos="100000">
                  <a:srgbClr val="0EB0EE"/>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3"/>
            <p:cNvSpPr txBox="1"/>
            <p:nvPr/>
          </p:nvSpPr>
          <p:spPr>
            <a:xfrm>
              <a:off x="2187854" y="2529840"/>
              <a:ext cx="1544320" cy="1056640"/>
            </a:xfrm>
            <a:prstGeom prst="rect">
              <a:avLst/>
            </a:prstGeom>
            <a:noFill/>
            <a:ln>
              <a:noFill/>
            </a:ln>
          </p:spPr>
          <p:txBody>
            <a:bodyPr spcFirstLastPara="1" wrap="square" lIns="81275" tIns="81275" rIns="81275" bIns="81275" anchor="ctr" anchorCtr="0">
              <a:noAutofit/>
            </a:bodyPr>
            <a:lstStyle/>
            <a:p>
              <a:pPr marL="0" marR="0" lvl="0" indent="0" algn="ctr" rtl="0">
                <a:lnSpc>
                  <a:spcPct val="90000"/>
                </a:lnSpc>
                <a:spcBef>
                  <a:spcPts val="0"/>
                </a:spcBef>
                <a:spcAft>
                  <a:spcPts val="0"/>
                </a:spcAft>
                <a:buClr>
                  <a:schemeClr val="dk1"/>
                </a:buClr>
                <a:buSzPts val="6400"/>
                <a:buFont typeface="Arial"/>
                <a:buNone/>
              </a:pPr>
              <a:endParaRPr sz="6400" b="0" i="0" u="none" strike="noStrike" cap="none">
                <a:solidFill>
                  <a:schemeClr val="lt1"/>
                </a:solidFill>
                <a:latin typeface="Arial"/>
                <a:ea typeface="Arial"/>
                <a:cs typeface="Arial"/>
                <a:sym typeface="Arial"/>
              </a:endParaRPr>
            </a:p>
          </p:txBody>
        </p:sp>
        <p:sp>
          <p:nvSpPr>
            <p:cNvPr id="805" name="Google Shape;805;p63"/>
            <p:cNvSpPr/>
            <p:nvPr/>
          </p:nvSpPr>
          <p:spPr>
            <a:xfrm>
              <a:off x="1253134" y="375919"/>
              <a:ext cx="3413760" cy="3413760"/>
            </a:xfrm>
            <a:prstGeom prst="pie">
              <a:avLst>
                <a:gd name="adj1" fmla="val 9000000"/>
                <a:gd name="adj2" fmla="val 16200000"/>
              </a:avLst>
            </a:prstGeom>
            <a:gradFill>
              <a:gsLst>
                <a:gs pos="0">
                  <a:srgbClr val="00ABEF"/>
                </a:gs>
                <a:gs pos="34000">
                  <a:srgbClr val="00ABED"/>
                </a:gs>
                <a:gs pos="70000">
                  <a:srgbClr val="00AFF6"/>
                </a:gs>
                <a:gs pos="100000">
                  <a:srgbClr val="0EB0EE"/>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3"/>
            <p:cNvSpPr txBox="1"/>
            <p:nvPr/>
          </p:nvSpPr>
          <p:spPr>
            <a:xfrm>
              <a:off x="1618894" y="1046480"/>
              <a:ext cx="1158240" cy="1137920"/>
            </a:xfrm>
            <a:prstGeom prst="rect">
              <a:avLst/>
            </a:prstGeom>
            <a:noFill/>
            <a:ln>
              <a:noFill/>
            </a:ln>
          </p:spPr>
          <p:txBody>
            <a:bodyPr spcFirstLastPara="1" wrap="square" lIns="82550" tIns="82550" rIns="82550" bIns="82550" anchor="ctr" anchorCtr="0">
              <a:noAutofit/>
            </a:bodyPr>
            <a:lstStyle/>
            <a:p>
              <a:pPr marL="0" marR="0" lvl="0" indent="0" algn="ctr" rtl="0">
                <a:lnSpc>
                  <a:spcPct val="90000"/>
                </a:lnSpc>
                <a:spcBef>
                  <a:spcPts val="0"/>
                </a:spcBef>
                <a:spcAft>
                  <a:spcPts val="0"/>
                </a:spcAft>
                <a:buClr>
                  <a:schemeClr val="dk1"/>
                </a:buClr>
                <a:buSzPts val="6500"/>
                <a:buFont typeface="Arial"/>
                <a:buNone/>
              </a:pPr>
              <a:endParaRPr sz="6500" b="0" i="0" u="none" strike="noStrike" cap="none">
                <a:solidFill>
                  <a:schemeClr val="lt1"/>
                </a:solidFill>
                <a:latin typeface="Arial"/>
                <a:ea typeface="Arial"/>
                <a:cs typeface="Arial"/>
                <a:sym typeface="Arial"/>
              </a:endParaRPr>
            </a:p>
          </p:txBody>
        </p:sp>
      </p:gr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7"/>
          <p:cNvSpPr txBox="1">
            <a:spLocks noGrp="1"/>
          </p:cNvSpPr>
          <p:nvPr>
            <p:ph type="title"/>
          </p:nvPr>
        </p:nvSpPr>
        <p:spPr>
          <a:xfrm>
            <a:off x="457200" y="152400"/>
            <a:ext cx="8458199"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a:t>Fixed Cost Difference Between </a:t>
            </a:r>
            <a:br>
              <a:rPr lang="en-US"/>
            </a:br>
            <a:r>
              <a:rPr lang="en-US"/>
              <a:t>Variable versus Absorption Costing</a:t>
            </a:r>
            <a:endParaRPr/>
          </a:p>
        </p:txBody>
      </p:sp>
      <p:sp>
        <p:nvSpPr>
          <p:cNvPr id="273" name="Google Shape;273;p7"/>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90488" lvl="0" indent="-203200" algn="l" rtl="0">
              <a:lnSpc>
                <a:spcPct val="90000"/>
              </a:lnSpc>
              <a:spcBef>
                <a:spcPts val="0"/>
              </a:spcBef>
              <a:spcAft>
                <a:spcPts val="0"/>
              </a:spcAft>
              <a:buSzPts val="3200"/>
              <a:buChar char=" "/>
            </a:pPr>
            <a:r>
              <a:rPr lang="en-US" sz="3200" b="1" u="sng">
                <a:latin typeface="Calibri"/>
                <a:ea typeface="Calibri"/>
                <a:cs typeface="Calibri"/>
                <a:sym typeface="Calibri"/>
              </a:rPr>
              <a:t>Absorption Costing</a:t>
            </a:r>
            <a:endParaRPr/>
          </a:p>
          <a:p>
            <a:pPr marL="382588" lvl="1" indent="-203200" algn="l" rtl="0">
              <a:lnSpc>
                <a:spcPct val="90000"/>
              </a:lnSpc>
              <a:spcBef>
                <a:spcPts val="400"/>
              </a:spcBef>
              <a:spcAft>
                <a:spcPts val="0"/>
              </a:spcAft>
              <a:buSzPts val="3200"/>
              <a:buChar char="◦"/>
            </a:pPr>
            <a:r>
              <a:rPr lang="en-US" sz="3200">
                <a:solidFill>
                  <a:schemeClr val="dk1"/>
                </a:solidFill>
                <a:latin typeface="Calibri"/>
                <a:ea typeface="Calibri"/>
                <a:cs typeface="Calibri"/>
                <a:sym typeface="Calibri"/>
              </a:rPr>
              <a:t>Fixed manufacturing costs must be assigned to products , </a:t>
            </a:r>
            <a:r>
              <a:rPr lang="en-US" sz="3200">
                <a:solidFill>
                  <a:srgbClr val="FF0000"/>
                </a:solidFill>
                <a:latin typeface="Calibri"/>
                <a:ea typeface="Calibri"/>
                <a:cs typeface="Calibri"/>
                <a:sym typeface="Calibri"/>
              </a:rPr>
              <a:t>ie to inventory</a:t>
            </a:r>
            <a:r>
              <a:rPr lang="en-US" sz="3200">
                <a:solidFill>
                  <a:schemeClr val="dk1"/>
                </a:solidFill>
                <a:latin typeface="Calibri"/>
                <a:ea typeface="Calibri"/>
                <a:cs typeface="Calibri"/>
                <a:sym typeface="Calibri"/>
              </a:rPr>
              <a:t>, to properly match revenues and costs.</a:t>
            </a:r>
            <a:endParaRPr/>
          </a:p>
          <a:p>
            <a:pPr marL="90488" lvl="0" indent="0" algn="l" rtl="0">
              <a:lnSpc>
                <a:spcPct val="90000"/>
              </a:lnSpc>
              <a:spcBef>
                <a:spcPts val="1600"/>
              </a:spcBef>
              <a:spcAft>
                <a:spcPts val="0"/>
              </a:spcAft>
              <a:buSzPts val="3200"/>
              <a:buNone/>
            </a:pPr>
            <a:endParaRPr sz="3200">
              <a:solidFill>
                <a:schemeClr val="dk1"/>
              </a:solidFill>
              <a:latin typeface="Calibri"/>
              <a:ea typeface="Calibri"/>
              <a:cs typeface="Calibri"/>
              <a:sym typeface="Calibri"/>
            </a:endParaRPr>
          </a:p>
          <a:p>
            <a:pPr marL="90488" lvl="0" indent="-203200" algn="l" rtl="0">
              <a:lnSpc>
                <a:spcPct val="90000"/>
              </a:lnSpc>
              <a:spcBef>
                <a:spcPts val="1400"/>
              </a:spcBef>
              <a:spcAft>
                <a:spcPts val="0"/>
              </a:spcAft>
              <a:buSzPts val="3200"/>
              <a:buChar char=" "/>
            </a:pPr>
            <a:r>
              <a:rPr lang="en-US" sz="3200" b="1" u="sng">
                <a:solidFill>
                  <a:schemeClr val="dk1"/>
                </a:solidFill>
                <a:latin typeface="Calibri"/>
                <a:ea typeface="Calibri"/>
                <a:cs typeface="Calibri"/>
                <a:sym typeface="Calibri"/>
              </a:rPr>
              <a:t>Variable Costing</a:t>
            </a:r>
            <a:endParaRPr/>
          </a:p>
          <a:p>
            <a:pPr marL="382588" lvl="1" indent="-203200" algn="l" rtl="0">
              <a:lnSpc>
                <a:spcPct val="90000"/>
              </a:lnSpc>
              <a:spcBef>
                <a:spcPts val="400"/>
              </a:spcBef>
              <a:spcAft>
                <a:spcPts val="0"/>
              </a:spcAft>
              <a:buSzPts val="3200"/>
              <a:buChar char="◦"/>
            </a:pPr>
            <a:r>
              <a:rPr lang="en-US" sz="3200">
                <a:solidFill>
                  <a:schemeClr val="dk1"/>
                </a:solidFill>
                <a:latin typeface="Calibri"/>
                <a:ea typeface="Calibri"/>
                <a:cs typeface="Calibri"/>
                <a:sym typeface="Calibri"/>
              </a:rPr>
              <a:t>Fixed manufacturing costs are capacity costs and will be incurred even if nothing is produced, </a:t>
            </a:r>
            <a:r>
              <a:rPr lang="en-US" sz="3200">
                <a:solidFill>
                  <a:srgbClr val="FF0000"/>
                </a:solidFill>
                <a:latin typeface="Calibri"/>
                <a:ea typeface="Calibri"/>
                <a:cs typeface="Calibri"/>
                <a:sym typeface="Calibri"/>
              </a:rPr>
              <a:t>and therefore should be shown as period expenses. </a:t>
            </a:r>
            <a:endParaRPr/>
          </a:p>
          <a:p>
            <a:pPr marL="90488" lvl="0" indent="0" algn="l" rtl="0">
              <a:lnSpc>
                <a:spcPct val="90000"/>
              </a:lnSpc>
              <a:spcBef>
                <a:spcPts val="1600"/>
              </a:spcBef>
              <a:spcAft>
                <a:spcPts val="0"/>
              </a:spcAft>
              <a:buSzPts val="2800"/>
              <a:buNone/>
            </a:pPr>
            <a:endParaRPr sz="2800">
              <a:solidFill>
                <a:schemeClr val="dk1"/>
              </a:solidFill>
              <a:latin typeface="Calibri"/>
              <a:ea typeface="Calibri"/>
              <a:cs typeface="Calibri"/>
              <a:sym typeface="Calibri"/>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Poll 1</a:t>
            </a:r>
            <a:endParaRPr/>
          </a:p>
        </p:txBody>
      </p:sp>
      <p:sp>
        <p:nvSpPr>
          <p:cNvPr id="280" name="Google Shape;280;p8"/>
          <p:cNvSpPr txBox="1">
            <a:spLocks noGrp="1"/>
          </p:cNvSpPr>
          <p:nvPr>
            <p:ph type="body" idx="1"/>
          </p:nvPr>
        </p:nvSpPr>
        <p:spPr>
          <a:xfrm>
            <a:off x="495300" y="1752600"/>
            <a:ext cx="8153400" cy="4038600"/>
          </a:xfrm>
          <a:prstGeom prst="rect">
            <a:avLst/>
          </a:prstGeom>
          <a:noFill/>
          <a:ln>
            <a:noFill/>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2800"/>
              <a:buFont typeface="Times"/>
              <a:buNone/>
            </a:pPr>
            <a:r>
              <a:rPr lang="en-US" sz="2800">
                <a:solidFill>
                  <a:schemeClr val="dk1"/>
                </a:solidFill>
                <a:latin typeface="Calibri"/>
                <a:ea typeface="Calibri"/>
                <a:cs typeface="Calibri"/>
                <a:sym typeface="Calibri"/>
              </a:rPr>
              <a:t> 	Which method will produce the highest values for work in process and finished goods inventories? </a:t>
            </a:r>
            <a:endParaRPr>
              <a:solidFill>
                <a:schemeClr val="dk1"/>
              </a:solidFill>
            </a:endParaRPr>
          </a:p>
          <a:p>
            <a:pPr marL="382588" lvl="1" indent="-182563" algn="l" rtl="0">
              <a:lnSpc>
                <a:spcPct val="90000"/>
              </a:lnSpc>
              <a:spcBef>
                <a:spcPts val="1320"/>
              </a:spcBef>
              <a:spcAft>
                <a:spcPts val="0"/>
              </a:spcAft>
              <a:buSzPts val="2800"/>
              <a:buFont typeface="Noto Sans Symbols"/>
              <a:buNone/>
            </a:pPr>
            <a:r>
              <a:rPr lang="en-US" sz="2800">
                <a:solidFill>
                  <a:schemeClr val="dk1"/>
                </a:solidFill>
                <a:latin typeface="Calibri"/>
                <a:ea typeface="Calibri"/>
                <a:cs typeface="Calibri"/>
                <a:sym typeface="Calibri"/>
              </a:rPr>
              <a:t>a.  </a:t>
            </a:r>
            <a:r>
              <a:rPr lang="en-US" sz="2800">
                <a:solidFill>
                  <a:srgbClr val="FF0000"/>
                </a:solidFill>
                <a:latin typeface="Calibri"/>
                <a:ea typeface="Calibri"/>
                <a:cs typeface="Calibri"/>
                <a:sym typeface="Calibri"/>
              </a:rPr>
              <a:t>Absorption costing</a:t>
            </a:r>
            <a:endParaRPr/>
          </a:p>
          <a:p>
            <a:pPr marL="382588" lvl="1" indent="-182563" algn="l" rtl="0">
              <a:lnSpc>
                <a:spcPct val="90000"/>
              </a:lnSpc>
              <a:spcBef>
                <a:spcPts val="1520"/>
              </a:spcBef>
              <a:spcAft>
                <a:spcPts val="0"/>
              </a:spcAft>
              <a:buSzPts val="2800"/>
              <a:buFont typeface="Noto Sans Symbols"/>
              <a:buNone/>
            </a:pPr>
            <a:r>
              <a:rPr lang="en-US" sz="2800">
                <a:solidFill>
                  <a:schemeClr val="dk1"/>
                </a:solidFill>
                <a:latin typeface="Calibri"/>
                <a:ea typeface="Calibri"/>
                <a:cs typeface="Calibri"/>
                <a:sym typeface="Calibri"/>
              </a:rPr>
              <a:t>b.  Variable costing</a:t>
            </a:r>
            <a:endParaRPr/>
          </a:p>
          <a:p>
            <a:pPr marL="382588" lvl="1" indent="-182563" algn="l" rtl="0">
              <a:lnSpc>
                <a:spcPct val="90000"/>
              </a:lnSpc>
              <a:spcBef>
                <a:spcPts val="1520"/>
              </a:spcBef>
              <a:spcAft>
                <a:spcPts val="0"/>
              </a:spcAft>
              <a:buSzPts val="2800"/>
              <a:buFont typeface="Noto Sans Symbols"/>
              <a:buNone/>
            </a:pPr>
            <a:r>
              <a:rPr lang="en-US" sz="2800">
                <a:solidFill>
                  <a:schemeClr val="dk1"/>
                </a:solidFill>
                <a:latin typeface="Calibri"/>
                <a:ea typeface="Calibri"/>
                <a:cs typeface="Calibri"/>
                <a:sym typeface="Calibri"/>
              </a:rPr>
              <a:t>c.  They produce the same values for these</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  inventories</a:t>
            </a:r>
            <a:endParaRPr/>
          </a:p>
          <a:p>
            <a:pPr marL="382588" lvl="1" indent="-182563" algn="l" rtl="0">
              <a:lnSpc>
                <a:spcPct val="90000"/>
              </a:lnSpc>
              <a:spcBef>
                <a:spcPts val="1520"/>
              </a:spcBef>
              <a:spcAft>
                <a:spcPts val="0"/>
              </a:spcAft>
              <a:buSzPts val="2800"/>
              <a:buFont typeface="Noto Sans Symbols"/>
              <a:buNone/>
            </a:pPr>
            <a:r>
              <a:rPr lang="en-US" sz="2800">
                <a:solidFill>
                  <a:schemeClr val="dk1"/>
                </a:solidFill>
                <a:latin typeface="Calibri"/>
                <a:ea typeface="Calibri"/>
                <a:cs typeface="Calibri"/>
                <a:sym typeface="Calibri"/>
              </a:rPr>
              <a:t>d.  It depends</a:t>
            </a:r>
            <a:endParaRPr sz="2800">
              <a:latin typeface="Calibri"/>
              <a:ea typeface="Calibri"/>
              <a:cs typeface="Calibri"/>
              <a:sym typeface="Calibri"/>
            </a:endParaRPr>
          </a:p>
        </p:txBody>
      </p:sp>
    </p:spTree>
  </p:cSld>
  <p:clrMapOvr>
    <a:masterClrMapping/>
  </p:clrMapOvr>
  <p:transition>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9"/>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Learning Objective 2</a:t>
            </a:r>
            <a:endParaRPr/>
          </a:p>
        </p:txBody>
      </p:sp>
      <p:sp>
        <p:nvSpPr>
          <p:cNvPr id="287" name="Google Shape;287;p9"/>
          <p:cNvSpPr txBox="1"/>
          <p:nvPr/>
        </p:nvSpPr>
        <p:spPr>
          <a:xfrm>
            <a:off x="1905000" y="2462213"/>
            <a:ext cx="5334000" cy="1662112"/>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i="0" u="none" strike="noStrike" cap="none">
                <a:solidFill>
                  <a:srgbClr val="5D2D37"/>
                </a:solidFill>
                <a:latin typeface="Calibri"/>
                <a:ea typeface="Calibri"/>
                <a:cs typeface="Calibri"/>
                <a:sym typeface="Calibri"/>
              </a:rPr>
              <a:t>Prepare income statements using both variable and absorption costing.</a:t>
            </a:r>
            <a:endParaRPr/>
          </a:p>
        </p:txBody>
      </p:sp>
    </p:spTree>
  </p:cSld>
  <p:clrMapOvr>
    <a:masterClrMapping/>
  </p:clrMapOvr>
  <p:transition>
    <p:wipe dir="d"/>
  </p:transition>
</p:sld>
</file>

<file path=ppt/theme/theme1.xml><?xml version="1.0" encoding="utf-8"?>
<a:theme xmlns:a="http://schemas.openxmlformats.org/drawingml/2006/main" name="1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2887</Words>
  <Application>Microsoft Office PowerPoint</Application>
  <PresentationFormat>On-screen Show (4:3)</PresentationFormat>
  <Paragraphs>298</Paragraphs>
  <Slides>63</Slides>
  <Notes>63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63</vt:i4>
      </vt:variant>
    </vt:vector>
  </HeadingPairs>
  <TitlesOfParts>
    <vt:vector size="74" baseType="lpstr">
      <vt:lpstr>Arial</vt:lpstr>
      <vt:lpstr>Arial Rounded</vt:lpstr>
      <vt:lpstr>Calibri</vt:lpstr>
      <vt:lpstr>Georgia</vt:lpstr>
      <vt:lpstr>Noto Sans Symbols</vt:lpstr>
      <vt:lpstr>Times</vt:lpstr>
      <vt:lpstr>Times New Roman</vt:lpstr>
      <vt:lpstr>1_Retrospect</vt:lpstr>
      <vt:lpstr>Retrospect</vt:lpstr>
      <vt:lpstr>Microsoft Excel 97-2003 Worksheet</vt:lpstr>
      <vt:lpstr>Microsoft Excel Worksheet</vt:lpstr>
      <vt:lpstr>Variable Costing and Segment Reporting: Tools for Management</vt:lpstr>
      <vt:lpstr>Learning Objective 1</vt:lpstr>
      <vt:lpstr>Four Simplifying Assumptions This way, the comparisons between VC and absorption costing van be better isolated.</vt:lpstr>
      <vt:lpstr>Overview of Variable and Absorption Costing</vt:lpstr>
      <vt:lpstr>Unit Cost Computations – Part 1</vt:lpstr>
      <vt:lpstr>Unit Cost Computations– Part 2</vt:lpstr>
      <vt:lpstr>Fixed Cost Difference Between  Variable versus Absorption Costing</vt:lpstr>
      <vt:lpstr>Poll 1</vt:lpstr>
      <vt:lpstr>Learning Objective 2</vt:lpstr>
      <vt:lpstr>Variable and Absorption Costing Income Statements</vt:lpstr>
      <vt:lpstr>Variable Costing Contribution Format Income Statement</vt:lpstr>
      <vt:lpstr>Absorption Costing Income Statement</vt:lpstr>
      <vt:lpstr>Poll 2</vt:lpstr>
      <vt:lpstr>Learning Objective 3</vt:lpstr>
      <vt:lpstr>Comparing the Two Methods: Year 1</vt:lpstr>
      <vt:lpstr>Comparing the Two Methods : Year 1</vt:lpstr>
      <vt:lpstr>Extended Comparisons of Income Data Harvey Company – Year 2</vt:lpstr>
      <vt:lpstr>Unit Cost Computations Year 2</vt:lpstr>
      <vt:lpstr>Variable Costing Contribution Format Income Statement: Year 2</vt:lpstr>
      <vt:lpstr>Absorption Costing Income Statement: Year 2 </vt:lpstr>
      <vt:lpstr>Reconciling the Difference: Year 2</vt:lpstr>
      <vt:lpstr>Reconciling the NOI Difference: Year 1 and 2</vt:lpstr>
      <vt:lpstr>Summary of Key Insights</vt:lpstr>
      <vt:lpstr>  In Summary:  VC Enables More Accurate CVP &amp; BE Analysis</vt:lpstr>
      <vt:lpstr>  In Summary: Variable costing allows easier understanding of   Changes in Net Operating Income</vt:lpstr>
      <vt:lpstr>In Summary:  Variable Costing Supports Decision Making Better</vt:lpstr>
      <vt:lpstr>Poll 3</vt:lpstr>
      <vt:lpstr>Poll  LO 4 </vt:lpstr>
      <vt:lpstr>Learning Objective 4</vt:lpstr>
      <vt:lpstr>Decentralization and Segment Reporting</vt:lpstr>
      <vt:lpstr>Keys to Segmented Income Statements</vt:lpstr>
      <vt:lpstr>Identifying Traceable Fixed Costs</vt:lpstr>
      <vt:lpstr>Identifying Common Fixed Costs</vt:lpstr>
      <vt:lpstr>Traceable Fixed Costs </vt:lpstr>
      <vt:lpstr>Segment Margin</vt:lpstr>
      <vt:lpstr>Traceable and Common Costs</vt:lpstr>
      <vt:lpstr>Levels of Segmented Statements – Part 1</vt:lpstr>
      <vt:lpstr>Levels of Segmented Statements – Part 2</vt:lpstr>
      <vt:lpstr>Levels of Segmented Statements – Part 3</vt:lpstr>
      <vt:lpstr>Levels of Segmented Statements – Part 4</vt:lpstr>
      <vt:lpstr>Traceable Fixed Costs Can Become  Common Fixed Costs – Part 1</vt:lpstr>
      <vt:lpstr>Traceable Fixed Costs Can Become  Common Fixed Costs – Part 2</vt:lpstr>
      <vt:lpstr>Traceable Fixed Costs Can Become  Common Fixed Costs – Part 3</vt:lpstr>
      <vt:lpstr>Segmented Income Statements— Decision Making and Break-even Analysis</vt:lpstr>
      <vt:lpstr>Segmented Income Statements— Decision Making</vt:lpstr>
      <vt:lpstr>Poll 5 </vt:lpstr>
      <vt:lpstr>Learning Objective 5</vt:lpstr>
      <vt:lpstr>Segmented Income Statements —  Break-even Analysis – Part 1</vt:lpstr>
      <vt:lpstr>Segmented Income Statements —  Break-even Analysis – Part 2</vt:lpstr>
      <vt:lpstr>Segmented Income Statements —  Break-even Analysis – Part 3</vt:lpstr>
      <vt:lpstr>Segmented Income Statements —  Break-even Analysis – Part 4</vt:lpstr>
      <vt:lpstr>Segmented Income Statements —  Break-even Analysis – Part 5</vt:lpstr>
      <vt:lpstr>Omission of Costs</vt:lpstr>
      <vt:lpstr>Inappropriate Methods of Allocating Costs Among Segments</vt:lpstr>
      <vt:lpstr>Common Costs and Segments </vt:lpstr>
      <vt:lpstr>Poll 6 </vt:lpstr>
      <vt:lpstr>Summary Example: </vt:lpstr>
      <vt:lpstr>Poll 7 </vt:lpstr>
      <vt:lpstr>Poll 8</vt:lpstr>
      <vt:lpstr>PowerPoint Presentation</vt:lpstr>
      <vt:lpstr>Poll 9</vt:lpstr>
      <vt:lpstr>Poll 9</vt:lpstr>
      <vt:lpstr>End of Chapter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Costing and Segment Reporting: Tools for Management</dc:title>
  <cp:lastModifiedBy>Bob</cp:lastModifiedBy>
  <cp:revision>6</cp:revision>
  <dcterms:created xsi:type="dcterms:W3CDTF">2019-11-18T20:45:55Z</dcterms:created>
  <dcterms:modified xsi:type="dcterms:W3CDTF">2023-10-08T00:05:47Z</dcterms:modified>
</cp:coreProperties>
</file>