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rhxWqnqHZCRvWzOfJK+WCK5+r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16" autoAdjust="0"/>
    <p:restoredTop sz="94660"/>
  </p:normalViewPr>
  <p:slideViewPr>
    <p:cSldViewPr snapToGrid="0">
      <p:cViewPr>
        <p:scale>
          <a:sx n="60" d="100"/>
          <a:sy n="60" d="100"/>
        </p:scale>
        <p:origin x="1204" y="10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p:nvPr/>
        </p:nvSpPr>
        <p:spPr>
          <a:xfrm>
            <a:off x="6019800" y="0"/>
            <a:ext cx="838200" cy="26193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7-</a:t>
            </a: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4" name="Google Shape;204;p1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5" name="Google Shape;20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3" name="Google Shape;213;p1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14" name="Google Shape;2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1" name="Google Shape;221;p1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2" name="Google Shape;2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1" name="Google Shape;231;p1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49" name="Google Shape;24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6" name="Google Shape;256;p1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57" name="Google Shape;25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2" name="Google Shape;272;p1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73" name="Google Shape;2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0" name="Google Shape;280;p1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1" name="Google Shape;2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Most info from slide 15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p1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94" name="Google Shape;29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7" name="Google Shape;117;p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8" name="Google Shape;11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2" name="Google Shape;30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8" name="Google Shape;30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4" name="Google Shape;31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0" name="Google Shape;32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6" name="Google Shape;32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p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5" name="Google Shape;13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p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6" name="Google Shape;186;p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7" name="Google Shape;18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p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cxnSp>
        <p:nvCxnSpPr>
          <p:cNvPr id="17" name="Google Shape;17;p26"/>
          <p:cNvCxnSpPr/>
          <p:nvPr/>
        </p:nvCxnSpPr>
        <p:spPr>
          <a:xfrm>
            <a:off x="541338" y="2644775"/>
            <a:ext cx="8243887" cy="0"/>
          </a:xfrm>
          <a:prstGeom prst="straightConnector1">
            <a:avLst/>
          </a:prstGeom>
          <a:noFill/>
          <a:ln w="9525" cap="flat" cmpd="sng">
            <a:solidFill>
              <a:srgbClr val="7F7F7F"/>
            </a:solidFill>
            <a:prstDash val="solid"/>
            <a:round/>
            <a:headEnd type="none" w="sm" len="sm"/>
            <a:tailEnd type="none" w="sm" len="sm"/>
          </a:ln>
        </p:spPr>
      </p:cxnSp>
      <p:sp>
        <p:nvSpPr>
          <p:cNvPr id="18" name="Google Shape;18;p26"/>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6"/>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6"/>
          <p:cNvSpPr txBox="1"/>
          <p:nvPr/>
        </p:nvSpPr>
        <p:spPr>
          <a:xfrm>
            <a:off x="457200" y="5105400"/>
            <a:ext cx="4724400" cy="107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PowerPoint Authors:</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Susan Coomer Galbreath, Ph.D., CPA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Jon A. Booker, Ph.D., CPA, CIA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Cynthia J. Rooney, Ph.D., CPA</a:t>
            </a:r>
            <a:endParaRPr/>
          </a:p>
        </p:txBody>
      </p:sp>
      <p:sp>
        <p:nvSpPr>
          <p:cNvPr id="21" name="Google Shape;21;p26"/>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6"/>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6"/>
          <p:cNvSpPr txBox="1"/>
          <p:nvPr/>
        </p:nvSpPr>
        <p:spPr>
          <a:xfrm>
            <a:off x="457200" y="5105400"/>
            <a:ext cx="4724400" cy="107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PowerPoint Authors:</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Susan Coomer Galbreath, Ph.D., CPA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Jon A. Booker, Ph.D., CPA, CIA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Cynthia J. Rooney, Ph.D., CPA</a:t>
            </a:r>
            <a:endParaRPr/>
          </a:p>
        </p:txBody>
      </p:sp>
      <p:pic>
        <p:nvPicPr>
          <p:cNvPr id="24" name="Google Shape;24;p26"/>
          <p:cNvPicPr preferRelativeResize="0"/>
          <p:nvPr/>
        </p:nvPicPr>
        <p:blipFill rotWithShape="1">
          <a:blip r:embed="rId2">
            <a:alphaModFix/>
          </a:blip>
          <a:srcRect/>
          <a:stretch/>
        </p:blipFill>
        <p:spPr>
          <a:xfrm>
            <a:off x="6064250" y="2736850"/>
            <a:ext cx="2720975" cy="3429000"/>
          </a:xfrm>
          <a:prstGeom prst="rect">
            <a:avLst/>
          </a:prstGeom>
          <a:noFill/>
          <a:ln>
            <a:noFill/>
          </a:ln>
        </p:spPr>
      </p:pic>
      <p:sp>
        <p:nvSpPr>
          <p:cNvPr id="25" name="Google Shape;25;p26"/>
          <p:cNvSpPr txBox="1">
            <a:spLocks noGrp="1"/>
          </p:cNvSpPr>
          <p:nvPr>
            <p:ph type="ctrTitle"/>
          </p:nvPr>
        </p:nvSpPr>
        <p:spPr>
          <a:xfrm>
            <a:off x="822960" y="758952"/>
            <a:ext cx="7543800" cy="26700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54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6" name="Google Shape;26;p26"/>
          <p:cNvSpPr txBox="1">
            <a:spLocks noGrp="1"/>
          </p:cNvSpPr>
          <p:nvPr>
            <p:ph type="subTitle" idx="1"/>
          </p:nvPr>
        </p:nvSpPr>
        <p:spPr>
          <a:xfrm>
            <a:off x="837406" y="3637401"/>
            <a:ext cx="7529354"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7" name="Google Shape;27;p2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6"/>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3"/>
        <p:cNvGrpSpPr/>
        <p:nvPr/>
      </p:nvGrpSpPr>
      <p:grpSpPr>
        <a:xfrm>
          <a:off x="0" y="0"/>
          <a:ext cx="0" cy="0"/>
          <a:chOff x="0" y="0"/>
          <a:chExt cx="0" cy="0"/>
        </a:xfrm>
      </p:grpSpPr>
      <p:sp>
        <p:nvSpPr>
          <p:cNvPr id="94" name="Google Shape;94;p3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5" name="Google Shape;95;p35"/>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6" name="Google Shape;96;p3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36"/>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6"/>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6"/>
          <p:cNvSpPr txBox="1">
            <a:spLocks noGrp="1"/>
          </p:cNvSpPr>
          <p:nvPr>
            <p:ph type="title"/>
          </p:nvPr>
        </p:nvSpPr>
        <p:spPr>
          <a:xfrm rot="5400000">
            <a:off x="4649564" y="2306414"/>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3" name="Google Shape;103;p36"/>
          <p:cNvSpPr txBox="1">
            <a:spLocks noGrp="1"/>
          </p:cNvSpPr>
          <p:nvPr>
            <p:ph type="body" idx="1"/>
          </p:nvPr>
        </p:nvSpPr>
        <p:spPr>
          <a:xfrm rot="5400000">
            <a:off x="649064" y="391889"/>
            <a:ext cx="5759898"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4" name="Google Shape;104;p3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7"/>
        <p:cNvGrpSpPr/>
        <p:nvPr/>
      </p:nvGrpSpPr>
      <p:grpSpPr>
        <a:xfrm>
          <a:off x="0" y="0"/>
          <a:ext cx="0" cy="0"/>
          <a:chOff x="0" y="0"/>
          <a:chExt cx="0" cy="0"/>
        </a:xfrm>
      </p:grpSpPr>
      <p:sp>
        <p:nvSpPr>
          <p:cNvPr id="108" name="Google Shape;108;p37"/>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3" name="Google Shape;33;p2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27"/>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2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28"/>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i="1">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4"/>
        <p:cNvGrpSpPr/>
        <p:nvPr/>
      </p:nvGrpSpPr>
      <p:grpSpPr>
        <a:xfrm>
          <a:off x="0" y="0"/>
          <a:ext cx="0" cy="0"/>
          <a:chOff x="0" y="0"/>
          <a:chExt cx="0" cy="0"/>
        </a:xfrm>
      </p:grpSpPr>
      <p:sp>
        <p:nvSpPr>
          <p:cNvPr id="45" name="Google Shape;45;p2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9"/>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29"/>
          <p:cNvCxnSpPr/>
          <p:nvPr/>
        </p:nvCxnSpPr>
        <p:spPr>
          <a:xfrm>
            <a:off x="906463" y="4343400"/>
            <a:ext cx="7405687" cy="0"/>
          </a:xfrm>
          <a:prstGeom prst="straightConnector1">
            <a:avLst/>
          </a:prstGeom>
          <a:noFill/>
          <a:ln w="9525" cap="flat" cmpd="sng">
            <a:solidFill>
              <a:srgbClr val="7F7F7F"/>
            </a:solidFill>
            <a:prstDash val="solid"/>
            <a:round/>
            <a:headEnd type="none" w="sm" len="sm"/>
            <a:tailEnd type="none" w="sm" len="sm"/>
          </a:ln>
        </p:spPr>
      </p:cxnSp>
      <p:sp>
        <p:nvSpPr>
          <p:cNvPr id="48" name="Google Shape;48;p29"/>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9" name="Google Shape;49;p29"/>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0" name="Google Shape;50;p2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30"/>
          <p:cNvSpPr txBox="1">
            <a:spLocks noGrp="1"/>
          </p:cNvSpPr>
          <p:nvPr>
            <p:ph type="title"/>
          </p:nvPr>
        </p:nvSpPr>
        <p:spPr>
          <a:xfrm>
            <a:off x="822960" y="265584"/>
            <a:ext cx="7543800" cy="98970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5" name="Google Shape;55;p30"/>
          <p:cNvSpPr txBox="1">
            <a:spLocks noGrp="1"/>
          </p:cNvSpPr>
          <p:nvPr>
            <p:ph type="body" idx="1"/>
          </p:nvPr>
        </p:nvSpPr>
        <p:spPr>
          <a:xfrm>
            <a:off x="82296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30"/>
          <p:cNvSpPr txBox="1">
            <a:spLocks noGrp="1"/>
          </p:cNvSpPr>
          <p:nvPr>
            <p:ph type="body" idx="2"/>
          </p:nvPr>
        </p:nvSpPr>
        <p:spPr>
          <a:xfrm>
            <a:off x="466344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30"/>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822960" y="286605"/>
            <a:ext cx="7543800" cy="96900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2" name="Google Shape;62;p31"/>
          <p:cNvSpPr txBox="1">
            <a:spLocks noGrp="1"/>
          </p:cNvSpPr>
          <p:nvPr>
            <p:ph type="body" idx="1"/>
          </p:nvPr>
        </p:nvSpPr>
        <p:spPr>
          <a:xfrm>
            <a:off x="822960" y="1397318"/>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3" name="Google Shape;63;p31"/>
          <p:cNvSpPr txBox="1">
            <a:spLocks noGrp="1"/>
          </p:cNvSpPr>
          <p:nvPr>
            <p:ph type="body" idx="2"/>
          </p:nvPr>
        </p:nvSpPr>
        <p:spPr>
          <a:xfrm>
            <a:off x="82296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31"/>
          <p:cNvSpPr txBox="1">
            <a:spLocks noGrp="1"/>
          </p:cNvSpPr>
          <p:nvPr>
            <p:ph type="body" idx="3"/>
          </p:nvPr>
        </p:nvSpPr>
        <p:spPr>
          <a:xfrm>
            <a:off x="4663440" y="1371600"/>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5" name="Google Shape;65;p31"/>
          <p:cNvSpPr txBox="1">
            <a:spLocks noGrp="1"/>
          </p:cNvSpPr>
          <p:nvPr>
            <p:ph type="body" idx="4"/>
          </p:nvPr>
        </p:nvSpPr>
        <p:spPr>
          <a:xfrm>
            <a:off x="466344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3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9"/>
        <p:cNvGrpSpPr/>
        <p:nvPr/>
      </p:nvGrpSpPr>
      <p:grpSpPr>
        <a:xfrm>
          <a:off x="0" y="0"/>
          <a:ext cx="0" cy="0"/>
          <a:chOff x="0" y="0"/>
          <a:chExt cx="0" cy="0"/>
        </a:xfrm>
      </p:grpSpPr>
      <p:sp>
        <p:nvSpPr>
          <p:cNvPr id="70" name="Google Shape;70;p32"/>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2"/>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33"/>
          <p:cNvSpPr/>
          <p:nvPr/>
        </p:nvSpPr>
        <p:spPr>
          <a:xfrm>
            <a:off x="0" y="0"/>
            <a:ext cx="3038475"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3"/>
          <p:cNvSpPr/>
          <p:nvPr/>
        </p:nvSpPr>
        <p:spPr>
          <a:xfrm>
            <a:off x="3030538" y="0"/>
            <a:ext cx="47625"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3"/>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9" name="Google Shape;79;p33"/>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33"/>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1" name="Google Shape;81;p33"/>
          <p:cNvSpPr txBox="1">
            <a:spLocks noGrp="1"/>
          </p:cNvSpPr>
          <p:nvPr>
            <p:ph type="dt" idx="10"/>
          </p:nvPr>
        </p:nvSpPr>
        <p:spPr>
          <a:xfrm>
            <a:off x="349250" y="6459538"/>
            <a:ext cx="19637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600450" y="6459538"/>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chemeClr val="dk2"/>
                </a:solidFill>
                <a:latin typeface="Arial"/>
                <a:ea typeface="Arial"/>
                <a:cs typeface="Arial"/>
                <a:sym typeface="Arial"/>
              </a:defRPr>
            </a:lvl1pPr>
            <a:lvl2pPr marL="0" lvl="1" indent="0" algn="r">
              <a:spcBef>
                <a:spcPts val="0"/>
              </a:spcBef>
              <a:spcAft>
                <a:spcPts val="0"/>
              </a:spcAft>
              <a:buNone/>
              <a:defRPr sz="1000">
                <a:solidFill>
                  <a:schemeClr val="dk2"/>
                </a:solidFill>
                <a:latin typeface="Arial"/>
                <a:ea typeface="Arial"/>
                <a:cs typeface="Arial"/>
                <a:sym typeface="Arial"/>
              </a:defRPr>
            </a:lvl2pPr>
            <a:lvl3pPr marL="0" lvl="2" indent="0" algn="r">
              <a:spcBef>
                <a:spcPts val="0"/>
              </a:spcBef>
              <a:spcAft>
                <a:spcPts val="0"/>
              </a:spcAft>
              <a:buNone/>
              <a:defRPr sz="1000">
                <a:solidFill>
                  <a:schemeClr val="dk2"/>
                </a:solidFill>
                <a:latin typeface="Arial"/>
                <a:ea typeface="Arial"/>
                <a:cs typeface="Arial"/>
                <a:sym typeface="Arial"/>
              </a:defRPr>
            </a:lvl3pPr>
            <a:lvl4pPr marL="0" lvl="3" indent="0" algn="r">
              <a:spcBef>
                <a:spcPts val="0"/>
              </a:spcBef>
              <a:spcAft>
                <a:spcPts val="0"/>
              </a:spcAft>
              <a:buNone/>
              <a:defRPr sz="1000">
                <a:solidFill>
                  <a:schemeClr val="dk2"/>
                </a:solidFill>
                <a:latin typeface="Arial"/>
                <a:ea typeface="Arial"/>
                <a:cs typeface="Arial"/>
                <a:sym typeface="Arial"/>
              </a:defRPr>
            </a:lvl4pPr>
            <a:lvl5pPr marL="0" lvl="4" indent="0" algn="r">
              <a:spcBef>
                <a:spcPts val="0"/>
              </a:spcBef>
              <a:spcAft>
                <a:spcPts val="0"/>
              </a:spcAft>
              <a:buNone/>
              <a:defRPr sz="1000">
                <a:solidFill>
                  <a:schemeClr val="dk2"/>
                </a:solidFill>
                <a:latin typeface="Arial"/>
                <a:ea typeface="Arial"/>
                <a:cs typeface="Arial"/>
                <a:sym typeface="Arial"/>
              </a:defRPr>
            </a:lvl5pPr>
            <a:lvl6pPr marL="0" lvl="5" indent="0" algn="r">
              <a:spcBef>
                <a:spcPts val="0"/>
              </a:spcBef>
              <a:spcAft>
                <a:spcPts val="0"/>
              </a:spcAft>
              <a:buNone/>
              <a:defRPr sz="1000">
                <a:solidFill>
                  <a:schemeClr val="dk2"/>
                </a:solidFill>
                <a:latin typeface="Arial"/>
                <a:ea typeface="Arial"/>
                <a:cs typeface="Arial"/>
                <a:sym typeface="Arial"/>
              </a:defRPr>
            </a:lvl6pPr>
            <a:lvl7pPr marL="0" lvl="6" indent="0" algn="r">
              <a:spcBef>
                <a:spcPts val="0"/>
              </a:spcBef>
              <a:spcAft>
                <a:spcPts val="0"/>
              </a:spcAft>
              <a:buNone/>
              <a:defRPr sz="1000">
                <a:solidFill>
                  <a:schemeClr val="dk2"/>
                </a:solidFill>
                <a:latin typeface="Arial"/>
                <a:ea typeface="Arial"/>
                <a:cs typeface="Arial"/>
                <a:sym typeface="Arial"/>
              </a:defRPr>
            </a:lvl7pPr>
            <a:lvl8pPr marL="0" lvl="7" indent="0" algn="r">
              <a:spcBef>
                <a:spcPts val="0"/>
              </a:spcBef>
              <a:spcAft>
                <a:spcPts val="0"/>
              </a:spcAft>
              <a:buNone/>
              <a:defRPr sz="1000">
                <a:solidFill>
                  <a:schemeClr val="dk2"/>
                </a:solidFill>
                <a:latin typeface="Arial"/>
                <a:ea typeface="Arial"/>
                <a:cs typeface="Arial"/>
                <a:sym typeface="Arial"/>
              </a:defRPr>
            </a:lvl8pPr>
            <a:lvl9pPr marL="0" lvl="8" indent="0" algn="r">
              <a:spcBef>
                <a:spcPts val="0"/>
              </a:spcBef>
              <a:spcAft>
                <a:spcPts val="0"/>
              </a:spcAft>
              <a:buNone/>
              <a:defRPr sz="10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4"/>
        <p:cNvGrpSpPr/>
        <p:nvPr/>
      </p:nvGrpSpPr>
      <p:grpSpPr>
        <a:xfrm>
          <a:off x="0" y="0"/>
          <a:ext cx="0" cy="0"/>
          <a:chOff x="0" y="0"/>
          <a:chExt cx="0" cy="0"/>
        </a:xfrm>
      </p:grpSpPr>
      <p:sp>
        <p:nvSpPr>
          <p:cNvPr id="85" name="Google Shape;85;p34"/>
          <p:cNvSpPr/>
          <p:nvPr/>
        </p:nvSpPr>
        <p:spPr>
          <a:xfrm>
            <a:off x="0" y="4953000"/>
            <a:ext cx="9142413"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4"/>
          <p:cNvSpPr/>
          <p:nvPr/>
        </p:nvSpPr>
        <p:spPr>
          <a:xfrm>
            <a:off x="0" y="4914900"/>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4"/>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8" name="Google Shape;88;p34"/>
          <p:cNvSpPr>
            <a:spLocks noGrp="1"/>
          </p:cNvSpPr>
          <p:nvPr>
            <p:ph type="pic" idx="2"/>
          </p:nvPr>
        </p:nvSpPr>
        <p:spPr>
          <a:xfrm>
            <a:off x="12" y="0"/>
            <a:ext cx="9143989" cy="4915076"/>
          </a:xfrm>
          <a:prstGeom prst="rect">
            <a:avLst/>
          </a:prstGeom>
          <a:solidFill>
            <a:srgbClr val="BECAD4"/>
          </a:solidFill>
          <a:ln>
            <a:noFill/>
          </a:ln>
        </p:spPr>
      </p:sp>
      <p:sp>
        <p:nvSpPr>
          <p:cNvPr id="89" name="Google Shape;89;p34"/>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0" name="Google Shape;90;p34"/>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25"/>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5"/>
          <p:cNvSpPr/>
          <p:nvPr/>
        </p:nvSpPr>
        <p:spPr>
          <a:xfrm>
            <a:off x="0" y="6334125"/>
            <a:ext cx="9144000" cy="66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0" name="Google Shape;10;p25"/>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 name="Google Shape;11;p2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2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25"/>
          <p:cNvCxnSpPr/>
          <p:nvPr/>
        </p:nvCxnSpPr>
        <p:spPr>
          <a:xfrm>
            <a:off x="895350" y="1219200"/>
            <a:ext cx="7475538" cy="0"/>
          </a:xfrm>
          <a:prstGeom prst="straightConnector1">
            <a:avLst/>
          </a:prstGeom>
          <a:noFill/>
          <a:ln w="9525" cap="flat" cmpd="sng">
            <a:solidFill>
              <a:srgbClr val="7F7F7F"/>
            </a:solidFill>
            <a:prstDash val="solid"/>
            <a:round/>
            <a:headEnd type="none" w="sm" len="sm"/>
            <a:tailEnd type="none" w="sm" len="sm"/>
          </a:ln>
        </p:spPr>
      </p:cxnSp>
      <p:sp>
        <p:nvSpPr>
          <p:cNvPr id="15" name="Google Shape;15;p25"/>
          <p:cNvSpPr txBox="1"/>
          <p:nvPr/>
        </p:nvSpPr>
        <p:spPr>
          <a:xfrm>
            <a:off x="7772400" y="0"/>
            <a:ext cx="1219200" cy="2460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none" strike="noStrike" cap="none">
                <a:solidFill>
                  <a:schemeClr val="dk1"/>
                </a:solidFill>
                <a:latin typeface="Arial"/>
                <a:ea typeface="Arial"/>
                <a:cs typeface="Arial"/>
                <a:sym typeface="Arial"/>
              </a:rPr>
              <a:t>7-</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oleObject" Target="../embeddings/oleObject7.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oleObject" Target="../embeddings/oleObject13.bin"/><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oleObject" Target="../embeddings/oleObject16.bin"/><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ctrTitle"/>
          </p:nvPr>
        </p:nvSpPr>
        <p:spPr>
          <a:xfrm>
            <a:off x="457200" y="914400"/>
            <a:ext cx="8458200" cy="15081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a:t>Activity-Based Costing: </a:t>
            </a:r>
            <a:br>
              <a:rPr lang="en-US"/>
            </a:br>
            <a:r>
              <a:rPr lang="en-US"/>
              <a:t>A Tool to Aid Decision Making</a:t>
            </a:r>
            <a:endParaRPr/>
          </a:p>
        </p:txBody>
      </p:sp>
      <p:sp>
        <p:nvSpPr>
          <p:cNvPr id="114" name="Google Shape;114;p1"/>
          <p:cNvSpPr txBox="1">
            <a:spLocks noGrp="1"/>
          </p:cNvSpPr>
          <p:nvPr>
            <p:ph type="subTitle" idx="1"/>
          </p:nvPr>
        </p:nvSpPr>
        <p:spPr>
          <a:xfrm>
            <a:off x="457200" y="2819400"/>
            <a:ext cx="4953000" cy="1752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Font typeface="Noto Sans Symbols"/>
              <a:buNone/>
            </a:pPr>
            <a:r>
              <a:rPr lang="en-US" b="1" dirty="0">
                <a:solidFill>
                  <a:schemeClr val="dk1"/>
                </a:solidFill>
              </a:rPr>
              <a:t>Chapter 7</a:t>
            </a:r>
            <a:endParaRPr dirty="0">
              <a:solidFill>
                <a:schemeClr val="dk1"/>
              </a:solidFill>
            </a:endParaRPr>
          </a:p>
          <a:p>
            <a:pPr marL="0" lvl="0" indent="0" algn="l" rtl="0">
              <a:spcBef>
                <a:spcPts val="1200"/>
              </a:spcBef>
              <a:spcAft>
                <a:spcPts val="0"/>
              </a:spcAft>
              <a:buClr>
                <a:schemeClr val="dk1"/>
              </a:buClr>
              <a:buSzPts val="2400"/>
              <a:buFont typeface="Noto Sans Symbols"/>
              <a:buNone/>
            </a:pPr>
            <a:r>
              <a:rPr lang="en-US" b="1" dirty="0">
                <a:solidFill>
                  <a:srgbClr val="FF0000"/>
                </a:solidFill>
              </a:rPr>
              <a:t>As edited substantially by Prof. </a:t>
            </a:r>
            <a:r>
              <a:rPr lang="en-US" b="1">
                <a:solidFill>
                  <a:srgbClr val="FF0000"/>
                </a:solidFill>
              </a:rPr>
              <a:t>Duquette 3-21-23 to show cross-referencing of data being used</a:t>
            </a:r>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aphicFrame>
        <p:nvGraphicFramePr>
          <p:cNvPr id="207" name="Google Shape;207;p10"/>
          <p:cNvGraphicFramePr/>
          <p:nvPr/>
        </p:nvGraphicFramePr>
        <p:xfrm>
          <a:off x="152401" y="1524000"/>
          <a:ext cx="8610600" cy="1741067"/>
        </p:xfrm>
        <a:graphic>
          <a:graphicData uri="http://schemas.openxmlformats.org/presentationml/2006/ole">
            <mc:AlternateContent xmlns:mc="http://schemas.openxmlformats.org/markup-compatibility/2006">
              <mc:Choice xmlns:v="urn:schemas-microsoft-com:vml" Requires="v">
                <p:oleObj r:id="rId3" imgW="8610600" imgH="1741067" progId="Excel.Sheet.8">
                  <p:embed/>
                </p:oleObj>
              </mc:Choice>
              <mc:Fallback>
                <p:oleObj r:id="rId3" imgW="8610600" imgH="1741067" progId="Excel.Sheet.8">
                  <p:embed/>
                  <p:pic>
                    <p:nvPicPr>
                      <p:cNvPr id="207" name="Google Shape;207;p10"/>
                      <p:cNvPicPr preferRelativeResize="0"/>
                      <p:nvPr/>
                    </p:nvPicPr>
                    <p:blipFill rotWithShape="1">
                      <a:blip r:embed="rId4">
                        <a:alphaModFix/>
                      </a:blip>
                      <a:srcRect/>
                      <a:stretch/>
                    </p:blipFill>
                    <p:spPr>
                      <a:xfrm>
                        <a:off x="152401" y="1524000"/>
                        <a:ext cx="8610600" cy="1741067"/>
                      </a:xfrm>
                      <a:prstGeom prst="rect">
                        <a:avLst/>
                      </a:prstGeom>
                      <a:noFill/>
                      <a:ln>
                        <a:noFill/>
                      </a:ln>
                    </p:spPr>
                  </p:pic>
                </p:oleObj>
              </mc:Fallback>
            </mc:AlternateContent>
          </a:graphicData>
        </a:graphic>
      </p:graphicFrame>
      <p:graphicFrame>
        <p:nvGraphicFramePr>
          <p:cNvPr id="208" name="Google Shape;208;p10"/>
          <p:cNvGraphicFramePr/>
          <p:nvPr/>
        </p:nvGraphicFramePr>
        <p:xfrm>
          <a:off x="335189" y="3474517"/>
          <a:ext cx="8285760" cy="1877944"/>
        </p:xfrm>
        <a:graphic>
          <a:graphicData uri="http://schemas.openxmlformats.org/presentationml/2006/ole">
            <mc:AlternateContent xmlns:mc="http://schemas.openxmlformats.org/markup-compatibility/2006">
              <mc:Choice xmlns:v="urn:schemas-microsoft-com:vml" Requires="v">
                <p:oleObj r:id="rId5" imgW="8285760" imgH="1877944" progId="Excel.Sheet.8">
                  <p:embed/>
                </p:oleObj>
              </mc:Choice>
              <mc:Fallback>
                <p:oleObj r:id="rId5" imgW="8285760" imgH="1877944" progId="Excel.Sheet.8">
                  <p:embed/>
                  <p:pic>
                    <p:nvPicPr>
                      <p:cNvPr id="208" name="Google Shape;208;p10"/>
                      <p:cNvPicPr preferRelativeResize="0"/>
                      <p:nvPr/>
                    </p:nvPicPr>
                    <p:blipFill rotWithShape="1">
                      <a:blip r:embed="rId6">
                        <a:alphaModFix/>
                      </a:blip>
                      <a:srcRect/>
                      <a:stretch/>
                    </p:blipFill>
                    <p:spPr>
                      <a:xfrm>
                        <a:off x="335189" y="3474517"/>
                        <a:ext cx="8285760" cy="1877944"/>
                      </a:xfrm>
                      <a:prstGeom prst="rect">
                        <a:avLst/>
                      </a:prstGeom>
                      <a:noFill/>
                      <a:ln>
                        <a:noFill/>
                      </a:ln>
                    </p:spPr>
                  </p:pic>
                </p:oleObj>
              </mc:Fallback>
            </mc:AlternateContent>
          </a:graphicData>
        </a:graphic>
      </p:graphicFrame>
      <p:sp>
        <p:nvSpPr>
          <p:cNvPr id="209" name="Google Shape;209;p10"/>
          <p:cNvSpPr txBox="1">
            <a:spLocks noGrp="1"/>
          </p:cNvSpPr>
          <p:nvPr>
            <p:ph type="title"/>
          </p:nvPr>
        </p:nvSpPr>
        <p:spPr>
          <a:xfrm>
            <a:off x="335189" y="460176"/>
            <a:ext cx="8093075" cy="59055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sz="3600" b="1" u="sng">
                <a:latin typeface="Calibri"/>
                <a:ea typeface="Calibri"/>
                <a:cs typeface="Calibri"/>
                <a:sym typeface="Calibri"/>
              </a:rPr>
              <a:t>LO 4--Step 4 (Cont’d) Second Stage Allocation--Assigning ABC Costs to Products</a:t>
            </a:r>
            <a:endParaRPr sz="3600" b="1" u="sng">
              <a:latin typeface="Calibri"/>
              <a:ea typeface="Calibri"/>
              <a:cs typeface="Calibri"/>
              <a:sym typeface="Calibri"/>
            </a:endParaRPr>
          </a:p>
        </p:txBody>
      </p:sp>
      <p:sp>
        <p:nvSpPr>
          <p:cNvPr id="210" name="Google Shape;210;p10"/>
          <p:cNvSpPr txBox="1"/>
          <p:nvPr/>
        </p:nvSpPr>
        <p:spPr>
          <a:xfrm>
            <a:off x="345085" y="5382161"/>
            <a:ext cx="8610600" cy="1015663"/>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Surestart: $4,928,000 +   LongLife:  $7,832,000 = $12,760,000</a:t>
            </a:r>
            <a:endParaRPr/>
          </a:p>
          <a:p>
            <a:pPr marL="0" marR="0" lvl="0" indent="0" algn="l" rtl="0">
              <a:spcBef>
                <a:spcPts val="0"/>
              </a:spcBef>
              <a:spcAft>
                <a:spcPts val="0"/>
              </a:spcAft>
              <a:buNone/>
            </a:pPr>
            <a:r>
              <a:rPr lang="en-US" sz="2000">
                <a:solidFill>
                  <a:schemeClr val="lt1"/>
                </a:solidFill>
                <a:latin typeface="Calibri"/>
                <a:ea typeface="Calibri"/>
                <a:cs typeface="Calibri"/>
                <a:sym typeface="Calibri"/>
              </a:rPr>
              <a:t>+ $9,240,000 (per slide 7 not assigned to product costs) = </a:t>
            </a:r>
            <a:endParaRPr/>
          </a:p>
          <a:p>
            <a:pPr marL="0" marR="0" lvl="0" indent="0" algn="l" rtl="0">
              <a:spcBef>
                <a:spcPts val="0"/>
              </a:spcBef>
              <a:spcAft>
                <a:spcPts val="0"/>
              </a:spcAft>
              <a:buNone/>
            </a:pPr>
            <a:r>
              <a:rPr lang="en-US" sz="2000">
                <a:solidFill>
                  <a:schemeClr val="lt1"/>
                </a:solidFill>
                <a:latin typeface="Calibri"/>
                <a:ea typeface="Calibri"/>
                <a:cs typeface="Calibri"/>
                <a:sym typeface="Calibri"/>
              </a:rPr>
              <a:t>$22,000,000 (= total potential ABC costs  to be considered slide 5 )</a:t>
            </a:r>
            <a:endParaRPr/>
          </a:p>
        </p:txBody>
      </p:sp>
    </p:spTree>
  </p:cSld>
  <p:clrMapOvr>
    <a:masterClrMapping/>
  </p:clrMapOvr>
  <p:transition spd="med">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17462" y="152401"/>
            <a:ext cx="8383587" cy="838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None/>
            </a:pPr>
            <a:r>
              <a:rPr lang="en-US" sz="3600" b="1" u="sng" dirty="0"/>
              <a:t>LO 5--Step 5: Calculate  Product Margin Using ABC Costs That Were Assigned to Each Product</a:t>
            </a:r>
            <a:endParaRPr sz="3600" dirty="0">
              <a:latin typeface="Calibri"/>
              <a:ea typeface="Calibri"/>
              <a:cs typeface="Calibri"/>
              <a:sym typeface="Calibri"/>
            </a:endParaRPr>
          </a:p>
        </p:txBody>
      </p:sp>
      <p:graphicFrame>
        <p:nvGraphicFramePr>
          <p:cNvPr id="217" name="Google Shape;217;p11"/>
          <p:cNvGraphicFramePr/>
          <p:nvPr>
            <p:extLst>
              <p:ext uri="{D42A27DB-BD31-4B8C-83A1-F6EECF244321}">
                <p14:modId xmlns:p14="http://schemas.microsoft.com/office/powerpoint/2010/main" val="1513836293"/>
              </p:ext>
            </p:extLst>
          </p:nvPr>
        </p:nvGraphicFramePr>
        <p:xfrm>
          <a:off x="-17463" y="1019175"/>
          <a:ext cx="9007476" cy="4405313"/>
        </p:xfrm>
        <a:graphic>
          <a:graphicData uri="http://schemas.openxmlformats.org/presentationml/2006/ole">
            <mc:AlternateContent xmlns:mc="http://schemas.openxmlformats.org/markup-compatibility/2006">
              <mc:Choice xmlns:v="urn:schemas-microsoft-com:vml" Requires="v">
                <p:oleObj name="Worksheet" r:id="rId3" imgW="5937386" imgH="1981288" progId="Excel.Sheet.8">
                  <p:embed/>
                </p:oleObj>
              </mc:Choice>
              <mc:Fallback>
                <p:oleObj name="Worksheet" r:id="rId3" imgW="5937386" imgH="1981288" progId="Excel.Sheet.8">
                  <p:embed/>
                  <p:pic>
                    <p:nvPicPr>
                      <p:cNvPr id="217" name="Google Shape;217;p11"/>
                      <p:cNvPicPr preferRelativeResize="0"/>
                      <p:nvPr/>
                    </p:nvPicPr>
                    <p:blipFill rotWithShape="1">
                      <a:blip r:embed="rId4">
                        <a:alphaModFix/>
                      </a:blip>
                      <a:srcRect/>
                      <a:stretch>
                        <a:fillRect/>
                      </a:stretch>
                    </p:blipFill>
                    <p:spPr>
                      <a:xfrm>
                        <a:off x="-17463" y="1019175"/>
                        <a:ext cx="9007476" cy="4405313"/>
                      </a:xfrm>
                      <a:prstGeom prst="rect">
                        <a:avLst/>
                      </a:prstGeom>
                      <a:noFill/>
                      <a:ln>
                        <a:noFill/>
                      </a:ln>
                    </p:spPr>
                  </p:pic>
                </p:oleObj>
              </mc:Fallback>
            </mc:AlternateContent>
          </a:graphicData>
        </a:graphic>
      </p:graphicFrame>
      <p:sp>
        <p:nvSpPr>
          <p:cNvPr id="218" name="Google Shape;218;p11"/>
          <p:cNvSpPr txBox="1"/>
          <p:nvPr/>
        </p:nvSpPr>
        <p:spPr>
          <a:xfrm>
            <a:off x="35331" y="5615419"/>
            <a:ext cx="94169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Total costs above = $42,760,000 allocated to both products, + costs not allocated to products per slide 7 of $9,240,000 =  Sum of CGS $41,000,000 + S&amp;A $11,000,000 on slide 3 = $52,000,000. </a:t>
            </a:r>
            <a:endParaRPr sz="1800" b="1">
              <a:solidFill>
                <a:srgbClr val="FF0000"/>
              </a:solidFill>
              <a:latin typeface="Arial"/>
              <a:ea typeface="Arial"/>
              <a:cs typeface="Arial"/>
              <a:sym typeface="Arial"/>
            </a:endParaRPr>
          </a:p>
        </p:txBody>
      </p:sp>
    </p:spTree>
  </p:cSld>
  <p:clrMapOvr>
    <a:masterClrMapping/>
  </p:clrMapOvr>
  <p:transition spd="med">
    <p:checke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aphicFrame>
        <p:nvGraphicFramePr>
          <p:cNvPr id="224" name="Google Shape;224;p12"/>
          <p:cNvGraphicFramePr/>
          <p:nvPr/>
        </p:nvGraphicFramePr>
        <p:xfrm>
          <a:off x="200561" y="1562100"/>
          <a:ext cx="8966200" cy="3733800"/>
        </p:xfrm>
        <a:graphic>
          <a:graphicData uri="http://schemas.openxmlformats.org/presentationml/2006/ole">
            <mc:AlternateContent xmlns:mc="http://schemas.openxmlformats.org/markup-compatibility/2006">
              <mc:Choice xmlns:v="urn:schemas-microsoft-com:vml" Requires="v">
                <p:oleObj r:id="rId3" imgW="8966200" imgH="3733800" progId="Excel.Sheet.8">
                  <p:embed/>
                </p:oleObj>
              </mc:Choice>
              <mc:Fallback>
                <p:oleObj r:id="rId3" imgW="8966200" imgH="3733800" progId="Excel.Sheet.8">
                  <p:embed/>
                  <p:pic>
                    <p:nvPicPr>
                      <p:cNvPr id="224" name="Google Shape;224;p12"/>
                      <p:cNvPicPr preferRelativeResize="0"/>
                      <p:nvPr/>
                    </p:nvPicPr>
                    <p:blipFill rotWithShape="1">
                      <a:blip r:embed="rId4">
                        <a:alphaModFix/>
                      </a:blip>
                      <a:srcRect/>
                      <a:stretch/>
                    </p:blipFill>
                    <p:spPr>
                      <a:xfrm>
                        <a:off x="200561" y="1562100"/>
                        <a:ext cx="8966200" cy="3733800"/>
                      </a:xfrm>
                      <a:prstGeom prst="rect">
                        <a:avLst/>
                      </a:prstGeom>
                      <a:noFill/>
                      <a:ln w="28575" cap="flat" cmpd="sng">
                        <a:solidFill>
                          <a:schemeClr val="dk1"/>
                        </a:solidFill>
                        <a:prstDash val="solid"/>
                        <a:miter lim="800000"/>
                        <a:headEnd type="none" w="sm" len="sm"/>
                        <a:tailEnd type="none" w="sm" len="sm"/>
                      </a:ln>
                    </p:spPr>
                  </p:pic>
                </p:oleObj>
              </mc:Fallback>
            </mc:AlternateContent>
          </a:graphicData>
        </a:graphic>
      </p:graphicFrame>
      <p:sp>
        <p:nvSpPr>
          <p:cNvPr id="225" name="Google Shape;225;p12"/>
          <p:cNvSpPr txBox="1"/>
          <p:nvPr/>
        </p:nvSpPr>
        <p:spPr>
          <a:xfrm>
            <a:off x="327561" y="152400"/>
            <a:ext cx="883920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Arial"/>
                <a:ea typeface="Arial"/>
                <a:cs typeface="Arial"/>
                <a:sym typeface="Arial"/>
              </a:rPr>
              <a:t>The product margins can be reconciled with the company’s net operating income as follows</a:t>
            </a:r>
            <a:endParaRPr dirty="0"/>
          </a:p>
        </p:txBody>
      </p:sp>
      <p:sp>
        <p:nvSpPr>
          <p:cNvPr id="226" name="Google Shape;226;p12"/>
          <p:cNvSpPr txBox="1"/>
          <p:nvPr/>
        </p:nvSpPr>
        <p:spPr>
          <a:xfrm>
            <a:off x="177800" y="1752600"/>
            <a:ext cx="47263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Arial"/>
                <a:ea typeface="Arial"/>
                <a:cs typeface="Arial"/>
                <a:sym typeface="Arial"/>
              </a:rPr>
              <a:t>Per slide 11 </a:t>
            </a:r>
            <a:endParaRPr/>
          </a:p>
        </p:txBody>
      </p:sp>
      <p:sp>
        <p:nvSpPr>
          <p:cNvPr id="227" name="Google Shape;227;p12"/>
          <p:cNvSpPr txBox="1"/>
          <p:nvPr/>
        </p:nvSpPr>
        <p:spPr>
          <a:xfrm>
            <a:off x="4038600" y="3399312"/>
            <a:ext cx="47263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Arial"/>
                <a:ea typeface="Arial"/>
                <a:cs typeface="Arial"/>
                <a:sym typeface="Arial"/>
              </a:rPr>
              <a:t>(Per slide 7)</a:t>
            </a:r>
            <a:endParaRPr/>
          </a:p>
        </p:txBody>
      </p:sp>
      <p:sp>
        <p:nvSpPr>
          <p:cNvPr id="228" name="Google Shape;228;p12"/>
          <p:cNvSpPr txBox="1"/>
          <p:nvPr/>
        </p:nvSpPr>
        <p:spPr>
          <a:xfrm>
            <a:off x="2342408" y="4736069"/>
            <a:ext cx="48095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Arial"/>
                <a:ea typeface="Arial"/>
                <a:cs typeface="Arial"/>
                <a:sym typeface="Arial"/>
              </a:rPr>
              <a:t>(Per slide 4)</a:t>
            </a:r>
            <a:endParaRPr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3"/>
          <p:cNvSpPr/>
          <p:nvPr/>
        </p:nvSpPr>
        <p:spPr>
          <a:xfrm>
            <a:off x="288966" y="948177"/>
            <a:ext cx="8534400" cy="1241425"/>
          </a:xfrm>
          <a:prstGeom prst="rect">
            <a:avLst/>
          </a:prstGeom>
          <a:solidFill>
            <a:srgbClr val="FFFFCC"/>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457200" marR="0" lvl="0" indent="-457200" algn="l" rtl="0">
              <a:spcBef>
                <a:spcPts val="0"/>
              </a:spcBef>
              <a:spcAft>
                <a:spcPts val="0"/>
              </a:spcAft>
              <a:buNone/>
            </a:pPr>
            <a:r>
              <a:rPr lang="en-US" sz="2000" b="1" u="sng">
                <a:solidFill>
                  <a:srgbClr val="0000FF"/>
                </a:solidFill>
                <a:latin typeface="Arial"/>
                <a:ea typeface="Arial"/>
                <a:cs typeface="Arial"/>
                <a:sym typeface="Arial"/>
              </a:rPr>
              <a:t>Orders from Acme</a:t>
            </a:r>
            <a:endParaRPr sz="2000" b="1">
              <a:solidFill>
                <a:srgbClr val="0000FF"/>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Eight orders for 60 SureStarts per order.</a:t>
            </a:r>
            <a:endParaRPr/>
          </a:p>
          <a:p>
            <a:pPr marL="457200" marR="0" lvl="0" indent="-457200" algn="l"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Four orders for 50 LongLifes per order (all 4 required a design change).</a:t>
            </a:r>
            <a:endParaRPr/>
          </a:p>
        </p:txBody>
      </p:sp>
      <p:sp>
        <p:nvSpPr>
          <p:cNvPr id="235" name="Google Shape;235;p13"/>
          <p:cNvSpPr/>
          <p:nvPr/>
        </p:nvSpPr>
        <p:spPr>
          <a:xfrm>
            <a:off x="288966" y="2297935"/>
            <a:ext cx="8517875" cy="1447800"/>
          </a:xfrm>
          <a:prstGeom prst="rect">
            <a:avLst/>
          </a:prstGeom>
          <a:solidFill>
            <a:srgbClr val="CCEC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457200" marR="0" lvl="0" indent="-457200" algn="l" rtl="0">
              <a:spcBef>
                <a:spcPts val="0"/>
              </a:spcBef>
              <a:spcAft>
                <a:spcPts val="0"/>
              </a:spcAft>
              <a:buNone/>
            </a:pPr>
            <a:r>
              <a:rPr lang="en-US" sz="2000" b="1" u="sng">
                <a:solidFill>
                  <a:srgbClr val="0000FF"/>
                </a:solidFill>
                <a:latin typeface="Arial"/>
                <a:ea typeface="Arial"/>
                <a:cs typeface="Arial"/>
                <a:sym typeface="Arial"/>
              </a:rPr>
              <a:t>Machine-hours</a:t>
            </a:r>
            <a:endParaRPr sz="2000" b="1" u="sng">
              <a:solidFill>
                <a:srgbClr val="0000FF"/>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The 480 SureStarts required 288 machine-hours.</a:t>
            </a:r>
            <a:endParaRPr/>
          </a:p>
          <a:p>
            <a:pPr marL="457200" marR="0" lvl="0" indent="-4572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The 200 LongLifes required 160 machine hours</a:t>
            </a:r>
            <a:endParaRPr/>
          </a:p>
          <a:p>
            <a:pPr marL="0" marR="0" lvl="0" indent="0" algn="l" rtl="0">
              <a:spcBef>
                <a:spcPts val="0"/>
              </a:spcBef>
              <a:spcAft>
                <a:spcPts val="0"/>
              </a:spcAft>
              <a:buNone/>
            </a:pPr>
            <a:r>
              <a:rPr lang="en-US" sz="2000">
                <a:solidFill>
                  <a:srgbClr val="000000"/>
                </a:solidFill>
                <a:latin typeface="Arial"/>
                <a:ea typeface="Arial"/>
                <a:cs typeface="Arial"/>
                <a:sym typeface="Arial"/>
              </a:rPr>
              <a:t>Total 448 machine hours were needed.</a:t>
            </a:r>
            <a:endParaRPr/>
          </a:p>
        </p:txBody>
      </p:sp>
      <p:sp>
        <p:nvSpPr>
          <p:cNvPr id="236" name="Google Shape;236;p13"/>
          <p:cNvSpPr txBox="1">
            <a:spLocks noGrp="1"/>
          </p:cNvSpPr>
          <p:nvPr>
            <p:ph type="title"/>
          </p:nvPr>
        </p:nvSpPr>
        <p:spPr>
          <a:xfrm>
            <a:off x="609600" y="477122"/>
            <a:ext cx="8321676" cy="4572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br>
              <a:rPr lang="en-US" sz="3600" b="1">
                <a:latin typeface="Calibri"/>
                <a:ea typeface="Calibri"/>
                <a:cs typeface="Calibri"/>
                <a:sym typeface="Calibri"/>
              </a:rPr>
            </a:br>
            <a:br>
              <a:rPr lang="en-US" sz="3600" b="1">
                <a:latin typeface="Calibri"/>
                <a:ea typeface="Calibri"/>
                <a:cs typeface="Calibri"/>
                <a:sym typeface="Calibri"/>
              </a:rPr>
            </a:br>
            <a:r>
              <a:rPr lang="en-US" sz="3100" b="1">
                <a:latin typeface="Calibri"/>
                <a:ea typeface="Calibri"/>
                <a:cs typeface="Calibri"/>
                <a:sym typeface="Calibri"/>
              </a:rPr>
              <a:t>LO 5--Assigning Relevant ABC Costs to Customer Acme : Assign ABC Overhead and  Customer Relations Costs</a:t>
            </a:r>
            <a:endParaRPr sz="3600" b="1">
              <a:latin typeface="Calibri"/>
              <a:ea typeface="Calibri"/>
              <a:cs typeface="Calibri"/>
              <a:sym typeface="Calibri"/>
            </a:endParaRPr>
          </a:p>
        </p:txBody>
      </p:sp>
      <p:graphicFrame>
        <p:nvGraphicFramePr>
          <p:cNvPr id="237" name="Google Shape;237;p13"/>
          <p:cNvGraphicFramePr/>
          <p:nvPr/>
        </p:nvGraphicFramePr>
        <p:xfrm>
          <a:off x="129094" y="3962400"/>
          <a:ext cx="8951912" cy="2430462"/>
        </p:xfrm>
        <a:graphic>
          <a:graphicData uri="http://schemas.openxmlformats.org/presentationml/2006/ole">
            <mc:AlternateContent xmlns:mc="http://schemas.openxmlformats.org/markup-compatibility/2006">
              <mc:Choice xmlns:v="urn:schemas-microsoft-com:vml" Requires="v">
                <p:oleObj r:id="rId3" imgW="8951912" imgH="2430462" progId="Excel.Sheet.8">
                  <p:embed/>
                </p:oleObj>
              </mc:Choice>
              <mc:Fallback>
                <p:oleObj r:id="rId3" imgW="8951912" imgH="2430462" progId="Excel.Sheet.8">
                  <p:embed/>
                  <p:pic>
                    <p:nvPicPr>
                      <p:cNvPr id="237" name="Google Shape;237;p13"/>
                      <p:cNvPicPr preferRelativeResize="0"/>
                      <p:nvPr/>
                    </p:nvPicPr>
                    <p:blipFill rotWithShape="1">
                      <a:blip r:embed="rId4">
                        <a:alphaModFix/>
                      </a:blip>
                      <a:srcRect/>
                      <a:stretch/>
                    </p:blipFill>
                    <p:spPr>
                      <a:xfrm>
                        <a:off x="129094" y="3962400"/>
                        <a:ext cx="8951912" cy="2430462"/>
                      </a:xfrm>
                      <a:prstGeom prst="rect">
                        <a:avLst/>
                      </a:prstGeom>
                      <a:noFill/>
                      <a:ln>
                        <a:noFill/>
                      </a:ln>
                    </p:spPr>
                  </p:pic>
                </p:oleObj>
              </mc:Fallback>
            </mc:AlternateContent>
          </a:graphicData>
        </a:graphic>
      </p:graphicFrame>
    </p:spTree>
  </p:cSld>
  <p:clrMapOvr>
    <a:masterClrMapping/>
  </p:clrMapOvr>
  <p:transition spd="med">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b="1" u="sng"/>
              <a:t>LO 5--Customer Margin Calculation –Acme </a:t>
            </a:r>
            <a:endParaRPr sz="3600">
              <a:latin typeface="Calibri"/>
              <a:ea typeface="Calibri"/>
              <a:cs typeface="Calibri"/>
              <a:sym typeface="Calibri"/>
            </a:endParaRPr>
          </a:p>
        </p:txBody>
      </p:sp>
      <p:sp>
        <p:nvSpPr>
          <p:cNvPr id="244" name="Google Shape;244;p14"/>
          <p:cNvSpPr txBox="1"/>
          <p:nvPr/>
        </p:nvSpPr>
        <p:spPr>
          <a:xfrm>
            <a:off x="0" y="1219200"/>
            <a:ext cx="9144000"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US" sz="2400" b="1" u="sng">
                <a:solidFill>
                  <a:schemeClr val="dk1"/>
                </a:solidFill>
                <a:latin typeface="Arial"/>
                <a:ea typeface="Arial"/>
                <a:cs typeface="Arial"/>
                <a:sym typeface="Arial"/>
              </a:rPr>
            </a:br>
            <a:endParaRPr sz="2800">
              <a:solidFill>
                <a:schemeClr val="dk1"/>
              </a:solidFill>
              <a:latin typeface="Arial"/>
              <a:ea typeface="Arial"/>
              <a:cs typeface="Arial"/>
              <a:sym typeface="Arial"/>
            </a:endParaRPr>
          </a:p>
        </p:txBody>
      </p:sp>
      <p:graphicFrame>
        <p:nvGraphicFramePr>
          <p:cNvPr id="245" name="Google Shape;245;p14"/>
          <p:cNvGraphicFramePr/>
          <p:nvPr/>
        </p:nvGraphicFramePr>
        <p:xfrm>
          <a:off x="55562" y="1295400"/>
          <a:ext cx="9077325" cy="4843463"/>
        </p:xfrm>
        <a:graphic>
          <a:graphicData uri="http://schemas.openxmlformats.org/presentationml/2006/ole">
            <mc:AlternateContent xmlns:mc="http://schemas.openxmlformats.org/markup-compatibility/2006">
              <mc:Choice xmlns:v="urn:schemas-microsoft-com:vml" Requires="v">
                <p:oleObj r:id="rId3" imgW="9077325" imgH="4843463" progId="Excel.Sheet.8">
                  <p:embed/>
                </p:oleObj>
              </mc:Choice>
              <mc:Fallback>
                <p:oleObj r:id="rId3" imgW="9077325" imgH="4843463" progId="Excel.Sheet.8">
                  <p:embed/>
                  <p:pic>
                    <p:nvPicPr>
                      <p:cNvPr id="245" name="Google Shape;245;p14"/>
                      <p:cNvPicPr preferRelativeResize="0"/>
                      <p:nvPr/>
                    </p:nvPicPr>
                    <p:blipFill rotWithShape="1">
                      <a:blip r:embed="rId4">
                        <a:alphaModFix/>
                      </a:blip>
                      <a:srcRect/>
                      <a:stretch/>
                    </p:blipFill>
                    <p:spPr>
                      <a:xfrm>
                        <a:off x="55562" y="1295400"/>
                        <a:ext cx="9077325" cy="4843463"/>
                      </a:xfrm>
                      <a:prstGeom prst="rect">
                        <a:avLst/>
                      </a:prstGeom>
                      <a:noFill/>
                      <a:ln w="12700" cap="flat" cmpd="sng">
                        <a:solidFill>
                          <a:schemeClr val="dk1"/>
                        </a:solidFill>
                        <a:prstDash val="solid"/>
                        <a:miter lim="800000"/>
                        <a:headEnd type="none" w="sm" len="sm"/>
                        <a:tailEnd type="none" w="sm" len="sm"/>
                      </a:ln>
                    </p:spPr>
                  </p:pic>
                </p:oleObj>
              </mc:Fallback>
            </mc:AlternateContent>
          </a:graphicData>
        </a:graphic>
      </p:graphicFrame>
    </p:spTree>
  </p:cSld>
  <p:clrMapOvr>
    <a:masterClrMapping/>
  </p:clrMapOvr>
  <p:transition spd="med">
    <p:checke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5"/>
          <p:cNvSpPr txBox="1">
            <a:spLocks noGrp="1"/>
          </p:cNvSpPr>
          <p:nvPr>
            <p:ph type="title"/>
          </p:nvPr>
        </p:nvSpPr>
        <p:spPr>
          <a:xfrm>
            <a:off x="246648" y="152400"/>
            <a:ext cx="9005635"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200" b="1" dirty="0">
                <a:latin typeface="Calibri"/>
                <a:ea typeface="Calibri"/>
                <a:cs typeface="Calibri"/>
                <a:sym typeface="Calibri"/>
              </a:rPr>
              <a:t>Summary: Compare ABC to Traditional Cost System Part 1</a:t>
            </a:r>
            <a:endParaRPr sz="3200" b="1" dirty="0">
              <a:latin typeface="Calibri"/>
              <a:ea typeface="Calibri"/>
              <a:cs typeface="Calibri"/>
              <a:sym typeface="Calibri"/>
            </a:endParaRPr>
          </a:p>
        </p:txBody>
      </p:sp>
      <p:graphicFrame>
        <p:nvGraphicFramePr>
          <p:cNvPr id="252" name="Google Shape;252;p15"/>
          <p:cNvGraphicFramePr/>
          <p:nvPr/>
        </p:nvGraphicFramePr>
        <p:xfrm>
          <a:off x="361156" y="3422073"/>
          <a:ext cx="8421687" cy="1781175"/>
        </p:xfrm>
        <a:graphic>
          <a:graphicData uri="http://schemas.openxmlformats.org/presentationml/2006/ole">
            <mc:AlternateContent xmlns:mc="http://schemas.openxmlformats.org/markup-compatibility/2006">
              <mc:Choice xmlns:v="urn:schemas-microsoft-com:vml" Requires="v">
                <p:oleObj r:id="rId3" imgW="8421687" imgH="1781175" progId="Excel.Sheet.8">
                  <p:embed/>
                </p:oleObj>
              </mc:Choice>
              <mc:Fallback>
                <p:oleObj r:id="rId3" imgW="8421687" imgH="1781175" progId="Excel.Sheet.8">
                  <p:embed/>
                  <p:pic>
                    <p:nvPicPr>
                      <p:cNvPr id="252" name="Google Shape;252;p15"/>
                      <p:cNvPicPr preferRelativeResize="0"/>
                      <p:nvPr/>
                    </p:nvPicPr>
                    <p:blipFill rotWithShape="1">
                      <a:blip r:embed="rId4">
                        <a:alphaModFix/>
                      </a:blip>
                      <a:srcRect/>
                      <a:stretch/>
                    </p:blipFill>
                    <p:spPr>
                      <a:xfrm>
                        <a:off x="361156" y="3422073"/>
                        <a:ext cx="8421687" cy="1781175"/>
                      </a:xfrm>
                      <a:prstGeom prst="rect">
                        <a:avLst/>
                      </a:prstGeom>
                      <a:noFill/>
                      <a:ln w="28575" cap="flat" cmpd="sng">
                        <a:solidFill>
                          <a:schemeClr val="dk1"/>
                        </a:solidFill>
                        <a:prstDash val="solid"/>
                        <a:miter lim="800000"/>
                        <a:headEnd type="none" w="sm" len="sm"/>
                        <a:tailEnd type="none" w="sm" len="sm"/>
                      </a:ln>
                    </p:spPr>
                  </p:pic>
                </p:oleObj>
              </mc:Fallback>
            </mc:AlternateContent>
          </a:graphicData>
        </a:graphic>
      </p:graphicFrame>
      <p:sp>
        <p:nvSpPr>
          <p:cNvPr id="253" name="Google Shape;253;p15"/>
          <p:cNvSpPr txBox="1"/>
          <p:nvPr/>
        </p:nvSpPr>
        <p:spPr>
          <a:xfrm>
            <a:off x="475664" y="1172378"/>
            <a:ext cx="8421687" cy="151426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Arial"/>
                <a:ea typeface="Arial"/>
                <a:cs typeface="Arial"/>
                <a:sym typeface="Arial"/>
              </a:rPr>
              <a:t>The first step in computing traditional absorption </a:t>
            </a:r>
            <a:endParaRPr/>
          </a:p>
          <a:p>
            <a:pPr marL="0" marR="0" lvl="0" indent="0" algn="ctr" rtl="0">
              <a:spcBef>
                <a:spcPts val="840"/>
              </a:spcBef>
              <a:spcAft>
                <a:spcPts val="0"/>
              </a:spcAft>
              <a:buNone/>
            </a:pPr>
            <a:r>
              <a:rPr lang="en-US" sz="2800">
                <a:solidFill>
                  <a:schemeClr val="dk1"/>
                </a:solidFill>
                <a:latin typeface="Arial"/>
                <a:ea typeface="Arial"/>
                <a:cs typeface="Arial"/>
                <a:sym typeface="Arial"/>
              </a:rPr>
              <a:t>costs product margins is to gather each product’s sales and direct cost data:  </a:t>
            </a:r>
            <a:r>
              <a:rPr lang="en-US" sz="2800" b="1">
                <a:solidFill>
                  <a:srgbClr val="FF0000"/>
                </a:solidFill>
                <a:latin typeface="Arial"/>
                <a:ea typeface="Arial"/>
                <a:cs typeface="Arial"/>
                <a:sym typeface="Arial"/>
              </a:rPr>
              <a:t>See Slide 11 .</a:t>
            </a:r>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Google Shape;259;p16"/>
          <p:cNvGrpSpPr/>
          <p:nvPr/>
        </p:nvGrpSpPr>
        <p:grpSpPr>
          <a:xfrm>
            <a:off x="87004" y="5563072"/>
            <a:ext cx="8270875" cy="704850"/>
            <a:chOff x="399" y="3468"/>
            <a:chExt cx="5210" cy="444"/>
          </a:xfrm>
        </p:grpSpPr>
        <p:sp>
          <p:nvSpPr>
            <p:cNvPr id="260" name="Google Shape;260;p16"/>
            <p:cNvSpPr txBox="1"/>
            <p:nvPr/>
          </p:nvSpPr>
          <p:spPr>
            <a:xfrm>
              <a:off x="399" y="3468"/>
              <a:ext cx="1828" cy="40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0000"/>
                  </a:solidFill>
                  <a:latin typeface="Arial"/>
                  <a:ea typeface="Arial"/>
                  <a:cs typeface="Arial"/>
                  <a:sym typeface="Arial"/>
                </a:rPr>
                <a:t>Plantwide manufacturing</a:t>
              </a:r>
              <a:endParaRPr/>
            </a:p>
            <a:p>
              <a:pPr marL="0" marR="0" lvl="0" indent="0" algn="ctr" rtl="0">
                <a:spcBef>
                  <a:spcPts val="0"/>
                </a:spcBef>
                <a:spcAft>
                  <a:spcPts val="0"/>
                </a:spcAft>
                <a:buNone/>
              </a:pPr>
              <a:r>
                <a:rPr lang="en-US" sz="1800" b="1">
                  <a:solidFill>
                    <a:srgbClr val="FF0000"/>
                  </a:solidFill>
                  <a:latin typeface="Arial"/>
                  <a:ea typeface="Arial"/>
                  <a:cs typeface="Arial"/>
                  <a:sym typeface="Arial"/>
                </a:rPr>
                <a:t>overhead rate</a:t>
              </a:r>
              <a:endParaRPr/>
            </a:p>
          </p:txBody>
        </p:sp>
        <p:sp>
          <p:nvSpPr>
            <p:cNvPr id="261" name="Google Shape;261;p16"/>
            <p:cNvSpPr txBox="1"/>
            <p:nvPr/>
          </p:nvSpPr>
          <p:spPr>
            <a:xfrm>
              <a:off x="2595" y="3505"/>
              <a:ext cx="965" cy="4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rgbClr val="FF0000"/>
                  </a:solidFill>
                  <a:latin typeface="Arial"/>
                  <a:ea typeface="Arial"/>
                  <a:cs typeface="Arial"/>
                  <a:sym typeface="Arial"/>
                </a:rPr>
                <a:t>$14,000,000</a:t>
              </a:r>
              <a:endParaRPr/>
            </a:p>
            <a:p>
              <a:pPr marL="0" marR="0" lvl="0" indent="0" algn="ctr" rtl="0">
                <a:spcBef>
                  <a:spcPts val="0"/>
                </a:spcBef>
                <a:spcAft>
                  <a:spcPts val="0"/>
                </a:spcAft>
                <a:buNone/>
              </a:pPr>
              <a:r>
                <a:rPr lang="en-US" sz="1800" b="1">
                  <a:solidFill>
                    <a:srgbClr val="FF0000"/>
                  </a:solidFill>
                  <a:latin typeface="Arial"/>
                  <a:ea typeface="Arial"/>
                  <a:cs typeface="Arial"/>
                  <a:sym typeface="Arial"/>
                </a:rPr>
                <a:t> 800,000 MH</a:t>
              </a:r>
              <a:endParaRPr/>
            </a:p>
          </p:txBody>
        </p:sp>
        <p:sp>
          <p:nvSpPr>
            <p:cNvPr id="262" name="Google Shape;262;p16"/>
            <p:cNvSpPr txBox="1"/>
            <p:nvPr/>
          </p:nvSpPr>
          <p:spPr>
            <a:xfrm>
              <a:off x="3615" y="3592"/>
              <a:ext cx="1994" cy="2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0000CC"/>
                  </a:solidFill>
                  <a:latin typeface="Arial"/>
                  <a:ea typeface="Arial"/>
                  <a:cs typeface="Arial"/>
                  <a:sym typeface="Arial"/>
                </a:rPr>
                <a:t>=  </a:t>
              </a:r>
              <a:r>
                <a:rPr lang="en-US" sz="1800" b="1">
                  <a:solidFill>
                    <a:srgbClr val="FF0000"/>
                  </a:solidFill>
                  <a:latin typeface="Arial"/>
                  <a:ea typeface="Arial"/>
                  <a:cs typeface="Arial"/>
                  <a:sym typeface="Arial"/>
                </a:rPr>
                <a:t>$17.50 per machine-hour</a:t>
              </a:r>
              <a:endParaRPr/>
            </a:p>
          </p:txBody>
        </p:sp>
        <p:sp>
          <p:nvSpPr>
            <p:cNvPr id="263" name="Google Shape;263;p16"/>
            <p:cNvSpPr txBox="1"/>
            <p:nvPr/>
          </p:nvSpPr>
          <p:spPr>
            <a:xfrm>
              <a:off x="2310" y="3532"/>
              <a:ext cx="200" cy="2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0000CC"/>
                  </a:solidFill>
                  <a:latin typeface="Arial"/>
                  <a:ea typeface="Arial"/>
                  <a:cs typeface="Arial"/>
                  <a:sym typeface="Arial"/>
                </a:rPr>
                <a:t>=</a:t>
              </a:r>
              <a:endParaRPr/>
            </a:p>
          </p:txBody>
        </p:sp>
      </p:grpSp>
      <p:sp>
        <p:nvSpPr>
          <p:cNvPr id="264" name="Google Shape;264;p16"/>
          <p:cNvSpPr txBox="1"/>
          <p:nvPr/>
        </p:nvSpPr>
        <p:spPr>
          <a:xfrm>
            <a:off x="250825" y="1222375"/>
            <a:ext cx="8686800"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The second step in computing traditional cost product margins is to compute the plantwide overhead rate (per chapter 2) . </a:t>
            </a:r>
            <a:endParaRPr/>
          </a:p>
        </p:txBody>
      </p:sp>
      <p:graphicFrame>
        <p:nvGraphicFramePr>
          <p:cNvPr id="265" name="Google Shape;265;p16"/>
          <p:cNvGraphicFramePr/>
          <p:nvPr/>
        </p:nvGraphicFramePr>
        <p:xfrm>
          <a:off x="2036763" y="2170113"/>
          <a:ext cx="5370512" cy="2043112"/>
        </p:xfrm>
        <a:graphic>
          <a:graphicData uri="http://schemas.openxmlformats.org/presentationml/2006/ole">
            <mc:AlternateContent xmlns:mc="http://schemas.openxmlformats.org/markup-compatibility/2006">
              <mc:Choice xmlns:v="urn:schemas-microsoft-com:vml" Requires="v">
                <p:oleObj r:id="rId3" imgW="5370512" imgH="2043112" progId="Excel.Sheet.8">
                  <p:embed/>
                </p:oleObj>
              </mc:Choice>
              <mc:Fallback>
                <p:oleObj r:id="rId3" imgW="5370512" imgH="2043112" progId="Excel.Sheet.8">
                  <p:embed/>
                  <p:pic>
                    <p:nvPicPr>
                      <p:cNvPr id="265" name="Google Shape;265;p16"/>
                      <p:cNvPicPr preferRelativeResize="0"/>
                      <p:nvPr/>
                    </p:nvPicPr>
                    <p:blipFill rotWithShape="1">
                      <a:blip r:embed="rId4">
                        <a:alphaModFix/>
                      </a:blip>
                      <a:srcRect/>
                      <a:stretch/>
                    </p:blipFill>
                    <p:spPr>
                      <a:xfrm>
                        <a:off x="2036763" y="2170113"/>
                        <a:ext cx="5370512" cy="2043112"/>
                      </a:xfrm>
                      <a:prstGeom prst="rect">
                        <a:avLst/>
                      </a:prstGeom>
                      <a:noFill/>
                      <a:ln w="28575" cap="flat" cmpd="sng">
                        <a:solidFill>
                          <a:schemeClr val="dk1"/>
                        </a:solidFill>
                        <a:prstDash val="solid"/>
                        <a:miter lim="800000"/>
                        <a:headEnd type="none" w="sm" len="sm"/>
                        <a:tailEnd type="none" w="sm" len="sm"/>
                      </a:ln>
                    </p:spPr>
                  </p:pic>
                </p:oleObj>
              </mc:Fallback>
            </mc:AlternateContent>
          </a:graphicData>
        </a:graphic>
      </p:graphicFrame>
      <p:cxnSp>
        <p:nvCxnSpPr>
          <p:cNvPr id="266" name="Google Shape;266;p16"/>
          <p:cNvCxnSpPr/>
          <p:nvPr/>
        </p:nvCxnSpPr>
        <p:spPr>
          <a:xfrm flipH="1">
            <a:off x="5105400" y="3960813"/>
            <a:ext cx="609600" cy="476400"/>
          </a:xfrm>
          <a:prstGeom prst="bentConnector2">
            <a:avLst/>
          </a:prstGeom>
          <a:noFill/>
          <a:ln w="28575" cap="flat" cmpd="sng">
            <a:solidFill>
              <a:srgbClr val="FF3300"/>
            </a:solidFill>
            <a:prstDash val="solid"/>
            <a:miter lim="800000"/>
            <a:headEnd type="none" w="med" len="med"/>
            <a:tailEnd type="triangle" w="med" len="med"/>
          </a:ln>
        </p:spPr>
      </p:cxnSp>
      <p:graphicFrame>
        <p:nvGraphicFramePr>
          <p:cNvPr id="267" name="Google Shape;267;p16"/>
          <p:cNvGraphicFramePr/>
          <p:nvPr/>
        </p:nvGraphicFramePr>
        <p:xfrm>
          <a:off x="1809750" y="4305537"/>
          <a:ext cx="5824538" cy="1227137"/>
        </p:xfrm>
        <a:graphic>
          <a:graphicData uri="http://schemas.openxmlformats.org/presentationml/2006/ole">
            <mc:AlternateContent xmlns:mc="http://schemas.openxmlformats.org/markup-compatibility/2006">
              <mc:Choice xmlns:v="urn:schemas-microsoft-com:vml" Requires="v">
                <p:oleObj r:id="rId5" imgW="5824538" imgH="1227137" progId="Excel.Sheet.8">
                  <p:embed/>
                </p:oleObj>
              </mc:Choice>
              <mc:Fallback>
                <p:oleObj r:id="rId5" imgW="5824538" imgH="1227137" progId="Excel.Sheet.8">
                  <p:embed/>
                  <p:pic>
                    <p:nvPicPr>
                      <p:cNvPr id="267" name="Google Shape;267;p16"/>
                      <p:cNvPicPr preferRelativeResize="0"/>
                      <p:nvPr/>
                    </p:nvPicPr>
                    <p:blipFill rotWithShape="1">
                      <a:blip r:embed="rId6">
                        <a:alphaModFix/>
                      </a:blip>
                      <a:srcRect/>
                      <a:stretch/>
                    </p:blipFill>
                    <p:spPr>
                      <a:xfrm>
                        <a:off x="1809750" y="4305537"/>
                        <a:ext cx="5824538" cy="1227137"/>
                      </a:xfrm>
                      <a:prstGeom prst="rect">
                        <a:avLst/>
                      </a:prstGeom>
                      <a:noFill/>
                      <a:ln w="28575" cap="flat" cmpd="sng">
                        <a:solidFill>
                          <a:schemeClr val="dk1"/>
                        </a:solidFill>
                        <a:prstDash val="solid"/>
                        <a:miter lim="800000"/>
                        <a:headEnd type="none" w="sm" len="sm"/>
                        <a:tailEnd type="none" w="sm" len="sm"/>
                      </a:ln>
                    </p:spPr>
                  </p:pic>
                </p:oleObj>
              </mc:Fallback>
            </mc:AlternateContent>
          </a:graphicData>
        </a:graphic>
      </p:graphicFrame>
      <p:cxnSp>
        <p:nvCxnSpPr>
          <p:cNvPr id="268" name="Google Shape;268;p16"/>
          <p:cNvCxnSpPr/>
          <p:nvPr/>
        </p:nvCxnSpPr>
        <p:spPr>
          <a:xfrm rot="-5400000" flipH="1">
            <a:off x="4834949" y="4428230"/>
            <a:ext cx="1226700" cy="685800"/>
          </a:xfrm>
          <a:prstGeom prst="bentConnector3">
            <a:avLst>
              <a:gd name="adj1" fmla="val 49998"/>
            </a:avLst>
          </a:prstGeom>
          <a:noFill/>
          <a:ln w="28575" cap="flat" cmpd="sng">
            <a:solidFill>
              <a:srgbClr val="FF3300"/>
            </a:solidFill>
            <a:prstDash val="solid"/>
            <a:miter lim="800000"/>
            <a:headEnd type="none" w="med" len="med"/>
            <a:tailEnd type="triangle" w="med" len="med"/>
          </a:ln>
        </p:spPr>
      </p:cxnSp>
      <p:sp>
        <p:nvSpPr>
          <p:cNvPr id="269" name="Google Shape;269;p1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b="1">
                <a:latin typeface="Calibri"/>
                <a:ea typeface="Calibri"/>
                <a:cs typeface="Calibri"/>
                <a:sym typeface="Calibri"/>
              </a:rPr>
              <a:t>Compare ABC to Traditional Cost System: Part 2</a:t>
            </a:r>
            <a:endParaRPr sz="3600" b="1">
              <a:latin typeface="Calibri"/>
              <a:ea typeface="Calibri"/>
              <a:cs typeface="Calibri"/>
              <a:sym typeface="Calibri"/>
            </a:endParaRP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p:nvPr/>
        </p:nvSpPr>
        <p:spPr>
          <a:xfrm>
            <a:off x="-1310381" y="1171507"/>
            <a:ext cx="11764759" cy="10833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Arial"/>
                <a:ea typeface="Arial"/>
                <a:cs typeface="Arial"/>
                <a:sym typeface="Arial"/>
              </a:rPr>
              <a:t>The third step in computing product margins under </a:t>
            </a:r>
            <a:endParaRPr/>
          </a:p>
          <a:p>
            <a:pPr marL="0" marR="0" lvl="0" indent="0" algn="ctr" rtl="0">
              <a:spcBef>
                <a:spcPts val="840"/>
              </a:spcBef>
              <a:spcAft>
                <a:spcPts val="0"/>
              </a:spcAft>
              <a:buNone/>
            </a:pPr>
            <a:r>
              <a:rPr lang="en-US" sz="2800">
                <a:solidFill>
                  <a:schemeClr val="dk1"/>
                </a:solidFill>
                <a:latin typeface="Arial"/>
                <a:ea typeface="Arial"/>
                <a:cs typeface="Arial"/>
                <a:sym typeface="Arial"/>
              </a:rPr>
              <a:t>absorption costing is to allocate manufacturing </a:t>
            </a:r>
            <a:endParaRPr/>
          </a:p>
          <a:p>
            <a:pPr marL="0" marR="0" lvl="0" indent="0" algn="ctr" rtl="0">
              <a:spcBef>
                <a:spcPts val="840"/>
              </a:spcBef>
              <a:spcAft>
                <a:spcPts val="0"/>
              </a:spcAft>
              <a:buNone/>
            </a:pPr>
            <a:r>
              <a:rPr lang="en-US" sz="2800">
                <a:solidFill>
                  <a:schemeClr val="dk1"/>
                </a:solidFill>
                <a:latin typeface="Arial"/>
                <a:ea typeface="Arial"/>
                <a:cs typeface="Arial"/>
                <a:sym typeface="Arial"/>
              </a:rPr>
              <a:t>overhead to each product.</a:t>
            </a:r>
            <a:endParaRPr/>
          </a:p>
        </p:txBody>
      </p:sp>
      <p:graphicFrame>
        <p:nvGraphicFramePr>
          <p:cNvPr id="276" name="Google Shape;276;p17"/>
          <p:cNvGraphicFramePr/>
          <p:nvPr/>
        </p:nvGraphicFramePr>
        <p:xfrm>
          <a:off x="92075" y="2961155"/>
          <a:ext cx="8823327" cy="1602907"/>
        </p:xfrm>
        <a:graphic>
          <a:graphicData uri="http://schemas.openxmlformats.org/presentationml/2006/ole">
            <mc:AlternateContent xmlns:mc="http://schemas.openxmlformats.org/markup-compatibility/2006">
              <mc:Choice xmlns:v="urn:schemas-microsoft-com:vml" Requires="v">
                <p:oleObj r:id="rId3" imgW="8823327" imgH="1602907" progId="Excel.Sheet.8">
                  <p:embed/>
                </p:oleObj>
              </mc:Choice>
              <mc:Fallback>
                <p:oleObj r:id="rId3" imgW="8823327" imgH="1602907" progId="Excel.Sheet.8">
                  <p:embed/>
                  <p:pic>
                    <p:nvPicPr>
                      <p:cNvPr id="276" name="Google Shape;276;p17"/>
                      <p:cNvPicPr preferRelativeResize="0"/>
                      <p:nvPr/>
                    </p:nvPicPr>
                    <p:blipFill rotWithShape="1">
                      <a:blip r:embed="rId4">
                        <a:alphaModFix/>
                      </a:blip>
                      <a:srcRect/>
                      <a:stretch/>
                    </p:blipFill>
                    <p:spPr>
                      <a:xfrm>
                        <a:off x="92075" y="2961155"/>
                        <a:ext cx="8823327" cy="1602907"/>
                      </a:xfrm>
                      <a:prstGeom prst="rect">
                        <a:avLst/>
                      </a:prstGeom>
                      <a:noFill/>
                      <a:ln w="28575" cap="flat" cmpd="sng">
                        <a:solidFill>
                          <a:schemeClr val="dk1"/>
                        </a:solidFill>
                        <a:prstDash val="solid"/>
                        <a:miter lim="800000"/>
                        <a:headEnd type="none" w="sm" len="sm"/>
                        <a:tailEnd type="none" w="sm" len="sm"/>
                      </a:ln>
                    </p:spPr>
                  </p:pic>
                </p:oleObj>
              </mc:Fallback>
            </mc:AlternateContent>
          </a:graphicData>
        </a:graphic>
      </p:graphicFrame>
      <p:sp>
        <p:nvSpPr>
          <p:cNvPr id="277" name="Google Shape;277;p17"/>
          <p:cNvSpPr txBox="1">
            <a:spLocks noGrp="1"/>
          </p:cNvSpPr>
          <p:nvPr>
            <p:ph type="title"/>
          </p:nvPr>
        </p:nvSpPr>
        <p:spPr>
          <a:xfrm>
            <a:off x="1001527" y="404813"/>
            <a:ext cx="7543800" cy="73818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sz="3600" b="1" dirty="0">
                <a:latin typeface="Calibri"/>
                <a:ea typeface="Calibri"/>
                <a:cs typeface="Calibri"/>
                <a:sym typeface="Calibri"/>
              </a:rPr>
              <a:t>Compare ABC to Traditional Cost System:</a:t>
            </a:r>
            <a:r>
              <a:rPr lang="en-US" sz="3600" dirty="0">
                <a:latin typeface="Calibri"/>
                <a:ea typeface="Calibri"/>
                <a:cs typeface="Calibri"/>
                <a:sym typeface="Calibri"/>
              </a:rPr>
              <a:t> </a:t>
            </a:r>
            <a:r>
              <a:rPr lang="en-US" sz="3600" b="1" dirty="0">
                <a:latin typeface="Calibri"/>
                <a:ea typeface="Calibri"/>
                <a:cs typeface="Calibri"/>
                <a:sym typeface="Calibri"/>
              </a:rPr>
              <a:t>Part 3</a:t>
            </a:r>
            <a:endParaRPr sz="3600" b="1" dirty="0">
              <a:latin typeface="Calibri"/>
              <a:ea typeface="Calibri"/>
              <a:cs typeface="Calibri"/>
              <a:sym typeface="Calibri"/>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8"/>
          <p:cNvSpPr txBox="1"/>
          <p:nvPr/>
        </p:nvSpPr>
        <p:spPr>
          <a:xfrm>
            <a:off x="762000" y="1295400"/>
            <a:ext cx="7620000" cy="946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Arial"/>
                <a:ea typeface="Arial"/>
                <a:cs typeface="Arial"/>
                <a:sym typeface="Arial"/>
              </a:rPr>
              <a:t>The fourth and final step is to actually compute the product margins under absorption costing.</a:t>
            </a:r>
            <a:endParaRPr/>
          </a:p>
        </p:txBody>
      </p:sp>
      <p:graphicFrame>
        <p:nvGraphicFramePr>
          <p:cNvPr id="284" name="Google Shape;284;p18"/>
          <p:cNvGraphicFramePr/>
          <p:nvPr/>
        </p:nvGraphicFramePr>
        <p:xfrm>
          <a:off x="87580" y="2494673"/>
          <a:ext cx="9158844" cy="2121011"/>
        </p:xfrm>
        <a:graphic>
          <a:graphicData uri="http://schemas.openxmlformats.org/presentationml/2006/ole">
            <mc:AlternateContent xmlns:mc="http://schemas.openxmlformats.org/markup-compatibility/2006">
              <mc:Choice xmlns:v="urn:schemas-microsoft-com:vml" Requires="v">
                <p:oleObj r:id="rId3" imgW="9158844" imgH="2121011" progId="Excel.Sheet.8">
                  <p:embed/>
                </p:oleObj>
              </mc:Choice>
              <mc:Fallback>
                <p:oleObj r:id="rId3" imgW="9158844" imgH="2121011" progId="Excel.Sheet.8">
                  <p:embed/>
                  <p:pic>
                    <p:nvPicPr>
                      <p:cNvPr id="284" name="Google Shape;284;p18"/>
                      <p:cNvPicPr preferRelativeResize="0"/>
                      <p:nvPr/>
                    </p:nvPicPr>
                    <p:blipFill rotWithShape="1">
                      <a:blip r:embed="rId4">
                        <a:alphaModFix/>
                      </a:blip>
                      <a:srcRect/>
                      <a:stretch/>
                    </p:blipFill>
                    <p:spPr>
                      <a:xfrm>
                        <a:off x="87580" y="2494673"/>
                        <a:ext cx="9158844" cy="2121011"/>
                      </a:xfrm>
                      <a:prstGeom prst="rect">
                        <a:avLst/>
                      </a:prstGeom>
                      <a:noFill/>
                      <a:ln w="12700" cap="flat" cmpd="sng">
                        <a:solidFill>
                          <a:schemeClr val="dk1"/>
                        </a:solidFill>
                        <a:prstDash val="solid"/>
                        <a:miter lim="800000"/>
                        <a:headEnd type="none" w="sm" len="sm"/>
                        <a:tailEnd type="none" w="sm" len="sm"/>
                      </a:ln>
                    </p:spPr>
                  </p:pic>
                </p:oleObj>
              </mc:Fallback>
            </mc:AlternateContent>
          </a:graphicData>
        </a:graphic>
      </p:graphicFrame>
      <p:graphicFrame>
        <p:nvGraphicFramePr>
          <p:cNvPr id="285" name="Google Shape;285;p18"/>
          <p:cNvGraphicFramePr/>
          <p:nvPr/>
        </p:nvGraphicFramePr>
        <p:xfrm>
          <a:off x="883939" y="5211763"/>
          <a:ext cx="5213350" cy="1174750"/>
        </p:xfrm>
        <a:graphic>
          <a:graphicData uri="http://schemas.openxmlformats.org/presentationml/2006/ole">
            <mc:AlternateContent xmlns:mc="http://schemas.openxmlformats.org/markup-compatibility/2006">
              <mc:Choice xmlns:v="urn:schemas-microsoft-com:vml" Requires="v">
                <p:oleObj r:id="rId5" imgW="5213350" imgH="1174750" progId="Excel.Sheet.8">
                  <p:embed/>
                </p:oleObj>
              </mc:Choice>
              <mc:Fallback>
                <p:oleObj r:id="rId5" imgW="5213350" imgH="1174750" progId="Excel.Sheet.8">
                  <p:embed/>
                  <p:pic>
                    <p:nvPicPr>
                      <p:cNvPr id="285" name="Google Shape;285;p18"/>
                      <p:cNvPicPr preferRelativeResize="0"/>
                      <p:nvPr/>
                    </p:nvPicPr>
                    <p:blipFill rotWithShape="1">
                      <a:blip r:embed="rId6">
                        <a:alphaModFix/>
                      </a:blip>
                      <a:srcRect/>
                      <a:stretch/>
                    </p:blipFill>
                    <p:spPr>
                      <a:xfrm>
                        <a:off x="883939" y="5211763"/>
                        <a:ext cx="5213350" cy="1174750"/>
                      </a:xfrm>
                      <a:prstGeom prst="rect">
                        <a:avLst/>
                      </a:prstGeom>
                      <a:noFill/>
                      <a:ln w="12700" cap="flat" cmpd="sng">
                        <a:solidFill>
                          <a:schemeClr val="dk1"/>
                        </a:solidFill>
                        <a:prstDash val="solid"/>
                        <a:miter lim="800000"/>
                        <a:headEnd type="none" w="sm" len="sm"/>
                        <a:tailEnd type="none" w="sm" len="sm"/>
                      </a:ln>
                    </p:spPr>
                  </p:pic>
                </p:oleObj>
              </mc:Fallback>
            </mc:AlternateContent>
          </a:graphicData>
        </a:graphic>
      </p:graphicFrame>
      <p:cxnSp>
        <p:nvCxnSpPr>
          <p:cNvPr id="286" name="Google Shape;286;p18"/>
          <p:cNvCxnSpPr/>
          <p:nvPr/>
        </p:nvCxnSpPr>
        <p:spPr>
          <a:xfrm rot="10800000" flipH="1">
            <a:off x="5943600" y="4062438"/>
            <a:ext cx="2133600" cy="1736700"/>
          </a:xfrm>
          <a:prstGeom prst="bentConnector3">
            <a:avLst>
              <a:gd name="adj1" fmla="val 50000"/>
            </a:avLst>
          </a:prstGeom>
          <a:noFill/>
          <a:ln w="28575" cap="flat" cmpd="sng">
            <a:solidFill>
              <a:srgbClr val="FF3300"/>
            </a:solidFill>
            <a:prstDash val="solid"/>
            <a:miter lim="800000"/>
            <a:headEnd type="none" w="med" len="med"/>
            <a:tailEnd type="triangle" w="med" len="med"/>
          </a:ln>
        </p:spPr>
      </p:cxnSp>
      <p:sp>
        <p:nvSpPr>
          <p:cNvPr id="287" name="Google Shape;287;p1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b="1">
                <a:latin typeface="Calibri"/>
                <a:ea typeface="Calibri"/>
                <a:cs typeface="Calibri"/>
                <a:sym typeface="Calibri"/>
              </a:rPr>
              <a:t>Compare ABC to Traditional Cost System: Part 4</a:t>
            </a:r>
            <a:endParaRPr sz="3600">
              <a:latin typeface="Calibri"/>
              <a:ea typeface="Calibri"/>
              <a:cs typeface="Calibri"/>
              <a:sym typeface="Calibri"/>
            </a:endParaRPr>
          </a:p>
        </p:txBody>
      </p:sp>
      <p:sp>
        <p:nvSpPr>
          <p:cNvPr id="288" name="Google Shape;288;p18"/>
          <p:cNvSpPr txBox="1"/>
          <p:nvPr/>
        </p:nvSpPr>
        <p:spPr>
          <a:xfrm>
            <a:off x="152400" y="2494673"/>
            <a:ext cx="47857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Arial"/>
                <a:ea typeface="Arial"/>
                <a:cs typeface="Arial"/>
                <a:sym typeface="Arial"/>
              </a:rPr>
              <a:t>Most info from slide 15</a:t>
            </a:r>
            <a:endParaRPr/>
          </a:p>
        </p:txBody>
      </p:sp>
      <p:sp>
        <p:nvSpPr>
          <p:cNvPr id="289" name="Google Shape;289;p18"/>
          <p:cNvSpPr txBox="1"/>
          <p:nvPr/>
        </p:nvSpPr>
        <p:spPr>
          <a:xfrm>
            <a:off x="883939" y="4868697"/>
            <a:ext cx="47441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Arial"/>
                <a:ea typeface="Arial"/>
                <a:cs typeface="Arial"/>
                <a:sym typeface="Arial"/>
              </a:rPr>
              <a:t>from slide 3</a:t>
            </a:r>
            <a:endParaRPr/>
          </a:p>
        </p:txBody>
      </p:sp>
      <p:sp>
        <p:nvSpPr>
          <p:cNvPr id="290" name="Google Shape;290;p18"/>
          <p:cNvSpPr txBox="1"/>
          <p:nvPr/>
        </p:nvSpPr>
        <p:spPr>
          <a:xfrm>
            <a:off x="8153400" y="2494673"/>
            <a:ext cx="123404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FF0000"/>
                </a:solidFill>
                <a:latin typeface="Arial"/>
                <a:ea typeface="Arial"/>
                <a:cs typeface="Arial"/>
                <a:sym typeface="Arial"/>
              </a:rPr>
              <a:t>Totals as per Slide 3</a:t>
            </a:r>
            <a:endParaRPr/>
          </a:p>
        </p:txBody>
      </p:sp>
    </p:spTree>
  </p:cSld>
  <p:clrMapOvr>
    <a:masterClrMapping/>
  </p:clrMapOvr>
  <p:transition>
    <p:split orient="ver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aphicFrame>
        <p:nvGraphicFramePr>
          <p:cNvPr id="296" name="Google Shape;296;p19"/>
          <p:cNvGraphicFramePr/>
          <p:nvPr/>
        </p:nvGraphicFramePr>
        <p:xfrm>
          <a:off x="787400" y="1371600"/>
          <a:ext cx="8291513" cy="1871662"/>
        </p:xfrm>
        <a:graphic>
          <a:graphicData uri="http://schemas.openxmlformats.org/presentationml/2006/ole">
            <mc:AlternateContent xmlns:mc="http://schemas.openxmlformats.org/markup-compatibility/2006">
              <mc:Choice xmlns:v="urn:schemas-microsoft-com:vml" Requires="v">
                <p:oleObj r:id="rId3" imgW="8291513" imgH="1871662" progId="Excel.Sheet.8">
                  <p:embed/>
                </p:oleObj>
              </mc:Choice>
              <mc:Fallback>
                <p:oleObj r:id="rId3" imgW="8291513" imgH="1871662" progId="Excel.Sheet.8">
                  <p:embed/>
                  <p:pic>
                    <p:nvPicPr>
                      <p:cNvPr id="296" name="Google Shape;296;p19"/>
                      <p:cNvPicPr preferRelativeResize="0"/>
                      <p:nvPr/>
                    </p:nvPicPr>
                    <p:blipFill rotWithShape="1">
                      <a:blip r:embed="rId4">
                        <a:alphaModFix/>
                      </a:blip>
                      <a:srcRect/>
                      <a:stretch/>
                    </p:blipFill>
                    <p:spPr>
                      <a:xfrm>
                        <a:off x="787400" y="1371600"/>
                        <a:ext cx="8291513" cy="1871662"/>
                      </a:xfrm>
                      <a:prstGeom prst="rect">
                        <a:avLst/>
                      </a:prstGeom>
                      <a:noFill/>
                      <a:ln w="28575" cap="flat" cmpd="sng">
                        <a:solidFill>
                          <a:schemeClr val="dk1"/>
                        </a:solidFill>
                        <a:prstDash val="solid"/>
                        <a:miter lim="800000"/>
                        <a:headEnd type="none" w="sm" len="sm"/>
                        <a:tailEnd type="none" w="sm" len="sm"/>
                      </a:ln>
                    </p:spPr>
                  </p:pic>
                </p:oleObj>
              </mc:Fallback>
            </mc:AlternateContent>
          </a:graphicData>
        </a:graphic>
      </p:graphicFrame>
      <p:sp>
        <p:nvSpPr>
          <p:cNvPr id="297" name="Google Shape;297;p19"/>
          <p:cNvSpPr/>
          <p:nvPr/>
        </p:nvSpPr>
        <p:spPr>
          <a:xfrm>
            <a:off x="609600" y="3805238"/>
            <a:ext cx="3581400" cy="2286000"/>
          </a:xfrm>
          <a:prstGeom prst="rect">
            <a:avLst/>
          </a:prstGeom>
          <a:solidFill>
            <a:srgbClr val="D8F1E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The traditional cost</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system </a:t>
            </a:r>
            <a:r>
              <a:rPr lang="en-US" sz="2400">
                <a:solidFill>
                  <a:srgbClr val="FF3300"/>
                </a:solidFill>
                <a:latin typeface="Arial"/>
                <a:ea typeface="Arial"/>
                <a:cs typeface="Arial"/>
                <a:sym typeface="Arial"/>
              </a:rPr>
              <a:t>overcosts</a:t>
            </a:r>
            <a:r>
              <a:rPr lang="en-US" sz="2400">
                <a:solidFill>
                  <a:schemeClr val="dk1"/>
                </a:solidFill>
                <a:latin typeface="Arial"/>
                <a:ea typeface="Arial"/>
                <a:cs typeface="Arial"/>
                <a:sym typeface="Arial"/>
              </a:rPr>
              <a:t> the</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SureStarts and reports</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 a </a:t>
            </a:r>
            <a:r>
              <a:rPr lang="en-US" sz="2400">
                <a:solidFill>
                  <a:srgbClr val="FF3300"/>
                </a:solidFill>
                <a:latin typeface="Arial"/>
                <a:ea typeface="Arial"/>
                <a:cs typeface="Arial"/>
                <a:sym typeface="Arial"/>
              </a:rPr>
              <a:t>lower </a:t>
            </a:r>
            <a:r>
              <a:rPr lang="en-US" sz="2400">
                <a:solidFill>
                  <a:schemeClr val="dk1"/>
                </a:solidFill>
                <a:latin typeface="Arial"/>
                <a:ea typeface="Arial"/>
                <a:cs typeface="Arial"/>
                <a:sym typeface="Arial"/>
              </a:rPr>
              <a:t>product</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margin for this product.</a:t>
            </a:r>
            <a:endParaRPr/>
          </a:p>
        </p:txBody>
      </p:sp>
      <p:sp>
        <p:nvSpPr>
          <p:cNvPr id="298" name="Google Shape;298;p19"/>
          <p:cNvSpPr/>
          <p:nvPr/>
        </p:nvSpPr>
        <p:spPr>
          <a:xfrm>
            <a:off x="4953000" y="3805238"/>
            <a:ext cx="3581400" cy="2286000"/>
          </a:xfrm>
          <a:prstGeom prst="rect">
            <a:avLst/>
          </a:prstGeom>
          <a:solidFill>
            <a:srgbClr val="D8F1E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The traditional cost</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system </a:t>
            </a:r>
            <a:r>
              <a:rPr lang="en-US" sz="2400">
                <a:solidFill>
                  <a:srgbClr val="FF3300"/>
                </a:solidFill>
                <a:latin typeface="Arial"/>
                <a:ea typeface="Arial"/>
                <a:cs typeface="Arial"/>
                <a:sym typeface="Arial"/>
              </a:rPr>
              <a:t>undercosts</a:t>
            </a:r>
            <a:r>
              <a:rPr lang="en-US" sz="2400">
                <a:solidFill>
                  <a:schemeClr val="dk1"/>
                </a:solidFill>
                <a:latin typeface="Arial"/>
                <a:ea typeface="Arial"/>
                <a:cs typeface="Arial"/>
                <a:sym typeface="Arial"/>
              </a:rPr>
              <a:t> the</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LongLifes and reports</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a </a:t>
            </a:r>
            <a:r>
              <a:rPr lang="en-US" sz="2400">
                <a:solidFill>
                  <a:srgbClr val="FF3300"/>
                </a:solidFill>
                <a:latin typeface="Arial"/>
                <a:ea typeface="Arial"/>
                <a:cs typeface="Arial"/>
                <a:sym typeface="Arial"/>
              </a:rPr>
              <a:t>higher</a:t>
            </a:r>
            <a:r>
              <a:rPr lang="en-US" sz="2400">
                <a:solidFill>
                  <a:schemeClr val="dk1"/>
                </a:solidFill>
                <a:latin typeface="Arial"/>
                <a:ea typeface="Arial"/>
                <a:cs typeface="Arial"/>
                <a:sym typeface="Arial"/>
              </a:rPr>
              <a:t> product</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margin for this product.</a:t>
            </a:r>
            <a:endParaRPr/>
          </a:p>
        </p:txBody>
      </p:sp>
      <p:sp>
        <p:nvSpPr>
          <p:cNvPr id="299" name="Google Shape;299;p19"/>
          <p:cNvSpPr txBox="1">
            <a:spLocks noGrp="1"/>
          </p:cNvSpPr>
          <p:nvPr>
            <p:ph type="title"/>
          </p:nvPr>
        </p:nvSpPr>
        <p:spPr>
          <a:xfrm>
            <a:off x="0" y="152400"/>
            <a:ext cx="8366125" cy="1025525"/>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None/>
            </a:pPr>
            <a:r>
              <a:rPr lang="en-US" sz="3600" b="1" dirty="0">
                <a:latin typeface="Calibri"/>
                <a:ea typeface="Calibri"/>
                <a:cs typeface="Calibri"/>
                <a:sym typeface="Calibri"/>
              </a:rPr>
              <a:t>Differences Between ABC and Traditional Absorption Cost Approach to Product Cost</a:t>
            </a:r>
            <a:endParaRPr sz="3600" b="1" dirty="0">
              <a:latin typeface="Calibri"/>
              <a:ea typeface="Calibri"/>
              <a:cs typeface="Calibri"/>
              <a:sym typeface="Calibri"/>
            </a:endParaRPr>
          </a:p>
        </p:txBody>
      </p:sp>
    </p:spTree>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None/>
            </a:pPr>
            <a:r>
              <a:rPr lang="en-US" sz="3600" u="sng">
                <a:latin typeface="Calibri"/>
                <a:ea typeface="Calibri"/>
                <a:cs typeface="Calibri"/>
                <a:sym typeface="Calibri"/>
              </a:rPr>
              <a:t>LO 1--How Costs are Treated Under</a:t>
            </a:r>
            <a:br>
              <a:rPr lang="en-US" sz="3600" u="sng">
                <a:latin typeface="Calibri"/>
                <a:ea typeface="Calibri"/>
                <a:cs typeface="Calibri"/>
                <a:sym typeface="Calibri"/>
              </a:rPr>
            </a:br>
            <a:r>
              <a:rPr lang="en-US" sz="3600" u="sng">
                <a:latin typeface="Calibri"/>
                <a:ea typeface="Calibri"/>
                <a:cs typeface="Calibri"/>
                <a:sym typeface="Calibri"/>
              </a:rPr>
              <a:t>Activity–Based Costing </a:t>
            </a:r>
            <a:endParaRPr/>
          </a:p>
        </p:txBody>
      </p:sp>
      <p:sp>
        <p:nvSpPr>
          <p:cNvPr id="121" name="Google Shape;121;p2"/>
          <p:cNvSpPr/>
          <p:nvPr/>
        </p:nvSpPr>
        <p:spPr>
          <a:xfrm>
            <a:off x="990600" y="1981200"/>
            <a:ext cx="2819400" cy="914400"/>
          </a:xfrm>
          <a:prstGeom prst="roundRect">
            <a:avLst>
              <a:gd name="adj" fmla="val 16667"/>
            </a:avLst>
          </a:prstGeom>
          <a:solidFill>
            <a:srgbClr val="B2E3D5"/>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Manufacturing</a:t>
            </a: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Arial"/>
                <a:ea typeface="Arial"/>
                <a:cs typeface="Arial"/>
                <a:sym typeface="Arial"/>
              </a:rPr>
              <a:t>costs</a:t>
            </a:r>
            <a:endParaRPr/>
          </a:p>
        </p:txBody>
      </p:sp>
      <p:sp>
        <p:nvSpPr>
          <p:cNvPr id="122" name="Google Shape;122;p2"/>
          <p:cNvSpPr/>
          <p:nvPr/>
        </p:nvSpPr>
        <p:spPr>
          <a:xfrm>
            <a:off x="5410200" y="1981200"/>
            <a:ext cx="2819400" cy="914400"/>
          </a:xfrm>
          <a:prstGeom prst="roundRect">
            <a:avLst>
              <a:gd name="adj" fmla="val 16667"/>
            </a:avLst>
          </a:prstGeom>
          <a:solidFill>
            <a:srgbClr val="FF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Nonmanufacturing</a:t>
            </a: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Arial"/>
                <a:ea typeface="Arial"/>
                <a:cs typeface="Arial"/>
                <a:sym typeface="Arial"/>
              </a:rPr>
              <a:t>costs</a:t>
            </a:r>
            <a:endParaRPr/>
          </a:p>
        </p:txBody>
      </p:sp>
      <p:sp>
        <p:nvSpPr>
          <p:cNvPr id="123" name="Google Shape;123;p2"/>
          <p:cNvSpPr/>
          <p:nvPr/>
        </p:nvSpPr>
        <p:spPr>
          <a:xfrm>
            <a:off x="762000" y="3886200"/>
            <a:ext cx="3276600" cy="1295400"/>
          </a:xfrm>
          <a:prstGeom prst="ellipse">
            <a:avLst/>
          </a:prstGeom>
          <a:solidFill>
            <a:srgbClr val="136266"/>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rgbClr val="FFFFFF"/>
                </a:solidFill>
                <a:latin typeface="Arial"/>
                <a:ea typeface="Arial"/>
                <a:cs typeface="Arial"/>
                <a:sym typeface="Arial"/>
              </a:rPr>
              <a:t>Traditional</a:t>
            </a:r>
            <a:br>
              <a:rPr lang="en-US" sz="2400" b="0" i="0" u="none" strike="noStrike" cap="none">
                <a:solidFill>
                  <a:srgbClr val="FFFFFF"/>
                </a:solidFill>
                <a:latin typeface="Arial"/>
                <a:ea typeface="Arial"/>
                <a:cs typeface="Arial"/>
                <a:sym typeface="Arial"/>
              </a:rPr>
            </a:br>
            <a:r>
              <a:rPr lang="en-US" sz="2400" b="0" i="0" u="none" strike="noStrike" cap="none">
                <a:solidFill>
                  <a:srgbClr val="FFFFFF"/>
                </a:solidFill>
                <a:latin typeface="Arial"/>
                <a:ea typeface="Arial"/>
                <a:cs typeface="Arial"/>
                <a:sym typeface="Arial"/>
              </a:rPr>
              <a:t>product costing</a:t>
            </a:r>
            <a:endParaRPr/>
          </a:p>
        </p:txBody>
      </p:sp>
      <p:sp>
        <p:nvSpPr>
          <p:cNvPr id="124" name="Google Shape;124;p2"/>
          <p:cNvSpPr/>
          <p:nvPr/>
        </p:nvSpPr>
        <p:spPr>
          <a:xfrm>
            <a:off x="5181600" y="3886200"/>
            <a:ext cx="3276600" cy="1295400"/>
          </a:xfrm>
          <a:prstGeom prst="ellipse">
            <a:avLst/>
          </a:prstGeom>
          <a:solidFill>
            <a:srgbClr val="009900"/>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rgbClr val="FFFFFF"/>
                </a:solidFill>
                <a:latin typeface="Arial"/>
                <a:ea typeface="Arial"/>
                <a:cs typeface="Arial"/>
                <a:sym typeface="Arial"/>
              </a:rPr>
              <a:t>ABC</a:t>
            </a:r>
            <a:br>
              <a:rPr lang="en-US" sz="2400" b="0" i="0" u="none" strike="noStrike" cap="none">
                <a:solidFill>
                  <a:srgbClr val="FFFFFF"/>
                </a:solidFill>
                <a:latin typeface="Arial"/>
                <a:ea typeface="Arial"/>
                <a:cs typeface="Arial"/>
                <a:sym typeface="Arial"/>
              </a:rPr>
            </a:br>
            <a:r>
              <a:rPr lang="en-US" sz="2400" b="0" i="0" u="none" strike="noStrike" cap="none">
                <a:solidFill>
                  <a:srgbClr val="FFFFFF"/>
                </a:solidFill>
                <a:latin typeface="Arial"/>
                <a:ea typeface="Arial"/>
                <a:cs typeface="Arial"/>
                <a:sym typeface="Arial"/>
              </a:rPr>
              <a:t>product costing</a:t>
            </a:r>
            <a:endParaRPr/>
          </a:p>
        </p:txBody>
      </p:sp>
      <p:cxnSp>
        <p:nvCxnSpPr>
          <p:cNvPr id="125" name="Google Shape;125;p2"/>
          <p:cNvCxnSpPr>
            <a:endCxn id="123" idx="0"/>
          </p:cNvCxnSpPr>
          <p:nvPr/>
        </p:nvCxnSpPr>
        <p:spPr>
          <a:xfrm flipH="1">
            <a:off x="2400300" y="2908200"/>
            <a:ext cx="1500" cy="978000"/>
          </a:xfrm>
          <a:prstGeom prst="straightConnector1">
            <a:avLst/>
          </a:prstGeom>
          <a:noFill/>
          <a:ln w="28575" cap="flat" cmpd="sng">
            <a:solidFill>
              <a:srgbClr val="FF0000"/>
            </a:solidFill>
            <a:prstDash val="solid"/>
            <a:round/>
            <a:headEnd type="none" w="med" len="med"/>
            <a:tailEnd type="triangle" w="med" len="med"/>
          </a:ln>
        </p:spPr>
      </p:cxnSp>
      <p:cxnSp>
        <p:nvCxnSpPr>
          <p:cNvPr id="126" name="Google Shape;126;p2"/>
          <p:cNvCxnSpPr/>
          <p:nvPr/>
        </p:nvCxnSpPr>
        <p:spPr>
          <a:xfrm>
            <a:off x="2400300" y="2909888"/>
            <a:ext cx="3014663" cy="1204912"/>
          </a:xfrm>
          <a:prstGeom prst="straightConnector1">
            <a:avLst/>
          </a:prstGeom>
          <a:noFill/>
          <a:ln w="28575" cap="flat" cmpd="sng">
            <a:solidFill>
              <a:srgbClr val="FF0000"/>
            </a:solidFill>
            <a:prstDash val="solid"/>
            <a:round/>
            <a:headEnd type="none" w="med" len="med"/>
            <a:tailEnd type="triangle" w="med" len="med"/>
          </a:ln>
        </p:spPr>
      </p:cxnSp>
      <p:sp>
        <p:nvSpPr>
          <p:cNvPr id="127" name="Google Shape;127;p2"/>
          <p:cNvSpPr txBox="1"/>
          <p:nvPr/>
        </p:nvSpPr>
        <p:spPr>
          <a:xfrm rot="-5400000">
            <a:off x="1947862" y="3163888"/>
            <a:ext cx="52387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All</a:t>
            </a:r>
            <a:endParaRPr/>
          </a:p>
        </p:txBody>
      </p:sp>
      <p:sp>
        <p:nvSpPr>
          <p:cNvPr id="128" name="Google Shape;128;p2"/>
          <p:cNvSpPr txBox="1"/>
          <p:nvPr/>
        </p:nvSpPr>
        <p:spPr>
          <a:xfrm rot="1309165">
            <a:off x="3302000" y="3133725"/>
            <a:ext cx="1436688"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FF0000"/>
                </a:solidFill>
                <a:latin typeface="Arial"/>
                <a:ea typeface="Arial"/>
                <a:cs typeface="Arial"/>
                <a:sym typeface="Arial"/>
              </a:rPr>
              <a:t>Most, but</a:t>
            </a:r>
            <a:br>
              <a:rPr lang="en-US" sz="2400" b="0" i="0" u="none" strike="noStrike" cap="none">
                <a:solidFill>
                  <a:srgbClr val="FF0000"/>
                </a:solidFill>
                <a:latin typeface="Arial"/>
                <a:ea typeface="Arial"/>
                <a:cs typeface="Arial"/>
                <a:sym typeface="Arial"/>
              </a:rPr>
            </a:br>
            <a:r>
              <a:rPr lang="en-US" sz="2400" b="0" i="0" u="none" strike="noStrike" cap="none">
                <a:solidFill>
                  <a:srgbClr val="FF0000"/>
                </a:solidFill>
                <a:latin typeface="Arial"/>
                <a:ea typeface="Arial"/>
                <a:cs typeface="Arial"/>
                <a:sym typeface="Arial"/>
              </a:rPr>
              <a:t>not all</a:t>
            </a:r>
            <a:endParaRPr/>
          </a:p>
        </p:txBody>
      </p:sp>
      <p:sp>
        <p:nvSpPr>
          <p:cNvPr id="129" name="Google Shape;129;p2"/>
          <p:cNvSpPr txBox="1"/>
          <p:nvPr/>
        </p:nvSpPr>
        <p:spPr>
          <a:xfrm rot="-5400000">
            <a:off x="6138862" y="3149601"/>
            <a:ext cx="98107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Some</a:t>
            </a:r>
            <a:endParaRPr/>
          </a:p>
        </p:txBody>
      </p:sp>
      <p:cxnSp>
        <p:nvCxnSpPr>
          <p:cNvPr id="130" name="Google Shape;130;p2"/>
          <p:cNvCxnSpPr/>
          <p:nvPr/>
        </p:nvCxnSpPr>
        <p:spPr>
          <a:xfrm rot="5400000">
            <a:off x="6317457" y="3383756"/>
            <a:ext cx="977900" cy="1587"/>
          </a:xfrm>
          <a:prstGeom prst="straightConnector1">
            <a:avLst/>
          </a:prstGeom>
          <a:noFill/>
          <a:ln w="28575" cap="flat" cmpd="sng">
            <a:solidFill>
              <a:srgbClr val="FF0000"/>
            </a:solidFill>
            <a:prstDash val="solid"/>
            <a:round/>
            <a:headEnd type="none" w="med" len="med"/>
            <a:tailEnd type="triangle" w="med" len="med"/>
          </a:ln>
        </p:spPr>
      </p:cxnSp>
      <p:sp>
        <p:nvSpPr>
          <p:cNvPr id="131" name="Google Shape;131;p2"/>
          <p:cNvSpPr txBox="1"/>
          <p:nvPr/>
        </p:nvSpPr>
        <p:spPr>
          <a:xfrm>
            <a:off x="138113" y="5219109"/>
            <a:ext cx="8915400" cy="1569660"/>
          </a:xfrm>
          <a:prstGeom prst="rect">
            <a:avLst/>
          </a:prstGeom>
          <a:solidFill>
            <a:srgbClr val="27304E"/>
          </a:solid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 </a:t>
            </a:r>
            <a:r>
              <a:rPr lang="en-US" sz="2400" b="0" i="0" u="none" strike="noStrike" cap="none">
                <a:solidFill>
                  <a:schemeClr val="lt1"/>
                </a:solidFill>
                <a:latin typeface="Calibri"/>
                <a:ea typeface="Calibri"/>
                <a:cs typeface="Calibri"/>
                <a:sym typeface="Calibri"/>
              </a:rPr>
              <a:t>ABC systems can assign sales commissions, shipping costs, and warranty repair costs to specific products </a:t>
            </a:r>
            <a:r>
              <a:rPr lang="en-US" sz="2400" b="0" i="0" u="none" strike="noStrike" cap="none">
                <a:solidFill>
                  <a:srgbClr val="FF0000"/>
                </a:solidFill>
                <a:latin typeface="Calibri"/>
                <a:ea typeface="Calibri"/>
                <a:cs typeface="Calibri"/>
                <a:sym typeface="Calibri"/>
              </a:rPr>
              <a:t>or customers</a:t>
            </a:r>
            <a:r>
              <a:rPr lang="en-US" sz="2400" b="0" i="0" u="none" strike="noStrike" cap="none">
                <a:solidFill>
                  <a:schemeClr val="lt1"/>
                </a:solidFill>
                <a:latin typeface="Calibri"/>
                <a:ea typeface="Calibri"/>
                <a:cs typeface="Calibri"/>
                <a:sym typeface="Calibri"/>
              </a:rPr>
              <a:t>. </a:t>
            </a:r>
            <a:endParaRPr/>
          </a:p>
          <a:p>
            <a:pPr marL="0" marR="0" lvl="0" indent="0" algn="ctr" rtl="0">
              <a:lnSpc>
                <a:spcPct val="100000"/>
              </a:lnSpc>
              <a:spcBef>
                <a:spcPts val="0"/>
              </a:spcBef>
              <a:spcAft>
                <a:spcPts val="0"/>
              </a:spcAft>
              <a:buClr>
                <a:schemeClr val="lt1"/>
              </a:buClr>
              <a:buSzPts val="2400"/>
              <a:buFont typeface="Calibri"/>
              <a:buNone/>
            </a:pPr>
            <a:r>
              <a:rPr lang="en-US" sz="2400" b="0" i="0" u="none" strike="noStrike" cap="none">
                <a:solidFill>
                  <a:schemeClr val="lt1"/>
                </a:solidFill>
                <a:latin typeface="Calibri"/>
                <a:ea typeface="Calibri"/>
                <a:cs typeface="Calibri"/>
                <a:sym typeface="Calibri"/>
              </a:rPr>
              <a:t>ABC excludes organization-sustaining costs and idle capacity costs from product cost.</a:t>
            </a:r>
            <a:endParaRPr sz="2200" b="0" i="0" u="none" strike="noStrike" cap="none">
              <a:solidFill>
                <a:schemeClr val="lt1"/>
              </a:solidFill>
              <a:latin typeface="Calibri"/>
              <a:ea typeface="Calibri"/>
              <a:cs typeface="Calibri"/>
              <a:sym typeface="Calibri"/>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Poll 1</a:t>
            </a:r>
            <a:endParaRPr/>
          </a:p>
        </p:txBody>
      </p:sp>
      <p:sp>
        <p:nvSpPr>
          <p:cNvPr id="305" name="Google Shape;305;p20"/>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8" lvl="0" indent="-127000" algn="l" rtl="0">
              <a:lnSpc>
                <a:spcPct val="90000"/>
              </a:lnSpc>
              <a:spcBef>
                <a:spcPts val="0"/>
              </a:spcBef>
              <a:spcAft>
                <a:spcPts val="0"/>
              </a:spcAft>
              <a:buClr>
                <a:schemeClr val="dk1"/>
              </a:buClr>
              <a:buSzPts val="2000"/>
              <a:buChar char=" "/>
            </a:pPr>
            <a:r>
              <a:rPr lang="en-US">
                <a:solidFill>
                  <a:schemeClr val="dk1"/>
                </a:solidFill>
              </a:rPr>
              <a:t>An activity-based costing system that is designed for internal decision-making will not conform to generally accepted accounting principles because:</a:t>
            </a:r>
            <a:endParaRPr>
              <a:solidFill>
                <a:schemeClr val="dk1"/>
              </a:solidFill>
            </a:endParaRPr>
          </a:p>
          <a:p>
            <a:pPr marL="90488" lvl="0" indent="-127000" algn="l" rtl="0">
              <a:lnSpc>
                <a:spcPct val="90000"/>
              </a:lnSpc>
              <a:spcBef>
                <a:spcPts val="1400"/>
              </a:spcBef>
              <a:spcAft>
                <a:spcPts val="0"/>
              </a:spcAft>
              <a:buClr>
                <a:srgbClr val="FF0000"/>
              </a:buClr>
              <a:buSzPts val="2000"/>
              <a:buChar char=" "/>
            </a:pPr>
            <a:r>
              <a:rPr lang="en-US">
                <a:solidFill>
                  <a:srgbClr val="FF0000"/>
                </a:solidFill>
              </a:rPr>
              <a:t>A. under activity-based costing some manufacturing costs (i.e., the costs of partially idle capacity and organization-sustaining costs) will not be assigned to products</a:t>
            </a:r>
            <a:endParaRPr>
              <a:solidFill>
                <a:srgbClr val="FF0000"/>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B. under activity-based costing the sum of all product costs does not equal the total costs of the company</a:t>
            </a:r>
            <a:endParaRPr>
              <a:solidFill>
                <a:schemeClr val="dk1"/>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C. activity-based costing has not been approved by the United Nation’s International Accounting Board</a:t>
            </a:r>
            <a:endParaRPr>
              <a:solidFill>
                <a:schemeClr val="dk1"/>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D. activity-based costing always results in less accurate costs than more traditional costing methods based on direct labor-hours or machine-hours</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Poll 2 </a:t>
            </a:r>
            <a:endParaRPr/>
          </a:p>
        </p:txBody>
      </p:sp>
      <p:sp>
        <p:nvSpPr>
          <p:cNvPr id="311" name="Google Shape;311;p21"/>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8" lvl="0" indent="-127000" algn="l" rtl="0">
              <a:lnSpc>
                <a:spcPct val="90000"/>
              </a:lnSpc>
              <a:spcBef>
                <a:spcPts val="0"/>
              </a:spcBef>
              <a:spcAft>
                <a:spcPts val="0"/>
              </a:spcAft>
              <a:buClr>
                <a:schemeClr val="dk1"/>
              </a:buClr>
              <a:buSzPts val="2000"/>
              <a:buChar char=" "/>
            </a:pPr>
            <a:r>
              <a:rPr lang="en-US">
                <a:solidFill>
                  <a:schemeClr val="dk1"/>
                </a:solidFill>
              </a:rPr>
              <a:t>In activity-based costing, the activity rate for an activity cost pool is computed by dividing the total overhead cost in the activity cost pool by:</a:t>
            </a:r>
            <a:endParaRPr>
              <a:solidFill>
                <a:schemeClr val="dk1"/>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A. the direct labor-hours required by the product</a:t>
            </a:r>
            <a:endParaRPr>
              <a:solidFill>
                <a:schemeClr val="dk1"/>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B. the machine-hours required by the product</a:t>
            </a:r>
            <a:endParaRPr>
              <a:solidFill>
                <a:schemeClr val="dk1"/>
              </a:solidFill>
            </a:endParaRPr>
          </a:p>
          <a:p>
            <a:pPr marL="90488" lvl="0" indent="-127000" algn="l" rtl="0">
              <a:lnSpc>
                <a:spcPct val="90000"/>
              </a:lnSpc>
              <a:spcBef>
                <a:spcPts val="1400"/>
              </a:spcBef>
              <a:spcAft>
                <a:spcPts val="0"/>
              </a:spcAft>
              <a:buClr>
                <a:srgbClr val="FF0000"/>
              </a:buClr>
              <a:buSzPts val="2000"/>
              <a:buChar char=" "/>
            </a:pPr>
            <a:r>
              <a:rPr lang="en-US">
                <a:solidFill>
                  <a:srgbClr val="FF0000"/>
                </a:solidFill>
              </a:rPr>
              <a:t>C. the total activity metric for the activity cost pool</a:t>
            </a:r>
            <a:endParaRPr>
              <a:solidFill>
                <a:srgbClr val="FF0000"/>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D. the total direct labor-hours for the activity cost pool</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Poll 3 </a:t>
            </a:r>
            <a:endParaRPr/>
          </a:p>
        </p:txBody>
      </p:sp>
      <p:sp>
        <p:nvSpPr>
          <p:cNvPr id="317" name="Google Shape;317;p22"/>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8" lvl="0" indent="-127000" algn="l" rtl="0">
              <a:lnSpc>
                <a:spcPct val="90000"/>
              </a:lnSpc>
              <a:spcBef>
                <a:spcPts val="0"/>
              </a:spcBef>
              <a:spcAft>
                <a:spcPts val="0"/>
              </a:spcAft>
              <a:buClr>
                <a:schemeClr val="dk1"/>
              </a:buClr>
              <a:buSzPts val="2000"/>
              <a:buChar char=" "/>
            </a:pPr>
            <a:r>
              <a:rPr lang="en-US">
                <a:solidFill>
                  <a:schemeClr val="dk1"/>
                </a:solidFill>
              </a:rPr>
              <a:t>An activity rate of $512 per product design means that on average any one particular product design consumes resources that cost $512.</a:t>
            </a:r>
            <a:endParaRPr>
              <a:solidFill>
                <a:schemeClr val="dk1"/>
              </a:solidFill>
            </a:endParaRPr>
          </a:p>
          <a:p>
            <a:pPr marL="90488" lvl="0" indent="-127000" algn="l" rtl="0">
              <a:lnSpc>
                <a:spcPct val="90000"/>
              </a:lnSpc>
              <a:spcBef>
                <a:spcPts val="1400"/>
              </a:spcBef>
              <a:spcAft>
                <a:spcPts val="0"/>
              </a:spcAft>
              <a:buClr>
                <a:srgbClr val="FF0000"/>
              </a:buClr>
              <a:buSzPts val="2000"/>
              <a:buChar char=" "/>
            </a:pPr>
            <a:r>
              <a:rPr lang="en-US">
                <a:solidFill>
                  <a:srgbClr val="FF0000"/>
                </a:solidFill>
              </a:rPr>
              <a:t>A. True</a:t>
            </a:r>
            <a:endParaRPr>
              <a:solidFill>
                <a:srgbClr val="FF0000"/>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B. False</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Poll 4 </a:t>
            </a:r>
            <a:endParaRPr/>
          </a:p>
        </p:txBody>
      </p:sp>
      <p:sp>
        <p:nvSpPr>
          <p:cNvPr id="323" name="Google Shape;323;p23"/>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7" lvl="0" indent="0" algn="l" rtl="0">
              <a:lnSpc>
                <a:spcPct val="90000"/>
              </a:lnSpc>
              <a:spcBef>
                <a:spcPts val="0"/>
              </a:spcBef>
              <a:spcAft>
                <a:spcPts val="0"/>
              </a:spcAft>
              <a:buNone/>
            </a:pPr>
            <a:r>
              <a:rPr lang="en-US">
                <a:solidFill>
                  <a:schemeClr val="dk1"/>
                </a:solidFill>
              </a:rPr>
              <a:t>In the “second-stage allocation” in activity-based costing, activity rates are used to apply overhead costs to products and customers.</a:t>
            </a:r>
            <a:endParaRPr>
              <a:solidFill>
                <a:schemeClr val="dk1"/>
              </a:solidFill>
            </a:endParaRPr>
          </a:p>
          <a:p>
            <a:pPr marL="90488" lvl="0" indent="-127000" algn="l" rtl="0">
              <a:lnSpc>
                <a:spcPct val="90000"/>
              </a:lnSpc>
              <a:spcBef>
                <a:spcPts val="1400"/>
              </a:spcBef>
              <a:spcAft>
                <a:spcPts val="0"/>
              </a:spcAft>
              <a:buClr>
                <a:srgbClr val="FF0000"/>
              </a:buClr>
              <a:buSzPts val="2000"/>
              <a:buChar char=" "/>
            </a:pPr>
            <a:r>
              <a:rPr lang="en-US">
                <a:solidFill>
                  <a:srgbClr val="FF0000"/>
                </a:solidFill>
              </a:rPr>
              <a:t>A. True</a:t>
            </a:r>
            <a:endParaRPr>
              <a:solidFill>
                <a:srgbClr val="FF0000"/>
              </a:solidFill>
            </a:endParaRPr>
          </a:p>
          <a:p>
            <a:pPr marL="90488" lvl="0" indent="-127000" algn="l" rtl="0">
              <a:lnSpc>
                <a:spcPct val="90000"/>
              </a:lnSpc>
              <a:spcBef>
                <a:spcPts val="1400"/>
              </a:spcBef>
              <a:spcAft>
                <a:spcPts val="0"/>
              </a:spcAft>
              <a:buClr>
                <a:schemeClr val="dk1"/>
              </a:buClr>
              <a:buSzPts val="2000"/>
              <a:buChar char=" "/>
            </a:pPr>
            <a:r>
              <a:rPr lang="en-US">
                <a:solidFill>
                  <a:schemeClr val="dk1"/>
                </a:solidFill>
              </a:rPr>
              <a:t>B. False</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Poll 5 </a:t>
            </a:r>
            <a:endParaRPr/>
          </a:p>
        </p:txBody>
      </p:sp>
      <p:sp>
        <p:nvSpPr>
          <p:cNvPr id="329" name="Google Shape;329;p24"/>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8" lvl="0" indent="-127000" algn="l" rtl="0">
              <a:lnSpc>
                <a:spcPct val="90000"/>
              </a:lnSpc>
              <a:spcBef>
                <a:spcPts val="0"/>
              </a:spcBef>
              <a:spcAft>
                <a:spcPts val="0"/>
              </a:spcAft>
              <a:buClr>
                <a:schemeClr val="dk1"/>
              </a:buClr>
              <a:buSzPts val="2000"/>
              <a:buChar char=" "/>
            </a:pPr>
            <a:r>
              <a:rPr lang="en-US">
                <a:solidFill>
                  <a:schemeClr val="dk1"/>
                </a:solidFill>
              </a:rPr>
              <a:t>To compute a product’s profit or product margin, the product’s sales and direct costs are needed in addition to the overhead costs computed in an activity-based costing system.</a:t>
            </a:r>
            <a:endParaRPr>
              <a:solidFill>
                <a:schemeClr val="dk1"/>
              </a:solidFill>
            </a:endParaRPr>
          </a:p>
          <a:p>
            <a:pPr marL="90488" lvl="0" indent="-127000" algn="l" rtl="0">
              <a:lnSpc>
                <a:spcPct val="90000"/>
              </a:lnSpc>
              <a:spcBef>
                <a:spcPts val="1400"/>
              </a:spcBef>
              <a:spcAft>
                <a:spcPts val="0"/>
              </a:spcAft>
              <a:buClr>
                <a:srgbClr val="FF0000"/>
              </a:buClr>
              <a:buSzPts val="2000"/>
              <a:buChar char=" "/>
            </a:pPr>
            <a:r>
              <a:rPr lang="en-US">
                <a:solidFill>
                  <a:srgbClr val="FF0000"/>
                </a:solidFill>
              </a:rPr>
              <a:t>A. True</a:t>
            </a:r>
            <a:endParaRPr>
              <a:solidFill>
                <a:srgbClr val="FF0000"/>
              </a:solidFill>
            </a:endParaRPr>
          </a:p>
          <a:p>
            <a:pPr marL="90488" lvl="0" indent="-127000" algn="l" rtl="0">
              <a:lnSpc>
                <a:spcPct val="90000"/>
              </a:lnSpc>
              <a:spcBef>
                <a:spcPts val="1400"/>
              </a:spcBef>
              <a:spcAft>
                <a:spcPts val="0"/>
              </a:spcAft>
              <a:buClr>
                <a:srgbClr val="000000"/>
              </a:buClr>
              <a:buSzPts val="2000"/>
              <a:buChar char=" "/>
            </a:pPr>
            <a:r>
              <a:rPr lang="en-US">
                <a:solidFill>
                  <a:srgbClr val="000000"/>
                </a:solidFill>
              </a:rPr>
              <a:t>B. False</a:t>
            </a:r>
            <a:endParaRPr>
              <a:solidFill>
                <a:srgbClr val="000000"/>
              </a:solidFill>
            </a:endParaRPr>
          </a:p>
          <a:p>
            <a:pPr marL="90488" lvl="0" indent="0" algn="l" rtl="0">
              <a:lnSpc>
                <a:spcPct val="90000"/>
              </a:lnSpc>
              <a:spcBef>
                <a:spcPts val="140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pSp>
        <p:nvGrpSpPr>
          <p:cNvPr id="145" name="Google Shape;145;p4"/>
          <p:cNvGrpSpPr/>
          <p:nvPr/>
        </p:nvGrpSpPr>
        <p:grpSpPr>
          <a:xfrm>
            <a:off x="-99544" y="457200"/>
            <a:ext cx="9171854" cy="5926141"/>
            <a:chOff x="-112" y="927"/>
            <a:chExt cx="5983" cy="3733"/>
          </a:xfrm>
        </p:grpSpPr>
        <p:sp>
          <p:nvSpPr>
            <p:cNvPr id="146" name="Google Shape;146;p4"/>
            <p:cNvSpPr/>
            <p:nvPr/>
          </p:nvSpPr>
          <p:spPr>
            <a:xfrm>
              <a:off x="806" y="1609"/>
              <a:ext cx="4048" cy="1456"/>
            </a:xfrm>
            <a:prstGeom prst="ellipse">
              <a:avLst/>
            </a:prstGeom>
            <a:solidFill>
              <a:srgbClr val="1D6295"/>
            </a:solidFill>
            <a:ln w="12700" cap="flat" cmpd="sng">
              <a:solidFill>
                <a:srgbClr val="006600"/>
              </a:solidFill>
              <a:prstDash val="solid"/>
              <a:round/>
              <a:headEnd type="none" w="sm" len="sm"/>
              <a:tailEnd type="none" w="sm" len="sm"/>
            </a:ln>
            <a:effectLst>
              <a:outerShdw blurRad="63500" dist="38099" dir="2700000" algn="ctr" rotWithShape="0">
                <a:srgbClr val="000000">
                  <a:alpha val="7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F2F2F2"/>
                </a:solidFill>
                <a:latin typeface="Arial"/>
                <a:ea typeface="Arial"/>
                <a:cs typeface="Arial"/>
                <a:sym typeface="Arial"/>
              </a:endParaRPr>
            </a:p>
          </p:txBody>
        </p:sp>
        <p:sp>
          <p:nvSpPr>
            <p:cNvPr id="147" name="Google Shape;147;p4"/>
            <p:cNvSpPr/>
            <p:nvPr/>
          </p:nvSpPr>
          <p:spPr>
            <a:xfrm>
              <a:off x="1259" y="1786"/>
              <a:ext cx="3215" cy="1026"/>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FF0000"/>
                </a:buClr>
                <a:buSzPts val="2000"/>
                <a:buFont typeface="Calibri"/>
                <a:buNone/>
              </a:pPr>
              <a:r>
                <a:rPr lang="en-US" sz="2000" b="1" i="0" u="none" strike="noStrike" cap="none">
                  <a:solidFill>
                    <a:srgbClr val="FF0000"/>
                  </a:solidFill>
                  <a:latin typeface="Calibri"/>
                  <a:ea typeface="Calibri"/>
                  <a:cs typeface="Calibri"/>
                  <a:sym typeface="Calibri"/>
                </a:rPr>
                <a:t>Manufacturing</a:t>
              </a:r>
              <a:br>
                <a:rPr lang="en-US" sz="2000" b="1" i="0" u="none" strike="noStrike" cap="none">
                  <a:solidFill>
                    <a:srgbClr val="FF0000"/>
                  </a:solidFill>
                  <a:latin typeface="Calibri"/>
                  <a:ea typeface="Calibri"/>
                  <a:cs typeface="Calibri"/>
                  <a:sym typeface="Calibri"/>
                </a:rPr>
              </a:br>
              <a:r>
                <a:rPr lang="en-US" sz="2000" b="1" i="0" u="none" strike="noStrike" cap="none">
                  <a:solidFill>
                    <a:srgbClr val="FF0000"/>
                  </a:solidFill>
                  <a:latin typeface="Calibri"/>
                  <a:ea typeface="Calibri"/>
                  <a:cs typeface="Calibri"/>
                  <a:sym typeface="Calibri"/>
                </a:rPr>
                <a:t>companies typically combine</a:t>
              </a:r>
              <a:br>
                <a:rPr lang="en-US" sz="2000" b="1" i="0" u="none" strike="noStrike" cap="none">
                  <a:solidFill>
                    <a:srgbClr val="FF0000"/>
                  </a:solidFill>
                  <a:latin typeface="Calibri"/>
                  <a:ea typeface="Calibri"/>
                  <a:cs typeface="Calibri"/>
                  <a:sym typeface="Calibri"/>
                </a:rPr>
              </a:br>
              <a:r>
                <a:rPr lang="en-US" sz="2000" b="1" i="0" u="none" strike="noStrike" cap="none">
                  <a:solidFill>
                    <a:srgbClr val="FF0000"/>
                  </a:solidFill>
                  <a:latin typeface="Calibri"/>
                  <a:ea typeface="Calibri"/>
                  <a:cs typeface="Calibri"/>
                  <a:sym typeface="Calibri"/>
                </a:rPr>
                <a:t>their activities into five</a:t>
              </a:r>
              <a:br>
                <a:rPr lang="en-US" sz="2000" b="1" i="0" u="none" strike="noStrike" cap="none">
                  <a:solidFill>
                    <a:srgbClr val="FF0000"/>
                  </a:solidFill>
                  <a:latin typeface="Calibri"/>
                  <a:ea typeface="Calibri"/>
                  <a:cs typeface="Calibri"/>
                  <a:sym typeface="Calibri"/>
                </a:rPr>
              </a:br>
              <a:r>
                <a:rPr lang="en-US" sz="2000" b="1" i="0" u="none" strike="noStrike" cap="none">
                  <a:solidFill>
                    <a:srgbClr val="FF0000"/>
                  </a:solidFill>
                  <a:latin typeface="Calibri"/>
                  <a:ea typeface="Calibri"/>
                  <a:cs typeface="Calibri"/>
                  <a:sym typeface="Calibri"/>
                </a:rPr>
                <a:t>classifications </a:t>
              </a:r>
              <a:endParaRPr/>
            </a:p>
            <a:p>
              <a:pPr marL="0" marR="0" lvl="0" indent="0" algn="ctr" rtl="0">
                <a:lnSpc>
                  <a:spcPct val="100000"/>
                </a:lnSpc>
                <a:spcBef>
                  <a:spcPts val="0"/>
                </a:spcBef>
                <a:spcAft>
                  <a:spcPts val="0"/>
                </a:spcAft>
                <a:buClr>
                  <a:srgbClr val="FF0000"/>
                </a:buClr>
                <a:buSzPts val="2000"/>
                <a:buFont typeface="Calibri"/>
                <a:buNone/>
              </a:pPr>
              <a:r>
                <a:rPr lang="en-US" sz="2000" b="1" i="0" u="none" strike="noStrike" cap="none">
                  <a:solidFill>
                    <a:srgbClr val="FF0000"/>
                  </a:solidFill>
                  <a:latin typeface="Calibri"/>
                  <a:ea typeface="Calibri"/>
                  <a:cs typeface="Calibri"/>
                  <a:sym typeface="Calibri"/>
                </a:rPr>
                <a:t>to help determine if they are ABC type costs.</a:t>
              </a:r>
              <a:endParaRPr/>
            </a:p>
          </p:txBody>
        </p:sp>
        <p:sp>
          <p:nvSpPr>
            <p:cNvPr id="148" name="Google Shape;148;p4"/>
            <p:cNvSpPr/>
            <p:nvPr/>
          </p:nvSpPr>
          <p:spPr>
            <a:xfrm>
              <a:off x="-112" y="946"/>
              <a:ext cx="2999" cy="62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i="0" u="none" strike="noStrike" cap="none">
                  <a:solidFill>
                    <a:schemeClr val="dk2"/>
                  </a:solidFill>
                  <a:latin typeface="Arial"/>
                  <a:ea typeface="Arial"/>
                  <a:cs typeface="Arial"/>
                  <a:sym typeface="Arial"/>
                </a:rPr>
                <a:t>Unit-Level Activity</a:t>
              </a:r>
              <a:endParaRPr sz="1000" b="1" i="0" u="none" strike="noStrike" cap="none">
                <a:solidFill>
                  <a:schemeClr val="dk2"/>
                </a:solidFill>
                <a:latin typeface="Arial"/>
                <a:ea typeface="Arial"/>
                <a:cs typeface="Arial"/>
                <a:sym typeface="Arial"/>
              </a:endParaRPr>
            </a:p>
            <a:p>
              <a:pPr marL="0" marR="0" lvl="0" indent="0" algn="ctr" rtl="0">
                <a:spcBef>
                  <a:spcPts val="0"/>
                </a:spcBef>
                <a:spcAft>
                  <a:spcPts val="0"/>
                </a:spcAft>
                <a:buNone/>
              </a:pPr>
              <a:r>
                <a:rPr lang="en-US" sz="1000" b="1" i="0" u="none" strike="noStrike" cap="none">
                  <a:solidFill>
                    <a:srgbClr val="FF0000"/>
                  </a:solidFill>
                  <a:latin typeface="Arial"/>
                  <a:ea typeface="Arial"/>
                  <a:cs typeface="Arial"/>
                  <a:sym typeface="Arial"/>
                </a:rPr>
                <a:t>e.g. Direct materials, direct labor; utilities for specific machines;</a:t>
              </a:r>
              <a:endParaRPr/>
            </a:p>
            <a:p>
              <a:pPr marL="0" marR="0" lvl="0" indent="0" algn="ctr" rtl="0">
                <a:spcBef>
                  <a:spcPts val="0"/>
                </a:spcBef>
                <a:spcAft>
                  <a:spcPts val="0"/>
                </a:spcAft>
                <a:buNone/>
              </a:pPr>
              <a:r>
                <a:rPr lang="en-US" sz="1000" b="1" i="0" u="none" strike="noStrike" cap="none">
                  <a:solidFill>
                    <a:srgbClr val="FF0000"/>
                  </a:solidFill>
                  <a:latin typeface="Arial"/>
                  <a:ea typeface="Arial"/>
                  <a:cs typeface="Arial"/>
                  <a:sym typeface="Arial"/>
                </a:rPr>
                <a:t> machine supplies; equipment depreciation; machine </a:t>
              </a:r>
              <a:r>
                <a:rPr lang="en-US" sz="1100" b="1" i="0" u="none" strike="noStrike" cap="none">
                  <a:solidFill>
                    <a:srgbClr val="FF0000"/>
                  </a:solidFill>
                  <a:latin typeface="Arial"/>
                  <a:ea typeface="Arial"/>
                  <a:cs typeface="Arial"/>
                  <a:sym typeface="Arial"/>
                </a:rPr>
                <a:t>maintenance-</a:t>
              </a:r>
              <a:endParaRPr/>
            </a:p>
            <a:p>
              <a:pPr marL="0" marR="0" lvl="0" indent="0" algn="ctr" rtl="0">
                <a:spcBef>
                  <a:spcPts val="0"/>
                </a:spcBef>
                <a:spcAft>
                  <a:spcPts val="0"/>
                </a:spcAft>
                <a:buNone/>
              </a:pPr>
              <a:r>
                <a:rPr lang="en-US" sz="1400" b="1" i="0" u="none" strike="noStrike" cap="none">
                  <a:solidFill>
                    <a:srgbClr val="7030A0"/>
                  </a:solidFill>
                  <a:latin typeface="Arial"/>
                  <a:ea typeface="Arial"/>
                  <a:cs typeface="Arial"/>
                  <a:sym typeface="Arial"/>
                </a:rPr>
                <a:t>These tend to increase the more units you produce</a:t>
              </a:r>
              <a:r>
                <a:rPr lang="en-US" sz="1100" b="1" i="0" u="none" strike="noStrike" cap="none">
                  <a:solidFill>
                    <a:srgbClr val="7030A0"/>
                  </a:solidFill>
                  <a:latin typeface="Arial"/>
                  <a:ea typeface="Arial"/>
                  <a:cs typeface="Arial"/>
                  <a:sym typeface="Arial"/>
                </a:rPr>
                <a:t>. </a:t>
              </a:r>
              <a:endParaRPr sz="2400" b="1" i="0" u="none" strike="noStrike" cap="none">
                <a:solidFill>
                  <a:srgbClr val="7030A0"/>
                </a:solidFill>
                <a:latin typeface="Arial"/>
                <a:ea typeface="Arial"/>
                <a:cs typeface="Arial"/>
                <a:sym typeface="Arial"/>
              </a:endParaRPr>
            </a:p>
          </p:txBody>
        </p:sp>
        <p:sp>
          <p:nvSpPr>
            <p:cNvPr id="149" name="Google Shape;149;p4"/>
            <p:cNvSpPr/>
            <p:nvPr/>
          </p:nvSpPr>
          <p:spPr>
            <a:xfrm>
              <a:off x="2832" y="927"/>
              <a:ext cx="2617" cy="75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i="0" u="none" strike="noStrike" cap="none">
                  <a:solidFill>
                    <a:schemeClr val="dk2"/>
                  </a:solidFill>
                  <a:latin typeface="Arial"/>
                  <a:ea typeface="Arial"/>
                  <a:cs typeface="Arial"/>
                  <a:sym typeface="Arial"/>
                </a:rPr>
                <a:t>Batch-Level Activity</a:t>
              </a:r>
              <a:endParaRPr/>
            </a:p>
            <a:p>
              <a:pPr marL="0" marR="0" lvl="0" indent="0" algn="ctr" rtl="0">
                <a:spcBef>
                  <a:spcPts val="0"/>
                </a:spcBef>
                <a:spcAft>
                  <a:spcPts val="0"/>
                </a:spcAft>
                <a:buNone/>
              </a:pPr>
              <a:r>
                <a:rPr lang="en-US" sz="1000" b="1" i="0" u="none" strike="noStrike" cap="none">
                  <a:solidFill>
                    <a:srgbClr val="FF0000"/>
                  </a:solidFill>
                  <a:latin typeface="Arial"/>
                  <a:ea typeface="Arial"/>
                  <a:cs typeface="Arial"/>
                  <a:sym typeface="Arial"/>
                </a:rPr>
                <a:t>e.g. Purchase ordering; machine set ups; quality control; organizing shipments; </a:t>
              </a:r>
              <a:endParaRPr/>
            </a:p>
            <a:p>
              <a:pPr marL="0" marR="0" lvl="0" indent="0" algn="ctr" rtl="0">
                <a:spcBef>
                  <a:spcPts val="0"/>
                </a:spcBef>
                <a:spcAft>
                  <a:spcPts val="0"/>
                </a:spcAft>
                <a:buNone/>
              </a:pPr>
              <a:r>
                <a:rPr lang="en-US" sz="1400" b="1" i="0" u="none" strike="noStrike" cap="none">
                  <a:solidFill>
                    <a:srgbClr val="7030A0"/>
                  </a:solidFill>
                  <a:latin typeface="Arial"/>
                  <a:ea typeface="Arial"/>
                  <a:cs typeface="Arial"/>
                  <a:sym typeface="Arial"/>
                </a:rPr>
                <a:t>These tend to be constant regardless how many units you produce</a:t>
              </a:r>
              <a:endParaRPr sz="1000" b="1" i="0" u="none" strike="noStrike" cap="none">
                <a:solidFill>
                  <a:srgbClr val="FF0000"/>
                </a:solidFill>
                <a:latin typeface="Arial"/>
                <a:ea typeface="Arial"/>
                <a:cs typeface="Arial"/>
                <a:sym typeface="Arial"/>
              </a:endParaRPr>
            </a:p>
          </p:txBody>
        </p:sp>
        <p:sp>
          <p:nvSpPr>
            <p:cNvPr id="150" name="Google Shape;150;p4"/>
            <p:cNvSpPr/>
            <p:nvPr/>
          </p:nvSpPr>
          <p:spPr>
            <a:xfrm>
              <a:off x="-68" y="3158"/>
              <a:ext cx="2634" cy="94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i="0" u="none" strike="noStrike" cap="none">
                  <a:solidFill>
                    <a:schemeClr val="dk2"/>
                  </a:solidFill>
                  <a:latin typeface="Arial"/>
                  <a:ea typeface="Arial"/>
                  <a:cs typeface="Arial"/>
                  <a:sym typeface="Arial"/>
                </a:rPr>
                <a:t>Product-Level Activity</a:t>
              </a:r>
              <a:endParaRPr/>
            </a:p>
            <a:p>
              <a:pPr marL="0" marR="0" lvl="0" indent="0" algn="ctr" rtl="0">
                <a:spcBef>
                  <a:spcPts val="0"/>
                </a:spcBef>
                <a:spcAft>
                  <a:spcPts val="0"/>
                </a:spcAft>
                <a:buNone/>
              </a:pPr>
              <a:r>
                <a:rPr lang="en-US" sz="1000" b="1" i="0" u="none" strike="noStrike" cap="none">
                  <a:solidFill>
                    <a:srgbClr val="FF0000"/>
                  </a:solidFill>
                  <a:latin typeface="Arial"/>
                  <a:ea typeface="Arial"/>
                  <a:cs typeface="Arial"/>
                  <a:sym typeface="Arial"/>
                </a:rPr>
                <a:t>e.g. Design changes; assembly line changes;</a:t>
              </a:r>
              <a:endParaRPr/>
            </a:p>
            <a:p>
              <a:pPr marL="0" marR="0" lvl="0" indent="0" algn="ctr" rtl="0">
                <a:lnSpc>
                  <a:spcPct val="100000"/>
                </a:lnSpc>
                <a:spcBef>
                  <a:spcPts val="0"/>
                </a:spcBef>
                <a:spcAft>
                  <a:spcPts val="0"/>
                </a:spcAft>
                <a:buClr>
                  <a:srgbClr val="FF0000"/>
                </a:buClr>
                <a:buSzPts val="1000"/>
                <a:buFont typeface="Arial"/>
                <a:buNone/>
              </a:pPr>
              <a:r>
                <a:rPr lang="en-US" sz="1000" b="1" i="0" u="none" strike="noStrike" cap="none">
                  <a:solidFill>
                    <a:srgbClr val="FF0000"/>
                  </a:solidFill>
                  <a:latin typeface="Arial"/>
                  <a:ea typeface="Arial"/>
                  <a:cs typeface="Arial"/>
                  <a:sym typeface="Arial"/>
                </a:rPr>
                <a:t> warehousing manager  and storage costs; advertising; product line and brand managers </a:t>
              </a:r>
              <a:endParaRPr/>
            </a:p>
            <a:p>
              <a:pPr marL="0" marR="0" lvl="0" indent="0" algn="ctr" rtl="0">
                <a:lnSpc>
                  <a:spcPct val="100000"/>
                </a:lnSpc>
                <a:spcBef>
                  <a:spcPts val="0"/>
                </a:spcBef>
                <a:spcAft>
                  <a:spcPts val="0"/>
                </a:spcAft>
                <a:buClr>
                  <a:srgbClr val="7030A0"/>
                </a:buClr>
                <a:buSzPts val="1400"/>
                <a:buFont typeface="Arial"/>
                <a:buNone/>
              </a:pPr>
              <a:r>
                <a:rPr lang="en-US" sz="1400" b="1" i="0" u="none" strike="noStrike" cap="none">
                  <a:solidFill>
                    <a:srgbClr val="7030A0"/>
                  </a:solidFill>
                  <a:latin typeface="Arial"/>
                  <a:ea typeface="Arial"/>
                  <a:cs typeface="Arial"/>
                  <a:sym typeface="Arial"/>
                </a:rPr>
                <a:t>These tend to be constant regardless how many units or batches you produce</a:t>
              </a:r>
              <a:endParaRPr sz="1000" b="1" i="0" u="none" strike="noStrike" cap="none">
                <a:solidFill>
                  <a:srgbClr val="FF0000"/>
                </a:solidFill>
                <a:latin typeface="Arial"/>
                <a:ea typeface="Arial"/>
                <a:cs typeface="Arial"/>
                <a:sym typeface="Arial"/>
              </a:endParaRPr>
            </a:p>
            <a:p>
              <a:pPr marL="0" marR="0" lvl="0" indent="0" algn="ctr" rtl="0">
                <a:spcBef>
                  <a:spcPts val="0"/>
                </a:spcBef>
                <a:spcAft>
                  <a:spcPts val="0"/>
                </a:spcAft>
                <a:buNone/>
              </a:pPr>
              <a:endParaRPr sz="1000" b="1" i="0" u="none" strike="noStrike" cap="none">
                <a:solidFill>
                  <a:srgbClr val="FF0000"/>
                </a:solidFill>
                <a:latin typeface="Arial"/>
                <a:ea typeface="Arial"/>
                <a:cs typeface="Arial"/>
                <a:sym typeface="Arial"/>
              </a:endParaRPr>
            </a:p>
          </p:txBody>
        </p:sp>
        <p:sp>
          <p:nvSpPr>
            <p:cNvPr id="151" name="Google Shape;151;p4"/>
            <p:cNvSpPr/>
            <p:nvPr/>
          </p:nvSpPr>
          <p:spPr>
            <a:xfrm>
              <a:off x="3250" y="3186"/>
              <a:ext cx="2621" cy="75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i="0" u="none" strike="noStrike" cap="none">
                  <a:solidFill>
                    <a:schemeClr val="dk2"/>
                  </a:solidFill>
                  <a:latin typeface="Arial"/>
                  <a:ea typeface="Arial"/>
                  <a:cs typeface="Arial"/>
                  <a:sym typeface="Arial"/>
                </a:rPr>
                <a:t>Customer-Level Activity</a:t>
              </a:r>
              <a:endParaRPr/>
            </a:p>
            <a:p>
              <a:pPr marL="0" marR="0" lvl="0" indent="0" algn="ctr" rtl="0">
                <a:spcBef>
                  <a:spcPts val="0"/>
                </a:spcBef>
                <a:spcAft>
                  <a:spcPts val="0"/>
                </a:spcAft>
                <a:buNone/>
              </a:pPr>
              <a:r>
                <a:rPr lang="en-US" sz="1000" b="1" i="0" u="none" strike="noStrike" cap="none">
                  <a:solidFill>
                    <a:srgbClr val="FF0000"/>
                  </a:solidFill>
                  <a:latin typeface="Arial"/>
                  <a:ea typeface="Arial"/>
                  <a:cs typeface="Arial"/>
                  <a:sym typeface="Arial"/>
                </a:rPr>
                <a:t>e.g. Sales calls; catalog mailings; post sale tech support</a:t>
              </a:r>
              <a:r>
                <a:rPr lang="en-US" sz="1000" b="1" i="0" u="none" strike="noStrike" cap="none">
                  <a:solidFill>
                    <a:schemeClr val="dk2"/>
                  </a:solidFill>
                  <a:latin typeface="Arial"/>
                  <a:ea typeface="Arial"/>
                  <a:cs typeface="Arial"/>
                  <a:sym typeface="Arial"/>
                </a:rPr>
                <a:t>; </a:t>
              </a:r>
              <a:endParaRPr/>
            </a:p>
            <a:p>
              <a:pPr marL="0" marR="0" lvl="0" indent="0" algn="ctr" rtl="0">
                <a:lnSpc>
                  <a:spcPct val="100000"/>
                </a:lnSpc>
                <a:spcBef>
                  <a:spcPts val="0"/>
                </a:spcBef>
                <a:spcAft>
                  <a:spcPts val="0"/>
                </a:spcAft>
                <a:buClr>
                  <a:srgbClr val="7030A0"/>
                </a:buClr>
                <a:buSzPts val="1400"/>
                <a:buFont typeface="Arial"/>
                <a:buNone/>
              </a:pPr>
              <a:r>
                <a:rPr lang="en-US" sz="1400" b="1" i="0" u="none" strike="noStrike" cap="none">
                  <a:solidFill>
                    <a:srgbClr val="7030A0"/>
                  </a:solidFill>
                  <a:latin typeface="Arial"/>
                  <a:ea typeface="Arial"/>
                  <a:cs typeface="Arial"/>
                  <a:sym typeface="Arial"/>
                </a:rPr>
                <a:t>These will be assigned to a segment margin report on the customer, not to the product. </a:t>
              </a:r>
              <a:endParaRPr sz="1000" b="1" i="0" u="none" strike="noStrike" cap="none">
                <a:solidFill>
                  <a:srgbClr val="FF0000"/>
                </a:solidFill>
                <a:latin typeface="Arial"/>
                <a:ea typeface="Arial"/>
                <a:cs typeface="Arial"/>
                <a:sym typeface="Arial"/>
              </a:endParaRPr>
            </a:p>
            <a:p>
              <a:pPr marL="0" marR="0" lvl="0" indent="0" algn="ctr" rtl="0">
                <a:spcBef>
                  <a:spcPts val="0"/>
                </a:spcBef>
                <a:spcAft>
                  <a:spcPts val="0"/>
                </a:spcAft>
                <a:buNone/>
              </a:pPr>
              <a:endParaRPr sz="1000" b="1" i="0" u="none" strike="noStrike" cap="none">
                <a:solidFill>
                  <a:schemeClr val="dk2"/>
                </a:solidFill>
                <a:latin typeface="Arial"/>
                <a:ea typeface="Arial"/>
                <a:cs typeface="Arial"/>
                <a:sym typeface="Arial"/>
              </a:endParaRPr>
            </a:p>
          </p:txBody>
        </p:sp>
        <p:cxnSp>
          <p:nvCxnSpPr>
            <p:cNvPr id="152" name="Google Shape;152;p4"/>
            <p:cNvCxnSpPr/>
            <p:nvPr/>
          </p:nvCxnSpPr>
          <p:spPr>
            <a:xfrm rot="10800000" flipH="1">
              <a:off x="4132" y="1480"/>
              <a:ext cx="232" cy="296"/>
            </a:xfrm>
            <a:prstGeom prst="straightConnector1">
              <a:avLst/>
            </a:prstGeom>
            <a:noFill/>
            <a:ln w="38100" cap="flat" cmpd="sng">
              <a:solidFill>
                <a:srgbClr val="FC0128"/>
              </a:solidFill>
              <a:prstDash val="solid"/>
              <a:round/>
              <a:headEnd type="none" w="med" len="med"/>
              <a:tailEnd type="triangle" w="med" len="med"/>
            </a:ln>
          </p:spPr>
        </p:cxnSp>
        <p:cxnSp>
          <p:nvCxnSpPr>
            <p:cNvPr id="153" name="Google Shape;153;p4"/>
            <p:cNvCxnSpPr/>
            <p:nvPr/>
          </p:nvCxnSpPr>
          <p:spPr>
            <a:xfrm flipH="1">
              <a:off x="1244" y="2928"/>
              <a:ext cx="296" cy="280"/>
            </a:xfrm>
            <a:prstGeom prst="straightConnector1">
              <a:avLst/>
            </a:prstGeom>
            <a:noFill/>
            <a:ln w="38100" cap="flat" cmpd="sng">
              <a:solidFill>
                <a:srgbClr val="FC0128"/>
              </a:solidFill>
              <a:prstDash val="solid"/>
              <a:round/>
              <a:headEnd type="none" w="med" len="med"/>
              <a:tailEnd type="triangle" w="med" len="med"/>
            </a:ln>
          </p:spPr>
        </p:cxnSp>
        <p:cxnSp>
          <p:nvCxnSpPr>
            <p:cNvPr id="154" name="Google Shape;154;p4"/>
            <p:cNvCxnSpPr/>
            <p:nvPr/>
          </p:nvCxnSpPr>
          <p:spPr>
            <a:xfrm rot="10800000">
              <a:off x="1196" y="1436"/>
              <a:ext cx="296" cy="344"/>
            </a:xfrm>
            <a:prstGeom prst="straightConnector1">
              <a:avLst/>
            </a:prstGeom>
            <a:noFill/>
            <a:ln w="38100" cap="flat" cmpd="sng">
              <a:solidFill>
                <a:srgbClr val="FC0128"/>
              </a:solidFill>
              <a:prstDash val="solid"/>
              <a:round/>
              <a:headEnd type="none" w="med" len="med"/>
              <a:tailEnd type="triangle" w="med" len="med"/>
            </a:ln>
          </p:spPr>
        </p:cxnSp>
        <p:cxnSp>
          <p:nvCxnSpPr>
            <p:cNvPr id="155" name="Google Shape;155;p4"/>
            <p:cNvCxnSpPr/>
            <p:nvPr/>
          </p:nvCxnSpPr>
          <p:spPr>
            <a:xfrm>
              <a:off x="4180" y="2880"/>
              <a:ext cx="380" cy="336"/>
            </a:xfrm>
            <a:prstGeom prst="straightConnector1">
              <a:avLst/>
            </a:prstGeom>
            <a:noFill/>
            <a:ln w="38100" cap="flat" cmpd="sng">
              <a:solidFill>
                <a:srgbClr val="FC0128"/>
              </a:solidFill>
              <a:prstDash val="solid"/>
              <a:round/>
              <a:headEnd type="none" w="med" len="med"/>
              <a:tailEnd type="triangle" w="med" len="med"/>
            </a:ln>
          </p:spPr>
        </p:cxnSp>
        <p:sp>
          <p:nvSpPr>
            <p:cNvPr id="156" name="Google Shape;156;p4"/>
            <p:cNvSpPr/>
            <p:nvPr/>
          </p:nvSpPr>
          <p:spPr>
            <a:xfrm>
              <a:off x="155" y="3537"/>
              <a:ext cx="5716" cy="1123"/>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endParaRPr sz="2400" b="1" i="0" u="none" strike="noStrike" cap="none">
                <a:solidFill>
                  <a:schemeClr val="dk2"/>
                </a:solidFill>
                <a:latin typeface="Arial"/>
                <a:ea typeface="Arial"/>
                <a:cs typeface="Arial"/>
                <a:sym typeface="Arial"/>
              </a:endParaRPr>
            </a:p>
            <a:p>
              <a:pPr marL="0" marR="0" lvl="0" indent="0" algn="ctr" rtl="0">
                <a:spcBef>
                  <a:spcPts val="0"/>
                </a:spcBef>
                <a:spcAft>
                  <a:spcPts val="0"/>
                </a:spcAft>
                <a:buNone/>
              </a:pPr>
              <a:endParaRPr sz="2400" b="1" i="0" u="none" strike="noStrike" cap="none">
                <a:solidFill>
                  <a:schemeClr val="dk2"/>
                </a:solidFill>
                <a:latin typeface="Arial"/>
                <a:ea typeface="Arial"/>
                <a:cs typeface="Arial"/>
                <a:sym typeface="Arial"/>
              </a:endParaRPr>
            </a:p>
            <a:p>
              <a:pPr marL="0" marR="0" lvl="0" indent="0" algn="ctr" rtl="0">
                <a:spcBef>
                  <a:spcPts val="0"/>
                </a:spcBef>
                <a:spcAft>
                  <a:spcPts val="0"/>
                </a:spcAft>
                <a:buNone/>
              </a:pPr>
              <a:r>
                <a:rPr lang="en-US" sz="2400" b="1" i="0" u="none" strike="noStrike" cap="none">
                  <a:solidFill>
                    <a:schemeClr val="dk2"/>
                  </a:solidFill>
                  <a:latin typeface="Arial"/>
                  <a:ea typeface="Arial"/>
                  <a:cs typeface="Arial"/>
                  <a:sym typeface="Arial"/>
                </a:rPr>
                <a:t>Organization Sustaining Activity</a:t>
              </a:r>
              <a:endParaRPr/>
            </a:p>
            <a:p>
              <a:pPr marL="0" marR="0" lvl="0" indent="0" algn="ctr" rtl="0">
                <a:spcBef>
                  <a:spcPts val="0"/>
                </a:spcBef>
                <a:spcAft>
                  <a:spcPts val="0"/>
                </a:spcAft>
                <a:buNone/>
              </a:pPr>
              <a:r>
                <a:rPr lang="en-US" sz="1000" b="1" i="0" u="none" strike="noStrike" cap="none">
                  <a:solidFill>
                    <a:srgbClr val="FF0000"/>
                  </a:solidFill>
                  <a:latin typeface="Arial"/>
                  <a:ea typeface="Arial"/>
                  <a:cs typeface="Arial"/>
                  <a:sym typeface="Arial"/>
                </a:rPr>
                <a:t>e.g</a:t>
              </a:r>
              <a:r>
                <a:rPr lang="en-US" sz="1400" b="1" i="0" u="none" strike="noStrike" cap="none">
                  <a:solidFill>
                    <a:srgbClr val="7030A0"/>
                  </a:solidFill>
                  <a:latin typeface="Arial"/>
                  <a:ea typeface="Arial"/>
                  <a:cs typeface="Arial"/>
                  <a:sym typeface="Arial"/>
                </a:rPr>
                <a:t>.</a:t>
              </a:r>
              <a:r>
                <a:rPr lang="en-US" sz="1000" b="1" i="0" u="none" strike="noStrike" cap="none">
                  <a:solidFill>
                    <a:srgbClr val="FF0000"/>
                  </a:solidFill>
                  <a:latin typeface="Arial"/>
                  <a:ea typeface="Arial"/>
                  <a:cs typeface="Arial"/>
                  <a:sym typeface="Arial"/>
                </a:rPr>
                <a:t>,, ie. Plant management and support staff salaries; cleaning, IT network, financing, audits, unused capacity costs, factory depreciation or rent, factory utilities </a:t>
              </a:r>
              <a:endParaRPr/>
            </a:p>
            <a:p>
              <a:pPr marL="0" marR="0" lvl="0" indent="0" algn="ctr" rtl="0">
                <a:spcBef>
                  <a:spcPts val="0"/>
                </a:spcBef>
                <a:spcAft>
                  <a:spcPts val="0"/>
                </a:spcAft>
                <a:buNone/>
              </a:pPr>
              <a:r>
                <a:rPr lang="en-US" sz="1400" b="1" i="0" u="none" strike="noStrike" cap="none">
                  <a:solidFill>
                    <a:srgbClr val="7030A0"/>
                  </a:solidFill>
                  <a:latin typeface="Arial"/>
                  <a:ea typeface="Arial"/>
                  <a:cs typeface="Arial"/>
                  <a:sym typeface="Arial"/>
                </a:rPr>
                <a:t>Incurred regardless of number of units, or batches, or which products are produced, or customers</a:t>
              </a:r>
              <a:endParaRPr sz="1000" b="1" i="0" u="none" strike="noStrike" cap="none">
                <a:solidFill>
                  <a:srgbClr val="FF0000"/>
                </a:solidFill>
                <a:latin typeface="Arial"/>
                <a:ea typeface="Arial"/>
                <a:cs typeface="Arial"/>
                <a:sym typeface="Arial"/>
              </a:endParaRPr>
            </a:p>
          </p:txBody>
        </p:sp>
        <p:cxnSp>
          <p:nvCxnSpPr>
            <p:cNvPr id="157" name="Google Shape;157;p4"/>
            <p:cNvCxnSpPr/>
            <p:nvPr/>
          </p:nvCxnSpPr>
          <p:spPr>
            <a:xfrm>
              <a:off x="2832" y="3072"/>
              <a:ext cx="0" cy="701"/>
            </a:xfrm>
            <a:prstGeom prst="straightConnector1">
              <a:avLst/>
            </a:prstGeom>
            <a:noFill/>
            <a:ln w="38100" cap="flat" cmpd="sng">
              <a:solidFill>
                <a:srgbClr val="FF0000"/>
              </a:solidFill>
              <a:prstDash val="solid"/>
              <a:round/>
              <a:headEnd type="none" w="med" len="med"/>
              <a:tailEnd type="triangle" w="med" len="med"/>
            </a:ln>
          </p:spPr>
        </p:cxnSp>
      </p:grpSp>
      <p:sp>
        <p:nvSpPr>
          <p:cNvPr id="158" name="Google Shape;158;p4"/>
          <p:cNvSpPr txBox="1">
            <a:spLocks noGrp="1"/>
          </p:cNvSpPr>
          <p:nvPr>
            <p:ph type="title"/>
          </p:nvPr>
        </p:nvSpPr>
        <p:spPr>
          <a:xfrm>
            <a:off x="233896" y="104049"/>
            <a:ext cx="8986303" cy="92887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0000"/>
              </a:lnSpc>
              <a:spcBef>
                <a:spcPts val="0"/>
              </a:spcBef>
              <a:spcAft>
                <a:spcPts val="0"/>
              </a:spcAft>
              <a:buNone/>
            </a:pPr>
            <a:br>
              <a:rPr lang="en-US" sz="3600" b="1">
                <a:latin typeface="Calibri"/>
                <a:ea typeface="Calibri"/>
                <a:cs typeface="Calibri"/>
                <a:sym typeface="Calibri"/>
              </a:rPr>
            </a:br>
            <a:r>
              <a:rPr lang="en-US" sz="3600" b="1">
                <a:latin typeface="Calibri"/>
                <a:ea typeface="Calibri"/>
                <a:cs typeface="Calibri"/>
                <a:sym typeface="Calibri"/>
              </a:rPr>
              <a:t>LO 1--</a:t>
            </a:r>
            <a:r>
              <a:rPr lang="en-US" sz="3600" b="1" u="sng">
                <a:latin typeface="Calibri"/>
                <a:ea typeface="Calibri"/>
                <a:cs typeface="Calibri"/>
                <a:sym typeface="Calibri"/>
              </a:rPr>
              <a:t>Step 1: Identify Baxter Battery Key Activities</a:t>
            </a:r>
            <a:br>
              <a:rPr lang="en-US" sz="3600" b="1" u="sng">
                <a:latin typeface="Calibri"/>
                <a:ea typeface="Calibri"/>
                <a:cs typeface="Calibri"/>
                <a:sym typeface="Calibri"/>
              </a:rPr>
            </a:br>
            <a:endParaRPr sz="3600" b="1" u="sng">
              <a:latin typeface="Calibri"/>
              <a:ea typeface="Calibri"/>
              <a:cs typeface="Calibri"/>
              <a:sym typeface="Calibri"/>
            </a:endParaRPr>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p:tgtEl>
                                          <p:spTgt spid="145"/>
                                        </p:tgtEl>
                                        <p:attrNameLst>
                                          <p:attrName>ppt_w</p:attrName>
                                        </p:attrNameLst>
                                      </p:cBhvr>
                                      <p:tavLst>
                                        <p:tav tm="0">
                                          <p:val>
                                            <p:strVal val="0"/>
                                          </p:val>
                                        </p:tav>
                                        <p:tav tm="100000">
                                          <p:val>
                                            <p:strVal val="#ppt_w"/>
                                          </p:val>
                                        </p:tav>
                                      </p:tavLst>
                                    </p:anim>
                                    <p:anim calcmode="lin" valueType="num">
                                      <p:cBhvr additive="base">
                                        <p:cTn id="8" dur="500"/>
                                        <p:tgtEl>
                                          <p:spTgt spid="1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158603" y="76200"/>
            <a:ext cx="9448799" cy="1025525"/>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None/>
            </a:pPr>
            <a:r>
              <a:rPr lang="en-US" b="1" u="sng"/>
              <a:t>LO 1--The Five Steps for Implementing ABC</a:t>
            </a:r>
            <a:r>
              <a:rPr lang="en-US" u="sng"/>
              <a:t> </a:t>
            </a:r>
            <a:br>
              <a:rPr lang="en-US" u="sng"/>
            </a:br>
            <a:r>
              <a:rPr lang="en-US" sz="3100" b="1" u="sng"/>
              <a:t>Here is Baxter Battery’s Condensed Income Statement</a:t>
            </a:r>
            <a:endParaRPr/>
          </a:p>
        </p:txBody>
      </p:sp>
      <p:graphicFrame>
        <p:nvGraphicFramePr>
          <p:cNvPr id="138" name="Google Shape;138;p3"/>
          <p:cNvGraphicFramePr/>
          <p:nvPr/>
        </p:nvGraphicFramePr>
        <p:xfrm>
          <a:off x="1066800" y="1096409"/>
          <a:ext cx="7597775" cy="3775075"/>
        </p:xfrm>
        <a:graphic>
          <a:graphicData uri="http://schemas.openxmlformats.org/presentationml/2006/ole">
            <mc:AlternateContent xmlns:mc="http://schemas.openxmlformats.org/markup-compatibility/2006">
              <mc:Choice xmlns:v="urn:schemas-microsoft-com:vml" Requires="v">
                <p:oleObj r:id="rId3" imgW="7597775" imgH="3775075" progId="Excel.Sheet.8">
                  <p:embed/>
                </p:oleObj>
              </mc:Choice>
              <mc:Fallback>
                <p:oleObj r:id="rId3" imgW="7597775" imgH="3775075" progId="Excel.Sheet.8">
                  <p:embed/>
                  <p:pic>
                    <p:nvPicPr>
                      <p:cNvPr id="138" name="Google Shape;138;p3"/>
                      <p:cNvPicPr preferRelativeResize="0"/>
                      <p:nvPr/>
                    </p:nvPicPr>
                    <p:blipFill rotWithShape="1">
                      <a:blip r:embed="rId4">
                        <a:alphaModFix/>
                      </a:blip>
                      <a:srcRect/>
                      <a:stretch/>
                    </p:blipFill>
                    <p:spPr>
                      <a:xfrm>
                        <a:off x="1066800" y="1096409"/>
                        <a:ext cx="7597775" cy="3775075"/>
                      </a:xfrm>
                      <a:prstGeom prst="rect">
                        <a:avLst/>
                      </a:prstGeom>
                      <a:noFill/>
                      <a:ln w="38100" cap="flat" cmpd="sng">
                        <a:solidFill>
                          <a:schemeClr val="dk1"/>
                        </a:solidFill>
                        <a:prstDash val="solid"/>
                        <a:miter lim="800000"/>
                        <a:headEnd type="none" w="sm" len="sm"/>
                        <a:tailEnd type="none" w="sm" len="sm"/>
                      </a:ln>
                    </p:spPr>
                  </p:pic>
                </p:oleObj>
              </mc:Fallback>
            </mc:AlternateContent>
          </a:graphicData>
        </a:graphic>
      </p:graphicFrame>
      <p:sp>
        <p:nvSpPr>
          <p:cNvPr id="139" name="Google Shape;139;p3"/>
          <p:cNvSpPr txBox="1"/>
          <p:nvPr/>
        </p:nvSpPr>
        <p:spPr>
          <a:xfrm>
            <a:off x="0" y="4842808"/>
            <a:ext cx="9131595" cy="1938992"/>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a:solidFill>
                  <a:schemeClr val="lt1"/>
                </a:solidFill>
                <a:latin typeface="Calibri"/>
                <a:ea typeface="Calibri"/>
                <a:cs typeface="Calibri"/>
                <a:sym typeface="Calibri"/>
              </a:rPr>
              <a:t>The company makes two types of automobile batteries—SureStart (a standard battery) and LongLife (a deluxe battery). Baxter reported its first loss ever. Total costs = CGS + S&amp;A= $52,000,000</a:t>
            </a:r>
            <a:endParaRPr sz="2000" b="0" i="0" u="none" strike="noStrike" cap="none">
              <a:solidFill>
                <a:srgbClr val="FF0000"/>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a:solidFill>
                  <a:schemeClr val="lt1"/>
                </a:solidFill>
                <a:latin typeface="Calibri"/>
                <a:ea typeface="Calibri"/>
                <a:cs typeface="Calibri"/>
                <a:sym typeface="Calibri"/>
              </a:rPr>
              <a:t>*</a:t>
            </a:r>
            <a:r>
              <a:rPr lang="en-US" sz="2000" b="1" i="0" u="none" strike="noStrike" cap="none">
                <a:solidFill>
                  <a:srgbClr val="FF0000"/>
                </a:solidFill>
                <a:latin typeface="Calibri"/>
                <a:ea typeface="Calibri"/>
                <a:cs typeface="Calibri"/>
                <a:sym typeface="Calibri"/>
              </a:rPr>
              <a:t>Probable additional ABC costs = $22,000,000—see slide 5 for the details given by the author</a:t>
            </a:r>
            <a:endParaRPr/>
          </a:p>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aphicFrame>
        <p:nvGraphicFramePr>
          <p:cNvPr id="164" name="Google Shape;164;p5"/>
          <p:cNvGraphicFramePr/>
          <p:nvPr/>
        </p:nvGraphicFramePr>
        <p:xfrm>
          <a:off x="933450" y="1371600"/>
          <a:ext cx="7705725" cy="4895850"/>
        </p:xfrm>
        <a:graphic>
          <a:graphicData uri="http://schemas.openxmlformats.org/presentationml/2006/ole">
            <mc:AlternateContent xmlns:mc="http://schemas.openxmlformats.org/markup-compatibility/2006">
              <mc:Choice xmlns:v="urn:schemas-microsoft-com:vml" Requires="v">
                <p:oleObj r:id="rId3" imgW="7705725" imgH="4895850" progId="Excel.Sheet.8">
                  <p:embed/>
                </p:oleObj>
              </mc:Choice>
              <mc:Fallback>
                <p:oleObj r:id="rId3" imgW="7705725" imgH="4895850" progId="Excel.Sheet.8">
                  <p:embed/>
                  <p:pic>
                    <p:nvPicPr>
                      <p:cNvPr id="164" name="Google Shape;164;p5"/>
                      <p:cNvPicPr preferRelativeResize="0"/>
                      <p:nvPr/>
                    </p:nvPicPr>
                    <p:blipFill rotWithShape="1">
                      <a:blip r:embed="rId4">
                        <a:alphaModFix/>
                      </a:blip>
                      <a:srcRect/>
                      <a:stretch/>
                    </p:blipFill>
                    <p:spPr>
                      <a:xfrm>
                        <a:off x="933450" y="1371600"/>
                        <a:ext cx="7705725" cy="4895850"/>
                      </a:xfrm>
                      <a:prstGeom prst="rect">
                        <a:avLst/>
                      </a:prstGeom>
                      <a:noFill/>
                      <a:ln w="38100" cap="flat" cmpd="sng">
                        <a:solidFill>
                          <a:schemeClr val="dk1"/>
                        </a:solidFill>
                        <a:prstDash val="solid"/>
                        <a:miter lim="800000"/>
                        <a:headEnd type="none" w="sm" len="sm"/>
                        <a:tailEnd type="none" w="sm" len="sm"/>
                      </a:ln>
                    </p:spPr>
                  </p:pic>
                </p:oleObj>
              </mc:Fallback>
            </mc:AlternateContent>
          </a:graphicData>
        </a:graphic>
      </p:graphicFrame>
      <p:sp>
        <p:nvSpPr>
          <p:cNvPr id="165" name="Google Shape;165;p5"/>
          <p:cNvSpPr/>
          <p:nvPr/>
        </p:nvSpPr>
        <p:spPr>
          <a:xfrm>
            <a:off x="928688" y="1219200"/>
            <a:ext cx="6462712" cy="1143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rgbClr val="FFFFD5"/>
                </a:solidFill>
                <a:latin typeface="Calibri"/>
                <a:ea typeface="Calibri"/>
                <a:cs typeface="Calibri"/>
                <a:sym typeface="Calibri"/>
              </a:rPr>
              <a:t>Direct materials, direct labor, and shipping are excluded</a:t>
            </a:r>
            <a:br>
              <a:rPr lang="en-US" sz="2000" b="0" i="0" u="none" strike="noStrike" cap="none">
                <a:solidFill>
                  <a:srgbClr val="FFFFD5"/>
                </a:solidFill>
                <a:latin typeface="Calibri"/>
                <a:ea typeface="Calibri"/>
                <a:cs typeface="Calibri"/>
                <a:sym typeface="Calibri"/>
              </a:rPr>
            </a:br>
            <a:r>
              <a:rPr lang="en-US" sz="2000" b="0" i="0" u="none" strike="noStrike" cap="none">
                <a:solidFill>
                  <a:srgbClr val="FFFFD5"/>
                </a:solidFill>
                <a:latin typeface="Calibri"/>
                <a:ea typeface="Calibri"/>
                <a:cs typeface="Calibri"/>
                <a:sym typeface="Calibri"/>
              </a:rPr>
              <a:t>because Baxter Battery’s existing cost system can directly</a:t>
            </a:r>
            <a:br>
              <a:rPr lang="en-US" sz="2000" b="0" i="0" u="none" strike="noStrike" cap="none">
                <a:solidFill>
                  <a:srgbClr val="FFFFD5"/>
                </a:solidFill>
                <a:latin typeface="Calibri"/>
                <a:ea typeface="Calibri"/>
                <a:cs typeface="Calibri"/>
                <a:sym typeface="Calibri"/>
              </a:rPr>
            </a:br>
            <a:r>
              <a:rPr lang="en-US" sz="2000" b="0" i="0" u="none" strike="noStrike" cap="none">
                <a:solidFill>
                  <a:srgbClr val="FFFFD5"/>
                </a:solidFill>
                <a:latin typeface="Calibri"/>
                <a:ea typeface="Calibri"/>
                <a:cs typeface="Calibri"/>
                <a:sym typeface="Calibri"/>
              </a:rPr>
              <a:t>trace these costs to products or customer orders.</a:t>
            </a:r>
            <a:endParaRPr/>
          </a:p>
        </p:txBody>
      </p:sp>
      <p:sp>
        <p:nvSpPr>
          <p:cNvPr id="166" name="Google Shape;166;p5"/>
          <p:cNvSpPr txBox="1">
            <a:spLocks noGrp="1"/>
          </p:cNvSpPr>
          <p:nvPr>
            <p:ph type="title"/>
          </p:nvPr>
        </p:nvSpPr>
        <p:spPr>
          <a:xfrm>
            <a:off x="152399" y="269875"/>
            <a:ext cx="9123947"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r>
              <a:rPr lang="en-US" sz="2800" b="1" u="sng" dirty="0">
                <a:latin typeface="Calibri"/>
                <a:ea typeface="Calibri"/>
                <a:cs typeface="Calibri"/>
                <a:sym typeface="Calibri"/>
              </a:rPr>
              <a:t>LO 2--Step 2: “First Stage”--Assign ABC Costs to Activity Cost Pools    </a:t>
            </a:r>
            <a:r>
              <a:rPr lang="en-US" sz="2400" b="1" u="sng" dirty="0">
                <a:solidFill>
                  <a:srgbClr val="FF0000"/>
                </a:solidFill>
                <a:latin typeface="Calibri"/>
                <a:ea typeface="Calibri"/>
                <a:cs typeface="Calibri"/>
                <a:sym typeface="Calibri"/>
              </a:rPr>
              <a:t>Given: Detail of Probable Additional ABC Costs Below to Be Considered for ABC Costing to Products and Customers</a:t>
            </a:r>
            <a:endParaRPr sz="2400" b="1" u="sng" dirty="0">
              <a:solidFill>
                <a:srgbClr val="FF0000"/>
              </a:solidFill>
              <a:latin typeface="Calibri"/>
              <a:ea typeface="Calibri"/>
              <a:cs typeface="Calibri"/>
              <a:sym typeface="Calibri"/>
            </a:endParaRPr>
          </a:p>
        </p:txBody>
      </p:sp>
      <p:sp>
        <p:nvSpPr>
          <p:cNvPr id="167" name="Google Shape;167;p5"/>
          <p:cNvSpPr txBox="1"/>
          <p:nvPr/>
        </p:nvSpPr>
        <p:spPr>
          <a:xfrm>
            <a:off x="1447800" y="5944284"/>
            <a:ext cx="5791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 </a:t>
            </a:r>
            <a:r>
              <a:rPr lang="en-US" sz="1800" b="1" i="0" u="none" strike="noStrike" cap="none">
                <a:solidFill>
                  <a:srgbClr val="FF0000"/>
                </a:solidFill>
                <a:latin typeface="Arial"/>
                <a:ea typeface="Arial"/>
                <a:cs typeface="Arial"/>
                <a:sym typeface="Arial"/>
              </a:rPr>
              <a:t>Total slide 3 potential additional ABC costs</a:t>
            </a:r>
            <a:endParaRPr/>
          </a:p>
        </p:txBody>
      </p:sp>
    </p:spTree>
  </p:cSld>
  <p:clrMapOvr>
    <a:masterClrMapping/>
  </p:clrMapOvr>
  <p:transition spd="med">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p6"/>
          <p:cNvGraphicFramePr/>
          <p:nvPr/>
        </p:nvGraphicFramePr>
        <p:xfrm>
          <a:off x="228599" y="1544826"/>
          <a:ext cx="8686801" cy="4627374"/>
        </p:xfrm>
        <a:graphic>
          <a:graphicData uri="http://schemas.openxmlformats.org/presentationml/2006/ole">
            <mc:AlternateContent xmlns:mc="http://schemas.openxmlformats.org/markup-compatibility/2006">
              <mc:Choice xmlns:v="urn:schemas-microsoft-com:vml" Requires="v">
                <p:oleObj r:id="rId3" imgW="8686801" imgH="4627374" progId="Excel.Sheet.8">
                  <p:embed/>
                </p:oleObj>
              </mc:Choice>
              <mc:Fallback>
                <p:oleObj r:id="rId3" imgW="8686801" imgH="4627374" progId="Excel.Sheet.8">
                  <p:embed/>
                  <p:pic>
                    <p:nvPicPr>
                      <p:cNvPr id="173" name="Google Shape;173;p6"/>
                      <p:cNvPicPr preferRelativeResize="0"/>
                      <p:nvPr/>
                    </p:nvPicPr>
                    <p:blipFill rotWithShape="1">
                      <a:blip r:embed="rId4">
                        <a:alphaModFix/>
                      </a:blip>
                      <a:srcRect/>
                      <a:stretch/>
                    </p:blipFill>
                    <p:spPr>
                      <a:xfrm>
                        <a:off x="228599" y="1544826"/>
                        <a:ext cx="8686801" cy="4627374"/>
                      </a:xfrm>
                      <a:prstGeom prst="rect">
                        <a:avLst/>
                      </a:prstGeom>
                      <a:noFill/>
                      <a:ln w="12700" cap="flat" cmpd="sng">
                        <a:solidFill>
                          <a:schemeClr val="dk2"/>
                        </a:solidFill>
                        <a:prstDash val="solid"/>
                        <a:miter lim="800000"/>
                        <a:headEnd type="none" w="sm" len="sm"/>
                        <a:tailEnd type="none" w="sm" len="sm"/>
                      </a:ln>
                    </p:spPr>
                  </p:pic>
                </p:oleObj>
              </mc:Fallback>
            </mc:AlternateContent>
          </a:graphicData>
        </a:graphic>
      </p:graphicFrame>
      <p:sp>
        <p:nvSpPr>
          <p:cNvPr id="174" name="Google Shape;174;p6"/>
          <p:cNvSpPr txBox="1"/>
          <p:nvPr/>
        </p:nvSpPr>
        <p:spPr>
          <a:xfrm>
            <a:off x="-76200" y="625733"/>
            <a:ext cx="960120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GIVEN: At Baxter Battery, the following distribution of resource consumption across activity cost pools is determined after careful time motion, personnel,  and engineering studies.</a:t>
            </a:r>
            <a:endParaRPr/>
          </a:p>
        </p:txBody>
      </p:sp>
      <p:sp>
        <p:nvSpPr>
          <p:cNvPr id="175" name="Google Shape;175;p6"/>
          <p:cNvSpPr txBox="1">
            <a:spLocks noGrp="1"/>
          </p:cNvSpPr>
          <p:nvPr>
            <p:ph type="title"/>
          </p:nvPr>
        </p:nvSpPr>
        <p:spPr>
          <a:xfrm>
            <a:off x="-50800" y="109726"/>
            <a:ext cx="9128125" cy="609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sz="2800" b="1" u="sng">
                <a:latin typeface="Calibri"/>
                <a:ea typeface="Calibri"/>
                <a:cs typeface="Calibri"/>
                <a:sym typeface="Calibri"/>
              </a:rPr>
              <a:t>LO 2--Step 2: “First Stage”-- Cont’d: Assign Probable Additional ABC Costs to Activity Cost Pools</a:t>
            </a:r>
            <a:endParaRPr sz="2800" b="1" u="sng">
              <a:latin typeface="Calibri"/>
              <a:ea typeface="Calibri"/>
              <a:cs typeface="Calibri"/>
              <a:sym typeface="Calibri"/>
            </a:endParaRPr>
          </a:p>
        </p:txBody>
      </p:sp>
    </p:spTree>
  </p:cSld>
  <p:clrMapOvr>
    <a:masterClrMapping/>
  </p:clrMapOvr>
  <p:transition spd="med">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aphicFrame>
        <p:nvGraphicFramePr>
          <p:cNvPr id="181" name="Google Shape;181;p7"/>
          <p:cNvGraphicFramePr/>
          <p:nvPr>
            <p:extLst>
              <p:ext uri="{D42A27DB-BD31-4B8C-83A1-F6EECF244321}">
                <p14:modId xmlns:p14="http://schemas.microsoft.com/office/powerpoint/2010/main" val="2044812810"/>
              </p:ext>
            </p:extLst>
          </p:nvPr>
        </p:nvGraphicFramePr>
        <p:xfrm>
          <a:off x="0" y="959778"/>
          <a:ext cx="9144000" cy="4572000"/>
        </p:xfrm>
        <a:graphic>
          <a:graphicData uri="http://schemas.openxmlformats.org/presentationml/2006/ole">
            <mc:AlternateContent xmlns:mc="http://schemas.openxmlformats.org/markup-compatibility/2006">
              <mc:Choice xmlns:v="urn:schemas-microsoft-com:vml" Requires="v">
                <p:oleObj r:id="rId3" imgW="9144000" imgH="4572000" progId="Excel.Sheet.8">
                  <p:embed/>
                </p:oleObj>
              </mc:Choice>
              <mc:Fallback>
                <p:oleObj r:id="rId3" imgW="9144000" imgH="4572000" progId="Excel.Sheet.8">
                  <p:embed/>
                  <p:pic>
                    <p:nvPicPr>
                      <p:cNvPr id="181" name="Google Shape;181;p7"/>
                      <p:cNvPicPr preferRelativeResize="0"/>
                      <p:nvPr/>
                    </p:nvPicPr>
                    <p:blipFill rotWithShape="1">
                      <a:blip r:embed="rId4">
                        <a:alphaModFix/>
                      </a:blip>
                      <a:srcRect/>
                      <a:stretch/>
                    </p:blipFill>
                    <p:spPr>
                      <a:xfrm>
                        <a:off x="0" y="959778"/>
                        <a:ext cx="9144000" cy="4572000"/>
                      </a:xfrm>
                      <a:prstGeom prst="rect">
                        <a:avLst/>
                      </a:prstGeom>
                      <a:noFill/>
                      <a:ln w="38100" cap="flat" cmpd="sng">
                        <a:solidFill>
                          <a:schemeClr val="dk1"/>
                        </a:solidFill>
                        <a:prstDash val="solid"/>
                        <a:miter lim="800000"/>
                        <a:headEnd type="none" w="sm" len="sm"/>
                        <a:tailEnd type="none" w="sm" len="sm"/>
                      </a:ln>
                    </p:spPr>
                  </p:pic>
                </p:oleObj>
              </mc:Fallback>
            </mc:AlternateContent>
          </a:graphicData>
        </a:graphic>
      </p:graphicFrame>
      <p:sp>
        <p:nvSpPr>
          <p:cNvPr id="182" name="Google Shape;182;p7"/>
          <p:cNvSpPr txBox="1">
            <a:spLocks noGrp="1"/>
          </p:cNvSpPr>
          <p:nvPr>
            <p:ph type="title"/>
          </p:nvPr>
        </p:nvSpPr>
        <p:spPr>
          <a:xfrm>
            <a:off x="152400" y="269875"/>
            <a:ext cx="9144000" cy="7207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r>
              <a:rPr lang="en-US" sz="2400" b="1" u="sng" dirty="0">
                <a:latin typeface="Calibri"/>
                <a:ea typeface="Calibri"/>
                <a:cs typeface="Calibri"/>
                <a:sym typeface="Calibri"/>
              </a:rPr>
              <a:t>LO 2--Step 2: “First Stage”--(Cont’d): Assign Probable Additional ABC Costs to Activity Cost Pools (Multiply Costs on Slide 5 by Data on </a:t>
            </a:r>
            <a:r>
              <a:rPr lang="en-US" sz="2400" b="1" u="sng" dirty="0" err="1">
                <a:latin typeface="Calibri"/>
                <a:ea typeface="Calibri"/>
                <a:cs typeface="Calibri"/>
                <a:sym typeface="Calibri"/>
              </a:rPr>
              <a:t>Sl</a:t>
            </a:r>
            <a:r>
              <a:rPr lang="en-US" sz="2400" b="1" u="sng" dirty="0">
                <a:latin typeface="Calibri"/>
                <a:ea typeface="Calibri"/>
                <a:cs typeface="Calibri"/>
                <a:sym typeface="Calibri"/>
              </a:rPr>
              <a:t> 6)</a:t>
            </a:r>
            <a:endParaRPr sz="2400" b="1" u="sng" dirty="0">
              <a:latin typeface="Calibri"/>
              <a:ea typeface="Calibri"/>
              <a:cs typeface="Calibri"/>
              <a:sym typeface="Calibri"/>
            </a:endParaRPr>
          </a:p>
        </p:txBody>
      </p:sp>
      <p:sp>
        <p:nvSpPr>
          <p:cNvPr id="183" name="Google Shape;183;p7"/>
          <p:cNvSpPr txBox="1"/>
          <p:nvPr/>
        </p:nvSpPr>
        <p:spPr>
          <a:xfrm>
            <a:off x="0" y="5508171"/>
            <a:ext cx="9144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“Customer Relations” and “Other” will not be assigned to products,  but “customer relations” may be assigned to customer margin reports later. “Other” will be classified as organization sustaining costs and not allocated anywhere. Total of both = $9,240,000</a:t>
            </a:r>
            <a:endParaRPr/>
          </a:p>
        </p:txBody>
      </p:sp>
    </p:spTree>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aphicFrame>
        <p:nvGraphicFramePr>
          <p:cNvPr id="189" name="Google Shape;189;p8"/>
          <p:cNvGraphicFramePr/>
          <p:nvPr/>
        </p:nvGraphicFramePr>
        <p:xfrm>
          <a:off x="96838" y="1676400"/>
          <a:ext cx="8974181" cy="2981325"/>
        </p:xfrm>
        <a:graphic>
          <a:graphicData uri="http://schemas.openxmlformats.org/presentationml/2006/ole">
            <mc:AlternateContent xmlns:mc="http://schemas.openxmlformats.org/markup-compatibility/2006">
              <mc:Choice xmlns:v="urn:schemas-microsoft-com:vml" Requires="v">
                <p:oleObj r:id="rId3" imgW="8974181" imgH="2981325" progId="Excel.Sheet.8">
                  <p:embed/>
                </p:oleObj>
              </mc:Choice>
              <mc:Fallback>
                <p:oleObj r:id="rId3" imgW="8974181" imgH="2981325" progId="Excel.Sheet.8">
                  <p:embed/>
                  <p:pic>
                    <p:nvPicPr>
                      <p:cNvPr id="189" name="Google Shape;189;p8"/>
                      <p:cNvPicPr preferRelativeResize="0"/>
                      <p:nvPr/>
                    </p:nvPicPr>
                    <p:blipFill rotWithShape="1">
                      <a:blip r:embed="rId4">
                        <a:alphaModFix/>
                      </a:blip>
                      <a:srcRect/>
                      <a:stretch/>
                    </p:blipFill>
                    <p:spPr>
                      <a:xfrm>
                        <a:off x="96838" y="1676400"/>
                        <a:ext cx="8974181" cy="2981325"/>
                      </a:xfrm>
                      <a:prstGeom prst="rect">
                        <a:avLst/>
                      </a:prstGeom>
                      <a:noFill/>
                      <a:ln w="9525" cap="flat" cmpd="sng">
                        <a:solidFill>
                          <a:schemeClr val="dk1"/>
                        </a:solidFill>
                        <a:prstDash val="solid"/>
                        <a:miter lim="800000"/>
                        <a:headEnd type="none" w="sm" len="sm"/>
                        <a:tailEnd type="none" w="sm" len="sm"/>
                      </a:ln>
                    </p:spPr>
                  </p:pic>
                </p:oleObj>
              </mc:Fallback>
            </mc:AlternateContent>
          </a:graphicData>
        </a:graphic>
      </p:graphicFrame>
      <p:sp>
        <p:nvSpPr>
          <p:cNvPr id="190" name="Google Shape;190;p8"/>
          <p:cNvSpPr txBox="1">
            <a:spLocks noGrp="1"/>
          </p:cNvSpPr>
          <p:nvPr>
            <p:ph type="title"/>
          </p:nvPr>
        </p:nvSpPr>
        <p:spPr>
          <a:xfrm>
            <a:off x="357249" y="177801"/>
            <a:ext cx="7543800" cy="660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2800" b="1" u="sng">
                <a:latin typeface="Calibri"/>
                <a:ea typeface="Calibri"/>
                <a:cs typeface="Calibri"/>
                <a:sym typeface="Calibri"/>
              </a:rPr>
              <a:t>LO 3--Step 3: Calculate Activity Rates </a:t>
            </a:r>
            <a:endParaRPr/>
          </a:p>
        </p:txBody>
      </p:sp>
      <p:sp>
        <p:nvSpPr>
          <p:cNvPr id="191" name="Google Shape;191;p8"/>
          <p:cNvSpPr txBox="1"/>
          <p:nvPr/>
        </p:nvSpPr>
        <p:spPr>
          <a:xfrm>
            <a:off x="141120" y="4953000"/>
            <a:ext cx="8974181" cy="1569660"/>
          </a:xfrm>
          <a:prstGeom prst="rect">
            <a:avLst/>
          </a:prstGeom>
          <a:solidFill>
            <a:srgbClr val="27304E"/>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These last two  will not be assigned to products but “customer relations” may be assigned to customer margin reports later, and “Other” will be classified as organization sustaining and not allocated anywhere. Total of both = $9,240,000 per slide 7.</a:t>
            </a:r>
            <a:endParaRPr/>
          </a:p>
        </p:txBody>
      </p:sp>
      <p:cxnSp>
        <p:nvCxnSpPr>
          <p:cNvPr id="192" name="Google Shape;192;p8"/>
          <p:cNvCxnSpPr/>
          <p:nvPr/>
        </p:nvCxnSpPr>
        <p:spPr>
          <a:xfrm rot="10800000">
            <a:off x="1371600" y="4124325"/>
            <a:ext cx="4045764" cy="1066800"/>
          </a:xfrm>
          <a:prstGeom prst="straightConnector1">
            <a:avLst/>
          </a:prstGeom>
          <a:noFill/>
          <a:ln w="28575" cap="flat" cmpd="sng">
            <a:solidFill>
              <a:srgbClr val="C00000"/>
            </a:solidFill>
            <a:prstDash val="solid"/>
            <a:round/>
            <a:headEnd type="none" w="sm" len="sm"/>
            <a:tailEnd type="stealth" w="med" len="med"/>
          </a:ln>
        </p:spPr>
      </p:cxnSp>
    </p:spTree>
  </p:cSld>
  <p:clrMapOvr>
    <a:masterClrMapping/>
  </p:clrMapOvr>
  <p:transition spd="med">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txBox="1">
            <a:spLocks noGrp="1"/>
          </p:cNvSpPr>
          <p:nvPr>
            <p:ph type="body" idx="1"/>
          </p:nvPr>
        </p:nvSpPr>
        <p:spPr>
          <a:xfrm>
            <a:off x="685800" y="1295400"/>
            <a:ext cx="7772400" cy="768350"/>
          </a:xfrm>
          <a:prstGeom prst="rect">
            <a:avLst/>
          </a:prstGeom>
          <a:noFill/>
          <a:ln>
            <a:noFill/>
          </a:ln>
        </p:spPr>
        <p:txBody>
          <a:bodyPr spcFirstLastPara="1" wrap="square" lIns="0" tIns="45700" rIns="0" bIns="45700" anchor="t" anchorCtr="0">
            <a:noAutofit/>
          </a:bodyPr>
          <a:lstStyle/>
          <a:p>
            <a:pPr marL="90488" lvl="0" indent="-90488" algn="ctr" rtl="0">
              <a:lnSpc>
                <a:spcPct val="90000"/>
              </a:lnSpc>
              <a:spcBef>
                <a:spcPts val="0"/>
              </a:spcBef>
              <a:spcAft>
                <a:spcPts val="0"/>
              </a:spcAft>
              <a:buSzPts val="2000"/>
              <a:buFont typeface="Times"/>
              <a:buNone/>
            </a:pPr>
            <a:r>
              <a:rPr lang="en-US" b="1" u="sng">
                <a:latin typeface="Calibri"/>
                <a:ea typeface="Calibri"/>
                <a:cs typeface="Calibri"/>
                <a:sym typeface="Calibri"/>
              </a:rPr>
              <a:t>Baxter Battery Information</a:t>
            </a:r>
            <a:endParaRPr/>
          </a:p>
        </p:txBody>
      </p:sp>
      <p:sp>
        <p:nvSpPr>
          <p:cNvPr id="199" name="Google Shape;199;p9"/>
          <p:cNvSpPr/>
          <p:nvPr/>
        </p:nvSpPr>
        <p:spPr>
          <a:xfrm>
            <a:off x="457200" y="1676400"/>
            <a:ext cx="8305800" cy="1828800"/>
          </a:xfrm>
          <a:prstGeom prst="rect">
            <a:avLst/>
          </a:prstGeom>
          <a:solidFill>
            <a:srgbClr val="FFFFCC"/>
          </a:solidFill>
          <a:ln w="9525" cap="flat" cmpd="sng">
            <a:solidFill>
              <a:srgbClr val="000000"/>
            </a:solidFill>
            <a:prstDash val="solid"/>
            <a:miter lim="800000"/>
            <a:headEnd type="none" w="sm" len="sm"/>
            <a:tailEnd type="none" w="sm" len="sm"/>
          </a:ln>
          <a:effectLst>
            <a:outerShdw blurRad="63500" dist="71842" dir="2700000" algn="ctr" rotWithShape="0">
              <a:srgbClr val="000000">
                <a:alpha val="74901"/>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None/>
            </a:pPr>
            <a:r>
              <a:rPr lang="en-US" sz="2000" b="1" u="sng">
                <a:solidFill>
                  <a:srgbClr val="0000FF"/>
                </a:solidFill>
                <a:latin typeface="Arial"/>
                <a:ea typeface="Arial"/>
                <a:cs typeface="Arial"/>
                <a:sym typeface="Arial"/>
              </a:rPr>
              <a:t>SureStart</a:t>
            </a:r>
            <a:endParaRPr sz="2000" b="1">
              <a:solidFill>
                <a:srgbClr val="0000FF"/>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Requires no new design resources.</a:t>
            </a:r>
            <a:endParaRPr/>
          </a:p>
          <a:p>
            <a:pPr marL="457200" marR="0" lvl="0" indent="-457200" algn="l"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800,000 batteries ordered with 4,000 separate orders.</a:t>
            </a:r>
            <a:endParaRPr/>
          </a:p>
          <a:p>
            <a:pPr marL="457200" marR="0" lvl="0" indent="-457200" algn="l"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Each SureStart requires 36 minutes of machine</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time for a total of 480,000 machine-hours.</a:t>
            </a:r>
            <a:endParaRPr/>
          </a:p>
        </p:txBody>
      </p:sp>
      <p:sp>
        <p:nvSpPr>
          <p:cNvPr id="200" name="Google Shape;200;p9"/>
          <p:cNvSpPr/>
          <p:nvPr/>
        </p:nvSpPr>
        <p:spPr>
          <a:xfrm>
            <a:off x="457200" y="3733800"/>
            <a:ext cx="8305800" cy="2362200"/>
          </a:xfrm>
          <a:prstGeom prst="rect">
            <a:avLst/>
          </a:prstGeom>
          <a:solidFill>
            <a:srgbClr val="CCECFF"/>
          </a:solidFill>
          <a:ln w="9525" cap="flat" cmpd="sng">
            <a:solidFill>
              <a:srgbClr val="000000"/>
            </a:solidFill>
            <a:prstDash val="solid"/>
            <a:miter lim="800000"/>
            <a:headEnd type="none" w="sm" len="sm"/>
            <a:tailEnd type="none" w="sm" len="sm"/>
          </a:ln>
          <a:effectLst>
            <a:outerShdw blurRad="63500" dist="71842" dir="2700000" algn="ctr" rotWithShape="0">
              <a:srgbClr val="000000">
                <a:alpha val="74901"/>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None/>
            </a:pPr>
            <a:r>
              <a:rPr lang="en-US" sz="2000" b="1" u="sng">
                <a:solidFill>
                  <a:srgbClr val="0000FF"/>
                </a:solidFill>
                <a:latin typeface="Arial"/>
                <a:ea typeface="Arial"/>
                <a:cs typeface="Arial"/>
                <a:sym typeface="Arial"/>
              </a:rPr>
              <a:t>LongLife</a:t>
            </a:r>
            <a:endParaRPr sz="2000" b="1" u="sng">
              <a:solidFill>
                <a:srgbClr val="0000FF"/>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Requires new design resources.</a:t>
            </a:r>
            <a:endParaRPr/>
          </a:p>
          <a:p>
            <a:pPr marL="457200" marR="0" lvl="0" indent="-4572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400,000 batteries ordered with 6,000 separate orders.</a:t>
            </a:r>
            <a:endParaRPr/>
          </a:p>
          <a:p>
            <a:pPr marL="457200" marR="0" lvl="0" indent="-457200" algn="l"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4,000 custom </a:t>
            </a:r>
            <a:r>
              <a:rPr lang="en-US" sz="2000">
                <a:solidFill>
                  <a:srgbClr val="000000"/>
                </a:solidFill>
                <a:latin typeface="Arial"/>
                <a:ea typeface="Arial"/>
                <a:cs typeface="Arial"/>
                <a:sym typeface="Arial"/>
              </a:rPr>
              <a:t>designs prepared.</a:t>
            </a:r>
            <a:endParaRPr/>
          </a:p>
          <a:p>
            <a:pPr marL="457200" marR="0" lvl="0" indent="-457200" algn="l"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Each LongLife requires 48 minutes of machine</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time for a total of 320,000 machine-hours.</a:t>
            </a:r>
            <a:endParaRPr sz="2000">
              <a:solidFill>
                <a:srgbClr val="000000"/>
              </a:solidFill>
              <a:latin typeface="Arial"/>
              <a:ea typeface="Arial"/>
              <a:cs typeface="Arial"/>
              <a:sym typeface="Arial"/>
            </a:endParaRPr>
          </a:p>
        </p:txBody>
      </p:sp>
      <p:sp>
        <p:nvSpPr>
          <p:cNvPr id="201" name="Google Shape;201;p9"/>
          <p:cNvSpPr txBox="1">
            <a:spLocks noGrp="1"/>
          </p:cNvSpPr>
          <p:nvPr>
            <p:ph type="title"/>
          </p:nvPr>
        </p:nvSpPr>
        <p:spPr>
          <a:xfrm>
            <a:off x="228600" y="0"/>
            <a:ext cx="9067800" cy="1349829"/>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2800" b="1" u="sng">
                <a:latin typeface="Calibri"/>
                <a:ea typeface="Calibri"/>
                <a:cs typeface="Calibri"/>
                <a:sym typeface="Calibri"/>
              </a:rPr>
              <a:t>LO 4--Step 4: “Second stage allocation”—Assigning ABC  Costs to Products  With Activity Data per Product</a:t>
            </a:r>
            <a:endParaRPr/>
          </a:p>
        </p:txBody>
      </p:sp>
    </p:spTree>
  </p:cSld>
  <p:clrMapOvr>
    <a:masterClrMapping/>
  </p:clrMapOvr>
  <p:transition spd="med">
    <p:checker/>
  </p:transition>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1457</Words>
  <Application>Microsoft Office PowerPoint</Application>
  <PresentationFormat>On-screen Show (4:3)</PresentationFormat>
  <Paragraphs>126</Paragraphs>
  <Slides>24</Slides>
  <Notes>24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Noto Sans Symbols</vt:lpstr>
      <vt:lpstr>Times</vt:lpstr>
      <vt:lpstr>Retrospect</vt:lpstr>
      <vt:lpstr>Microsoft Excel 97-2003 Worksheet</vt:lpstr>
      <vt:lpstr>Activity-Based Costing:  A Tool to Aid Decision Making</vt:lpstr>
      <vt:lpstr>LO 1--How Costs are Treated Under Activity–Based Costing </vt:lpstr>
      <vt:lpstr> LO 1--Step 1: Identify Baxter Battery Key Activities </vt:lpstr>
      <vt:lpstr>LO 1--The Five Steps for Implementing ABC  Here is Baxter Battery’s Condensed Income Statement</vt:lpstr>
      <vt:lpstr>LO 2--Step 2: “First Stage”--Assign ABC Costs to Activity Cost Pools    Given: Detail of Probable Additional ABC Costs Below to Be Considered for ABC Costing to Products and Customers</vt:lpstr>
      <vt:lpstr>LO 2--Step 2: “First Stage”-- Cont’d: Assign Probable Additional ABC Costs to Activity Cost Pools</vt:lpstr>
      <vt:lpstr>LO 2--Step 2: “First Stage”--(Cont’d): Assign Probable Additional ABC Costs to Activity Cost Pools (Multiply Costs on Slide 5 by Data on Sl 6)</vt:lpstr>
      <vt:lpstr>LO 3--Step 3: Calculate Activity Rates </vt:lpstr>
      <vt:lpstr>LO 4--Step 4: “Second stage allocation”—Assigning ABC  Costs to Products  With Activity Data per Product</vt:lpstr>
      <vt:lpstr>LO 4--Step 4 (Cont’d) Second Stage Allocation--Assigning ABC Costs to Products</vt:lpstr>
      <vt:lpstr>LO 5--Step 5: Calculate  Product Margin Using ABC Costs That Were Assigned to Each Product</vt:lpstr>
      <vt:lpstr>PowerPoint Presentation</vt:lpstr>
      <vt:lpstr>  LO 5--Assigning Relevant ABC Costs to Customer Acme : Assign ABC Overhead and  Customer Relations Costs</vt:lpstr>
      <vt:lpstr>LO 5--Customer Margin Calculation –Acme </vt:lpstr>
      <vt:lpstr>Summary: Compare ABC to Traditional Cost System Part 1</vt:lpstr>
      <vt:lpstr>Compare ABC to Traditional Cost System: Part 2</vt:lpstr>
      <vt:lpstr>Compare ABC to Traditional Cost System: Part 3</vt:lpstr>
      <vt:lpstr>Compare ABC to Traditional Cost System: Part 4</vt:lpstr>
      <vt:lpstr>Differences Between ABC and Traditional Absorption Cost Approach to Product Cost</vt:lpstr>
      <vt:lpstr>Poll 1</vt:lpstr>
      <vt:lpstr>Poll 2 </vt:lpstr>
      <vt:lpstr>Poll 3 </vt:lpstr>
      <vt:lpstr>Poll 4 </vt:lpstr>
      <vt:lpstr>Poll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Activity-Based Costing:  A Tool to Aid Decision Making</dc:title>
  <dc:creator>Jon A. Booker</dc:creator>
  <cp:lastModifiedBy>Bob</cp:lastModifiedBy>
  <cp:revision>4</cp:revision>
  <dcterms:created xsi:type="dcterms:W3CDTF">2008-08-28T13:55:57Z</dcterms:created>
  <dcterms:modified xsi:type="dcterms:W3CDTF">2023-03-21T09:17:27Z</dcterms:modified>
</cp:coreProperties>
</file>