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10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5" roundtripDataSignature="AMtx7mgeg0sJ30s5rl/YVXYWQIjwA8jq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00" y="5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viewProps" Target="view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customschemas.google.com/relationships/presentationmetadata" Target="meta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8"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p:nvPr/>
        </p:nvSpPr>
        <p:spPr>
          <a:xfrm>
            <a:off x="6019800" y="0"/>
            <a:ext cx="838200" cy="26193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8-</a:t>
            </a:r>
            <a:fld id="{00000000-1234-1234-1234-123412341234}" type="slidenum">
              <a:rPr lang="en-US" sz="1100" b="0" i="0" u="none" strike="noStrike" cap="none">
                <a:solidFill>
                  <a:schemeClr val="dk1"/>
                </a:solidFill>
                <a:latin typeface="Arial"/>
                <a:ea typeface="Arial"/>
                <a:cs typeface="Arial"/>
                <a:sym typeface="Arial"/>
              </a:rPr>
              <a:t>‹#›</a:t>
            </a:fld>
            <a:endParaRPr sz="11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2" name="Google Shape;202;p1: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Calibri"/>
              <a:ea typeface="Calibri"/>
              <a:cs typeface="Calibri"/>
              <a:sym typeface="Calibri"/>
            </a:endParaRPr>
          </a:p>
        </p:txBody>
      </p:sp>
      <p:sp>
        <p:nvSpPr>
          <p:cNvPr id="203" name="Google Shape;20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2" name="Google Shape;30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4"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8" name="Google Shape;308;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4" name="Google Shape;314;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4" name="Google Shape;34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0" name="Google Shape;35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6" name="Google Shape;35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2" name="Google Shape;36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endParaRPr/>
          </a:p>
        </p:txBody>
      </p:sp>
      <p:sp>
        <p:nvSpPr>
          <p:cNvPr id="369" name="Google Shape;36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5" name="Google Shape;375;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1" name="Google Shape;381;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3" name="Google Shape;21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7" name="Google Shape;387;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3" name="Google Shape;393;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0" name="Google Shape;400;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6" name="Google Shape;406;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15" name="Google Shape;415;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27" name="Google Shape;427;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0" name="Google Shape;440;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endParaRPr/>
          </a:p>
        </p:txBody>
      </p:sp>
      <p:sp>
        <p:nvSpPr>
          <p:cNvPr id="447" name="Google Shape;447;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3" name="Google Shape;453;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59" name="Google Shape;459;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9" name="Google Shape;21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2"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65" name="Google Shape;465;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75" name="Google Shape;475;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82" name="Google Shape;482;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88" name="Google Shape;488;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03" name="Google Shape;503;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13" name="Google Shape;513;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endParaRPr/>
          </a:p>
        </p:txBody>
      </p:sp>
      <p:sp>
        <p:nvSpPr>
          <p:cNvPr id="524" name="Google Shape;524;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0" name="Google Shape;530;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36" name="Google Shape;536;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42" name="Google Shape;542;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6" name="Google Shape;22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48" name="Google Shape;548;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60" name="Google Shape;560;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66" name="Google Shape;566;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84" name="Google Shape;584;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94" name="Google Shape;594;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07" name="Google Shape;607;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13" name="Google Shape;613;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20" name="Google Shape;620;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32" name="Google Shape;632;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endParaRPr/>
          </a:p>
        </p:txBody>
      </p:sp>
      <p:sp>
        <p:nvSpPr>
          <p:cNvPr id="640" name="Google Shape;640;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4" name="Google Shape;24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6" name="Google Shape;646;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52" name="Google Shape;652;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58" name="Google Shape;658;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64" name="Google Shape;664;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77" name="Google Shape;677;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84" name="Google Shape;684;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endParaRPr/>
          </a:p>
        </p:txBody>
      </p:sp>
      <p:sp>
        <p:nvSpPr>
          <p:cNvPr id="690" name="Google Shape;690;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6" name="Google Shape;696;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02" name="Google Shape;702;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08" name="Google Shape;708;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1" name="Google Shape;25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2"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14" name="Google Shape;714;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25" name="Google Shape;725;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39" name="Google Shape;739;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48" name="Google Shape;748;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7" name="Google Shape;757;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66" name="Google Shape;766;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80" name="Google Shape;780;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86" name="Google Shape;786;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endParaRPr/>
          </a:p>
        </p:txBody>
      </p:sp>
      <p:sp>
        <p:nvSpPr>
          <p:cNvPr id="795" name="Google Shape;795;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1" name="Google Shape;801;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5" name="Google Shape;27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3600" b="0" i="0" u="none" strike="noStrike" cap="none">
                <a:solidFill>
                  <a:srgbClr val="000000"/>
                </a:solidFill>
                <a:latin typeface="Calibri"/>
                <a:ea typeface="Calibri"/>
                <a:cs typeface="Calibri"/>
                <a:sym typeface="Calibri"/>
              </a:rPr>
              <a:t>Why Do Organizations Create Budgets? (Control Perspective)</a:t>
            </a:r>
            <a:endParaRPr>
              <a:latin typeface="Calibri"/>
              <a:ea typeface="Calibri"/>
              <a:cs typeface="Calibri"/>
              <a:sym typeface="Calibri"/>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07" name="Google Shape;807;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13" name="Google Shape;813;p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19" name="Google Shape;819;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27" name="Google Shape;827;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endParaRPr/>
          </a:p>
        </p:txBody>
      </p:sp>
      <p:sp>
        <p:nvSpPr>
          <p:cNvPr id="834" name="Google Shape;834;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0" name="Google Shape;840;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46" name="Google Shape;846;p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52" name="Google Shape;852;p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58" name="Google Shape;858;p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4" name="Google Shape;864;p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3" name="Google Shape;283;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77" name="Google Shape;877;p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94" name="Google Shape;894;p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05" name="Google Shape;905;p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16" name="Google Shape;916;p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23" name="Google Shape;923;p8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p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endParaRPr/>
          </a:p>
        </p:txBody>
      </p:sp>
      <p:sp>
        <p:nvSpPr>
          <p:cNvPr id="933" name="Google Shape;933;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9" name="Google Shape;939;p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45" name="Google Shape;945;p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51" name="Google Shape;951;p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61" name="Google Shape;961;p8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9" name="Google Shape;289;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9" name="Google Shape;979;p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5" name="Google Shape;985;p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91" name="Google Shape;991;p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97" name="Google Shape;997;p9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03" name="Google Shape;1003;p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p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20" name="Google Shape;1020;p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p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8" name="Google Shape;1028;p9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p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4" name="Google Shape;1034;p9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p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40" name="Google Shape;1040;p9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100"/>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solidFill>
                  <a:srgbClr val="000000"/>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8" name="Google Shape;18;p100"/>
          <p:cNvSpPr txBox="1">
            <a:spLocks noGrp="1"/>
          </p:cNvSpPr>
          <p:nvPr>
            <p:ph type="body" idx="1"/>
          </p:nvPr>
        </p:nvSpPr>
        <p:spPr>
          <a:xfrm>
            <a:off x="822325" y="1447800"/>
            <a:ext cx="7543800" cy="47244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9" name="Google Shape;19;p100"/>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00"/>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00"/>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100"/>
          <p:cNvSpPr txBox="1"/>
          <p:nvPr/>
        </p:nvSpPr>
        <p:spPr>
          <a:xfrm>
            <a:off x="3048000" y="6457950"/>
            <a:ext cx="6400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0" i="1" u="none" strike="noStrike" cap="none">
                <a:solidFill>
                  <a:schemeClr val="lt1"/>
                </a:solidFill>
                <a:latin typeface="Arial"/>
                <a:ea typeface="Arial"/>
                <a:cs typeface="Arial"/>
                <a:sym typeface="Arial"/>
              </a:rPr>
              <a:t>©McGraw-Hill Education. All rights reserved. Authorized only for instructor use in the classroom.  No reproduction or further distribution permitted without the prior written consent of McGraw-Hill Education.</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4"/>
        <p:cNvGrpSpPr/>
        <p:nvPr/>
      </p:nvGrpSpPr>
      <p:grpSpPr>
        <a:xfrm>
          <a:off x="0" y="0"/>
          <a:ext cx="0" cy="0"/>
          <a:chOff x="0" y="0"/>
          <a:chExt cx="0" cy="0"/>
        </a:xfrm>
      </p:grpSpPr>
      <p:sp>
        <p:nvSpPr>
          <p:cNvPr id="95" name="Google Shape;95;p122"/>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96" name="Google Shape;96;p122"/>
          <p:cNvSpPr txBox="1">
            <a:spLocks noGrp="1"/>
          </p:cNvSpPr>
          <p:nvPr>
            <p:ph type="body" idx="1"/>
          </p:nvPr>
        </p:nvSpPr>
        <p:spPr>
          <a:xfrm rot="5400000">
            <a:off x="2232025" y="38100"/>
            <a:ext cx="4724400" cy="7543800"/>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7" name="Google Shape;97;p122"/>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2"/>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2"/>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a:solidFill>
                  <a:srgbClr val="FFFFFF"/>
                </a:solidFill>
                <a:latin typeface="Arial"/>
                <a:ea typeface="Arial"/>
                <a:cs typeface="Arial"/>
                <a:sym typeface="Arial"/>
              </a:defRPr>
            </a:lvl1pPr>
            <a:lvl2pPr marL="0" lvl="1" indent="0" algn="r">
              <a:spcBef>
                <a:spcPts val="0"/>
              </a:spcBef>
              <a:spcAft>
                <a:spcPts val="0"/>
              </a:spcAft>
              <a:buNone/>
              <a:defRPr sz="1000">
                <a:solidFill>
                  <a:srgbClr val="FFFFFF"/>
                </a:solidFill>
                <a:latin typeface="Arial"/>
                <a:ea typeface="Arial"/>
                <a:cs typeface="Arial"/>
                <a:sym typeface="Arial"/>
              </a:defRPr>
            </a:lvl2pPr>
            <a:lvl3pPr marL="0" lvl="2" indent="0" algn="r">
              <a:spcBef>
                <a:spcPts val="0"/>
              </a:spcBef>
              <a:spcAft>
                <a:spcPts val="0"/>
              </a:spcAft>
              <a:buNone/>
              <a:defRPr sz="1000">
                <a:solidFill>
                  <a:srgbClr val="FFFFFF"/>
                </a:solidFill>
                <a:latin typeface="Arial"/>
                <a:ea typeface="Arial"/>
                <a:cs typeface="Arial"/>
                <a:sym typeface="Arial"/>
              </a:defRPr>
            </a:lvl3pPr>
            <a:lvl4pPr marL="0" lvl="3" indent="0" algn="r">
              <a:spcBef>
                <a:spcPts val="0"/>
              </a:spcBef>
              <a:spcAft>
                <a:spcPts val="0"/>
              </a:spcAft>
              <a:buNone/>
              <a:defRPr sz="1000">
                <a:solidFill>
                  <a:srgbClr val="FFFFFF"/>
                </a:solidFill>
                <a:latin typeface="Arial"/>
                <a:ea typeface="Arial"/>
                <a:cs typeface="Arial"/>
                <a:sym typeface="Arial"/>
              </a:defRPr>
            </a:lvl4pPr>
            <a:lvl5pPr marL="0" lvl="4" indent="0" algn="r">
              <a:spcBef>
                <a:spcPts val="0"/>
              </a:spcBef>
              <a:spcAft>
                <a:spcPts val="0"/>
              </a:spcAft>
              <a:buNone/>
              <a:defRPr sz="1000">
                <a:solidFill>
                  <a:srgbClr val="FFFFFF"/>
                </a:solidFill>
                <a:latin typeface="Arial"/>
                <a:ea typeface="Arial"/>
                <a:cs typeface="Arial"/>
                <a:sym typeface="Arial"/>
              </a:defRPr>
            </a:lvl5pPr>
            <a:lvl6pPr marL="0" lvl="5" indent="0" algn="r">
              <a:spcBef>
                <a:spcPts val="0"/>
              </a:spcBef>
              <a:spcAft>
                <a:spcPts val="0"/>
              </a:spcAft>
              <a:buNone/>
              <a:defRPr sz="1000">
                <a:solidFill>
                  <a:srgbClr val="FFFFFF"/>
                </a:solidFill>
                <a:latin typeface="Arial"/>
                <a:ea typeface="Arial"/>
                <a:cs typeface="Arial"/>
                <a:sym typeface="Arial"/>
              </a:defRPr>
            </a:lvl6pPr>
            <a:lvl7pPr marL="0" lvl="6" indent="0" algn="r">
              <a:spcBef>
                <a:spcPts val="0"/>
              </a:spcBef>
              <a:spcAft>
                <a:spcPts val="0"/>
              </a:spcAft>
              <a:buNone/>
              <a:defRPr sz="1000">
                <a:solidFill>
                  <a:srgbClr val="FFFFFF"/>
                </a:solidFill>
                <a:latin typeface="Arial"/>
                <a:ea typeface="Arial"/>
                <a:cs typeface="Arial"/>
                <a:sym typeface="Arial"/>
              </a:defRPr>
            </a:lvl7pPr>
            <a:lvl8pPr marL="0" lvl="7" indent="0" algn="r">
              <a:spcBef>
                <a:spcPts val="0"/>
              </a:spcBef>
              <a:spcAft>
                <a:spcPts val="0"/>
              </a:spcAft>
              <a:buNone/>
              <a:defRPr sz="1000">
                <a:solidFill>
                  <a:srgbClr val="FFFFFF"/>
                </a:solidFill>
                <a:latin typeface="Arial"/>
                <a:ea typeface="Arial"/>
                <a:cs typeface="Arial"/>
                <a:sym typeface="Arial"/>
              </a:defRPr>
            </a:lvl8pPr>
            <a:lvl9pPr marL="0" lvl="8" indent="0" algn="r">
              <a:spcBef>
                <a:spcPts val="0"/>
              </a:spcBef>
              <a:spcAft>
                <a:spcPts val="0"/>
              </a:spcAft>
              <a:buNone/>
              <a:defRPr sz="100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123"/>
          <p:cNvSpPr/>
          <p:nvPr/>
        </p:nvSpPr>
        <p:spPr>
          <a:xfrm>
            <a:off x="3175" y="6400800"/>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3"/>
          <p:cNvSpPr/>
          <p:nvPr/>
        </p:nvSpPr>
        <p:spPr>
          <a:xfrm>
            <a:off x="0" y="6334125"/>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3"/>
          <p:cNvSpPr txBox="1">
            <a:spLocks noGrp="1"/>
          </p:cNvSpPr>
          <p:nvPr>
            <p:ph type="title"/>
          </p:nvPr>
        </p:nvSpPr>
        <p:spPr>
          <a:xfrm rot="5400000">
            <a:off x="4649564" y="2306414"/>
            <a:ext cx="5759898" cy="197167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04" name="Google Shape;104;p123"/>
          <p:cNvSpPr txBox="1">
            <a:spLocks noGrp="1"/>
          </p:cNvSpPr>
          <p:nvPr>
            <p:ph type="body" idx="1"/>
          </p:nvPr>
        </p:nvSpPr>
        <p:spPr>
          <a:xfrm rot="5400000">
            <a:off x="649064" y="391889"/>
            <a:ext cx="5759898" cy="5800725"/>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5" name="Google Shape;105;p123"/>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23"/>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23"/>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a:solidFill>
                  <a:srgbClr val="FFFFFF"/>
                </a:solidFill>
                <a:latin typeface="Arial"/>
                <a:ea typeface="Arial"/>
                <a:cs typeface="Arial"/>
                <a:sym typeface="Arial"/>
              </a:defRPr>
            </a:lvl1pPr>
            <a:lvl2pPr marL="0" lvl="1" indent="0" algn="r">
              <a:spcBef>
                <a:spcPts val="0"/>
              </a:spcBef>
              <a:spcAft>
                <a:spcPts val="0"/>
              </a:spcAft>
              <a:buNone/>
              <a:defRPr sz="1000">
                <a:solidFill>
                  <a:srgbClr val="FFFFFF"/>
                </a:solidFill>
                <a:latin typeface="Arial"/>
                <a:ea typeface="Arial"/>
                <a:cs typeface="Arial"/>
                <a:sym typeface="Arial"/>
              </a:defRPr>
            </a:lvl2pPr>
            <a:lvl3pPr marL="0" lvl="2" indent="0" algn="r">
              <a:spcBef>
                <a:spcPts val="0"/>
              </a:spcBef>
              <a:spcAft>
                <a:spcPts val="0"/>
              </a:spcAft>
              <a:buNone/>
              <a:defRPr sz="1000">
                <a:solidFill>
                  <a:srgbClr val="FFFFFF"/>
                </a:solidFill>
                <a:latin typeface="Arial"/>
                <a:ea typeface="Arial"/>
                <a:cs typeface="Arial"/>
                <a:sym typeface="Arial"/>
              </a:defRPr>
            </a:lvl3pPr>
            <a:lvl4pPr marL="0" lvl="3" indent="0" algn="r">
              <a:spcBef>
                <a:spcPts val="0"/>
              </a:spcBef>
              <a:spcAft>
                <a:spcPts val="0"/>
              </a:spcAft>
              <a:buNone/>
              <a:defRPr sz="1000">
                <a:solidFill>
                  <a:srgbClr val="FFFFFF"/>
                </a:solidFill>
                <a:latin typeface="Arial"/>
                <a:ea typeface="Arial"/>
                <a:cs typeface="Arial"/>
                <a:sym typeface="Arial"/>
              </a:defRPr>
            </a:lvl4pPr>
            <a:lvl5pPr marL="0" lvl="4" indent="0" algn="r">
              <a:spcBef>
                <a:spcPts val="0"/>
              </a:spcBef>
              <a:spcAft>
                <a:spcPts val="0"/>
              </a:spcAft>
              <a:buNone/>
              <a:defRPr sz="1000">
                <a:solidFill>
                  <a:srgbClr val="FFFFFF"/>
                </a:solidFill>
                <a:latin typeface="Arial"/>
                <a:ea typeface="Arial"/>
                <a:cs typeface="Arial"/>
                <a:sym typeface="Arial"/>
              </a:defRPr>
            </a:lvl5pPr>
            <a:lvl6pPr marL="0" lvl="5" indent="0" algn="r">
              <a:spcBef>
                <a:spcPts val="0"/>
              </a:spcBef>
              <a:spcAft>
                <a:spcPts val="0"/>
              </a:spcAft>
              <a:buNone/>
              <a:defRPr sz="1000">
                <a:solidFill>
                  <a:srgbClr val="FFFFFF"/>
                </a:solidFill>
                <a:latin typeface="Arial"/>
                <a:ea typeface="Arial"/>
                <a:cs typeface="Arial"/>
                <a:sym typeface="Arial"/>
              </a:defRPr>
            </a:lvl6pPr>
            <a:lvl7pPr marL="0" lvl="6" indent="0" algn="r">
              <a:spcBef>
                <a:spcPts val="0"/>
              </a:spcBef>
              <a:spcAft>
                <a:spcPts val="0"/>
              </a:spcAft>
              <a:buNone/>
              <a:defRPr sz="1000">
                <a:solidFill>
                  <a:srgbClr val="FFFFFF"/>
                </a:solidFill>
                <a:latin typeface="Arial"/>
                <a:ea typeface="Arial"/>
                <a:cs typeface="Arial"/>
                <a:sym typeface="Arial"/>
              </a:defRPr>
            </a:lvl7pPr>
            <a:lvl8pPr marL="0" lvl="7" indent="0" algn="r">
              <a:spcBef>
                <a:spcPts val="0"/>
              </a:spcBef>
              <a:spcAft>
                <a:spcPts val="0"/>
              </a:spcAft>
              <a:buNone/>
              <a:defRPr sz="1000">
                <a:solidFill>
                  <a:srgbClr val="FFFFFF"/>
                </a:solidFill>
                <a:latin typeface="Arial"/>
                <a:ea typeface="Arial"/>
                <a:cs typeface="Arial"/>
                <a:sym typeface="Arial"/>
              </a:defRPr>
            </a:lvl8pPr>
            <a:lvl9pPr marL="0" lvl="8" indent="0" algn="r">
              <a:spcBef>
                <a:spcPts val="0"/>
              </a:spcBef>
              <a:spcAft>
                <a:spcPts val="0"/>
              </a:spcAft>
              <a:buNone/>
              <a:defRPr sz="100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08"/>
        <p:cNvGrpSpPr/>
        <p:nvPr/>
      </p:nvGrpSpPr>
      <p:grpSpPr>
        <a:xfrm>
          <a:off x="0" y="0"/>
          <a:ext cx="0" cy="0"/>
          <a:chOff x="0" y="0"/>
          <a:chExt cx="0" cy="0"/>
        </a:xfrm>
      </p:grpSpPr>
      <p:sp>
        <p:nvSpPr>
          <p:cNvPr id="109" name="Google Shape;109;p124"/>
          <p:cNvSpPr txBox="1">
            <a:spLocks noGrp="1"/>
          </p:cNvSpPr>
          <p:nvPr>
            <p:ph type="title"/>
          </p:nvPr>
        </p:nvSpPr>
        <p:spPr>
          <a:xfrm>
            <a:off x="457200" y="304800"/>
            <a:ext cx="8229600" cy="9144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4000"/>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0"/>
        <p:cNvGrpSpPr/>
        <p:nvPr/>
      </p:nvGrpSpPr>
      <p:grpSpPr>
        <a:xfrm>
          <a:off x="0" y="0"/>
          <a:ext cx="0" cy="0"/>
          <a:chOff x="0" y="0"/>
          <a:chExt cx="0" cy="0"/>
        </a:xfrm>
      </p:grpSpPr>
      <p:sp>
        <p:nvSpPr>
          <p:cNvPr id="121" name="Google Shape;121;p102"/>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solidFill>
                  <a:srgbClr val="000000"/>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22" name="Google Shape;122;p102"/>
          <p:cNvSpPr txBox="1">
            <a:spLocks noGrp="1"/>
          </p:cNvSpPr>
          <p:nvPr>
            <p:ph type="body" idx="1"/>
          </p:nvPr>
        </p:nvSpPr>
        <p:spPr>
          <a:xfrm>
            <a:off x="822325" y="1447800"/>
            <a:ext cx="7543800" cy="47244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23" name="Google Shape;123;p102"/>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02"/>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02"/>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6" name="Google Shape;126;p102"/>
          <p:cNvSpPr txBox="1"/>
          <p:nvPr/>
        </p:nvSpPr>
        <p:spPr>
          <a:xfrm>
            <a:off x="3048000" y="6457950"/>
            <a:ext cx="6400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0" i="1" u="none" strike="noStrike" cap="none">
                <a:solidFill>
                  <a:schemeClr val="lt1"/>
                </a:solidFill>
                <a:latin typeface="Arial"/>
                <a:ea typeface="Arial"/>
                <a:cs typeface="Arial"/>
                <a:sym typeface="Arial"/>
              </a:rPr>
              <a:t>©McGraw-Hill Education. All rights reserved. Authorized only for instructor use in the classroom.  No reproduction or further distribution permitted without the prior written consent of McGraw-Hill Education.</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103"/>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solidFill>
                  <a:srgbClr val="000000"/>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29" name="Google Shape;129;p103"/>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03"/>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03"/>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2" name="Google Shape;132;p103"/>
          <p:cNvSpPr txBox="1"/>
          <p:nvPr/>
        </p:nvSpPr>
        <p:spPr>
          <a:xfrm>
            <a:off x="3048000" y="6457950"/>
            <a:ext cx="6400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0" i="1" u="none" strike="noStrike" cap="none">
                <a:solidFill>
                  <a:schemeClr val="lt1"/>
                </a:solidFill>
                <a:latin typeface="Arial"/>
                <a:ea typeface="Arial"/>
                <a:cs typeface="Arial"/>
                <a:sym typeface="Arial"/>
              </a:rPr>
              <a:t>©McGraw-Hill Education. All rights reserved. Authorized only for instructor use in the classroom.  No reproduction or further distribution permitted without the prior written consent of McGraw-Hill Education.</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33"/>
        <p:cNvGrpSpPr/>
        <p:nvPr/>
      </p:nvGrpSpPr>
      <p:grpSpPr>
        <a:xfrm>
          <a:off x="0" y="0"/>
          <a:ext cx="0" cy="0"/>
          <a:chOff x="0" y="0"/>
          <a:chExt cx="0" cy="0"/>
        </a:xfrm>
      </p:grpSpPr>
      <p:sp>
        <p:nvSpPr>
          <p:cNvPr id="134" name="Google Shape;134;p104"/>
          <p:cNvSpPr txBox="1">
            <a:spLocks noGrp="1"/>
          </p:cNvSpPr>
          <p:nvPr>
            <p:ph type="title"/>
          </p:nvPr>
        </p:nvSpPr>
        <p:spPr>
          <a:xfrm>
            <a:off x="457200" y="304800"/>
            <a:ext cx="8229600" cy="9144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4000"/>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2_Title Only">
    <p:spTree>
      <p:nvGrpSpPr>
        <p:cNvPr id="1" name="Shape 135"/>
        <p:cNvGrpSpPr/>
        <p:nvPr/>
      </p:nvGrpSpPr>
      <p:grpSpPr>
        <a:xfrm>
          <a:off x="0" y="0"/>
          <a:ext cx="0" cy="0"/>
          <a:chOff x="0" y="0"/>
          <a:chExt cx="0" cy="0"/>
        </a:xfrm>
      </p:grpSpPr>
      <p:sp>
        <p:nvSpPr>
          <p:cNvPr id="136" name="Google Shape;136;p105"/>
          <p:cNvSpPr txBox="1">
            <a:spLocks noGrp="1"/>
          </p:cNvSpPr>
          <p:nvPr>
            <p:ph type="title"/>
          </p:nvPr>
        </p:nvSpPr>
        <p:spPr>
          <a:xfrm>
            <a:off x="457200" y="457200"/>
            <a:ext cx="8229600" cy="106680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404040"/>
              </a:buClr>
              <a:buSzPts val="1400"/>
              <a:buFont typeface="Calibri"/>
              <a:buNone/>
              <a:defRPr sz="4000"/>
            </a:lvl1pPr>
            <a:lvl2pPr lvl="1" algn="l">
              <a:lnSpc>
                <a:spcPct val="85000"/>
              </a:lnSpc>
              <a:spcBef>
                <a:spcPts val="0"/>
              </a:spcBef>
              <a:spcAft>
                <a:spcPts val="0"/>
              </a:spcAft>
              <a:buClr>
                <a:srgbClr val="404040"/>
              </a:buClr>
              <a:buSzPts val="1400"/>
              <a:buFont typeface="Calibri"/>
              <a:buNone/>
              <a:defRPr/>
            </a:lvl2pPr>
            <a:lvl3pPr lvl="2" algn="l">
              <a:lnSpc>
                <a:spcPct val="85000"/>
              </a:lnSpc>
              <a:spcBef>
                <a:spcPts val="0"/>
              </a:spcBef>
              <a:spcAft>
                <a:spcPts val="0"/>
              </a:spcAft>
              <a:buClr>
                <a:srgbClr val="404040"/>
              </a:buClr>
              <a:buSzPts val="1400"/>
              <a:buFont typeface="Calibri"/>
              <a:buNone/>
              <a:defRPr/>
            </a:lvl3pPr>
            <a:lvl4pPr lvl="3" algn="l">
              <a:lnSpc>
                <a:spcPct val="85000"/>
              </a:lnSpc>
              <a:spcBef>
                <a:spcPts val="0"/>
              </a:spcBef>
              <a:spcAft>
                <a:spcPts val="0"/>
              </a:spcAft>
              <a:buClr>
                <a:srgbClr val="404040"/>
              </a:buClr>
              <a:buSzPts val="1400"/>
              <a:buFont typeface="Calibri"/>
              <a:buNone/>
              <a:defRPr/>
            </a:lvl4pPr>
            <a:lvl5pPr lvl="4" algn="l">
              <a:lnSpc>
                <a:spcPct val="85000"/>
              </a:lnSpc>
              <a:spcBef>
                <a:spcPts val="0"/>
              </a:spcBef>
              <a:spcAft>
                <a:spcPts val="0"/>
              </a:spcAft>
              <a:buClr>
                <a:srgbClr val="404040"/>
              </a:buClr>
              <a:buSzPts val="1400"/>
              <a:buFont typeface="Calibri"/>
              <a:buNone/>
              <a:defRPr/>
            </a:lvl5pPr>
            <a:lvl6pPr lvl="5" algn="l">
              <a:lnSpc>
                <a:spcPct val="85000"/>
              </a:lnSpc>
              <a:spcBef>
                <a:spcPts val="0"/>
              </a:spcBef>
              <a:spcAft>
                <a:spcPts val="0"/>
              </a:spcAft>
              <a:buClr>
                <a:srgbClr val="404040"/>
              </a:buClr>
              <a:buSzPts val="1400"/>
              <a:buFont typeface="Calibri"/>
              <a:buNone/>
              <a:defRPr/>
            </a:lvl6pPr>
            <a:lvl7pPr lvl="6" algn="l">
              <a:lnSpc>
                <a:spcPct val="85000"/>
              </a:lnSpc>
              <a:spcBef>
                <a:spcPts val="0"/>
              </a:spcBef>
              <a:spcAft>
                <a:spcPts val="0"/>
              </a:spcAft>
              <a:buClr>
                <a:srgbClr val="404040"/>
              </a:buClr>
              <a:buSzPts val="1400"/>
              <a:buFont typeface="Calibri"/>
              <a:buNone/>
              <a:defRPr/>
            </a:lvl7pPr>
            <a:lvl8pPr lvl="7" algn="l">
              <a:lnSpc>
                <a:spcPct val="85000"/>
              </a:lnSpc>
              <a:spcBef>
                <a:spcPts val="0"/>
              </a:spcBef>
              <a:spcAft>
                <a:spcPts val="0"/>
              </a:spcAft>
              <a:buClr>
                <a:srgbClr val="404040"/>
              </a:buClr>
              <a:buSzPts val="1400"/>
              <a:buFont typeface="Calibri"/>
              <a:buNone/>
              <a:defRPr/>
            </a:lvl8pPr>
            <a:lvl9pPr lvl="8" algn="l">
              <a:lnSpc>
                <a:spcPct val="85000"/>
              </a:lnSpc>
              <a:spcBef>
                <a:spcPts val="0"/>
              </a:spcBef>
              <a:spcAft>
                <a:spcPts val="0"/>
              </a:spcAft>
              <a:buClr>
                <a:srgbClr val="404040"/>
              </a:buClr>
              <a:buSzPts val="1400"/>
              <a:buFont typeface="Calibri"/>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37"/>
        <p:cNvGrpSpPr/>
        <p:nvPr/>
      </p:nvGrpSpPr>
      <p:grpSpPr>
        <a:xfrm>
          <a:off x="0" y="0"/>
          <a:ext cx="0" cy="0"/>
          <a:chOff x="0" y="0"/>
          <a:chExt cx="0" cy="0"/>
        </a:xfrm>
      </p:grpSpPr>
      <p:sp>
        <p:nvSpPr>
          <p:cNvPr id="138" name="Google Shape;138;p106"/>
          <p:cNvSpPr/>
          <p:nvPr/>
        </p:nvSpPr>
        <p:spPr>
          <a:xfrm>
            <a:off x="3175" y="6400800"/>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6"/>
          <p:cNvSpPr/>
          <p:nvPr/>
        </p:nvSpPr>
        <p:spPr>
          <a:xfrm>
            <a:off x="0" y="6334125"/>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Google Shape;140;p106"/>
          <p:cNvCxnSpPr/>
          <p:nvPr/>
        </p:nvCxnSpPr>
        <p:spPr>
          <a:xfrm>
            <a:off x="906463" y="4343400"/>
            <a:ext cx="7405687" cy="0"/>
          </a:xfrm>
          <a:prstGeom prst="straightConnector1">
            <a:avLst/>
          </a:prstGeom>
          <a:noFill/>
          <a:ln w="9525" cap="flat" cmpd="sng">
            <a:solidFill>
              <a:srgbClr val="7F7F7F"/>
            </a:solidFill>
            <a:prstDash val="solid"/>
            <a:round/>
            <a:headEnd type="none" w="sm" len="sm"/>
            <a:tailEnd type="none" w="sm" len="sm"/>
          </a:ln>
        </p:spPr>
      </p:cxnSp>
      <p:sp>
        <p:nvSpPr>
          <p:cNvPr id="141" name="Google Shape;141;p106"/>
          <p:cNvSpPr txBox="1">
            <a:spLocks noGrp="1"/>
          </p:cNvSpPr>
          <p:nvPr>
            <p:ph type="title"/>
          </p:nvPr>
        </p:nvSpPr>
        <p:spPr>
          <a:xfrm>
            <a:off x="822960" y="758952"/>
            <a:ext cx="75438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8000" b="0">
                <a:solidFill>
                  <a:srgbClr val="262626"/>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42" name="Google Shape;142;p106"/>
          <p:cNvSpPr txBox="1">
            <a:spLocks noGrp="1"/>
          </p:cNvSpPr>
          <p:nvPr>
            <p:ph type="body" idx="1"/>
          </p:nvPr>
        </p:nvSpPr>
        <p:spPr>
          <a:xfrm>
            <a:off x="822960" y="4453128"/>
            <a:ext cx="75438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143" name="Google Shape;143;p106"/>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06"/>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06"/>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a:solidFill>
                  <a:srgbClr val="FFFFFF"/>
                </a:solidFill>
                <a:latin typeface="Arial"/>
                <a:ea typeface="Arial"/>
                <a:cs typeface="Arial"/>
                <a:sym typeface="Arial"/>
              </a:defRPr>
            </a:lvl1pPr>
            <a:lvl2pPr marL="0" lvl="1" indent="0" algn="r">
              <a:spcBef>
                <a:spcPts val="0"/>
              </a:spcBef>
              <a:spcAft>
                <a:spcPts val="0"/>
              </a:spcAft>
              <a:buNone/>
              <a:defRPr sz="1000">
                <a:solidFill>
                  <a:srgbClr val="FFFFFF"/>
                </a:solidFill>
                <a:latin typeface="Arial"/>
                <a:ea typeface="Arial"/>
                <a:cs typeface="Arial"/>
                <a:sym typeface="Arial"/>
              </a:defRPr>
            </a:lvl2pPr>
            <a:lvl3pPr marL="0" lvl="2" indent="0" algn="r">
              <a:spcBef>
                <a:spcPts val="0"/>
              </a:spcBef>
              <a:spcAft>
                <a:spcPts val="0"/>
              </a:spcAft>
              <a:buNone/>
              <a:defRPr sz="1000">
                <a:solidFill>
                  <a:srgbClr val="FFFFFF"/>
                </a:solidFill>
                <a:latin typeface="Arial"/>
                <a:ea typeface="Arial"/>
                <a:cs typeface="Arial"/>
                <a:sym typeface="Arial"/>
              </a:defRPr>
            </a:lvl3pPr>
            <a:lvl4pPr marL="0" lvl="3" indent="0" algn="r">
              <a:spcBef>
                <a:spcPts val="0"/>
              </a:spcBef>
              <a:spcAft>
                <a:spcPts val="0"/>
              </a:spcAft>
              <a:buNone/>
              <a:defRPr sz="1000">
                <a:solidFill>
                  <a:srgbClr val="FFFFFF"/>
                </a:solidFill>
                <a:latin typeface="Arial"/>
                <a:ea typeface="Arial"/>
                <a:cs typeface="Arial"/>
                <a:sym typeface="Arial"/>
              </a:defRPr>
            </a:lvl4pPr>
            <a:lvl5pPr marL="0" lvl="4" indent="0" algn="r">
              <a:spcBef>
                <a:spcPts val="0"/>
              </a:spcBef>
              <a:spcAft>
                <a:spcPts val="0"/>
              </a:spcAft>
              <a:buNone/>
              <a:defRPr sz="1000">
                <a:solidFill>
                  <a:srgbClr val="FFFFFF"/>
                </a:solidFill>
                <a:latin typeface="Arial"/>
                <a:ea typeface="Arial"/>
                <a:cs typeface="Arial"/>
                <a:sym typeface="Arial"/>
              </a:defRPr>
            </a:lvl5pPr>
            <a:lvl6pPr marL="0" lvl="5" indent="0" algn="r">
              <a:spcBef>
                <a:spcPts val="0"/>
              </a:spcBef>
              <a:spcAft>
                <a:spcPts val="0"/>
              </a:spcAft>
              <a:buNone/>
              <a:defRPr sz="1000">
                <a:solidFill>
                  <a:srgbClr val="FFFFFF"/>
                </a:solidFill>
                <a:latin typeface="Arial"/>
                <a:ea typeface="Arial"/>
                <a:cs typeface="Arial"/>
                <a:sym typeface="Arial"/>
              </a:defRPr>
            </a:lvl6pPr>
            <a:lvl7pPr marL="0" lvl="6" indent="0" algn="r">
              <a:spcBef>
                <a:spcPts val="0"/>
              </a:spcBef>
              <a:spcAft>
                <a:spcPts val="0"/>
              </a:spcAft>
              <a:buNone/>
              <a:defRPr sz="1000">
                <a:solidFill>
                  <a:srgbClr val="FFFFFF"/>
                </a:solidFill>
                <a:latin typeface="Arial"/>
                <a:ea typeface="Arial"/>
                <a:cs typeface="Arial"/>
                <a:sym typeface="Arial"/>
              </a:defRPr>
            </a:lvl7pPr>
            <a:lvl8pPr marL="0" lvl="7" indent="0" algn="r">
              <a:spcBef>
                <a:spcPts val="0"/>
              </a:spcBef>
              <a:spcAft>
                <a:spcPts val="0"/>
              </a:spcAft>
              <a:buNone/>
              <a:defRPr sz="1000">
                <a:solidFill>
                  <a:srgbClr val="FFFFFF"/>
                </a:solidFill>
                <a:latin typeface="Arial"/>
                <a:ea typeface="Arial"/>
                <a:cs typeface="Arial"/>
                <a:sym typeface="Arial"/>
              </a:defRPr>
            </a:lvl8pPr>
            <a:lvl9pPr marL="0" lvl="8" indent="0" algn="r">
              <a:spcBef>
                <a:spcPts val="0"/>
              </a:spcBef>
              <a:spcAft>
                <a:spcPts val="0"/>
              </a:spcAft>
              <a:buNone/>
              <a:defRPr sz="100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6"/>
        <p:cNvGrpSpPr/>
        <p:nvPr/>
      </p:nvGrpSpPr>
      <p:grpSpPr>
        <a:xfrm>
          <a:off x="0" y="0"/>
          <a:ext cx="0" cy="0"/>
          <a:chOff x="0" y="0"/>
          <a:chExt cx="0" cy="0"/>
        </a:xfrm>
      </p:grpSpPr>
      <p:sp>
        <p:nvSpPr>
          <p:cNvPr id="147" name="Google Shape;147;p107"/>
          <p:cNvSpPr txBox="1">
            <a:spLocks noGrp="1"/>
          </p:cNvSpPr>
          <p:nvPr>
            <p:ph type="title"/>
          </p:nvPr>
        </p:nvSpPr>
        <p:spPr>
          <a:xfrm>
            <a:off x="822960" y="265584"/>
            <a:ext cx="7543800" cy="98970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48" name="Google Shape;148;p107"/>
          <p:cNvSpPr txBox="1">
            <a:spLocks noGrp="1"/>
          </p:cNvSpPr>
          <p:nvPr>
            <p:ph type="body" idx="1"/>
          </p:nvPr>
        </p:nvSpPr>
        <p:spPr>
          <a:xfrm>
            <a:off x="822960" y="1524001"/>
            <a:ext cx="3703320" cy="4345094"/>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49" name="Google Shape;149;p107"/>
          <p:cNvSpPr txBox="1">
            <a:spLocks noGrp="1"/>
          </p:cNvSpPr>
          <p:nvPr>
            <p:ph type="body" idx="2"/>
          </p:nvPr>
        </p:nvSpPr>
        <p:spPr>
          <a:xfrm>
            <a:off x="4663440" y="1524001"/>
            <a:ext cx="3703320" cy="4345094"/>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50" name="Google Shape;150;p107"/>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107"/>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107"/>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a:solidFill>
                  <a:srgbClr val="FFFFFF"/>
                </a:solidFill>
                <a:latin typeface="Arial"/>
                <a:ea typeface="Arial"/>
                <a:cs typeface="Arial"/>
                <a:sym typeface="Arial"/>
              </a:defRPr>
            </a:lvl1pPr>
            <a:lvl2pPr marL="0" lvl="1" indent="0" algn="r">
              <a:spcBef>
                <a:spcPts val="0"/>
              </a:spcBef>
              <a:spcAft>
                <a:spcPts val="0"/>
              </a:spcAft>
              <a:buNone/>
              <a:defRPr sz="1000">
                <a:solidFill>
                  <a:srgbClr val="FFFFFF"/>
                </a:solidFill>
                <a:latin typeface="Arial"/>
                <a:ea typeface="Arial"/>
                <a:cs typeface="Arial"/>
                <a:sym typeface="Arial"/>
              </a:defRPr>
            </a:lvl2pPr>
            <a:lvl3pPr marL="0" lvl="2" indent="0" algn="r">
              <a:spcBef>
                <a:spcPts val="0"/>
              </a:spcBef>
              <a:spcAft>
                <a:spcPts val="0"/>
              </a:spcAft>
              <a:buNone/>
              <a:defRPr sz="1000">
                <a:solidFill>
                  <a:srgbClr val="FFFFFF"/>
                </a:solidFill>
                <a:latin typeface="Arial"/>
                <a:ea typeface="Arial"/>
                <a:cs typeface="Arial"/>
                <a:sym typeface="Arial"/>
              </a:defRPr>
            </a:lvl3pPr>
            <a:lvl4pPr marL="0" lvl="3" indent="0" algn="r">
              <a:spcBef>
                <a:spcPts val="0"/>
              </a:spcBef>
              <a:spcAft>
                <a:spcPts val="0"/>
              </a:spcAft>
              <a:buNone/>
              <a:defRPr sz="1000">
                <a:solidFill>
                  <a:srgbClr val="FFFFFF"/>
                </a:solidFill>
                <a:latin typeface="Arial"/>
                <a:ea typeface="Arial"/>
                <a:cs typeface="Arial"/>
                <a:sym typeface="Arial"/>
              </a:defRPr>
            </a:lvl4pPr>
            <a:lvl5pPr marL="0" lvl="4" indent="0" algn="r">
              <a:spcBef>
                <a:spcPts val="0"/>
              </a:spcBef>
              <a:spcAft>
                <a:spcPts val="0"/>
              </a:spcAft>
              <a:buNone/>
              <a:defRPr sz="1000">
                <a:solidFill>
                  <a:srgbClr val="FFFFFF"/>
                </a:solidFill>
                <a:latin typeface="Arial"/>
                <a:ea typeface="Arial"/>
                <a:cs typeface="Arial"/>
                <a:sym typeface="Arial"/>
              </a:defRPr>
            </a:lvl5pPr>
            <a:lvl6pPr marL="0" lvl="5" indent="0" algn="r">
              <a:spcBef>
                <a:spcPts val="0"/>
              </a:spcBef>
              <a:spcAft>
                <a:spcPts val="0"/>
              </a:spcAft>
              <a:buNone/>
              <a:defRPr sz="1000">
                <a:solidFill>
                  <a:srgbClr val="FFFFFF"/>
                </a:solidFill>
                <a:latin typeface="Arial"/>
                <a:ea typeface="Arial"/>
                <a:cs typeface="Arial"/>
                <a:sym typeface="Arial"/>
              </a:defRPr>
            </a:lvl6pPr>
            <a:lvl7pPr marL="0" lvl="6" indent="0" algn="r">
              <a:spcBef>
                <a:spcPts val="0"/>
              </a:spcBef>
              <a:spcAft>
                <a:spcPts val="0"/>
              </a:spcAft>
              <a:buNone/>
              <a:defRPr sz="1000">
                <a:solidFill>
                  <a:srgbClr val="FFFFFF"/>
                </a:solidFill>
                <a:latin typeface="Arial"/>
                <a:ea typeface="Arial"/>
                <a:cs typeface="Arial"/>
                <a:sym typeface="Arial"/>
              </a:defRPr>
            </a:lvl7pPr>
            <a:lvl8pPr marL="0" lvl="7" indent="0" algn="r">
              <a:spcBef>
                <a:spcPts val="0"/>
              </a:spcBef>
              <a:spcAft>
                <a:spcPts val="0"/>
              </a:spcAft>
              <a:buNone/>
              <a:defRPr sz="1000">
                <a:solidFill>
                  <a:srgbClr val="FFFFFF"/>
                </a:solidFill>
                <a:latin typeface="Arial"/>
                <a:ea typeface="Arial"/>
                <a:cs typeface="Arial"/>
                <a:sym typeface="Arial"/>
              </a:defRPr>
            </a:lvl8pPr>
            <a:lvl9pPr marL="0" lvl="8" indent="0" algn="r">
              <a:spcBef>
                <a:spcPts val="0"/>
              </a:spcBef>
              <a:spcAft>
                <a:spcPts val="0"/>
              </a:spcAft>
              <a:buNone/>
              <a:defRPr sz="100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53"/>
        <p:cNvGrpSpPr/>
        <p:nvPr/>
      </p:nvGrpSpPr>
      <p:grpSpPr>
        <a:xfrm>
          <a:off x="0" y="0"/>
          <a:ext cx="0" cy="0"/>
          <a:chOff x="0" y="0"/>
          <a:chExt cx="0" cy="0"/>
        </a:xfrm>
      </p:grpSpPr>
      <p:sp>
        <p:nvSpPr>
          <p:cNvPr id="154" name="Google Shape;154;p108"/>
          <p:cNvSpPr txBox="1">
            <a:spLocks noGrp="1"/>
          </p:cNvSpPr>
          <p:nvPr>
            <p:ph type="title"/>
          </p:nvPr>
        </p:nvSpPr>
        <p:spPr>
          <a:xfrm>
            <a:off x="822960" y="286605"/>
            <a:ext cx="7543800" cy="969003"/>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55" name="Google Shape;155;p108"/>
          <p:cNvSpPr txBox="1">
            <a:spLocks noGrp="1"/>
          </p:cNvSpPr>
          <p:nvPr>
            <p:ph type="body" idx="1"/>
          </p:nvPr>
        </p:nvSpPr>
        <p:spPr>
          <a:xfrm>
            <a:off x="822960" y="1397318"/>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56" name="Google Shape;156;p108"/>
          <p:cNvSpPr txBox="1">
            <a:spLocks noGrp="1"/>
          </p:cNvSpPr>
          <p:nvPr>
            <p:ph type="body" idx="2"/>
          </p:nvPr>
        </p:nvSpPr>
        <p:spPr>
          <a:xfrm>
            <a:off x="822960" y="2209800"/>
            <a:ext cx="3703320" cy="32867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57" name="Google Shape;157;p108"/>
          <p:cNvSpPr txBox="1">
            <a:spLocks noGrp="1"/>
          </p:cNvSpPr>
          <p:nvPr>
            <p:ph type="body" idx="3"/>
          </p:nvPr>
        </p:nvSpPr>
        <p:spPr>
          <a:xfrm>
            <a:off x="4663440" y="1371600"/>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58" name="Google Shape;158;p108"/>
          <p:cNvSpPr txBox="1">
            <a:spLocks noGrp="1"/>
          </p:cNvSpPr>
          <p:nvPr>
            <p:ph type="body" idx="4"/>
          </p:nvPr>
        </p:nvSpPr>
        <p:spPr>
          <a:xfrm>
            <a:off x="4663440" y="2209800"/>
            <a:ext cx="3703320" cy="32867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59" name="Google Shape;159;p108"/>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08"/>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08"/>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a:solidFill>
                  <a:srgbClr val="FFFFFF"/>
                </a:solidFill>
                <a:latin typeface="Arial"/>
                <a:ea typeface="Arial"/>
                <a:cs typeface="Arial"/>
                <a:sym typeface="Arial"/>
              </a:defRPr>
            </a:lvl1pPr>
            <a:lvl2pPr marL="0" lvl="1" indent="0" algn="r">
              <a:spcBef>
                <a:spcPts val="0"/>
              </a:spcBef>
              <a:spcAft>
                <a:spcPts val="0"/>
              </a:spcAft>
              <a:buNone/>
              <a:defRPr sz="1000">
                <a:solidFill>
                  <a:srgbClr val="FFFFFF"/>
                </a:solidFill>
                <a:latin typeface="Arial"/>
                <a:ea typeface="Arial"/>
                <a:cs typeface="Arial"/>
                <a:sym typeface="Arial"/>
              </a:defRPr>
            </a:lvl2pPr>
            <a:lvl3pPr marL="0" lvl="2" indent="0" algn="r">
              <a:spcBef>
                <a:spcPts val="0"/>
              </a:spcBef>
              <a:spcAft>
                <a:spcPts val="0"/>
              </a:spcAft>
              <a:buNone/>
              <a:defRPr sz="1000">
                <a:solidFill>
                  <a:srgbClr val="FFFFFF"/>
                </a:solidFill>
                <a:latin typeface="Arial"/>
                <a:ea typeface="Arial"/>
                <a:cs typeface="Arial"/>
                <a:sym typeface="Arial"/>
              </a:defRPr>
            </a:lvl3pPr>
            <a:lvl4pPr marL="0" lvl="3" indent="0" algn="r">
              <a:spcBef>
                <a:spcPts val="0"/>
              </a:spcBef>
              <a:spcAft>
                <a:spcPts val="0"/>
              </a:spcAft>
              <a:buNone/>
              <a:defRPr sz="1000">
                <a:solidFill>
                  <a:srgbClr val="FFFFFF"/>
                </a:solidFill>
                <a:latin typeface="Arial"/>
                <a:ea typeface="Arial"/>
                <a:cs typeface="Arial"/>
                <a:sym typeface="Arial"/>
              </a:defRPr>
            </a:lvl4pPr>
            <a:lvl5pPr marL="0" lvl="4" indent="0" algn="r">
              <a:spcBef>
                <a:spcPts val="0"/>
              </a:spcBef>
              <a:spcAft>
                <a:spcPts val="0"/>
              </a:spcAft>
              <a:buNone/>
              <a:defRPr sz="1000">
                <a:solidFill>
                  <a:srgbClr val="FFFFFF"/>
                </a:solidFill>
                <a:latin typeface="Arial"/>
                <a:ea typeface="Arial"/>
                <a:cs typeface="Arial"/>
                <a:sym typeface="Arial"/>
              </a:defRPr>
            </a:lvl5pPr>
            <a:lvl6pPr marL="0" lvl="5" indent="0" algn="r">
              <a:spcBef>
                <a:spcPts val="0"/>
              </a:spcBef>
              <a:spcAft>
                <a:spcPts val="0"/>
              </a:spcAft>
              <a:buNone/>
              <a:defRPr sz="1000">
                <a:solidFill>
                  <a:srgbClr val="FFFFFF"/>
                </a:solidFill>
                <a:latin typeface="Arial"/>
                <a:ea typeface="Arial"/>
                <a:cs typeface="Arial"/>
                <a:sym typeface="Arial"/>
              </a:defRPr>
            </a:lvl6pPr>
            <a:lvl7pPr marL="0" lvl="6" indent="0" algn="r">
              <a:spcBef>
                <a:spcPts val="0"/>
              </a:spcBef>
              <a:spcAft>
                <a:spcPts val="0"/>
              </a:spcAft>
              <a:buNone/>
              <a:defRPr sz="1000">
                <a:solidFill>
                  <a:srgbClr val="FFFFFF"/>
                </a:solidFill>
                <a:latin typeface="Arial"/>
                <a:ea typeface="Arial"/>
                <a:cs typeface="Arial"/>
                <a:sym typeface="Arial"/>
              </a:defRPr>
            </a:lvl7pPr>
            <a:lvl8pPr marL="0" lvl="7" indent="0" algn="r">
              <a:spcBef>
                <a:spcPts val="0"/>
              </a:spcBef>
              <a:spcAft>
                <a:spcPts val="0"/>
              </a:spcAft>
              <a:buNone/>
              <a:defRPr sz="1000">
                <a:solidFill>
                  <a:srgbClr val="FFFFFF"/>
                </a:solidFill>
                <a:latin typeface="Arial"/>
                <a:ea typeface="Arial"/>
                <a:cs typeface="Arial"/>
                <a:sym typeface="Arial"/>
              </a:defRPr>
            </a:lvl8pPr>
            <a:lvl9pPr marL="0" lvl="8" indent="0" algn="r">
              <a:spcBef>
                <a:spcPts val="0"/>
              </a:spcBef>
              <a:spcAft>
                <a:spcPts val="0"/>
              </a:spcAft>
              <a:buNone/>
              <a:defRPr sz="100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3"/>
        <p:cNvGrpSpPr/>
        <p:nvPr/>
      </p:nvGrpSpPr>
      <p:grpSpPr>
        <a:xfrm>
          <a:off x="0" y="0"/>
          <a:ext cx="0" cy="0"/>
          <a:chOff x="0" y="0"/>
          <a:chExt cx="0" cy="0"/>
        </a:xfrm>
      </p:grpSpPr>
      <p:cxnSp>
        <p:nvCxnSpPr>
          <p:cNvPr id="24" name="Google Shape;24;p114"/>
          <p:cNvCxnSpPr/>
          <p:nvPr/>
        </p:nvCxnSpPr>
        <p:spPr>
          <a:xfrm>
            <a:off x="541338" y="2644775"/>
            <a:ext cx="8243887" cy="0"/>
          </a:xfrm>
          <a:prstGeom prst="straightConnector1">
            <a:avLst/>
          </a:prstGeom>
          <a:noFill/>
          <a:ln w="9525" cap="flat" cmpd="sng">
            <a:solidFill>
              <a:srgbClr val="7F7F7F"/>
            </a:solidFill>
            <a:prstDash val="solid"/>
            <a:round/>
            <a:headEnd type="none" w="sm" len="sm"/>
            <a:tailEnd type="none" w="sm" len="sm"/>
          </a:ln>
        </p:spPr>
      </p:cxnSp>
      <p:sp>
        <p:nvSpPr>
          <p:cNvPr id="25" name="Google Shape;25;p114"/>
          <p:cNvSpPr/>
          <p:nvPr/>
        </p:nvSpPr>
        <p:spPr>
          <a:xfrm>
            <a:off x="3175" y="6400800"/>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14"/>
          <p:cNvSpPr/>
          <p:nvPr/>
        </p:nvSpPr>
        <p:spPr>
          <a:xfrm>
            <a:off x="0" y="6334125"/>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14"/>
          <p:cNvSpPr txBox="1"/>
          <p:nvPr/>
        </p:nvSpPr>
        <p:spPr>
          <a:xfrm>
            <a:off x="457200" y="5105400"/>
            <a:ext cx="4724400" cy="10779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0D5672"/>
                </a:solidFill>
                <a:latin typeface="Arial"/>
                <a:ea typeface="Arial"/>
                <a:cs typeface="Arial"/>
                <a:sym typeface="Arial"/>
              </a:rPr>
              <a:t>PowerPoint Authors:</a:t>
            </a:r>
            <a:endParaRPr/>
          </a:p>
          <a:p>
            <a:pPr marL="0" marR="0" lvl="0" indent="0" algn="l" rtl="0">
              <a:spcBef>
                <a:spcPts val="0"/>
              </a:spcBef>
              <a:spcAft>
                <a:spcPts val="0"/>
              </a:spcAft>
              <a:buNone/>
            </a:pPr>
            <a:r>
              <a:rPr lang="en-US" sz="1600">
                <a:solidFill>
                  <a:srgbClr val="0D5672"/>
                </a:solidFill>
                <a:latin typeface="Arial"/>
                <a:ea typeface="Arial"/>
                <a:cs typeface="Arial"/>
                <a:sym typeface="Arial"/>
              </a:rPr>
              <a:t>	Susan Coomer Galbreath, Ph.D., CPA</a:t>
            </a:r>
            <a:endParaRPr/>
          </a:p>
          <a:p>
            <a:pPr marL="0" marR="0" lvl="0" indent="0" algn="l" rtl="0">
              <a:spcBef>
                <a:spcPts val="0"/>
              </a:spcBef>
              <a:spcAft>
                <a:spcPts val="0"/>
              </a:spcAft>
              <a:buNone/>
            </a:pPr>
            <a:r>
              <a:rPr lang="en-US" sz="1600">
                <a:solidFill>
                  <a:srgbClr val="0D5672"/>
                </a:solidFill>
                <a:latin typeface="Arial"/>
                <a:ea typeface="Arial"/>
                <a:cs typeface="Arial"/>
                <a:sym typeface="Arial"/>
              </a:rPr>
              <a:t>	Jon A. Booker, Ph.D., CPA, CIA</a:t>
            </a:r>
            <a:endParaRPr/>
          </a:p>
          <a:p>
            <a:pPr marL="0" marR="0" lvl="0" indent="0" algn="l" rtl="0">
              <a:spcBef>
                <a:spcPts val="0"/>
              </a:spcBef>
              <a:spcAft>
                <a:spcPts val="0"/>
              </a:spcAft>
              <a:buNone/>
            </a:pPr>
            <a:r>
              <a:rPr lang="en-US" sz="1600">
                <a:solidFill>
                  <a:srgbClr val="0D5672"/>
                </a:solidFill>
                <a:latin typeface="Arial"/>
                <a:ea typeface="Arial"/>
                <a:cs typeface="Arial"/>
                <a:sym typeface="Arial"/>
              </a:rPr>
              <a:t>	Cynthia J. Rooney, Ph.D., CPA</a:t>
            </a:r>
            <a:endParaRPr/>
          </a:p>
        </p:txBody>
      </p:sp>
      <p:sp>
        <p:nvSpPr>
          <p:cNvPr id="28" name="Google Shape;28;p114"/>
          <p:cNvSpPr/>
          <p:nvPr/>
        </p:nvSpPr>
        <p:spPr>
          <a:xfrm>
            <a:off x="3175" y="6400800"/>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14"/>
          <p:cNvSpPr/>
          <p:nvPr/>
        </p:nvSpPr>
        <p:spPr>
          <a:xfrm>
            <a:off x="0" y="6334125"/>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14"/>
          <p:cNvSpPr txBox="1"/>
          <p:nvPr/>
        </p:nvSpPr>
        <p:spPr>
          <a:xfrm>
            <a:off x="457200" y="5105400"/>
            <a:ext cx="4724400" cy="10779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0D5672"/>
                </a:solidFill>
                <a:latin typeface="Arial"/>
                <a:ea typeface="Arial"/>
                <a:cs typeface="Arial"/>
                <a:sym typeface="Arial"/>
              </a:rPr>
              <a:t>PowerPoint Authors:</a:t>
            </a:r>
            <a:endParaRPr/>
          </a:p>
          <a:p>
            <a:pPr marL="0" marR="0" lvl="0" indent="0" algn="l" rtl="0">
              <a:spcBef>
                <a:spcPts val="0"/>
              </a:spcBef>
              <a:spcAft>
                <a:spcPts val="0"/>
              </a:spcAft>
              <a:buNone/>
            </a:pPr>
            <a:r>
              <a:rPr lang="en-US" sz="1600">
                <a:solidFill>
                  <a:srgbClr val="0D5672"/>
                </a:solidFill>
                <a:latin typeface="Arial"/>
                <a:ea typeface="Arial"/>
                <a:cs typeface="Arial"/>
                <a:sym typeface="Arial"/>
              </a:rPr>
              <a:t>	Susan Coomer Galbreath, Ph.D., CPA</a:t>
            </a:r>
            <a:endParaRPr/>
          </a:p>
          <a:p>
            <a:pPr marL="0" marR="0" lvl="0" indent="0" algn="l" rtl="0">
              <a:spcBef>
                <a:spcPts val="0"/>
              </a:spcBef>
              <a:spcAft>
                <a:spcPts val="0"/>
              </a:spcAft>
              <a:buNone/>
            </a:pPr>
            <a:r>
              <a:rPr lang="en-US" sz="1600">
                <a:solidFill>
                  <a:srgbClr val="0D5672"/>
                </a:solidFill>
                <a:latin typeface="Arial"/>
                <a:ea typeface="Arial"/>
                <a:cs typeface="Arial"/>
                <a:sym typeface="Arial"/>
              </a:rPr>
              <a:t>	Jon A. Booker, Ph.D., CPA, CIA</a:t>
            </a:r>
            <a:endParaRPr/>
          </a:p>
          <a:p>
            <a:pPr marL="0" marR="0" lvl="0" indent="0" algn="l" rtl="0">
              <a:spcBef>
                <a:spcPts val="0"/>
              </a:spcBef>
              <a:spcAft>
                <a:spcPts val="0"/>
              </a:spcAft>
              <a:buNone/>
            </a:pPr>
            <a:r>
              <a:rPr lang="en-US" sz="1600">
                <a:solidFill>
                  <a:srgbClr val="0D5672"/>
                </a:solidFill>
                <a:latin typeface="Arial"/>
                <a:ea typeface="Arial"/>
                <a:cs typeface="Arial"/>
                <a:sym typeface="Arial"/>
              </a:rPr>
              <a:t>	Cynthia J. Rooney, Ph.D., CPA</a:t>
            </a:r>
            <a:endParaRPr/>
          </a:p>
        </p:txBody>
      </p:sp>
      <p:pic>
        <p:nvPicPr>
          <p:cNvPr id="31" name="Google Shape;31;p114"/>
          <p:cNvPicPr preferRelativeResize="0"/>
          <p:nvPr/>
        </p:nvPicPr>
        <p:blipFill rotWithShape="1">
          <a:blip r:embed="rId2">
            <a:alphaModFix/>
          </a:blip>
          <a:srcRect/>
          <a:stretch/>
        </p:blipFill>
        <p:spPr>
          <a:xfrm>
            <a:off x="6064250" y="2736850"/>
            <a:ext cx="2720975" cy="3429000"/>
          </a:xfrm>
          <a:prstGeom prst="rect">
            <a:avLst/>
          </a:prstGeom>
          <a:noFill/>
          <a:ln>
            <a:noFill/>
          </a:ln>
        </p:spPr>
      </p:pic>
      <p:sp>
        <p:nvSpPr>
          <p:cNvPr id="32" name="Google Shape;32;p114"/>
          <p:cNvSpPr txBox="1">
            <a:spLocks noGrp="1"/>
          </p:cNvSpPr>
          <p:nvPr>
            <p:ph type="ctrTitle"/>
          </p:nvPr>
        </p:nvSpPr>
        <p:spPr>
          <a:xfrm>
            <a:off x="540703" y="-75698"/>
            <a:ext cx="7543800" cy="26700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5400">
                <a:solidFill>
                  <a:srgbClr val="262626"/>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33" name="Google Shape;33;p114"/>
          <p:cNvSpPr txBox="1">
            <a:spLocks noGrp="1"/>
          </p:cNvSpPr>
          <p:nvPr>
            <p:ph type="subTitle" idx="1"/>
          </p:nvPr>
        </p:nvSpPr>
        <p:spPr>
          <a:xfrm>
            <a:off x="540703" y="2815466"/>
            <a:ext cx="7529354"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34" name="Google Shape;34;p114"/>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4"/>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14"/>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a:solidFill>
                  <a:srgbClr val="FFFFFF"/>
                </a:solidFill>
                <a:latin typeface="Arial"/>
                <a:ea typeface="Arial"/>
                <a:cs typeface="Arial"/>
                <a:sym typeface="Arial"/>
              </a:defRPr>
            </a:lvl1pPr>
            <a:lvl2pPr marL="0" lvl="1" indent="0" algn="r">
              <a:spcBef>
                <a:spcPts val="0"/>
              </a:spcBef>
              <a:spcAft>
                <a:spcPts val="0"/>
              </a:spcAft>
              <a:buNone/>
              <a:defRPr sz="1000">
                <a:solidFill>
                  <a:srgbClr val="FFFFFF"/>
                </a:solidFill>
                <a:latin typeface="Arial"/>
                <a:ea typeface="Arial"/>
                <a:cs typeface="Arial"/>
                <a:sym typeface="Arial"/>
              </a:defRPr>
            </a:lvl2pPr>
            <a:lvl3pPr marL="0" lvl="2" indent="0" algn="r">
              <a:spcBef>
                <a:spcPts val="0"/>
              </a:spcBef>
              <a:spcAft>
                <a:spcPts val="0"/>
              </a:spcAft>
              <a:buNone/>
              <a:defRPr sz="1000">
                <a:solidFill>
                  <a:srgbClr val="FFFFFF"/>
                </a:solidFill>
                <a:latin typeface="Arial"/>
                <a:ea typeface="Arial"/>
                <a:cs typeface="Arial"/>
                <a:sym typeface="Arial"/>
              </a:defRPr>
            </a:lvl3pPr>
            <a:lvl4pPr marL="0" lvl="3" indent="0" algn="r">
              <a:spcBef>
                <a:spcPts val="0"/>
              </a:spcBef>
              <a:spcAft>
                <a:spcPts val="0"/>
              </a:spcAft>
              <a:buNone/>
              <a:defRPr sz="1000">
                <a:solidFill>
                  <a:srgbClr val="FFFFFF"/>
                </a:solidFill>
                <a:latin typeface="Arial"/>
                <a:ea typeface="Arial"/>
                <a:cs typeface="Arial"/>
                <a:sym typeface="Arial"/>
              </a:defRPr>
            </a:lvl4pPr>
            <a:lvl5pPr marL="0" lvl="4" indent="0" algn="r">
              <a:spcBef>
                <a:spcPts val="0"/>
              </a:spcBef>
              <a:spcAft>
                <a:spcPts val="0"/>
              </a:spcAft>
              <a:buNone/>
              <a:defRPr sz="1000">
                <a:solidFill>
                  <a:srgbClr val="FFFFFF"/>
                </a:solidFill>
                <a:latin typeface="Arial"/>
                <a:ea typeface="Arial"/>
                <a:cs typeface="Arial"/>
                <a:sym typeface="Arial"/>
              </a:defRPr>
            </a:lvl5pPr>
            <a:lvl6pPr marL="0" lvl="5" indent="0" algn="r">
              <a:spcBef>
                <a:spcPts val="0"/>
              </a:spcBef>
              <a:spcAft>
                <a:spcPts val="0"/>
              </a:spcAft>
              <a:buNone/>
              <a:defRPr sz="1000">
                <a:solidFill>
                  <a:srgbClr val="FFFFFF"/>
                </a:solidFill>
                <a:latin typeface="Arial"/>
                <a:ea typeface="Arial"/>
                <a:cs typeface="Arial"/>
                <a:sym typeface="Arial"/>
              </a:defRPr>
            </a:lvl6pPr>
            <a:lvl7pPr marL="0" lvl="6" indent="0" algn="r">
              <a:spcBef>
                <a:spcPts val="0"/>
              </a:spcBef>
              <a:spcAft>
                <a:spcPts val="0"/>
              </a:spcAft>
              <a:buNone/>
              <a:defRPr sz="1000">
                <a:solidFill>
                  <a:srgbClr val="FFFFFF"/>
                </a:solidFill>
                <a:latin typeface="Arial"/>
                <a:ea typeface="Arial"/>
                <a:cs typeface="Arial"/>
                <a:sym typeface="Arial"/>
              </a:defRPr>
            </a:lvl7pPr>
            <a:lvl8pPr marL="0" lvl="7" indent="0" algn="r">
              <a:spcBef>
                <a:spcPts val="0"/>
              </a:spcBef>
              <a:spcAft>
                <a:spcPts val="0"/>
              </a:spcAft>
              <a:buNone/>
              <a:defRPr sz="1000">
                <a:solidFill>
                  <a:srgbClr val="FFFFFF"/>
                </a:solidFill>
                <a:latin typeface="Arial"/>
                <a:ea typeface="Arial"/>
                <a:cs typeface="Arial"/>
                <a:sym typeface="Arial"/>
              </a:defRPr>
            </a:lvl8pPr>
            <a:lvl9pPr marL="0" lvl="8" indent="0" algn="r">
              <a:spcBef>
                <a:spcPts val="0"/>
              </a:spcBef>
              <a:spcAft>
                <a:spcPts val="0"/>
              </a:spcAft>
              <a:buNone/>
              <a:defRPr sz="100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7" name="Google Shape;37;p114"/>
          <p:cNvSpPr txBox="1"/>
          <p:nvPr/>
        </p:nvSpPr>
        <p:spPr>
          <a:xfrm>
            <a:off x="3048000" y="6457950"/>
            <a:ext cx="6400800" cy="52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i="1">
                <a:solidFill>
                  <a:schemeClr val="lt1"/>
                </a:solidFill>
                <a:latin typeface="Arial"/>
                <a:ea typeface="Arial"/>
                <a:cs typeface="Arial"/>
                <a:sym typeface="Arial"/>
              </a:rPr>
              <a:t>©McGraw-Hill Education. All rights reserved. Authorized only for instructor use in the classroom.  No reproduction or further distribution permitted without the prior written consent of McGraw-Hill Education.</a:t>
            </a:r>
            <a:endParaRPr/>
          </a:p>
          <a:p>
            <a:pPr marL="0" marR="0" lvl="0" indent="0" algn="l" rtl="0">
              <a:spcBef>
                <a:spcPts val="0"/>
              </a:spcBef>
              <a:spcAft>
                <a:spcPts val="0"/>
              </a:spcAft>
              <a:buNone/>
            </a:pPr>
            <a:r>
              <a:rPr lang="en-US" sz="1000" i="1">
                <a:solidFill>
                  <a:srgbClr val="F2F2F2"/>
                </a:solidFill>
                <a:latin typeface="Times"/>
                <a:ea typeface="Times"/>
                <a:cs typeface="Times"/>
                <a:sym typeface="Times"/>
              </a:rPr>
              <a:t>.</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62"/>
        <p:cNvGrpSpPr/>
        <p:nvPr/>
      </p:nvGrpSpPr>
      <p:grpSpPr>
        <a:xfrm>
          <a:off x="0" y="0"/>
          <a:ext cx="0" cy="0"/>
          <a:chOff x="0" y="0"/>
          <a:chExt cx="0" cy="0"/>
        </a:xfrm>
      </p:grpSpPr>
      <p:sp>
        <p:nvSpPr>
          <p:cNvPr id="163" name="Google Shape;163;p109"/>
          <p:cNvSpPr/>
          <p:nvPr/>
        </p:nvSpPr>
        <p:spPr>
          <a:xfrm>
            <a:off x="3175" y="6400800"/>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09"/>
          <p:cNvSpPr/>
          <p:nvPr/>
        </p:nvSpPr>
        <p:spPr>
          <a:xfrm>
            <a:off x="0" y="6334125"/>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09"/>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109"/>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109"/>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a:solidFill>
                  <a:srgbClr val="FFFFFF"/>
                </a:solidFill>
                <a:latin typeface="Arial"/>
                <a:ea typeface="Arial"/>
                <a:cs typeface="Arial"/>
                <a:sym typeface="Arial"/>
              </a:defRPr>
            </a:lvl1pPr>
            <a:lvl2pPr marL="0" lvl="1" indent="0" algn="r">
              <a:spcBef>
                <a:spcPts val="0"/>
              </a:spcBef>
              <a:spcAft>
                <a:spcPts val="0"/>
              </a:spcAft>
              <a:buNone/>
              <a:defRPr sz="1000">
                <a:solidFill>
                  <a:srgbClr val="FFFFFF"/>
                </a:solidFill>
                <a:latin typeface="Arial"/>
                <a:ea typeface="Arial"/>
                <a:cs typeface="Arial"/>
                <a:sym typeface="Arial"/>
              </a:defRPr>
            </a:lvl2pPr>
            <a:lvl3pPr marL="0" lvl="2" indent="0" algn="r">
              <a:spcBef>
                <a:spcPts val="0"/>
              </a:spcBef>
              <a:spcAft>
                <a:spcPts val="0"/>
              </a:spcAft>
              <a:buNone/>
              <a:defRPr sz="1000">
                <a:solidFill>
                  <a:srgbClr val="FFFFFF"/>
                </a:solidFill>
                <a:latin typeface="Arial"/>
                <a:ea typeface="Arial"/>
                <a:cs typeface="Arial"/>
                <a:sym typeface="Arial"/>
              </a:defRPr>
            </a:lvl3pPr>
            <a:lvl4pPr marL="0" lvl="3" indent="0" algn="r">
              <a:spcBef>
                <a:spcPts val="0"/>
              </a:spcBef>
              <a:spcAft>
                <a:spcPts val="0"/>
              </a:spcAft>
              <a:buNone/>
              <a:defRPr sz="1000">
                <a:solidFill>
                  <a:srgbClr val="FFFFFF"/>
                </a:solidFill>
                <a:latin typeface="Arial"/>
                <a:ea typeface="Arial"/>
                <a:cs typeface="Arial"/>
                <a:sym typeface="Arial"/>
              </a:defRPr>
            </a:lvl4pPr>
            <a:lvl5pPr marL="0" lvl="4" indent="0" algn="r">
              <a:spcBef>
                <a:spcPts val="0"/>
              </a:spcBef>
              <a:spcAft>
                <a:spcPts val="0"/>
              </a:spcAft>
              <a:buNone/>
              <a:defRPr sz="1000">
                <a:solidFill>
                  <a:srgbClr val="FFFFFF"/>
                </a:solidFill>
                <a:latin typeface="Arial"/>
                <a:ea typeface="Arial"/>
                <a:cs typeface="Arial"/>
                <a:sym typeface="Arial"/>
              </a:defRPr>
            </a:lvl5pPr>
            <a:lvl6pPr marL="0" lvl="5" indent="0" algn="r">
              <a:spcBef>
                <a:spcPts val="0"/>
              </a:spcBef>
              <a:spcAft>
                <a:spcPts val="0"/>
              </a:spcAft>
              <a:buNone/>
              <a:defRPr sz="1000">
                <a:solidFill>
                  <a:srgbClr val="FFFFFF"/>
                </a:solidFill>
                <a:latin typeface="Arial"/>
                <a:ea typeface="Arial"/>
                <a:cs typeface="Arial"/>
                <a:sym typeface="Arial"/>
              </a:defRPr>
            </a:lvl6pPr>
            <a:lvl7pPr marL="0" lvl="6" indent="0" algn="r">
              <a:spcBef>
                <a:spcPts val="0"/>
              </a:spcBef>
              <a:spcAft>
                <a:spcPts val="0"/>
              </a:spcAft>
              <a:buNone/>
              <a:defRPr sz="1000">
                <a:solidFill>
                  <a:srgbClr val="FFFFFF"/>
                </a:solidFill>
                <a:latin typeface="Arial"/>
                <a:ea typeface="Arial"/>
                <a:cs typeface="Arial"/>
                <a:sym typeface="Arial"/>
              </a:defRPr>
            </a:lvl7pPr>
            <a:lvl8pPr marL="0" lvl="7" indent="0" algn="r">
              <a:spcBef>
                <a:spcPts val="0"/>
              </a:spcBef>
              <a:spcAft>
                <a:spcPts val="0"/>
              </a:spcAft>
              <a:buNone/>
              <a:defRPr sz="1000">
                <a:solidFill>
                  <a:srgbClr val="FFFFFF"/>
                </a:solidFill>
                <a:latin typeface="Arial"/>
                <a:ea typeface="Arial"/>
                <a:cs typeface="Arial"/>
                <a:sym typeface="Arial"/>
              </a:defRPr>
            </a:lvl8pPr>
            <a:lvl9pPr marL="0" lvl="8" indent="0" algn="r">
              <a:spcBef>
                <a:spcPts val="0"/>
              </a:spcBef>
              <a:spcAft>
                <a:spcPts val="0"/>
              </a:spcAft>
              <a:buNone/>
              <a:defRPr sz="100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68"/>
        <p:cNvGrpSpPr/>
        <p:nvPr/>
      </p:nvGrpSpPr>
      <p:grpSpPr>
        <a:xfrm>
          <a:off x="0" y="0"/>
          <a:ext cx="0" cy="0"/>
          <a:chOff x="0" y="0"/>
          <a:chExt cx="0" cy="0"/>
        </a:xfrm>
      </p:grpSpPr>
      <p:sp>
        <p:nvSpPr>
          <p:cNvPr id="169" name="Google Shape;169;p110"/>
          <p:cNvSpPr/>
          <p:nvPr/>
        </p:nvSpPr>
        <p:spPr>
          <a:xfrm>
            <a:off x="0" y="0"/>
            <a:ext cx="3038475"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0"/>
          <p:cNvSpPr/>
          <p:nvPr/>
        </p:nvSpPr>
        <p:spPr>
          <a:xfrm>
            <a:off x="3030538" y="0"/>
            <a:ext cx="47625"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0"/>
          <p:cNvSpPr txBox="1">
            <a:spLocks noGrp="1"/>
          </p:cNvSpPr>
          <p:nvPr>
            <p:ph type="title"/>
          </p:nvPr>
        </p:nvSpPr>
        <p:spPr>
          <a:xfrm>
            <a:off x="342900" y="594359"/>
            <a:ext cx="24003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3600" b="0">
                <a:solidFill>
                  <a:srgbClr val="FFFFFF"/>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72" name="Google Shape;172;p110"/>
          <p:cNvSpPr txBox="1">
            <a:spLocks noGrp="1"/>
          </p:cNvSpPr>
          <p:nvPr>
            <p:ph type="body" idx="1"/>
          </p:nvPr>
        </p:nvSpPr>
        <p:spPr>
          <a:xfrm>
            <a:off x="3600450" y="731520"/>
            <a:ext cx="4869180" cy="52578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73" name="Google Shape;173;p110"/>
          <p:cNvSpPr txBox="1">
            <a:spLocks noGrp="1"/>
          </p:cNvSpPr>
          <p:nvPr>
            <p:ph type="body" idx="2"/>
          </p:nvPr>
        </p:nvSpPr>
        <p:spPr>
          <a:xfrm>
            <a:off x="342900" y="2926080"/>
            <a:ext cx="24003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174" name="Google Shape;174;p110"/>
          <p:cNvSpPr txBox="1">
            <a:spLocks noGrp="1"/>
          </p:cNvSpPr>
          <p:nvPr>
            <p:ph type="dt" idx="10"/>
          </p:nvPr>
        </p:nvSpPr>
        <p:spPr>
          <a:xfrm>
            <a:off x="349250" y="6459538"/>
            <a:ext cx="196373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110"/>
          <p:cNvSpPr txBox="1">
            <a:spLocks noGrp="1"/>
          </p:cNvSpPr>
          <p:nvPr>
            <p:ph type="ftr" idx="11"/>
          </p:nvPr>
        </p:nvSpPr>
        <p:spPr>
          <a:xfrm>
            <a:off x="3600450" y="6459538"/>
            <a:ext cx="34861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10"/>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a:solidFill>
                  <a:schemeClr val="dk2"/>
                </a:solidFill>
                <a:latin typeface="Arial"/>
                <a:ea typeface="Arial"/>
                <a:cs typeface="Arial"/>
                <a:sym typeface="Arial"/>
              </a:defRPr>
            </a:lvl1pPr>
            <a:lvl2pPr marL="0" lvl="1" indent="0" algn="r">
              <a:spcBef>
                <a:spcPts val="0"/>
              </a:spcBef>
              <a:spcAft>
                <a:spcPts val="0"/>
              </a:spcAft>
              <a:buNone/>
              <a:defRPr sz="1000">
                <a:solidFill>
                  <a:schemeClr val="dk2"/>
                </a:solidFill>
                <a:latin typeface="Arial"/>
                <a:ea typeface="Arial"/>
                <a:cs typeface="Arial"/>
                <a:sym typeface="Arial"/>
              </a:defRPr>
            </a:lvl2pPr>
            <a:lvl3pPr marL="0" lvl="2" indent="0" algn="r">
              <a:spcBef>
                <a:spcPts val="0"/>
              </a:spcBef>
              <a:spcAft>
                <a:spcPts val="0"/>
              </a:spcAft>
              <a:buNone/>
              <a:defRPr sz="1000">
                <a:solidFill>
                  <a:schemeClr val="dk2"/>
                </a:solidFill>
                <a:latin typeface="Arial"/>
                <a:ea typeface="Arial"/>
                <a:cs typeface="Arial"/>
                <a:sym typeface="Arial"/>
              </a:defRPr>
            </a:lvl3pPr>
            <a:lvl4pPr marL="0" lvl="3" indent="0" algn="r">
              <a:spcBef>
                <a:spcPts val="0"/>
              </a:spcBef>
              <a:spcAft>
                <a:spcPts val="0"/>
              </a:spcAft>
              <a:buNone/>
              <a:defRPr sz="1000">
                <a:solidFill>
                  <a:schemeClr val="dk2"/>
                </a:solidFill>
                <a:latin typeface="Arial"/>
                <a:ea typeface="Arial"/>
                <a:cs typeface="Arial"/>
                <a:sym typeface="Arial"/>
              </a:defRPr>
            </a:lvl4pPr>
            <a:lvl5pPr marL="0" lvl="4" indent="0" algn="r">
              <a:spcBef>
                <a:spcPts val="0"/>
              </a:spcBef>
              <a:spcAft>
                <a:spcPts val="0"/>
              </a:spcAft>
              <a:buNone/>
              <a:defRPr sz="1000">
                <a:solidFill>
                  <a:schemeClr val="dk2"/>
                </a:solidFill>
                <a:latin typeface="Arial"/>
                <a:ea typeface="Arial"/>
                <a:cs typeface="Arial"/>
                <a:sym typeface="Arial"/>
              </a:defRPr>
            </a:lvl5pPr>
            <a:lvl6pPr marL="0" lvl="5" indent="0" algn="r">
              <a:spcBef>
                <a:spcPts val="0"/>
              </a:spcBef>
              <a:spcAft>
                <a:spcPts val="0"/>
              </a:spcAft>
              <a:buNone/>
              <a:defRPr sz="1000">
                <a:solidFill>
                  <a:schemeClr val="dk2"/>
                </a:solidFill>
                <a:latin typeface="Arial"/>
                <a:ea typeface="Arial"/>
                <a:cs typeface="Arial"/>
                <a:sym typeface="Arial"/>
              </a:defRPr>
            </a:lvl6pPr>
            <a:lvl7pPr marL="0" lvl="6" indent="0" algn="r">
              <a:spcBef>
                <a:spcPts val="0"/>
              </a:spcBef>
              <a:spcAft>
                <a:spcPts val="0"/>
              </a:spcAft>
              <a:buNone/>
              <a:defRPr sz="1000">
                <a:solidFill>
                  <a:schemeClr val="dk2"/>
                </a:solidFill>
                <a:latin typeface="Arial"/>
                <a:ea typeface="Arial"/>
                <a:cs typeface="Arial"/>
                <a:sym typeface="Arial"/>
              </a:defRPr>
            </a:lvl7pPr>
            <a:lvl8pPr marL="0" lvl="7" indent="0" algn="r">
              <a:spcBef>
                <a:spcPts val="0"/>
              </a:spcBef>
              <a:spcAft>
                <a:spcPts val="0"/>
              </a:spcAft>
              <a:buNone/>
              <a:defRPr sz="1000">
                <a:solidFill>
                  <a:schemeClr val="dk2"/>
                </a:solidFill>
                <a:latin typeface="Arial"/>
                <a:ea typeface="Arial"/>
                <a:cs typeface="Arial"/>
                <a:sym typeface="Arial"/>
              </a:defRPr>
            </a:lvl8pPr>
            <a:lvl9pPr marL="0" lvl="8" indent="0" algn="r">
              <a:spcBef>
                <a:spcPts val="0"/>
              </a:spcBef>
              <a:spcAft>
                <a:spcPts val="0"/>
              </a:spcAft>
              <a:buNone/>
              <a:defRPr sz="1000">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77"/>
        <p:cNvGrpSpPr/>
        <p:nvPr/>
      </p:nvGrpSpPr>
      <p:grpSpPr>
        <a:xfrm>
          <a:off x="0" y="0"/>
          <a:ext cx="0" cy="0"/>
          <a:chOff x="0" y="0"/>
          <a:chExt cx="0" cy="0"/>
        </a:xfrm>
      </p:grpSpPr>
      <p:sp>
        <p:nvSpPr>
          <p:cNvPr id="178" name="Google Shape;178;p111"/>
          <p:cNvSpPr/>
          <p:nvPr/>
        </p:nvSpPr>
        <p:spPr>
          <a:xfrm>
            <a:off x="0" y="4953000"/>
            <a:ext cx="9142413"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1"/>
          <p:cNvSpPr/>
          <p:nvPr/>
        </p:nvSpPr>
        <p:spPr>
          <a:xfrm>
            <a:off x="0" y="4914900"/>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1"/>
          <p:cNvSpPr txBox="1">
            <a:spLocks noGrp="1"/>
          </p:cNvSpPr>
          <p:nvPr>
            <p:ph type="title"/>
          </p:nvPr>
        </p:nvSpPr>
        <p:spPr>
          <a:xfrm>
            <a:off x="822960" y="5074920"/>
            <a:ext cx="7589520"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SzPts val="1400"/>
              <a:buNone/>
              <a:defRPr sz="3600" b="0">
                <a:solidFill>
                  <a:srgbClr val="FFFFFF"/>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81" name="Google Shape;181;p111"/>
          <p:cNvSpPr>
            <a:spLocks noGrp="1"/>
          </p:cNvSpPr>
          <p:nvPr>
            <p:ph type="pic" idx="2"/>
          </p:nvPr>
        </p:nvSpPr>
        <p:spPr>
          <a:xfrm>
            <a:off x="12" y="0"/>
            <a:ext cx="9143989" cy="4915076"/>
          </a:xfrm>
          <a:prstGeom prst="rect">
            <a:avLst/>
          </a:prstGeom>
          <a:solidFill>
            <a:srgbClr val="BECAD4"/>
          </a:solidFill>
          <a:ln>
            <a:noFill/>
          </a:ln>
        </p:spPr>
      </p:sp>
      <p:sp>
        <p:nvSpPr>
          <p:cNvPr id="182" name="Google Shape;182;p111"/>
          <p:cNvSpPr txBox="1">
            <a:spLocks noGrp="1"/>
          </p:cNvSpPr>
          <p:nvPr>
            <p:ph type="body" idx="1"/>
          </p:nvPr>
        </p:nvSpPr>
        <p:spPr>
          <a:xfrm>
            <a:off x="822960" y="5907024"/>
            <a:ext cx="7589520"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183" name="Google Shape;183;p111"/>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111"/>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5" name="Google Shape;185;p111"/>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a:solidFill>
                  <a:srgbClr val="FFFFFF"/>
                </a:solidFill>
                <a:latin typeface="Arial"/>
                <a:ea typeface="Arial"/>
                <a:cs typeface="Arial"/>
                <a:sym typeface="Arial"/>
              </a:defRPr>
            </a:lvl1pPr>
            <a:lvl2pPr marL="0" lvl="1" indent="0" algn="r">
              <a:spcBef>
                <a:spcPts val="0"/>
              </a:spcBef>
              <a:spcAft>
                <a:spcPts val="0"/>
              </a:spcAft>
              <a:buNone/>
              <a:defRPr sz="1000">
                <a:solidFill>
                  <a:srgbClr val="FFFFFF"/>
                </a:solidFill>
                <a:latin typeface="Arial"/>
                <a:ea typeface="Arial"/>
                <a:cs typeface="Arial"/>
                <a:sym typeface="Arial"/>
              </a:defRPr>
            </a:lvl2pPr>
            <a:lvl3pPr marL="0" lvl="2" indent="0" algn="r">
              <a:spcBef>
                <a:spcPts val="0"/>
              </a:spcBef>
              <a:spcAft>
                <a:spcPts val="0"/>
              </a:spcAft>
              <a:buNone/>
              <a:defRPr sz="1000">
                <a:solidFill>
                  <a:srgbClr val="FFFFFF"/>
                </a:solidFill>
                <a:latin typeface="Arial"/>
                <a:ea typeface="Arial"/>
                <a:cs typeface="Arial"/>
                <a:sym typeface="Arial"/>
              </a:defRPr>
            </a:lvl3pPr>
            <a:lvl4pPr marL="0" lvl="3" indent="0" algn="r">
              <a:spcBef>
                <a:spcPts val="0"/>
              </a:spcBef>
              <a:spcAft>
                <a:spcPts val="0"/>
              </a:spcAft>
              <a:buNone/>
              <a:defRPr sz="1000">
                <a:solidFill>
                  <a:srgbClr val="FFFFFF"/>
                </a:solidFill>
                <a:latin typeface="Arial"/>
                <a:ea typeface="Arial"/>
                <a:cs typeface="Arial"/>
                <a:sym typeface="Arial"/>
              </a:defRPr>
            </a:lvl4pPr>
            <a:lvl5pPr marL="0" lvl="4" indent="0" algn="r">
              <a:spcBef>
                <a:spcPts val="0"/>
              </a:spcBef>
              <a:spcAft>
                <a:spcPts val="0"/>
              </a:spcAft>
              <a:buNone/>
              <a:defRPr sz="1000">
                <a:solidFill>
                  <a:srgbClr val="FFFFFF"/>
                </a:solidFill>
                <a:latin typeface="Arial"/>
                <a:ea typeface="Arial"/>
                <a:cs typeface="Arial"/>
                <a:sym typeface="Arial"/>
              </a:defRPr>
            </a:lvl5pPr>
            <a:lvl6pPr marL="0" lvl="5" indent="0" algn="r">
              <a:spcBef>
                <a:spcPts val="0"/>
              </a:spcBef>
              <a:spcAft>
                <a:spcPts val="0"/>
              </a:spcAft>
              <a:buNone/>
              <a:defRPr sz="1000">
                <a:solidFill>
                  <a:srgbClr val="FFFFFF"/>
                </a:solidFill>
                <a:latin typeface="Arial"/>
                <a:ea typeface="Arial"/>
                <a:cs typeface="Arial"/>
                <a:sym typeface="Arial"/>
              </a:defRPr>
            </a:lvl6pPr>
            <a:lvl7pPr marL="0" lvl="6" indent="0" algn="r">
              <a:spcBef>
                <a:spcPts val="0"/>
              </a:spcBef>
              <a:spcAft>
                <a:spcPts val="0"/>
              </a:spcAft>
              <a:buNone/>
              <a:defRPr sz="1000">
                <a:solidFill>
                  <a:srgbClr val="FFFFFF"/>
                </a:solidFill>
                <a:latin typeface="Arial"/>
                <a:ea typeface="Arial"/>
                <a:cs typeface="Arial"/>
                <a:sym typeface="Arial"/>
              </a:defRPr>
            </a:lvl7pPr>
            <a:lvl8pPr marL="0" lvl="7" indent="0" algn="r">
              <a:spcBef>
                <a:spcPts val="0"/>
              </a:spcBef>
              <a:spcAft>
                <a:spcPts val="0"/>
              </a:spcAft>
              <a:buNone/>
              <a:defRPr sz="1000">
                <a:solidFill>
                  <a:srgbClr val="FFFFFF"/>
                </a:solidFill>
                <a:latin typeface="Arial"/>
                <a:ea typeface="Arial"/>
                <a:cs typeface="Arial"/>
                <a:sym typeface="Arial"/>
              </a:defRPr>
            </a:lvl8pPr>
            <a:lvl9pPr marL="0" lvl="8" indent="0" algn="r">
              <a:spcBef>
                <a:spcPts val="0"/>
              </a:spcBef>
              <a:spcAft>
                <a:spcPts val="0"/>
              </a:spcAft>
              <a:buNone/>
              <a:defRPr sz="100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6"/>
        <p:cNvGrpSpPr/>
        <p:nvPr/>
      </p:nvGrpSpPr>
      <p:grpSpPr>
        <a:xfrm>
          <a:off x="0" y="0"/>
          <a:ext cx="0" cy="0"/>
          <a:chOff x="0" y="0"/>
          <a:chExt cx="0" cy="0"/>
        </a:xfrm>
      </p:grpSpPr>
      <p:sp>
        <p:nvSpPr>
          <p:cNvPr id="187" name="Google Shape;187;p112"/>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88" name="Google Shape;188;p112"/>
          <p:cNvSpPr txBox="1">
            <a:spLocks noGrp="1"/>
          </p:cNvSpPr>
          <p:nvPr>
            <p:ph type="body" idx="1"/>
          </p:nvPr>
        </p:nvSpPr>
        <p:spPr>
          <a:xfrm rot="5400000">
            <a:off x="2232025" y="38100"/>
            <a:ext cx="4724400" cy="7543800"/>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89" name="Google Shape;189;p112"/>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112"/>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112"/>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a:solidFill>
                  <a:srgbClr val="FFFFFF"/>
                </a:solidFill>
                <a:latin typeface="Arial"/>
                <a:ea typeface="Arial"/>
                <a:cs typeface="Arial"/>
                <a:sym typeface="Arial"/>
              </a:defRPr>
            </a:lvl1pPr>
            <a:lvl2pPr marL="0" lvl="1" indent="0" algn="r">
              <a:spcBef>
                <a:spcPts val="0"/>
              </a:spcBef>
              <a:spcAft>
                <a:spcPts val="0"/>
              </a:spcAft>
              <a:buNone/>
              <a:defRPr sz="1000">
                <a:solidFill>
                  <a:srgbClr val="FFFFFF"/>
                </a:solidFill>
                <a:latin typeface="Arial"/>
                <a:ea typeface="Arial"/>
                <a:cs typeface="Arial"/>
                <a:sym typeface="Arial"/>
              </a:defRPr>
            </a:lvl2pPr>
            <a:lvl3pPr marL="0" lvl="2" indent="0" algn="r">
              <a:spcBef>
                <a:spcPts val="0"/>
              </a:spcBef>
              <a:spcAft>
                <a:spcPts val="0"/>
              </a:spcAft>
              <a:buNone/>
              <a:defRPr sz="1000">
                <a:solidFill>
                  <a:srgbClr val="FFFFFF"/>
                </a:solidFill>
                <a:latin typeface="Arial"/>
                <a:ea typeface="Arial"/>
                <a:cs typeface="Arial"/>
                <a:sym typeface="Arial"/>
              </a:defRPr>
            </a:lvl3pPr>
            <a:lvl4pPr marL="0" lvl="3" indent="0" algn="r">
              <a:spcBef>
                <a:spcPts val="0"/>
              </a:spcBef>
              <a:spcAft>
                <a:spcPts val="0"/>
              </a:spcAft>
              <a:buNone/>
              <a:defRPr sz="1000">
                <a:solidFill>
                  <a:srgbClr val="FFFFFF"/>
                </a:solidFill>
                <a:latin typeface="Arial"/>
                <a:ea typeface="Arial"/>
                <a:cs typeface="Arial"/>
                <a:sym typeface="Arial"/>
              </a:defRPr>
            </a:lvl4pPr>
            <a:lvl5pPr marL="0" lvl="4" indent="0" algn="r">
              <a:spcBef>
                <a:spcPts val="0"/>
              </a:spcBef>
              <a:spcAft>
                <a:spcPts val="0"/>
              </a:spcAft>
              <a:buNone/>
              <a:defRPr sz="1000">
                <a:solidFill>
                  <a:srgbClr val="FFFFFF"/>
                </a:solidFill>
                <a:latin typeface="Arial"/>
                <a:ea typeface="Arial"/>
                <a:cs typeface="Arial"/>
                <a:sym typeface="Arial"/>
              </a:defRPr>
            </a:lvl5pPr>
            <a:lvl6pPr marL="0" lvl="5" indent="0" algn="r">
              <a:spcBef>
                <a:spcPts val="0"/>
              </a:spcBef>
              <a:spcAft>
                <a:spcPts val="0"/>
              </a:spcAft>
              <a:buNone/>
              <a:defRPr sz="1000">
                <a:solidFill>
                  <a:srgbClr val="FFFFFF"/>
                </a:solidFill>
                <a:latin typeface="Arial"/>
                <a:ea typeface="Arial"/>
                <a:cs typeface="Arial"/>
                <a:sym typeface="Arial"/>
              </a:defRPr>
            </a:lvl6pPr>
            <a:lvl7pPr marL="0" lvl="6" indent="0" algn="r">
              <a:spcBef>
                <a:spcPts val="0"/>
              </a:spcBef>
              <a:spcAft>
                <a:spcPts val="0"/>
              </a:spcAft>
              <a:buNone/>
              <a:defRPr sz="1000">
                <a:solidFill>
                  <a:srgbClr val="FFFFFF"/>
                </a:solidFill>
                <a:latin typeface="Arial"/>
                <a:ea typeface="Arial"/>
                <a:cs typeface="Arial"/>
                <a:sym typeface="Arial"/>
              </a:defRPr>
            </a:lvl7pPr>
            <a:lvl8pPr marL="0" lvl="7" indent="0" algn="r">
              <a:spcBef>
                <a:spcPts val="0"/>
              </a:spcBef>
              <a:spcAft>
                <a:spcPts val="0"/>
              </a:spcAft>
              <a:buNone/>
              <a:defRPr sz="1000">
                <a:solidFill>
                  <a:srgbClr val="FFFFFF"/>
                </a:solidFill>
                <a:latin typeface="Arial"/>
                <a:ea typeface="Arial"/>
                <a:cs typeface="Arial"/>
                <a:sym typeface="Arial"/>
              </a:defRPr>
            </a:lvl8pPr>
            <a:lvl9pPr marL="0" lvl="8" indent="0" algn="r">
              <a:spcBef>
                <a:spcPts val="0"/>
              </a:spcBef>
              <a:spcAft>
                <a:spcPts val="0"/>
              </a:spcAft>
              <a:buNone/>
              <a:defRPr sz="100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92"/>
        <p:cNvGrpSpPr/>
        <p:nvPr/>
      </p:nvGrpSpPr>
      <p:grpSpPr>
        <a:xfrm>
          <a:off x="0" y="0"/>
          <a:ext cx="0" cy="0"/>
          <a:chOff x="0" y="0"/>
          <a:chExt cx="0" cy="0"/>
        </a:xfrm>
      </p:grpSpPr>
      <p:sp>
        <p:nvSpPr>
          <p:cNvPr id="193" name="Google Shape;193;p113"/>
          <p:cNvSpPr/>
          <p:nvPr/>
        </p:nvSpPr>
        <p:spPr>
          <a:xfrm>
            <a:off x="3175" y="6400800"/>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3"/>
          <p:cNvSpPr/>
          <p:nvPr/>
        </p:nvSpPr>
        <p:spPr>
          <a:xfrm>
            <a:off x="0" y="6334125"/>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3"/>
          <p:cNvSpPr txBox="1">
            <a:spLocks noGrp="1"/>
          </p:cNvSpPr>
          <p:nvPr>
            <p:ph type="title"/>
          </p:nvPr>
        </p:nvSpPr>
        <p:spPr>
          <a:xfrm rot="5400000">
            <a:off x="4649564" y="2306414"/>
            <a:ext cx="5759898" cy="197167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96" name="Google Shape;196;p113"/>
          <p:cNvSpPr txBox="1">
            <a:spLocks noGrp="1"/>
          </p:cNvSpPr>
          <p:nvPr>
            <p:ph type="body" idx="1"/>
          </p:nvPr>
        </p:nvSpPr>
        <p:spPr>
          <a:xfrm rot="5400000">
            <a:off x="649064" y="391889"/>
            <a:ext cx="5759898" cy="5800725"/>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97" name="Google Shape;197;p113"/>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113"/>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113"/>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a:solidFill>
                  <a:srgbClr val="FFFFFF"/>
                </a:solidFill>
                <a:latin typeface="Arial"/>
                <a:ea typeface="Arial"/>
                <a:cs typeface="Arial"/>
                <a:sym typeface="Arial"/>
              </a:defRPr>
            </a:lvl1pPr>
            <a:lvl2pPr marL="0" lvl="1" indent="0" algn="r">
              <a:spcBef>
                <a:spcPts val="0"/>
              </a:spcBef>
              <a:spcAft>
                <a:spcPts val="0"/>
              </a:spcAft>
              <a:buNone/>
              <a:defRPr sz="1000">
                <a:solidFill>
                  <a:srgbClr val="FFFFFF"/>
                </a:solidFill>
                <a:latin typeface="Arial"/>
                <a:ea typeface="Arial"/>
                <a:cs typeface="Arial"/>
                <a:sym typeface="Arial"/>
              </a:defRPr>
            </a:lvl2pPr>
            <a:lvl3pPr marL="0" lvl="2" indent="0" algn="r">
              <a:spcBef>
                <a:spcPts val="0"/>
              </a:spcBef>
              <a:spcAft>
                <a:spcPts val="0"/>
              </a:spcAft>
              <a:buNone/>
              <a:defRPr sz="1000">
                <a:solidFill>
                  <a:srgbClr val="FFFFFF"/>
                </a:solidFill>
                <a:latin typeface="Arial"/>
                <a:ea typeface="Arial"/>
                <a:cs typeface="Arial"/>
                <a:sym typeface="Arial"/>
              </a:defRPr>
            </a:lvl3pPr>
            <a:lvl4pPr marL="0" lvl="3" indent="0" algn="r">
              <a:spcBef>
                <a:spcPts val="0"/>
              </a:spcBef>
              <a:spcAft>
                <a:spcPts val="0"/>
              </a:spcAft>
              <a:buNone/>
              <a:defRPr sz="1000">
                <a:solidFill>
                  <a:srgbClr val="FFFFFF"/>
                </a:solidFill>
                <a:latin typeface="Arial"/>
                <a:ea typeface="Arial"/>
                <a:cs typeface="Arial"/>
                <a:sym typeface="Arial"/>
              </a:defRPr>
            </a:lvl4pPr>
            <a:lvl5pPr marL="0" lvl="4" indent="0" algn="r">
              <a:spcBef>
                <a:spcPts val="0"/>
              </a:spcBef>
              <a:spcAft>
                <a:spcPts val="0"/>
              </a:spcAft>
              <a:buNone/>
              <a:defRPr sz="1000">
                <a:solidFill>
                  <a:srgbClr val="FFFFFF"/>
                </a:solidFill>
                <a:latin typeface="Arial"/>
                <a:ea typeface="Arial"/>
                <a:cs typeface="Arial"/>
                <a:sym typeface="Arial"/>
              </a:defRPr>
            </a:lvl5pPr>
            <a:lvl6pPr marL="0" lvl="5" indent="0" algn="r">
              <a:spcBef>
                <a:spcPts val="0"/>
              </a:spcBef>
              <a:spcAft>
                <a:spcPts val="0"/>
              </a:spcAft>
              <a:buNone/>
              <a:defRPr sz="1000">
                <a:solidFill>
                  <a:srgbClr val="FFFFFF"/>
                </a:solidFill>
                <a:latin typeface="Arial"/>
                <a:ea typeface="Arial"/>
                <a:cs typeface="Arial"/>
                <a:sym typeface="Arial"/>
              </a:defRPr>
            </a:lvl6pPr>
            <a:lvl7pPr marL="0" lvl="6" indent="0" algn="r">
              <a:spcBef>
                <a:spcPts val="0"/>
              </a:spcBef>
              <a:spcAft>
                <a:spcPts val="0"/>
              </a:spcAft>
              <a:buNone/>
              <a:defRPr sz="1000">
                <a:solidFill>
                  <a:srgbClr val="FFFFFF"/>
                </a:solidFill>
                <a:latin typeface="Arial"/>
                <a:ea typeface="Arial"/>
                <a:cs typeface="Arial"/>
                <a:sym typeface="Arial"/>
              </a:defRPr>
            </a:lvl7pPr>
            <a:lvl8pPr marL="0" lvl="7" indent="0" algn="r">
              <a:spcBef>
                <a:spcPts val="0"/>
              </a:spcBef>
              <a:spcAft>
                <a:spcPts val="0"/>
              </a:spcAft>
              <a:buNone/>
              <a:defRPr sz="1000">
                <a:solidFill>
                  <a:srgbClr val="FFFFFF"/>
                </a:solidFill>
                <a:latin typeface="Arial"/>
                <a:ea typeface="Arial"/>
                <a:cs typeface="Arial"/>
                <a:sym typeface="Arial"/>
              </a:defRPr>
            </a:lvl8pPr>
            <a:lvl9pPr marL="0" lvl="8" indent="0" algn="r">
              <a:spcBef>
                <a:spcPts val="0"/>
              </a:spcBef>
              <a:spcAft>
                <a:spcPts val="0"/>
              </a:spcAft>
              <a:buNone/>
              <a:defRPr sz="100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8"/>
        <p:cNvGrpSpPr/>
        <p:nvPr/>
      </p:nvGrpSpPr>
      <p:grpSpPr>
        <a:xfrm>
          <a:off x="0" y="0"/>
          <a:ext cx="0" cy="0"/>
          <a:chOff x="0" y="0"/>
          <a:chExt cx="0" cy="0"/>
        </a:xfrm>
      </p:grpSpPr>
      <p:sp>
        <p:nvSpPr>
          <p:cNvPr id="39" name="Google Shape;39;p115"/>
          <p:cNvSpPr/>
          <p:nvPr/>
        </p:nvSpPr>
        <p:spPr>
          <a:xfrm>
            <a:off x="3175" y="6400800"/>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15"/>
          <p:cNvSpPr/>
          <p:nvPr/>
        </p:nvSpPr>
        <p:spPr>
          <a:xfrm>
            <a:off x="0" y="6334125"/>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115"/>
          <p:cNvCxnSpPr/>
          <p:nvPr/>
        </p:nvCxnSpPr>
        <p:spPr>
          <a:xfrm>
            <a:off x="906463" y="4343400"/>
            <a:ext cx="7405687" cy="0"/>
          </a:xfrm>
          <a:prstGeom prst="straightConnector1">
            <a:avLst/>
          </a:prstGeom>
          <a:noFill/>
          <a:ln w="9525" cap="flat" cmpd="sng">
            <a:solidFill>
              <a:srgbClr val="7F7F7F"/>
            </a:solidFill>
            <a:prstDash val="solid"/>
            <a:round/>
            <a:headEnd type="none" w="sm" len="sm"/>
            <a:tailEnd type="none" w="sm" len="sm"/>
          </a:ln>
        </p:spPr>
      </p:cxnSp>
      <p:sp>
        <p:nvSpPr>
          <p:cNvPr id="42" name="Google Shape;42;p115"/>
          <p:cNvSpPr txBox="1">
            <a:spLocks noGrp="1"/>
          </p:cNvSpPr>
          <p:nvPr>
            <p:ph type="title"/>
          </p:nvPr>
        </p:nvSpPr>
        <p:spPr>
          <a:xfrm>
            <a:off x="822960" y="758952"/>
            <a:ext cx="75438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8000" b="0">
                <a:solidFill>
                  <a:srgbClr val="262626"/>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43" name="Google Shape;43;p115"/>
          <p:cNvSpPr txBox="1">
            <a:spLocks noGrp="1"/>
          </p:cNvSpPr>
          <p:nvPr>
            <p:ph type="body" idx="1"/>
          </p:nvPr>
        </p:nvSpPr>
        <p:spPr>
          <a:xfrm>
            <a:off x="822960" y="4453128"/>
            <a:ext cx="75438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4" name="Google Shape;44;p115"/>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5"/>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15"/>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a:solidFill>
                  <a:srgbClr val="FFFFFF"/>
                </a:solidFill>
                <a:latin typeface="Arial"/>
                <a:ea typeface="Arial"/>
                <a:cs typeface="Arial"/>
                <a:sym typeface="Arial"/>
              </a:defRPr>
            </a:lvl1pPr>
            <a:lvl2pPr marL="0" lvl="1" indent="0" algn="r">
              <a:spcBef>
                <a:spcPts val="0"/>
              </a:spcBef>
              <a:spcAft>
                <a:spcPts val="0"/>
              </a:spcAft>
              <a:buNone/>
              <a:defRPr sz="1000">
                <a:solidFill>
                  <a:srgbClr val="FFFFFF"/>
                </a:solidFill>
                <a:latin typeface="Arial"/>
                <a:ea typeface="Arial"/>
                <a:cs typeface="Arial"/>
                <a:sym typeface="Arial"/>
              </a:defRPr>
            </a:lvl2pPr>
            <a:lvl3pPr marL="0" lvl="2" indent="0" algn="r">
              <a:spcBef>
                <a:spcPts val="0"/>
              </a:spcBef>
              <a:spcAft>
                <a:spcPts val="0"/>
              </a:spcAft>
              <a:buNone/>
              <a:defRPr sz="1000">
                <a:solidFill>
                  <a:srgbClr val="FFFFFF"/>
                </a:solidFill>
                <a:latin typeface="Arial"/>
                <a:ea typeface="Arial"/>
                <a:cs typeface="Arial"/>
                <a:sym typeface="Arial"/>
              </a:defRPr>
            </a:lvl3pPr>
            <a:lvl4pPr marL="0" lvl="3" indent="0" algn="r">
              <a:spcBef>
                <a:spcPts val="0"/>
              </a:spcBef>
              <a:spcAft>
                <a:spcPts val="0"/>
              </a:spcAft>
              <a:buNone/>
              <a:defRPr sz="1000">
                <a:solidFill>
                  <a:srgbClr val="FFFFFF"/>
                </a:solidFill>
                <a:latin typeface="Arial"/>
                <a:ea typeface="Arial"/>
                <a:cs typeface="Arial"/>
                <a:sym typeface="Arial"/>
              </a:defRPr>
            </a:lvl4pPr>
            <a:lvl5pPr marL="0" lvl="4" indent="0" algn="r">
              <a:spcBef>
                <a:spcPts val="0"/>
              </a:spcBef>
              <a:spcAft>
                <a:spcPts val="0"/>
              </a:spcAft>
              <a:buNone/>
              <a:defRPr sz="1000">
                <a:solidFill>
                  <a:srgbClr val="FFFFFF"/>
                </a:solidFill>
                <a:latin typeface="Arial"/>
                <a:ea typeface="Arial"/>
                <a:cs typeface="Arial"/>
                <a:sym typeface="Arial"/>
              </a:defRPr>
            </a:lvl5pPr>
            <a:lvl6pPr marL="0" lvl="5" indent="0" algn="r">
              <a:spcBef>
                <a:spcPts val="0"/>
              </a:spcBef>
              <a:spcAft>
                <a:spcPts val="0"/>
              </a:spcAft>
              <a:buNone/>
              <a:defRPr sz="1000">
                <a:solidFill>
                  <a:srgbClr val="FFFFFF"/>
                </a:solidFill>
                <a:latin typeface="Arial"/>
                <a:ea typeface="Arial"/>
                <a:cs typeface="Arial"/>
                <a:sym typeface="Arial"/>
              </a:defRPr>
            </a:lvl6pPr>
            <a:lvl7pPr marL="0" lvl="6" indent="0" algn="r">
              <a:spcBef>
                <a:spcPts val="0"/>
              </a:spcBef>
              <a:spcAft>
                <a:spcPts val="0"/>
              </a:spcAft>
              <a:buNone/>
              <a:defRPr sz="1000">
                <a:solidFill>
                  <a:srgbClr val="FFFFFF"/>
                </a:solidFill>
                <a:latin typeface="Arial"/>
                <a:ea typeface="Arial"/>
                <a:cs typeface="Arial"/>
                <a:sym typeface="Arial"/>
              </a:defRPr>
            </a:lvl7pPr>
            <a:lvl8pPr marL="0" lvl="7" indent="0" algn="r">
              <a:spcBef>
                <a:spcPts val="0"/>
              </a:spcBef>
              <a:spcAft>
                <a:spcPts val="0"/>
              </a:spcAft>
              <a:buNone/>
              <a:defRPr sz="1000">
                <a:solidFill>
                  <a:srgbClr val="FFFFFF"/>
                </a:solidFill>
                <a:latin typeface="Arial"/>
                <a:ea typeface="Arial"/>
                <a:cs typeface="Arial"/>
                <a:sym typeface="Arial"/>
              </a:defRPr>
            </a:lvl8pPr>
            <a:lvl9pPr marL="0" lvl="8" indent="0" algn="r">
              <a:spcBef>
                <a:spcPts val="0"/>
              </a:spcBef>
              <a:spcAft>
                <a:spcPts val="0"/>
              </a:spcAft>
              <a:buNone/>
              <a:defRPr sz="100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16"/>
          <p:cNvSpPr txBox="1">
            <a:spLocks noGrp="1"/>
          </p:cNvSpPr>
          <p:nvPr>
            <p:ph type="title"/>
          </p:nvPr>
        </p:nvSpPr>
        <p:spPr>
          <a:xfrm>
            <a:off x="822960" y="265584"/>
            <a:ext cx="7543800" cy="98970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b="0">
                <a:solidFill>
                  <a:srgbClr val="000000"/>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49" name="Google Shape;49;p116"/>
          <p:cNvSpPr txBox="1">
            <a:spLocks noGrp="1"/>
          </p:cNvSpPr>
          <p:nvPr>
            <p:ph type="body" idx="1"/>
          </p:nvPr>
        </p:nvSpPr>
        <p:spPr>
          <a:xfrm>
            <a:off x="822960" y="1524001"/>
            <a:ext cx="3703320" cy="4345094"/>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0" name="Google Shape;50;p116"/>
          <p:cNvSpPr txBox="1">
            <a:spLocks noGrp="1"/>
          </p:cNvSpPr>
          <p:nvPr>
            <p:ph type="body" idx="2"/>
          </p:nvPr>
        </p:nvSpPr>
        <p:spPr>
          <a:xfrm>
            <a:off x="4663440" y="1524001"/>
            <a:ext cx="3703320" cy="4345094"/>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116"/>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6"/>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6"/>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a:solidFill>
                  <a:srgbClr val="FFFFFF"/>
                </a:solidFill>
                <a:latin typeface="Arial"/>
                <a:ea typeface="Arial"/>
                <a:cs typeface="Arial"/>
                <a:sym typeface="Arial"/>
              </a:defRPr>
            </a:lvl1pPr>
            <a:lvl2pPr marL="0" lvl="1" indent="0" algn="r">
              <a:spcBef>
                <a:spcPts val="0"/>
              </a:spcBef>
              <a:spcAft>
                <a:spcPts val="0"/>
              </a:spcAft>
              <a:buNone/>
              <a:defRPr sz="1000">
                <a:solidFill>
                  <a:srgbClr val="FFFFFF"/>
                </a:solidFill>
                <a:latin typeface="Arial"/>
                <a:ea typeface="Arial"/>
                <a:cs typeface="Arial"/>
                <a:sym typeface="Arial"/>
              </a:defRPr>
            </a:lvl2pPr>
            <a:lvl3pPr marL="0" lvl="2" indent="0" algn="r">
              <a:spcBef>
                <a:spcPts val="0"/>
              </a:spcBef>
              <a:spcAft>
                <a:spcPts val="0"/>
              </a:spcAft>
              <a:buNone/>
              <a:defRPr sz="1000">
                <a:solidFill>
                  <a:srgbClr val="FFFFFF"/>
                </a:solidFill>
                <a:latin typeface="Arial"/>
                <a:ea typeface="Arial"/>
                <a:cs typeface="Arial"/>
                <a:sym typeface="Arial"/>
              </a:defRPr>
            </a:lvl3pPr>
            <a:lvl4pPr marL="0" lvl="3" indent="0" algn="r">
              <a:spcBef>
                <a:spcPts val="0"/>
              </a:spcBef>
              <a:spcAft>
                <a:spcPts val="0"/>
              </a:spcAft>
              <a:buNone/>
              <a:defRPr sz="1000">
                <a:solidFill>
                  <a:srgbClr val="FFFFFF"/>
                </a:solidFill>
                <a:latin typeface="Arial"/>
                <a:ea typeface="Arial"/>
                <a:cs typeface="Arial"/>
                <a:sym typeface="Arial"/>
              </a:defRPr>
            </a:lvl4pPr>
            <a:lvl5pPr marL="0" lvl="4" indent="0" algn="r">
              <a:spcBef>
                <a:spcPts val="0"/>
              </a:spcBef>
              <a:spcAft>
                <a:spcPts val="0"/>
              </a:spcAft>
              <a:buNone/>
              <a:defRPr sz="1000">
                <a:solidFill>
                  <a:srgbClr val="FFFFFF"/>
                </a:solidFill>
                <a:latin typeface="Arial"/>
                <a:ea typeface="Arial"/>
                <a:cs typeface="Arial"/>
                <a:sym typeface="Arial"/>
              </a:defRPr>
            </a:lvl5pPr>
            <a:lvl6pPr marL="0" lvl="5" indent="0" algn="r">
              <a:spcBef>
                <a:spcPts val="0"/>
              </a:spcBef>
              <a:spcAft>
                <a:spcPts val="0"/>
              </a:spcAft>
              <a:buNone/>
              <a:defRPr sz="1000">
                <a:solidFill>
                  <a:srgbClr val="FFFFFF"/>
                </a:solidFill>
                <a:latin typeface="Arial"/>
                <a:ea typeface="Arial"/>
                <a:cs typeface="Arial"/>
                <a:sym typeface="Arial"/>
              </a:defRPr>
            </a:lvl6pPr>
            <a:lvl7pPr marL="0" lvl="6" indent="0" algn="r">
              <a:spcBef>
                <a:spcPts val="0"/>
              </a:spcBef>
              <a:spcAft>
                <a:spcPts val="0"/>
              </a:spcAft>
              <a:buNone/>
              <a:defRPr sz="1000">
                <a:solidFill>
                  <a:srgbClr val="FFFFFF"/>
                </a:solidFill>
                <a:latin typeface="Arial"/>
                <a:ea typeface="Arial"/>
                <a:cs typeface="Arial"/>
                <a:sym typeface="Arial"/>
              </a:defRPr>
            </a:lvl7pPr>
            <a:lvl8pPr marL="0" lvl="7" indent="0" algn="r">
              <a:spcBef>
                <a:spcPts val="0"/>
              </a:spcBef>
              <a:spcAft>
                <a:spcPts val="0"/>
              </a:spcAft>
              <a:buNone/>
              <a:defRPr sz="1000">
                <a:solidFill>
                  <a:srgbClr val="FFFFFF"/>
                </a:solidFill>
                <a:latin typeface="Arial"/>
                <a:ea typeface="Arial"/>
                <a:cs typeface="Arial"/>
                <a:sym typeface="Arial"/>
              </a:defRPr>
            </a:lvl8pPr>
            <a:lvl9pPr marL="0" lvl="8" indent="0" algn="r">
              <a:spcBef>
                <a:spcPts val="0"/>
              </a:spcBef>
              <a:spcAft>
                <a:spcPts val="0"/>
              </a:spcAft>
              <a:buNone/>
              <a:defRPr sz="100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4" name="Google Shape;54;p116"/>
          <p:cNvSpPr txBox="1"/>
          <p:nvPr/>
        </p:nvSpPr>
        <p:spPr>
          <a:xfrm>
            <a:off x="3048000" y="6457950"/>
            <a:ext cx="6400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i="1">
                <a:solidFill>
                  <a:schemeClr val="lt1"/>
                </a:solidFill>
                <a:latin typeface="Arial"/>
                <a:ea typeface="Arial"/>
                <a:cs typeface="Arial"/>
                <a:sym typeface="Arial"/>
              </a:rPr>
              <a:t>©McGraw-Hill Education. All rights reserved. Authorized only for instructor use in the classroom.  No reproduction or further distribution permitted without the prior written consent of McGraw-Hill Education.</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17"/>
          <p:cNvSpPr txBox="1">
            <a:spLocks noGrp="1"/>
          </p:cNvSpPr>
          <p:nvPr>
            <p:ph type="title"/>
          </p:nvPr>
        </p:nvSpPr>
        <p:spPr>
          <a:xfrm>
            <a:off x="822960" y="286605"/>
            <a:ext cx="7543800" cy="969003"/>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57" name="Google Shape;57;p117"/>
          <p:cNvSpPr txBox="1">
            <a:spLocks noGrp="1"/>
          </p:cNvSpPr>
          <p:nvPr>
            <p:ph type="body" idx="1"/>
          </p:nvPr>
        </p:nvSpPr>
        <p:spPr>
          <a:xfrm>
            <a:off x="822960" y="1397318"/>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8" name="Google Shape;58;p117"/>
          <p:cNvSpPr txBox="1">
            <a:spLocks noGrp="1"/>
          </p:cNvSpPr>
          <p:nvPr>
            <p:ph type="body" idx="2"/>
          </p:nvPr>
        </p:nvSpPr>
        <p:spPr>
          <a:xfrm>
            <a:off x="822960" y="2209800"/>
            <a:ext cx="3703320" cy="32867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9" name="Google Shape;59;p117"/>
          <p:cNvSpPr txBox="1">
            <a:spLocks noGrp="1"/>
          </p:cNvSpPr>
          <p:nvPr>
            <p:ph type="body" idx="3"/>
          </p:nvPr>
        </p:nvSpPr>
        <p:spPr>
          <a:xfrm>
            <a:off x="4663440" y="1371600"/>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0" name="Google Shape;60;p117"/>
          <p:cNvSpPr txBox="1">
            <a:spLocks noGrp="1"/>
          </p:cNvSpPr>
          <p:nvPr>
            <p:ph type="body" idx="4"/>
          </p:nvPr>
        </p:nvSpPr>
        <p:spPr>
          <a:xfrm>
            <a:off x="4663440" y="2209800"/>
            <a:ext cx="3703320" cy="32867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1" name="Google Shape;61;p117"/>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17"/>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17"/>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a:solidFill>
                  <a:srgbClr val="FFFFFF"/>
                </a:solidFill>
                <a:latin typeface="Arial"/>
                <a:ea typeface="Arial"/>
                <a:cs typeface="Arial"/>
                <a:sym typeface="Arial"/>
              </a:defRPr>
            </a:lvl1pPr>
            <a:lvl2pPr marL="0" lvl="1" indent="0" algn="r">
              <a:spcBef>
                <a:spcPts val="0"/>
              </a:spcBef>
              <a:spcAft>
                <a:spcPts val="0"/>
              </a:spcAft>
              <a:buNone/>
              <a:defRPr sz="1000">
                <a:solidFill>
                  <a:srgbClr val="FFFFFF"/>
                </a:solidFill>
                <a:latin typeface="Arial"/>
                <a:ea typeface="Arial"/>
                <a:cs typeface="Arial"/>
                <a:sym typeface="Arial"/>
              </a:defRPr>
            </a:lvl2pPr>
            <a:lvl3pPr marL="0" lvl="2" indent="0" algn="r">
              <a:spcBef>
                <a:spcPts val="0"/>
              </a:spcBef>
              <a:spcAft>
                <a:spcPts val="0"/>
              </a:spcAft>
              <a:buNone/>
              <a:defRPr sz="1000">
                <a:solidFill>
                  <a:srgbClr val="FFFFFF"/>
                </a:solidFill>
                <a:latin typeface="Arial"/>
                <a:ea typeface="Arial"/>
                <a:cs typeface="Arial"/>
                <a:sym typeface="Arial"/>
              </a:defRPr>
            </a:lvl3pPr>
            <a:lvl4pPr marL="0" lvl="3" indent="0" algn="r">
              <a:spcBef>
                <a:spcPts val="0"/>
              </a:spcBef>
              <a:spcAft>
                <a:spcPts val="0"/>
              </a:spcAft>
              <a:buNone/>
              <a:defRPr sz="1000">
                <a:solidFill>
                  <a:srgbClr val="FFFFFF"/>
                </a:solidFill>
                <a:latin typeface="Arial"/>
                <a:ea typeface="Arial"/>
                <a:cs typeface="Arial"/>
                <a:sym typeface="Arial"/>
              </a:defRPr>
            </a:lvl4pPr>
            <a:lvl5pPr marL="0" lvl="4" indent="0" algn="r">
              <a:spcBef>
                <a:spcPts val="0"/>
              </a:spcBef>
              <a:spcAft>
                <a:spcPts val="0"/>
              </a:spcAft>
              <a:buNone/>
              <a:defRPr sz="1000">
                <a:solidFill>
                  <a:srgbClr val="FFFFFF"/>
                </a:solidFill>
                <a:latin typeface="Arial"/>
                <a:ea typeface="Arial"/>
                <a:cs typeface="Arial"/>
                <a:sym typeface="Arial"/>
              </a:defRPr>
            </a:lvl5pPr>
            <a:lvl6pPr marL="0" lvl="5" indent="0" algn="r">
              <a:spcBef>
                <a:spcPts val="0"/>
              </a:spcBef>
              <a:spcAft>
                <a:spcPts val="0"/>
              </a:spcAft>
              <a:buNone/>
              <a:defRPr sz="1000">
                <a:solidFill>
                  <a:srgbClr val="FFFFFF"/>
                </a:solidFill>
                <a:latin typeface="Arial"/>
                <a:ea typeface="Arial"/>
                <a:cs typeface="Arial"/>
                <a:sym typeface="Arial"/>
              </a:defRPr>
            </a:lvl6pPr>
            <a:lvl7pPr marL="0" lvl="6" indent="0" algn="r">
              <a:spcBef>
                <a:spcPts val="0"/>
              </a:spcBef>
              <a:spcAft>
                <a:spcPts val="0"/>
              </a:spcAft>
              <a:buNone/>
              <a:defRPr sz="1000">
                <a:solidFill>
                  <a:srgbClr val="FFFFFF"/>
                </a:solidFill>
                <a:latin typeface="Arial"/>
                <a:ea typeface="Arial"/>
                <a:cs typeface="Arial"/>
                <a:sym typeface="Arial"/>
              </a:defRPr>
            </a:lvl7pPr>
            <a:lvl8pPr marL="0" lvl="7" indent="0" algn="r">
              <a:spcBef>
                <a:spcPts val="0"/>
              </a:spcBef>
              <a:spcAft>
                <a:spcPts val="0"/>
              </a:spcAft>
              <a:buNone/>
              <a:defRPr sz="1000">
                <a:solidFill>
                  <a:srgbClr val="FFFFFF"/>
                </a:solidFill>
                <a:latin typeface="Arial"/>
                <a:ea typeface="Arial"/>
                <a:cs typeface="Arial"/>
                <a:sym typeface="Arial"/>
              </a:defRPr>
            </a:lvl8pPr>
            <a:lvl9pPr marL="0" lvl="8" indent="0" algn="r">
              <a:spcBef>
                <a:spcPts val="0"/>
              </a:spcBef>
              <a:spcAft>
                <a:spcPts val="0"/>
              </a:spcAft>
              <a:buNone/>
              <a:defRPr sz="100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118"/>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solidFill>
                  <a:srgbClr val="000000"/>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66" name="Google Shape;66;p118"/>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8"/>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18"/>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a:solidFill>
                  <a:srgbClr val="FFFFFF"/>
                </a:solidFill>
                <a:latin typeface="Arial"/>
                <a:ea typeface="Arial"/>
                <a:cs typeface="Arial"/>
                <a:sym typeface="Arial"/>
              </a:defRPr>
            </a:lvl1pPr>
            <a:lvl2pPr marL="0" lvl="1" indent="0" algn="r">
              <a:spcBef>
                <a:spcPts val="0"/>
              </a:spcBef>
              <a:spcAft>
                <a:spcPts val="0"/>
              </a:spcAft>
              <a:buNone/>
              <a:defRPr sz="1000">
                <a:solidFill>
                  <a:srgbClr val="FFFFFF"/>
                </a:solidFill>
                <a:latin typeface="Arial"/>
                <a:ea typeface="Arial"/>
                <a:cs typeface="Arial"/>
                <a:sym typeface="Arial"/>
              </a:defRPr>
            </a:lvl2pPr>
            <a:lvl3pPr marL="0" lvl="2" indent="0" algn="r">
              <a:spcBef>
                <a:spcPts val="0"/>
              </a:spcBef>
              <a:spcAft>
                <a:spcPts val="0"/>
              </a:spcAft>
              <a:buNone/>
              <a:defRPr sz="1000">
                <a:solidFill>
                  <a:srgbClr val="FFFFFF"/>
                </a:solidFill>
                <a:latin typeface="Arial"/>
                <a:ea typeface="Arial"/>
                <a:cs typeface="Arial"/>
                <a:sym typeface="Arial"/>
              </a:defRPr>
            </a:lvl3pPr>
            <a:lvl4pPr marL="0" lvl="3" indent="0" algn="r">
              <a:spcBef>
                <a:spcPts val="0"/>
              </a:spcBef>
              <a:spcAft>
                <a:spcPts val="0"/>
              </a:spcAft>
              <a:buNone/>
              <a:defRPr sz="1000">
                <a:solidFill>
                  <a:srgbClr val="FFFFFF"/>
                </a:solidFill>
                <a:latin typeface="Arial"/>
                <a:ea typeface="Arial"/>
                <a:cs typeface="Arial"/>
                <a:sym typeface="Arial"/>
              </a:defRPr>
            </a:lvl4pPr>
            <a:lvl5pPr marL="0" lvl="4" indent="0" algn="r">
              <a:spcBef>
                <a:spcPts val="0"/>
              </a:spcBef>
              <a:spcAft>
                <a:spcPts val="0"/>
              </a:spcAft>
              <a:buNone/>
              <a:defRPr sz="1000">
                <a:solidFill>
                  <a:srgbClr val="FFFFFF"/>
                </a:solidFill>
                <a:latin typeface="Arial"/>
                <a:ea typeface="Arial"/>
                <a:cs typeface="Arial"/>
                <a:sym typeface="Arial"/>
              </a:defRPr>
            </a:lvl5pPr>
            <a:lvl6pPr marL="0" lvl="5" indent="0" algn="r">
              <a:spcBef>
                <a:spcPts val="0"/>
              </a:spcBef>
              <a:spcAft>
                <a:spcPts val="0"/>
              </a:spcAft>
              <a:buNone/>
              <a:defRPr sz="1000">
                <a:solidFill>
                  <a:srgbClr val="FFFFFF"/>
                </a:solidFill>
                <a:latin typeface="Arial"/>
                <a:ea typeface="Arial"/>
                <a:cs typeface="Arial"/>
                <a:sym typeface="Arial"/>
              </a:defRPr>
            </a:lvl6pPr>
            <a:lvl7pPr marL="0" lvl="6" indent="0" algn="r">
              <a:spcBef>
                <a:spcPts val="0"/>
              </a:spcBef>
              <a:spcAft>
                <a:spcPts val="0"/>
              </a:spcAft>
              <a:buNone/>
              <a:defRPr sz="1000">
                <a:solidFill>
                  <a:srgbClr val="FFFFFF"/>
                </a:solidFill>
                <a:latin typeface="Arial"/>
                <a:ea typeface="Arial"/>
                <a:cs typeface="Arial"/>
                <a:sym typeface="Arial"/>
              </a:defRPr>
            </a:lvl7pPr>
            <a:lvl8pPr marL="0" lvl="7" indent="0" algn="r">
              <a:spcBef>
                <a:spcPts val="0"/>
              </a:spcBef>
              <a:spcAft>
                <a:spcPts val="0"/>
              </a:spcAft>
              <a:buNone/>
              <a:defRPr sz="1000">
                <a:solidFill>
                  <a:srgbClr val="FFFFFF"/>
                </a:solidFill>
                <a:latin typeface="Arial"/>
                <a:ea typeface="Arial"/>
                <a:cs typeface="Arial"/>
                <a:sym typeface="Arial"/>
              </a:defRPr>
            </a:lvl8pPr>
            <a:lvl9pPr marL="0" lvl="8" indent="0" algn="r">
              <a:spcBef>
                <a:spcPts val="0"/>
              </a:spcBef>
              <a:spcAft>
                <a:spcPts val="0"/>
              </a:spcAft>
              <a:buNone/>
              <a:defRPr sz="100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9" name="Google Shape;69;p118"/>
          <p:cNvSpPr txBox="1"/>
          <p:nvPr/>
        </p:nvSpPr>
        <p:spPr>
          <a:xfrm>
            <a:off x="3048000" y="6457950"/>
            <a:ext cx="6400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i="1">
                <a:solidFill>
                  <a:schemeClr val="lt1"/>
                </a:solidFill>
                <a:latin typeface="Arial"/>
                <a:ea typeface="Arial"/>
                <a:cs typeface="Arial"/>
                <a:sym typeface="Arial"/>
              </a:rPr>
              <a:t>©McGraw-Hill Education. All rights reserved. Authorized only for instructor use in the classroom.  No reproduction or further distribution permitted without the prior written consent of McGraw-Hill Education.</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70"/>
        <p:cNvGrpSpPr/>
        <p:nvPr/>
      </p:nvGrpSpPr>
      <p:grpSpPr>
        <a:xfrm>
          <a:off x="0" y="0"/>
          <a:ext cx="0" cy="0"/>
          <a:chOff x="0" y="0"/>
          <a:chExt cx="0" cy="0"/>
        </a:xfrm>
      </p:grpSpPr>
      <p:sp>
        <p:nvSpPr>
          <p:cNvPr id="71" name="Google Shape;71;p119"/>
          <p:cNvSpPr/>
          <p:nvPr/>
        </p:nvSpPr>
        <p:spPr>
          <a:xfrm>
            <a:off x="3175" y="6400800"/>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9"/>
          <p:cNvSpPr/>
          <p:nvPr/>
        </p:nvSpPr>
        <p:spPr>
          <a:xfrm>
            <a:off x="0" y="6334125"/>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9"/>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9"/>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9"/>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a:solidFill>
                  <a:srgbClr val="FFFFFF"/>
                </a:solidFill>
                <a:latin typeface="Arial"/>
                <a:ea typeface="Arial"/>
                <a:cs typeface="Arial"/>
                <a:sym typeface="Arial"/>
              </a:defRPr>
            </a:lvl1pPr>
            <a:lvl2pPr marL="0" lvl="1" indent="0" algn="r">
              <a:spcBef>
                <a:spcPts val="0"/>
              </a:spcBef>
              <a:spcAft>
                <a:spcPts val="0"/>
              </a:spcAft>
              <a:buNone/>
              <a:defRPr sz="1000">
                <a:solidFill>
                  <a:srgbClr val="FFFFFF"/>
                </a:solidFill>
                <a:latin typeface="Arial"/>
                <a:ea typeface="Arial"/>
                <a:cs typeface="Arial"/>
                <a:sym typeface="Arial"/>
              </a:defRPr>
            </a:lvl2pPr>
            <a:lvl3pPr marL="0" lvl="2" indent="0" algn="r">
              <a:spcBef>
                <a:spcPts val="0"/>
              </a:spcBef>
              <a:spcAft>
                <a:spcPts val="0"/>
              </a:spcAft>
              <a:buNone/>
              <a:defRPr sz="1000">
                <a:solidFill>
                  <a:srgbClr val="FFFFFF"/>
                </a:solidFill>
                <a:latin typeface="Arial"/>
                <a:ea typeface="Arial"/>
                <a:cs typeface="Arial"/>
                <a:sym typeface="Arial"/>
              </a:defRPr>
            </a:lvl3pPr>
            <a:lvl4pPr marL="0" lvl="3" indent="0" algn="r">
              <a:spcBef>
                <a:spcPts val="0"/>
              </a:spcBef>
              <a:spcAft>
                <a:spcPts val="0"/>
              </a:spcAft>
              <a:buNone/>
              <a:defRPr sz="1000">
                <a:solidFill>
                  <a:srgbClr val="FFFFFF"/>
                </a:solidFill>
                <a:latin typeface="Arial"/>
                <a:ea typeface="Arial"/>
                <a:cs typeface="Arial"/>
                <a:sym typeface="Arial"/>
              </a:defRPr>
            </a:lvl4pPr>
            <a:lvl5pPr marL="0" lvl="4" indent="0" algn="r">
              <a:spcBef>
                <a:spcPts val="0"/>
              </a:spcBef>
              <a:spcAft>
                <a:spcPts val="0"/>
              </a:spcAft>
              <a:buNone/>
              <a:defRPr sz="1000">
                <a:solidFill>
                  <a:srgbClr val="FFFFFF"/>
                </a:solidFill>
                <a:latin typeface="Arial"/>
                <a:ea typeface="Arial"/>
                <a:cs typeface="Arial"/>
                <a:sym typeface="Arial"/>
              </a:defRPr>
            </a:lvl5pPr>
            <a:lvl6pPr marL="0" lvl="5" indent="0" algn="r">
              <a:spcBef>
                <a:spcPts val="0"/>
              </a:spcBef>
              <a:spcAft>
                <a:spcPts val="0"/>
              </a:spcAft>
              <a:buNone/>
              <a:defRPr sz="1000">
                <a:solidFill>
                  <a:srgbClr val="FFFFFF"/>
                </a:solidFill>
                <a:latin typeface="Arial"/>
                <a:ea typeface="Arial"/>
                <a:cs typeface="Arial"/>
                <a:sym typeface="Arial"/>
              </a:defRPr>
            </a:lvl6pPr>
            <a:lvl7pPr marL="0" lvl="6" indent="0" algn="r">
              <a:spcBef>
                <a:spcPts val="0"/>
              </a:spcBef>
              <a:spcAft>
                <a:spcPts val="0"/>
              </a:spcAft>
              <a:buNone/>
              <a:defRPr sz="1000">
                <a:solidFill>
                  <a:srgbClr val="FFFFFF"/>
                </a:solidFill>
                <a:latin typeface="Arial"/>
                <a:ea typeface="Arial"/>
                <a:cs typeface="Arial"/>
                <a:sym typeface="Arial"/>
              </a:defRPr>
            </a:lvl7pPr>
            <a:lvl8pPr marL="0" lvl="7" indent="0" algn="r">
              <a:spcBef>
                <a:spcPts val="0"/>
              </a:spcBef>
              <a:spcAft>
                <a:spcPts val="0"/>
              </a:spcAft>
              <a:buNone/>
              <a:defRPr sz="1000">
                <a:solidFill>
                  <a:srgbClr val="FFFFFF"/>
                </a:solidFill>
                <a:latin typeface="Arial"/>
                <a:ea typeface="Arial"/>
                <a:cs typeface="Arial"/>
                <a:sym typeface="Arial"/>
              </a:defRPr>
            </a:lvl8pPr>
            <a:lvl9pPr marL="0" lvl="8" indent="0" algn="r">
              <a:spcBef>
                <a:spcPts val="0"/>
              </a:spcBef>
              <a:spcAft>
                <a:spcPts val="0"/>
              </a:spcAft>
              <a:buNone/>
              <a:defRPr sz="100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6"/>
        <p:cNvGrpSpPr/>
        <p:nvPr/>
      </p:nvGrpSpPr>
      <p:grpSpPr>
        <a:xfrm>
          <a:off x="0" y="0"/>
          <a:ext cx="0" cy="0"/>
          <a:chOff x="0" y="0"/>
          <a:chExt cx="0" cy="0"/>
        </a:xfrm>
      </p:grpSpPr>
      <p:sp>
        <p:nvSpPr>
          <p:cNvPr id="77" name="Google Shape;77;p120"/>
          <p:cNvSpPr/>
          <p:nvPr/>
        </p:nvSpPr>
        <p:spPr>
          <a:xfrm>
            <a:off x="0" y="0"/>
            <a:ext cx="3038475"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0"/>
          <p:cNvSpPr/>
          <p:nvPr/>
        </p:nvSpPr>
        <p:spPr>
          <a:xfrm>
            <a:off x="3030538" y="0"/>
            <a:ext cx="47625"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0"/>
          <p:cNvSpPr txBox="1">
            <a:spLocks noGrp="1"/>
          </p:cNvSpPr>
          <p:nvPr>
            <p:ph type="title"/>
          </p:nvPr>
        </p:nvSpPr>
        <p:spPr>
          <a:xfrm>
            <a:off x="342900" y="594359"/>
            <a:ext cx="24003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3600" b="0">
                <a:solidFill>
                  <a:srgbClr val="FFFFFF"/>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80" name="Google Shape;80;p120"/>
          <p:cNvSpPr txBox="1">
            <a:spLocks noGrp="1"/>
          </p:cNvSpPr>
          <p:nvPr>
            <p:ph type="body" idx="1"/>
          </p:nvPr>
        </p:nvSpPr>
        <p:spPr>
          <a:xfrm>
            <a:off x="3600450" y="731520"/>
            <a:ext cx="4869180" cy="52578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1" name="Google Shape;81;p120"/>
          <p:cNvSpPr txBox="1">
            <a:spLocks noGrp="1"/>
          </p:cNvSpPr>
          <p:nvPr>
            <p:ph type="body" idx="2"/>
          </p:nvPr>
        </p:nvSpPr>
        <p:spPr>
          <a:xfrm>
            <a:off x="342900" y="2926080"/>
            <a:ext cx="24003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2" name="Google Shape;82;p120"/>
          <p:cNvSpPr txBox="1">
            <a:spLocks noGrp="1"/>
          </p:cNvSpPr>
          <p:nvPr>
            <p:ph type="dt" idx="10"/>
          </p:nvPr>
        </p:nvSpPr>
        <p:spPr>
          <a:xfrm>
            <a:off x="349250" y="6459538"/>
            <a:ext cx="196373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0"/>
          <p:cNvSpPr txBox="1">
            <a:spLocks noGrp="1"/>
          </p:cNvSpPr>
          <p:nvPr>
            <p:ph type="ftr" idx="11"/>
          </p:nvPr>
        </p:nvSpPr>
        <p:spPr>
          <a:xfrm>
            <a:off x="3600450" y="6459538"/>
            <a:ext cx="34861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0"/>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a:solidFill>
                  <a:schemeClr val="dk2"/>
                </a:solidFill>
                <a:latin typeface="Arial"/>
                <a:ea typeface="Arial"/>
                <a:cs typeface="Arial"/>
                <a:sym typeface="Arial"/>
              </a:defRPr>
            </a:lvl1pPr>
            <a:lvl2pPr marL="0" lvl="1" indent="0" algn="r">
              <a:spcBef>
                <a:spcPts val="0"/>
              </a:spcBef>
              <a:spcAft>
                <a:spcPts val="0"/>
              </a:spcAft>
              <a:buNone/>
              <a:defRPr sz="1000">
                <a:solidFill>
                  <a:schemeClr val="dk2"/>
                </a:solidFill>
                <a:latin typeface="Arial"/>
                <a:ea typeface="Arial"/>
                <a:cs typeface="Arial"/>
                <a:sym typeface="Arial"/>
              </a:defRPr>
            </a:lvl2pPr>
            <a:lvl3pPr marL="0" lvl="2" indent="0" algn="r">
              <a:spcBef>
                <a:spcPts val="0"/>
              </a:spcBef>
              <a:spcAft>
                <a:spcPts val="0"/>
              </a:spcAft>
              <a:buNone/>
              <a:defRPr sz="1000">
                <a:solidFill>
                  <a:schemeClr val="dk2"/>
                </a:solidFill>
                <a:latin typeface="Arial"/>
                <a:ea typeface="Arial"/>
                <a:cs typeface="Arial"/>
                <a:sym typeface="Arial"/>
              </a:defRPr>
            </a:lvl3pPr>
            <a:lvl4pPr marL="0" lvl="3" indent="0" algn="r">
              <a:spcBef>
                <a:spcPts val="0"/>
              </a:spcBef>
              <a:spcAft>
                <a:spcPts val="0"/>
              </a:spcAft>
              <a:buNone/>
              <a:defRPr sz="1000">
                <a:solidFill>
                  <a:schemeClr val="dk2"/>
                </a:solidFill>
                <a:latin typeface="Arial"/>
                <a:ea typeface="Arial"/>
                <a:cs typeface="Arial"/>
                <a:sym typeface="Arial"/>
              </a:defRPr>
            </a:lvl4pPr>
            <a:lvl5pPr marL="0" lvl="4" indent="0" algn="r">
              <a:spcBef>
                <a:spcPts val="0"/>
              </a:spcBef>
              <a:spcAft>
                <a:spcPts val="0"/>
              </a:spcAft>
              <a:buNone/>
              <a:defRPr sz="1000">
                <a:solidFill>
                  <a:schemeClr val="dk2"/>
                </a:solidFill>
                <a:latin typeface="Arial"/>
                <a:ea typeface="Arial"/>
                <a:cs typeface="Arial"/>
                <a:sym typeface="Arial"/>
              </a:defRPr>
            </a:lvl5pPr>
            <a:lvl6pPr marL="0" lvl="5" indent="0" algn="r">
              <a:spcBef>
                <a:spcPts val="0"/>
              </a:spcBef>
              <a:spcAft>
                <a:spcPts val="0"/>
              </a:spcAft>
              <a:buNone/>
              <a:defRPr sz="1000">
                <a:solidFill>
                  <a:schemeClr val="dk2"/>
                </a:solidFill>
                <a:latin typeface="Arial"/>
                <a:ea typeface="Arial"/>
                <a:cs typeface="Arial"/>
                <a:sym typeface="Arial"/>
              </a:defRPr>
            </a:lvl6pPr>
            <a:lvl7pPr marL="0" lvl="6" indent="0" algn="r">
              <a:spcBef>
                <a:spcPts val="0"/>
              </a:spcBef>
              <a:spcAft>
                <a:spcPts val="0"/>
              </a:spcAft>
              <a:buNone/>
              <a:defRPr sz="1000">
                <a:solidFill>
                  <a:schemeClr val="dk2"/>
                </a:solidFill>
                <a:latin typeface="Arial"/>
                <a:ea typeface="Arial"/>
                <a:cs typeface="Arial"/>
                <a:sym typeface="Arial"/>
              </a:defRPr>
            </a:lvl7pPr>
            <a:lvl8pPr marL="0" lvl="7" indent="0" algn="r">
              <a:spcBef>
                <a:spcPts val="0"/>
              </a:spcBef>
              <a:spcAft>
                <a:spcPts val="0"/>
              </a:spcAft>
              <a:buNone/>
              <a:defRPr sz="1000">
                <a:solidFill>
                  <a:schemeClr val="dk2"/>
                </a:solidFill>
                <a:latin typeface="Arial"/>
                <a:ea typeface="Arial"/>
                <a:cs typeface="Arial"/>
                <a:sym typeface="Arial"/>
              </a:defRPr>
            </a:lvl8pPr>
            <a:lvl9pPr marL="0" lvl="8" indent="0" algn="r">
              <a:spcBef>
                <a:spcPts val="0"/>
              </a:spcBef>
              <a:spcAft>
                <a:spcPts val="0"/>
              </a:spcAft>
              <a:buNone/>
              <a:defRPr sz="1000">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5"/>
        <p:cNvGrpSpPr/>
        <p:nvPr/>
      </p:nvGrpSpPr>
      <p:grpSpPr>
        <a:xfrm>
          <a:off x="0" y="0"/>
          <a:ext cx="0" cy="0"/>
          <a:chOff x="0" y="0"/>
          <a:chExt cx="0" cy="0"/>
        </a:xfrm>
      </p:grpSpPr>
      <p:sp>
        <p:nvSpPr>
          <p:cNvPr id="86" name="Google Shape;86;p121"/>
          <p:cNvSpPr/>
          <p:nvPr/>
        </p:nvSpPr>
        <p:spPr>
          <a:xfrm>
            <a:off x="0" y="4953000"/>
            <a:ext cx="9142413"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1"/>
          <p:cNvSpPr/>
          <p:nvPr/>
        </p:nvSpPr>
        <p:spPr>
          <a:xfrm>
            <a:off x="0" y="4914900"/>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1"/>
          <p:cNvSpPr txBox="1">
            <a:spLocks noGrp="1"/>
          </p:cNvSpPr>
          <p:nvPr>
            <p:ph type="title"/>
          </p:nvPr>
        </p:nvSpPr>
        <p:spPr>
          <a:xfrm>
            <a:off x="822960" y="5074920"/>
            <a:ext cx="7589520"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SzPts val="1400"/>
              <a:buNone/>
              <a:defRPr sz="3600" b="0">
                <a:solidFill>
                  <a:srgbClr val="FFFFFF"/>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89" name="Google Shape;89;p121"/>
          <p:cNvSpPr>
            <a:spLocks noGrp="1"/>
          </p:cNvSpPr>
          <p:nvPr>
            <p:ph type="pic" idx="2"/>
          </p:nvPr>
        </p:nvSpPr>
        <p:spPr>
          <a:xfrm>
            <a:off x="12" y="0"/>
            <a:ext cx="9143989" cy="4915076"/>
          </a:xfrm>
          <a:prstGeom prst="rect">
            <a:avLst/>
          </a:prstGeom>
          <a:solidFill>
            <a:srgbClr val="BECAD4"/>
          </a:solidFill>
          <a:ln>
            <a:noFill/>
          </a:ln>
        </p:spPr>
      </p:sp>
      <p:sp>
        <p:nvSpPr>
          <p:cNvPr id="90" name="Google Shape;90;p121"/>
          <p:cNvSpPr txBox="1">
            <a:spLocks noGrp="1"/>
          </p:cNvSpPr>
          <p:nvPr>
            <p:ph type="body" idx="1"/>
          </p:nvPr>
        </p:nvSpPr>
        <p:spPr>
          <a:xfrm>
            <a:off x="822960" y="5907024"/>
            <a:ext cx="7589520"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91" name="Google Shape;91;p121"/>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1"/>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1"/>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a:solidFill>
                  <a:srgbClr val="FFFFFF"/>
                </a:solidFill>
                <a:latin typeface="Arial"/>
                <a:ea typeface="Arial"/>
                <a:cs typeface="Arial"/>
                <a:sym typeface="Arial"/>
              </a:defRPr>
            </a:lvl1pPr>
            <a:lvl2pPr marL="0" lvl="1" indent="0" algn="r">
              <a:spcBef>
                <a:spcPts val="0"/>
              </a:spcBef>
              <a:spcAft>
                <a:spcPts val="0"/>
              </a:spcAft>
              <a:buNone/>
              <a:defRPr sz="1000">
                <a:solidFill>
                  <a:srgbClr val="FFFFFF"/>
                </a:solidFill>
                <a:latin typeface="Arial"/>
                <a:ea typeface="Arial"/>
                <a:cs typeface="Arial"/>
                <a:sym typeface="Arial"/>
              </a:defRPr>
            </a:lvl2pPr>
            <a:lvl3pPr marL="0" lvl="2" indent="0" algn="r">
              <a:spcBef>
                <a:spcPts val="0"/>
              </a:spcBef>
              <a:spcAft>
                <a:spcPts val="0"/>
              </a:spcAft>
              <a:buNone/>
              <a:defRPr sz="1000">
                <a:solidFill>
                  <a:srgbClr val="FFFFFF"/>
                </a:solidFill>
                <a:latin typeface="Arial"/>
                <a:ea typeface="Arial"/>
                <a:cs typeface="Arial"/>
                <a:sym typeface="Arial"/>
              </a:defRPr>
            </a:lvl3pPr>
            <a:lvl4pPr marL="0" lvl="3" indent="0" algn="r">
              <a:spcBef>
                <a:spcPts val="0"/>
              </a:spcBef>
              <a:spcAft>
                <a:spcPts val="0"/>
              </a:spcAft>
              <a:buNone/>
              <a:defRPr sz="1000">
                <a:solidFill>
                  <a:srgbClr val="FFFFFF"/>
                </a:solidFill>
                <a:latin typeface="Arial"/>
                <a:ea typeface="Arial"/>
                <a:cs typeface="Arial"/>
                <a:sym typeface="Arial"/>
              </a:defRPr>
            </a:lvl4pPr>
            <a:lvl5pPr marL="0" lvl="4" indent="0" algn="r">
              <a:spcBef>
                <a:spcPts val="0"/>
              </a:spcBef>
              <a:spcAft>
                <a:spcPts val="0"/>
              </a:spcAft>
              <a:buNone/>
              <a:defRPr sz="1000">
                <a:solidFill>
                  <a:srgbClr val="FFFFFF"/>
                </a:solidFill>
                <a:latin typeface="Arial"/>
                <a:ea typeface="Arial"/>
                <a:cs typeface="Arial"/>
                <a:sym typeface="Arial"/>
              </a:defRPr>
            </a:lvl5pPr>
            <a:lvl6pPr marL="0" lvl="5" indent="0" algn="r">
              <a:spcBef>
                <a:spcPts val="0"/>
              </a:spcBef>
              <a:spcAft>
                <a:spcPts val="0"/>
              </a:spcAft>
              <a:buNone/>
              <a:defRPr sz="1000">
                <a:solidFill>
                  <a:srgbClr val="FFFFFF"/>
                </a:solidFill>
                <a:latin typeface="Arial"/>
                <a:ea typeface="Arial"/>
                <a:cs typeface="Arial"/>
                <a:sym typeface="Arial"/>
              </a:defRPr>
            </a:lvl6pPr>
            <a:lvl7pPr marL="0" lvl="6" indent="0" algn="r">
              <a:spcBef>
                <a:spcPts val="0"/>
              </a:spcBef>
              <a:spcAft>
                <a:spcPts val="0"/>
              </a:spcAft>
              <a:buNone/>
              <a:defRPr sz="1000">
                <a:solidFill>
                  <a:srgbClr val="FFFFFF"/>
                </a:solidFill>
                <a:latin typeface="Arial"/>
                <a:ea typeface="Arial"/>
                <a:cs typeface="Arial"/>
                <a:sym typeface="Arial"/>
              </a:defRPr>
            </a:lvl7pPr>
            <a:lvl8pPr marL="0" lvl="7" indent="0" algn="r">
              <a:spcBef>
                <a:spcPts val="0"/>
              </a:spcBef>
              <a:spcAft>
                <a:spcPts val="0"/>
              </a:spcAft>
              <a:buNone/>
              <a:defRPr sz="1000">
                <a:solidFill>
                  <a:srgbClr val="FFFFFF"/>
                </a:solidFill>
                <a:latin typeface="Arial"/>
                <a:ea typeface="Arial"/>
                <a:cs typeface="Arial"/>
                <a:sym typeface="Arial"/>
              </a:defRPr>
            </a:lvl8pPr>
            <a:lvl9pPr marL="0" lvl="8" indent="0" algn="r">
              <a:spcBef>
                <a:spcPts val="0"/>
              </a:spcBef>
              <a:spcAft>
                <a:spcPts val="0"/>
              </a:spcAft>
              <a:buNone/>
              <a:defRPr sz="100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
        <p:cNvGrpSpPr/>
        <p:nvPr/>
      </p:nvGrpSpPr>
      <p:grpSpPr>
        <a:xfrm>
          <a:off x="0" y="0"/>
          <a:ext cx="0" cy="0"/>
          <a:chOff x="0" y="0"/>
          <a:chExt cx="0" cy="0"/>
        </a:xfrm>
      </p:grpSpPr>
      <p:sp>
        <p:nvSpPr>
          <p:cNvPr id="7" name="Google Shape;7;p99"/>
          <p:cNvSpPr/>
          <p:nvPr/>
        </p:nvSpPr>
        <p:spPr>
          <a:xfrm>
            <a:off x="0" y="6400800"/>
            <a:ext cx="9144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99"/>
          <p:cNvSpPr/>
          <p:nvPr/>
        </p:nvSpPr>
        <p:spPr>
          <a:xfrm>
            <a:off x="0" y="6334125"/>
            <a:ext cx="9144000" cy="6667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99"/>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SzPts val="1400"/>
              <a:buNone/>
              <a:defRPr sz="4000" b="0" i="0" u="none" strike="noStrike" cap="none">
                <a:solidFill>
                  <a:srgbClr val="404040"/>
                </a:solidFill>
                <a:latin typeface="Calibri"/>
                <a:ea typeface="Calibri"/>
                <a:cs typeface="Calibri"/>
                <a:sym typeface="Calibri"/>
              </a:defRPr>
            </a:lvl1pPr>
            <a:lvl2pPr marR="0" lvl="1" algn="l" rtl="0">
              <a:lnSpc>
                <a:spcPct val="85000"/>
              </a:lnSpc>
              <a:spcBef>
                <a:spcPts val="0"/>
              </a:spcBef>
              <a:spcAft>
                <a:spcPts val="0"/>
              </a:spcAft>
              <a:buSzPts val="1400"/>
              <a:buNone/>
              <a:defRPr sz="4000" b="0" i="0" u="none" strike="noStrike" cap="none">
                <a:solidFill>
                  <a:srgbClr val="404040"/>
                </a:solidFill>
                <a:latin typeface="Calibri"/>
                <a:ea typeface="Calibri"/>
                <a:cs typeface="Calibri"/>
                <a:sym typeface="Calibri"/>
              </a:defRPr>
            </a:lvl2pPr>
            <a:lvl3pPr marR="0" lvl="2" algn="l" rtl="0">
              <a:lnSpc>
                <a:spcPct val="85000"/>
              </a:lnSpc>
              <a:spcBef>
                <a:spcPts val="0"/>
              </a:spcBef>
              <a:spcAft>
                <a:spcPts val="0"/>
              </a:spcAft>
              <a:buSzPts val="1400"/>
              <a:buNone/>
              <a:defRPr sz="4000" b="0" i="0" u="none" strike="noStrike" cap="none">
                <a:solidFill>
                  <a:srgbClr val="404040"/>
                </a:solidFill>
                <a:latin typeface="Calibri"/>
                <a:ea typeface="Calibri"/>
                <a:cs typeface="Calibri"/>
                <a:sym typeface="Calibri"/>
              </a:defRPr>
            </a:lvl3pPr>
            <a:lvl4pPr marR="0" lvl="3" algn="l" rtl="0">
              <a:lnSpc>
                <a:spcPct val="85000"/>
              </a:lnSpc>
              <a:spcBef>
                <a:spcPts val="0"/>
              </a:spcBef>
              <a:spcAft>
                <a:spcPts val="0"/>
              </a:spcAft>
              <a:buSzPts val="1400"/>
              <a:buNone/>
              <a:defRPr sz="4000" b="0" i="0" u="none" strike="noStrike" cap="none">
                <a:solidFill>
                  <a:srgbClr val="404040"/>
                </a:solidFill>
                <a:latin typeface="Calibri"/>
                <a:ea typeface="Calibri"/>
                <a:cs typeface="Calibri"/>
                <a:sym typeface="Calibri"/>
              </a:defRPr>
            </a:lvl4pPr>
            <a:lvl5pPr marR="0" lvl="4" algn="l" rtl="0">
              <a:lnSpc>
                <a:spcPct val="85000"/>
              </a:lnSpc>
              <a:spcBef>
                <a:spcPts val="0"/>
              </a:spcBef>
              <a:spcAft>
                <a:spcPts val="0"/>
              </a:spcAft>
              <a:buSzPts val="1400"/>
              <a:buNone/>
              <a:defRPr sz="4000" b="0" i="0" u="none" strike="noStrike" cap="none">
                <a:solidFill>
                  <a:srgbClr val="404040"/>
                </a:solidFill>
                <a:latin typeface="Calibri"/>
                <a:ea typeface="Calibri"/>
                <a:cs typeface="Calibri"/>
                <a:sym typeface="Calibri"/>
              </a:defRPr>
            </a:lvl5pPr>
            <a:lvl6pPr marR="0" lvl="5"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6pPr>
            <a:lvl7pPr marR="0" lvl="6"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7pPr>
            <a:lvl8pPr marR="0" lvl="7"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8pPr>
            <a:lvl9pPr marR="0" lvl="8"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9pPr>
          </a:lstStyle>
          <a:p>
            <a:endParaRPr/>
          </a:p>
        </p:txBody>
      </p:sp>
      <p:sp>
        <p:nvSpPr>
          <p:cNvPr id="10" name="Google Shape;10;p99"/>
          <p:cNvSpPr txBox="1">
            <a:spLocks noGrp="1"/>
          </p:cNvSpPr>
          <p:nvPr>
            <p:ph type="body" idx="1"/>
          </p:nvPr>
        </p:nvSpPr>
        <p:spPr>
          <a:xfrm>
            <a:off x="822325" y="1447800"/>
            <a:ext cx="7543800" cy="4724400"/>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404040"/>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404040"/>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1" name="Google Shape;11;p99"/>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99"/>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99"/>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00" b="0" i="0" u="none" strike="noStrike" cap="none">
                <a:solidFill>
                  <a:srgbClr val="FFFFFF"/>
                </a:solidFill>
                <a:latin typeface="Arial"/>
                <a:ea typeface="Arial"/>
                <a:cs typeface="Arial"/>
                <a:sym typeface="Arial"/>
              </a:defRPr>
            </a:lvl1pPr>
            <a:lvl2pPr marL="0" marR="0" lvl="1" indent="0" algn="r" rtl="0">
              <a:spcBef>
                <a:spcPts val="0"/>
              </a:spcBef>
              <a:spcAft>
                <a:spcPts val="0"/>
              </a:spcAft>
              <a:buNone/>
              <a:defRPr sz="1000" b="0" i="0" u="none" strike="noStrike" cap="none">
                <a:solidFill>
                  <a:srgbClr val="FFFFFF"/>
                </a:solidFill>
                <a:latin typeface="Arial"/>
                <a:ea typeface="Arial"/>
                <a:cs typeface="Arial"/>
                <a:sym typeface="Arial"/>
              </a:defRPr>
            </a:lvl2pPr>
            <a:lvl3pPr marL="0" marR="0" lvl="2" indent="0" algn="r" rtl="0">
              <a:spcBef>
                <a:spcPts val="0"/>
              </a:spcBef>
              <a:spcAft>
                <a:spcPts val="0"/>
              </a:spcAft>
              <a:buNone/>
              <a:defRPr sz="1000" b="0" i="0" u="none" strike="noStrike" cap="none">
                <a:solidFill>
                  <a:srgbClr val="FFFFFF"/>
                </a:solidFill>
                <a:latin typeface="Arial"/>
                <a:ea typeface="Arial"/>
                <a:cs typeface="Arial"/>
                <a:sym typeface="Arial"/>
              </a:defRPr>
            </a:lvl3pPr>
            <a:lvl4pPr marL="0" marR="0" lvl="3" indent="0" algn="r" rtl="0">
              <a:spcBef>
                <a:spcPts val="0"/>
              </a:spcBef>
              <a:spcAft>
                <a:spcPts val="0"/>
              </a:spcAft>
              <a:buNone/>
              <a:defRPr sz="1000" b="0" i="0" u="none" strike="noStrike" cap="none">
                <a:solidFill>
                  <a:srgbClr val="FFFFFF"/>
                </a:solidFill>
                <a:latin typeface="Arial"/>
                <a:ea typeface="Arial"/>
                <a:cs typeface="Arial"/>
                <a:sym typeface="Arial"/>
              </a:defRPr>
            </a:lvl4pPr>
            <a:lvl5pPr marL="0" marR="0" lvl="4" indent="0" algn="r" rtl="0">
              <a:spcBef>
                <a:spcPts val="0"/>
              </a:spcBef>
              <a:spcAft>
                <a:spcPts val="0"/>
              </a:spcAft>
              <a:buNone/>
              <a:defRPr sz="1000" b="0" i="0" u="none" strike="noStrike" cap="none">
                <a:solidFill>
                  <a:srgbClr val="FFFFFF"/>
                </a:solidFill>
                <a:latin typeface="Arial"/>
                <a:ea typeface="Arial"/>
                <a:cs typeface="Arial"/>
                <a:sym typeface="Arial"/>
              </a:defRPr>
            </a:lvl5pPr>
            <a:lvl6pPr marL="0" marR="0" lvl="5" indent="0" algn="r" rtl="0">
              <a:spcBef>
                <a:spcPts val="0"/>
              </a:spcBef>
              <a:spcAft>
                <a:spcPts val="0"/>
              </a:spcAft>
              <a:buNone/>
              <a:defRPr sz="1000" b="0" i="0" u="none" strike="noStrike" cap="none">
                <a:solidFill>
                  <a:srgbClr val="FFFFFF"/>
                </a:solidFill>
                <a:latin typeface="Arial"/>
                <a:ea typeface="Arial"/>
                <a:cs typeface="Arial"/>
                <a:sym typeface="Arial"/>
              </a:defRPr>
            </a:lvl6pPr>
            <a:lvl7pPr marL="0" marR="0" lvl="6" indent="0" algn="r" rtl="0">
              <a:spcBef>
                <a:spcPts val="0"/>
              </a:spcBef>
              <a:spcAft>
                <a:spcPts val="0"/>
              </a:spcAft>
              <a:buNone/>
              <a:defRPr sz="1000" b="0" i="0" u="none" strike="noStrike" cap="none">
                <a:solidFill>
                  <a:srgbClr val="FFFFFF"/>
                </a:solidFill>
                <a:latin typeface="Arial"/>
                <a:ea typeface="Arial"/>
                <a:cs typeface="Arial"/>
                <a:sym typeface="Arial"/>
              </a:defRPr>
            </a:lvl7pPr>
            <a:lvl8pPr marL="0" marR="0" lvl="7" indent="0" algn="r" rtl="0">
              <a:spcBef>
                <a:spcPts val="0"/>
              </a:spcBef>
              <a:spcAft>
                <a:spcPts val="0"/>
              </a:spcAft>
              <a:buNone/>
              <a:defRPr sz="1000" b="0" i="0" u="none" strike="noStrike" cap="none">
                <a:solidFill>
                  <a:srgbClr val="FFFFFF"/>
                </a:solidFill>
                <a:latin typeface="Arial"/>
                <a:ea typeface="Arial"/>
                <a:cs typeface="Arial"/>
                <a:sym typeface="Arial"/>
              </a:defRPr>
            </a:lvl8pPr>
            <a:lvl9pPr marL="0" marR="0" lvl="8" indent="0" algn="r" rtl="0">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99"/>
          <p:cNvCxnSpPr/>
          <p:nvPr/>
        </p:nvCxnSpPr>
        <p:spPr>
          <a:xfrm>
            <a:off x="895350" y="1219200"/>
            <a:ext cx="7475538" cy="0"/>
          </a:xfrm>
          <a:prstGeom prst="straightConnector1">
            <a:avLst/>
          </a:prstGeom>
          <a:noFill/>
          <a:ln w="9525" cap="flat" cmpd="sng">
            <a:solidFill>
              <a:srgbClr val="7F7F7F"/>
            </a:solidFill>
            <a:prstDash val="solid"/>
            <a:round/>
            <a:headEnd type="none" w="sm" len="sm"/>
            <a:tailEnd type="none" w="sm" len="sm"/>
          </a:ln>
        </p:spPr>
      </p:cxnSp>
      <p:sp>
        <p:nvSpPr>
          <p:cNvPr id="15" name="Google Shape;15;p99"/>
          <p:cNvSpPr txBox="1"/>
          <p:nvPr/>
        </p:nvSpPr>
        <p:spPr>
          <a:xfrm>
            <a:off x="7772400" y="0"/>
            <a:ext cx="1219200" cy="246063"/>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000" b="0" i="0" u="none" strike="noStrike" cap="none">
                <a:solidFill>
                  <a:schemeClr val="dk1"/>
                </a:solidFill>
                <a:latin typeface="Arial"/>
                <a:ea typeface="Arial"/>
                <a:cs typeface="Arial"/>
                <a:sym typeface="Arial"/>
              </a:rPr>
              <a:t>5-</a:t>
            </a: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p101"/>
          <p:cNvSpPr/>
          <p:nvPr/>
        </p:nvSpPr>
        <p:spPr>
          <a:xfrm>
            <a:off x="0" y="6400800"/>
            <a:ext cx="9144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1"/>
          <p:cNvSpPr/>
          <p:nvPr/>
        </p:nvSpPr>
        <p:spPr>
          <a:xfrm>
            <a:off x="0" y="6334125"/>
            <a:ext cx="9144000" cy="6667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1"/>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SzPts val="1400"/>
              <a:buNone/>
              <a:defRPr sz="4000" b="0" i="0" u="none" strike="noStrike" cap="none">
                <a:solidFill>
                  <a:srgbClr val="404040"/>
                </a:solidFill>
                <a:latin typeface="Calibri"/>
                <a:ea typeface="Calibri"/>
                <a:cs typeface="Calibri"/>
                <a:sym typeface="Calibri"/>
              </a:defRPr>
            </a:lvl1pPr>
            <a:lvl2pPr marR="0" lvl="1" algn="l" rtl="0">
              <a:lnSpc>
                <a:spcPct val="85000"/>
              </a:lnSpc>
              <a:spcBef>
                <a:spcPts val="0"/>
              </a:spcBef>
              <a:spcAft>
                <a:spcPts val="0"/>
              </a:spcAft>
              <a:buSzPts val="1400"/>
              <a:buNone/>
              <a:defRPr sz="4000" b="0" i="0" u="none" strike="noStrike" cap="none">
                <a:solidFill>
                  <a:srgbClr val="404040"/>
                </a:solidFill>
                <a:latin typeface="Calibri"/>
                <a:ea typeface="Calibri"/>
                <a:cs typeface="Calibri"/>
                <a:sym typeface="Calibri"/>
              </a:defRPr>
            </a:lvl2pPr>
            <a:lvl3pPr marR="0" lvl="2" algn="l" rtl="0">
              <a:lnSpc>
                <a:spcPct val="85000"/>
              </a:lnSpc>
              <a:spcBef>
                <a:spcPts val="0"/>
              </a:spcBef>
              <a:spcAft>
                <a:spcPts val="0"/>
              </a:spcAft>
              <a:buSzPts val="1400"/>
              <a:buNone/>
              <a:defRPr sz="4000" b="0" i="0" u="none" strike="noStrike" cap="none">
                <a:solidFill>
                  <a:srgbClr val="404040"/>
                </a:solidFill>
                <a:latin typeface="Calibri"/>
                <a:ea typeface="Calibri"/>
                <a:cs typeface="Calibri"/>
                <a:sym typeface="Calibri"/>
              </a:defRPr>
            </a:lvl3pPr>
            <a:lvl4pPr marR="0" lvl="3" algn="l" rtl="0">
              <a:lnSpc>
                <a:spcPct val="85000"/>
              </a:lnSpc>
              <a:spcBef>
                <a:spcPts val="0"/>
              </a:spcBef>
              <a:spcAft>
                <a:spcPts val="0"/>
              </a:spcAft>
              <a:buSzPts val="1400"/>
              <a:buNone/>
              <a:defRPr sz="4000" b="0" i="0" u="none" strike="noStrike" cap="none">
                <a:solidFill>
                  <a:srgbClr val="404040"/>
                </a:solidFill>
                <a:latin typeface="Calibri"/>
                <a:ea typeface="Calibri"/>
                <a:cs typeface="Calibri"/>
                <a:sym typeface="Calibri"/>
              </a:defRPr>
            </a:lvl4pPr>
            <a:lvl5pPr marR="0" lvl="4" algn="l" rtl="0">
              <a:lnSpc>
                <a:spcPct val="85000"/>
              </a:lnSpc>
              <a:spcBef>
                <a:spcPts val="0"/>
              </a:spcBef>
              <a:spcAft>
                <a:spcPts val="0"/>
              </a:spcAft>
              <a:buSzPts val="1400"/>
              <a:buNone/>
              <a:defRPr sz="4000" b="0" i="0" u="none" strike="noStrike" cap="none">
                <a:solidFill>
                  <a:srgbClr val="404040"/>
                </a:solidFill>
                <a:latin typeface="Calibri"/>
                <a:ea typeface="Calibri"/>
                <a:cs typeface="Calibri"/>
                <a:sym typeface="Calibri"/>
              </a:defRPr>
            </a:lvl5pPr>
            <a:lvl6pPr marR="0" lvl="5"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6pPr>
            <a:lvl7pPr marR="0" lvl="6"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7pPr>
            <a:lvl8pPr marR="0" lvl="7"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8pPr>
            <a:lvl9pPr marR="0" lvl="8"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9pPr>
          </a:lstStyle>
          <a:p>
            <a:endParaRPr/>
          </a:p>
        </p:txBody>
      </p:sp>
      <p:sp>
        <p:nvSpPr>
          <p:cNvPr id="114" name="Google Shape;114;p101"/>
          <p:cNvSpPr txBox="1">
            <a:spLocks noGrp="1"/>
          </p:cNvSpPr>
          <p:nvPr>
            <p:ph type="body" idx="1"/>
          </p:nvPr>
        </p:nvSpPr>
        <p:spPr>
          <a:xfrm>
            <a:off x="822325" y="1447800"/>
            <a:ext cx="7543800" cy="4724400"/>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404040"/>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404040"/>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15" name="Google Shape;115;p101"/>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6" name="Google Shape;116;p101"/>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7" name="Google Shape;117;p101"/>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00" b="0" i="0" u="none" strike="noStrike" cap="none">
                <a:solidFill>
                  <a:srgbClr val="FFFFFF"/>
                </a:solidFill>
                <a:latin typeface="Arial"/>
                <a:ea typeface="Arial"/>
                <a:cs typeface="Arial"/>
                <a:sym typeface="Arial"/>
              </a:defRPr>
            </a:lvl1pPr>
            <a:lvl2pPr marL="0" marR="0" lvl="1" indent="0" algn="r" rtl="0">
              <a:spcBef>
                <a:spcPts val="0"/>
              </a:spcBef>
              <a:spcAft>
                <a:spcPts val="0"/>
              </a:spcAft>
              <a:buNone/>
              <a:defRPr sz="1000" b="0" i="0" u="none" strike="noStrike" cap="none">
                <a:solidFill>
                  <a:srgbClr val="FFFFFF"/>
                </a:solidFill>
                <a:latin typeface="Arial"/>
                <a:ea typeface="Arial"/>
                <a:cs typeface="Arial"/>
                <a:sym typeface="Arial"/>
              </a:defRPr>
            </a:lvl2pPr>
            <a:lvl3pPr marL="0" marR="0" lvl="2" indent="0" algn="r" rtl="0">
              <a:spcBef>
                <a:spcPts val="0"/>
              </a:spcBef>
              <a:spcAft>
                <a:spcPts val="0"/>
              </a:spcAft>
              <a:buNone/>
              <a:defRPr sz="1000" b="0" i="0" u="none" strike="noStrike" cap="none">
                <a:solidFill>
                  <a:srgbClr val="FFFFFF"/>
                </a:solidFill>
                <a:latin typeface="Arial"/>
                <a:ea typeface="Arial"/>
                <a:cs typeface="Arial"/>
                <a:sym typeface="Arial"/>
              </a:defRPr>
            </a:lvl3pPr>
            <a:lvl4pPr marL="0" marR="0" lvl="3" indent="0" algn="r" rtl="0">
              <a:spcBef>
                <a:spcPts val="0"/>
              </a:spcBef>
              <a:spcAft>
                <a:spcPts val="0"/>
              </a:spcAft>
              <a:buNone/>
              <a:defRPr sz="1000" b="0" i="0" u="none" strike="noStrike" cap="none">
                <a:solidFill>
                  <a:srgbClr val="FFFFFF"/>
                </a:solidFill>
                <a:latin typeface="Arial"/>
                <a:ea typeface="Arial"/>
                <a:cs typeface="Arial"/>
                <a:sym typeface="Arial"/>
              </a:defRPr>
            </a:lvl4pPr>
            <a:lvl5pPr marL="0" marR="0" lvl="4" indent="0" algn="r" rtl="0">
              <a:spcBef>
                <a:spcPts val="0"/>
              </a:spcBef>
              <a:spcAft>
                <a:spcPts val="0"/>
              </a:spcAft>
              <a:buNone/>
              <a:defRPr sz="1000" b="0" i="0" u="none" strike="noStrike" cap="none">
                <a:solidFill>
                  <a:srgbClr val="FFFFFF"/>
                </a:solidFill>
                <a:latin typeface="Arial"/>
                <a:ea typeface="Arial"/>
                <a:cs typeface="Arial"/>
                <a:sym typeface="Arial"/>
              </a:defRPr>
            </a:lvl5pPr>
            <a:lvl6pPr marL="0" marR="0" lvl="5" indent="0" algn="r" rtl="0">
              <a:spcBef>
                <a:spcPts val="0"/>
              </a:spcBef>
              <a:spcAft>
                <a:spcPts val="0"/>
              </a:spcAft>
              <a:buNone/>
              <a:defRPr sz="1000" b="0" i="0" u="none" strike="noStrike" cap="none">
                <a:solidFill>
                  <a:srgbClr val="FFFFFF"/>
                </a:solidFill>
                <a:latin typeface="Arial"/>
                <a:ea typeface="Arial"/>
                <a:cs typeface="Arial"/>
                <a:sym typeface="Arial"/>
              </a:defRPr>
            </a:lvl6pPr>
            <a:lvl7pPr marL="0" marR="0" lvl="6" indent="0" algn="r" rtl="0">
              <a:spcBef>
                <a:spcPts val="0"/>
              </a:spcBef>
              <a:spcAft>
                <a:spcPts val="0"/>
              </a:spcAft>
              <a:buNone/>
              <a:defRPr sz="1000" b="0" i="0" u="none" strike="noStrike" cap="none">
                <a:solidFill>
                  <a:srgbClr val="FFFFFF"/>
                </a:solidFill>
                <a:latin typeface="Arial"/>
                <a:ea typeface="Arial"/>
                <a:cs typeface="Arial"/>
                <a:sym typeface="Arial"/>
              </a:defRPr>
            </a:lvl7pPr>
            <a:lvl8pPr marL="0" marR="0" lvl="7" indent="0" algn="r" rtl="0">
              <a:spcBef>
                <a:spcPts val="0"/>
              </a:spcBef>
              <a:spcAft>
                <a:spcPts val="0"/>
              </a:spcAft>
              <a:buNone/>
              <a:defRPr sz="1000" b="0" i="0" u="none" strike="noStrike" cap="none">
                <a:solidFill>
                  <a:srgbClr val="FFFFFF"/>
                </a:solidFill>
                <a:latin typeface="Arial"/>
                <a:ea typeface="Arial"/>
                <a:cs typeface="Arial"/>
                <a:sym typeface="Arial"/>
              </a:defRPr>
            </a:lvl8pPr>
            <a:lvl9pPr marL="0" marR="0" lvl="8" indent="0" algn="r" rtl="0">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118" name="Google Shape;118;p101"/>
          <p:cNvCxnSpPr/>
          <p:nvPr/>
        </p:nvCxnSpPr>
        <p:spPr>
          <a:xfrm>
            <a:off x="895350" y="1219200"/>
            <a:ext cx="7475538" cy="0"/>
          </a:xfrm>
          <a:prstGeom prst="straightConnector1">
            <a:avLst/>
          </a:prstGeom>
          <a:noFill/>
          <a:ln w="9525" cap="flat" cmpd="sng">
            <a:solidFill>
              <a:srgbClr val="7F7F7F"/>
            </a:solidFill>
            <a:prstDash val="solid"/>
            <a:round/>
            <a:headEnd type="none" w="sm" len="sm"/>
            <a:tailEnd type="none" w="sm" len="sm"/>
          </a:ln>
        </p:spPr>
      </p:cxnSp>
      <p:sp>
        <p:nvSpPr>
          <p:cNvPr id="119" name="Google Shape;119;p101"/>
          <p:cNvSpPr txBox="1"/>
          <p:nvPr/>
        </p:nvSpPr>
        <p:spPr>
          <a:xfrm>
            <a:off x="7772400" y="0"/>
            <a:ext cx="1219200" cy="246063"/>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000" b="0" i="0" u="none" strike="noStrike" cap="none">
                <a:solidFill>
                  <a:schemeClr val="dk1"/>
                </a:solidFill>
                <a:latin typeface="Arial"/>
                <a:ea typeface="Arial"/>
                <a:cs typeface="Arial"/>
                <a:sym typeface="Arial"/>
              </a:rPr>
              <a:t>8-</a:t>
            </a: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63.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64.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65.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66.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67.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9.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2.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3.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89.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4.xml"/><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5.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204"/>
        <p:cNvGrpSpPr/>
        <p:nvPr/>
      </p:nvGrpSpPr>
      <p:grpSpPr>
        <a:xfrm>
          <a:off x="0" y="0"/>
          <a:ext cx="0" cy="0"/>
          <a:chOff x="0" y="0"/>
          <a:chExt cx="0" cy="0"/>
        </a:xfrm>
      </p:grpSpPr>
      <p:sp>
        <p:nvSpPr>
          <p:cNvPr id="205" name="Google Shape;205;p1"/>
          <p:cNvSpPr txBox="1">
            <a:spLocks noGrp="1"/>
          </p:cNvSpPr>
          <p:nvPr>
            <p:ph type="title"/>
          </p:nvPr>
        </p:nvSpPr>
        <p:spPr>
          <a:xfrm>
            <a:off x="462606" y="1112430"/>
            <a:ext cx="8190209" cy="1025525"/>
          </a:xfrm>
          <a:prstGeom prst="rect">
            <a:avLst/>
          </a:prstGeom>
          <a:noFill/>
          <a:ln>
            <a:noFill/>
          </a:ln>
        </p:spPr>
        <p:txBody>
          <a:bodyPr spcFirstLastPara="1" wrap="square" lIns="90475" tIns="44450" rIns="90475" bIns="44450" anchor="b" anchorCtr="0">
            <a:noAutofit/>
          </a:bodyPr>
          <a:lstStyle/>
          <a:p>
            <a:pPr marL="0" lvl="0" indent="0" algn="l" rtl="0">
              <a:lnSpc>
                <a:spcPct val="85000"/>
              </a:lnSpc>
              <a:spcBef>
                <a:spcPts val="0"/>
              </a:spcBef>
              <a:spcAft>
                <a:spcPts val="0"/>
              </a:spcAft>
              <a:buNone/>
            </a:pPr>
            <a:r>
              <a:rPr lang="en-US" sz="5400">
                <a:solidFill>
                  <a:srgbClr val="262626"/>
                </a:solidFill>
              </a:rPr>
              <a:t>Master Budgeting</a:t>
            </a:r>
            <a:endParaRPr sz="4900">
              <a:solidFill>
                <a:srgbClr val="262626"/>
              </a:solidFill>
            </a:endParaRPr>
          </a:p>
        </p:txBody>
      </p:sp>
      <p:sp>
        <p:nvSpPr>
          <p:cNvPr id="206" name="Google Shape;206;p1"/>
          <p:cNvSpPr txBox="1"/>
          <p:nvPr/>
        </p:nvSpPr>
        <p:spPr>
          <a:xfrm>
            <a:off x="578842" y="2751761"/>
            <a:ext cx="4953000" cy="1752600"/>
          </a:xfrm>
          <a:prstGeom prst="rect">
            <a:avLst/>
          </a:prstGeom>
          <a:noFill/>
          <a:ln>
            <a:noFill/>
          </a:ln>
        </p:spPr>
        <p:txBody>
          <a:bodyPr spcFirstLastPara="1" wrap="square" lIns="0" tIns="45700" rIns="0" bIns="45700" anchor="t" anchorCtr="0">
            <a:noAutofit/>
          </a:bodyPr>
          <a:lstStyle/>
          <a:p>
            <a:pPr marL="0" marR="0" lvl="0" indent="0" algn="l" rtl="0">
              <a:lnSpc>
                <a:spcPct val="90000"/>
              </a:lnSpc>
              <a:spcBef>
                <a:spcPts val="0"/>
              </a:spcBef>
              <a:spcAft>
                <a:spcPts val="0"/>
              </a:spcAft>
              <a:buClr>
                <a:srgbClr val="28C4CC"/>
              </a:buClr>
              <a:buSzPts val="2400"/>
              <a:buFont typeface="Calibri"/>
              <a:buNone/>
            </a:pPr>
            <a:r>
              <a:rPr lang="en-US" sz="2400" b="0" i="0" u="none" strike="noStrike" cap="none">
                <a:solidFill>
                  <a:srgbClr val="344068"/>
                </a:solidFill>
                <a:latin typeface="Calibri"/>
                <a:ea typeface="Calibri"/>
                <a:cs typeface="Calibri"/>
                <a:sym typeface="Calibri"/>
              </a:rPr>
              <a:t>CHAPTER 8</a:t>
            </a:r>
            <a:endParaRPr sz="2400" b="0" i="0" u="none" strike="noStrike" cap="none">
              <a:solidFill>
                <a:srgbClr val="344068"/>
              </a:solidFill>
              <a:latin typeface="Calibri"/>
              <a:ea typeface="Calibri"/>
              <a:cs typeface="Calibri"/>
              <a:sym typeface="Calibri"/>
            </a:endParaRPr>
          </a:p>
        </p:txBody>
      </p:sp>
      <p:cxnSp>
        <p:nvCxnSpPr>
          <p:cNvPr id="207" name="Google Shape;207;p1"/>
          <p:cNvCxnSpPr/>
          <p:nvPr/>
        </p:nvCxnSpPr>
        <p:spPr>
          <a:xfrm>
            <a:off x="495945" y="2438400"/>
            <a:ext cx="8156870" cy="0"/>
          </a:xfrm>
          <a:prstGeom prst="straightConnector1">
            <a:avLst/>
          </a:prstGeom>
          <a:noFill/>
          <a:ln w="12700" cap="flat" cmpd="sng">
            <a:solidFill>
              <a:srgbClr val="595959"/>
            </a:solidFill>
            <a:prstDash val="solid"/>
            <a:round/>
            <a:headEnd type="none" w="sm" len="sm"/>
            <a:tailEnd type="none" w="sm" len="sm"/>
          </a:ln>
        </p:spPr>
      </p:cxnSp>
      <p:pic>
        <p:nvPicPr>
          <p:cNvPr id="208" name="Google Shape;208;p1"/>
          <p:cNvPicPr preferRelativeResize="0"/>
          <p:nvPr/>
        </p:nvPicPr>
        <p:blipFill rotWithShape="1">
          <a:blip r:embed="rId3">
            <a:alphaModFix/>
          </a:blip>
          <a:srcRect/>
          <a:stretch/>
        </p:blipFill>
        <p:spPr>
          <a:xfrm>
            <a:off x="-28576" y="6119813"/>
            <a:ext cx="9172575" cy="738187"/>
          </a:xfrm>
          <a:prstGeom prst="rect">
            <a:avLst/>
          </a:prstGeom>
          <a:noFill/>
          <a:ln>
            <a:noFill/>
          </a:ln>
        </p:spPr>
      </p:pic>
      <p:pic>
        <p:nvPicPr>
          <p:cNvPr id="209" name="Google Shape;209;p1"/>
          <p:cNvPicPr preferRelativeResize="0"/>
          <p:nvPr/>
        </p:nvPicPr>
        <p:blipFill rotWithShape="1">
          <a:blip r:embed="rId4">
            <a:alphaModFix/>
          </a:blip>
          <a:srcRect/>
          <a:stretch/>
        </p:blipFill>
        <p:spPr>
          <a:xfrm>
            <a:off x="5776515" y="2738846"/>
            <a:ext cx="2742699" cy="3269706"/>
          </a:xfrm>
          <a:prstGeom prst="rect">
            <a:avLst/>
          </a:prstGeom>
          <a:noFill/>
          <a:ln>
            <a:noFill/>
          </a:ln>
        </p:spPr>
      </p:pic>
      <p:sp>
        <p:nvSpPr>
          <p:cNvPr id="210" name="Google Shape;210;p1"/>
          <p:cNvSpPr txBox="1"/>
          <p:nvPr/>
        </p:nvSpPr>
        <p:spPr>
          <a:xfrm>
            <a:off x="309438" y="3753408"/>
            <a:ext cx="5467200" cy="13849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3600"/>
              <a:buFont typeface="Calibri"/>
              <a:buNone/>
            </a:pPr>
            <a:r>
              <a:rPr lang="en-US" sz="3600" b="0" i="0" u="none" strike="noStrike" cap="none" dirty="0">
                <a:solidFill>
                  <a:srgbClr val="7F7F7F"/>
                </a:solidFill>
                <a:latin typeface="Calibri"/>
                <a:ea typeface="Calibri"/>
                <a:cs typeface="Calibri"/>
                <a:sym typeface="Calibri"/>
              </a:rPr>
              <a:t>Managerial Accounting</a:t>
            </a:r>
            <a:endParaRPr dirty="0"/>
          </a:p>
          <a:p>
            <a:pPr marL="0" marR="0" lvl="0" indent="0" algn="l" rtl="0">
              <a:lnSpc>
                <a:spcPct val="100000"/>
              </a:lnSpc>
              <a:spcBef>
                <a:spcPts val="0"/>
              </a:spcBef>
              <a:spcAft>
                <a:spcPts val="0"/>
              </a:spcAft>
              <a:buClr>
                <a:srgbClr val="7F7F7F"/>
              </a:buClr>
              <a:buSzPts val="2400"/>
              <a:buFont typeface="Calibri"/>
              <a:buNone/>
            </a:pPr>
            <a:r>
              <a:rPr lang="en-US" sz="2400" b="0" i="0" u="none" strike="noStrike" cap="none" dirty="0">
                <a:solidFill>
                  <a:srgbClr val="7F7F7F"/>
                </a:solidFill>
                <a:latin typeface="Calibri"/>
                <a:ea typeface="Calibri"/>
                <a:cs typeface="Calibri"/>
                <a:sym typeface="Calibri"/>
              </a:rPr>
              <a:t>Seventeenth edition</a:t>
            </a:r>
            <a:endParaRPr dirty="0"/>
          </a:p>
          <a:p>
            <a:pPr marL="0" marR="0" lvl="0" indent="0" algn="l" rtl="0">
              <a:spcBef>
                <a:spcPts val="0"/>
              </a:spcBef>
              <a:spcAft>
                <a:spcPts val="0"/>
              </a:spcAft>
              <a:buNone/>
            </a:pPr>
            <a:r>
              <a:rPr lang="en-US" sz="2400" b="1" i="0" u="none" strike="noStrike" cap="none">
                <a:solidFill>
                  <a:srgbClr val="FF0000"/>
                </a:solidFill>
                <a:latin typeface="Arial"/>
                <a:ea typeface="Arial"/>
                <a:cs typeface="Arial"/>
                <a:sym typeface="Arial"/>
              </a:rPr>
              <a:t>As edited by Prof Duquette 3-25-23</a:t>
            </a:r>
            <a:endParaRPr sz="2400" b="0" i="0" u="none" strike="noStrike" cap="none" dirty="0">
              <a:solidFill>
                <a:srgbClr val="7F7F7F"/>
              </a:solidFill>
              <a:latin typeface="Calibri"/>
              <a:ea typeface="Calibri"/>
              <a:cs typeface="Calibri"/>
              <a:sym typeface="Calibri"/>
            </a:endParaRPr>
          </a:p>
        </p:txBody>
      </p:sp>
    </p:spTree>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0"/>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a:t>Advantages of Self-Imposed Budgets</a:t>
            </a:r>
            <a:endParaRPr/>
          </a:p>
        </p:txBody>
      </p:sp>
      <p:sp>
        <p:nvSpPr>
          <p:cNvPr id="305" name="Google Shape;305;p10"/>
          <p:cNvSpPr txBox="1"/>
          <p:nvPr/>
        </p:nvSpPr>
        <p:spPr>
          <a:xfrm>
            <a:off x="304800" y="1403350"/>
            <a:ext cx="8534400" cy="3877985"/>
          </a:xfrm>
          <a:prstGeom prst="rect">
            <a:avLst/>
          </a:prstGeom>
          <a:solidFill>
            <a:srgbClr val="146266"/>
          </a:solidFill>
          <a:ln w="9525" cap="flat" cmpd="sng">
            <a:solidFill>
              <a:schemeClr val="dk1"/>
            </a:solidFill>
            <a:prstDash val="solid"/>
            <a:miter lim="800000"/>
            <a:headEnd type="none" w="sm" len="sm"/>
            <a:tailEnd type="none" w="sm" len="sm"/>
          </a:ln>
          <a:effectLst>
            <a:outerShdw blurRad="63500" dist="53882" dir="2700000" algn="ctr" rotWithShape="0">
              <a:schemeClr val="lt2">
                <a:alpha val="74901"/>
              </a:schemeClr>
            </a:outerShdw>
          </a:effectLst>
        </p:spPr>
        <p:txBody>
          <a:bodyPr spcFirstLastPara="1" wrap="square" lIns="91425" tIns="45700" rIns="91425" bIns="45700" anchor="t" anchorCtr="0">
            <a:spAutoFit/>
          </a:bodyPr>
          <a:lstStyle/>
          <a:p>
            <a:pPr marL="457200" marR="0" lvl="0" indent="-457200" algn="l" rtl="0">
              <a:spcBef>
                <a:spcPts val="0"/>
              </a:spcBef>
              <a:spcAft>
                <a:spcPts val="0"/>
              </a:spcAft>
              <a:buClr>
                <a:srgbClr val="FFC000"/>
              </a:buClr>
              <a:buSzPts val="2400"/>
              <a:buFont typeface="Calibri"/>
              <a:buAutoNum type="arabicPeriod"/>
            </a:pPr>
            <a:r>
              <a:rPr lang="en-US" sz="2400">
                <a:solidFill>
                  <a:srgbClr val="FFFFFF"/>
                </a:solidFill>
                <a:latin typeface="Calibri"/>
                <a:ea typeface="Calibri"/>
                <a:cs typeface="Calibri"/>
                <a:sym typeface="Calibri"/>
              </a:rPr>
              <a:t>It shows </a:t>
            </a:r>
            <a:r>
              <a:rPr lang="en-US" sz="2400">
                <a:solidFill>
                  <a:srgbClr val="FFFF00"/>
                </a:solidFill>
                <a:latin typeface="Calibri"/>
                <a:ea typeface="Calibri"/>
                <a:cs typeface="Calibri"/>
                <a:sym typeface="Calibri"/>
              </a:rPr>
              <a:t>respect </a:t>
            </a:r>
            <a:r>
              <a:rPr lang="en-US" sz="2400">
                <a:solidFill>
                  <a:srgbClr val="FFFFFF"/>
                </a:solidFill>
                <a:latin typeface="Calibri"/>
                <a:ea typeface="Calibri"/>
                <a:cs typeface="Calibri"/>
                <a:sym typeface="Calibri"/>
              </a:rPr>
              <a:t>for their opinions when lower-level managers are involved in the budgeting process.</a:t>
            </a:r>
            <a:endParaRPr/>
          </a:p>
          <a:p>
            <a:pPr marL="457200" marR="0" lvl="0" indent="-457200" algn="l" rtl="0">
              <a:spcBef>
                <a:spcPts val="1200"/>
              </a:spcBef>
              <a:spcAft>
                <a:spcPts val="0"/>
              </a:spcAft>
              <a:buClr>
                <a:srgbClr val="FFC000"/>
              </a:buClr>
              <a:buSzPts val="2400"/>
              <a:buFont typeface="Calibri"/>
              <a:buAutoNum type="arabicPeriod"/>
            </a:pPr>
            <a:r>
              <a:rPr lang="en-US" sz="2400">
                <a:solidFill>
                  <a:srgbClr val="FFFFFF"/>
                </a:solidFill>
                <a:latin typeface="Calibri"/>
                <a:ea typeface="Calibri"/>
                <a:cs typeface="Calibri"/>
                <a:sym typeface="Calibri"/>
              </a:rPr>
              <a:t>Budget estimates prepared by front-line managers are often </a:t>
            </a:r>
            <a:r>
              <a:rPr lang="en-US" sz="2400">
                <a:solidFill>
                  <a:srgbClr val="FFFF00"/>
                </a:solidFill>
                <a:latin typeface="Calibri"/>
                <a:ea typeface="Calibri"/>
                <a:cs typeface="Calibri"/>
                <a:sym typeface="Calibri"/>
              </a:rPr>
              <a:t>more accurate </a:t>
            </a:r>
            <a:r>
              <a:rPr lang="en-US" sz="2400">
                <a:solidFill>
                  <a:srgbClr val="FFFFFF"/>
                </a:solidFill>
                <a:latin typeface="Calibri"/>
                <a:ea typeface="Calibri"/>
                <a:cs typeface="Calibri"/>
                <a:sym typeface="Calibri"/>
              </a:rPr>
              <a:t>than estimates prepared by top managers.</a:t>
            </a:r>
            <a:endParaRPr/>
          </a:p>
          <a:p>
            <a:pPr marL="457200" marR="0" lvl="0" indent="-457200" algn="l" rtl="0">
              <a:spcBef>
                <a:spcPts val="1200"/>
              </a:spcBef>
              <a:spcAft>
                <a:spcPts val="0"/>
              </a:spcAft>
              <a:buClr>
                <a:srgbClr val="FFC000"/>
              </a:buClr>
              <a:buSzPts val="2400"/>
              <a:buFont typeface="Calibri"/>
              <a:buAutoNum type="arabicPeriod"/>
            </a:pPr>
            <a:r>
              <a:rPr lang="en-US" sz="2400">
                <a:solidFill>
                  <a:srgbClr val="FFFF00"/>
                </a:solidFill>
                <a:latin typeface="Calibri"/>
                <a:ea typeface="Calibri"/>
                <a:cs typeface="Calibri"/>
                <a:sym typeface="Calibri"/>
              </a:rPr>
              <a:t>Motivation is generally higher </a:t>
            </a:r>
            <a:r>
              <a:rPr lang="en-US" sz="2400">
                <a:solidFill>
                  <a:srgbClr val="FFFFFF"/>
                </a:solidFill>
                <a:latin typeface="Calibri"/>
                <a:ea typeface="Calibri"/>
                <a:cs typeface="Calibri"/>
                <a:sym typeface="Calibri"/>
              </a:rPr>
              <a:t>when individuals participate in setting their own goals than when the goals are imposed from above.</a:t>
            </a:r>
            <a:endParaRPr/>
          </a:p>
          <a:p>
            <a:pPr marL="457200" marR="0" lvl="0" indent="-457200" algn="l" rtl="0">
              <a:spcBef>
                <a:spcPts val="1200"/>
              </a:spcBef>
              <a:spcAft>
                <a:spcPts val="0"/>
              </a:spcAft>
              <a:buClr>
                <a:srgbClr val="FFC000"/>
              </a:buClr>
              <a:buSzPts val="2400"/>
              <a:buFont typeface="Calibri"/>
              <a:buAutoNum type="arabicPeriod"/>
            </a:pPr>
            <a:r>
              <a:rPr lang="en-US" sz="2400">
                <a:solidFill>
                  <a:srgbClr val="FFFF00"/>
                </a:solidFill>
                <a:latin typeface="Calibri"/>
                <a:ea typeface="Calibri"/>
                <a:cs typeface="Calibri"/>
                <a:sym typeface="Calibri"/>
              </a:rPr>
              <a:t>It empowers them to take ownership </a:t>
            </a:r>
            <a:r>
              <a:rPr lang="en-US" sz="2400">
                <a:solidFill>
                  <a:srgbClr val="FFFFFF"/>
                </a:solidFill>
                <a:latin typeface="Calibri"/>
                <a:ea typeface="Calibri"/>
                <a:cs typeface="Calibri"/>
                <a:sym typeface="Calibri"/>
              </a:rPr>
              <a:t>of the budget and to be accountable for deviations from it.</a:t>
            </a:r>
            <a:endParaRPr/>
          </a:p>
        </p:txBody>
      </p:sp>
    </p:spTree>
  </p:cSld>
  <p:clrMapOvr>
    <a:masterClrMapping/>
  </p:clrMapOvr>
  <p:transition>
    <p:strips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1"/>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None/>
            </a:pPr>
            <a:r>
              <a:rPr lang="en-US"/>
              <a:t>Self-Imposed Budgets – Management Review</a:t>
            </a:r>
            <a:endParaRPr/>
          </a:p>
        </p:txBody>
      </p:sp>
      <p:sp>
        <p:nvSpPr>
          <p:cNvPr id="311" name="Google Shape;311;p11"/>
          <p:cNvSpPr txBox="1"/>
          <p:nvPr/>
        </p:nvSpPr>
        <p:spPr>
          <a:xfrm>
            <a:off x="609600" y="1371600"/>
            <a:ext cx="8153400" cy="4770537"/>
          </a:xfrm>
          <a:prstGeom prst="rect">
            <a:avLst/>
          </a:prstGeom>
          <a:solidFill>
            <a:srgbClr val="A4DEF4"/>
          </a:solidFill>
          <a:ln w="9525" cap="flat" cmpd="sng">
            <a:solidFill>
              <a:schemeClr val="dk1"/>
            </a:solidFill>
            <a:prstDash val="solid"/>
            <a:miter lim="800000"/>
            <a:headEnd type="none" w="sm" len="sm"/>
            <a:tailEnd type="none" w="sm" len="sm"/>
          </a:ln>
          <a:effectLst>
            <a:outerShdw blurRad="63500" dist="38099" dir="2700000" algn="ctr" rotWithShape="0">
              <a:schemeClr val="lt2">
                <a:alpha val="74901"/>
              </a:scheme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Arial"/>
                <a:ea typeface="Arial"/>
                <a:cs typeface="Arial"/>
                <a:sym typeface="Arial"/>
              </a:rPr>
              <a:t>Self-imposed budgets should be reviewed by higher levels of management to prevent “budgetary slack.”</a:t>
            </a:r>
            <a:endParaRPr/>
          </a:p>
          <a:p>
            <a:pPr marL="0" marR="0" lvl="0" indent="0" algn="ctr" rtl="0">
              <a:spcBef>
                <a:spcPts val="1600"/>
              </a:spcBef>
              <a:spcAft>
                <a:spcPts val="0"/>
              </a:spcAft>
              <a:buNone/>
            </a:pPr>
            <a:r>
              <a:rPr lang="en-US" sz="3200">
                <a:solidFill>
                  <a:schemeClr val="dk1"/>
                </a:solidFill>
                <a:latin typeface="Arial"/>
                <a:ea typeface="Arial"/>
                <a:cs typeface="Arial"/>
                <a:sym typeface="Arial"/>
              </a:rPr>
              <a:t>Most companies issue broad guidelines in terms of overall profits or sales. Lower level managers are directed to prepare budgets that meet those targets.</a:t>
            </a:r>
            <a:endParaRPr/>
          </a:p>
        </p:txBody>
      </p:sp>
    </p:spTree>
  </p:cSld>
  <p:clrMapOvr>
    <a:masterClrMapping/>
  </p:clrMapOvr>
  <p:transition>
    <p:strips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2"/>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sz="3400"/>
              <a:t>The Master Budget – An Overview – Part 1</a:t>
            </a:r>
            <a:endParaRPr/>
          </a:p>
        </p:txBody>
      </p:sp>
      <p:sp>
        <p:nvSpPr>
          <p:cNvPr id="317" name="Google Shape;317;p12"/>
          <p:cNvSpPr/>
          <p:nvPr/>
        </p:nvSpPr>
        <p:spPr>
          <a:xfrm>
            <a:off x="3505200" y="2089150"/>
            <a:ext cx="2085975" cy="654050"/>
          </a:xfrm>
          <a:prstGeom prst="rect">
            <a:avLst/>
          </a:prstGeom>
          <a:solidFill>
            <a:srgbClr val="2E663E"/>
          </a:solidFill>
          <a:ln w="12700" cap="flat" cmpd="sng">
            <a:solidFill>
              <a:srgbClr val="305250"/>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Production budget</a:t>
            </a:r>
            <a:endParaRPr/>
          </a:p>
        </p:txBody>
      </p:sp>
      <p:sp>
        <p:nvSpPr>
          <p:cNvPr id="318" name="Google Shape;318;p12"/>
          <p:cNvSpPr/>
          <p:nvPr/>
        </p:nvSpPr>
        <p:spPr>
          <a:xfrm>
            <a:off x="6934201" y="1898650"/>
            <a:ext cx="1905000" cy="920750"/>
          </a:xfrm>
          <a:prstGeom prst="rect">
            <a:avLst/>
          </a:prstGeom>
          <a:solidFill>
            <a:srgbClr val="2E663E"/>
          </a:solidFill>
          <a:ln w="12700" cap="flat" cmpd="sng">
            <a:solidFill>
              <a:srgbClr val="305250"/>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0475" tIns="44450" rIns="90475" bIns="44450" anchor="t" anchorCtr="0">
            <a:spAutoFit/>
          </a:bodyPr>
          <a:lstStyle/>
          <a:p>
            <a:pPr marL="0" marR="0" lvl="0" indent="0" algn="ctr" rtl="0">
              <a:spcBef>
                <a:spcPts val="0"/>
              </a:spcBef>
              <a:spcAft>
                <a:spcPts val="0"/>
              </a:spcAft>
              <a:buNone/>
            </a:pPr>
            <a:r>
              <a:rPr lang="en-US" sz="1800">
                <a:solidFill>
                  <a:srgbClr val="FFFFFF"/>
                </a:solidFill>
                <a:latin typeface="Arial"/>
                <a:ea typeface="Arial"/>
                <a:cs typeface="Arial"/>
                <a:sym typeface="Arial"/>
              </a:rPr>
              <a:t>Selling and</a:t>
            </a:r>
            <a:endParaRPr/>
          </a:p>
          <a:p>
            <a:pPr marL="0" marR="0" lvl="0" indent="0" algn="ctr" rtl="0">
              <a:spcBef>
                <a:spcPts val="0"/>
              </a:spcBef>
              <a:spcAft>
                <a:spcPts val="0"/>
              </a:spcAft>
              <a:buNone/>
            </a:pPr>
            <a:r>
              <a:rPr lang="en-US" sz="1800">
                <a:solidFill>
                  <a:srgbClr val="FFFFFF"/>
                </a:solidFill>
                <a:latin typeface="Arial"/>
                <a:ea typeface="Arial"/>
                <a:cs typeface="Arial"/>
                <a:sym typeface="Arial"/>
              </a:rPr>
              <a:t>administrative</a:t>
            </a:r>
            <a:endParaRPr/>
          </a:p>
          <a:p>
            <a:pPr marL="0" marR="0" lvl="0" indent="0" algn="ctr" rtl="0">
              <a:spcBef>
                <a:spcPts val="0"/>
              </a:spcBef>
              <a:spcAft>
                <a:spcPts val="0"/>
              </a:spcAft>
              <a:buNone/>
            </a:pPr>
            <a:r>
              <a:rPr lang="en-US" sz="1800">
                <a:solidFill>
                  <a:srgbClr val="FFFFFF"/>
                </a:solidFill>
                <a:latin typeface="Arial"/>
                <a:ea typeface="Arial"/>
                <a:cs typeface="Arial"/>
                <a:sym typeface="Arial"/>
              </a:rPr>
              <a:t>budget</a:t>
            </a:r>
            <a:endParaRPr/>
          </a:p>
        </p:txBody>
      </p:sp>
      <p:sp>
        <p:nvSpPr>
          <p:cNvPr id="319" name="Google Shape;319;p12"/>
          <p:cNvSpPr/>
          <p:nvPr/>
        </p:nvSpPr>
        <p:spPr>
          <a:xfrm>
            <a:off x="1447800" y="3276600"/>
            <a:ext cx="1981200" cy="685800"/>
          </a:xfrm>
          <a:prstGeom prst="rect">
            <a:avLst/>
          </a:prstGeom>
          <a:solidFill>
            <a:srgbClr val="2E663E"/>
          </a:solidFill>
          <a:ln w="12700" cap="flat" cmpd="sng">
            <a:solidFill>
              <a:srgbClr val="305250"/>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Direct materials</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budget</a:t>
            </a:r>
            <a:endParaRPr/>
          </a:p>
        </p:txBody>
      </p:sp>
      <p:sp>
        <p:nvSpPr>
          <p:cNvPr id="320" name="Google Shape;320;p12"/>
          <p:cNvSpPr/>
          <p:nvPr/>
        </p:nvSpPr>
        <p:spPr>
          <a:xfrm>
            <a:off x="5638800" y="3292475"/>
            <a:ext cx="2209800" cy="644525"/>
          </a:xfrm>
          <a:prstGeom prst="rect">
            <a:avLst/>
          </a:prstGeom>
          <a:solidFill>
            <a:srgbClr val="2E663E"/>
          </a:solidFill>
          <a:ln w="12700" cap="flat" cmpd="sng">
            <a:solidFill>
              <a:srgbClr val="305250"/>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0475" tIns="44450" rIns="90475" bIns="44450" anchor="t" anchorCtr="0">
            <a:spAutoFit/>
          </a:bodyPr>
          <a:lstStyle/>
          <a:p>
            <a:pPr marL="0" marR="0" lvl="0" indent="0" algn="ctr" rtl="0">
              <a:spcBef>
                <a:spcPts val="0"/>
              </a:spcBef>
              <a:spcAft>
                <a:spcPts val="0"/>
              </a:spcAft>
              <a:buNone/>
            </a:pPr>
            <a:r>
              <a:rPr lang="en-US" sz="1800">
                <a:solidFill>
                  <a:srgbClr val="FFFFFF"/>
                </a:solidFill>
                <a:latin typeface="Arial"/>
                <a:ea typeface="Arial"/>
                <a:cs typeface="Arial"/>
                <a:sym typeface="Arial"/>
              </a:rPr>
              <a:t>Manufacturing</a:t>
            </a:r>
            <a:endParaRPr/>
          </a:p>
          <a:p>
            <a:pPr marL="0" marR="0" lvl="0" indent="0" algn="ctr" rtl="0">
              <a:spcBef>
                <a:spcPts val="0"/>
              </a:spcBef>
              <a:spcAft>
                <a:spcPts val="0"/>
              </a:spcAft>
              <a:buNone/>
            </a:pPr>
            <a:r>
              <a:rPr lang="en-US" sz="1800">
                <a:solidFill>
                  <a:srgbClr val="FFFFFF"/>
                </a:solidFill>
                <a:latin typeface="Arial"/>
                <a:ea typeface="Arial"/>
                <a:cs typeface="Arial"/>
                <a:sym typeface="Arial"/>
              </a:rPr>
              <a:t>overhead budget</a:t>
            </a:r>
            <a:endParaRPr/>
          </a:p>
        </p:txBody>
      </p:sp>
      <p:sp>
        <p:nvSpPr>
          <p:cNvPr id="321" name="Google Shape;321;p12"/>
          <p:cNvSpPr/>
          <p:nvPr/>
        </p:nvSpPr>
        <p:spPr>
          <a:xfrm>
            <a:off x="3705225" y="3276600"/>
            <a:ext cx="1704975" cy="715963"/>
          </a:xfrm>
          <a:prstGeom prst="rect">
            <a:avLst/>
          </a:prstGeom>
          <a:solidFill>
            <a:srgbClr val="2E663E"/>
          </a:solidFill>
          <a:ln w="12700" cap="flat" cmpd="sng">
            <a:solidFill>
              <a:srgbClr val="305250"/>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Direct labor</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budget</a:t>
            </a:r>
            <a:endParaRPr/>
          </a:p>
        </p:txBody>
      </p:sp>
      <p:sp>
        <p:nvSpPr>
          <p:cNvPr id="322" name="Google Shape;322;p12"/>
          <p:cNvSpPr/>
          <p:nvPr/>
        </p:nvSpPr>
        <p:spPr>
          <a:xfrm>
            <a:off x="3673475" y="4419600"/>
            <a:ext cx="1752600" cy="457200"/>
          </a:xfrm>
          <a:prstGeom prst="rect">
            <a:avLst/>
          </a:prstGeom>
          <a:solidFill>
            <a:srgbClr val="2E663E"/>
          </a:solidFill>
          <a:ln w="12700" cap="flat" cmpd="sng">
            <a:solidFill>
              <a:srgbClr val="305250"/>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Cash Budget</a:t>
            </a:r>
            <a:endParaRPr/>
          </a:p>
        </p:txBody>
      </p:sp>
      <p:sp>
        <p:nvSpPr>
          <p:cNvPr id="323" name="Google Shape;323;p12"/>
          <p:cNvSpPr/>
          <p:nvPr/>
        </p:nvSpPr>
        <p:spPr>
          <a:xfrm>
            <a:off x="3673475" y="1309688"/>
            <a:ext cx="1752600" cy="457200"/>
          </a:xfrm>
          <a:prstGeom prst="rect">
            <a:avLst/>
          </a:prstGeom>
          <a:solidFill>
            <a:srgbClr val="2E663E"/>
          </a:solidFill>
          <a:ln w="12700" cap="flat" cmpd="sng">
            <a:solidFill>
              <a:srgbClr val="305250"/>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Sales budget</a:t>
            </a:r>
            <a:endParaRPr/>
          </a:p>
        </p:txBody>
      </p:sp>
      <p:sp>
        <p:nvSpPr>
          <p:cNvPr id="324" name="Google Shape;324;p12"/>
          <p:cNvSpPr/>
          <p:nvPr/>
        </p:nvSpPr>
        <p:spPr>
          <a:xfrm>
            <a:off x="990600" y="2098675"/>
            <a:ext cx="2133600" cy="644525"/>
          </a:xfrm>
          <a:prstGeom prst="rect">
            <a:avLst/>
          </a:prstGeom>
          <a:solidFill>
            <a:srgbClr val="2E663E"/>
          </a:solidFill>
          <a:ln w="12700" cap="flat" cmpd="sng">
            <a:solidFill>
              <a:srgbClr val="305250"/>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0475" tIns="44450" rIns="90475" bIns="44450" anchor="t" anchorCtr="0">
            <a:spAutoFit/>
          </a:bodyPr>
          <a:lstStyle/>
          <a:p>
            <a:pPr marL="0" marR="0" lvl="0" indent="0" algn="ctr" rtl="0">
              <a:spcBef>
                <a:spcPts val="0"/>
              </a:spcBef>
              <a:spcAft>
                <a:spcPts val="0"/>
              </a:spcAft>
              <a:buNone/>
            </a:pPr>
            <a:r>
              <a:rPr lang="en-US" sz="1800">
                <a:solidFill>
                  <a:srgbClr val="FFFFFF"/>
                </a:solidFill>
                <a:latin typeface="Arial"/>
                <a:ea typeface="Arial"/>
                <a:cs typeface="Arial"/>
                <a:sym typeface="Arial"/>
              </a:rPr>
              <a:t>Ending inventory</a:t>
            </a:r>
            <a:endParaRPr/>
          </a:p>
          <a:p>
            <a:pPr marL="0" marR="0" lvl="0" indent="0" algn="ctr" rtl="0">
              <a:spcBef>
                <a:spcPts val="0"/>
              </a:spcBef>
              <a:spcAft>
                <a:spcPts val="0"/>
              </a:spcAft>
              <a:buNone/>
            </a:pPr>
            <a:r>
              <a:rPr lang="en-US" sz="1800">
                <a:solidFill>
                  <a:srgbClr val="FFFFFF"/>
                </a:solidFill>
                <a:latin typeface="Arial"/>
                <a:ea typeface="Arial"/>
                <a:cs typeface="Arial"/>
                <a:sym typeface="Arial"/>
              </a:rPr>
              <a:t>budget</a:t>
            </a:r>
            <a:endParaRPr/>
          </a:p>
        </p:txBody>
      </p:sp>
      <p:sp>
        <p:nvSpPr>
          <p:cNvPr id="325" name="Google Shape;325;p12"/>
          <p:cNvSpPr/>
          <p:nvPr/>
        </p:nvSpPr>
        <p:spPr>
          <a:xfrm>
            <a:off x="6019800" y="5257800"/>
            <a:ext cx="1676400" cy="914400"/>
          </a:xfrm>
          <a:prstGeom prst="rect">
            <a:avLst/>
          </a:prstGeom>
          <a:solidFill>
            <a:srgbClr val="2E663E"/>
          </a:solidFill>
          <a:ln w="12700" cap="flat" cmpd="sng">
            <a:solidFill>
              <a:srgbClr val="305250"/>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Budgeted</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balance sheet</a:t>
            </a:r>
            <a:endParaRPr/>
          </a:p>
        </p:txBody>
      </p:sp>
      <p:sp>
        <p:nvSpPr>
          <p:cNvPr id="326" name="Google Shape;326;p12"/>
          <p:cNvSpPr/>
          <p:nvPr/>
        </p:nvSpPr>
        <p:spPr>
          <a:xfrm>
            <a:off x="1485900" y="5257800"/>
            <a:ext cx="1562100" cy="914400"/>
          </a:xfrm>
          <a:prstGeom prst="rect">
            <a:avLst/>
          </a:prstGeom>
          <a:solidFill>
            <a:srgbClr val="2E663E"/>
          </a:solidFill>
          <a:ln w="12700" cap="flat" cmpd="sng">
            <a:solidFill>
              <a:srgbClr val="305250"/>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Budgeted</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income</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statement</a:t>
            </a:r>
            <a:endParaRPr/>
          </a:p>
        </p:txBody>
      </p:sp>
      <p:cxnSp>
        <p:nvCxnSpPr>
          <p:cNvPr id="327" name="Google Shape;327;p12"/>
          <p:cNvCxnSpPr>
            <a:stCxn id="323" idx="3"/>
            <a:endCxn id="318" idx="0"/>
          </p:cNvCxnSpPr>
          <p:nvPr/>
        </p:nvCxnSpPr>
        <p:spPr>
          <a:xfrm>
            <a:off x="5426075" y="1538288"/>
            <a:ext cx="2460600" cy="360300"/>
          </a:xfrm>
          <a:prstGeom prst="bentConnector2">
            <a:avLst/>
          </a:prstGeom>
          <a:noFill/>
          <a:ln w="12700" cap="flat" cmpd="sng">
            <a:solidFill>
              <a:srgbClr val="FF0000"/>
            </a:solidFill>
            <a:prstDash val="solid"/>
            <a:miter lim="800000"/>
            <a:headEnd type="none" w="med" len="med"/>
            <a:tailEnd type="stealth" w="med" len="med"/>
          </a:ln>
          <a:effectLst>
            <a:outerShdw blurRad="63500" dist="38100" dir="2700000" algn="tl" rotWithShape="0">
              <a:srgbClr val="000000">
                <a:alpha val="39607"/>
              </a:srgbClr>
            </a:outerShdw>
          </a:effectLst>
        </p:spPr>
      </p:cxnSp>
      <p:cxnSp>
        <p:nvCxnSpPr>
          <p:cNvPr id="328" name="Google Shape;328;p12"/>
          <p:cNvCxnSpPr>
            <a:stCxn id="318" idx="2"/>
            <a:endCxn id="322" idx="3"/>
          </p:cNvCxnSpPr>
          <p:nvPr/>
        </p:nvCxnSpPr>
        <p:spPr>
          <a:xfrm rot="5400000">
            <a:off x="5742001" y="2503500"/>
            <a:ext cx="1828800" cy="2460600"/>
          </a:xfrm>
          <a:prstGeom prst="bentConnector2">
            <a:avLst/>
          </a:prstGeom>
          <a:noFill/>
          <a:ln w="12700" cap="flat" cmpd="sng">
            <a:solidFill>
              <a:srgbClr val="FF0000"/>
            </a:solidFill>
            <a:prstDash val="solid"/>
            <a:miter lim="800000"/>
            <a:headEnd type="none" w="med" len="med"/>
            <a:tailEnd type="stealth" w="med" len="med"/>
          </a:ln>
          <a:effectLst>
            <a:outerShdw blurRad="63500" dist="38100" dir="2700000" algn="tl" rotWithShape="0">
              <a:srgbClr val="000000">
                <a:alpha val="39607"/>
              </a:srgbClr>
            </a:outerShdw>
          </a:effectLst>
        </p:spPr>
      </p:cxnSp>
      <p:cxnSp>
        <p:nvCxnSpPr>
          <p:cNvPr id="329" name="Google Shape;329;p12"/>
          <p:cNvCxnSpPr>
            <a:stCxn id="323" idx="1"/>
            <a:endCxn id="322" idx="1"/>
          </p:cNvCxnSpPr>
          <p:nvPr/>
        </p:nvCxnSpPr>
        <p:spPr>
          <a:xfrm>
            <a:off x="3673475" y="1538288"/>
            <a:ext cx="600" cy="3109800"/>
          </a:xfrm>
          <a:prstGeom prst="bentConnector3">
            <a:avLst>
              <a:gd name="adj1" fmla="val -507950717"/>
            </a:avLst>
          </a:prstGeom>
          <a:noFill/>
          <a:ln w="12700" cap="flat" cmpd="sng">
            <a:solidFill>
              <a:srgbClr val="FF0000"/>
            </a:solidFill>
            <a:prstDash val="solid"/>
            <a:miter lim="800000"/>
            <a:headEnd type="none" w="med" len="med"/>
            <a:tailEnd type="stealth" w="med" len="med"/>
          </a:ln>
          <a:effectLst>
            <a:outerShdw blurRad="63500" dist="38100" dir="2700000" algn="tl" rotWithShape="0">
              <a:srgbClr val="000000">
                <a:alpha val="39607"/>
              </a:srgbClr>
            </a:outerShdw>
          </a:effectLst>
        </p:spPr>
      </p:cxnSp>
      <p:cxnSp>
        <p:nvCxnSpPr>
          <p:cNvPr id="330" name="Google Shape;330;p12"/>
          <p:cNvCxnSpPr>
            <a:stCxn id="323" idx="1"/>
            <a:endCxn id="326" idx="1"/>
          </p:cNvCxnSpPr>
          <p:nvPr/>
        </p:nvCxnSpPr>
        <p:spPr>
          <a:xfrm flipH="1">
            <a:off x="1485875" y="1538288"/>
            <a:ext cx="2187600" cy="4176600"/>
          </a:xfrm>
          <a:prstGeom prst="bentConnector3">
            <a:avLst>
              <a:gd name="adj1" fmla="val 149424"/>
            </a:avLst>
          </a:prstGeom>
          <a:noFill/>
          <a:ln w="12700" cap="flat" cmpd="sng">
            <a:solidFill>
              <a:srgbClr val="FF0000"/>
            </a:solidFill>
            <a:prstDash val="solid"/>
            <a:miter lim="800000"/>
            <a:headEnd type="none" w="med" len="med"/>
            <a:tailEnd type="stealth" w="med" len="med"/>
          </a:ln>
          <a:effectLst>
            <a:outerShdw blurRad="63500" dist="38100" dir="2700000" algn="tl" rotWithShape="0">
              <a:srgbClr val="000000">
                <a:alpha val="39607"/>
              </a:srgbClr>
            </a:outerShdw>
          </a:effectLst>
        </p:spPr>
      </p:cxnSp>
      <p:cxnSp>
        <p:nvCxnSpPr>
          <p:cNvPr id="331" name="Google Shape;331;p12"/>
          <p:cNvCxnSpPr>
            <a:stCxn id="324" idx="3"/>
            <a:endCxn id="317" idx="1"/>
          </p:cNvCxnSpPr>
          <p:nvPr/>
        </p:nvCxnSpPr>
        <p:spPr>
          <a:xfrm rot="10800000" flipH="1">
            <a:off x="3124200" y="2416138"/>
            <a:ext cx="381000" cy="4800"/>
          </a:xfrm>
          <a:prstGeom prst="straightConnector1">
            <a:avLst/>
          </a:prstGeom>
          <a:noFill/>
          <a:ln w="12700" cap="flat" cmpd="sng">
            <a:solidFill>
              <a:srgbClr val="FF0000"/>
            </a:solidFill>
            <a:prstDash val="solid"/>
            <a:round/>
            <a:headEnd type="stealth" w="med" len="med"/>
            <a:tailEnd type="stealth" w="med" len="med"/>
          </a:ln>
          <a:effectLst>
            <a:outerShdw blurRad="63500" dist="38100" dir="2700000" algn="tl" rotWithShape="0">
              <a:srgbClr val="000000">
                <a:alpha val="39607"/>
              </a:srgbClr>
            </a:outerShdw>
          </a:effectLst>
        </p:spPr>
      </p:cxnSp>
      <p:cxnSp>
        <p:nvCxnSpPr>
          <p:cNvPr id="332" name="Google Shape;332;p12"/>
          <p:cNvCxnSpPr>
            <a:stCxn id="326" idx="3"/>
            <a:endCxn id="325" idx="1"/>
          </p:cNvCxnSpPr>
          <p:nvPr/>
        </p:nvCxnSpPr>
        <p:spPr>
          <a:xfrm>
            <a:off x="3048000" y="5715000"/>
            <a:ext cx="2971800" cy="0"/>
          </a:xfrm>
          <a:prstGeom prst="straightConnector1">
            <a:avLst/>
          </a:prstGeom>
          <a:noFill/>
          <a:ln w="12700" cap="flat" cmpd="sng">
            <a:solidFill>
              <a:srgbClr val="FF0000"/>
            </a:solidFill>
            <a:prstDash val="solid"/>
            <a:round/>
            <a:headEnd type="none" w="med" len="med"/>
            <a:tailEnd type="stealth" w="med" len="med"/>
          </a:ln>
          <a:effectLst>
            <a:outerShdw blurRad="63500" dist="38100" dir="2700000" algn="tl" rotWithShape="0">
              <a:srgbClr val="000000">
                <a:alpha val="39607"/>
              </a:srgbClr>
            </a:outerShdw>
          </a:effectLst>
        </p:spPr>
      </p:cxnSp>
      <p:cxnSp>
        <p:nvCxnSpPr>
          <p:cNvPr id="333" name="Google Shape;333;p12"/>
          <p:cNvCxnSpPr>
            <a:stCxn id="322" idx="2"/>
            <a:endCxn id="326" idx="0"/>
          </p:cNvCxnSpPr>
          <p:nvPr/>
        </p:nvCxnSpPr>
        <p:spPr>
          <a:xfrm rot="5400000">
            <a:off x="3217925" y="3925950"/>
            <a:ext cx="381000" cy="2282700"/>
          </a:xfrm>
          <a:prstGeom prst="bentConnector3">
            <a:avLst>
              <a:gd name="adj1" fmla="val 50000"/>
            </a:avLst>
          </a:prstGeom>
          <a:noFill/>
          <a:ln w="12700" cap="flat" cmpd="sng">
            <a:solidFill>
              <a:srgbClr val="FF0000"/>
            </a:solidFill>
            <a:prstDash val="solid"/>
            <a:miter lim="800000"/>
            <a:headEnd type="none" w="med" len="med"/>
            <a:tailEnd type="stealth" w="med" len="med"/>
          </a:ln>
          <a:effectLst>
            <a:outerShdw blurRad="63500" dist="38100" dir="2700000" algn="tl" rotWithShape="0">
              <a:srgbClr val="000000">
                <a:alpha val="39607"/>
              </a:srgbClr>
            </a:outerShdw>
          </a:effectLst>
        </p:spPr>
      </p:cxnSp>
      <p:cxnSp>
        <p:nvCxnSpPr>
          <p:cNvPr id="334" name="Google Shape;334;p12"/>
          <p:cNvCxnSpPr>
            <a:stCxn id="322" idx="2"/>
            <a:endCxn id="325" idx="0"/>
          </p:cNvCxnSpPr>
          <p:nvPr/>
        </p:nvCxnSpPr>
        <p:spPr>
          <a:xfrm rot="-5400000" flipH="1">
            <a:off x="5513375" y="3913200"/>
            <a:ext cx="381000" cy="2308200"/>
          </a:xfrm>
          <a:prstGeom prst="bentConnector3">
            <a:avLst>
              <a:gd name="adj1" fmla="val 50000"/>
            </a:avLst>
          </a:prstGeom>
          <a:noFill/>
          <a:ln w="12700" cap="flat" cmpd="sng">
            <a:solidFill>
              <a:srgbClr val="FF0000"/>
            </a:solidFill>
            <a:prstDash val="solid"/>
            <a:miter lim="800000"/>
            <a:headEnd type="none" w="med" len="med"/>
            <a:tailEnd type="stealth" w="med" len="med"/>
          </a:ln>
          <a:effectLst>
            <a:outerShdw blurRad="63500" dist="38100" dir="2700000" algn="tl" rotWithShape="0">
              <a:srgbClr val="000000">
                <a:alpha val="39607"/>
              </a:srgbClr>
            </a:outerShdw>
          </a:effectLst>
        </p:spPr>
      </p:cxnSp>
      <p:cxnSp>
        <p:nvCxnSpPr>
          <p:cNvPr id="335" name="Google Shape;335;p12"/>
          <p:cNvCxnSpPr>
            <a:stCxn id="323" idx="2"/>
            <a:endCxn id="317" idx="0"/>
          </p:cNvCxnSpPr>
          <p:nvPr/>
        </p:nvCxnSpPr>
        <p:spPr>
          <a:xfrm flipH="1">
            <a:off x="4548275" y="1766888"/>
            <a:ext cx="1500" cy="322200"/>
          </a:xfrm>
          <a:prstGeom prst="straightConnector1">
            <a:avLst/>
          </a:prstGeom>
          <a:noFill/>
          <a:ln w="12700" cap="flat" cmpd="sng">
            <a:solidFill>
              <a:srgbClr val="FF0000"/>
            </a:solidFill>
            <a:prstDash val="solid"/>
            <a:round/>
            <a:headEnd type="none" w="med" len="med"/>
            <a:tailEnd type="stealth" w="med" len="med"/>
          </a:ln>
          <a:effectLst>
            <a:outerShdw blurRad="63500" dist="38100" dir="2700000" algn="tl" rotWithShape="0">
              <a:srgbClr val="000000">
                <a:alpha val="39607"/>
              </a:srgbClr>
            </a:outerShdw>
          </a:effectLst>
        </p:spPr>
      </p:cxnSp>
      <p:cxnSp>
        <p:nvCxnSpPr>
          <p:cNvPr id="336" name="Google Shape;336;p12"/>
          <p:cNvCxnSpPr>
            <a:stCxn id="317" idx="2"/>
            <a:endCxn id="321" idx="0"/>
          </p:cNvCxnSpPr>
          <p:nvPr/>
        </p:nvCxnSpPr>
        <p:spPr>
          <a:xfrm>
            <a:off x="4548188" y="2743200"/>
            <a:ext cx="9600" cy="533400"/>
          </a:xfrm>
          <a:prstGeom prst="straightConnector1">
            <a:avLst/>
          </a:prstGeom>
          <a:noFill/>
          <a:ln w="12700" cap="flat" cmpd="sng">
            <a:solidFill>
              <a:srgbClr val="FF0000"/>
            </a:solidFill>
            <a:prstDash val="solid"/>
            <a:round/>
            <a:headEnd type="none" w="med" len="med"/>
            <a:tailEnd type="stealth" w="med" len="med"/>
          </a:ln>
          <a:effectLst>
            <a:outerShdw blurRad="63500" dist="38100" dir="2700000" algn="tl" rotWithShape="0">
              <a:srgbClr val="000000">
                <a:alpha val="39607"/>
              </a:srgbClr>
            </a:outerShdw>
          </a:effectLst>
        </p:spPr>
      </p:cxnSp>
      <p:cxnSp>
        <p:nvCxnSpPr>
          <p:cNvPr id="337" name="Google Shape;337;p12"/>
          <p:cNvCxnSpPr>
            <a:stCxn id="321" idx="2"/>
            <a:endCxn id="322" idx="0"/>
          </p:cNvCxnSpPr>
          <p:nvPr/>
        </p:nvCxnSpPr>
        <p:spPr>
          <a:xfrm flipH="1">
            <a:off x="4549913" y="3992563"/>
            <a:ext cx="7800" cy="426900"/>
          </a:xfrm>
          <a:prstGeom prst="straightConnector1">
            <a:avLst/>
          </a:prstGeom>
          <a:noFill/>
          <a:ln w="12700" cap="flat" cmpd="sng">
            <a:solidFill>
              <a:srgbClr val="FF0000"/>
            </a:solidFill>
            <a:prstDash val="solid"/>
            <a:round/>
            <a:headEnd type="none" w="med" len="med"/>
            <a:tailEnd type="stealth" w="med" len="med"/>
          </a:ln>
          <a:effectLst>
            <a:outerShdw blurRad="63500" dist="38100" dir="2700000" algn="tl" rotWithShape="0">
              <a:srgbClr val="000000">
                <a:alpha val="39607"/>
              </a:srgbClr>
            </a:outerShdw>
          </a:effectLst>
        </p:spPr>
      </p:cxnSp>
      <p:cxnSp>
        <p:nvCxnSpPr>
          <p:cNvPr id="338" name="Google Shape;338;p12"/>
          <p:cNvCxnSpPr/>
          <p:nvPr/>
        </p:nvCxnSpPr>
        <p:spPr>
          <a:xfrm rot="5400000">
            <a:off x="3226594" y="1943894"/>
            <a:ext cx="533400" cy="2109788"/>
          </a:xfrm>
          <a:prstGeom prst="straightConnector1">
            <a:avLst/>
          </a:prstGeom>
          <a:noFill/>
          <a:ln w="12700" cap="flat" cmpd="sng">
            <a:solidFill>
              <a:srgbClr val="FF0000"/>
            </a:solidFill>
            <a:prstDash val="solid"/>
            <a:round/>
            <a:headEnd type="none" w="med" len="med"/>
            <a:tailEnd type="stealth" w="med" len="med"/>
          </a:ln>
          <a:effectLst>
            <a:outerShdw blurRad="63500" dist="38100" dir="2700000" algn="tl" rotWithShape="0">
              <a:srgbClr val="000000">
                <a:alpha val="39607"/>
              </a:srgbClr>
            </a:outerShdw>
          </a:effectLst>
        </p:spPr>
      </p:cxnSp>
      <p:cxnSp>
        <p:nvCxnSpPr>
          <p:cNvPr id="339" name="Google Shape;339;p12"/>
          <p:cNvCxnSpPr>
            <a:stCxn id="317" idx="2"/>
            <a:endCxn id="320" idx="0"/>
          </p:cNvCxnSpPr>
          <p:nvPr/>
        </p:nvCxnSpPr>
        <p:spPr>
          <a:xfrm>
            <a:off x="4548188" y="2743200"/>
            <a:ext cx="2195400" cy="549300"/>
          </a:xfrm>
          <a:prstGeom prst="straightConnector1">
            <a:avLst/>
          </a:prstGeom>
          <a:noFill/>
          <a:ln w="12700" cap="flat" cmpd="sng">
            <a:solidFill>
              <a:srgbClr val="FF0000"/>
            </a:solidFill>
            <a:prstDash val="solid"/>
            <a:round/>
            <a:headEnd type="none" w="med" len="med"/>
            <a:tailEnd type="stealth" w="med" len="med"/>
          </a:ln>
          <a:effectLst>
            <a:outerShdw blurRad="63500" dist="38100" dir="2700000" algn="tl" rotWithShape="0">
              <a:srgbClr val="000000">
                <a:alpha val="39607"/>
              </a:srgbClr>
            </a:outerShdw>
          </a:effectLst>
        </p:spPr>
      </p:cxnSp>
      <p:cxnSp>
        <p:nvCxnSpPr>
          <p:cNvPr id="340" name="Google Shape;340;p12"/>
          <p:cNvCxnSpPr>
            <a:stCxn id="319" idx="2"/>
            <a:endCxn id="322" idx="0"/>
          </p:cNvCxnSpPr>
          <p:nvPr/>
        </p:nvCxnSpPr>
        <p:spPr>
          <a:xfrm>
            <a:off x="2438400" y="3962400"/>
            <a:ext cx="2111400" cy="457200"/>
          </a:xfrm>
          <a:prstGeom prst="straightConnector1">
            <a:avLst/>
          </a:prstGeom>
          <a:noFill/>
          <a:ln w="12700" cap="flat" cmpd="sng">
            <a:solidFill>
              <a:srgbClr val="FF0000"/>
            </a:solidFill>
            <a:prstDash val="solid"/>
            <a:round/>
            <a:headEnd type="none" w="med" len="med"/>
            <a:tailEnd type="stealth" w="med" len="med"/>
          </a:ln>
          <a:effectLst>
            <a:outerShdw blurRad="63500" dist="38100" dir="2700000" algn="tl" rotWithShape="0">
              <a:srgbClr val="000000">
                <a:alpha val="39607"/>
              </a:srgbClr>
            </a:outerShdw>
          </a:effectLst>
        </p:spPr>
      </p:cxnSp>
      <p:cxnSp>
        <p:nvCxnSpPr>
          <p:cNvPr id="341" name="Google Shape;341;p12"/>
          <p:cNvCxnSpPr>
            <a:stCxn id="320" idx="2"/>
            <a:endCxn id="322" idx="0"/>
          </p:cNvCxnSpPr>
          <p:nvPr/>
        </p:nvCxnSpPr>
        <p:spPr>
          <a:xfrm flipH="1">
            <a:off x="4549800" y="3937000"/>
            <a:ext cx="2193900" cy="482700"/>
          </a:xfrm>
          <a:prstGeom prst="straightConnector1">
            <a:avLst/>
          </a:prstGeom>
          <a:noFill/>
          <a:ln w="12700" cap="flat" cmpd="sng">
            <a:solidFill>
              <a:srgbClr val="FF0000"/>
            </a:solidFill>
            <a:prstDash val="solid"/>
            <a:round/>
            <a:headEnd type="none" w="med" len="med"/>
            <a:tailEnd type="stealth" w="med" len="med"/>
          </a:ln>
          <a:effectLst>
            <a:outerShdw blurRad="63500" dist="38100" dir="2700000" algn="tl" rotWithShape="0">
              <a:srgbClr val="000000">
                <a:alpha val="39607"/>
              </a:srgbClr>
            </a:outerShdw>
          </a:effectLst>
        </p:spPr>
      </p:cxnSp>
    </p:spTree>
  </p:cSld>
  <p:clrMapOvr>
    <a:masterClrMapping/>
  </p:clrMapOvr>
  <p:transition>
    <p:strips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13"/>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Seeing the Big Picture – Part 1</a:t>
            </a:r>
            <a:endParaRPr/>
          </a:p>
        </p:txBody>
      </p:sp>
      <p:sp>
        <p:nvSpPr>
          <p:cNvPr id="347" name="Google Shape;347;p13"/>
          <p:cNvSpPr/>
          <p:nvPr/>
        </p:nvSpPr>
        <p:spPr>
          <a:xfrm>
            <a:off x="609600" y="1676400"/>
            <a:ext cx="7848600" cy="3352800"/>
          </a:xfrm>
          <a:prstGeom prst="roundRect">
            <a:avLst>
              <a:gd name="adj" fmla="val 16667"/>
            </a:avLst>
          </a:prstGeom>
          <a:solidFill>
            <a:srgbClr val="2C3943"/>
          </a:solidFill>
          <a:ln w="28575" cap="flat" cmpd="sng">
            <a:solidFill>
              <a:srgbClr val="7AE0E5"/>
            </a:solidFill>
            <a:prstDash val="solid"/>
            <a:round/>
            <a:headEnd type="none" w="sm" len="sm"/>
            <a:tailEnd type="none" w="sm" len="sm"/>
          </a:ln>
          <a:effectLst>
            <a:outerShdw blurRad="63500" dist="38100" dir="2700000" algn="tl" rotWithShape="0">
              <a:srgbClr val="000000">
                <a:alpha val="3960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a:solidFill>
                  <a:srgbClr val="FFFFFF"/>
                </a:solidFill>
                <a:latin typeface="Calibri"/>
                <a:ea typeface="Calibri"/>
                <a:cs typeface="Calibri"/>
                <a:sym typeface="Calibri"/>
              </a:rPr>
              <a:t>To help you see the “</a:t>
            </a:r>
            <a:r>
              <a:rPr lang="en-US" sz="3600">
                <a:solidFill>
                  <a:srgbClr val="FFFF00"/>
                </a:solidFill>
                <a:latin typeface="Calibri"/>
                <a:ea typeface="Calibri"/>
                <a:cs typeface="Calibri"/>
                <a:sym typeface="Calibri"/>
              </a:rPr>
              <a:t>big picture</a:t>
            </a:r>
            <a:r>
              <a:rPr lang="en-US" sz="3600">
                <a:solidFill>
                  <a:srgbClr val="FFFFFF"/>
                </a:solidFill>
                <a:latin typeface="Calibri"/>
                <a:ea typeface="Calibri"/>
                <a:cs typeface="Calibri"/>
                <a:sym typeface="Calibri"/>
              </a:rPr>
              <a:t>” keep in mind that the 10 schedules in the master budget are designed to answer the 10 questions shown on the next screen.</a:t>
            </a:r>
            <a:endParaRPr/>
          </a:p>
        </p:txBody>
      </p:sp>
    </p:spTree>
  </p:cSld>
  <p:clrMapOvr>
    <a:masterClrMapping/>
  </p:clrMapOvr>
  <p:transition>
    <p:push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4"/>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Seeing the Big Picture – Part 2</a:t>
            </a:r>
            <a:endParaRPr/>
          </a:p>
        </p:txBody>
      </p:sp>
      <p:sp>
        <p:nvSpPr>
          <p:cNvPr id="353" name="Google Shape;353;p14"/>
          <p:cNvSpPr txBox="1"/>
          <p:nvPr/>
        </p:nvSpPr>
        <p:spPr>
          <a:xfrm>
            <a:off x="304800" y="1447800"/>
            <a:ext cx="8534400" cy="4400550"/>
          </a:xfrm>
          <a:prstGeom prst="rect">
            <a:avLst/>
          </a:prstGeom>
          <a:solidFill>
            <a:srgbClr val="2C3943"/>
          </a:solidFill>
          <a:ln w="15875" cap="flat" cmpd="sng">
            <a:solidFill>
              <a:srgbClr val="2E886E"/>
            </a:solidFill>
            <a:prstDash val="solid"/>
            <a:miter lim="800000"/>
            <a:headEnd type="none" w="sm" len="sm"/>
            <a:tailEnd type="none" w="sm" len="sm"/>
          </a:ln>
          <a:effectLst>
            <a:outerShdw blurRad="63500" dist="38100" dir="5400000" algn="t" rotWithShape="0">
              <a:srgbClr val="000000">
                <a:alpha val="39607"/>
              </a:srgbClr>
            </a:outerShdw>
          </a:effectLst>
        </p:spPr>
        <p:txBody>
          <a:bodyPr spcFirstLastPara="1" wrap="square" lIns="91425" tIns="45700" rIns="91425" bIns="45700" anchor="t" anchorCtr="0">
            <a:spAutoFit/>
          </a:bodyPr>
          <a:lstStyle/>
          <a:p>
            <a:pPr marL="342900" marR="0" lvl="0" indent="-342900" algn="l" rtl="0">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How much sales revenue will we earn?</a:t>
            </a:r>
            <a:endParaRPr/>
          </a:p>
          <a:p>
            <a:pPr marL="342900" marR="0" lvl="0" indent="-342900" algn="l" rtl="0">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How much cash will we collect from customers?</a:t>
            </a:r>
            <a:endParaRPr/>
          </a:p>
          <a:p>
            <a:pPr marL="342900" marR="0" lvl="0" indent="-342900" algn="l" rtl="0">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How much raw material will we need to purchase?</a:t>
            </a:r>
            <a:endParaRPr/>
          </a:p>
          <a:p>
            <a:pPr marL="342900" marR="0" lvl="0" indent="-342900" algn="l" rtl="0">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How much manufacturing costs will we incur?</a:t>
            </a:r>
            <a:endParaRPr/>
          </a:p>
          <a:p>
            <a:pPr marL="342900" marR="0" lvl="0" indent="-342900" algn="l" rtl="0">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How much cash will we pay to our suppliers and our direct laborers, and how much cash will we pay for manufacturing overhead resources?</a:t>
            </a:r>
            <a:endParaRPr/>
          </a:p>
          <a:p>
            <a:pPr marL="342900" marR="0" lvl="0" indent="-342900" algn="l" rtl="0">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What is the total cost that will be transferred from finished goods inventory to cost of goods sold?</a:t>
            </a:r>
            <a:endParaRPr/>
          </a:p>
          <a:p>
            <a:pPr marL="342900" marR="0" lvl="0" indent="-342900" algn="l" rtl="0">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How much selling and administrative expense will we incur and how much cash will we pay related to those expenses?</a:t>
            </a:r>
            <a:endParaRPr/>
          </a:p>
          <a:p>
            <a:pPr marL="342900" marR="0" lvl="0" indent="-342900" algn="l" rtl="0">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How much money will we borrow from or repay to lenders – including interest?</a:t>
            </a:r>
            <a:endParaRPr/>
          </a:p>
          <a:p>
            <a:pPr marL="342900" marR="0" lvl="0" indent="-342900" algn="l" rtl="0">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How much operating income will we earn?</a:t>
            </a:r>
            <a:endParaRPr/>
          </a:p>
          <a:p>
            <a:pPr marL="342900" marR="0" lvl="0" indent="-342900" algn="l" rtl="0">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What will our balance sheet look like at the end of the budget period?</a:t>
            </a:r>
            <a:endParaRPr/>
          </a:p>
        </p:txBody>
      </p:sp>
    </p:spTree>
  </p:cSld>
  <p:clrMapOvr>
    <a:masterClrMapping/>
  </p:clrMapOvr>
  <p:transition>
    <p:strips/>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5"/>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None/>
            </a:pPr>
            <a:r>
              <a:rPr lang="en-US" sz="3600">
                <a:latin typeface="Calibri"/>
                <a:ea typeface="Calibri"/>
                <a:cs typeface="Calibri"/>
                <a:sym typeface="Calibri"/>
              </a:rPr>
              <a:t>The Master Budget – An Overview – </a:t>
            </a:r>
            <a:br>
              <a:rPr lang="en-US" sz="3600">
                <a:latin typeface="Calibri"/>
                <a:ea typeface="Calibri"/>
                <a:cs typeface="Calibri"/>
                <a:sym typeface="Calibri"/>
              </a:rPr>
            </a:br>
            <a:r>
              <a:rPr lang="en-US" sz="3600">
                <a:latin typeface="Calibri"/>
                <a:ea typeface="Calibri"/>
                <a:cs typeface="Calibri"/>
                <a:sym typeface="Calibri"/>
              </a:rPr>
              <a:t>Part 2</a:t>
            </a:r>
            <a:endParaRPr/>
          </a:p>
        </p:txBody>
      </p:sp>
      <p:sp>
        <p:nvSpPr>
          <p:cNvPr id="359" name="Google Shape;359;p15"/>
          <p:cNvSpPr/>
          <p:nvPr/>
        </p:nvSpPr>
        <p:spPr>
          <a:xfrm>
            <a:off x="533400" y="1676400"/>
            <a:ext cx="8153400" cy="3581400"/>
          </a:xfrm>
          <a:prstGeom prst="roundRect">
            <a:avLst>
              <a:gd name="adj" fmla="val 16667"/>
            </a:avLst>
          </a:prstGeom>
          <a:solidFill>
            <a:srgbClr val="1D6295"/>
          </a:solidFill>
          <a:ln w="12700" cap="flat" cmpd="sng">
            <a:solidFill>
              <a:schemeClr val="accent1"/>
            </a:solidFill>
            <a:prstDash val="solid"/>
            <a:round/>
            <a:headEnd type="none" w="sm" len="sm"/>
            <a:tailEnd type="none" w="sm" len="sm"/>
          </a:ln>
          <a:effectLst>
            <a:outerShdw blurRad="63500" dist="38100" dir="2700000" algn="tl" rotWithShape="0">
              <a:srgbClr val="000000">
                <a:alpha val="3960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800">
                <a:solidFill>
                  <a:srgbClr val="FFFFFF"/>
                </a:solidFill>
                <a:latin typeface="Calibri"/>
                <a:ea typeface="Calibri"/>
                <a:cs typeface="Calibri"/>
                <a:sym typeface="Calibri"/>
              </a:rPr>
              <a:t>A master budget is based on various estimates and assumptions. For example, the sales budget requires three </a:t>
            </a:r>
            <a:r>
              <a:rPr lang="en-US" sz="2800">
                <a:solidFill>
                  <a:srgbClr val="FFFF00"/>
                </a:solidFill>
                <a:latin typeface="Calibri"/>
                <a:ea typeface="Calibri"/>
                <a:cs typeface="Calibri"/>
                <a:sym typeface="Calibri"/>
              </a:rPr>
              <a:t>estimates/assumptions</a:t>
            </a:r>
            <a:r>
              <a:rPr lang="en-US" sz="2800">
                <a:solidFill>
                  <a:srgbClr val="FFFFFF"/>
                </a:solidFill>
                <a:latin typeface="Calibri"/>
                <a:ea typeface="Calibri"/>
                <a:cs typeface="Calibri"/>
                <a:sym typeface="Calibri"/>
              </a:rPr>
              <a:t> as follows:</a:t>
            </a:r>
            <a:endParaRPr/>
          </a:p>
          <a:p>
            <a:pPr marL="0" marR="0" lvl="0" indent="-177800" algn="l" rtl="0">
              <a:spcBef>
                <a:spcPts val="0"/>
              </a:spcBef>
              <a:spcAft>
                <a:spcPts val="0"/>
              </a:spcAft>
              <a:buClr>
                <a:srgbClr val="FFFF00"/>
              </a:buClr>
              <a:buSzPts val="2800"/>
              <a:buFont typeface="Calibri"/>
              <a:buAutoNum type="arabicPeriod"/>
            </a:pPr>
            <a:r>
              <a:rPr lang="en-US" sz="2800">
                <a:solidFill>
                  <a:srgbClr val="FFFFFF"/>
                </a:solidFill>
                <a:latin typeface="Calibri"/>
                <a:ea typeface="Calibri"/>
                <a:cs typeface="Calibri"/>
                <a:sym typeface="Calibri"/>
              </a:rPr>
              <a:t>What are the budgeted unit sales?</a:t>
            </a:r>
            <a:endParaRPr/>
          </a:p>
          <a:p>
            <a:pPr marL="0" marR="0" lvl="0" indent="-177800" algn="l" rtl="0">
              <a:spcBef>
                <a:spcPts val="0"/>
              </a:spcBef>
              <a:spcAft>
                <a:spcPts val="0"/>
              </a:spcAft>
              <a:buClr>
                <a:srgbClr val="FFFF00"/>
              </a:buClr>
              <a:buSzPts val="2800"/>
              <a:buFont typeface="Calibri"/>
              <a:buAutoNum type="arabicPeriod"/>
            </a:pPr>
            <a:r>
              <a:rPr lang="en-US" sz="2800">
                <a:solidFill>
                  <a:srgbClr val="FFFFFF"/>
                </a:solidFill>
                <a:latin typeface="Calibri"/>
                <a:ea typeface="Calibri"/>
                <a:cs typeface="Calibri"/>
                <a:sym typeface="Calibri"/>
              </a:rPr>
              <a:t>What is the budgeted selling price per unit?</a:t>
            </a:r>
            <a:endParaRPr/>
          </a:p>
          <a:p>
            <a:pPr marL="0" marR="0" lvl="0" indent="-177800" algn="l" rtl="0">
              <a:spcBef>
                <a:spcPts val="0"/>
              </a:spcBef>
              <a:spcAft>
                <a:spcPts val="0"/>
              </a:spcAft>
              <a:buClr>
                <a:srgbClr val="FFFF00"/>
              </a:buClr>
              <a:buSzPts val="2800"/>
              <a:buFont typeface="Calibri"/>
              <a:buAutoNum type="arabicPeriod"/>
            </a:pPr>
            <a:r>
              <a:rPr lang="en-US" sz="2800">
                <a:solidFill>
                  <a:srgbClr val="FFFFFF"/>
                </a:solidFill>
                <a:latin typeface="Calibri"/>
                <a:ea typeface="Calibri"/>
                <a:cs typeface="Calibri"/>
                <a:sym typeface="Calibri"/>
              </a:rPr>
              <a:t>What percentage of accounts receivable will be collected in the current and subsequent periods.</a:t>
            </a:r>
            <a:endParaRPr/>
          </a:p>
        </p:txBody>
      </p:sp>
    </p:spTree>
  </p:cSld>
  <p:clrMapOvr>
    <a:masterClrMapping/>
  </p:clrMapOvr>
  <p:transition>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6"/>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sz="3600">
                <a:latin typeface="Calibri"/>
                <a:ea typeface="Calibri"/>
                <a:cs typeface="Calibri"/>
                <a:sym typeface="Calibri"/>
              </a:rPr>
              <a:t>The Master Budget: An Overview – Part 2</a:t>
            </a:r>
            <a:endParaRPr/>
          </a:p>
        </p:txBody>
      </p:sp>
      <p:sp>
        <p:nvSpPr>
          <p:cNvPr id="365" name="Google Shape;365;p16"/>
          <p:cNvSpPr/>
          <p:nvPr/>
        </p:nvSpPr>
        <p:spPr>
          <a:xfrm>
            <a:off x="609600" y="1295400"/>
            <a:ext cx="7924800" cy="1676400"/>
          </a:xfrm>
          <a:prstGeom prst="rect">
            <a:avLst/>
          </a:prstGeom>
          <a:solidFill>
            <a:srgbClr val="1482AB"/>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a:solidFill>
                  <a:schemeClr val="lt1"/>
                </a:solidFill>
                <a:latin typeface="Calibri"/>
                <a:ea typeface="Calibri"/>
                <a:cs typeface="Calibri"/>
                <a:sym typeface="Calibri"/>
              </a:rPr>
              <a:t>When </a:t>
            </a:r>
            <a:r>
              <a:rPr lang="en-US" sz="2400">
                <a:solidFill>
                  <a:srgbClr val="FFFF00"/>
                </a:solidFill>
                <a:latin typeface="Calibri"/>
                <a:ea typeface="Calibri"/>
                <a:cs typeface="Calibri"/>
                <a:sym typeface="Calibri"/>
              </a:rPr>
              <a:t>Microsoft Excel</a:t>
            </a:r>
            <a:r>
              <a:rPr lang="en-US" sz="1800">
                <a:solidFill>
                  <a:srgbClr val="FFFF00"/>
                </a:solidFill>
                <a:latin typeface="Calibri"/>
                <a:ea typeface="Calibri"/>
                <a:cs typeface="Calibri"/>
                <a:sym typeface="Calibri"/>
              </a:rPr>
              <a:t>©</a:t>
            </a:r>
            <a:r>
              <a:rPr lang="en-US" sz="2400">
                <a:solidFill>
                  <a:srgbClr val="FFFF00"/>
                </a:solidFill>
                <a:latin typeface="Calibri"/>
                <a:ea typeface="Calibri"/>
                <a:cs typeface="Calibri"/>
                <a:sym typeface="Calibri"/>
              </a:rPr>
              <a:t> </a:t>
            </a:r>
            <a:r>
              <a:rPr lang="en-US" sz="2400">
                <a:solidFill>
                  <a:schemeClr val="lt1"/>
                </a:solidFill>
                <a:latin typeface="Calibri"/>
                <a:ea typeface="Calibri"/>
                <a:cs typeface="Calibri"/>
                <a:sym typeface="Calibri"/>
              </a:rPr>
              <a:t>is used to create a master budget, these types of assumptions can be depicted in a Budget Assumptions tab, thereby enabling Excel-based budgets to answer “what-if” questions.</a:t>
            </a:r>
            <a:endParaRPr/>
          </a:p>
        </p:txBody>
      </p:sp>
      <p:pic>
        <p:nvPicPr>
          <p:cNvPr id="366" name="Google Shape;366;p16"/>
          <p:cNvPicPr preferRelativeResize="0"/>
          <p:nvPr/>
        </p:nvPicPr>
        <p:blipFill rotWithShape="1">
          <a:blip r:embed="rId3">
            <a:alphaModFix/>
          </a:blip>
          <a:srcRect/>
          <a:stretch/>
        </p:blipFill>
        <p:spPr>
          <a:xfrm>
            <a:off x="685800" y="3048000"/>
            <a:ext cx="7834313" cy="3152775"/>
          </a:xfrm>
          <a:prstGeom prst="rect">
            <a:avLst/>
          </a:prstGeom>
          <a:noFill/>
          <a:ln>
            <a:noFill/>
          </a:ln>
        </p:spPr>
      </p:pic>
    </p:spTree>
  </p:cSld>
  <p:clrMapOvr>
    <a:masterClrMapping/>
  </p:clrMapOvr>
  <p:transition>
    <p:strips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17"/>
          <p:cNvSpPr txBox="1">
            <a:spLocks noGrp="1"/>
          </p:cNvSpPr>
          <p:nvPr>
            <p:ph type="title"/>
          </p:nvPr>
        </p:nvSpPr>
        <p:spPr>
          <a:xfrm>
            <a:off x="818750" y="457200"/>
            <a:ext cx="8229600" cy="1066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Arial"/>
              <a:buNone/>
            </a:pPr>
            <a:r>
              <a:rPr lang="en-US" sz="4000" b="0" i="0" u="none">
                <a:solidFill>
                  <a:schemeClr val="dk1"/>
                </a:solidFill>
                <a:latin typeface="Arial"/>
                <a:ea typeface="Arial"/>
                <a:cs typeface="Arial"/>
                <a:sym typeface="Arial"/>
              </a:rPr>
              <a:t>Poll 1</a:t>
            </a:r>
            <a:endParaRPr>
              <a:solidFill>
                <a:schemeClr val="dk1"/>
              </a:solidFill>
            </a:endParaRPr>
          </a:p>
        </p:txBody>
      </p:sp>
      <p:sp>
        <p:nvSpPr>
          <p:cNvPr id="372" name="Google Shape;372;p17"/>
          <p:cNvSpPr txBox="1"/>
          <p:nvPr/>
        </p:nvSpPr>
        <p:spPr>
          <a:xfrm>
            <a:off x="457200" y="1524012"/>
            <a:ext cx="8229600" cy="2678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The usual starting point for a master budget is:</a:t>
            </a:r>
            <a:endParaRPr sz="18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a:p>
            <a:pPr marL="457200" marR="0" lvl="0" indent="-406400" algn="l" rtl="0">
              <a:lnSpc>
                <a:spcPct val="100000"/>
              </a:lnSpc>
              <a:spcBef>
                <a:spcPts val="0"/>
              </a:spcBef>
              <a:spcAft>
                <a:spcPts val="0"/>
              </a:spcAft>
              <a:buClr>
                <a:schemeClr val="dk1"/>
              </a:buClr>
              <a:buSzPts val="2800"/>
              <a:buFont typeface="Arial"/>
              <a:buAutoNum type="alphaLcPeriod"/>
            </a:pPr>
            <a:r>
              <a:rPr lang="en-US" sz="2800" b="0" i="0" u="none">
                <a:solidFill>
                  <a:schemeClr val="dk1"/>
                </a:solidFill>
                <a:latin typeface="Arial"/>
                <a:ea typeface="Arial"/>
                <a:cs typeface="Arial"/>
                <a:sym typeface="Arial"/>
              </a:rPr>
              <a:t>the direct materials purchase budget</a:t>
            </a:r>
            <a:endParaRPr sz="2800" b="0" i="0" u="none">
              <a:solidFill>
                <a:schemeClr val="dk1"/>
              </a:solidFill>
              <a:latin typeface="Arial"/>
              <a:ea typeface="Arial"/>
              <a:cs typeface="Arial"/>
              <a:sym typeface="Arial"/>
            </a:endParaRPr>
          </a:p>
          <a:p>
            <a:pPr marL="457200" marR="0" lvl="0" indent="-406400" algn="l" rtl="0">
              <a:lnSpc>
                <a:spcPct val="100000"/>
              </a:lnSpc>
              <a:spcBef>
                <a:spcPts val="0"/>
              </a:spcBef>
              <a:spcAft>
                <a:spcPts val="0"/>
              </a:spcAft>
              <a:buClr>
                <a:schemeClr val="dk1"/>
              </a:buClr>
              <a:buSzPts val="2800"/>
              <a:buFont typeface="Arial"/>
              <a:buAutoNum type="alphaLcPeriod"/>
            </a:pPr>
            <a:r>
              <a:rPr lang="en-US" sz="2800" b="0" i="0" u="none">
                <a:solidFill>
                  <a:schemeClr val="dk1"/>
                </a:solidFill>
                <a:latin typeface="Arial"/>
                <a:ea typeface="Arial"/>
                <a:cs typeface="Arial"/>
                <a:sym typeface="Arial"/>
              </a:rPr>
              <a:t>the budgeted income statement</a:t>
            </a:r>
            <a:endParaRPr sz="2800" b="0" i="0" u="none">
              <a:solidFill>
                <a:schemeClr val="dk1"/>
              </a:solidFill>
              <a:latin typeface="Arial"/>
              <a:ea typeface="Arial"/>
              <a:cs typeface="Arial"/>
              <a:sym typeface="Arial"/>
            </a:endParaRPr>
          </a:p>
          <a:p>
            <a:pPr marL="457200" marR="0" lvl="0" indent="-406400" algn="l" rtl="0">
              <a:lnSpc>
                <a:spcPct val="100000"/>
              </a:lnSpc>
              <a:spcBef>
                <a:spcPts val="0"/>
              </a:spcBef>
              <a:spcAft>
                <a:spcPts val="0"/>
              </a:spcAft>
              <a:buClr>
                <a:srgbClr val="FF0000"/>
              </a:buClr>
              <a:buSzPts val="2800"/>
              <a:buFont typeface="Arial"/>
              <a:buAutoNum type="alphaLcPeriod"/>
            </a:pPr>
            <a:r>
              <a:rPr lang="en-US" sz="2800" b="0" i="0" u="none">
                <a:solidFill>
                  <a:srgbClr val="FF0000"/>
                </a:solidFill>
                <a:latin typeface="Arial"/>
                <a:ea typeface="Arial"/>
                <a:cs typeface="Arial"/>
                <a:sym typeface="Arial"/>
              </a:rPr>
              <a:t>the sales forecast or sales budget</a:t>
            </a:r>
            <a:endParaRPr sz="1800">
              <a:solidFill>
                <a:schemeClr val="dk1"/>
              </a:solidFill>
              <a:latin typeface="Arial"/>
              <a:ea typeface="Arial"/>
              <a:cs typeface="Arial"/>
              <a:sym typeface="Arial"/>
            </a:endParaRPr>
          </a:p>
          <a:p>
            <a:pPr marL="457200" marR="0" lvl="0" indent="-406400" algn="l" rtl="0">
              <a:lnSpc>
                <a:spcPct val="100000"/>
              </a:lnSpc>
              <a:spcBef>
                <a:spcPts val="0"/>
              </a:spcBef>
              <a:spcAft>
                <a:spcPts val="0"/>
              </a:spcAft>
              <a:buClr>
                <a:schemeClr val="dk1"/>
              </a:buClr>
              <a:buSzPts val="2800"/>
              <a:buFont typeface="Arial"/>
              <a:buAutoNum type="alphaLcPeriod"/>
            </a:pPr>
            <a:r>
              <a:rPr lang="en-US" sz="2800" b="0" i="0" u="none">
                <a:solidFill>
                  <a:schemeClr val="dk1"/>
                </a:solidFill>
                <a:latin typeface="Arial"/>
                <a:ea typeface="Arial"/>
                <a:cs typeface="Arial"/>
                <a:sym typeface="Arial"/>
              </a:rPr>
              <a:t>the production budget</a:t>
            </a:r>
            <a:endParaRPr sz="18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18"/>
          <p:cNvSpPr txBox="1">
            <a:spLocks noGrp="1"/>
          </p:cNvSpPr>
          <p:nvPr>
            <p:ph type="title"/>
          </p:nvPr>
        </p:nvSpPr>
        <p:spPr>
          <a:xfrm>
            <a:off x="820950" y="457200"/>
            <a:ext cx="8229600" cy="10668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04040"/>
              </a:buClr>
              <a:buSzPts val="1400"/>
              <a:buFont typeface="Calibri"/>
              <a:buNone/>
            </a:pPr>
            <a:r>
              <a:rPr lang="en-US">
                <a:solidFill>
                  <a:schemeClr val="dk1"/>
                </a:solidFill>
                <a:latin typeface="Arial"/>
                <a:ea typeface="Arial"/>
                <a:cs typeface="Arial"/>
                <a:sym typeface="Arial"/>
              </a:rPr>
              <a:t>Poll 2</a:t>
            </a:r>
            <a:endParaRPr>
              <a:solidFill>
                <a:schemeClr val="dk1"/>
              </a:solidFill>
              <a:latin typeface="Arial"/>
              <a:ea typeface="Arial"/>
              <a:cs typeface="Arial"/>
              <a:sym typeface="Arial"/>
            </a:endParaRPr>
          </a:p>
        </p:txBody>
      </p:sp>
      <p:sp>
        <p:nvSpPr>
          <p:cNvPr id="378" name="Google Shape;378;p18"/>
          <p:cNvSpPr txBox="1"/>
          <p:nvPr/>
        </p:nvSpPr>
        <p:spPr>
          <a:xfrm>
            <a:off x="820950" y="1524000"/>
            <a:ext cx="7502100" cy="23397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The Direct Materials Budget comes before the Production Budget.</a:t>
            </a:r>
            <a:endParaRPr sz="2800">
              <a:solidFill>
                <a:schemeClr val="dk1"/>
              </a:solidFill>
              <a:latin typeface="Arial"/>
              <a:ea typeface="Arial"/>
              <a:cs typeface="Arial"/>
              <a:sym typeface="Arial"/>
            </a:endParaRPr>
          </a:p>
          <a:p>
            <a:pPr marL="0" marR="0" lvl="0" indent="0" algn="l" rtl="0">
              <a:spcBef>
                <a:spcPts val="0"/>
              </a:spcBef>
              <a:spcAft>
                <a:spcPts val="0"/>
              </a:spcAft>
              <a:buClr>
                <a:schemeClr val="dk1"/>
              </a:buClr>
              <a:buSzPts val="2800"/>
              <a:buFont typeface="Arial"/>
              <a:buNone/>
            </a:pPr>
            <a:endParaRPr sz="2800">
              <a:solidFill>
                <a:schemeClr val="dk1"/>
              </a:solidFill>
              <a:latin typeface="Arial"/>
              <a:ea typeface="Arial"/>
              <a:cs typeface="Arial"/>
              <a:sym typeface="Arial"/>
            </a:endParaRPr>
          </a:p>
          <a:p>
            <a:pPr marL="457200" marR="0" lvl="0" indent="-406400" algn="l" rtl="0">
              <a:spcBef>
                <a:spcPts val="0"/>
              </a:spcBef>
              <a:spcAft>
                <a:spcPts val="0"/>
              </a:spcAft>
              <a:buClr>
                <a:schemeClr val="dk1"/>
              </a:buClr>
              <a:buSzPts val="2800"/>
              <a:buFont typeface="Arial"/>
              <a:buAutoNum type="alphaLcPeriod"/>
            </a:pPr>
            <a:r>
              <a:rPr lang="en-US" sz="2800">
                <a:solidFill>
                  <a:schemeClr val="dk1"/>
                </a:solidFill>
                <a:latin typeface="Arial"/>
                <a:ea typeface="Arial"/>
                <a:cs typeface="Arial"/>
                <a:sym typeface="Arial"/>
              </a:rPr>
              <a:t>True</a:t>
            </a:r>
            <a:endParaRPr sz="2800">
              <a:solidFill>
                <a:schemeClr val="dk1"/>
              </a:solidFill>
              <a:latin typeface="Arial"/>
              <a:ea typeface="Arial"/>
              <a:cs typeface="Arial"/>
              <a:sym typeface="Arial"/>
            </a:endParaRPr>
          </a:p>
          <a:p>
            <a:pPr marL="457200" marR="0" lvl="0" indent="-406400" algn="l" rtl="0">
              <a:spcBef>
                <a:spcPts val="0"/>
              </a:spcBef>
              <a:spcAft>
                <a:spcPts val="0"/>
              </a:spcAft>
              <a:buClr>
                <a:srgbClr val="FF0000"/>
              </a:buClr>
              <a:buSzPts val="2800"/>
              <a:buFont typeface="Arial"/>
              <a:buAutoNum type="alphaLcPeriod"/>
            </a:pPr>
            <a:r>
              <a:rPr lang="en-US" sz="2800">
                <a:solidFill>
                  <a:srgbClr val="FF0000"/>
                </a:solidFill>
                <a:latin typeface="Arial"/>
                <a:ea typeface="Arial"/>
                <a:cs typeface="Arial"/>
                <a:sym typeface="Arial"/>
              </a:rPr>
              <a:t>False</a:t>
            </a:r>
            <a:endParaRPr sz="2800">
              <a:solidFill>
                <a:srgbClr val="FF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19"/>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t>Learning Objective 2</a:t>
            </a:r>
            <a:endParaRPr/>
          </a:p>
        </p:txBody>
      </p:sp>
      <p:sp>
        <p:nvSpPr>
          <p:cNvPr id="384" name="Google Shape;384;p19"/>
          <p:cNvSpPr txBox="1"/>
          <p:nvPr/>
        </p:nvSpPr>
        <p:spPr>
          <a:xfrm>
            <a:off x="1905000" y="2309813"/>
            <a:ext cx="5334000" cy="2185987"/>
          </a:xfrm>
          <a:prstGeom prst="rect">
            <a:avLst/>
          </a:prstGeom>
          <a:solidFill>
            <a:schemeClr val="lt1"/>
          </a:solidFill>
          <a:ln w="76200" cap="flat" cmpd="sng">
            <a:solidFill>
              <a:srgbClr val="30525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400" b="1">
                <a:solidFill>
                  <a:srgbClr val="487B78"/>
                </a:solidFill>
                <a:latin typeface="Calibri"/>
                <a:ea typeface="Calibri"/>
                <a:cs typeface="Calibri"/>
                <a:sym typeface="Calibri"/>
              </a:rPr>
              <a:t>Prepare a sales budget, including a schedule of expected cash collections.</a:t>
            </a:r>
            <a:endParaRPr/>
          </a:p>
        </p:txBody>
      </p:sp>
    </p:spTree>
  </p:cSld>
  <p:clrMapOvr>
    <a:masterClrMapping/>
  </p:clrMapOvr>
  <p:transition>
    <p:strips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t>Learning Objective 1</a:t>
            </a:r>
            <a:endParaRPr/>
          </a:p>
        </p:txBody>
      </p:sp>
      <p:sp>
        <p:nvSpPr>
          <p:cNvPr id="216" name="Google Shape;216;p2"/>
          <p:cNvSpPr txBox="1"/>
          <p:nvPr/>
        </p:nvSpPr>
        <p:spPr>
          <a:xfrm>
            <a:off x="1905000" y="2362200"/>
            <a:ext cx="5334000" cy="2185988"/>
          </a:xfrm>
          <a:prstGeom prst="rect">
            <a:avLst/>
          </a:prstGeom>
          <a:solidFill>
            <a:schemeClr val="lt1"/>
          </a:solidFill>
          <a:ln w="76200" cap="flat" cmpd="sng">
            <a:solidFill>
              <a:srgbClr val="30525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400" b="1" i="0" u="none" strike="noStrike" cap="none">
                <a:solidFill>
                  <a:srgbClr val="487B78"/>
                </a:solidFill>
                <a:latin typeface="Calibri"/>
                <a:ea typeface="Calibri"/>
                <a:cs typeface="Calibri"/>
                <a:sym typeface="Calibri"/>
              </a:rPr>
              <a:t>Understand why organizations budget and the processes they use to create budgets.</a:t>
            </a:r>
            <a:endParaRPr/>
          </a:p>
        </p:txBody>
      </p:sp>
    </p:spTree>
  </p:cSld>
  <p:clrMapOvr>
    <a:masterClrMapping/>
  </p:clrMapOvr>
  <p:transition>
    <p:strips dir="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0"/>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t>Budgeting Example</a:t>
            </a:r>
            <a:endParaRPr/>
          </a:p>
        </p:txBody>
      </p:sp>
      <p:sp>
        <p:nvSpPr>
          <p:cNvPr id="390" name="Google Shape;390;p20"/>
          <p:cNvSpPr txBox="1">
            <a:spLocks noGrp="1"/>
          </p:cNvSpPr>
          <p:nvPr>
            <p:ph type="body" idx="1"/>
          </p:nvPr>
        </p:nvSpPr>
        <p:spPr>
          <a:xfrm>
            <a:off x="838200" y="1524000"/>
            <a:ext cx="7391400" cy="4495800"/>
          </a:xfrm>
          <a:prstGeom prst="rect">
            <a:avLst/>
          </a:prstGeom>
          <a:solidFill>
            <a:srgbClr val="1C6294"/>
          </a:solidFill>
          <a:ln w="12700" cap="flat" cmpd="sng">
            <a:solidFill>
              <a:srgbClr val="000000"/>
            </a:solidFill>
            <a:prstDash val="solid"/>
            <a:round/>
            <a:headEnd type="none" w="sm" len="sm"/>
            <a:tailEnd type="none" w="sm" len="sm"/>
          </a:ln>
        </p:spPr>
        <p:txBody>
          <a:bodyPr spcFirstLastPara="1" wrap="square" lIns="90475" tIns="44450" rIns="90475" bIns="44450" anchor="t" anchorCtr="0">
            <a:noAutofit/>
          </a:bodyPr>
          <a:lstStyle/>
          <a:p>
            <a:pPr marL="90488" lvl="0" indent="-177800" algn="l" rtl="0">
              <a:lnSpc>
                <a:spcPct val="90000"/>
              </a:lnSpc>
              <a:spcBef>
                <a:spcPts val="0"/>
              </a:spcBef>
              <a:spcAft>
                <a:spcPts val="0"/>
              </a:spcAft>
              <a:buClr>
                <a:srgbClr val="FFFF00"/>
              </a:buClr>
              <a:buSzPts val="2800"/>
              <a:buFont typeface="Noto Sans Symbols"/>
              <a:buChar char="❶"/>
            </a:pPr>
            <a:r>
              <a:rPr lang="en-US" sz="2800">
                <a:solidFill>
                  <a:schemeClr val="lt1"/>
                </a:solidFill>
              </a:rPr>
              <a:t> Royal Company is preparing budgets for the      </a:t>
            </a:r>
            <a:br>
              <a:rPr lang="en-US" sz="2800">
                <a:solidFill>
                  <a:schemeClr val="lt1"/>
                </a:solidFill>
              </a:rPr>
            </a:br>
            <a:r>
              <a:rPr lang="en-US" sz="2800">
                <a:solidFill>
                  <a:schemeClr val="lt1"/>
                </a:solidFill>
              </a:rPr>
              <a:t> quarter ending June 30</a:t>
            </a:r>
            <a:r>
              <a:rPr lang="en-US" sz="2800" baseline="30000">
                <a:solidFill>
                  <a:schemeClr val="lt1"/>
                </a:solidFill>
              </a:rPr>
              <a:t>th</a:t>
            </a:r>
            <a:r>
              <a:rPr lang="en-US" sz="2800">
                <a:solidFill>
                  <a:schemeClr val="lt1"/>
                </a:solidFill>
              </a:rPr>
              <a:t>.</a:t>
            </a:r>
            <a:endParaRPr/>
          </a:p>
          <a:p>
            <a:pPr marL="90488" lvl="0" indent="-177800" algn="l" rtl="0">
              <a:lnSpc>
                <a:spcPct val="90000"/>
              </a:lnSpc>
              <a:spcBef>
                <a:spcPts val="1400"/>
              </a:spcBef>
              <a:spcAft>
                <a:spcPts val="0"/>
              </a:spcAft>
              <a:buClr>
                <a:srgbClr val="FFFF00"/>
              </a:buClr>
              <a:buSzPts val="2800"/>
              <a:buFont typeface="Noto Sans Symbols"/>
              <a:buChar char="❷"/>
            </a:pPr>
            <a:r>
              <a:rPr lang="en-US" sz="2800">
                <a:solidFill>
                  <a:schemeClr val="lt1"/>
                </a:solidFill>
              </a:rPr>
              <a:t> Budgeted sales for the next five months are:</a:t>
            </a:r>
            <a:endParaRPr/>
          </a:p>
          <a:p>
            <a:pPr marL="382588" lvl="1" indent="-182563" algn="l" rtl="0">
              <a:lnSpc>
                <a:spcPct val="90000"/>
              </a:lnSpc>
              <a:spcBef>
                <a:spcPts val="400"/>
              </a:spcBef>
              <a:spcAft>
                <a:spcPts val="0"/>
              </a:spcAft>
              <a:buClr>
                <a:srgbClr val="FFFF00"/>
              </a:buClr>
              <a:buSzPts val="2800"/>
              <a:buFont typeface="Arial"/>
              <a:buChar char="●"/>
            </a:pPr>
            <a:r>
              <a:rPr lang="en-US" sz="2800">
                <a:solidFill>
                  <a:srgbClr val="FFFF00"/>
                </a:solidFill>
              </a:rPr>
              <a:t>April 		20,000 units</a:t>
            </a:r>
            <a:endParaRPr/>
          </a:p>
          <a:p>
            <a:pPr marL="382588" lvl="1" indent="-182563" algn="l" rtl="0">
              <a:lnSpc>
                <a:spcPct val="90000"/>
              </a:lnSpc>
              <a:spcBef>
                <a:spcPts val="600"/>
              </a:spcBef>
              <a:spcAft>
                <a:spcPts val="0"/>
              </a:spcAft>
              <a:buClr>
                <a:srgbClr val="FFFF00"/>
              </a:buClr>
              <a:buSzPts val="2800"/>
              <a:buFont typeface="Arial"/>
              <a:buChar char="●"/>
            </a:pPr>
            <a:r>
              <a:rPr lang="en-US" sz="2800">
                <a:solidFill>
                  <a:srgbClr val="FFFF00"/>
                </a:solidFill>
              </a:rPr>
              <a:t>May 		50,000 units</a:t>
            </a:r>
            <a:endParaRPr/>
          </a:p>
          <a:p>
            <a:pPr marL="382588" lvl="1" indent="-182563" algn="l" rtl="0">
              <a:lnSpc>
                <a:spcPct val="90000"/>
              </a:lnSpc>
              <a:spcBef>
                <a:spcPts val="600"/>
              </a:spcBef>
              <a:spcAft>
                <a:spcPts val="0"/>
              </a:spcAft>
              <a:buClr>
                <a:srgbClr val="FFFF00"/>
              </a:buClr>
              <a:buSzPts val="2800"/>
              <a:buFont typeface="Arial"/>
              <a:buChar char="●"/>
            </a:pPr>
            <a:r>
              <a:rPr lang="en-US" sz="2800">
                <a:solidFill>
                  <a:srgbClr val="FFFF00"/>
                </a:solidFill>
              </a:rPr>
              <a:t>June 		30,000 units</a:t>
            </a:r>
            <a:endParaRPr/>
          </a:p>
          <a:p>
            <a:pPr marL="382588" lvl="1" indent="-182563" algn="l" rtl="0">
              <a:lnSpc>
                <a:spcPct val="90000"/>
              </a:lnSpc>
              <a:spcBef>
                <a:spcPts val="600"/>
              </a:spcBef>
              <a:spcAft>
                <a:spcPts val="0"/>
              </a:spcAft>
              <a:buClr>
                <a:srgbClr val="FFFF00"/>
              </a:buClr>
              <a:buSzPts val="2800"/>
              <a:buFont typeface="Arial"/>
              <a:buChar char="●"/>
            </a:pPr>
            <a:r>
              <a:rPr lang="en-US" sz="2800">
                <a:solidFill>
                  <a:srgbClr val="FFFF00"/>
                </a:solidFill>
              </a:rPr>
              <a:t>July 		25,000 units</a:t>
            </a:r>
            <a:endParaRPr/>
          </a:p>
          <a:p>
            <a:pPr marL="382588" lvl="1" indent="-182563" algn="l" rtl="0">
              <a:lnSpc>
                <a:spcPct val="90000"/>
              </a:lnSpc>
              <a:spcBef>
                <a:spcPts val="600"/>
              </a:spcBef>
              <a:spcAft>
                <a:spcPts val="0"/>
              </a:spcAft>
              <a:buClr>
                <a:srgbClr val="FFFF00"/>
              </a:buClr>
              <a:buSzPts val="2800"/>
              <a:buFont typeface="Arial"/>
              <a:buChar char="●"/>
            </a:pPr>
            <a:r>
              <a:rPr lang="en-US" sz="2800">
                <a:solidFill>
                  <a:srgbClr val="FFFF00"/>
                </a:solidFill>
              </a:rPr>
              <a:t>August 		15,000 units</a:t>
            </a:r>
            <a:endParaRPr/>
          </a:p>
          <a:p>
            <a:pPr marL="90488" lvl="0" indent="-177800" algn="l" rtl="0">
              <a:lnSpc>
                <a:spcPct val="90000"/>
              </a:lnSpc>
              <a:spcBef>
                <a:spcPts val="1600"/>
              </a:spcBef>
              <a:spcAft>
                <a:spcPts val="0"/>
              </a:spcAft>
              <a:buClr>
                <a:srgbClr val="FFFF00"/>
              </a:buClr>
              <a:buSzPts val="2800"/>
              <a:buFont typeface="Noto Sans Symbols"/>
              <a:buChar char="❸"/>
            </a:pPr>
            <a:r>
              <a:rPr lang="en-US" sz="2800">
                <a:solidFill>
                  <a:schemeClr val="lt1"/>
                </a:solidFill>
              </a:rPr>
              <a:t> The selling price is $10 per unit.</a:t>
            </a:r>
            <a:endParaRPr/>
          </a:p>
        </p:txBody>
      </p:sp>
    </p:spTree>
  </p:cSld>
  <p:clrMapOvr>
    <a:masterClrMapping/>
  </p:clrMapOvr>
  <p:transition>
    <p:strips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21"/>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t>The Sales Budget</a:t>
            </a:r>
            <a:endParaRPr/>
          </a:p>
        </p:txBody>
      </p:sp>
      <p:sp>
        <p:nvSpPr>
          <p:cNvPr id="396" name="Google Shape;396;p21"/>
          <p:cNvSpPr txBox="1"/>
          <p:nvPr/>
        </p:nvSpPr>
        <p:spPr>
          <a:xfrm>
            <a:off x="0" y="1447800"/>
            <a:ext cx="9144000" cy="13731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Arial"/>
                <a:ea typeface="Arial"/>
                <a:cs typeface="Arial"/>
                <a:sym typeface="Arial"/>
              </a:rPr>
              <a:t>The individual months of April, May, and June are summed to obtain the total budgeted sales in units and dollars for the quarter ended June 30</a:t>
            </a:r>
            <a:r>
              <a:rPr lang="en-US" sz="2800" baseline="30000">
                <a:solidFill>
                  <a:schemeClr val="dk1"/>
                </a:solidFill>
                <a:latin typeface="Arial"/>
                <a:ea typeface="Arial"/>
                <a:cs typeface="Arial"/>
                <a:sym typeface="Arial"/>
              </a:rPr>
              <a:t>th</a:t>
            </a:r>
            <a:endParaRPr sz="2800">
              <a:solidFill>
                <a:schemeClr val="dk1"/>
              </a:solidFill>
              <a:latin typeface="Arial"/>
              <a:ea typeface="Arial"/>
              <a:cs typeface="Arial"/>
              <a:sym typeface="Arial"/>
            </a:endParaRPr>
          </a:p>
        </p:txBody>
      </p:sp>
      <p:pic>
        <p:nvPicPr>
          <p:cNvPr id="397" name="Google Shape;397;p21"/>
          <p:cNvPicPr preferRelativeResize="0"/>
          <p:nvPr/>
        </p:nvPicPr>
        <p:blipFill rotWithShape="1">
          <a:blip r:embed="rId3">
            <a:alphaModFix/>
          </a:blip>
          <a:srcRect/>
          <a:stretch/>
        </p:blipFill>
        <p:spPr>
          <a:xfrm>
            <a:off x="457200" y="3124200"/>
            <a:ext cx="8161338" cy="1905000"/>
          </a:xfrm>
          <a:prstGeom prst="rect">
            <a:avLst/>
          </a:prstGeom>
          <a:noFill/>
          <a:ln>
            <a:noFill/>
          </a:ln>
        </p:spPr>
      </p:pic>
    </p:spTree>
  </p:cSld>
  <p:clrMapOvr>
    <a:masterClrMapping/>
  </p:clrMapOvr>
  <p:transition>
    <p:strips dir="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22"/>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Expected Cash Collections – Part 1</a:t>
            </a:r>
            <a:endParaRPr/>
          </a:p>
        </p:txBody>
      </p:sp>
      <p:sp>
        <p:nvSpPr>
          <p:cNvPr id="403" name="Google Shape;403;p22"/>
          <p:cNvSpPr txBox="1">
            <a:spLocks noGrp="1"/>
          </p:cNvSpPr>
          <p:nvPr>
            <p:ph type="body" idx="1"/>
          </p:nvPr>
        </p:nvSpPr>
        <p:spPr>
          <a:xfrm>
            <a:off x="457200" y="1752600"/>
            <a:ext cx="8305800" cy="3352800"/>
          </a:xfrm>
          <a:prstGeom prst="rect">
            <a:avLst/>
          </a:prstGeom>
          <a:solidFill>
            <a:srgbClr val="1C6294"/>
          </a:solidFill>
          <a:ln w="12700" cap="flat" cmpd="sng">
            <a:solidFill>
              <a:srgbClr val="000000"/>
            </a:solidFill>
            <a:prstDash val="solid"/>
            <a:round/>
            <a:headEnd type="none" w="sm" len="sm"/>
            <a:tailEnd type="none" w="sm" len="sm"/>
          </a:ln>
        </p:spPr>
        <p:txBody>
          <a:bodyPr spcFirstLastPara="1" wrap="square" lIns="90475" tIns="44450" rIns="90475" bIns="44450" anchor="t" anchorCtr="0">
            <a:noAutofit/>
          </a:bodyPr>
          <a:lstStyle/>
          <a:p>
            <a:pPr marL="90488" lvl="0" indent="-190500" algn="l" rtl="0">
              <a:lnSpc>
                <a:spcPct val="90000"/>
              </a:lnSpc>
              <a:spcBef>
                <a:spcPts val="0"/>
              </a:spcBef>
              <a:spcAft>
                <a:spcPts val="0"/>
              </a:spcAft>
              <a:buClr>
                <a:srgbClr val="FFFF00"/>
              </a:buClr>
              <a:buSzPts val="3000"/>
              <a:buChar char=" "/>
            </a:pPr>
            <a:r>
              <a:rPr lang="en-US" sz="3000">
                <a:solidFill>
                  <a:schemeClr val="lt1"/>
                </a:solidFill>
                <a:latin typeface="Calibri"/>
                <a:ea typeface="Calibri"/>
                <a:cs typeface="Calibri"/>
                <a:sym typeface="Calibri"/>
              </a:rPr>
              <a:t>All sales are on account.</a:t>
            </a:r>
            <a:endParaRPr/>
          </a:p>
          <a:p>
            <a:pPr marL="90488" lvl="0" indent="-190500" algn="l" rtl="0">
              <a:lnSpc>
                <a:spcPct val="90000"/>
              </a:lnSpc>
              <a:spcBef>
                <a:spcPts val="1400"/>
              </a:spcBef>
              <a:spcAft>
                <a:spcPts val="0"/>
              </a:spcAft>
              <a:buClr>
                <a:srgbClr val="FFFF00"/>
              </a:buClr>
              <a:buSzPts val="3000"/>
              <a:buChar char=" "/>
            </a:pPr>
            <a:r>
              <a:rPr lang="en-US" sz="3000">
                <a:solidFill>
                  <a:schemeClr val="lt1"/>
                </a:solidFill>
                <a:latin typeface="Calibri"/>
                <a:ea typeface="Calibri"/>
                <a:cs typeface="Calibri"/>
                <a:sym typeface="Calibri"/>
              </a:rPr>
              <a:t>Royal’s collection pattern is:</a:t>
            </a:r>
            <a:endParaRPr/>
          </a:p>
          <a:p>
            <a:pPr marL="200025" lvl="1" indent="0" algn="l" rtl="0">
              <a:lnSpc>
                <a:spcPct val="90000"/>
              </a:lnSpc>
              <a:spcBef>
                <a:spcPts val="400"/>
              </a:spcBef>
              <a:spcAft>
                <a:spcPts val="0"/>
              </a:spcAft>
              <a:buClr>
                <a:srgbClr val="FFFF00"/>
              </a:buClr>
              <a:buSzPts val="3000"/>
              <a:buFont typeface="Calibri"/>
              <a:buNone/>
            </a:pPr>
            <a:r>
              <a:rPr lang="en-US" sz="3000">
                <a:solidFill>
                  <a:srgbClr val="FFFF00"/>
                </a:solidFill>
                <a:latin typeface="Calibri"/>
                <a:ea typeface="Calibri"/>
                <a:cs typeface="Calibri"/>
                <a:sym typeface="Calibri"/>
              </a:rPr>
              <a:t>70% collected in the month of sale,</a:t>
            </a:r>
            <a:endParaRPr/>
          </a:p>
          <a:p>
            <a:pPr marL="200025" lvl="1" indent="0" algn="l" rtl="0">
              <a:lnSpc>
                <a:spcPct val="90000"/>
              </a:lnSpc>
              <a:spcBef>
                <a:spcPts val="600"/>
              </a:spcBef>
              <a:spcAft>
                <a:spcPts val="0"/>
              </a:spcAft>
              <a:buClr>
                <a:srgbClr val="FFFF00"/>
              </a:buClr>
              <a:buSzPts val="3000"/>
              <a:buFont typeface="Calibri"/>
              <a:buNone/>
            </a:pPr>
            <a:r>
              <a:rPr lang="en-US" sz="3000">
                <a:solidFill>
                  <a:srgbClr val="FFFF00"/>
                </a:solidFill>
                <a:latin typeface="Calibri"/>
                <a:ea typeface="Calibri"/>
                <a:cs typeface="Calibri"/>
                <a:sym typeface="Calibri"/>
              </a:rPr>
              <a:t>30% collected in the month following sale,</a:t>
            </a:r>
            <a:endParaRPr/>
          </a:p>
          <a:p>
            <a:pPr marL="90488" lvl="0" indent="-190500" algn="l" rtl="0">
              <a:lnSpc>
                <a:spcPct val="90000"/>
              </a:lnSpc>
              <a:spcBef>
                <a:spcPts val="1600"/>
              </a:spcBef>
              <a:spcAft>
                <a:spcPts val="0"/>
              </a:spcAft>
              <a:buClr>
                <a:srgbClr val="FFFF00"/>
              </a:buClr>
              <a:buSzPts val="3000"/>
              <a:buChar char=" "/>
            </a:pPr>
            <a:r>
              <a:rPr lang="en-US" sz="3000">
                <a:solidFill>
                  <a:schemeClr val="lt1"/>
                </a:solidFill>
                <a:latin typeface="Calibri"/>
                <a:ea typeface="Calibri"/>
                <a:cs typeface="Calibri"/>
                <a:sym typeface="Calibri"/>
              </a:rPr>
              <a:t>In April, the March 31</a:t>
            </a:r>
            <a:r>
              <a:rPr lang="en-US" sz="3000" baseline="30000">
                <a:solidFill>
                  <a:schemeClr val="lt1"/>
                </a:solidFill>
                <a:latin typeface="Calibri"/>
                <a:ea typeface="Calibri"/>
                <a:cs typeface="Calibri"/>
                <a:sym typeface="Calibri"/>
              </a:rPr>
              <a:t>st</a:t>
            </a:r>
            <a:r>
              <a:rPr lang="en-US" sz="3000">
                <a:solidFill>
                  <a:schemeClr val="lt1"/>
                </a:solidFill>
                <a:latin typeface="Calibri"/>
                <a:ea typeface="Calibri"/>
                <a:cs typeface="Calibri"/>
                <a:sym typeface="Calibri"/>
              </a:rPr>
              <a:t> accounts receivable balance of </a:t>
            </a:r>
            <a:r>
              <a:rPr lang="en-US" sz="3000">
                <a:solidFill>
                  <a:srgbClr val="FFFF00"/>
                </a:solidFill>
                <a:latin typeface="Calibri"/>
                <a:ea typeface="Calibri"/>
                <a:cs typeface="Calibri"/>
                <a:sym typeface="Calibri"/>
              </a:rPr>
              <a:t>$30,000 </a:t>
            </a:r>
            <a:r>
              <a:rPr lang="en-US" sz="3000">
                <a:solidFill>
                  <a:schemeClr val="lt1"/>
                </a:solidFill>
                <a:latin typeface="Calibri"/>
                <a:ea typeface="Calibri"/>
                <a:cs typeface="Calibri"/>
                <a:sym typeface="Calibri"/>
              </a:rPr>
              <a:t>will be collected in full in April.</a:t>
            </a:r>
            <a:endParaRPr/>
          </a:p>
        </p:txBody>
      </p:sp>
    </p:spTree>
  </p:cSld>
  <p:clrMapOvr>
    <a:masterClrMapping/>
  </p:clrMapOvr>
  <p:transition>
    <p:strips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23"/>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Expected Cash Collections – Part 2</a:t>
            </a:r>
            <a:endParaRPr/>
          </a:p>
        </p:txBody>
      </p:sp>
      <p:pic>
        <p:nvPicPr>
          <p:cNvPr id="409" name="Google Shape;409;p23"/>
          <p:cNvPicPr preferRelativeResize="0"/>
          <p:nvPr/>
        </p:nvPicPr>
        <p:blipFill rotWithShape="1">
          <a:blip r:embed="rId3">
            <a:alphaModFix/>
          </a:blip>
          <a:srcRect/>
          <a:stretch/>
        </p:blipFill>
        <p:spPr>
          <a:xfrm>
            <a:off x="822325" y="1447800"/>
            <a:ext cx="7950200" cy="4419600"/>
          </a:xfrm>
          <a:prstGeom prst="rect">
            <a:avLst/>
          </a:prstGeom>
          <a:noFill/>
          <a:ln>
            <a:noFill/>
          </a:ln>
        </p:spPr>
      </p:pic>
      <p:sp>
        <p:nvSpPr>
          <p:cNvPr id="410" name="Google Shape;410;p23"/>
          <p:cNvSpPr/>
          <p:nvPr/>
        </p:nvSpPr>
        <p:spPr>
          <a:xfrm>
            <a:off x="1295400" y="2667000"/>
            <a:ext cx="7391400" cy="2209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1" name="Google Shape;411;p23"/>
          <p:cNvSpPr/>
          <p:nvPr/>
        </p:nvSpPr>
        <p:spPr>
          <a:xfrm>
            <a:off x="1447800" y="4841875"/>
            <a:ext cx="7391400" cy="1873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2" name="Google Shape;412;p23"/>
          <p:cNvSpPr/>
          <p:nvPr/>
        </p:nvSpPr>
        <p:spPr>
          <a:xfrm>
            <a:off x="1371600" y="5410200"/>
            <a:ext cx="7391400" cy="1873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transition>
    <p:strips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pic>
        <p:nvPicPr>
          <p:cNvPr id="417" name="Google Shape;417;p24"/>
          <p:cNvPicPr preferRelativeResize="0"/>
          <p:nvPr/>
        </p:nvPicPr>
        <p:blipFill rotWithShape="1">
          <a:blip r:embed="rId3">
            <a:alphaModFix/>
          </a:blip>
          <a:srcRect/>
          <a:stretch/>
        </p:blipFill>
        <p:spPr>
          <a:xfrm>
            <a:off x="822325" y="1447800"/>
            <a:ext cx="7950200" cy="4419600"/>
          </a:xfrm>
          <a:prstGeom prst="rect">
            <a:avLst/>
          </a:prstGeom>
          <a:noFill/>
          <a:ln>
            <a:noFill/>
          </a:ln>
        </p:spPr>
      </p:pic>
      <p:sp>
        <p:nvSpPr>
          <p:cNvPr id="418" name="Google Shape;418;p24"/>
          <p:cNvSpPr/>
          <p:nvPr/>
        </p:nvSpPr>
        <p:spPr>
          <a:xfrm>
            <a:off x="1295400" y="3505200"/>
            <a:ext cx="7391400" cy="12604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9" name="Google Shape;419;p24"/>
          <p:cNvSpPr/>
          <p:nvPr/>
        </p:nvSpPr>
        <p:spPr>
          <a:xfrm>
            <a:off x="1447800" y="4841875"/>
            <a:ext cx="7391400" cy="1873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0" name="Google Shape;420;p24"/>
          <p:cNvSpPr/>
          <p:nvPr/>
        </p:nvSpPr>
        <p:spPr>
          <a:xfrm>
            <a:off x="1371600" y="5410200"/>
            <a:ext cx="7391400" cy="1873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1" name="Google Shape;421;p24"/>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Expected Cash Collections – Part 3</a:t>
            </a:r>
            <a:endParaRPr/>
          </a:p>
        </p:txBody>
      </p:sp>
      <p:grpSp>
        <p:nvGrpSpPr>
          <p:cNvPr id="422" name="Google Shape;422;p24"/>
          <p:cNvGrpSpPr/>
          <p:nvPr/>
        </p:nvGrpSpPr>
        <p:grpSpPr>
          <a:xfrm>
            <a:off x="2667000" y="3505200"/>
            <a:ext cx="6477000" cy="1604963"/>
            <a:chOff x="1536" y="2496"/>
            <a:chExt cx="4080" cy="1011"/>
          </a:xfrm>
        </p:grpSpPr>
        <p:cxnSp>
          <p:nvCxnSpPr>
            <p:cNvPr id="423" name="Google Shape;423;p24"/>
            <p:cNvCxnSpPr/>
            <p:nvPr/>
          </p:nvCxnSpPr>
          <p:spPr>
            <a:xfrm rot="10800000">
              <a:off x="1536" y="2496"/>
              <a:ext cx="1200" cy="864"/>
            </a:xfrm>
            <a:prstGeom prst="straightConnector1">
              <a:avLst/>
            </a:prstGeom>
            <a:noFill/>
            <a:ln w="28575" cap="flat" cmpd="sng">
              <a:solidFill>
                <a:srgbClr val="FF0000"/>
              </a:solidFill>
              <a:prstDash val="solid"/>
              <a:round/>
              <a:headEnd type="none" w="med" len="med"/>
              <a:tailEnd type="stealth" w="med" len="med"/>
            </a:ln>
            <a:effectLst>
              <a:outerShdw blurRad="63500" dist="38100" dir="2700000" algn="tl" rotWithShape="0">
                <a:srgbClr val="000000">
                  <a:alpha val="39607"/>
                </a:srgbClr>
              </a:outerShdw>
            </a:effectLst>
          </p:spPr>
        </p:cxnSp>
        <p:sp>
          <p:nvSpPr>
            <p:cNvPr id="424" name="Google Shape;424;p24"/>
            <p:cNvSpPr txBox="1"/>
            <p:nvPr/>
          </p:nvSpPr>
          <p:spPr>
            <a:xfrm>
              <a:off x="2400" y="3216"/>
              <a:ext cx="3216" cy="291"/>
            </a:xfrm>
            <a:prstGeom prst="rect">
              <a:avLst/>
            </a:prstGeom>
            <a:solidFill>
              <a:schemeClr val="dk2"/>
            </a:solidFill>
            <a:ln w="9525" cap="flat" cmpd="sng">
              <a:solidFill>
                <a:srgbClr val="000000"/>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FFFF"/>
                  </a:solidFill>
                  <a:latin typeface="Arial"/>
                  <a:ea typeface="Arial"/>
                  <a:cs typeface="Arial"/>
                  <a:sym typeface="Arial"/>
                </a:rPr>
                <a:t>From the Sales Budget for April.</a:t>
              </a:r>
              <a:endParaRPr/>
            </a:p>
          </p:txBody>
        </p:sp>
      </p:grpSp>
    </p:spTree>
  </p:cSld>
  <p:clrMapOvr>
    <a:masterClrMapping/>
  </p:clrMapOvr>
  <p:transition>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25"/>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Expected Cash Collections – Part 4</a:t>
            </a:r>
            <a:endParaRPr/>
          </a:p>
        </p:txBody>
      </p:sp>
      <p:sp>
        <p:nvSpPr>
          <p:cNvPr id="430" name="Google Shape;430;p25"/>
          <p:cNvSpPr/>
          <p:nvPr/>
        </p:nvSpPr>
        <p:spPr>
          <a:xfrm>
            <a:off x="3352800" y="5791200"/>
            <a:ext cx="1143000" cy="228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431" name="Google Shape;431;p25"/>
          <p:cNvPicPr preferRelativeResize="0"/>
          <p:nvPr/>
        </p:nvPicPr>
        <p:blipFill rotWithShape="1">
          <a:blip r:embed="rId3">
            <a:alphaModFix/>
          </a:blip>
          <a:srcRect/>
          <a:stretch/>
        </p:blipFill>
        <p:spPr>
          <a:xfrm>
            <a:off x="822325" y="1447800"/>
            <a:ext cx="7950200" cy="4419600"/>
          </a:xfrm>
          <a:prstGeom prst="rect">
            <a:avLst/>
          </a:prstGeom>
          <a:noFill/>
          <a:ln>
            <a:noFill/>
          </a:ln>
        </p:spPr>
      </p:pic>
      <p:sp>
        <p:nvSpPr>
          <p:cNvPr id="432" name="Google Shape;432;p25"/>
          <p:cNvSpPr/>
          <p:nvPr/>
        </p:nvSpPr>
        <p:spPr>
          <a:xfrm>
            <a:off x="1295400" y="4267200"/>
            <a:ext cx="7391400" cy="4984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3" name="Google Shape;433;p25"/>
          <p:cNvSpPr/>
          <p:nvPr/>
        </p:nvSpPr>
        <p:spPr>
          <a:xfrm>
            <a:off x="1447800" y="4841875"/>
            <a:ext cx="7391400" cy="1873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4" name="Google Shape;434;p25"/>
          <p:cNvSpPr/>
          <p:nvPr/>
        </p:nvSpPr>
        <p:spPr>
          <a:xfrm>
            <a:off x="1371600" y="5410200"/>
            <a:ext cx="7391400" cy="1873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435" name="Google Shape;435;p25"/>
          <p:cNvGrpSpPr/>
          <p:nvPr/>
        </p:nvGrpSpPr>
        <p:grpSpPr>
          <a:xfrm>
            <a:off x="2667000" y="4267200"/>
            <a:ext cx="6248400" cy="947738"/>
            <a:chOff x="1536" y="3072"/>
            <a:chExt cx="3936" cy="597"/>
          </a:xfrm>
        </p:grpSpPr>
        <p:cxnSp>
          <p:nvCxnSpPr>
            <p:cNvPr id="436" name="Google Shape;436;p25"/>
            <p:cNvCxnSpPr/>
            <p:nvPr/>
          </p:nvCxnSpPr>
          <p:spPr>
            <a:xfrm rot="10800000">
              <a:off x="1536" y="3072"/>
              <a:ext cx="1296" cy="480"/>
            </a:xfrm>
            <a:prstGeom prst="straightConnector1">
              <a:avLst/>
            </a:prstGeom>
            <a:noFill/>
            <a:ln w="28575" cap="flat" cmpd="sng">
              <a:solidFill>
                <a:srgbClr val="FF0000"/>
              </a:solidFill>
              <a:prstDash val="solid"/>
              <a:round/>
              <a:headEnd type="none" w="med" len="med"/>
              <a:tailEnd type="stealth" w="med" len="med"/>
            </a:ln>
            <a:effectLst>
              <a:outerShdw blurRad="63500" dist="38100" dir="2700000" algn="tl" rotWithShape="0">
                <a:srgbClr val="000000">
                  <a:alpha val="39607"/>
                </a:srgbClr>
              </a:outerShdw>
            </a:effectLst>
          </p:spPr>
        </p:cxnSp>
        <p:sp>
          <p:nvSpPr>
            <p:cNvPr id="437" name="Google Shape;437;p25"/>
            <p:cNvSpPr txBox="1"/>
            <p:nvPr/>
          </p:nvSpPr>
          <p:spPr>
            <a:xfrm>
              <a:off x="2304" y="3378"/>
              <a:ext cx="3168" cy="291"/>
            </a:xfrm>
            <a:prstGeom prst="rect">
              <a:avLst/>
            </a:prstGeom>
            <a:solidFill>
              <a:srgbClr val="663300"/>
            </a:solidFill>
            <a:ln w="9525" cap="flat" cmpd="sng">
              <a:solidFill>
                <a:srgbClr val="000000"/>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rgbClr val="FFFFFF"/>
                  </a:solidFill>
                  <a:latin typeface="Arial"/>
                  <a:ea typeface="Arial"/>
                  <a:cs typeface="Arial"/>
                  <a:sym typeface="Arial"/>
                </a:rPr>
                <a:t>From the Sales Budget for May.</a:t>
              </a:r>
              <a:endParaRPr/>
            </a:p>
          </p:txBody>
        </p:sp>
      </p:grpSp>
    </p:spTree>
  </p:cSld>
  <p:clrMapOvr>
    <a:masterClrMapping/>
  </p:clrMapOvr>
  <p:transition>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6"/>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Expected Cash Collections – Part 5</a:t>
            </a:r>
            <a:endParaRPr/>
          </a:p>
        </p:txBody>
      </p:sp>
      <p:pic>
        <p:nvPicPr>
          <p:cNvPr id="443" name="Google Shape;443;p26"/>
          <p:cNvPicPr preferRelativeResize="0"/>
          <p:nvPr/>
        </p:nvPicPr>
        <p:blipFill rotWithShape="1">
          <a:blip r:embed="rId3">
            <a:alphaModFix/>
          </a:blip>
          <a:srcRect/>
          <a:stretch/>
        </p:blipFill>
        <p:spPr>
          <a:xfrm>
            <a:off x="822325" y="1371600"/>
            <a:ext cx="7950200" cy="4419600"/>
          </a:xfrm>
          <a:prstGeom prst="rect">
            <a:avLst/>
          </a:prstGeom>
          <a:noFill/>
          <a:ln>
            <a:noFill/>
          </a:ln>
        </p:spPr>
      </p:pic>
      <p:sp>
        <p:nvSpPr>
          <p:cNvPr id="444" name="Google Shape;444;p26"/>
          <p:cNvSpPr/>
          <p:nvPr/>
        </p:nvSpPr>
        <p:spPr>
          <a:xfrm>
            <a:off x="7543800" y="4724400"/>
            <a:ext cx="1241425" cy="381000"/>
          </a:xfrm>
          <a:prstGeom prst="ellipse">
            <a:avLst/>
          </a:prstGeom>
          <a:noFill/>
          <a:ln w="28575" cap="flat" cmpd="sng">
            <a:solidFill>
              <a:srgbClr val="FF0000"/>
            </a:solidFill>
            <a:prstDash val="solid"/>
            <a:round/>
            <a:headEnd type="none" w="sm" len="sm"/>
            <a:tailEnd type="none" w="sm" len="sm"/>
          </a:ln>
          <a:effectLst>
            <a:outerShdw blurRad="63500" dist="17961" dir="2700000" algn="ctr" rotWithShape="0">
              <a:srgbClr val="000000">
                <a:alpha val="74901"/>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transition>
    <p:strips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27"/>
          <p:cNvSpPr txBox="1">
            <a:spLocks noGrp="1"/>
          </p:cNvSpPr>
          <p:nvPr>
            <p:ph type="title"/>
          </p:nvPr>
        </p:nvSpPr>
        <p:spPr>
          <a:xfrm>
            <a:off x="812725" y="429075"/>
            <a:ext cx="8229600" cy="1066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Arial"/>
              <a:buNone/>
            </a:pPr>
            <a:r>
              <a:rPr lang="en-US" sz="4000" i="0" u="none">
                <a:solidFill>
                  <a:schemeClr val="dk1"/>
                </a:solidFill>
                <a:latin typeface="Arial"/>
                <a:ea typeface="Arial"/>
                <a:cs typeface="Arial"/>
                <a:sym typeface="Arial"/>
              </a:rPr>
              <a:t>Poll </a:t>
            </a:r>
            <a:r>
              <a:rPr lang="en-US">
                <a:solidFill>
                  <a:schemeClr val="dk1"/>
                </a:solidFill>
                <a:latin typeface="Arial"/>
                <a:ea typeface="Arial"/>
                <a:cs typeface="Arial"/>
                <a:sym typeface="Arial"/>
              </a:rPr>
              <a:t>3</a:t>
            </a:r>
            <a:endParaRPr>
              <a:solidFill>
                <a:schemeClr val="dk1"/>
              </a:solidFill>
              <a:latin typeface="Arial"/>
              <a:ea typeface="Arial"/>
              <a:cs typeface="Arial"/>
              <a:sym typeface="Arial"/>
            </a:endParaRPr>
          </a:p>
        </p:txBody>
      </p:sp>
      <p:sp>
        <p:nvSpPr>
          <p:cNvPr id="450" name="Google Shape;450;p27"/>
          <p:cNvSpPr txBox="1">
            <a:spLocks noGrp="1"/>
          </p:cNvSpPr>
          <p:nvPr>
            <p:ph type="body" idx="1"/>
          </p:nvPr>
        </p:nvSpPr>
        <p:spPr>
          <a:xfrm>
            <a:off x="457200" y="1563687"/>
            <a:ext cx="8229600" cy="4761000"/>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A04DA3"/>
              </a:buClr>
              <a:buSzPts val="2800"/>
              <a:buFont typeface="Georgia"/>
              <a:buNone/>
            </a:pPr>
            <a:r>
              <a:rPr lang="en-US" sz="2800" b="0" i="0" u="none" strike="noStrike" cap="none">
                <a:solidFill>
                  <a:schemeClr val="dk1"/>
                </a:solidFill>
                <a:latin typeface="Arial"/>
                <a:ea typeface="Arial"/>
                <a:cs typeface="Arial"/>
                <a:sym typeface="Arial"/>
              </a:rPr>
              <a:t>Cash collections in a schedule of cash collections typically consist of collections on sales made to customers in prior periods plus collections on sales made in the current budget period.</a:t>
            </a:r>
            <a:endParaRPr/>
          </a:p>
          <a:p>
            <a:pPr marL="107950" marR="0" lvl="0" indent="0" algn="l" rtl="0">
              <a:lnSpc>
                <a:spcPct val="100000"/>
              </a:lnSpc>
              <a:spcBef>
                <a:spcPts val="300"/>
              </a:spcBef>
              <a:spcAft>
                <a:spcPts val="0"/>
              </a:spcAft>
              <a:buClr>
                <a:srgbClr val="A04DA3"/>
              </a:buClr>
              <a:buSzPts val="2800"/>
              <a:buFont typeface="Georgia"/>
              <a:buNone/>
            </a:pPr>
            <a:endParaRPr sz="2800" b="0" i="0" u="none" strike="noStrike" cap="none">
              <a:solidFill>
                <a:schemeClr val="dk1"/>
              </a:solidFill>
              <a:latin typeface="Arial"/>
              <a:ea typeface="Arial"/>
              <a:cs typeface="Arial"/>
              <a:sym typeface="Arial"/>
            </a:endParaRPr>
          </a:p>
          <a:p>
            <a:pPr marL="457200" marR="0" lvl="0" indent="-406400" algn="l" rtl="0">
              <a:lnSpc>
                <a:spcPct val="100000"/>
              </a:lnSpc>
              <a:spcBef>
                <a:spcPts val="300"/>
              </a:spcBef>
              <a:spcAft>
                <a:spcPts val="0"/>
              </a:spcAft>
              <a:buClr>
                <a:srgbClr val="FF0000"/>
              </a:buClr>
              <a:buSzPts val="2800"/>
              <a:buFont typeface="Arial"/>
              <a:buAutoNum type="alphaLcPeriod"/>
            </a:pPr>
            <a:r>
              <a:rPr lang="en-US" sz="2800" b="0" i="0" u="none" strike="noStrike" cap="none">
                <a:solidFill>
                  <a:srgbClr val="FF0000"/>
                </a:solidFill>
                <a:latin typeface="Arial"/>
                <a:ea typeface="Arial"/>
                <a:cs typeface="Arial"/>
                <a:sym typeface="Arial"/>
              </a:rPr>
              <a:t>True</a:t>
            </a:r>
            <a:endParaRPr/>
          </a:p>
          <a:p>
            <a:pPr marL="457200" marR="0" lvl="0" indent="-406400" algn="l" rtl="0">
              <a:lnSpc>
                <a:spcPct val="100000"/>
              </a:lnSpc>
              <a:spcBef>
                <a:spcPts val="0"/>
              </a:spcBef>
              <a:spcAft>
                <a:spcPts val="0"/>
              </a:spcAft>
              <a:buClr>
                <a:schemeClr val="dk1"/>
              </a:buClr>
              <a:buSzPts val="2800"/>
              <a:buFont typeface="Arial"/>
              <a:buAutoNum type="alphaLcPeriod"/>
            </a:pPr>
            <a:r>
              <a:rPr lang="en-US" sz="2800" b="0" i="0" u="none" strike="noStrike" cap="none">
                <a:solidFill>
                  <a:schemeClr val="dk1"/>
                </a:solidFill>
                <a:latin typeface="Arial"/>
                <a:ea typeface="Arial"/>
                <a:cs typeface="Arial"/>
                <a:sym typeface="Arial"/>
              </a:rPr>
              <a:t>False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28"/>
          <p:cNvSpPr txBox="1">
            <a:spLocks noGrp="1"/>
          </p:cNvSpPr>
          <p:nvPr>
            <p:ph type="title"/>
          </p:nvPr>
        </p:nvSpPr>
        <p:spPr>
          <a:xfrm>
            <a:off x="796150" y="423300"/>
            <a:ext cx="8229600" cy="10668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000000"/>
              </a:buClr>
              <a:buSzPts val="4000"/>
              <a:buFont typeface="Calibri"/>
              <a:buNone/>
            </a:pPr>
            <a:r>
              <a:rPr lang="en-US">
                <a:latin typeface="Arial"/>
                <a:ea typeface="Arial"/>
                <a:cs typeface="Arial"/>
                <a:sym typeface="Arial"/>
              </a:rPr>
              <a:t>Poll 4</a:t>
            </a:r>
            <a:endParaRPr>
              <a:latin typeface="Arial"/>
              <a:ea typeface="Arial"/>
              <a:cs typeface="Arial"/>
              <a:sym typeface="Arial"/>
            </a:endParaRPr>
          </a:p>
        </p:txBody>
      </p:sp>
      <p:sp>
        <p:nvSpPr>
          <p:cNvPr id="456" name="Google Shape;456;p28"/>
          <p:cNvSpPr txBox="1">
            <a:spLocks noGrp="1"/>
          </p:cNvSpPr>
          <p:nvPr>
            <p:ph type="body" idx="1"/>
          </p:nvPr>
        </p:nvSpPr>
        <p:spPr>
          <a:xfrm>
            <a:off x="457200" y="1563687"/>
            <a:ext cx="8229600" cy="4761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300"/>
              </a:spcBef>
              <a:spcAft>
                <a:spcPts val="0"/>
              </a:spcAft>
              <a:buSzPts val="2000"/>
              <a:buNone/>
            </a:pPr>
            <a:r>
              <a:rPr lang="en-US">
                <a:solidFill>
                  <a:schemeClr val="dk1"/>
                </a:solidFill>
              </a:rPr>
              <a:t>The collection pattern for a company is as follows: 20% in month of sale, 70% in month after sale, and 10% uncollectible. If the sales for May totaled $30,000, what would be the amount of cash collected two months after the sale?</a:t>
            </a:r>
            <a:endParaRPr>
              <a:solidFill>
                <a:schemeClr val="dk1"/>
              </a:solidFill>
            </a:endParaRPr>
          </a:p>
          <a:p>
            <a:pPr marL="0" lvl="0" indent="0" algn="l" rtl="0">
              <a:lnSpc>
                <a:spcPct val="90000"/>
              </a:lnSpc>
              <a:spcBef>
                <a:spcPts val="300"/>
              </a:spcBef>
              <a:spcAft>
                <a:spcPts val="0"/>
              </a:spcAft>
              <a:buSzPts val="2000"/>
              <a:buNone/>
            </a:pPr>
            <a:endParaRPr>
              <a:solidFill>
                <a:schemeClr val="dk1"/>
              </a:solidFill>
            </a:endParaRPr>
          </a:p>
          <a:p>
            <a:pPr marL="457200" lvl="0" indent="-342900" algn="l" rtl="0">
              <a:lnSpc>
                <a:spcPct val="90000"/>
              </a:lnSpc>
              <a:spcBef>
                <a:spcPts val="300"/>
              </a:spcBef>
              <a:spcAft>
                <a:spcPts val="0"/>
              </a:spcAft>
              <a:buClr>
                <a:schemeClr val="dk1"/>
              </a:buClr>
              <a:buSzPts val="1800"/>
              <a:buAutoNum type="alphaLcPeriod"/>
            </a:pPr>
            <a:r>
              <a:rPr lang="en-US">
                <a:solidFill>
                  <a:schemeClr val="dk1"/>
                </a:solidFill>
              </a:rPr>
              <a:t>$6,000</a:t>
            </a:r>
            <a:endParaRPr>
              <a:solidFill>
                <a:schemeClr val="dk1"/>
              </a:solidFill>
            </a:endParaRPr>
          </a:p>
          <a:p>
            <a:pPr marL="457200" lvl="0" indent="-342900" algn="l" rtl="0">
              <a:lnSpc>
                <a:spcPct val="90000"/>
              </a:lnSpc>
              <a:spcBef>
                <a:spcPts val="0"/>
              </a:spcBef>
              <a:spcAft>
                <a:spcPts val="0"/>
              </a:spcAft>
              <a:buClr>
                <a:schemeClr val="dk1"/>
              </a:buClr>
              <a:buSzPts val="1800"/>
              <a:buAutoNum type="alphaLcPeriod"/>
            </a:pPr>
            <a:r>
              <a:rPr lang="en-US">
                <a:solidFill>
                  <a:schemeClr val="dk1"/>
                </a:solidFill>
              </a:rPr>
              <a:t>$21,000</a:t>
            </a:r>
            <a:endParaRPr>
              <a:solidFill>
                <a:schemeClr val="dk1"/>
              </a:solidFill>
            </a:endParaRPr>
          </a:p>
          <a:p>
            <a:pPr marL="457200" lvl="0" indent="-342900" algn="l" rtl="0">
              <a:lnSpc>
                <a:spcPct val="90000"/>
              </a:lnSpc>
              <a:spcBef>
                <a:spcPts val="0"/>
              </a:spcBef>
              <a:spcAft>
                <a:spcPts val="0"/>
              </a:spcAft>
              <a:buClr>
                <a:schemeClr val="dk1"/>
              </a:buClr>
              <a:buSzPts val="1800"/>
              <a:buAutoNum type="alphaLcPeriod"/>
            </a:pPr>
            <a:r>
              <a:rPr lang="en-US">
                <a:solidFill>
                  <a:schemeClr val="dk1"/>
                </a:solidFill>
              </a:rPr>
              <a:t>$3,000</a:t>
            </a:r>
            <a:endParaRPr>
              <a:solidFill>
                <a:schemeClr val="dk1"/>
              </a:solidFill>
            </a:endParaRPr>
          </a:p>
          <a:p>
            <a:pPr marL="457200" lvl="0" indent="-342900" algn="l" rtl="0">
              <a:lnSpc>
                <a:spcPct val="90000"/>
              </a:lnSpc>
              <a:spcBef>
                <a:spcPts val="0"/>
              </a:spcBef>
              <a:spcAft>
                <a:spcPts val="0"/>
              </a:spcAft>
              <a:buClr>
                <a:srgbClr val="FF0000"/>
              </a:buClr>
              <a:buSzPts val="1800"/>
              <a:buAutoNum type="alphaLcPeriod"/>
            </a:pPr>
            <a:r>
              <a:rPr lang="en-US">
                <a:solidFill>
                  <a:srgbClr val="FF0000"/>
                </a:solidFill>
              </a:rPr>
              <a:t>$0</a:t>
            </a:r>
            <a:endParaRPr>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9"/>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t>Learning Objective 3</a:t>
            </a:r>
            <a:endParaRPr/>
          </a:p>
        </p:txBody>
      </p:sp>
      <p:sp>
        <p:nvSpPr>
          <p:cNvPr id="462" name="Google Shape;462;p29"/>
          <p:cNvSpPr txBox="1"/>
          <p:nvPr/>
        </p:nvSpPr>
        <p:spPr>
          <a:xfrm>
            <a:off x="1905000" y="2671763"/>
            <a:ext cx="5334000" cy="1138237"/>
          </a:xfrm>
          <a:prstGeom prst="rect">
            <a:avLst/>
          </a:prstGeom>
          <a:solidFill>
            <a:schemeClr val="lt1"/>
          </a:solidFill>
          <a:ln w="76200" cap="flat" cmpd="sng">
            <a:solidFill>
              <a:srgbClr val="30525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400" b="1">
                <a:solidFill>
                  <a:srgbClr val="487B78"/>
                </a:solidFill>
                <a:latin typeface="Calibri"/>
                <a:ea typeface="Calibri"/>
                <a:cs typeface="Calibri"/>
                <a:sym typeface="Calibri"/>
              </a:rPr>
              <a:t>Prepare a production budget.</a:t>
            </a:r>
            <a:endParaRPr/>
          </a:p>
        </p:txBody>
      </p:sp>
    </p:spTree>
  </p:cSld>
  <p:clrMapOvr>
    <a:masterClrMapping/>
  </p:clrMapOvr>
  <p:transition>
    <p:strips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a:t>The Basic Framework of Budgeting</a:t>
            </a:r>
            <a:endParaRPr/>
          </a:p>
        </p:txBody>
      </p:sp>
      <p:sp>
        <p:nvSpPr>
          <p:cNvPr id="222" name="Google Shape;222;p3"/>
          <p:cNvSpPr txBox="1"/>
          <p:nvPr/>
        </p:nvSpPr>
        <p:spPr>
          <a:xfrm>
            <a:off x="457200" y="1600200"/>
            <a:ext cx="8077200" cy="13731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chemeClr val="dk1"/>
                </a:solidFill>
                <a:latin typeface="Arial"/>
                <a:ea typeface="Arial"/>
                <a:cs typeface="Arial"/>
                <a:sym typeface="Arial"/>
              </a:rPr>
              <a:t>A </a:t>
            </a:r>
            <a:r>
              <a:rPr lang="en-US" sz="2800" b="1" i="0" u="none" strike="noStrike" cap="none">
                <a:solidFill>
                  <a:schemeClr val="dk1"/>
                </a:solidFill>
                <a:latin typeface="Arial"/>
                <a:ea typeface="Arial"/>
                <a:cs typeface="Arial"/>
                <a:sym typeface="Arial"/>
              </a:rPr>
              <a:t>budget</a:t>
            </a:r>
            <a:r>
              <a:rPr lang="en-US" sz="2800" b="0" i="0" u="none" strike="noStrike" cap="none">
                <a:solidFill>
                  <a:schemeClr val="dk1"/>
                </a:solidFill>
                <a:latin typeface="Arial"/>
                <a:ea typeface="Arial"/>
                <a:cs typeface="Arial"/>
                <a:sym typeface="Arial"/>
              </a:rPr>
              <a:t> is a detailed quantitative plan for acquiring and using financial and other resources over a specified forthcoming time period.</a:t>
            </a:r>
            <a:endParaRPr/>
          </a:p>
        </p:txBody>
      </p:sp>
      <p:sp>
        <p:nvSpPr>
          <p:cNvPr id="223" name="Google Shape;223;p3"/>
          <p:cNvSpPr txBox="1"/>
          <p:nvPr/>
        </p:nvSpPr>
        <p:spPr>
          <a:xfrm>
            <a:off x="822325" y="3124200"/>
            <a:ext cx="7467600" cy="2893100"/>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800"/>
              <a:buFont typeface="Arial"/>
              <a:buAutoNum type="arabicPeriod"/>
            </a:pPr>
            <a:r>
              <a:rPr lang="en-US" sz="2800" b="0" i="0" u="none" strike="noStrike" cap="none">
                <a:solidFill>
                  <a:schemeClr val="dk1"/>
                </a:solidFill>
                <a:latin typeface="Arial"/>
                <a:ea typeface="Arial"/>
                <a:cs typeface="Arial"/>
                <a:sym typeface="Arial"/>
              </a:rPr>
              <a:t>A company’s budget ordinarily cover a one-year period corresponding to its fiscal year.</a:t>
            </a:r>
            <a:endParaRPr/>
          </a:p>
          <a:p>
            <a:pPr marL="457200" marR="0" lvl="0" indent="-457200" algn="l" rtl="0">
              <a:spcBef>
                <a:spcPts val="1400"/>
              </a:spcBef>
              <a:spcAft>
                <a:spcPts val="0"/>
              </a:spcAft>
              <a:buClr>
                <a:schemeClr val="dk1"/>
              </a:buClr>
              <a:buSzPts val="2800"/>
              <a:buFont typeface="Arial"/>
              <a:buAutoNum type="arabicPeriod"/>
            </a:pPr>
            <a:r>
              <a:rPr lang="en-US" sz="2800" b="0" i="0" u="none" strike="noStrike" cap="none">
                <a:solidFill>
                  <a:schemeClr val="dk1"/>
                </a:solidFill>
                <a:latin typeface="Arial"/>
                <a:ea typeface="Arial"/>
                <a:cs typeface="Arial"/>
                <a:sym typeface="Arial"/>
              </a:rPr>
              <a:t>Some companies also use a </a:t>
            </a:r>
            <a:r>
              <a:rPr lang="en-US" sz="2800" b="0" i="1" u="none" strike="noStrike" cap="none">
                <a:solidFill>
                  <a:schemeClr val="dk1"/>
                </a:solidFill>
                <a:latin typeface="Arial"/>
                <a:ea typeface="Arial"/>
                <a:cs typeface="Arial"/>
                <a:sym typeface="Arial"/>
              </a:rPr>
              <a:t>perpetual budget, </a:t>
            </a:r>
            <a:r>
              <a:rPr lang="en-US" sz="2800" b="0" i="0" u="none" strike="noStrike" cap="none">
                <a:solidFill>
                  <a:schemeClr val="dk1"/>
                </a:solidFill>
                <a:latin typeface="Arial"/>
                <a:ea typeface="Arial"/>
                <a:cs typeface="Arial"/>
                <a:sym typeface="Arial"/>
              </a:rPr>
              <a:t>which is a 12-month budget that continuously rolls forward.</a:t>
            </a:r>
            <a:endParaRPr/>
          </a:p>
        </p:txBody>
      </p:sp>
    </p:spTree>
  </p:cSld>
  <p:clrMapOvr>
    <a:masterClrMapping/>
  </p:clrMapOvr>
  <p:transition>
    <p:strips dir="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0"/>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The Production Budget – Part 1</a:t>
            </a:r>
            <a:endParaRPr/>
          </a:p>
        </p:txBody>
      </p:sp>
      <p:sp>
        <p:nvSpPr>
          <p:cNvPr id="468" name="Google Shape;468;p30"/>
          <p:cNvSpPr/>
          <p:nvPr/>
        </p:nvSpPr>
        <p:spPr>
          <a:xfrm>
            <a:off x="6238875" y="2562225"/>
            <a:ext cx="2078038" cy="950913"/>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2800" b="1">
                <a:solidFill>
                  <a:srgbClr val="0000FF"/>
                </a:solidFill>
                <a:latin typeface="Arial"/>
                <a:ea typeface="Arial"/>
                <a:cs typeface="Arial"/>
                <a:sym typeface="Arial"/>
              </a:rPr>
              <a:t>Production</a:t>
            </a:r>
            <a:endParaRPr/>
          </a:p>
          <a:p>
            <a:pPr marL="0" marR="0" lvl="0" indent="0" algn="ctr" rtl="0">
              <a:spcBef>
                <a:spcPts val="0"/>
              </a:spcBef>
              <a:spcAft>
                <a:spcPts val="0"/>
              </a:spcAft>
              <a:buNone/>
            </a:pPr>
            <a:r>
              <a:rPr lang="en-US" sz="2800" b="1">
                <a:solidFill>
                  <a:srgbClr val="0000FF"/>
                </a:solidFill>
                <a:latin typeface="Arial"/>
                <a:ea typeface="Arial"/>
                <a:cs typeface="Arial"/>
                <a:sym typeface="Arial"/>
              </a:rPr>
              <a:t>Budget</a:t>
            </a:r>
            <a:endParaRPr/>
          </a:p>
        </p:txBody>
      </p:sp>
      <p:sp>
        <p:nvSpPr>
          <p:cNvPr id="469" name="Google Shape;469;p30"/>
          <p:cNvSpPr/>
          <p:nvPr/>
        </p:nvSpPr>
        <p:spPr>
          <a:xfrm>
            <a:off x="971550" y="1917700"/>
            <a:ext cx="2100263" cy="3078163"/>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2800" b="1">
                <a:solidFill>
                  <a:schemeClr val="dk1"/>
                </a:solidFill>
                <a:latin typeface="Arial"/>
                <a:ea typeface="Arial"/>
                <a:cs typeface="Arial"/>
                <a:sym typeface="Arial"/>
              </a:rPr>
              <a:t>Sales </a:t>
            </a:r>
            <a:endParaRPr/>
          </a:p>
          <a:p>
            <a:pPr marL="0" marR="0" lvl="0" indent="0" algn="ctr" rtl="0">
              <a:spcBef>
                <a:spcPts val="0"/>
              </a:spcBef>
              <a:spcAft>
                <a:spcPts val="0"/>
              </a:spcAft>
              <a:buNone/>
            </a:pPr>
            <a:r>
              <a:rPr lang="en-US" sz="2800" b="1">
                <a:solidFill>
                  <a:schemeClr val="dk1"/>
                </a:solidFill>
                <a:latin typeface="Arial"/>
                <a:ea typeface="Arial"/>
                <a:cs typeface="Arial"/>
                <a:sym typeface="Arial"/>
              </a:rPr>
              <a:t>Budget</a:t>
            </a:r>
            <a:br>
              <a:rPr lang="en-US" sz="2800" b="1">
                <a:solidFill>
                  <a:schemeClr val="dk1"/>
                </a:solidFill>
                <a:latin typeface="Arial"/>
                <a:ea typeface="Arial"/>
                <a:cs typeface="Arial"/>
                <a:sym typeface="Arial"/>
              </a:rPr>
            </a:br>
            <a:r>
              <a:rPr lang="en-US" sz="2800" b="1">
                <a:solidFill>
                  <a:schemeClr val="dk1"/>
                </a:solidFill>
                <a:latin typeface="Arial"/>
                <a:ea typeface="Arial"/>
                <a:cs typeface="Arial"/>
                <a:sym typeface="Arial"/>
              </a:rPr>
              <a:t>and</a:t>
            </a:r>
            <a:br>
              <a:rPr lang="en-US" sz="2800" b="1">
                <a:solidFill>
                  <a:schemeClr val="dk1"/>
                </a:solidFill>
                <a:latin typeface="Arial"/>
                <a:ea typeface="Arial"/>
                <a:cs typeface="Arial"/>
                <a:sym typeface="Arial"/>
              </a:rPr>
            </a:br>
            <a:r>
              <a:rPr lang="en-US" sz="2800" b="1">
                <a:solidFill>
                  <a:schemeClr val="dk1"/>
                </a:solidFill>
                <a:latin typeface="Arial"/>
                <a:ea typeface="Arial"/>
                <a:cs typeface="Arial"/>
                <a:sym typeface="Arial"/>
              </a:rPr>
              <a:t>Expected</a:t>
            </a:r>
            <a:br>
              <a:rPr lang="en-US" sz="2800" b="1">
                <a:solidFill>
                  <a:schemeClr val="dk1"/>
                </a:solidFill>
                <a:latin typeface="Arial"/>
                <a:ea typeface="Arial"/>
                <a:cs typeface="Arial"/>
                <a:sym typeface="Arial"/>
              </a:rPr>
            </a:br>
            <a:r>
              <a:rPr lang="en-US" sz="2800" b="1">
                <a:solidFill>
                  <a:schemeClr val="dk1"/>
                </a:solidFill>
                <a:latin typeface="Arial"/>
                <a:ea typeface="Arial"/>
                <a:cs typeface="Arial"/>
                <a:sym typeface="Arial"/>
              </a:rPr>
              <a:t>Cash</a:t>
            </a:r>
            <a:br>
              <a:rPr lang="en-US" sz="2800" b="1">
                <a:solidFill>
                  <a:schemeClr val="dk1"/>
                </a:solidFill>
                <a:latin typeface="Arial"/>
                <a:ea typeface="Arial"/>
                <a:cs typeface="Arial"/>
                <a:sym typeface="Arial"/>
              </a:rPr>
            </a:br>
            <a:r>
              <a:rPr lang="en-US" sz="2800" b="1">
                <a:solidFill>
                  <a:schemeClr val="dk1"/>
                </a:solidFill>
                <a:latin typeface="Arial"/>
                <a:ea typeface="Arial"/>
                <a:cs typeface="Arial"/>
                <a:sym typeface="Arial"/>
              </a:rPr>
              <a:t>Collections</a:t>
            </a:r>
            <a:endParaRPr/>
          </a:p>
          <a:p>
            <a:pPr marL="0" marR="0" lvl="0" indent="0" algn="ctr" rtl="0">
              <a:spcBef>
                <a:spcPts val="0"/>
              </a:spcBef>
              <a:spcAft>
                <a:spcPts val="0"/>
              </a:spcAft>
              <a:buNone/>
            </a:pPr>
            <a:endParaRPr sz="2800" b="1">
              <a:solidFill>
                <a:schemeClr val="lt1"/>
              </a:solidFill>
              <a:latin typeface="Arial"/>
              <a:ea typeface="Arial"/>
              <a:cs typeface="Arial"/>
              <a:sym typeface="Arial"/>
            </a:endParaRPr>
          </a:p>
        </p:txBody>
      </p:sp>
      <p:sp>
        <p:nvSpPr>
          <p:cNvPr id="470" name="Google Shape;470;p30"/>
          <p:cNvSpPr/>
          <p:nvPr/>
        </p:nvSpPr>
        <p:spPr>
          <a:xfrm rot="-2340000">
            <a:off x="1143000" y="3051175"/>
            <a:ext cx="1755775" cy="454025"/>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2400" b="1">
                <a:solidFill>
                  <a:srgbClr val="FC0128"/>
                </a:solidFill>
                <a:latin typeface="Arial"/>
                <a:ea typeface="Arial"/>
                <a:cs typeface="Arial"/>
                <a:sym typeface="Arial"/>
              </a:rPr>
              <a:t>Completed</a:t>
            </a:r>
            <a:endParaRPr/>
          </a:p>
        </p:txBody>
      </p:sp>
      <p:cxnSp>
        <p:nvCxnSpPr>
          <p:cNvPr id="471" name="Google Shape;471;p30"/>
          <p:cNvCxnSpPr/>
          <p:nvPr/>
        </p:nvCxnSpPr>
        <p:spPr>
          <a:xfrm>
            <a:off x="3238500" y="3100388"/>
            <a:ext cx="2819400" cy="0"/>
          </a:xfrm>
          <a:prstGeom prst="straightConnector1">
            <a:avLst/>
          </a:prstGeom>
          <a:noFill/>
          <a:ln w="38100" cap="flat" cmpd="sng">
            <a:solidFill>
              <a:srgbClr val="FC0128"/>
            </a:solidFill>
            <a:prstDash val="solid"/>
            <a:round/>
            <a:headEnd type="none" w="med" len="med"/>
            <a:tailEnd type="stealth" w="med" len="med"/>
          </a:ln>
        </p:spPr>
      </p:cxnSp>
      <p:sp>
        <p:nvSpPr>
          <p:cNvPr id="472" name="Google Shape;472;p30"/>
          <p:cNvSpPr/>
          <p:nvPr/>
        </p:nvSpPr>
        <p:spPr>
          <a:xfrm>
            <a:off x="1152525" y="4724400"/>
            <a:ext cx="7173913" cy="1474788"/>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3000">
                <a:solidFill>
                  <a:srgbClr val="0000FF"/>
                </a:solidFill>
                <a:latin typeface="Calibri"/>
                <a:ea typeface="Calibri"/>
                <a:cs typeface="Calibri"/>
                <a:sym typeface="Calibri"/>
              </a:rPr>
              <a:t>The production budget must be adequate to </a:t>
            </a:r>
            <a:endParaRPr/>
          </a:p>
          <a:p>
            <a:pPr marL="0" marR="0" lvl="0" indent="0" algn="ctr" rtl="0">
              <a:spcBef>
                <a:spcPts val="0"/>
              </a:spcBef>
              <a:spcAft>
                <a:spcPts val="0"/>
              </a:spcAft>
              <a:buNone/>
            </a:pPr>
            <a:r>
              <a:rPr lang="en-US" sz="3000">
                <a:solidFill>
                  <a:srgbClr val="0000FF"/>
                </a:solidFill>
                <a:latin typeface="Calibri"/>
                <a:ea typeface="Calibri"/>
                <a:cs typeface="Calibri"/>
                <a:sym typeface="Calibri"/>
              </a:rPr>
              <a:t>meet budgeted sales and to provide for </a:t>
            </a:r>
            <a:endParaRPr/>
          </a:p>
          <a:p>
            <a:pPr marL="0" marR="0" lvl="0" indent="0" algn="ctr" rtl="0">
              <a:spcBef>
                <a:spcPts val="0"/>
              </a:spcBef>
              <a:spcAft>
                <a:spcPts val="0"/>
              </a:spcAft>
              <a:buNone/>
            </a:pPr>
            <a:r>
              <a:rPr lang="en-US" sz="3000">
                <a:solidFill>
                  <a:srgbClr val="0000FF"/>
                </a:solidFill>
                <a:latin typeface="Calibri"/>
                <a:ea typeface="Calibri"/>
                <a:cs typeface="Calibri"/>
                <a:sym typeface="Calibri"/>
              </a:rPr>
              <a:t>the desired ending inventory.</a:t>
            </a:r>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2"/>
                                        </p:tgtEl>
                                        <p:attrNameLst>
                                          <p:attrName>style.visibility</p:attrName>
                                        </p:attrNameLst>
                                      </p:cBhvr>
                                      <p:to>
                                        <p:strVal val="visible"/>
                                      </p:to>
                                    </p:set>
                                    <p:animEffect transition="in" filter="fade">
                                      <p:cBhvr>
                                        <p:cTn id="7" dur="500"/>
                                        <p:tgtEl>
                                          <p:spTgt spid="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1"/>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The Production Budget – Part 2</a:t>
            </a:r>
            <a:endParaRPr/>
          </a:p>
        </p:txBody>
      </p:sp>
      <p:sp>
        <p:nvSpPr>
          <p:cNvPr id="478" name="Google Shape;478;p31"/>
          <p:cNvSpPr txBox="1">
            <a:spLocks noGrp="1"/>
          </p:cNvSpPr>
          <p:nvPr>
            <p:ph type="body" idx="1"/>
          </p:nvPr>
        </p:nvSpPr>
        <p:spPr>
          <a:xfrm>
            <a:off x="228600" y="1512888"/>
            <a:ext cx="8686800" cy="3744912"/>
          </a:xfrm>
          <a:prstGeom prst="rect">
            <a:avLst/>
          </a:prstGeom>
          <a:solidFill>
            <a:srgbClr val="1C6294"/>
          </a:solidFill>
          <a:ln w="12700" cap="flat" cmpd="sng">
            <a:solidFill>
              <a:schemeClr val="dk2"/>
            </a:solidFill>
            <a:prstDash val="solid"/>
            <a:round/>
            <a:headEnd type="none" w="sm" len="sm"/>
            <a:tailEnd type="none" w="sm" len="sm"/>
          </a:ln>
        </p:spPr>
        <p:txBody>
          <a:bodyPr spcFirstLastPara="1" wrap="square" lIns="90475" tIns="44450" rIns="90475" bIns="44450" anchor="t" anchorCtr="0">
            <a:noAutofit/>
          </a:bodyPr>
          <a:lstStyle/>
          <a:p>
            <a:pPr marL="90488" lvl="0" indent="-209550" algn="l" rtl="0">
              <a:lnSpc>
                <a:spcPct val="95000"/>
              </a:lnSpc>
              <a:spcBef>
                <a:spcPts val="0"/>
              </a:spcBef>
              <a:spcAft>
                <a:spcPts val="0"/>
              </a:spcAft>
              <a:buClr>
                <a:srgbClr val="FFFF00"/>
              </a:buClr>
              <a:buSzPts val="3300"/>
              <a:buChar char=" "/>
            </a:pPr>
            <a:r>
              <a:rPr lang="en-US" sz="3000">
                <a:solidFill>
                  <a:schemeClr val="lt1"/>
                </a:solidFill>
                <a:latin typeface="Calibri"/>
                <a:ea typeface="Calibri"/>
                <a:cs typeface="Calibri"/>
                <a:sym typeface="Calibri"/>
              </a:rPr>
              <a:t>The management at Royal Company wants ending inventory to be equal to </a:t>
            </a:r>
            <a:r>
              <a:rPr lang="en-US" sz="3000" i="1">
                <a:solidFill>
                  <a:srgbClr val="FFFF00"/>
                </a:solidFill>
                <a:latin typeface="Calibri"/>
                <a:ea typeface="Calibri"/>
                <a:cs typeface="Calibri"/>
                <a:sym typeface="Calibri"/>
              </a:rPr>
              <a:t>20%</a:t>
            </a:r>
            <a:r>
              <a:rPr lang="en-US" sz="3000">
                <a:solidFill>
                  <a:schemeClr val="lt1"/>
                </a:solidFill>
                <a:latin typeface="Calibri"/>
                <a:ea typeface="Calibri"/>
                <a:cs typeface="Calibri"/>
                <a:sym typeface="Calibri"/>
              </a:rPr>
              <a:t> of the following month’s budgeted sales in units.</a:t>
            </a:r>
            <a:br>
              <a:rPr lang="en-US" sz="3000">
                <a:solidFill>
                  <a:schemeClr val="lt1"/>
                </a:solidFill>
                <a:latin typeface="Calibri"/>
                <a:ea typeface="Calibri"/>
                <a:cs typeface="Calibri"/>
                <a:sym typeface="Calibri"/>
              </a:rPr>
            </a:br>
            <a:endParaRPr sz="3000">
              <a:solidFill>
                <a:schemeClr val="lt1"/>
              </a:solidFill>
              <a:latin typeface="Calibri"/>
              <a:ea typeface="Calibri"/>
              <a:cs typeface="Calibri"/>
              <a:sym typeface="Calibri"/>
            </a:endParaRPr>
          </a:p>
          <a:p>
            <a:pPr marL="90488" lvl="0" indent="-209550" algn="l" rtl="0">
              <a:lnSpc>
                <a:spcPct val="95000"/>
              </a:lnSpc>
              <a:spcBef>
                <a:spcPts val="1400"/>
              </a:spcBef>
              <a:spcAft>
                <a:spcPts val="0"/>
              </a:spcAft>
              <a:buClr>
                <a:srgbClr val="FFFF00"/>
              </a:buClr>
              <a:buSzPts val="3300"/>
              <a:buChar char=" "/>
            </a:pPr>
            <a:r>
              <a:rPr lang="en-US" sz="3000">
                <a:solidFill>
                  <a:schemeClr val="lt1"/>
                </a:solidFill>
                <a:latin typeface="Calibri"/>
                <a:ea typeface="Calibri"/>
                <a:cs typeface="Calibri"/>
                <a:sym typeface="Calibri"/>
              </a:rPr>
              <a:t>On March 31</a:t>
            </a:r>
            <a:r>
              <a:rPr lang="en-US" sz="3000" baseline="30000">
                <a:solidFill>
                  <a:schemeClr val="lt1"/>
                </a:solidFill>
                <a:latin typeface="Calibri"/>
                <a:ea typeface="Calibri"/>
                <a:cs typeface="Calibri"/>
                <a:sym typeface="Calibri"/>
              </a:rPr>
              <a:t>st</a:t>
            </a:r>
            <a:r>
              <a:rPr lang="en-US" sz="3000">
                <a:solidFill>
                  <a:schemeClr val="lt1"/>
                </a:solidFill>
                <a:latin typeface="Calibri"/>
                <a:ea typeface="Calibri"/>
                <a:cs typeface="Calibri"/>
                <a:sym typeface="Calibri"/>
              </a:rPr>
              <a:t>, 4,000 units were on hand.</a:t>
            </a:r>
            <a:br>
              <a:rPr lang="en-US" sz="3000">
                <a:solidFill>
                  <a:schemeClr val="lt1"/>
                </a:solidFill>
                <a:latin typeface="Calibri"/>
                <a:ea typeface="Calibri"/>
                <a:cs typeface="Calibri"/>
                <a:sym typeface="Calibri"/>
              </a:rPr>
            </a:br>
            <a:endParaRPr sz="3000">
              <a:solidFill>
                <a:schemeClr val="lt1"/>
              </a:solidFill>
              <a:latin typeface="Calibri"/>
              <a:ea typeface="Calibri"/>
              <a:cs typeface="Calibri"/>
              <a:sym typeface="Calibri"/>
            </a:endParaRPr>
          </a:p>
          <a:p>
            <a:pPr marL="90488" lvl="0" indent="-209550" algn="ctr" rtl="0">
              <a:lnSpc>
                <a:spcPct val="90000"/>
              </a:lnSpc>
              <a:spcBef>
                <a:spcPts val="1400"/>
              </a:spcBef>
              <a:spcAft>
                <a:spcPts val="0"/>
              </a:spcAft>
              <a:buClr>
                <a:srgbClr val="FFFF00"/>
              </a:buClr>
              <a:buSzPts val="3300"/>
              <a:buFont typeface="Arial"/>
              <a:buChar char=" "/>
            </a:pPr>
            <a:r>
              <a:rPr lang="en-US" sz="3000">
                <a:solidFill>
                  <a:schemeClr val="lt1"/>
                </a:solidFill>
                <a:latin typeface="Calibri"/>
                <a:ea typeface="Calibri"/>
                <a:cs typeface="Calibri"/>
                <a:sym typeface="Calibri"/>
              </a:rPr>
              <a:t>Let’s prepare the production budget.</a:t>
            </a:r>
            <a:endParaRPr/>
          </a:p>
        </p:txBody>
      </p:sp>
      <p:sp>
        <p:nvSpPr>
          <p:cNvPr id="479" name="Google Shape;479;p31"/>
          <p:cNvSpPr/>
          <p:nvPr/>
        </p:nvSpPr>
        <p:spPr>
          <a:xfrm>
            <a:off x="1066800" y="5410200"/>
            <a:ext cx="6781800" cy="838200"/>
          </a:xfrm>
          <a:prstGeom prst="roundRect">
            <a:avLst>
              <a:gd name="adj" fmla="val 16667"/>
            </a:avLst>
          </a:prstGeom>
          <a:solidFill>
            <a:schemeClr val="dk1"/>
          </a:solidFill>
          <a:ln w="15875" cap="flat" cmpd="sng">
            <a:solidFill>
              <a:srgbClr val="000000"/>
            </a:solidFill>
            <a:prstDash val="solid"/>
            <a:round/>
            <a:headEnd type="none" w="sm" len="sm"/>
            <a:tailEnd type="none" w="sm" len="sm"/>
          </a:ln>
          <a:effectLst>
            <a:outerShdw blurRad="63500" dist="38100" dir="2700000" algn="tl" rotWithShape="0">
              <a:srgbClr val="000000">
                <a:alpha val="3960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If Royal was a merchandising company it would prepare a </a:t>
            </a:r>
            <a:r>
              <a:rPr lang="en-US" sz="1800">
                <a:solidFill>
                  <a:srgbClr val="FFFF00"/>
                </a:solidFill>
                <a:latin typeface="Calibri"/>
                <a:ea typeface="Calibri"/>
                <a:cs typeface="Calibri"/>
                <a:sym typeface="Calibri"/>
              </a:rPr>
              <a:t>merchandise purchase budget </a:t>
            </a:r>
            <a:r>
              <a:rPr lang="en-US" sz="1800">
                <a:solidFill>
                  <a:schemeClr val="lt1"/>
                </a:solidFill>
                <a:latin typeface="Calibri"/>
                <a:ea typeface="Calibri"/>
                <a:cs typeface="Calibri"/>
                <a:sym typeface="Calibri"/>
              </a:rPr>
              <a:t>instead of a production budget.</a:t>
            </a:r>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8">
                                            <p:txEl>
                                              <p:pRg st="0" end="0"/>
                                            </p:txEl>
                                          </p:spTgt>
                                        </p:tgtEl>
                                        <p:attrNameLst>
                                          <p:attrName>style.visibility</p:attrName>
                                        </p:attrNameLst>
                                      </p:cBhvr>
                                      <p:to>
                                        <p:strVal val="visible"/>
                                      </p:to>
                                    </p:set>
                                    <p:animEffect transition="in" filter="fade">
                                      <p:cBhvr>
                                        <p:cTn id="7" dur="500"/>
                                        <p:tgtEl>
                                          <p:spTgt spid="47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78">
                                            <p:txEl>
                                              <p:pRg st="1" end="1"/>
                                            </p:txEl>
                                          </p:spTgt>
                                        </p:tgtEl>
                                        <p:attrNameLst>
                                          <p:attrName>style.visibility</p:attrName>
                                        </p:attrNameLst>
                                      </p:cBhvr>
                                      <p:to>
                                        <p:strVal val="visible"/>
                                      </p:to>
                                    </p:set>
                                    <p:animEffect transition="in" filter="fade">
                                      <p:cBhvr>
                                        <p:cTn id="10" dur="500"/>
                                        <p:tgtEl>
                                          <p:spTgt spid="47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78">
                                            <p:txEl>
                                              <p:pRg st="2" end="2"/>
                                            </p:txEl>
                                          </p:spTgt>
                                        </p:tgtEl>
                                        <p:attrNameLst>
                                          <p:attrName>style.visibility</p:attrName>
                                        </p:attrNameLst>
                                      </p:cBhvr>
                                      <p:to>
                                        <p:strVal val="visible"/>
                                      </p:to>
                                    </p:set>
                                    <p:animEffect transition="in" filter="fade">
                                      <p:cBhvr>
                                        <p:cTn id="13" dur="500"/>
                                        <p:tgtEl>
                                          <p:spTgt spid="47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2"/>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The Production Budget – Part 3</a:t>
            </a:r>
            <a:endParaRPr/>
          </a:p>
        </p:txBody>
      </p:sp>
      <p:pic>
        <p:nvPicPr>
          <p:cNvPr id="485" name="Google Shape;485;p32"/>
          <p:cNvPicPr preferRelativeResize="0"/>
          <p:nvPr/>
        </p:nvPicPr>
        <p:blipFill rotWithShape="1">
          <a:blip r:embed="rId3">
            <a:alphaModFix/>
          </a:blip>
          <a:srcRect/>
          <a:stretch/>
        </p:blipFill>
        <p:spPr>
          <a:xfrm>
            <a:off x="838200" y="1371600"/>
            <a:ext cx="7716838" cy="2362200"/>
          </a:xfrm>
          <a:prstGeom prst="rect">
            <a:avLst/>
          </a:prstGeom>
          <a:noFill/>
          <a:ln>
            <a:noFill/>
          </a:ln>
        </p:spPr>
      </p:pic>
    </p:spTree>
  </p:cSld>
  <p:clrMapOvr>
    <a:masterClrMapping/>
  </p:clrMapOvr>
  <p:transition>
    <p:strips dir="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pic>
        <p:nvPicPr>
          <p:cNvPr id="490" name="Google Shape;490;p33"/>
          <p:cNvPicPr preferRelativeResize="0"/>
          <p:nvPr/>
        </p:nvPicPr>
        <p:blipFill rotWithShape="1">
          <a:blip r:embed="rId3">
            <a:alphaModFix/>
          </a:blip>
          <a:srcRect/>
          <a:stretch/>
        </p:blipFill>
        <p:spPr>
          <a:xfrm>
            <a:off x="881063" y="1368425"/>
            <a:ext cx="7713662" cy="2354263"/>
          </a:xfrm>
          <a:prstGeom prst="rect">
            <a:avLst/>
          </a:prstGeom>
          <a:noFill/>
          <a:ln>
            <a:noFill/>
          </a:ln>
        </p:spPr>
      </p:pic>
      <p:sp>
        <p:nvSpPr>
          <p:cNvPr id="491" name="Google Shape;491;p33"/>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The Production Budget – Part 4</a:t>
            </a:r>
            <a:endParaRPr/>
          </a:p>
        </p:txBody>
      </p:sp>
      <p:sp>
        <p:nvSpPr>
          <p:cNvPr id="492" name="Google Shape;492;p33"/>
          <p:cNvSpPr/>
          <p:nvPr/>
        </p:nvSpPr>
        <p:spPr>
          <a:xfrm>
            <a:off x="4000500" y="2514600"/>
            <a:ext cx="1028700" cy="242888"/>
          </a:xfrm>
          <a:prstGeom prst="rect">
            <a:avLst/>
          </a:prstGeom>
          <a:noFill/>
          <a:ln w="28575" cap="flat" cmpd="sng">
            <a:solidFill>
              <a:srgbClr val="FC01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493" name="Google Shape;493;p33"/>
          <p:cNvGrpSpPr/>
          <p:nvPr/>
        </p:nvGrpSpPr>
        <p:grpSpPr>
          <a:xfrm>
            <a:off x="914400" y="2947988"/>
            <a:ext cx="4038600" cy="2652712"/>
            <a:chOff x="576" y="2616"/>
            <a:chExt cx="2544" cy="1671"/>
          </a:xfrm>
        </p:grpSpPr>
        <p:sp>
          <p:nvSpPr>
            <p:cNvPr id="494" name="Google Shape;494;p33"/>
            <p:cNvSpPr/>
            <p:nvPr/>
          </p:nvSpPr>
          <p:spPr>
            <a:xfrm>
              <a:off x="2496" y="2616"/>
              <a:ext cx="624" cy="168"/>
            </a:xfrm>
            <a:prstGeom prst="rect">
              <a:avLst/>
            </a:prstGeom>
            <a:noFill/>
            <a:ln w="28575" cap="flat" cmpd="sng">
              <a:solidFill>
                <a:srgbClr val="FC01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1800"/>
                <a:buFont typeface="Calibri"/>
                <a:buNone/>
              </a:pPr>
              <a:endParaRPr sz="1800">
                <a:solidFill>
                  <a:schemeClr val="dk1"/>
                </a:solidFill>
                <a:latin typeface="Arial"/>
                <a:ea typeface="Arial"/>
                <a:cs typeface="Arial"/>
                <a:sym typeface="Arial"/>
              </a:endParaRPr>
            </a:p>
          </p:txBody>
        </p:sp>
        <p:grpSp>
          <p:nvGrpSpPr>
            <p:cNvPr id="495" name="Google Shape;495;p33"/>
            <p:cNvGrpSpPr/>
            <p:nvPr/>
          </p:nvGrpSpPr>
          <p:grpSpPr>
            <a:xfrm>
              <a:off x="576" y="2784"/>
              <a:ext cx="1896" cy="1503"/>
              <a:chOff x="576" y="2784"/>
              <a:chExt cx="1896" cy="1503"/>
            </a:xfrm>
          </p:grpSpPr>
          <p:cxnSp>
            <p:nvCxnSpPr>
              <p:cNvPr id="496" name="Google Shape;496;p33"/>
              <p:cNvCxnSpPr/>
              <p:nvPr/>
            </p:nvCxnSpPr>
            <p:spPr>
              <a:xfrm rot="10800000" flipH="1">
                <a:off x="1344" y="2784"/>
                <a:ext cx="1128" cy="832"/>
              </a:xfrm>
              <a:prstGeom prst="straightConnector1">
                <a:avLst/>
              </a:prstGeom>
              <a:noFill/>
              <a:ln w="28575" cap="flat" cmpd="sng">
                <a:solidFill>
                  <a:srgbClr val="FC0128"/>
                </a:solidFill>
                <a:prstDash val="solid"/>
                <a:round/>
                <a:headEnd type="none" w="med" len="med"/>
                <a:tailEnd type="stealth" w="med" len="med"/>
              </a:ln>
              <a:effectLst>
                <a:outerShdw blurRad="63500" dist="17961" dir="2700000" algn="ctr" rotWithShape="0">
                  <a:srgbClr val="000000">
                    <a:alpha val="74901"/>
                  </a:srgbClr>
                </a:outerShdw>
              </a:effectLst>
            </p:spPr>
          </p:cxnSp>
          <p:sp>
            <p:nvSpPr>
              <p:cNvPr id="497" name="Google Shape;497;p33"/>
              <p:cNvSpPr/>
              <p:nvPr/>
            </p:nvSpPr>
            <p:spPr>
              <a:xfrm>
                <a:off x="576" y="3533"/>
                <a:ext cx="1685" cy="754"/>
              </a:xfrm>
              <a:prstGeom prst="rect">
                <a:avLst/>
              </a:prstGeom>
              <a:solidFill>
                <a:srgbClr val="1D6295"/>
              </a:solidFill>
              <a:ln w="12700" cap="flat" cmpd="sng">
                <a:solidFill>
                  <a:srgbClr val="000000"/>
                </a:solidFill>
                <a:prstDash val="solid"/>
                <a:miter lim="800000"/>
                <a:headEnd type="none" w="sm" len="sm"/>
                <a:tailEnd type="none" w="sm" len="sm"/>
              </a:ln>
              <a:effectLst>
                <a:outerShdw blurRad="63500" dist="38099" dir="2700000" algn="ctr" rotWithShape="0">
                  <a:srgbClr val="000000">
                    <a:alpha val="74901"/>
                  </a:srgbClr>
                </a:outerShdw>
              </a:effectLst>
            </p:spPr>
            <p:txBody>
              <a:bodyPr spcFirstLastPara="1" wrap="square" lIns="90475" tIns="44450" rIns="90475" bIns="44450" anchor="t" anchorCtr="0">
                <a:spAutoFit/>
              </a:bodyPr>
              <a:lstStyle/>
              <a:p>
                <a:pPr marL="0" marR="0" lvl="0" indent="0" algn="ctr" rtl="0">
                  <a:spcBef>
                    <a:spcPts val="0"/>
                  </a:spcBef>
                  <a:spcAft>
                    <a:spcPts val="0"/>
                  </a:spcAft>
                  <a:buNone/>
                </a:pPr>
                <a:r>
                  <a:rPr lang="en-US" sz="2400">
                    <a:solidFill>
                      <a:schemeClr val="lt1"/>
                    </a:solidFill>
                    <a:latin typeface="Arial"/>
                    <a:ea typeface="Arial"/>
                    <a:cs typeface="Arial"/>
                    <a:sym typeface="Arial"/>
                  </a:rPr>
                  <a:t>March 31</a:t>
                </a:r>
                <a:endParaRPr/>
              </a:p>
              <a:p>
                <a:pPr marL="0" marR="0" lvl="0" indent="0" algn="ctr" rtl="0">
                  <a:spcBef>
                    <a:spcPts val="0"/>
                  </a:spcBef>
                  <a:spcAft>
                    <a:spcPts val="0"/>
                  </a:spcAft>
                  <a:buNone/>
                </a:pPr>
                <a:r>
                  <a:rPr lang="en-US" sz="2400">
                    <a:solidFill>
                      <a:schemeClr val="lt1"/>
                    </a:solidFill>
                    <a:latin typeface="Arial"/>
                    <a:ea typeface="Arial"/>
                    <a:cs typeface="Arial"/>
                    <a:sym typeface="Arial"/>
                  </a:rPr>
                  <a:t>ending inventory.</a:t>
                </a:r>
                <a:endParaRPr/>
              </a:p>
            </p:txBody>
          </p:sp>
        </p:grpSp>
      </p:grpSp>
      <p:grpSp>
        <p:nvGrpSpPr>
          <p:cNvPr id="498" name="Google Shape;498;p33"/>
          <p:cNvGrpSpPr/>
          <p:nvPr/>
        </p:nvGrpSpPr>
        <p:grpSpPr>
          <a:xfrm>
            <a:off x="4343400" y="2819400"/>
            <a:ext cx="4572000" cy="2820988"/>
            <a:chOff x="2688" y="2352"/>
            <a:chExt cx="2880" cy="1777"/>
          </a:xfrm>
        </p:grpSpPr>
        <p:cxnSp>
          <p:nvCxnSpPr>
            <p:cNvPr id="499" name="Google Shape;499;p33"/>
            <p:cNvCxnSpPr/>
            <p:nvPr/>
          </p:nvCxnSpPr>
          <p:spPr>
            <a:xfrm rot="10800000">
              <a:off x="3120" y="2352"/>
              <a:ext cx="1824" cy="1392"/>
            </a:xfrm>
            <a:prstGeom prst="straightConnector1">
              <a:avLst/>
            </a:prstGeom>
            <a:noFill/>
            <a:ln w="38100" cap="flat" cmpd="sng">
              <a:solidFill>
                <a:srgbClr val="FF0000"/>
              </a:solidFill>
              <a:prstDash val="solid"/>
              <a:round/>
              <a:headEnd type="none" w="med" len="med"/>
              <a:tailEnd type="stealth" w="med" len="med"/>
            </a:ln>
            <a:effectLst>
              <a:outerShdw blurRad="63500" dist="17961" dir="2700000" algn="ctr" rotWithShape="0">
                <a:srgbClr val="000000">
                  <a:alpha val="74901"/>
                </a:srgbClr>
              </a:outerShdw>
            </a:effectLst>
          </p:spPr>
        </p:cxnSp>
        <p:graphicFrame>
          <p:nvGraphicFramePr>
            <p:cNvPr id="500" name="Google Shape;500;p33"/>
            <p:cNvGraphicFramePr/>
            <p:nvPr/>
          </p:nvGraphicFramePr>
          <p:xfrm>
            <a:off x="2688" y="3264"/>
            <a:ext cx="2880" cy="865"/>
          </p:xfrm>
          <a:graphic>
            <a:graphicData uri="http://schemas.openxmlformats.org/presentationml/2006/ole">
              <mc:AlternateContent xmlns:mc="http://schemas.openxmlformats.org/markup-compatibility/2006">
                <mc:Choice xmlns:v="urn:schemas-microsoft-com:vml" Requires="v">
                  <p:oleObj r:id="rId4" imgW="2880" imgH="865" progId="Excel.Sheet.8">
                    <p:embed/>
                  </p:oleObj>
                </mc:Choice>
                <mc:Fallback>
                  <p:oleObj r:id="rId4" imgW="2880" imgH="865" progId="Excel.Sheet.8">
                    <p:embed/>
                    <p:pic>
                      <p:nvPicPr>
                        <p:cNvPr id="500" name="Google Shape;500;p33"/>
                        <p:cNvPicPr preferRelativeResize="0"/>
                        <p:nvPr/>
                      </p:nvPicPr>
                      <p:blipFill rotWithShape="1">
                        <a:blip r:embed="rId5">
                          <a:alphaModFix/>
                        </a:blip>
                        <a:srcRect/>
                        <a:stretch/>
                      </p:blipFill>
                      <p:spPr>
                        <a:xfrm>
                          <a:off x="2688" y="3264"/>
                          <a:ext cx="2880" cy="865"/>
                        </a:xfrm>
                        <a:prstGeom prst="rect">
                          <a:avLst/>
                        </a:prstGeom>
                        <a:noFill/>
                        <a:ln>
                          <a:noFill/>
                        </a:ln>
                      </p:spPr>
                    </p:pic>
                  </p:oleObj>
                </mc:Fallback>
              </mc:AlternateContent>
            </a:graphicData>
          </a:graphic>
        </p:graphicFrame>
      </p:grpSp>
      <p:pic>
        <p:nvPicPr>
          <p:cNvPr id="2049" name="Picture 1">
            <a:extLst>
              <a:ext uri="{FF2B5EF4-FFF2-40B4-BE49-F238E27FC236}">
                <a16:creationId xmlns:a16="http://schemas.microsoft.com/office/drawing/2014/main" id="{5AC2101C-4AA0-528C-3263-F153479266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0" cy="0"/>
          </a:xfrm>
          <a:prstGeom prst="rect">
            <a:avLst/>
          </a:prstGeom>
        </p:spPr>
      </p:pic>
    </p:spTree>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4"/>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The Production Budget – Part 5</a:t>
            </a:r>
            <a:endParaRPr/>
          </a:p>
        </p:txBody>
      </p:sp>
      <p:pic>
        <p:nvPicPr>
          <p:cNvPr id="506" name="Google Shape;506;p34"/>
          <p:cNvPicPr preferRelativeResize="0"/>
          <p:nvPr/>
        </p:nvPicPr>
        <p:blipFill rotWithShape="1">
          <a:blip r:embed="rId3">
            <a:alphaModFix/>
          </a:blip>
          <a:srcRect/>
          <a:stretch/>
        </p:blipFill>
        <p:spPr>
          <a:xfrm>
            <a:off x="498475" y="1303338"/>
            <a:ext cx="7872413" cy="2393950"/>
          </a:xfrm>
          <a:prstGeom prst="rect">
            <a:avLst/>
          </a:prstGeom>
          <a:noFill/>
          <a:ln>
            <a:noFill/>
          </a:ln>
        </p:spPr>
      </p:pic>
      <p:grpSp>
        <p:nvGrpSpPr>
          <p:cNvPr id="507" name="Google Shape;507;p34"/>
          <p:cNvGrpSpPr/>
          <p:nvPr/>
        </p:nvGrpSpPr>
        <p:grpSpPr>
          <a:xfrm>
            <a:off x="3810000" y="2438400"/>
            <a:ext cx="2138363" cy="762000"/>
            <a:chOff x="3810000" y="2438400"/>
            <a:chExt cx="2138363" cy="762000"/>
          </a:xfrm>
        </p:grpSpPr>
        <p:cxnSp>
          <p:nvCxnSpPr>
            <p:cNvPr id="508" name="Google Shape;508;p34"/>
            <p:cNvCxnSpPr/>
            <p:nvPr/>
          </p:nvCxnSpPr>
          <p:spPr>
            <a:xfrm>
              <a:off x="4715528" y="2640106"/>
              <a:ext cx="452438" cy="368300"/>
            </a:xfrm>
            <a:prstGeom prst="straightConnector1">
              <a:avLst/>
            </a:prstGeom>
            <a:noFill/>
            <a:ln w="28575" cap="flat" cmpd="sng">
              <a:solidFill>
                <a:srgbClr val="FC0128"/>
              </a:solidFill>
              <a:prstDash val="solid"/>
              <a:round/>
              <a:headEnd type="none" w="med" len="med"/>
              <a:tailEnd type="stealth" w="med" len="med"/>
            </a:ln>
          </p:spPr>
        </p:cxnSp>
        <p:sp>
          <p:nvSpPr>
            <p:cNvPr id="509" name="Google Shape;509;p34"/>
            <p:cNvSpPr/>
            <p:nvPr/>
          </p:nvSpPr>
          <p:spPr>
            <a:xfrm>
              <a:off x="5105400" y="2971800"/>
              <a:ext cx="842963" cy="228600"/>
            </a:xfrm>
            <a:prstGeom prst="rect">
              <a:avLst/>
            </a:prstGeom>
            <a:noFill/>
            <a:ln w="38100" cap="flat" cmpd="sng">
              <a:solidFill>
                <a:srgbClr val="FC01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0" name="Google Shape;510;p34"/>
            <p:cNvSpPr/>
            <p:nvPr/>
          </p:nvSpPr>
          <p:spPr>
            <a:xfrm>
              <a:off x="3810000" y="2438400"/>
              <a:ext cx="881063" cy="228600"/>
            </a:xfrm>
            <a:prstGeom prst="rect">
              <a:avLst/>
            </a:prstGeom>
            <a:noFill/>
            <a:ln w="38100" cap="flat" cmpd="sng">
              <a:solidFill>
                <a:srgbClr val="FC01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transition>
    <p:strips dir="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35"/>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The Production Budget – Part 6</a:t>
            </a:r>
            <a:endParaRPr/>
          </a:p>
        </p:txBody>
      </p:sp>
      <p:pic>
        <p:nvPicPr>
          <p:cNvPr id="516" name="Google Shape;516;p35"/>
          <p:cNvPicPr preferRelativeResize="0"/>
          <p:nvPr/>
        </p:nvPicPr>
        <p:blipFill rotWithShape="1">
          <a:blip r:embed="rId3">
            <a:alphaModFix/>
          </a:blip>
          <a:srcRect/>
          <a:stretch/>
        </p:blipFill>
        <p:spPr>
          <a:xfrm>
            <a:off x="631825" y="1295400"/>
            <a:ext cx="7734300" cy="2392363"/>
          </a:xfrm>
          <a:prstGeom prst="rect">
            <a:avLst/>
          </a:prstGeom>
          <a:noFill/>
          <a:ln>
            <a:noFill/>
          </a:ln>
        </p:spPr>
      </p:pic>
      <p:grpSp>
        <p:nvGrpSpPr>
          <p:cNvPr id="517" name="Google Shape;517;p35"/>
          <p:cNvGrpSpPr/>
          <p:nvPr/>
        </p:nvGrpSpPr>
        <p:grpSpPr>
          <a:xfrm>
            <a:off x="990600" y="2581275"/>
            <a:ext cx="6172200" cy="2595563"/>
            <a:chOff x="720" y="2352"/>
            <a:chExt cx="3888" cy="1635"/>
          </a:xfrm>
        </p:grpSpPr>
        <p:cxnSp>
          <p:nvCxnSpPr>
            <p:cNvPr id="518" name="Google Shape;518;p35"/>
            <p:cNvCxnSpPr/>
            <p:nvPr/>
          </p:nvCxnSpPr>
          <p:spPr>
            <a:xfrm rot="10800000" flipH="1">
              <a:off x="3360" y="2352"/>
              <a:ext cx="912" cy="1488"/>
            </a:xfrm>
            <a:prstGeom prst="straightConnector1">
              <a:avLst/>
            </a:prstGeom>
            <a:noFill/>
            <a:ln w="28575" cap="flat" cmpd="sng">
              <a:solidFill>
                <a:srgbClr val="FF0000"/>
              </a:solidFill>
              <a:prstDash val="solid"/>
              <a:round/>
              <a:headEnd type="none" w="med" len="med"/>
              <a:tailEnd type="stealth" w="med" len="med"/>
            </a:ln>
            <a:effectLst>
              <a:outerShdw blurRad="63500" dist="38100" dir="2700000" algn="tl" rotWithShape="0">
                <a:srgbClr val="000000">
                  <a:alpha val="39607"/>
                </a:srgbClr>
              </a:outerShdw>
            </a:effectLst>
          </p:spPr>
        </p:cxnSp>
        <p:sp>
          <p:nvSpPr>
            <p:cNvPr id="519" name="Google Shape;519;p35"/>
            <p:cNvSpPr txBox="1"/>
            <p:nvPr/>
          </p:nvSpPr>
          <p:spPr>
            <a:xfrm>
              <a:off x="720" y="3696"/>
              <a:ext cx="3888" cy="291"/>
            </a:xfrm>
            <a:prstGeom prst="rect">
              <a:avLst/>
            </a:prstGeom>
            <a:solidFill>
              <a:srgbClr val="006600"/>
            </a:solidFill>
            <a:ln w="9525" cap="flat" cmpd="sng">
              <a:solidFill>
                <a:srgbClr val="000000"/>
              </a:solidFill>
              <a:prstDash val="solid"/>
              <a:miter lim="800000"/>
              <a:headEnd type="none" w="sm" len="sm"/>
              <a:tailEnd type="none" w="sm" len="sm"/>
            </a:ln>
            <a:effectLst>
              <a:outerShdw blurRad="63500" dist="38099" dir="2700000" algn="ctr" rotWithShape="0">
                <a:srgbClr val="000000">
                  <a:alpha val="74901"/>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rgbClr val="FFFFFF"/>
                  </a:solidFill>
                  <a:latin typeface="Arial"/>
                  <a:ea typeface="Arial"/>
                  <a:cs typeface="Arial"/>
                  <a:sym typeface="Arial"/>
                </a:rPr>
                <a:t>July sales of 25,000 units×20% = 5,000</a:t>
              </a:r>
              <a:endParaRPr sz="2800">
                <a:solidFill>
                  <a:srgbClr val="FFFFFF"/>
                </a:solidFill>
                <a:latin typeface="Times New Roman"/>
                <a:ea typeface="Times New Roman"/>
                <a:cs typeface="Times New Roman"/>
                <a:sym typeface="Times New Roman"/>
              </a:endParaRPr>
            </a:p>
          </p:txBody>
        </p:sp>
      </p:grpSp>
      <p:cxnSp>
        <p:nvCxnSpPr>
          <p:cNvPr id="520" name="Google Shape;520;p35"/>
          <p:cNvCxnSpPr/>
          <p:nvPr/>
        </p:nvCxnSpPr>
        <p:spPr>
          <a:xfrm>
            <a:off x="7162800" y="2576513"/>
            <a:ext cx="609600" cy="0"/>
          </a:xfrm>
          <a:prstGeom prst="straightConnector1">
            <a:avLst/>
          </a:prstGeom>
          <a:noFill/>
          <a:ln w="28575" cap="flat" cmpd="sng">
            <a:solidFill>
              <a:srgbClr val="FF0000"/>
            </a:solidFill>
            <a:prstDash val="solid"/>
            <a:round/>
            <a:headEnd type="none" w="med" len="med"/>
            <a:tailEnd type="stealth" w="med" len="med"/>
          </a:ln>
          <a:effectLst>
            <a:outerShdw blurRad="63500" dist="38100" dir="2700000" algn="tl" rotWithShape="0">
              <a:srgbClr val="000000">
                <a:alpha val="39607"/>
              </a:srgbClr>
            </a:outerShdw>
          </a:effectLst>
        </p:spPr>
      </p:cxnSp>
      <p:cxnSp>
        <p:nvCxnSpPr>
          <p:cNvPr id="521" name="Google Shape;521;p35"/>
          <p:cNvCxnSpPr/>
          <p:nvPr/>
        </p:nvCxnSpPr>
        <p:spPr>
          <a:xfrm rot="10800000" flipH="1">
            <a:off x="3903663" y="3071913"/>
            <a:ext cx="4462500" cy="12600"/>
          </a:xfrm>
          <a:prstGeom prst="bentConnector5">
            <a:avLst>
              <a:gd name="adj1" fmla="val -5124"/>
              <a:gd name="adj2" fmla="val -7178936"/>
              <a:gd name="adj3" fmla="val 105123"/>
            </a:avLst>
          </a:prstGeom>
          <a:noFill/>
          <a:ln w="28575" cap="flat" cmpd="sng">
            <a:solidFill>
              <a:srgbClr val="FF0000"/>
            </a:solidFill>
            <a:prstDash val="solid"/>
            <a:round/>
            <a:headEnd type="none" w="sm" len="sm"/>
            <a:tailEnd type="stealth" w="med" len="med"/>
          </a:ln>
        </p:spPr>
      </p:cxn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20"/>
                                        </p:tgtEl>
                                        <p:attrNameLst>
                                          <p:attrName>style.visibility</p:attrName>
                                        </p:attrNameLst>
                                      </p:cBhvr>
                                      <p:to>
                                        <p:strVal val="visible"/>
                                      </p:to>
                                    </p:set>
                                    <p:animEffect transition="in" filter="fade">
                                      <p:cBhvr>
                                        <p:cTn id="7" dur="2000"/>
                                        <p:tgtEl>
                                          <p:spTgt spid="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6"/>
          <p:cNvSpPr txBox="1">
            <a:spLocks noGrp="1"/>
          </p:cNvSpPr>
          <p:nvPr>
            <p:ph type="title"/>
          </p:nvPr>
        </p:nvSpPr>
        <p:spPr>
          <a:xfrm>
            <a:off x="796150" y="423300"/>
            <a:ext cx="8229600" cy="1066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Arial"/>
              <a:buNone/>
            </a:pPr>
            <a:r>
              <a:rPr lang="en-US" sz="4000" i="0" u="none">
                <a:solidFill>
                  <a:schemeClr val="dk1"/>
                </a:solidFill>
                <a:latin typeface="Arial"/>
                <a:ea typeface="Arial"/>
                <a:cs typeface="Arial"/>
                <a:sym typeface="Arial"/>
              </a:rPr>
              <a:t>Poll</a:t>
            </a:r>
            <a:r>
              <a:rPr lang="en-US">
                <a:solidFill>
                  <a:schemeClr val="dk1"/>
                </a:solidFill>
                <a:latin typeface="Arial"/>
                <a:ea typeface="Arial"/>
                <a:cs typeface="Arial"/>
                <a:sym typeface="Arial"/>
              </a:rPr>
              <a:t> 5</a:t>
            </a:r>
            <a:endParaRPr>
              <a:solidFill>
                <a:schemeClr val="dk1"/>
              </a:solidFill>
              <a:latin typeface="Arial"/>
              <a:ea typeface="Arial"/>
              <a:cs typeface="Arial"/>
              <a:sym typeface="Arial"/>
            </a:endParaRPr>
          </a:p>
        </p:txBody>
      </p:sp>
      <p:sp>
        <p:nvSpPr>
          <p:cNvPr id="527" name="Google Shape;527;p36"/>
          <p:cNvSpPr txBox="1">
            <a:spLocks noGrp="1"/>
          </p:cNvSpPr>
          <p:nvPr>
            <p:ph type="body" idx="1"/>
          </p:nvPr>
        </p:nvSpPr>
        <p:spPr>
          <a:xfrm>
            <a:off x="457200" y="1563687"/>
            <a:ext cx="8229600" cy="4760912"/>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A04DA3"/>
              </a:buClr>
              <a:buSzPts val="2800"/>
              <a:buFont typeface="Georgia"/>
              <a:buNone/>
            </a:pPr>
            <a:r>
              <a:rPr lang="en-US" sz="2800" b="0" i="0" u="none" strike="noStrike" cap="none">
                <a:solidFill>
                  <a:schemeClr val="dk1"/>
                </a:solidFill>
                <a:latin typeface="Arial"/>
                <a:ea typeface="Arial"/>
                <a:cs typeface="Arial"/>
                <a:sym typeface="Arial"/>
              </a:rPr>
              <a:t>There are various budgets within the master budget. One of these budgets is the production budget. Which of the following BEST describes the production budget?</a:t>
            </a:r>
            <a:endParaRPr sz="2800" b="0" i="0" u="none" strike="noStrike" cap="none">
              <a:solidFill>
                <a:schemeClr val="dk1"/>
              </a:solidFill>
              <a:latin typeface="Arial"/>
              <a:ea typeface="Arial"/>
              <a:cs typeface="Arial"/>
              <a:sym typeface="Arial"/>
            </a:endParaRPr>
          </a:p>
          <a:p>
            <a:pPr marL="107950" marR="0" lvl="0" indent="0" algn="l" rtl="0">
              <a:lnSpc>
                <a:spcPct val="100000"/>
              </a:lnSpc>
              <a:spcBef>
                <a:spcPts val="0"/>
              </a:spcBef>
              <a:spcAft>
                <a:spcPts val="0"/>
              </a:spcAft>
              <a:buClr>
                <a:srgbClr val="A04DA3"/>
              </a:buClr>
              <a:buSzPts val="2800"/>
              <a:buFont typeface="Georgia"/>
              <a:buNone/>
            </a:pPr>
            <a:endParaRPr/>
          </a:p>
          <a:p>
            <a:pPr marL="457200" marR="0" lvl="0" indent="-406400" algn="l" rtl="0">
              <a:lnSpc>
                <a:spcPct val="100000"/>
              </a:lnSpc>
              <a:spcBef>
                <a:spcPts val="300"/>
              </a:spcBef>
              <a:spcAft>
                <a:spcPts val="0"/>
              </a:spcAft>
              <a:buClr>
                <a:schemeClr val="dk1"/>
              </a:buClr>
              <a:buSzPts val="2800"/>
              <a:buFont typeface="Arial"/>
              <a:buAutoNum type="alphaLcPeriod"/>
            </a:pPr>
            <a:r>
              <a:rPr lang="en-US"/>
              <a:t>I</a:t>
            </a:r>
            <a:r>
              <a:rPr lang="en-US" sz="2800" b="0" i="0" u="none" strike="noStrike" cap="none">
                <a:solidFill>
                  <a:schemeClr val="dk1"/>
                </a:solidFill>
                <a:latin typeface="Arial"/>
                <a:ea typeface="Arial"/>
                <a:cs typeface="Arial"/>
                <a:sym typeface="Arial"/>
              </a:rPr>
              <a:t>t details the required direct labor hours</a:t>
            </a:r>
            <a:endParaRPr/>
          </a:p>
          <a:p>
            <a:pPr marL="457200" marR="0" lvl="0" indent="-406400" algn="l" rtl="0">
              <a:lnSpc>
                <a:spcPct val="100000"/>
              </a:lnSpc>
              <a:spcBef>
                <a:spcPts val="0"/>
              </a:spcBef>
              <a:spcAft>
                <a:spcPts val="0"/>
              </a:spcAft>
              <a:buClr>
                <a:schemeClr val="dk1"/>
              </a:buClr>
              <a:buSzPts val="2800"/>
              <a:buFont typeface="Arial"/>
              <a:buAutoNum type="alphaLcPeriod"/>
            </a:pPr>
            <a:r>
              <a:rPr lang="en-US" sz="2800" b="0" i="0" u="none" strike="noStrike" cap="none">
                <a:solidFill>
                  <a:schemeClr val="dk1"/>
                </a:solidFill>
                <a:latin typeface="Arial"/>
                <a:ea typeface="Arial"/>
                <a:cs typeface="Arial"/>
                <a:sym typeface="Arial"/>
              </a:rPr>
              <a:t>It details the required raw materials purchases</a:t>
            </a:r>
            <a:endParaRPr/>
          </a:p>
          <a:p>
            <a:pPr marL="457200" marR="0" lvl="0" indent="-406400" algn="l" rtl="0">
              <a:lnSpc>
                <a:spcPct val="100000"/>
              </a:lnSpc>
              <a:spcBef>
                <a:spcPts val="0"/>
              </a:spcBef>
              <a:spcAft>
                <a:spcPts val="0"/>
              </a:spcAft>
              <a:buClr>
                <a:schemeClr val="dk1"/>
              </a:buClr>
              <a:buSzPts val="2800"/>
              <a:buFont typeface="Arial"/>
              <a:buAutoNum type="alphaLcPeriod"/>
            </a:pPr>
            <a:r>
              <a:rPr lang="en-US" sz="2800" b="0" i="0" u="none" strike="noStrike" cap="none">
                <a:solidFill>
                  <a:srgbClr val="FF0000"/>
                </a:solidFill>
                <a:latin typeface="Arial"/>
                <a:ea typeface="Arial"/>
                <a:cs typeface="Arial"/>
                <a:sym typeface="Arial"/>
              </a:rPr>
              <a:t>It is calculated based on the sales budget and the desired ending inventory</a:t>
            </a:r>
            <a:endParaRPr/>
          </a:p>
          <a:p>
            <a:pPr marL="457200" marR="0" lvl="0" indent="-406400" algn="l" rtl="0">
              <a:lnSpc>
                <a:spcPct val="100000"/>
              </a:lnSpc>
              <a:spcBef>
                <a:spcPts val="0"/>
              </a:spcBef>
              <a:spcAft>
                <a:spcPts val="0"/>
              </a:spcAft>
              <a:buClr>
                <a:schemeClr val="dk1"/>
              </a:buClr>
              <a:buSzPts val="2800"/>
              <a:buFont typeface="Arial"/>
              <a:buAutoNum type="alphaLcPeriod"/>
            </a:pPr>
            <a:r>
              <a:rPr lang="en-US" sz="2800" b="0" i="0" u="none" strike="noStrike" cap="none">
                <a:solidFill>
                  <a:schemeClr val="dk1"/>
                </a:solidFill>
                <a:latin typeface="Arial"/>
                <a:ea typeface="Arial"/>
                <a:cs typeface="Arial"/>
                <a:sym typeface="Arial"/>
              </a:rPr>
              <a:t>It summarizes the costs of producing units for the budget period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37"/>
          <p:cNvSpPr txBox="1">
            <a:spLocks noGrp="1"/>
          </p:cNvSpPr>
          <p:nvPr>
            <p:ph type="title"/>
          </p:nvPr>
        </p:nvSpPr>
        <p:spPr>
          <a:xfrm>
            <a:off x="784850" y="451675"/>
            <a:ext cx="8229600" cy="10668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000000"/>
              </a:buClr>
              <a:buSzPts val="4000"/>
              <a:buFont typeface="Calibri"/>
              <a:buNone/>
            </a:pPr>
            <a:r>
              <a:rPr lang="en-US">
                <a:latin typeface="Arial"/>
                <a:ea typeface="Arial"/>
                <a:cs typeface="Arial"/>
                <a:sym typeface="Arial"/>
              </a:rPr>
              <a:t>Poll 6</a:t>
            </a:r>
            <a:endParaRPr>
              <a:latin typeface="Arial"/>
              <a:ea typeface="Arial"/>
              <a:cs typeface="Arial"/>
              <a:sym typeface="Arial"/>
            </a:endParaRPr>
          </a:p>
        </p:txBody>
      </p:sp>
      <p:sp>
        <p:nvSpPr>
          <p:cNvPr id="533" name="Google Shape;533;p37"/>
          <p:cNvSpPr txBox="1">
            <a:spLocks noGrp="1"/>
          </p:cNvSpPr>
          <p:nvPr>
            <p:ph type="body" idx="1"/>
          </p:nvPr>
        </p:nvSpPr>
        <p:spPr>
          <a:xfrm>
            <a:off x="457200" y="1563687"/>
            <a:ext cx="8229600" cy="4761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300"/>
              </a:spcBef>
              <a:spcAft>
                <a:spcPts val="0"/>
              </a:spcAft>
              <a:buSzPts val="2000"/>
              <a:buNone/>
            </a:pPr>
            <a:r>
              <a:rPr lang="en-US">
                <a:solidFill>
                  <a:schemeClr val="dk1"/>
                </a:solidFill>
              </a:rPr>
              <a:t>The production budget uses dollar amounts in its calculations.</a:t>
            </a:r>
            <a:endParaRPr>
              <a:solidFill>
                <a:schemeClr val="dk1"/>
              </a:solidFill>
            </a:endParaRPr>
          </a:p>
          <a:p>
            <a:pPr marL="0" lvl="0" indent="0" algn="l" rtl="0">
              <a:lnSpc>
                <a:spcPct val="90000"/>
              </a:lnSpc>
              <a:spcBef>
                <a:spcPts val="300"/>
              </a:spcBef>
              <a:spcAft>
                <a:spcPts val="0"/>
              </a:spcAft>
              <a:buSzPts val="2000"/>
              <a:buNone/>
            </a:pPr>
            <a:endParaRPr>
              <a:solidFill>
                <a:schemeClr val="dk1"/>
              </a:solidFill>
            </a:endParaRPr>
          </a:p>
          <a:p>
            <a:pPr marL="457200" lvl="0" indent="-342900" algn="l" rtl="0">
              <a:lnSpc>
                <a:spcPct val="90000"/>
              </a:lnSpc>
              <a:spcBef>
                <a:spcPts val="300"/>
              </a:spcBef>
              <a:spcAft>
                <a:spcPts val="0"/>
              </a:spcAft>
              <a:buClr>
                <a:schemeClr val="dk1"/>
              </a:buClr>
              <a:buSzPts val="1800"/>
              <a:buAutoNum type="alphaLcPeriod"/>
            </a:pPr>
            <a:r>
              <a:rPr lang="en-US">
                <a:solidFill>
                  <a:schemeClr val="dk1"/>
                </a:solidFill>
              </a:rPr>
              <a:t>True</a:t>
            </a:r>
            <a:endParaRPr>
              <a:solidFill>
                <a:schemeClr val="dk1"/>
              </a:solidFill>
            </a:endParaRPr>
          </a:p>
          <a:p>
            <a:pPr marL="457200" lvl="0" indent="-342900" algn="l" rtl="0">
              <a:lnSpc>
                <a:spcPct val="90000"/>
              </a:lnSpc>
              <a:spcBef>
                <a:spcPts val="0"/>
              </a:spcBef>
              <a:spcAft>
                <a:spcPts val="0"/>
              </a:spcAft>
              <a:buClr>
                <a:srgbClr val="FF0000"/>
              </a:buClr>
              <a:buSzPts val="1800"/>
              <a:buAutoNum type="alphaLcPeriod"/>
            </a:pPr>
            <a:r>
              <a:rPr lang="en-US">
                <a:solidFill>
                  <a:srgbClr val="FF0000"/>
                </a:solidFill>
              </a:rPr>
              <a:t>False</a:t>
            </a:r>
            <a:endParaRPr>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8"/>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t>Learning Objective 4</a:t>
            </a:r>
            <a:endParaRPr/>
          </a:p>
        </p:txBody>
      </p:sp>
      <p:sp>
        <p:nvSpPr>
          <p:cNvPr id="539" name="Google Shape;539;p38"/>
          <p:cNvSpPr txBox="1"/>
          <p:nvPr/>
        </p:nvSpPr>
        <p:spPr>
          <a:xfrm>
            <a:off x="1905000" y="1905000"/>
            <a:ext cx="5334000" cy="3232150"/>
          </a:xfrm>
          <a:prstGeom prst="rect">
            <a:avLst/>
          </a:prstGeom>
          <a:solidFill>
            <a:schemeClr val="lt1"/>
          </a:solidFill>
          <a:ln w="76200" cap="flat" cmpd="sng">
            <a:solidFill>
              <a:srgbClr val="30525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400" b="1">
                <a:solidFill>
                  <a:srgbClr val="487B78"/>
                </a:solidFill>
                <a:latin typeface="Calibri"/>
                <a:ea typeface="Calibri"/>
                <a:cs typeface="Calibri"/>
                <a:sym typeface="Calibri"/>
              </a:rPr>
              <a:t>Prepare a direct materials budget, including a schedule of expected cash disbursements for purchases of materials.</a:t>
            </a:r>
            <a:endParaRPr/>
          </a:p>
        </p:txBody>
      </p:sp>
    </p:spTree>
  </p:cSld>
  <p:clrMapOvr>
    <a:masterClrMapping/>
  </p:clrMapOvr>
  <p:transition>
    <p:strips dir="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39"/>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The Direct Materials Budget – Part 1</a:t>
            </a:r>
            <a:endParaRPr/>
          </a:p>
        </p:txBody>
      </p:sp>
      <p:sp>
        <p:nvSpPr>
          <p:cNvPr id="545" name="Google Shape;545;p39"/>
          <p:cNvSpPr txBox="1">
            <a:spLocks noGrp="1"/>
          </p:cNvSpPr>
          <p:nvPr>
            <p:ph type="body" idx="1"/>
          </p:nvPr>
        </p:nvSpPr>
        <p:spPr>
          <a:xfrm>
            <a:off x="381000" y="1447800"/>
            <a:ext cx="8305800" cy="4648200"/>
          </a:xfrm>
          <a:prstGeom prst="rect">
            <a:avLst/>
          </a:prstGeom>
          <a:solidFill>
            <a:schemeClr val="dk2"/>
          </a:solidFill>
          <a:ln w="12700" cap="flat" cmpd="sng">
            <a:solidFill>
              <a:schemeClr val="dk2"/>
            </a:solidFill>
            <a:prstDash val="solid"/>
            <a:round/>
            <a:headEnd type="none" w="sm" len="sm"/>
            <a:tailEnd type="none" w="sm" len="sm"/>
          </a:ln>
        </p:spPr>
        <p:txBody>
          <a:bodyPr spcFirstLastPara="1" wrap="square" lIns="90475" tIns="44450" rIns="90475" bIns="44450" anchor="t" anchorCtr="0">
            <a:noAutofit/>
          </a:bodyPr>
          <a:lstStyle/>
          <a:p>
            <a:pPr marL="90488" lvl="0" indent="-190500" algn="l" rtl="0">
              <a:lnSpc>
                <a:spcPct val="95000"/>
              </a:lnSpc>
              <a:spcBef>
                <a:spcPts val="0"/>
              </a:spcBef>
              <a:spcAft>
                <a:spcPts val="0"/>
              </a:spcAft>
              <a:buClr>
                <a:srgbClr val="FFFF00"/>
              </a:buClr>
              <a:buSzPts val="3000"/>
              <a:buChar char=" "/>
            </a:pPr>
            <a:r>
              <a:rPr lang="en-US" sz="3000">
                <a:solidFill>
                  <a:schemeClr val="lt1"/>
                </a:solidFill>
                <a:latin typeface="Calibri"/>
                <a:ea typeface="Calibri"/>
                <a:cs typeface="Calibri"/>
                <a:sym typeface="Calibri"/>
              </a:rPr>
              <a:t>At Royal Company, </a:t>
            </a:r>
            <a:r>
              <a:rPr lang="en-US" sz="3000" i="1">
                <a:solidFill>
                  <a:srgbClr val="FFFF00"/>
                </a:solidFill>
                <a:latin typeface="Calibri"/>
                <a:ea typeface="Calibri"/>
                <a:cs typeface="Calibri"/>
                <a:sym typeface="Calibri"/>
              </a:rPr>
              <a:t>five pounds</a:t>
            </a:r>
            <a:r>
              <a:rPr lang="en-US" sz="3000">
                <a:solidFill>
                  <a:srgbClr val="FFFF00"/>
                </a:solidFill>
                <a:latin typeface="Calibri"/>
                <a:ea typeface="Calibri"/>
                <a:cs typeface="Calibri"/>
                <a:sym typeface="Calibri"/>
              </a:rPr>
              <a:t> </a:t>
            </a:r>
            <a:r>
              <a:rPr lang="en-US" sz="3000">
                <a:solidFill>
                  <a:schemeClr val="lt1"/>
                </a:solidFill>
                <a:latin typeface="Calibri"/>
                <a:ea typeface="Calibri"/>
                <a:cs typeface="Calibri"/>
                <a:sym typeface="Calibri"/>
              </a:rPr>
              <a:t>of material are required per unit of product.</a:t>
            </a:r>
            <a:endParaRPr/>
          </a:p>
          <a:p>
            <a:pPr marL="90488" lvl="0" indent="-190500" algn="l" rtl="0">
              <a:lnSpc>
                <a:spcPct val="95000"/>
              </a:lnSpc>
              <a:spcBef>
                <a:spcPts val="1400"/>
              </a:spcBef>
              <a:spcAft>
                <a:spcPts val="0"/>
              </a:spcAft>
              <a:buClr>
                <a:srgbClr val="FFFF00"/>
              </a:buClr>
              <a:buSzPts val="3000"/>
              <a:buChar char=" "/>
            </a:pPr>
            <a:r>
              <a:rPr lang="en-US" sz="3000">
                <a:solidFill>
                  <a:schemeClr val="lt1"/>
                </a:solidFill>
                <a:latin typeface="Calibri"/>
                <a:ea typeface="Calibri"/>
                <a:cs typeface="Calibri"/>
                <a:sym typeface="Calibri"/>
              </a:rPr>
              <a:t>Management wants materials on hand at the end of each month equal to </a:t>
            </a:r>
            <a:r>
              <a:rPr lang="en-US" sz="3000" i="1">
                <a:solidFill>
                  <a:srgbClr val="FFFF00"/>
                </a:solidFill>
                <a:latin typeface="Calibri"/>
                <a:ea typeface="Calibri"/>
                <a:cs typeface="Calibri"/>
                <a:sym typeface="Calibri"/>
              </a:rPr>
              <a:t>10%</a:t>
            </a:r>
            <a:r>
              <a:rPr lang="en-US" sz="3000">
                <a:solidFill>
                  <a:schemeClr val="lt1"/>
                </a:solidFill>
                <a:latin typeface="Calibri"/>
                <a:ea typeface="Calibri"/>
                <a:cs typeface="Calibri"/>
                <a:sym typeface="Calibri"/>
              </a:rPr>
              <a:t> of the following month’s production.</a:t>
            </a:r>
            <a:endParaRPr/>
          </a:p>
          <a:p>
            <a:pPr marL="90488" lvl="0" indent="-190500" algn="l" rtl="0">
              <a:lnSpc>
                <a:spcPct val="95000"/>
              </a:lnSpc>
              <a:spcBef>
                <a:spcPts val="1400"/>
              </a:spcBef>
              <a:spcAft>
                <a:spcPts val="0"/>
              </a:spcAft>
              <a:buClr>
                <a:srgbClr val="FFFF00"/>
              </a:buClr>
              <a:buSzPts val="3000"/>
              <a:buChar char=" "/>
            </a:pPr>
            <a:r>
              <a:rPr lang="en-US" sz="3000">
                <a:solidFill>
                  <a:schemeClr val="lt1"/>
                </a:solidFill>
                <a:latin typeface="Calibri"/>
                <a:ea typeface="Calibri"/>
                <a:cs typeface="Calibri"/>
                <a:sym typeface="Calibri"/>
              </a:rPr>
              <a:t>On March 31, 13,000 pounds of material are on hand. Material cost is </a:t>
            </a:r>
            <a:r>
              <a:rPr lang="en-US" sz="3000" i="1">
                <a:solidFill>
                  <a:srgbClr val="FFFF00"/>
                </a:solidFill>
                <a:latin typeface="Calibri"/>
                <a:ea typeface="Calibri"/>
                <a:cs typeface="Calibri"/>
                <a:sym typeface="Calibri"/>
              </a:rPr>
              <a:t>$0.40</a:t>
            </a:r>
            <a:r>
              <a:rPr lang="en-US" sz="3000">
                <a:solidFill>
                  <a:srgbClr val="FFFF00"/>
                </a:solidFill>
                <a:latin typeface="Calibri"/>
                <a:ea typeface="Calibri"/>
                <a:cs typeface="Calibri"/>
                <a:sym typeface="Calibri"/>
              </a:rPr>
              <a:t> </a:t>
            </a:r>
            <a:r>
              <a:rPr lang="en-US" sz="3000">
                <a:solidFill>
                  <a:schemeClr val="lt1"/>
                </a:solidFill>
                <a:latin typeface="Calibri"/>
                <a:ea typeface="Calibri"/>
                <a:cs typeface="Calibri"/>
                <a:sym typeface="Calibri"/>
              </a:rPr>
              <a:t>per pound.</a:t>
            </a:r>
            <a:br>
              <a:rPr lang="en-US" sz="3000">
                <a:solidFill>
                  <a:srgbClr val="FFFF00"/>
                </a:solidFill>
                <a:latin typeface="Calibri"/>
                <a:ea typeface="Calibri"/>
                <a:cs typeface="Calibri"/>
                <a:sym typeface="Calibri"/>
              </a:rPr>
            </a:br>
            <a:endParaRPr>
              <a:solidFill>
                <a:srgbClr val="FFFF00"/>
              </a:solidFill>
              <a:latin typeface="Calibri"/>
              <a:ea typeface="Calibri"/>
              <a:cs typeface="Calibri"/>
              <a:sym typeface="Calibri"/>
            </a:endParaRPr>
          </a:p>
          <a:p>
            <a:pPr marL="90488" lvl="0" indent="-90488" algn="ctr" rtl="0">
              <a:lnSpc>
                <a:spcPct val="95000"/>
              </a:lnSpc>
              <a:spcBef>
                <a:spcPts val="1400"/>
              </a:spcBef>
              <a:spcAft>
                <a:spcPts val="0"/>
              </a:spcAft>
              <a:buClr>
                <a:srgbClr val="FFFF00"/>
              </a:buClr>
              <a:buSzPts val="3000"/>
              <a:buFont typeface="Noto Sans Symbols"/>
              <a:buNone/>
            </a:pPr>
            <a:r>
              <a:rPr lang="en-US" sz="3000">
                <a:solidFill>
                  <a:srgbClr val="FFFF00"/>
                </a:solidFill>
                <a:latin typeface="Calibri"/>
                <a:ea typeface="Calibri"/>
                <a:cs typeface="Calibri"/>
                <a:sym typeface="Calibri"/>
              </a:rPr>
              <a:t>  Let’s prepare the direct materials budget.</a:t>
            </a:r>
            <a:endParaRPr/>
          </a:p>
        </p:txBody>
      </p:sp>
    </p:spTree>
  </p:cSld>
  <p:clrMapOvr>
    <a:masterClrMapping/>
  </p:clrMapOvr>
  <p:transition>
    <p:strips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cxnSp>
        <p:nvCxnSpPr>
          <p:cNvPr id="228" name="Google Shape;228;p4"/>
          <p:cNvCxnSpPr/>
          <p:nvPr/>
        </p:nvCxnSpPr>
        <p:spPr>
          <a:xfrm>
            <a:off x="787400" y="2743200"/>
            <a:ext cx="8026400" cy="0"/>
          </a:xfrm>
          <a:prstGeom prst="straightConnector1">
            <a:avLst/>
          </a:prstGeom>
          <a:noFill/>
          <a:ln w="50800" cap="flat" cmpd="sng">
            <a:solidFill>
              <a:srgbClr val="7AE0E5"/>
            </a:solidFill>
            <a:prstDash val="solid"/>
            <a:round/>
            <a:headEnd type="none" w="med" len="med"/>
            <a:tailEnd type="triangle" w="med" len="med"/>
          </a:ln>
          <a:effectLst>
            <a:outerShdw blurRad="63500" dist="38100" dir="2700000" algn="tl" rotWithShape="0">
              <a:srgbClr val="000000">
                <a:alpha val="39607"/>
              </a:srgbClr>
            </a:outerShdw>
          </a:effectLst>
        </p:spPr>
      </p:cxnSp>
      <p:sp>
        <p:nvSpPr>
          <p:cNvPr id="229" name="Google Shape;229;p4"/>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t>Choosing the Budget Period</a:t>
            </a:r>
            <a:endParaRPr/>
          </a:p>
        </p:txBody>
      </p:sp>
      <p:cxnSp>
        <p:nvCxnSpPr>
          <p:cNvPr id="230" name="Google Shape;230;p4"/>
          <p:cNvCxnSpPr/>
          <p:nvPr/>
        </p:nvCxnSpPr>
        <p:spPr>
          <a:xfrm>
            <a:off x="762000" y="2514600"/>
            <a:ext cx="0" cy="558800"/>
          </a:xfrm>
          <a:prstGeom prst="straightConnector1">
            <a:avLst/>
          </a:prstGeom>
          <a:noFill/>
          <a:ln w="50800" cap="flat" cmpd="sng">
            <a:solidFill>
              <a:schemeClr val="dk1"/>
            </a:solidFill>
            <a:prstDash val="solid"/>
            <a:round/>
            <a:headEnd type="none" w="med" len="med"/>
            <a:tailEnd type="none" w="med" len="med"/>
          </a:ln>
        </p:spPr>
      </p:cxnSp>
      <p:cxnSp>
        <p:nvCxnSpPr>
          <p:cNvPr id="231" name="Google Shape;231;p4"/>
          <p:cNvCxnSpPr/>
          <p:nvPr/>
        </p:nvCxnSpPr>
        <p:spPr>
          <a:xfrm>
            <a:off x="3200400" y="2514600"/>
            <a:ext cx="0" cy="558800"/>
          </a:xfrm>
          <a:prstGeom prst="straightConnector1">
            <a:avLst/>
          </a:prstGeom>
          <a:noFill/>
          <a:ln w="50800" cap="flat" cmpd="sng">
            <a:solidFill>
              <a:schemeClr val="dk1"/>
            </a:solidFill>
            <a:prstDash val="solid"/>
            <a:round/>
            <a:headEnd type="none" w="med" len="med"/>
            <a:tailEnd type="none" w="med" len="med"/>
          </a:ln>
        </p:spPr>
      </p:cxnSp>
      <p:cxnSp>
        <p:nvCxnSpPr>
          <p:cNvPr id="232" name="Google Shape;232;p4"/>
          <p:cNvCxnSpPr/>
          <p:nvPr/>
        </p:nvCxnSpPr>
        <p:spPr>
          <a:xfrm>
            <a:off x="5638800" y="2514600"/>
            <a:ext cx="0" cy="558800"/>
          </a:xfrm>
          <a:prstGeom prst="straightConnector1">
            <a:avLst/>
          </a:prstGeom>
          <a:noFill/>
          <a:ln w="50800" cap="flat" cmpd="sng">
            <a:solidFill>
              <a:schemeClr val="dk1"/>
            </a:solidFill>
            <a:prstDash val="solid"/>
            <a:round/>
            <a:headEnd type="none" w="med" len="med"/>
            <a:tailEnd type="none" w="med" len="med"/>
          </a:ln>
        </p:spPr>
      </p:cxnSp>
      <p:sp>
        <p:nvSpPr>
          <p:cNvPr id="233" name="Google Shape;233;p4"/>
          <p:cNvSpPr/>
          <p:nvPr/>
        </p:nvSpPr>
        <p:spPr>
          <a:xfrm>
            <a:off x="762000" y="1828800"/>
            <a:ext cx="2397125" cy="428625"/>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2200" b="0" i="0" u="none" strike="noStrike" cap="none">
                <a:solidFill>
                  <a:srgbClr val="006600"/>
                </a:solidFill>
                <a:latin typeface="Arial"/>
                <a:ea typeface="Arial"/>
                <a:cs typeface="Arial"/>
                <a:sym typeface="Arial"/>
              </a:rPr>
              <a:t>Operating Budget</a:t>
            </a:r>
            <a:endParaRPr/>
          </a:p>
        </p:txBody>
      </p:sp>
      <p:cxnSp>
        <p:nvCxnSpPr>
          <p:cNvPr id="234" name="Google Shape;234;p4"/>
          <p:cNvCxnSpPr/>
          <p:nvPr/>
        </p:nvCxnSpPr>
        <p:spPr>
          <a:xfrm>
            <a:off x="8153400" y="2514600"/>
            <a:ext cx="0" cy="558800"/>
          </a:xfrm>
          <a:prstGeom prst="straightConnector1">
            <a:avLst/>
          </a:prstGeom>
          <a:noFill/>
          <a:ln w="50800" cap="flat" cmpd="sng">
            <a:solidFill>
              <a:schemeClr val="dk1"/>
            </a:solidFill>
            <a:prstDash val="solid"/>
            <a:round/>
            <a:headEnd type="none" w="med" len="med"/>
            <a:tailEnd type="none" w="med" len="med"/>
          </a:ln>
        </p:spPr>
      </p:cxnSp>
      <p:sp>
        <p:nvSpPr>
          <p:cNvPr id="235" name="Google Shape;235;p4"/>
          <p:cNvSpPr/>
          <p:nvPr/>
        </p:nvSpPr>
        <p:spPr>
          <a:xfrm>
            <a:off x="359615" y="3200400"/>
            <a:ext cx="811122" cy="428322"/>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2200" b="1" i="0" u="none" strike="noStrike" cap="none">
                <a:solidFill>
                  <a:schemeClr val="dk1"/>
                </a:solidFill>
                <a:latin typeface="Arial"/>
                <a:ea typeface="Arial"/>
                <a:cs typeface="Arial"/>
                <a:sym typeface="Arial"/>
              </a:rPr>
              <a:t>2020</a:t>
            </a:r>
            <a:endParaRPr/>
          </a:p>
        </p:txBody>
      </p:sp>
      <p:sp>
        <p:nvSpPr>
          <p:cNvPr id="236" name="Google Shape;236;p4"/>
          <p:cNvSpPr/>
          <p:nvPr/>
        </p:nvSpPr>
        <p:spPr>
          <a:xfrm>
            <a:off x="2798015" y="3200400"/>
            <a:ext cx="811122" cy="428322"/>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2200" b="1" i="0" u="none" strike="noStrike" cap="none">
                <a:solidFill>
                  <a:schemeClr val="dk1"/>
                </a:solidFill>
                <a:latin typeface="Arial"/>
                <a:ea typeface="Arial"/>
                <a:cs typeface="Arial"/>
                <a:sym typeface="Arial"/>
              </a:rPr>
              <a:t>2021</a:t>
            </a:r>
            <a:endParaRPr/>
          </a:p>
        </p:txBody>
      </p:sp>
      <p:sp>
        <p:nvSpPr>
          <p:cNvPr id="237" name="Google Shape;237;p4"/>
          <p:cNvSpPr/>
          <p:nvPr/>
        </p:nvSpPr>
        <p:spPr>
          <a:xfrm>
            <a:off x="5236415" y="3200400"/>
            <a:ext cx="811122" cy="428322"/>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2200" b="1" i="0" u="none" strike="noStrike" cap="none">
                <a:solidFill>
                  <a:schemeClr val="dk1"/>
                </a:solidFill>
                <a:latin typeface="Arial"/>
                <a:ea typeface="Arial"/>
                <a:cs typeface="Arial"/>
                <a:sym typeface="Arial"/>
              </a:rPr>
              <a:t>2022</a:t>
            </a:r>
            <a:endParaRPr/>
          </a:p>
        </p:txBody>
      </p:sp>
      <p:sp>
        <p:nvSpPr>
          <p:cNvPr id="238" name="Google Shape;238;p4"/>
          <p:cNvSpPr/>
          <p:nvPr/>
        </p:nvSpPr>
        <p:spPr>
          <a:xfrm>
            <a:off x="7744664" y="3200400"/>
            <a:ext cx="811122" cy="428322"/>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2200" b="1" i="0" u="none" strike="noStrike" cap="none">
                <a:solidFill>
                  <a:schemeClr val="dk1"/>
                </a:solidFill>
                <a:latin typeface="Arial"/>
                <a:ea typeface="Arial"/>
                <a:cs typeface="Arial"/>
                <a:sym typeface="Arial"/>
              </a:rPr>
              <a:t>2023</a:t>
            </a:r>
            <a:endParaRPr/>
          </a:p>
        </p:txBody>
      </p:sp>
      <p:cxnSp>
        <p:nvCxnSpPr>
          <p:cNvPr id="239" name="Google Shape;239;p4"/>
          <p:cNvCxnSpPr/>
          <p:nvPr/>
        </p:nvCxnSpPr>
        <p:spPr>
          <a:xfrm>
            <a:off x="1003300" y="2438400"/>
            <a:ext cx="1955800" cy="0"/>
          </a:xfrm>
          <a:prstGeom prst="straightConnector1">
            <a:avLst/>
          </a:prstGeom>
          <a:noFill/>
          <a:ln w="25400" cap="flat" cmpd="sng">
            <a:solidFill>
              <a:srgbClr val="FF0000"/>
            </a:solidFill>
            <a:prstDash val="solid"/>
            <a:round/>
            <a:headEnd type="triangle" w="med" len="med"/>
            <a:tailEnd type="triangle" w="med" len="med"/>
          </a:ln>
          <a:effectLst>
            <a:outerShdw blurRad="63500" dist="38099" dir="2700000" algn="ctr" rotWithShape="0">
              <a:srgbClr val="000000">
                <a:alpha val="74901"/>
              </a:srgbClr>
            </a:outerShdw>
          </a:effectLst>
        </p:spPr>
      </p:cxnSp>
      <p:sp>
        <p:nvSpPr>
          <p:cNvPr id="240" name="Google Shape;240;p4"/>
          <p:cNvSpPr/>
          <p:nvPr/>
        </p:nvSpPr>
        <p:spPr>
          <a:xfrm>
            <a:off x="76200" y="3810000"/>
            <a:ext cx="4343400" cy="1936428"/>
          </a:xfrm>
          <a:prstGeom prst="rect">
            <a:avLst/>
          </a:prstGeom>
          <a:solidFill>
            <a:srgbClr val="E4E9AF"/>
          </a:solidFill>
          <a:ln w="12700" cap="flat" cmpd="sng">
            <a:solidFill>
              <a:srgbClr val="000000"/>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0475" tIns="44450" rIns="90475" bIns="44450" anchor="t" anchorCtr="0">
            <a:spAutoFit/>
          </a:bodyPr>
          <a:lstStyle/>
          <a:p>
            <a:pPr marL="0" marR="0" lvl="0" indent="0" algn="ctr" rtl="0">
              <a:spcBef>
                <a:spcPts val="0"/>
              </a:spcBef>
              <a:spcAft>
                <a:spcPts val="0"/>
              </a:spcAft>
              <a:buNone/>
            </a:pPr>
            <a:r>
              <a:rPr lang="en-US" sz="2000" b="0" i="0" u="none" strike="noStrike" cap="none">
                <a:solidFill>
                  <a:schemeClr val="dk1"/>
                </a:solidFill>
                <a:latin typeface="Arial"/>
                <a:ea typeface="Arial"/>
                <a:cs typeface="Arial"/>
                <a:sym typeface="Arial"/>
              </a:rPr>
              <a:t>Operating budgets ordinarily    </a:t>
            </a:r>
            <a:endParaRPr/>
          </a:p>
          <a:p>
            <a:pPr marL="0" marR="0" lvl="0" indent="0" algn="ctr" rtl="0">
              <a:spcBef>
                <a:spcPts val="0"/>
              </a:spcBef>
              <a:spcAft>
                <a:spcPts val="0"/>
              </a:spcAft>
              <a:buNone/>
            </a:pPr>
            <a:r>
              <a:rPr lang="en-US" sz="2000" b="0" i="0" u="none" strike="noStrike" cap="none">
                <a:solidFill>
                  <a:schemeClr val="dk1"/>
                </a:solidFill>
                <a:latin typeface="Arial"/>
                <a:ea typeface="Arial"/>
                <a:cs typeface="Arial"/>
                <a:sym typeface="Arial"/>
              </a:rPr>
              <a:t>cover a one-year period</a:t>
            </a:r>
            <a:endParaRPr/>
          </a:p>
          <a:p>
            <a:pPr marL="0" marR="0" lvl="0" indent="0" algn="ctr" rtl="0">
              <a:spcBef>
                <a:spcPts val="0"/>
              </a:spcBef>
              <a:spcAft>
                <a:spcPts val="0"/>
              </a:spcAft>
              <a:buNone/>
            </a:pPr>
            <a:r>
              <a:rPr lang="en-US" sz="2000" b="0" i="0" u="none" strike="noStrike" cap="none">
                <a:solidFill>
                  <a:schemeClr val="dk1"/>
                </a:solidFill>
                <a:latin typeface="Arial"/>
                <a:ea typeface="Arial"/>
                <a:cs typeface="Arial"/>
                <a:sym typeface="Arial"/>
              </a:rPr>
              <a:t>corresponding to a company’s fiscal year. Many companies divide their annual budget </a:t>
            </a:r>
            <a:endParaRPr/>
          </a:p>
          <a:p>
            <a:pPr marL="0" marR="0" lvl="0" indent="0" algn="ctr" rtl="0">
              <a:spcBef>
                <a:spcPts val="0"/>
              </a:spcBef>
              <a:spcAft>
                <a:spcPts val="0"/>
              </a:spcAft>
              <a:buNone/>
            </a:pPr>
            <a:r>
              <a:rPr lang="en-US" sz="2000" b="0" i="0" u="none" strike="noStrike" cap="none">
                <a:solidFill>
                  <a:schemeClr val="dk1"/>
                </a:solidFill>
                <a:latin typeface="Arial"/>
                <a:ea typeface="Arial"/>
                <a:cs typeface="Arial"/>
                <a:sym typeface="Arial"/>
              </a:rPr>
              <a:t>into four quarters.</a:t>
            </a:r>
            <a:endParaRPr/>
          </a:p>
        </p:txBody>
      </p:sp>
      <p:sp>
        <p:nvSpPr>
          <p:cNvPr id="241" name="Google Shape;241;p4"/>
          <p:cNvSpPr/>
          <p:nvPr/>
        </p:nvSpPr>
        <p:spPr>
          <a:xfrm>
            <a:off x="4640870" y="3992563"/>
            <a:ext cx="4308848" cy="1628651"/>
          </a:xfrm>
          <a:prstGeom prst="rect">
            <a:avLst/>
          </a:prstGeom>
          <a:solidFill>
            <a:schemeClr val="dk2"/>
          </a:solidFill>
          <a:ln w="12700" cap="flat" cmpd="sng">
            <a:solidFill>
              <a:srgbClr val="000000"/>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0475" tIns="44450" rIns="90475" bIns="44450" anchor="t" anchorCtr="0">
            <a:spAutoFit/>
          </a:bodyPr>
          <a:lstStyle/>
          <a:p>
            <a:pPr marL="0" marR="0" lvl="0" indent="0" algn="ctr" rtl="0">
              <a:spcBef>
                <a:spcPts val="0"/>
              </a:spcBef>
              <a:spcAft>
                <a:spcPts val="0"/>
              </a:spcAft>
              <a:buNone/>
            </a:pPr>
            <a:r>
              <a:rPr lang="en-US" sz="2000" b="0" i="0" u="none" strike="noStrike" cap="none">
                <a:solidFill>
                  <a:srgbClr val="FFFFFF"/>
                </a:solidFill>
                <a:latin typeface="Arial"/>
                <a:ea typeface="Arial"/>
                <a:cs typeface="Arial"/>
                <a:sym typeface="Arial"/>
              </a:rPr>
              <a:t>A continuous budget is a</a:t>
            </a:r>
            <a:br>
              <a:rPr lang="en-US" sz="2000" b="0" i="0" u="none" strike="noStrike" cap="none">
                <a:solidFill>
                  <a:srgbClr val="FFFFFF"/>
                </a:solidFill>
                <a:latin typeface="Arial"/>
                <a:ea typeface="Arial"/>
                <a:cs typeface="Arial"/>
                <a:sym typeface="Arial"/>
              </a:rPr>
            </a:br>
            <a:r>
              <a:rPr lang="en-US" sz="2000" b="0" i="0" u="none" strike="noStrike" cap="none">
                <a:solidFill>
                  <a:srgbClr val="FFFFFF"/>
                </a:solidFill>
                <a:latin typeface="Arial"/>
                <a:ea typeface="Arial"/>
                <a:cs typeface="Arial"/>
                <a:sym typeface="Arial"/>
              </a:rPr>
              <a:t>12-month budget that rolls</a:t>
            </a:r>
            <a:br>
              <a:rPr lang="en-US" sz="2000" b="0" i="0" u="none" strike="noStrike" cap="none">
                <a:solidFill>
                  <a:srgbClr val="FFFFFF"/>
                </a:solidFill>
                <a:latin typeface="Arial"/>
                <a:ea typeface="Arial"/>
                <a:cs typeface="Arial"/>
                <a:sym typeface="Arial"/>
              </a:rPr>
            </a:br>
            <a:r>
              <a:rPr lang="en-US" sz="2000" b="0" i="0" u="none" strike="noStrike" cap="none">
                <a:solidFill>
                  <a:srgbClr val="FFFFFF"/>
                </a:solidFill>
                <a:latin typeface="Arial"/>
                <a:ea typeface="Arial"/>
                <a:cs typeface="Arial"/>
                <a:sym typeface="Arial"/>
              </a:rPr>
              <a:t>forward one month (or quarter)</a:t>
            </a:r>
            <a:br>
              <a:rPr lang="en-US" sz="2000" b="0" i="0" u="none" strike="noStrike" cap="none">
                <a:solidFill>
                  <a:srgbClr val="FFFFFF"/>
                </a:solidFill>
                <a:latin typeface="Arial"/>
                <a:ea typeface="Arial"/>
                <a:cs typeface="Arial"/>
                <a:sym typeface="Arial"/>
              </a:rPr>
            </a:br>
            <a:r>
              <a:rPr lang="en-US" sz="2000" b="0" i="0" u="none" strike="noStrike" cap="none">
                <a:solidFill>
                  <a:srgbClr val="FFFFFF"/>
                </a:solidFill>
                <a:latin typeface="Arial"/>
                <a:ea typeface="Arial"/>
                <a:cs typeface="Arial"/>
                <a:sym typeface="Arial"/>
              </a:rPr>
              <a:t>as the current month (or quarter)</a:t>
            </a:r>
            <a:br>
              <a:rPr lang="en-US" sz="2000" b="0" i="0" u="none" strike="noStrike" cap="none">
                <a:solidFill>
                  <a:srgbClr val="FFFFFF"/>
                </a:solidFill>
                <a:latin typeface="Arial"/>
                <a:ea typeface="Arial"/>
                <a:cs typeface="Arial"/>
                <a:sym typeface="Arial"/>
              </a:rPr>
            </a:br>
            <a:r>
              <a:rPr lang="en-US" sz="2000" b="0" i="0" u="none" strike="noStrike" cap="none">
                <a:solidFill>
                  <a:srgbClr val="FFFFFF"/>
                </a:solidFill>
                <a:latin typeface="Arial"/>
                <a:ea typeface="Arial"/>
                <a:cs typeface="Arial"/>
                <a:sym typeface="Arial"/>
              </a:rPr>
              <a:t>is completed.</a:t>
            </a:r>
            <a:endParaRPr/>
          </a:p>
        </p:txBody>
      </p:sp>
    </p:spTree>
  </p:cSld>
  <p:clrMapOvr>
    <a:masterClrMapping/>
  </p:clrMapOvr>
  <p:transition>
    <p:strips dir="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40"/>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The Direct Materials Budget – Part 2</a:t>
            </a:r>
            <a:endParaRPr/>
          </a:p>
        </p:txBody>
      </p:sp>
      <p:sp>
        <p:nvSpPr>
          <p:cNvPr id="551" name="Google Shape;551;p40"/>
          <p:cNvSpPr/>
          <p:nvPr/>
        </p:nvSpPr>
        <p:spPr>
          <a:xfrm>
            <a:off x="4114800" y="3657600"/>
            <a:ext cx="4495800" cy="228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2" name="Google Shape;552;p40"/>
          <p:cNvSpPr/>
          <p:nvPr/>
        </p:nvSpPr>
        <p:spPr>
          <a:xfrm>
            <a:off x="4267200" y="3352800"/>
            <a:ext cx="4495800" cy="228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553" name="Google Shape;553;p40"/>
          <p:cNvPicPr preferRelativeResize="0"/>
          <p:nvPr/>
        </p:nvPicPr>
        <p:blipFill rotWithShape="1">
          <a:blip r:embed="rId3">
            <a:alphaModFix/>
          </a:blip>
          <a:srcRect/>
          <a:stretch/>
        </p:blipFill>
        <p:spPr>
          <a:xfrm>
            <a:off x="615950" y="1385888"/>
            <a:ext cx="7750175" cy="2806700"/>
          </a:xfrm>
          <a:prstGeom prst="rect">
            <a:avLst/>
          </a:prstGeom>
          <a:noFill/>
          <a:ln>
            <a:noFill/>
          </a:ln>
        </p:spPr>
      </p:pic>
      <p:grpSp>
        <p:nvGrpSpPr>
          <p:cNvPr id="554" name="Google Shape;554;p40"/>
          <p:cNvGrpSpPr/>
          <p:nvPr/>
        </p:nvGrpSpPr>
        <p:grpSpPr>
          <a:xfrm>
            <a:off x="304800" y="2209800"/>
            <a:ext cx="8077200" cy="3176589"/>
            <a:chOff x="336" y="1977"/>
            <a:chExt cx="5088" cy="2001"/>
          </a:xfrm>
        </p:grpSpPr>
        <p:sp>
          <p:nvSpPr>
            <p:cNvPr id="555" name="Google Shape;555;p40"/>
            <p:cNvSpPr/>
            <p:nvPr/>
          </p:nvSpPr>
          <p:spPr>
            <a:xfrm>
              <a:off x="336" y="3456"/>
              <a:ext cx="2448" cy="522"/>
            </a:xfrm>
            <a:prstGeom prst="rect">
              <a:avLst/>
            </a:prstGeom>
            <a:solidFill>
              <a:schemeClr val="dk2"/>
            </a:solidFill>
            <a:ln w="12700" cap="flat" cmpd="sng">
              <a:solidFill>
                <a:srgbClr val="000000"/>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0475" tIns="44450" rIns="90475" bIns="44450" anchor="t" anchorCtr="0">
              <a:spAutoFit/>
            </a:bodyPr>
            <a:lstStyle/>
            <a:p>
              <a:pPr marL="0" marR="0" lvl="0" indent="0" algn="ctr" rtl="0">
                <a:spcBef>
                  <a:spcPts val="0"/>
                </a:spcBef>
                <a:spcAft>
                  <a:spcPts val="0"/>
                </a:spcAft>
                <a:buNone/>
              </a:pPr>
              <a:r>
                <a:rPr lang="en-US" sz="2400">
                  <a:solidFill>
                    <a:srgbClr val="FFFFFF"/>
                  </a:solidFill>
                  <a:latin typeface="Arial"/>
                  <a:ea typeface="Arial"/>
                  <a:cs typeface="Arial"/>
                  <a:sym typeface="Arial"/>
                </a:rPr>
                <a:t>From production budget.</a:t>
              </a:r>
              <a:endParaRPr/>
            </a:p>
          </p:txBody>
        </p:sp>
        <p:cxnSp>
          <p:nvCxnSpPr>
            <p:cNvPr id="556" name="Google Shape;556;p40"/>
            <p:cNvCxnSpPr/>
            <p:nvPr/>
          </p:nvCxnSpPr>
          <p:spPr>
            <a:xfrm rot="10800000" flipH="1">
              <a:off x="2016" y="2112"/>
              <a:ext cx="572" cy="1344"/>
            </a:xfrm>
            <a:prstGeom prst="straightConnector1">
              <a:avLst/>
            </a:prstGeom>
            <a:noFill/>
            <a:ln w="28575" cap="flat" cmpd="sng">
              <a:solidFill>
                <a:srgbClr val="FC0128"/>
              </a:solidFill>
              <a:prstDash val="solid"/>
              <a:round/>
              <a:headEnd type="none" w="med" len="med"/>
              <a:tailEnd type="triangle" w="med" len="med"/>
            </a:ln>
            <a:effectLst>
              <a:outerShdw blurRad="63500" dist="38100" dir="2700000" algn="tl" rotWithShape="0">
                <a:srgbClr val="000000">
                  <a:alpha val="39607"/>
                </a:srgbClr>
              </a:outerShdw>
            </a:effectLst>
          </p:spPr>
        </p:cxnSp>
        <p:sp>
          <p:nvSpPr>
            <p:cNvPr id="557" name="Google Shape;557;p40"/>
            <p:cNvSpPr/>
            <p:nvPr/>
          </p:nvSpPr>
          <p:spPr>
            <a:xfrm>
              <a:off x="2576" y="1977"/>
              <a:ext cx="2848" cy="144"/>
            </a:xfrm>
            <a:prstGeom prst="rect">
              <a:avLst/>
            </a:prstGeom>
            <a:noFill/>
            <a:ln w="50800" cap="flat" cmpd="sng">
              <a:solidFill>
                <a:srgbClr val="FC01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transition>
    <p:strips dir="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41"/>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The Direct Materials Budget – Part 3</a:t>
            </a:r>
            <a:endParaRPr/>
          </a:p>
        </p:txBody>
      </p:sp>
      <p:pic>
        <p:nvPicPr>
          <p:cNvPr id="563" name="Google Shape;563;p41"/>
          <p:cNvPicPr preferRelativeResize="0"/>
          <p:nvPr/>
        </p:nvPicPr>
        <p:blipFill rotWithShape="1">
          <a:blip r:embed="rId3">
            <a:alphaModFix/>
          </a:blip>
          <a:srcRect/>
          <a:stretch/>
        </p:blipFill>
        <p:spPr>
          <a:xfrm>
            <a:off x="609600" y="1371600"/>
            <a:ext cx="7686675" cy="2819400"/>
          </a:xfrm>
          <a:prstGeom prst="rect">
            <a:avLst/>
          </a:prstGeom>
          <a:noFill/>
          <a:ln>
            <a:noFill/>
          </a:ln>
        </p:spPr>
      </p:pic>
    </p:spTree>
  </p:cSld>
  <p:clrMapOvr>
    <a:masterClrMapping/>
  </p:clrMapOvr>
  <p:transition>
    <p:strips dir="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pic>
        <p:nvPicPr>
          <p:cNvPr id="568" name="Google Shape;568;p42"/>
          <p:cNvPicPr preferRelativeResize="0"/>
          <p:nvPr/>
        </p:nvPicPr>
        <p:blipFill rotWithShape="1">
          <a:blip r:embed="rId3">
            <a:alphaModFix/>
          </a:blip>
          <a:srcRect/>
          <a:stretch/>
        </p:blipFill>
        <p:spPr>
          <a:xfrm>
            <a:off x="585788" y="1346200"/>
            <a:ext cx="7824787" cy="2865438"/>
          </a:xfrm>
          <a:prstGeom prst="rect">
            <a:avLst/>
          </a:prstGeom>
          <a:noFill/>
          <a:ln>
            <a:noFill/>
          </a:ln>
        </p:spPr>
      </p:pic>
      <p:sp>
        <p:nvSpPr>
          <p:cNvPr id="569" name="Google Shape;569;p42"/>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The Direct Materials Budget – Part 4</a:t>
            </a:r>
            <a:endParaRPr/>
          </a:p>
        </p:txBody>
      </p:sp>
      <p:sp>
        <p:nvSpPr>
          <p:cNvPr id="570" name="Google Shape;570;p42"/>
          <p:cNvSpPr/>
          <p:nvPr/>
        </p:nvSpPr>
        <p:spPr>
          <a:xfrm>
            <a:off x="3771900" y="3429000"/>
            <a:ext cx="952500" cy="260350"/>
          </a:xfrm>
          <a:prstGeom prst="rect">
            <a:avLst/>
          </a:prstGeom>
          <a:noFill/>
          <a:ln w="50800" cap="flat" cmpd="sng">
            <a:solidFill>
              <a:srgbClr val="FC01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1" name="Google Shape;571;p42"/>
          <p:cNvSpPr/>
          <p:nvPr/>
        </p:nvSpPr>
        <p:spPr>
          <a:xfrm>
            <a:off x="4248150" y="4392613"/>
            <a:ext cx="4572000" cy="1493837"/>
          </a:xfrm>
          <a:prstGeom prst="rect">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600">
                <a:solidFill>
                  <a:srgbClr val="FFFFFF"/>
                </a:solidFill>
                <a:latin typeface="Arial"/>
                <a:ea typeface="Arial"/>
                <a:cs typeface="Arial"/>
                <a:sym typeface="Arial"/>
              </a:rPr>
              <a:t>Now, why don’t </a:t>
            </a:r>
            <a:r>
              <a:rPr lang="en-US" sz="2600">
                <a:solidFill>
                  <a:srgbClr val="FFFF00"/>
                </a:solidFill>
                <a:latin typeface="Arial"/>
                <a:ea typeface="Arial"/>
                <a:cs typeface="Arial"/>
                <a:sym typeface="Arial"/>
              </a:rPr>
              <a:t>you</a:t>
            </a:r>
            <a:r>
              <a:rPr lang="en-US" sz="2600">
                <a:solidFill>
                  <a:srgbClr val="FFFFFF"/>
                </a:solidFill>
                <a:latin typeface="Arial"/>
                <a:ea typeface="Arial"/>
                <a:cs typeface="Arial"/>
                <a:sym typeface="Arial"/>
              </a:rPr>
              <a:t> </a:t>
            </a:r>
            <a:endParaRPr/>
          </a:p>
          <a:p>
            <a:pPr marL="0" marR="0" lvl="0" indent="0" algn="ctr" rtl="0">
              <a:spcBef>
                <a:spcPts val="0"/>
              </a:spcBef>
              <a:spcAft>
                <a:spcPts val="0"/>
              </a:spcAft>
              <a:buNone/>
            </a:pPr>
            <a:r>
              <a:rPr lang="en-US" sz="2600">
                <a:solidFill>
                  <a:srgbClr val="FFFFFF"/>
                </a:solidFill>
                <a:latin typeface="Arial"/>
                <a:ea typeface="Arial"/>
                <a:cs typeface="Arial"/>
                <a:sym typeface="Arial"/>
              </a:rPr>
              <a:t>calculate the materials to</a:t>
            </a:r>
            <a:br>
              <a:rPr lang="en-US" sz="2600">
                <a:solidFill>
                  <a:srgbClr val="FFFFFF"/>
                </a:solidFill>
                <a:latin typeface="Arial"/>
                <a:ea typeface="Arial"/>
                <a:cs typeface="Arial"/>
                <a:sym typeface="Arial"/>
              </a:rPr>
            </a:br>
            <a:r>
              <a:rPr lang="en-US" sz="2600">
                <a:solidFill>
                  <a:srgbClr val="FFFFFF"/>
                </a:solidFill>
                <a:latin typeface="Arial"/>
                <a:ea typeface="Arial"/>
                <a:cs typeface="Arial"/>
                <a:sym typeface="Arial"/>
              </a:rPr>
              <a:t>be purchased in May.</a:t>
            </a:r>
            <a:endParaRPr/>
          </a:p>
        </p:txBody>
      </p:sp>
      <p:grpSp>
        <p:nvGrpSpPr>
          <p:cNvPr id="572" name="Google Shape;572;p42"/>
          <p:cNvGrpSpPr/>
          <p:nvPr/>
        </p:nvGrpSpPr>
        <p:grpSpPr>
          <a:xfrm>
            <a:off x="4724400" y="3236918"/>
            <a:ext cx="4038600" cy="428625"/>
            <a:chOff x="3072" y="2653"/>
            <a:chExt cx="2544" cy="270"/>
          </a:xfrm>
        </p:grpSpPr>
        <p:sp>
          <p:nvSpPr>
            <p:cNvPr id="573" name="Google Shape;573;p42"/>
            <p:cNvSpPr/>
            <p:nvPr/>
          </p:nvSpPr>
          <p:spPr>
            <a:xfrm>
              <a:off x="3648" y="2653"/>
              <a:ext cx="1968" cy="270"/>
            </a:xfrm>
            <a:prstGeom prst="rect">
              <a:avLst/>
            </a:prstGeom>
            <a:solidFill>
              <a:srgbClr val="663300"/>
            </a:solidFill>
            <a:ln w="12700" cap="flat" cmpd="sng">
              <a:solidFill>
                <a:schemeClr val="dk1"/>
              </a:solidFill>
              <a:prstDash val="solid"/>
              <a:miter lim="800000"/>
              <a:headEnd type="none" w="sm" len="sm"/>
              <a:tailEnd type="none" w="sm" len="sm"/>
            </a:ln>
            <a:effectLst>
              <a:outerShdw blurRad="63500" dist="17961" dir="2700000" algn="ctr" rotWithShape="0">
                <a:schemeClr val="lt2">
                  <a:alpha val="74901"/>
                </a:schemeClr>
              </a:outerShdw>
            </a:effectLst>
          </p:spPr>
          <p:txBody>
            <a:bodyPr spcFirstLastPara="1" wrap="square" lIns="90475" tIns="44450" rIns="90475" bIns="44450" anchor="t" anchorCtr="0">
              <a:spAutoFit/>
            </a:bodyPr>
            <a:lstStyle/>
            <a:p>
              <a:pPr marL="0" marR="0" lvl="0" indent="0" algn="ctr" rtl="0">
                <a:spcBef>
                  <a:spcPts val="0"/>
                </a:spcBef>
                <a:spcAft>
                  <a:spcPts val="0"/>
                </a:spcAft>
                <a:buNone/>
              </a:pPr>
              <a:r>
                <a:rPr lang="en-US" sz="2200">
                  <a:solidFill>
                    <a:srgbClr val="FFFF00"/>
                  </a:solidFill>
                  <a:latin typeface="Arial"/>
                  <a:ea typeface="Arial"/>
                  <a:cs typeface="Arial"/>
                  <a:sym typeface="Arial"/>
                </a:rPr>
                <a:t>March 31 inventory.</a:t>
              </a:r>
              <a:endParaRPr/>
            </a:p>
          </p:txBody>
        </p:sp>
        <p:cxnSp>
          <p:nvCxnSpPr>
            <p:cNvPr id="574" name="Google Shape;574;p42"/>
            <p:cNvCxnSpPr/>
            <p:nvPr/>
          </p:nvCxnSpPr>
          <p:spPr>
            <a:xfrm flipH="1">
              <a:off x="3072" y="2784"/>
              <a:ext cx="576" cy="48"/>
            </a:xfrm>
            <a:prstGeom prst="straightConnector1">
              <a:avLst/>
            </a:prstGeom>
            <a:noFill/>
            <a:ln w="38100" cap="flat" cmpd="sng">
              <a:solidFill>
                <a:srgbClr val="FF0000"/>
              </a:solidFill>
              <a:prstDash val="solid"/>
              <a:round/>
              <a:headEnd type="none" w="med" len="med"/>
              <a:tailEnd type="triangle" w="med" len="med"/>
            </a:ln>
            <a:effectLst>
              <a:outerShdw blurRad="63500" dist="38099" dir="2700000" algn="ctr" rotWithShape="0">
                <a:schemeClr val="lt2">
                  <a:alpha val="74901"/>
                </a:schemeClr>
              </a:outerShdw>
            </a:effectLst>
          </p:spPr>
        </p:cxnSp>
      </p:grpSp>
      <p:grpSp>
        <p:nvGrpSpPr>
          <p:cNvPr id="575" name="Google Shape;575;p42"/>
          <p:cNvGrpSpPr/>
          <p:nvPr/>
        </p:nvGrpSpPr>
        <p:grpSpPr>
          <a:xfrm>
            <a:off x="3810000" y="2667000"/>
            <a:ext cx="2133600" cy="533400"/>
            <a:chOff x="2496" y="2288"/>
            <a:chExt cx="1344" cy="336"/>
          </a:xfrm>
        </p:grpSpPr>
        <p:sp>
          <p:nvSpPr>
            <p:cNvPr id="576" name="Google Shape;576;p42"/>
            <p:cNvSpPr/>
            <p:nvPr/>
          </p:nvSpPr>
          <p:spPr>
            <a:xfrm>
              <a:off x="2496" y="2448"/>
              <a:ext cx="576" cy="176"/>
            </a:xfrm>
            <a:prstGeom prst="rect">
              <a:avLst/>
            </a:prstGeom>
            <a:noFill/>
            <a:ln w="38100" cap="flat" cmpd="sng">
              <a:solidFill>
                <a:srgbClr val="FF0000"/>
              </a:solidFill>
              <a:prstDash val="solid"/>
              <a:miter lim="800000"/>
              <a:headEnd type="none" w="sm" len="sm"/>
              <a:tailEnd type="none" w="sm" len="sm"/>
            </a:ln>
            <a:effectLst>
              <a:outerShdw blurRad="63500" dist="29783" dir="1514402" algn="ctr" rotWithShape="0">
                <a:schemeClr val="lt2">
                  <a:alpha val="74901"/>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577" name="Google Shape;577;p42"/>
            <p:cNvCxnSpPr/>
            <p:nvPr/>
          </p:nvCxnSpPr>
          <p:spPr>
            <a:xfrm flipH="1">
              <a:off x="3120" y="2400"/>
              <a:ext cx="144" cy="96"/>
            </a:xfrm>
            <a:prstGeom prst="straightConnector1">
              <a:avLst/>
            </a:prstGeom>
            <a:noFill/>
            <a:ln w="38100" cap="flat" cmpd="sng">
              <a:solidFill>
                <a:srgbClr val="FF0000"/>
              </a:solidFill>
              <a:prstDash val="solid"/>
              <a:round/>
              <a:headEnd type="none" w="med" len="med"/>
              <a:tailEnd type="stealth" w="med" len="med"/>
            </a:ln>
            <a:effectLst>
              <a:outerShdw blurRad="63500" dist="38099" dir="2700000" algn="ctr" rotWithShape="0">
                <a:schemeClr val="lt2">
                  <a:alpha val="74901"/>
                </a:schemeClr>
              </a:outerShdw>
            </a:effectLst>
          </p:spPr>
        </p:cxnSp>
        <p:sp>
          <p:nvSpPr>
            <p:cNvPr id="578" name="Google Shape;578;p42"/>
            <p:cNvSpPr/>
            <p:nvPr/>
          </p:nvSpPr>
          <p:spPr>
            <a:xfrm>
              <a:off x="3264" y="2288"/>
              <a:ext cx="576" cy="192"/>
            </a:xfrm>
            <a:prstGeom prst="rect">
              <a:avLst/>
            </a:prstGeom>
            <a:noFill/>
            <a:ln w="38100" cap="flat" cmpd="sng">
              <a:solidFill>
                <a:srgbClr val="FF0000"/>
              </a:solidFill>
              <a:prstDash val="solid"/>
              <a:miter lim="800000"/>
              <a:headEnd type="none" w="sm" len="sm"/>
              <a:tailEnd type="none" w="sm" len="sm"/>
            </a:ln>
            <a:effectLst>
              <a:outerShdw blurRad="63500" dist="29783" dir="1514402" algn="ctr" rotWithShape="0">
                <a:schemeClr val="lt2">
                  <a:alpha val="74901"/>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579" name="Google Shape;579;p42"/>
          <p:cNvGrpSpPr/>
          <p:nvPr/>
        </p:nvGrpSpPr>
        <p:grpSpPr>
          <a:xfrm>
            <a:off x="381689" y="3190875"/>
            <a:ext cx="3541024" cy="2458304"/>
            <a:chOff x="309" y="1973"/>
            <a:chExt cx="2183" cy="1574"/>
          </a:xfrm>
        </p:grpSpPr>
        <p:cxnSp>
          <p:nvCxnSpPr>
            <p:cNvPr id="580" name="Google Shape;580;p42"/>
            <p:cNvCxnSpPr/>
            <p:nvPr/>
          </p:nvCxnSpPr>
          <p:spPr>
            <a:xfrm rot="10800000" flipH="1">
              <a:off x="1244" y="1973"/>
              <a:ext cx="1248" cy="865"/>
            </a:xfrm>
            <a:prstGeom prst="straightConnector1">
              <a:avLst/>
            </a:prstGeom>
            <a:noFill/>
            <a:ln w="38100" cap="flat" cmpd="sng">
              <a:solidFill>
                <a:srgbClr val="FF0000"/>
              </a:solidFill>
              <a:prstDash val="solid"/>
              <a:round/>
              <a:headEnd type="none" w="med" len="med"/>
              <a:tailEnd type="stealth" w="med" len="med"/>
            </a:ln>
            <a:effectLst>
              <a:outerShdw blurRad="63500" dist="38099" dir="2700000" algn="ctr" rotWithShape="0">
                <a:schemeClr val="lt2">
                  <a:alpha val="74901"/>
                </a:schemeClr>
              </a:outerShdw>
            </a:effectLst>
          </p:spPr>
        </p:cxnSp>
        <p:sp>
          <p:nvSpPr>
            <p:cNvPr id="581" name="Google Shape;581;p42"/>
            <p:cNvSpPr txBox="1"/>
            <p:nvPr/>
          </p:nvSpPr>
          <p:spPr>
            <a:xfrm>
              <a:off x="309" y="2838"/>
              <a:ext cx="2090" cy="709"/>
            </a:xfrm>
            <a:prstGeom prst="rect">
              <a:avLst/>
            </a:prstGeom>
            <a:solidFill>
              <a:srgbClr val="146266"/>
            </a:solidFill>
            <a:ln w="9525" cap="flat" cmpd="sng">
              <a:solidFill>
                <a:schemeClr val="dk1"/>
              </a:solidFill>
              <a:prstDash val="solid"/>
              <a:miter lim="800000"/>
              <a:headEnd type="none" w="sm" len="sm"/>
              <a:tailEnd type="none" w="sm" len="sm"/>
            </a:ln>
            <a:effectLst>
              <a:outerShdw blurRad="63500" dist="38099" dir="2700000" algn="ctr" rotWithShape="0">
                <a:schemeClr val="lt2">
                  <a:alpha val="74901"/>
                </a:scheme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2200">
                  <a:solidFill>
                    <a:srgbClr val="FFFFFF"/>
                  </a:solidFill>
                  <a:latin typeface="Arial"/>
                  <a:ea typeface="Arial"/>
                  <a:cs typeface="Arial"/>
                  <a:sym typeface="Arial"/>
                </a:rPr>
                <a:t>10% of following month’s production needs.</a:t>
              </a:r>
              <a:endParaRPr/>
            </a:p>
          </p:txBody>
        </p:sp>
      </p:gr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5"/>
                                        </p:tgtEl>
                                        <p:attrNameLst>
                                          <p:attrName>style.visibility</p:attrName>
                                        </p:attrNameLst>
                                      </p:cBhvr>
                                      <p:to>
                                        <p:strVal val="visible"/>
                                      </p:to>
                                    </p:set>
                                    <p:animEffect transition="in" filter="fade">
                                      <p:cBhvr>
                                        <p:cTn id="7" dur="2000"/>
                                        <p:tgtEl>
                                          <p:spTgt spid="575"/>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579"/>
                                        </p:tgtEl>
                                        <p:attrNameLst>
                                          <p:attrName>style.visibility</p:attrName>
                                        </p:attrNameLst>
                                      </p:cBhvr>
                                      <p:to>
                                        <p:strVal val="visible"/>
                                      </p:to>
                                    </p:set>
                                    <p:animEffect transition="in" filter="fade">
                                      <p:cBhvr>
                                        <p:cTn id="11" dur="1000"/>
                                        <p:tgtEl>
                                          <p:spTgt spid="579"/>
                                        </p:tgtEl>
                                      </p:cBhvr>
                                    </p:animEffect>
                                  </p:childTnLst>
                                </p:cTn>
                              </p:par>
                            </p:childTnLst>
                          </p:cTn>
                        </p:par>
                        <p:par>
                          <p:cTn id="12" fill="hold">
                            <p:stCondLst>
                              <p:cond delay="3000"/>
                            </p:stCondLst>
                            <p:childTnLst>
                              <p:par>
                                <p:cTn id="13" presetID="10" presetClass="entr" presetSubtype="0" fill="hold" nodeType="afterEffect">
                                  <p:stCondLst>
                                    <p:cond delay="0"/>
                                  </p:stCondLst>
                                  <p:childTnLst>
                                    <p:set>
                                      <p:cBhvr>
                                        <p:cTn id="14" dur="1" fill="hold">
                                          <p:stCondLst>
                                            <p:cond delay="0"/>
                                          </p:stCondLst>
                                        </p:cTn>
                                        <p:tgtEl>
                                          <p:spTgt spid="572"/>
                                        </p:tgtEl>
                                        <p:attrNameLst>
                                          <p:attrName>style.visibility</p:attrName>
                                        </p:attrNameLst>
                                      </p:cBhvr>
                                      <p:to>
                                        <p:strVal val="visible"/>
                                      </p:to>
                                    </p:set>
                                    <p:animEffect transition="in" filter="fade">
                                      <p:cBhvr>
                                        <p:cTn id="15" dur="500"/>
                                        <p:tgtEl>
                                          <p:spTgt spid="572"/>
                                        </p:tgtEl>
                                      </p:cBhvr>
                                    </p:animEffect>
                                  </p:childTnLst>
                                </p:cTn>
                              </p:par>
                            </p:childTnLst>
                          </p:cTn>
                        </p:par>
                        <p:par>
                          <p:cTn id="16" fill="hold">
                            <p:stCondLst>
                              <p:cond delay="3500"/>
                            </p:stCondLst>
                            <p:childTnLst>
                              <p:par>
                                <p:cTn id="17" presetID="10" presetClass="entr" presetSubtype="0" fill="hold" nodeType="afterEffect">
                                  <p:stCondLst>
                                    <p:cond delay="0"/>
                                  </p:stCondLst>
                                  <p:childTnLst>
                                    <p:set>
                                      <p:cBhvr>
                                        <p:cTn id="18" dur="1" fill="hold">
                                          <p:stCondLst>
                                            <p:cond delay="0"/>
                                          </p:stCondLst>
                                        </p:cTn>
                                        <p:tgtEl>
                                          <p:spTgt spid="571"/>
                                        </p:tgtEl>
                                        <p:attrNameLst>
                                          <p:attrName>style.visibility</p:attrName>
                                        </p:attrNameLst>
                                      </p:cBhvr>
                                      <p:to>
                                        <p:strVal val="visible"/>
                                      </p:to>
                                    </p:set>
                                    <p:animEffect transition="in" filter="fade">
                                      <p:cBhvr>
                                        <p:cTn id="19" dur="2000"/>
                                        <p:tgtEl>
                                          <p:spTgt spid="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43"/>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The Direct Materials Budget – Part 5</a:t>
            </a:r>
            <a:endParaRPr/>
          </a:p>
        </p:txBody>
      </p:sp>
      <p:pic>
        <p:nvPicPr>
          <p:cNvPr id="587" name="Google Shape;587;p43"/>
          <p:cNvPicPr preferRelativeResize="0"/>
          <p:nvPr/>
        </p:nvPicPr>
        <p:blipFill rotWithShape="1">
          <a:blip r:embed="rId3">
            <a:alphaModFix/>
          </a:blip>
          <a:srcRect/>
          <a:stretch/>
        </p:blipFill>
        <p:spPr>
          <a:xfrm>
            <a:off x="685800" y="1371600"/>
            <a:ext cx="7699375" cy="2819400"/>
          </a:xfrm>
          <a:prstGeom prst="rect">
            <a:avLst/>
          </a:prstGeom>
          <a:noFill/>
          <a:ln>
            <a:noFill/>
          </a:ln>
        </p:spPr>
      </p:pic>
      <p:grpSp>
        <p:nvGrpSpPr>
          <p:cNvPr id="588" name="Google Shape;588;p43"/>
          <p:cNvGrpSpPr/>
          <p:nvPr/>
        </p:nvGrpSpPr>
        <p:grpSpPr>
          <a:xfrm>
            <a:off x="3962400" y="2971800"/>
            <a:ext cx="1993900" cy="723900"/>
            <a:chOff x="2464" y="2816"/>
            <a:chExt cx="1256" cy="456"/>
          </a:xfrm>
        </p:grpSpPr>
        <p:sp>
          <p:nvSpPr>
            <p:cNvPr id="589" name="Google Shape;589;p43"/>
            <p:cNvSpPr/>
            <p:nvPr/>
          </p:nvSpPr>
          <p:spPr>
            <a:xfrm>
              <a:off x="2464" y="2816"/>
              <a:ext cx="480" cy="144"/>
            </a:xfrm>
            <a:prstGeom prst="rect">
              <a:avLst/>
            </a:prstGeom>
            <a:noFill/>
            <a:ln w="28575" cap="flat" cmpd="sng">
              <a:solidFill>
                <a:srgbClr val="FF0000"/>
              </a:solidFill>
              <a:prstDash val="solid"/>
              <a:miter lim="800000"/>
              <a:headEnd type="none" w="sm" len="sm"/>
              <a:tailEnd type="none" w="sm" len="sm"/>
            </a:ln>
            <a:effectLst>
              <a:outerShdw blurRad="63500" dist="29783" dir="1514402" algn="ctr" rotWithShape="0">
                <a:schemeClr val="lt2">
                  <a:alpha val="74901"/>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0" name="Google Shape;590;p43"/>
            <p:cNvSpPr/>
            <p:nvPr/>
          </p:nvSpPr>
          <p:spPr>
            <a:xfrm>
              <a:off x="3240" y="3128"/>
              <a:ext cx="480" cy="144"/>
            </a:xfrm>
            <a:prstGeom prst="rect">
              <a:avLst/>
            </a:prstGeom>
            <a:noFill/>
            <a:ln w="28575" cap="flat" cmpd="sng">
              <a:solidFill>
                <a:srgbClr val="FF0000"/>
              </a:solidFill>
              <a:prstDash val="solid"/>
              <a:miter lim="800000"/>
              <a:headEnd type="none" w="sm" len="sm"/>
              <a:tailEnd type="none" w="sm" len="sm"/>
            </a:ln>
            <a:effectLst>
              <a:outerShdw blurRad="63500" dist="29783" dir="1514402" algn="ctr" rotWithShape="0">
                <a:schemeClr val="lt2">
                  <a:alpha val="74901"/>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591" name="Google Shape;591;p43"/>
            <p:cNvCxnSpPr/>
            <p:nvPr/>
          </p:nvCxnSpPr>
          <p:spPr>
            <a:xfrm>
              <a:off x="2976" y="2976"/>
              <a:ext cx="240" cy="144"/>
            </a:xfrm>
            <a:prstGeom prst="straightConnector1">
              <a:avLst/>
            </a:prstGeom>
            <a:noFill/>
            <a:ln w="38100" cap="flat" cmpd="sng">
              <a:solidFill>
                <a:srgbClr val="FF0000"/>
              </a:solidFill>
              <a:prstDash val="solid"/>
              <a:round/>
              <a:headEnd type="none" w="med" len="med"/>
              <a:tailEnd type="stealth" w="med" len="med"/>
            </a:ln>
            <a:effectLst>
              <a:outerShdw blurRad="63500" dist="38099" dir="2700000" algn="ctr" rotWithShape="0">
                <a:schemeClr val="lt2">
                  <a:alpha val="74901"/>
                </a:schemeClr>
              </a:outerShdw>
            </a:effectLst>
          </p:spPr>
        </p:cxnSp>
      </p:grpSp>
    </p:spTree>
  </p:cSld>
  <p:clrMapOvr>
    <a:masterClrMapping/>
  </p:clrMapOvr>
  <p:transition>
    <p:strips dir="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pic>
        <p:nvPicPr>
          <p:cNvPr id="596" name="Google Shape;596;p44"/>
          <p:cNvPicPr preferRelativeResize="0"/>
          <p:nvPr/>
        </p:nvPicPr>
        <p:blipFill rotWithShape="1">
          <a:blip r:embed="rId3">
            <a:alphaModFix/>
          </a:blip>
          <a:srcRect/>
          <a:stretch/>
        </p:blipFill>
        <p:spPr>
          <a:xfrm>
            <a:off x="822325" y="1293813"/>
            <a:ext cx="7543800" cy="2757487"/>
          </a:xfrm>
          <a:prstGeom prst="rect">
            <a:avLst/>
          </a:prstGeom>
          <a:noFill/>
          <a:ln>
            <a:noFill/>
          </a:ln>
        </p:spPr>
      </p:pic>
      <p:sp>
        <p:nvSpPr>
          <p:cNvPr id="597" name="Google Shape;597;p44"/>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The Direct Materials Budget – Part 6</a:t>
            </a:r>
            <a:endParaRPr/>
          </a:p>
        </p:txBody>
      </p:sp>
      <p:grpSp>
        <p:nvGrpSpPr>
          <p:cNvPr id="598" name="Google Shape;598;p44"/>
          <p:cNvGrpSpPr/>
          <p:nvPr/>
        </p:nvGrpSpPr>
        <p:grpSpPr>
          <a:xfrm>
            <a:off x="3886200" y="3429000"/>
            <a:ext cx="4876800" cy="2136775"/>
            <a:chOff x="2352" y="2401"/>
            <a:chExt cx="3072" cy="1346"/>
          </a:xfrm>
        </p:grpSpPr>
        <p:sp>
          <p:nvSpPr>
            <p:cNvPr id="599" name="Google Shape;599;p44"/>
            <p:cNvSpPr txBox="1"/>
            <p:nvPr/>
          </p:nvSpPr>
          <p:spPr>
            <a:xfrm>
              <a:off x="2352" y="3456"/>
              <a:ext cx="3072" cy="291"/>
            </a:xfrm>
            <a:prstGeom prst="rect">
              <a:avLst/>
            </a:prstGeom>
            <a:solidFill>
              <a:srgbClr val="146266"/>
            </a:solidFill>
            <a:ln w="9525" cap="flat" cmpd="sng">
              <a:solidFill>
                <a:srgbClr val="000000"/>
              </a:solidFill>
              <a:prstDash val="solid"/>
              <a:miter lim="800000"/>
              <a:headEnd type="none" w="sm" len="sm"/>
              <a:tailEnd type="none" w="sm" len="sm"/>
            </a:ln>
            <a:effectLst>
              <a:outerShdw blurRad="63500" dist="38099" dir="2700000" algn="ctr" rotWithShape="0">
                <a:srgbClr val="000000">
                  <a:alpha val="74901"/>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lt1"/>
                  </a:solidFill>
                  <a:latin typeface="Arial"/>
                  <a:ea typeface="Arial"/>
                  <a:cs typeface="Arial"/>
                  <a:sym typeface="Arial"/>
                </a:rPr>
                <a:t>Beginning inventory from April.</a:t>
              </a:r>
              <a:endParaRPr sz="2800">
                <a:solidFill>
                  <a:schemeClr val="lt1"/>
                </a:solidFill>
                <a:latin typeface="Times New Roman"/>
                <a:ea typeface="Times New Roman"/>
                <a:cs typeface="Times New Roman"/>
                <a:sym typeface="Times New Roman"/>
              </a:endParaRPr>
            </a:p>
          </p:txBody>
        </p:sp>
        <p:cxnSp>
          <p:nvCxnSpPr>
            <p:cNvPr id="600" name="Google Shape;600;p44"/>
            <p:cNvCxnSpPr/>
            <p:nvPr/>
          </p:nvCxnSpPr>
          <p:spPr>
            <a:xfrm rot="10800000" flipH="1">
              <a:off x="4512" y="2401"/>
              <a:ext cx="232" cy="1055"/>
            </a:xfrm>
            <a:prstGeom prst="straightConnector1">
              <a:avLst/>
            </a:prstGeom>
            <a:noFill/>
            <a:ln w="28575" cap="flat" cmpd="sng">
              <a:solidFill>
                <a:srgbClr val="FF0000"/>
              </a:solidFill>
              <a:prstDash val="solid"/>
              <a:round/>
              <a:headEnd type="none" w="med" len="med"/>
              <a:tailEnd type="stealth" w="med" len="med"/>
            </a:ln>
          </p:spPr>
        </p:cxnSp>
      </p:grpSp>
      <p:sp>
        <p:nvSpPr>
          <p:cNvPr id="601" name="Google Shape;601;p44"/>
          <p:cNvSpPr/>
          <p:nvPr/>
        </p:nvSpPr>
        <p:spPr>
          <a:xfrm>
            <a:off x="5257800" y="2895600"/>
            <a:ext cx="762000" cy="228600"/>
          </a:xfrm>
          <a:prstGeom prst="rect">
            <a:avLst/>
          </a:prstGeom>
          <a:noFill/>
          <a:ln w="28575" cap="flat" cmpd="sng">
            <a:solidFill>
              <a:srgbClr val="FF0000"/>
            </a:solidFill>
            <a:prstDash val="solid"/>
            <a:miter lim="800000"/>
            <a:headEnd type="none" w="sm" len="sm"/>
            <a:tailEnd type="none" w="sm" len="sm"/>
          </a:ln>
          <a:effectLst>
            <a:outerShdw blurRad="63500" dist="29783" dir="1514402" algn="ctr" rotWithShape="0">
              <a:schemeClr val="lt2">
                <a:alpha val="74901"/>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2" name="Google Shape;602;p44"/>
          <p:cNvSpPr/>
          <p:nvPr/>
        </p:nvSpPr>
        <p:spPr>
          <a:xfrm>
            <a:off x="6477000" y="3352800"/>
            <a:ext cx="762000" cy="228600"/>
          </a:xfrm>
          <a:prstGeom prst="rect">
            <a:avLst/>
          </a:prstGeom>
          <a:noFill/>
          <a:ln w="28575" cap="flat" cmpd="sng">
            <a:solidFill>
              <a:srgbClr val="FF0000"/>
            </a:solidFill>
            <a:prstDash val="solid"/>
            <a:miter lim="800000"/>
            <a:headEnd type="none" w="sm" len="sm"/>
            <a:tailEnd type="none" w="sm" len="sm"/>
          </a:ln>
          <a:effectLst>
            <a:outerShdw blurRad="63500" dist="29783" dir="1514402" algn="ctr" rotWithShape="0">
              <a:schemeClr val="lt2">
                <a:alpha val="74901"/>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603" name="Google Shape;603;p44"/>
          <p:cNvCxnSpPr/>
          <p:nvPr/>
        </p:nvCxnSpPr>
        <p:spPr>
          <a:xfrm>
            <a:off x="6021388" y="3098800"/>
            <a:ext cx="455612" cy="254000"/>
          </a:xfrm>
          <a:prstGeom prst="straightConnector1">
            <a:avLst/>
          </a:prstGeom>
          <a:noFill/>
          <a:ln w="28575" cap="flat" cmpd="sng">
            <a:solidFill>
              <a:srgbClr val="FF0000"/>
            </a:solidFill>
            <a:prstDash val="solid"/>
            <a:round/>
            <a:headEnd type="none" w="med" len="med"/>
            <a:tailEnd type="stealth" w="med" len="med"/>
          </a:ln>
          <a:effectLst>
            <a:outerShdw blurRad="63500" dist="38099" dir="2700000" algn="ctr" rotWithShape="0">
              <a:schemeClr val="lt2">
                <a:alpha val="74901"/>
              </a:schemeClr>
            </a:outerShdw>
          </a:effectLst>
        </p:spPr>
      </p:cxnSp>
      <p:cxnSp>
        <p:nvCxnSpPr>
          <p:cNvPr id="604" name="Google Shape;604;p44"/>
          <p:cNvCxnSpPr/>
          <p:nvPr/>
        </p:nvCxnSpPr>
        <p:spPr>
          <a:xfrm>
            <a:off x="7239000" y="2971800"/>
            <a:ext cx="368300" cy="0"/>
          </a:xfrm>
          <a:prstGeom prst="straightConnector1">
            <a:avLst/>
          </a:prstGeom>
          <a:noFill/>
          <a:ln w="28575" cap="flat" cmpd="sng">
            <a:solidFill>
              <a:srgbClr val="FF0000"/>
            </a:solidFill>
            <a:prstDash val="solid"/>
            <a:round/>
            <a:headEnd type="none" w="sm" len="sm"/>
            <a:tailEnd type="stealth" w="med" len="med"/>
          </a:ln>
        </p:spPr>
      </p:cxnSp>
    </p:spTree>
  </p:cSld>
  <p:clrMapOvr>
    <a:masterClrMapping/>
  </p:clrMapOvr>
  <p:transition>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45"/>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None/>
            </a:pPr>
            <a:r>
              <a:rPr lang="en-US" sz="3600">
                <a:latin typeface="Calibri"/>
                <a:ea typeface="Calibri"/>
                <a:cs typeface="Calibri"/>
                <a:sym typeface="Calibri"/>
              </a:rPr>
              <a:t>Expected Cash Disbursement for Materials – Part 1</a:t>
            </a:r>
            <a:endParaRPr/>
          </a:p>
        </p:txBody>
      </p:sp>
      <p:sp>
        <p:nvSpPr>
          <p:cNvPr id="610" name="Google Shape;610;p45"/>
          <p:cNvSpPr txBox="1">
            <a:spLocks noGrp="1"/>
          </p:cNvSpPr>
          <p:nvPr>
            <p:ph type="body" idx="1"/>
          </p:nvPr>
        </p:nvSpPr>
        <p:spPr>
          <a:xfrm>
            <a:off x="228600" y="1524000"/>
            <a:ext cx="8763000" cy="4419600"/>
          </a:xfrm>
          <a:prstGeom prst="rect">
            <a:avLst/>
          </a:prstGeom>
          <a:solidFill>
            <a:srgbClr val="136266"/>
          </a:solidFill>
          <a:ln w="12700" cap="flat" cmpd="sng">
            <a:solidFill>
              <a:srgbClr val="000000"/>
            </a:solidFill>
            <a:prstDash val="solid"/>
            <a:round/>
            <a:headEnd type="none" w="sm" len="sm"/>
            <a:tailEnd type="none" w="sm" len="sm"/>
          </a:ln>
        </p:spPr>
        <p:txBody>
          <a:bodyPr spcFirstLastPara="1" wrap="square" lIns="90475" tIns="44450" rIns="90475" bIns="44450" anchor="t" anchorCtr="0">
            <a:noAutofit/>
          </a:bodyPr>
          <a:lstStyle/>
          <a:p>
            <a:pPr marL="90488" lvl="0" indent="-190500" algn="l" rtl="0">
              <a:lnSpc>
                <a:spcPct val="95000"/>
              </a:lnSpc>
              <a:spcBef>
                <a:spcPts val="0"/>
              </a:spcBef>
              <a:spcAft>
                <a:spcPts val="0"/>
              </a:spcAft>
              <a:buClr>
                <a:srgbClr val="FFFF00"/>
              </a:buClr>
              <a:buSzPts val="3000"/>
              <a:buChar char=" "/>
            </a:pPr>
            <a:r>
              <a:rPr lang="en-US" sz="3000">
                <a:solidFill>
                  <a:schemeClr val="lt1"/>
                </a:solidFill>
                <a:latin typeface="Calibri"/>
                <a:ea typeface="Calibri"/>
                <a:cs typeface="Calibri"/>
                <a:sym typeface="Calibri"/>
              </a:rPr>
              <a:t>Royal pays </a:t>
            </a:r>
            <a:r>
              <a:rPr lang="en-US" sz="3000">
                <a:solidFill>
                  <a:srgbClr val="FFFF00"/>
                </a:solidFill>
                <a:latin typeface="Calibri"/>
                <a:ea typeface="Calibri"/>
                <a:cs typeface="Calibri"/>
                <a:sym typeface="Calibri"/>
              </a:rPr>
              <a:t>$0.40 </a:t>
            </a:r>
            <a:r>
              <a:rPr lang="en-US" sz="3000">
                <a:solidFill>
                  <a:schemeClr val="lt1"/>
                </a:solidFill>
                <a:latin typeface="Calibri"/>
                <a:ea typeface="Calibri"/>
                <a:cs typeface="Calibri"/>
                <a:sym typeface="Calibri"/>
              </a:rPr>
              <a:t>per pound for its materials.</a:t>
            </a:r>
            <a:endParaRPr/>
          </a:p>
          <a:p>
            <a:pPr marL="90488" lvl="0" indent="-190500" algn="l" rtl="0">
              <a:lnSpc>
                <a:spcPct val="95000"/>
              </a:lnSpc>
              <a:spcBef>
                <a:spcPts val="1400"/>
              </a:spcBef>
              <a:spcAft>
                <a:spcPts val="0"/>
              </a:spcAft>
              <a:buClr>
                <a:srgbClr val="FFFF00"/>
              </a:buClr>
              <a:buSzPts val="3000"/>
              <a:buChar char=" "/>
            </a:pPr>
            <a:r>
              <a:rPr lang="en-US" sz="3000">
                <a:solidFill>
                  <a:schemeClr val="lt1"/>
                </a:solidFill>
                <a:latin typeface="Calibri"/>
                <a:ea typeface="Calibri"/>
                <a:cs typeface="Calibri"/>
                <a:sym typeface="Calibri"/>
              </a:rPr>
              <a:t>One-half of a month’s purchases is paid for in the month of purchase; the other half is paid in the following month.</a:t>
            </a:r>
            <a:endParaRPr/>
          </a:p>
          <a:p>
            <a:pPr marL="90488" lvl="0" indent="-190500" algn="l" rtl="0">
              <a:lnSpc>
                <a:spcPct val="95000"/>
              </a:lnSpc>
              <a:spcBef>
                <a:spcPts val="1400"/>
              </a:spcBef>
              <a:spcAft>
                <a:spcPts val="0"/>
              </a:spcAft>
              <a:buClr>
                <a:srgbClr val="FFFF00"/>
              </a:buClr>
              <a:buSzPts val="3000"/>
              <a:buChar char=" "/>
            </a:pPr>
            <a:r>
              <a:rPr lang="en-US" sz="3000">
                <a:solidFill>
                  <a:schemeClr val="lt1"/>
                </a:solidFill>
                <a:latin typeface="Calibri"/>
                <a:ea typeface="Calibri"/>
                <a:cs typeface="Calibri"/>
                <a:sym typeface="Calibri"/>
              </a:rPr>
              <a:t>The March 31 accounts payable balance is $12,000.</a:t>
            </a:r>
            <a:endParaRPr/>
          </a:p>
          <a:p>
            <a:pPr marL="90488" lvl="0" indent="-203200" algn="ctr" rtl="0">
              <a:lnSpc>
                <a:spcPct val="90000"/>
              </a:lnSpc>
              <a:spcBef>
                <a:spcPts val="1400"/>
              </a:spcBef>
              <a:spcAft>
                <a:spcPts val="0"/>
              </a:spcAft>
              <a:buClr>
                <a:srgbClr val="FFFF00"/>
              </a:buClr>
              <a:buSzPts val="3200"/>
              <a:buFont typeface="Arial"/>
              <a:buChar char=" "/>
            </a:pPr>
            <a:br>
              <a:rPr lang="en-US" sz="3200">
                <a:solidFill>
                  <a:srgbClr val="FFFF00"/>
                </a:solidFill>
                <a:latin typeface="Calibri"/>
                <a:ea typeface="Calibri"/>
                <a:cs typeface="Calibri"/>
                <a:sym typeface="Calibri"/>
              </a:rPr>
            </a:br>
            <a:r>
              <a:rPr lang="en-US" sz="3200">
                <a:solidFill>
                  <a:srgbClr val="FFFF00"/>
                </a:solidFill>
                <a:latin typeface="Calibri"/>
                <a:ea typeface="Calibri"/>
                <a:cs typeface="Calibri"/>
                <a:sym typeface="Calibri"/>
              </a:rPr>
              <a:t>Let’s calculate expected cash disbursements.</a:t>
            </a:r>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0">
                                            <p:txEl>
                                              <p:pRg st="0" end="0"/>
                                            </p:txEl>
                                          </p:spTgt>
                                        </p:tgtEl>
                                        <p:attrNameLst>
                                          <p:attrName>style.visibility</p:attrName>
                                        </p:attrNameLst>
                                      </p:cBhvr>
                                      <p:to>
                                        <p:strVal val="visible"/>
                                      </p:to>
                                    </p:set>
                                    <p:animEffect transition="in" filter="fade">
                                      <p:cBhvr>
                                        <p:cTn id="7" dur="500"/>
                                        <p:tgtEl>
                                          <p:spTgt spid="6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10">
                                            <p:txEl>
                                              <p:pRg st="1" end="1"/>
                                            </p:txEl>
                                          </p:spTgt>
                                        </p:tgtEl>
                                        <p:attrNameLst>
                                          <p:attrName>style.visibility</p:attrName>
                                        </p:attrNameLst>
                                      </p:cBhvr>
                                      <p:to>
                                        <p:strVal val="visible"/>
                                      </p:to>
                                    </p:set>
                                    <p:animEffect transition="in" filter="fade">
                                      <p:cBhvr>
                                        <p:cTn id="10" dur="500"/>
                                        <p:tgtEl>
                                          <p:spTgt spid="61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10">
                                            <p:txEl>
                                              <p:pRg st="2" end="2"/>
                                            </p:txEl>
                                          </p:spTgt>
                                        </p:tgtEl>
                                        <p:attrNameLst>
                                          <p:attrName>style.visibility</p:attrName>
                                        </p:attrNameLst>
                                      </p:cBhvr>
                                      <p:to>
                                        <p:strVal val="visible"/>
                                      </p:to>
                                    </p:set>
                                    <p:animEffect transition="in" filter="fade">
                                      <p:cBhvr>
                                        <p:cTn id="13" dur="500"/>
                                        <p:tgtEl>
                                          <p:spTgt spid="61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10">
                                            <p:txEl>
                                              <p:pRg st="3" end="3"/>
                                            </p:txEl>
                                          </p:spTgt>
                                        </p:tgtEl>
                                        <p:attrNameLst>
                                          <p:attrName>style.visibility</p:attrName>
                                        </p:attrNameLst>
                                      </p:cBhvr>
                                      <p:to>
                                        <p:strVal val="visible"/>
                                      </p:to>
                                    </p:set>
                                    <p:animEffect transition="in" filter="fade">
                                      <p:cBhvr>
                                        <p:cTn id="16" dur="500"/>
                                        <p:tgtEl>
                                          <p:spTgt spid="6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46"/>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None/>
            </a:pPr>
            <a:r>
              <a:rPr lang="en-US" sz="3600">
                <a:latin typeface="Calibri"/>
                <a:ea typeface="Calibri"/>
                <a:cs typeface="Calibri"/>
                <a:sym typeface="Calibri"/>
              </a:rPr>
              <a:t>Expected Cash Disbursement for Materials – Part 2</a:t>
            </a:r>
            <a:endParaRPr/>
          </a:p>
        </p:txBody>
      </p:sp>
      <p:pic>
        <p:nvPicPr>
          <p:cNvPr id="616" name="Google Shape;616;p46"/>
          <p:cNvPicPr preferRelativeResize="0"/>
          <p:nvPr/>
        </p:nvPicPr>
        <p:blipFill rotWithShape="1">
          <a:blip r:embed="rId3">
            <a:alphaModFix/>
          </a:blip>
          <a:srcRect/>
          <a:stretch/>
        </p:blipFill>
        <p:spPr>
          <a:xfrm>
            <a:off x="822325" y="1371600"/>
            <a:ext cx="7593013" cy="3581400"/>
          </a:xfrm>
          <a:prstGeom prst="rect">
            <a:avLst/>
          </a:prstGeom>
          <a:noFill/>
          <a:ln>
            <a:noFill/>
          </a:ln>
        </p:spPr>
      </p:pic>
      <p:sp>
        <p:nvSpPr>
          <p:cNvPr id="617" name="Google Shape;617;p46"/>
          <p:cNvSpPr/>
          <p:nvPr/>
        </p:nvSpPr>
        <p:spPr>
          <a:xfrm>
            <a:off x="1371600" y="2514600"/>
            <a:ext cx="7043738" cy="2286000"/>
          </a:xfrm>
          <a:prstGeom prst="rect">
            <a:avLst/>
          </a:prstGeom>
          <a:solidFill>
            <a:schemeClr val="lt1"/>
          </a:solid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transition>
    <p:strips dir="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pic>
        <p:nvPicPr>
          <p:cNvPr id="622" name="Google Shape;622;p47"/>
          <p:cNvPicPr preferRelativeResize="0"/>
          <p:nvPr/>
        </p:nvPicPr>
        <p:blipFill rotWithShape="1">
          <a:blip r:embed="rId3">
            <a:alphaModFix/>
          </a:blip>
          <a:srcRect/>
          <a:stretch/>
        </p:blipFill>
        <p:spPr>
          <a:xfrm>
            <a:off x="871538" y="1333500"/>
            <a:ext cx="7513637" cy="3543300"/>
          </a:xfrm>
          <a:prstGeom prst="rect">
            <a:avLst/>
          </a:prstGeom>
          <a:noFill/>
          <a:ln>
            <a:noFill/>
          </a:ln>
        </p:spPr>
      </p:pic>
      <p:sp>
        <p:nvSpPr>
          <p:cNvPr id="623" name="Google Shape;623;p47"/>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None/>
            </a:pPr>
            <a:r>
              <a:rPr lang="en-US" sz="3600">
                <a:latin typeface="Calibri"/>
                <a:ea typeface="Calibri"/>
                <a:cs typeface="Calibri"/>
                <a:sym typeface="Calibri"/>
              </a:rPr>
              <a:t>Expected Cash Disbursement for Materials – Part 3</a:t>
            </a:r>
            <a:endParaRPr/>
          </a:p>
        </p:txBody>
      </p:sp>
      <p:sp>
        <p:nvSpPr>
          <p:cNvPr id="624" name="Google Shape;624;p47"/>
          <p:cNvSpPr/>
          <p:nvPr/>
        </p:nvSpPr>
        <p:spPr>
          <a:xfrm>
            <a:off x="4876800" y="4800600"/>
            <a:ext cx="4191000" cy="1143000"/>
          </a:xfrm>
          <a:prstGeom prst="rect">
            <a:avLst/>
          </a:prstGeom>
          <a:solidFill>
            <a:srgbClr val="487B78"/>
          </a:solidFill>
          <a:ln w="9525" cap="flat" cmpd="sng">
            <a:solidFill>
              <a:schemeClr val="dk1"/>
            </a:solidFill>
            <a:prstDash val="solid"/>
            <a:miter lim="800000"/>
            <a:headEnd type="none" w="sm" len="sm"/>
            <a:tailEnd type="none" w="sm" len="sm"/>
          </a:ln>
          <a:effectLst>
            <a:outerShdw blurRad="63500" dist="38099" dir="2700000" algn="ctr" rotWithShape="0">
              <a:schemeClr val="lt2">
                <a:alpha val="74901"/>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FFFFFF"/>
                </a:solidFill>
                <a:latin typeface="Arial"/>
                <a:ea typeface="Arial"/>
                <a:cs typeface="Arial"/>
                <a:sym typeface="Arial"/>
              </a:rPr>
              <a:t>Compute the expected cash</a:t>
            </a:r>
            <a:br>
              <a:rPr lang="en-US" sz="2400">
                <a:solidFill>
                  <a:srgbClr val="FFFFFF"/>
                </a:solidFill>
                <a:latin typeface="Arial"/>
                <a:ea typeface="Arial"/>
                <a:cs typeface="Arial"/>
                <a:sym typeface="Arial"/>
              </a:rPr>
            </a:br>
            <a:r>
              <a:rPr lang="en-US" sz="2400">
                <a:solidFill>
                  <a:srgbClr val="FFFFFF"/>
                </a:solidFill>
                <a:latin typeface="Arial"/>
                <a:ea typeface="Arial"/>
                <a:cs typeface="Arial"/>
                <a:sym typeface="Arial"/>
              </a:rPr>
              <a:t>disbursements for materials</a:t>
            </a:r>
            <a:br>
              <a:rPr lang="en-US" sz="2400">
                <a:solidFill>
                  <a:srgbClr val="FFFFFF"/>
                </a:solidFill>
                <a:latin typeface="Arial"/>
                <a:ea typeface="Arial"/>
                <a:cs typeface="Arial"/>
                <a:sym typeface="Arial"/>
              </a:rPr>
            </a:br>
            <a:r>
              <a:rPr lang="en-US" sz="2400">
                <a:solidFill>
                  <a:srgbClr val="FFFFFF"/>
                </a:solidFill>
                <a:latin typeface="Arial"/>
                <a:ea typeface="Arial"/>
                <a:cs typeface="Arial"/>
                <a:sym typeface="Arial"/>
              </a:rPr>
              <a:t>for the quarter.</a:t>
            </a:r>
            <a:endParaRPr/>
          </a:p>
        </p:txBody>
      </p:sp>
      <p:sp>
        <p:nvSpPr>
          <p:cNvPr id="625" name="Google Shape;625;p47"/>
          <p:cNvSpPr/>
          <p:nvPr/>
        </p:nvSpPr>
        <p:spPr>
          <a:xfrm>
            <a:off x="1371600" y="3151188"/>
            <a:ext cx="7043738" cy="1649412"/>
          </a:xfrm>
          <a:prstGeom prst="rect">
            <a:avLst/>
          </a:prstGeom>
          <a:solidFill>
            <a:schemeClr val="lt1"/>
          </a:solid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626" name="Google Shape;626;p47"/>
          <p:cNvGrpSpPr/>
          <p:nvPr/>
        </p:nvGrpSpPr>
        <p:grpSpPr>
          <a:xfrm>
            <a:off x="305272" y="2590800"/>
            <a:ext cx="4312766" cy="3000375"/>
            <a:chOff x="-76" y="2208"/>
            <a:chExt cx="2622" cy="1798"/>
          </a:xfrm>
        </p:grpSpPr>
        <p:sp>
          <p:nvSpPr>
            <p:cNvPr id="627" name="Google Shape;627;p47"/>
            <p:cNvSpPr/>
            <p:nvPr/>
          </p:nvSpPr>
          <p:spPr>
            <a:xfrm>
              <a:off x="528" y="2208"/>
              <a:ext cx="912" cy="336"/>
            </a:xfrm>
            <a:prstGeom prst="rect">
              <a:avLst/>
            </a:prstGeom>
            <a:noFill/>
            <a:ln w="28575" cap="flat" cmpd="sng">
              <a:solidFill>
                <a:srgbClr val="FC01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628" name="Google Shape;628;p47"/>
            <p:cNvCxnSpPr/>
            <p:nvPr/>
          </p:nvCxnSpPr>
          <p:spPr>
            <a:xfrm rot="10800000">
              <a:off x="1196" y="2544"/>
              <a:ext cx="303" cy="1242"/>
            </a:xfrm>
            <a:prstGeom prst="straightConnector1">
              <a:avLst/>
            </a:prstGeom>
            <a:noFill/>
            <a:ln w="38100" cap="flat" cmpd="sng">
              <a:solidFill>
                <a:srgbClr val="FC0128"/>
              </a:solidFill>
              <a:prstDash val="solid"/>
              <a:round/>
              <a:headEnd type="none" w="med" len="med"/>
              <a:tailEnd type="stealth" w="med" len="med"/>
            </a:ln>
            <a:effectLst>
              <a:outerShdw blurRad="63500" dist="38099" dir="2700000" algn="ctr" rotWithShape="0">
                <a:srgbClr val="000000">
                  <a:alpha val="74901"/>
                </a:srgbClr>
              </a:outerShdw>
            </a:effectLst>
          </p:spPr>
        </p:cxnSp>
        <p:sp>
          <p:nvSpPr>
            <p:cNvPr id="629" name="Google Shape;629;p47"/>
            <p:cNvSpPr/>
            <p:nvPr/>
          </p:nvSpPr>
          <p:spPr>
            <a:xfrm>
              <a:off x="-76" y="3786"/>
              <a:ext cx="2622" cy="220"/>
            </a:xfrm>
            <a:prstGeom prst="rect">
              <a:avLst/>
            </a:prstGeom>
            <a:solidFill>
              <a:srgbClr val="663300"/>
            </a:solidFill>
            <a:ln w="12700" cap="flat" cmpd="sng">
              <a:solidFill>
                <a:srgbClr val="000000"/>
              </a:solidFill>
              <a:prstDash val="solid"/>
              <a:miter lim="800000"/>
              <a:headEnd type="none" w="sm" len="sm"/>
              <a:tailEnd type="none" w="sm" len="sm"/>
            </a:ln>
            <a:effectLst>
              <a:outerShdw blurRad="63500" dist="38099" dir="2700000" algn="ctr" rotWithShape="0">
                <a:srgbClr val="000000">
                  <a:alpha val="74901"/>
                </a:srgbClr>
              </a:outerShdw>
            </a:effectLst>
          </p:spPr>
          <p:txBody>
            <a:bodyPr spcFirstLastPara="1" wrap="square" lIns="90475" tIns="44450" rIns="90475" bIns="44450" anchor="t" anchorCtr="0">
              <a:spAutoFit/>
            </a:bodyPr>
            <a:lstStyle/>
            <a:p>
              <a:pPr marL="0" marR="0" lvl="0" indent="0" algn="l" rtl="0">
                <a:spcBef>
                  <a:spcPts val="0"/>
                </a:spcBef>
                <a:spcAft>
                  <a:spcPts val="0"/>
                </a:spcAft>
                <a:buNone/>
              </a:pPr>
              <a:r>
                <a:rPr lang="en-US" sz="1800">
                  <a:solidFill>
                    <a:srgbClr val="FFFF00"/>
                  </a:solidFill>
                  <a:latin typeface="Arial"/>
                  <a:ea typeface="Arial"/>
                  <a:cs typeface="Arial"/>
                  <a:sym typeface="Arial"/>
                </a:rPr>
                <a:t>140,000 lbs. × $0.40/lb. = $56,000</a:t>
              </a:r>
              <a:endParaRPr/>
            </a:p>
          </p:txBody>
        </p:sp>
      </p:grpSp>
    </p:spTree>
  </p:cSld>
  <p:clrMapOvr>
    <a:masterClrMapping/>
  </p:clrMapOvr>
  <p:transition>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48"/>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None/>
            </a:pPr>
            <a:r>
              <a:rPr lang="en-US" sz="3600">
                <a:latin typeface="Calibri"/>
                <a:ea typeface="Calibri"/>
                <a:cs typeface="Calibri"/>
                <a:sym typeface="Calibri"/>
              </a:rPr>
              <a:t>Expected Cash Disbursement for Materials – Part 4</a:t>
            </a:r>
            <a:endParaRPr/>
          </a:p>
        </p:txBody>
      </p:sp>
      <p:pic>
        <p:nvPicPr>
          <p:cNvPr id="635" name="Google Shape;635;p48"/>
          <p:cNvPicPr preferRelativeResize="0"/>
          <p:nvPr/>
        </p:nvPicPr>
        <p:blipFill rotWithShape="1">
          <a:blip r:embed="rId3">
            <a:alphaModFix/>
          </a:blip>
          <a:srcRect/>
          <a:stretch/>
        </p:blipFill>
        <p:spPr>
          <a:xfrm>
            <a:off x="822325" y="1371600"/>
            <a:ext cx="7593013" cy="3581400"/>
          </a:xfrm>
          <a:prstGeom prst="rect">
            <a:avLst/>
          </a:prstGeom>
          <a:noFill/>
          <a:ln>
            <a:noFill/>
          </a:ln>
        </p:spPr>
      </p:pic>
      <p:sp>
        <p:nvSpPr>
          <p:cNvPr id="636" name="Google Shape;636;p48"/>
          <p:cNvSpPr/>
          <p:nvPr/>
        </p:nvSpPr>
        <p:spPr>
          <a:xfrm>
            <a:off x="7467600" y="4343400"/>
            <a:ext cx="914400" cy="381000"/>
          </a:xfrm>
          <a:prstGeom prst="ellipse">
            <a:avLst/>
          </a:prstGeom>
          <a:noFill/>
          <a:ln w="28575" cap="flat" cmpd="sng">
            <a:solidFill>
              <a:srgbClr val="FF0000"/>
            </a:solidFill>
            <a:prstDash val="solid"/>
            <a:round/>
            <a:headEnd type="none" w="sm" len="sm"/>
            <a:tailEnd type="none" w="sm" len="sm"/>
          </a:ln>
          <a:effectLst>
            <a:outerShdw blurRad="63500" dist="17961" dir="2700000" algn="ctr" rotWithShape="0">
              <a:srgbClr val="000000">
                <a:alpha val="74901"/>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7" name="Google Shape;637;p48"/>
          <p:cNvSpPr txBox="1"/>
          <p:nvPr/>
        </p:nvSpPr>
        <p:spPr>
          <a:xfrm>
            <a:off x="822325" y="5181600"/>
            <a:ext cx="7407275" cy="3079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Accounts payable at June 30 = $56,800×50% = $28,400</a:t>
            </a:r>
            <a:endParaRPr/>
          </a:p>
        </p:txBody>
      </p:sp>
    </p:spTree>
  </p:cSld>
  <p:clrMapOvr>
    <a:masterClrMapping/>
  </p:clrMapOvr>
  <p:transition>
    <p:strips dir="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49"/>
          <p:cNvSpPr txBox="1">
            <a:spLocks noGrp="1"/>
          </p:cNvSpPr>
          <p:nvPr>
            <p:ph type="title"/>
          </p:nvPr>
        </p:nvSpPr>
        <p:spPr>
          <a:xfrm>
            <a:off x="778800" y="525000"/>
            <a:ext cx="8229600" cy="762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Arial"/>
              <a:buNone/>
            </a:pPr>
            <a:r>
              <a:rPr lang="en-US" sz="4000" i="0" u="none">
                <a:solidFill>
                  <a:schemeClr val="dk1"/>
                </a:solidFill>
                <a:latin typeface="Arial"/>
                <a:ea typeface="Arial"/>
                <a:cs typeface="Arial"/>
                <a:sym typeface="Arial"/>
              </a:rPr>
              <a:t>Poll </a:t>
            </a:r>
            <a:r>
              <a:rPr lang="en-US">
                <a:solidFill>
                  <a:schemeClr val="dk1"/>
                </a:solidFill>
                <a:latin typeface="Arial"/>
                <a:ea typeface="Arial"/>
                <a:cs typeface="Arial"/>
                <a:sym typeface="Arial"/>
              </a:rPr>
              <a:t>7</a:t>
            </a:r>
            <a:r>
              <a:rPr lang="en-US" sz="4000" i="0" u="none">
                <a:solidFill>
                  <a:schemeClr val="dk1"/>
                </a:solidFill>
                <a:latin typeface="Arial"/>
                <a:ea typeface="Arial"/>
                <a:cs typeface="Arial"/>
                <a:sym typeface="Arial"/>
              </a:rPr>
              <a:t> </a:t>
            </a:r>
            <a:endParaRPr>
              <a:solidFill>
                <a:schemeClr val="dk1"/>
              </a:solidFill>
              <a:latin typeface="Arial"/>
              <a:ea typeface="Arial"/>
              <a:cs typeface="Arial"/>
              <a:sym typeface="Arial"/>
            </a:endParaRPr>
          </a:p>
        </p:txBody>
      </p:sp>
      <p:sp>
        <p:nvSpPr>
          <p:cNvPr id="643" name="Google Shape;643;p49"/>
          <p:cNvSpPr txBox="1">
            <a:spLocks noGrp="1"/>
          </p:cNvSpPr>
          <p:nvPr>
            <p:ph type="body" idx="1"/>
          </p:nvPr>
        </p:nvSpPr>
        <p:spPr>
          <a:xfrm>
            <a:off x="101700" y="1219200"/>
            <a:ext cx="9144000" cy="5638800"/>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A04DA3"/>
              </a:buClr>
              <a:buSzPts val="2400"/>
              <a:buFont typeface="Georgia"/>
              <a:buNone/>
            </a:pPr>
            <a:r>
              <a:rPr lang="en-US" sz="2400" b="0" i="0" u="none" strike="noStrike" cap="none">
                <a:solidFill>
                  <a:schemeClr val="dk1"/>
                </a:solidFill>
                <a:latin typeface="Arial"/>
                <a:ea typeface="Arial"/>
                <a:cs typeface="Arial"/>
                <a:sym typeface="Arial"/>
              </a:rPr>
              <a:t>When preparing a direct materials budget, the required purchases of raw materials in units equals:</a:t>
            </a:r>
            <a:endParaRPr sz="2400"/>
          </a:p>
          <a:p>
            <a:pPr marL="457200" marR="0" lvl="0" indent="-381000" algn="l" rtl="0">
              <a:lnSpc>
                <a:spcPct val="100000"/>
              </a:lnSpc>
              <a:spcBef>
                <a:spcPts val="300"/>
              </a:spcBef>
              <a:spcAft>
                <a:spcPts val="0"/>
              </a:spcAft>
              <a:buClr>
                <a:srgbClr val="FF0000"/>
              </a:buClr>
              <a:buSzPts val="2400"/>
              <a:buFont typeface="Arial"/>
              <a:buAutoNum type="alphaLcPeriod"/>
            </a:pPr>
            <a:r>
              <a:rPr lang="en-US" sz="2400" b="0" i="0" u="none" strike="noStrike" cap="none">
                <a:solidFill>
                  <a:srgbClr val="FF0000"/>
                </a:solidFill>
                <a:latin typeface="Arial"/>
                <a:ea typeface="Arial"/>
                <a:cs typeface="Arial"/>
                <a:sym typeface="Arial"/>
              </a:rPr>
              <a:t>raw materials needed to meet the production schedule + desired ending inventory of raw materials − beginning inventory of raw materials</a:t>
            </a:r>
            <a:endParaRPr/>
          </a:p>
          <a:p>
            <a:pPr marL="457200" marR="0" lvl="0" indent="-381000" algn="l" rtl="0">
              <a:lnSpc>
                <a:spcPct val="100000"/>
              </a:lnSpc>
              <a:spcBef>
                <a:spcPts val="0"/>
              </a:spcBef>
              <a:spcAft>
                <a:spcPts val="0"/>
              </a:spcAft>
              <a:buClr>
                <a:schemeClr val="dk1"/>
              </a:buClr>
              <a:buSzPts val="2400"/>
              <a:buFont typeface="Arial"/>
              <a:buAutoNum type="alphaLcPeriod"/>
            </a:pPr>
            <a:r>
              <a:rPr lang="en-US" sz="2400" b="0" i="0" u="none" strike="noStrike" cap="none">
                <a:solidFill>
                  <a:schemeClr val="dk1"/>
                </a:solidFill>
                <a:latin typeface="Arial"/>
                <a:ea typeface="Arial"/>
                <a:cs typeface="Arial"/>
                <a:sym typeface="Arial"/>
              </a:rPr>
              <a:t>raw materials needed to meet the production schedule − desired ending inventory of raw materials − beginning inventory of raw materials</a:t>
            </a:r>
            <a:endParaRPr/>
          </a:p>
          <a:p>
            <a:pPr marL="457200" marR="0" lvl="0" indent="-381000" algn="l" rtl="0">
              <a:lnSpc>
                <a:spcPct val="100000"/>
              </a:lnSpc>
              <a:spcBef>
                <a:spcPts val="0"/>
              </a:spcBef>
              <a:spcAft>
                <a:spcPts val="0"/>
              </a:spcAft>
              <a:buClr>
                <a:schemeClr val="dk1"/>
              </a:buClr>
              <a:buSzPts val="2400"/>
              <a:buFont typeface="Arial"/>
              <a:buAutoNum type="alphaLcPeriod"/>
            </a:pPr>
            <a:r>
              <a:rPr lang="en-US" sz="2400" b="0" i="0" u="none" strike="noStrike" cap="none">
                <a:solidFill>
                  <a:schemeClr val="dk1"/>
                </a:solidFill>
                <a:latin typeface="Arial"/>
                <a:ea typeface="Arial"/>
                <a:cs typeface="Arial"/>
                <a:sym typeface="Arial"/>
              </a:rPr>
              <a:t>raw materials needed to meet the production schedule − desired ending inventory of raw materials + beginning inventory of raw materials</a:t>
            </a:r>
            <a:endParaRPr/>
          </a:p>
          <a:p>
            <a:pPr marL="457200" marR="0" lvl="0" indent="-381000" algn="l" rtl="0">
              <a:lnSpc>
                <a:spcPct val="100000"/>
              </a:lnSpc>
              <a:spcBef>
                <a:spcPts val="0"/>
              </a:spcBef>
              <a:spcAft>
                <a:spcPts val="0"/>
              </a:spcAft>
              <a:buClr>
                <a:schemeClr val="dk1"/>
              </a:buClr>
              <a:buSzPts val="2400"/>
              <a:buFont typeface="Arial"/>
              <a:buAutoNum type="alphaLcPeriod"/>
            </a:pPr>
            <a:r>
              <a:rPr lang="en-US" sz="2400" b="0" i="0" u="none" strike="noStrike" cap="none">
                <a:solidFill>
                  <a:schemeClr val="dk1"/>
                </a:solidFill>
                <a:latin typeface="Arial"/>
                <a:ea typeface="Arial"/>
                <a:cs typeface="Arial"/>
                <a:sym typeface="Arial"/>
              </a:rPr>
              <a:t>raw materials needed to meet the production schedule + desired ending inventory of raw materials + beginning inventory of raw materials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5"/>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None/>
            </a:pPr>
            <a:r>
              <a:rPr lang="en-US"/>
              <a:t>Budgets are Used for Two Key Purposes:</a:t>
            </a:r>
            <a:endParaRPr/>
          </a:p>
        </p:txBody>
      </p:sp>
      <p:sp>
        <p:nvSpPr>
          <p:cNvPr id="247" name="Google Shape;247;p5"/>
          <p:cNvSpPr txBox="1">
            <a:spLocks noGrp="1"/>
          </p:cNvSpPr>
          <p:nvPr>
            <p:ph type="body" idx="1"/>
          </p:nvPr>
        </p:nvSpPr>
        <p:spPr>
          <a:xfrm>
            <a:off x="304800" y="1676400"/>
            <a:ext cx="3733800" cy="3200400"/>
          </a:xfrm>
          <a:prstGeom prst="rect">
            <a:avLst/>
          </a:prstGeom>
          <a:solidFill>
            <a:srgbClr val="800080"/>
          </a:solidFill>
          <a:ln w="12700" cap="flat" cmpd="sng">
            <a:solidFill>
              <a:schemeClr val="dk1"/>
            </a:solidFill>
            <a:prstDash val="solid"/>
            <a:miter lim="800000"/>
            <a:headEnd type="none" w="sm" len="sm"/>
            <a:tailEnd type="none" w="sm" len="sm"/>
          </a:ln>
          <a:effectLst>
            <a:outerShdw blurRad="63500" dist="35921" dir="2700000" algn="ctr" rotWithShape="0">
              <a:schemeClr val="lt2"/>
            </a:outerShdw>
          </a:effectLst>
        </p:spPr>
        <p:txBody>
          <a:bodyPr spcFirstLastPara="1" wrap="square" lIns="90475" tIns="44450" rIns="90475" bIns="44450" anchor="t" anchorCtr="0">
            <a:noAutofit/>
          </a:bodyPr>
          <a:lstStyle/>
          <a:p>
            <a:pPr marL="90488" lvl="0" indent="-90488" algn="l" rtl="0">
              <a:lnSpc>
                <a:spcPct val="90000"/>
              </a:lnSpc>
              <a:spcBef>
                <a:spcPts val="0"/>
              </a:spcBef>
              <a:spcAft>
                <a:spcPts val="0"/>
              </a:spcAft>
              <a:buSzPts val="3000"/>
              <a:buFont typeface="Times"/>
              <a:buNone/>
            </a:pPr>
            <a:r>
              <a:rPr lang="en-US" sz="3000" i="1">
                <a:solidFill>
                  <a:srgbClr val="FFFF00"/>
                </a:solidFill>
                <a:latin typeface="Calibri"/>
                <a:ea typeface="Calibri"/>
                <a:cs typeface="Calibri"/>
                <a:sym typeface="Calibri"/>
              </a:rPr>
              <a:t>Planning</a:t>
            </a:r>
            <a:r>
              <a:rPr lang="en-US" sz="3000">
                <a:solidFill>
                  <a:srgbClr val="FFFFFF"/>
                </a:solidFill>
                <a:latin typeface="Calibri"/>
                <a:ea typeface="Calibri"/>
                <a:cs typeface="Calibri"/>
                <a:sym typeface="Calibri"/>
              </a:rPr>
              <a:t> – </a:t>
            </a:r>
            <a:br>
              <a:rPr lang="en-US" sz="3000">
                <a:solidFill>
                  <a:srgbClr val="FFFFFF"/>
                </a:solidFill>
                <a:latin typeface="Calibri"/>
                <a:ea typeface="Calibri"/>
                <a:cs typeface="Calibri"/>
                <a:sym typeface="Calibri"/>
              </a:rPr>
            </a:br>
            <a:r>
              <a:rPr lang="en-US" sz="2700">
                <a:solidFill>
                  <a:srgbClr val="FFFFFF"/>
                </a:solidFill>
                <a:latin typeface="Calibri"/>
                <a:ea typeface="Calibri"/>
                <a:cs typeface="Calibri"/>
                <a:sym typeface="Calibri"/>
              </a:rPr>
              <a:t>involves developing objectives and preparing various budgets to achieve those objectives.</a:t>
            </a:r>
            <a:endParaRPr/>
          </a:p>
        </p:txBody>
      </p:sp>
      <p:sp>
        <p:nvSpPr>
          <p:cNvPr id="248" name="Google Shape;248;p5"/>
          <p:cNvSpPr txBox="1">
            <a:spLocks noGrp="1"/>
          </p:cNvSpPr>
          <p:nvPr>
            <p:ph type="body" idx="4294967295"/>
          </p:nvPr>
        </p:nvSpPr>
        <p:spPr>
          <a:xfrm>
            <a:off x="4191000" y="1676400"/>
            <a:ext cx="4648200" cy="3200400"/>
          </a:xfrm>
          <a:prstGeom prst="rect">
            <a:avLst/>
          </a:prstGeom>
          <a:solidFill>
            <a:srgbClr val="800080"/>
          </a:solidFill>
          <a:ln w="12700" cap="flat" cmpd="sng">
            <a:solidFill>
              <a:schemeClr val="dk1"/>
            </a:solidFill>
            <a:prstDash val="solid"/>
            <a:miter lim="800000"/>
            <a:headEnd type="none" w="sm" len="sm"/>
            <a:tailEnd type="none" w="sm" len="sm"/>
          </a:ln>
          <a:effectLst>
            <a:outerShdw blurRad="63500" dist="35921" dir="2700000" algn="ctr" rotWithShape="0">
              <a:schemeClr val="lt2"/>
            </a:outerShdw>
          </a:effectLst>
        </p:spPr>
        <p:txBody>
          <a:bodyPr spcFirstLastPara="1" wrap="square" lIns="90475" tIns="44450" rIns="90475" bIns="44450" anchor="t" anchorCtr="0">
            <a:noAutofit/>
          </a:bodyPr>
          <a:lstStyle/>
          <a:p>
            <a:pPr marL="90488" lvl="0" indent="-90488" algn="l" rtl="0">
              <a:lnSpc>
                <a:spcPct val="90000"/>
              </a:lnSpc>
              <a:spcBef>
                <a:spcPts val="0"/>
              </a:spcBef>
              <a:spcAft>
                <a:spcPts val="0"/>
              </a:spcAft>
              <a:buSzPts val="3000"/>
              <a:buFont typeface="Times"/>
              <a:buNone/>
            </a:pPr>
            <a:r>
              <a:rPr lang="en-US" sz="3000" i="1">
                <a:solidFill>
                  <a:srgbClr val="FFFF00"/>
                </a:solidFill>
                <a:latin typeface="Calibri"/>
                <a:ea typeface="Calibri"/>
                <a:cs typeface="Calibri"/>
                <a:sym typeface="Calibri"/>
              </a:rPr>
              <a:t>Control</a:t>
            </a:r>
            <a:r>
              <a:rPr lang="en-US" sz="3000" b="1">
                <a:solidFill>
                  <a:schemeClr val="accent2"/>
                </a:solidFill>
                <a:latin typeface="Calibri"/>
                <a:ea typeface="Calibri"/>
                <a:cs typeface="Calibri"/>
                <a:sym typeface="Calibri"/>
              </a:rPr>
              <a:t> </a:t>
            </a:r>
            <a:r>
              <a:rPr lang="en-US" sz="3000">
                <a:solidFill>
                  <a:srgbClr val="FFFFFF"/>
                </a:solidFill>
                <a:latin typeface="Calibri"/>
                <a:ea typeface="Calibri"/>
                <a:cs typeface="Calibri"/>
                <a:sym typeface="Calibri"/>
              </a:rPr>
              <a:t>– </a:t>
            </a:r>
            <a:br>
              <a:rPr lang="en-US" sz="3000">
                <a:solidFill>
                  <a:srgbClr val="FFFFFF"/>
                </a:solidFill>
                <a:latin typeface="Calibri"/>
                <a:ea typeface="Calibri"/>
                <a:cs typeface="Calibri"/>
                <a:sym typeface="Calibri"/>
              </a:rPr>
            </a:br>
            <a:r>
              <a:rPr lang="en-US" sz="2700">
                <a:solidFill>
                  <a:srgbClr val="FFFFFF"/>
                </a:solidFill>
                <a:latin typeface="Calibri"/>
                <a:ea typeface="Calibri"/>
                <a:cs typeface="Calibri"/>
                <a:sym typeface="Calibri"/>
              </a:rPr>
              <a:t>involves the steps taken by management to increase the likelihood that the objectives set down while planning are attained and that all parts of the organization are working together toward that goal.</a:t>
            </a:r>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animEffect transition="in" filter="fade">
                                      <p:cBhvr>
                                        <p:cTn id="7" dur="500"/>
                                        <p:tgtEl>
                                          <p:spTgt spid="247">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8">
                                            <p:txEl>
                                              <p:pRg st="0" end="0"/>
                                            </p:txEl>
                                          </p:spTgt>
                                        </p:tgtEl>
                                        <p:attrNameLst>
                                          <p:attrName>style.visibility</p:attrName>
                                        </p:attrNameLst>
                                      </p:cBhvr>
                                      <p:to>
                                        <p:strVal val="visible"/>
                                      </p:to>
                                    </p:set>
                                    <p:animEffect transition="in" filter="fade">
                                      <p:cBhvr>
                                        <p:cTn id="11" dur="500"/>
                                        <p:tgtEl>
                                          <p:spTgt spid="2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50"/>
          <p:cNvSpPr txBox="1">
            <a:spLocks noGrp="1"/>
          </p:cNvSpPr>
          <p:nvPr>
            <p:ph type="title"/>
          </p:nvPr>
        </p:nvSpPr>
        <p:spPr>
          <a:xfrm>
            <a:off x="750950" y="451675"/>
            <a:ext cx="8229600" cy="10668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000000"/>
              </a:buClr>
              <a:buSzPts val="4000"/>
              <a:buFont typeface="Calibri"/>
              <a:buNone/>
            </a:pPr>
            <a:r>
              <a:rPr lang="en-US">
                <a:latin typeface="Arial"/>
                <a:ea typeface="Arial"/>
                <a:cs typeface="Arial"/>
                <a:sym typeface="Arial"/>
              </a:rPr>
              <a:t>Poll 8</a:t>
            </a:r>
            <a:endParaRPr>
              <a:latin typeface="Arial"/>
              <a:ea typeface="Arial"/>
              <a:cs typeface="Arial"/>
              <a:sym typeface="Arial"/>
            </a:endParaRPr>
          </a:p>
        </p:txBody>
      </p:sp>
      <p:sp>
        <p:nvSpPr>
          <p:cNvPr id="649" name="Google Shape;649;p50"/>
          <p:cNvSpPr txBox="1">
            <a:spLocks noGrp="1"/>
          </p:cNvSpPr>
          <p:nvPr>
            <p:ph type="body" idx="1"/>
          </p:nvPr>
        </p:nvSpPr>
        <p:spPr>
          <a:xfrm>
            <a:off x="457200" y="1563687"/>
            <a:ext cx="8229600" cy="4761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300"/>
              </a:spcBef>
              <a:spcAft>
                <a:spcPts val="0"/>
              </a:spcAft>
              <a:buSzPts val="2000"/>
              <a:buNone/>
            </a:pPr>
            <a:r>
              <a:rPr lang="en-US">
                <a:solidFill>
                  <a:schemeClr val="dk1"/>
                </a:solidFill>
              </a:rPr>
              <a:t>The Direct Materials Budget begins with the expected total produced units in the production budget.</a:t>
            </a:r>
            <a:endParaRPr>
              <a:solidFill>
                <a:schemeClr val="dk1"/>
              </a:solidFill>
            </a:endParaRPr>
          </a:p>
          <a:p>
            <a:pPr marL="0" lvl="0" indent="0" algn="l" rtl="0">
              <a:lnSpc>
                <a:spcPct val="90000"/>
              </a:lnSpc>
              <a:spcBef>
                <a:spcPts val="300"/>
              </a:spcBef>
              <a:spcAft>
                <a:spcPts val="0"/>
              </a:spcAft>
              <a:buSzPts val="2000"/>
              <a:buNone/>
            </a:pPr>
            <a:endParaRPr/>
          </a:p>
          <a:p>
            <a:pPr marL="457200" lvl="0" indent="-342900" algn="l" rtl="0">
              <a:lnSpc>
                <a:spcPct val="90000"/>
              </a:lnSpc>
              <a:spcBef>
                <a:spcPts val="300"/>
              </a:spcBef>
              <a:spcAft>
                <a:spcPts val="0"/>
              </a:spcAft>
              <a:buClr>
                <a:srgbClr val="FF0000"/>
              </a:buClr>
              <a:buSzPts val="1800"/>
              <a:buAutoNum type="alphaLcPeriod"/>
            </a:pPr>
            <a:r>
              <a:rPr lang="en-US">
                <a:solidFill>
                  <a:srgbClr val="FF0000"/>
                </a:solidFill>
              </a:rPr>
              <a:t>True</a:t>
            </a:r>
            <a:endParaRPr>
              <a:solidFill>
                <a:srgbClr val="FF0000"/>
              </a:solidFill>
            </a:endParaRPr>
          </a:p>
          <a:p>
            <a:pPr marL="457200" lvl="0" indent="-342900" algn="l" rtl="0">
              <a:lnSpc>
                <a:spcPct val="90000"/>
              </a:lnSpc>
              <a:spcBef>
                <a:spcPts val="0"/>
              </a:spcBef>
              <a:spcAft>
                <a:spcPts val="0"/>
              </a:spcAft>
              <a:buClr>
                <a:schemeClr val="dk1"/>
              </a:buClr>
              <a:buSzPts val="1800"/>
              <a:buAutoNum type="alphaLcPeriod"/>
            </a:pPr>
            <a:r>
              <a:rPr lang="en-US">
                <a:solidFill>
                  <a:schemeClr val="dk1"/>
                </a:solidFill>
              </a:rPr>
              <a:t>False</a:t>
            </a:r>
            <a:endParaRPr>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51"/>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t>Learning Objective 5</a:t>
            </a:r>
            <a:endParaRPr/>
          </a:p>
        </p:txBody>
      </p:sp>
      <p:sp>
        <p:nvSpPr>
          <p:cNvPr id="655" name="Google Shape;655;p51"/>
          <p:cNvSpPr txBox="1"/>
          <p:nvPr/>
        </p:nvSpPr>
        <p:spPr>
          <a:xfrm>
            <a:off x="1905000" y="2671763"/>
            <a:ext cx="5334000" cy="1138237"/>
          </a:xfrm>
          <a:prstGeom prst="rect">
            <a:avLst/>
          </a:prstGeom>
          <a:solidFill>
            <a:schemeClr val="lt1"/>
          </a:solidFill>
          <a:ln w="76200" cap="flat" cmpd="sng">
            <a:solidFill>
              <a:srgbClr val="30525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400" b="1">
                <a:solidFill>
                  <a:srgbClr val="487B78"/>
                </a:solidFill>
                <a:latin typeface="Calibri"/>
                <a:ea typeface="Calibri"/>
                <a:cs typeface="Calibri"/>
                <a:sym typeface="Calibri"/>
              </a:rPr>
              <a:t>Prepare a direct labor budget. </a:t>
            </a:r>
            <a:endParaRPr/>
          </a:p>
        </p:txBody>
      </p:sp>
    </p:spTree>
  </p:cSld>
  <p:clrMapOvr>
    <a:masterClrMapping/>
  </p:clrMapOvr>
  <p:transition>
    <p:strips dir="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52"/>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The Direct Labor Budget – Part 1</a:t>
            </a:r>
            <a:endParaRPr/>
          </a:p>
        </p:txBody>
      </p:sp>
      <p:sp>
        <p:nvSpPr>
          <p:cNvPr id="661" name="Google Shape;661;p52"/>
          <p:cNvSpPr txBox="1">
            <a:spLocks noGrp="1"/>
          </p:cNvSpPr>
          <p:nvPr>
            <p:ph type="body" idx="1"/>
          </p:nvPr>
        </p:nvSpPr>
        <p:spPr>
          <a:xfrm>
            <a:off x="457200" y="1600200"/>
            <a:ext cx="8382000" cy="4343400"/>
          </a:xfrm>
          <a:prstGeom prst="rect">
            <a:avLst/>
          </a:prstGeom>
          <a:solidFill>
            <a:srgbClr val="1E4429"/>
          </a:solidFill>
          <a:ln w="12700" cap="flat" cmpd="sng">
            <a:solidFill>
              <a:srgbClr val="000000"/>
            </a:solidFill>
            <a:prstDash val="solid"/>
            <a:round/>
            <a:headEnd type="none" w="sm" len="sm"/>
            <a:tailEnd type="none" w="sm" len="sm"/>
          </a:ln>
        </p:spPr>
        <p:txBody>
          <a:bodyPr spcFirstLastPara="1" wrap="square" lIns="90475" tIns="44450" rIns="90475" bIns="44450" anchor="t" anchorCtr="0">
            <a:noAutofit/>
          </a:bodyPr>
          <a:lstStyle/>
          <a:p>
            <a:pPr marL="90488" lvl="0" indent="-203200" algn="l" rtl="0">
              <a:lnSpc>
                <a:spcPct val="95000"/>
              </a:lnSpc>
              <a:spcBef>
                <a:spcPts val="0"/>
              </a:spcBef>
              <a:spcAft>
                <a:spcPts val="0"/>
              </a:spcAft>
              <a:buClr>
                <a:srgbClr val="FFFF00"/>
              </a:buClr>
              <a:buSzPts val="3200"/>
              <a:buChar char=" "/>
            </a:pPr>
            <a:r>
              <a:rPr lang="en-US" sz="3200">
                <a:solidFill>
                  <a:schemeClr val="lt1"/>
                </a:solidFill>
                <a:latin typeface="Calibri"/>
                <a:ea typeface="Calibri"/>
                <a:cs typeface="Calibri"/>
                <a:sym typeface="Calibri"/>
              </a:rPr>
              <a:t>At Royal, each unit of product requires </a:t>
            </a:r>
            <a:r>
              <a:rPr lang="en-US" sz="3200" i="1">
                <a:solidFill>
                  <a:srgbClr val="FFFF00"/>
                </a:solidFill>
                <a:latin typeface="Calibri"/>
                <a:ea typeface="Calibri"/>
                <a:cs typeface="Calibri"/>
                <a:sym typeface="Calibri"/>
              </a:rPr>
              <a:t>0.05 </a:t>
            </a:r>
            <a:r>
              <a:rPr lang="en-US" sz="3200">
                <a:solidFill>
                  <a:srgbClr val="FFFF00"/>
                </a:solidFill>
                <a:latin typeface="Calibri"/>
                <a:ea typeface="Calibri"/>
                <a:cs typeface="Calibri"/>
                <a:sym typeface="Calibri"/>
              </a:rPr>
              <a:t>hours </a:t>
            </a:r>
            <a:r>
              <a:rPr lang="en-US" sz="3200">
                <a:solidFill>
                  <a:schemeClr val="lt1"/>
                </a:solidFill>
                <a:latin typeface="Calibri"/>
                <a:ea typeface="Calibri"/>
                <a:cs typeface="Calibri"/>
                <a:sym typeface="Calibri"/>
              </a:rPr>
              <a:t>(3 minutes) of direct labor. The labor can be unskilled because the production process is relatively simple and formal training is not required.</a:t>
            </a:r>
            <a:endParaRPr/>
          </a:p>
          <a:p>
            <a:pPr marL="90488" lvl="0" indent="-203200" algn="l" rtl="0">
              <a:lnSpc>
                <a:spcPct val="95000"/>
              </a:lnSpc>
              <a:spcBef>
                <a:spcPts val="1480"/>
              </a:spcBef>
              <a:spcAft>
                <a:spcPts val="0"/>
              </a:spcAft>
              <a:buClr>
                <a:srgbClr val="FFFF00"/>
              </a:buClr>
              <a:buSzPts val="3200"/>
              <a:buChar char=" "/>
            </a:pPr>
            <a:r>
              <a:rPr lang="en-US" sz="3200">
                <a:solidFill>
                  <a:schemeClr val="lt1"/>
                </a:solidFill>
                <a:latin typeface="Calibri"/>
                <a:ea typeface="Calibri"/>
                <a:cs typeface="Calibri"/>
                <a:sym typeface="Calibri"/>
              </a:rPr>
              <a:t>Royal pays its workers at the rate of </a:t>
            </a:r>
            <a:r>
              <a:rPr lang="en-US" sz="3200">
                <a:solidFill>
                  <a:srgbClr val="FFFF00"/>
                </a:solidFill>
                <a:latin typeface="Calibri"/>
                <a:ea typeface="Calibri"/>
                <a:cs typeface="Calibri"/>
                <a:sym typeface="Calibri"/>
              </a:rPr>
              <a:t>$10 per hour. </a:t>
            </a:r>
            <a:endParaRPr sz="3200">
              <a:solidFill>
                <a:schemeClr val="lt1"/>
              </a:solidFill>
              <a:latin typeface="Calibri"/>
              <a:ea typeface="Calibri"/>
              <a:cs typeface="Calibri"/>
              <a:sym typeface="Calibri"/>
            </a:endParaRPr>
          </a:p>
          <a:p>
            <a:pPr marL="90488" lvl="0" indent="-90488" algn="ctr" rtl="0">
              <a:lnSpc>
                <a:spcPct val="95000"/>
              </a:lnSpc>
              <a:spcBef>
                <a:spcPts val="1480"/>
              </a:spcBef>
              <a:spcAft>
                <a:spcPts val="0"/>
              </a:spcAft>
              <a:buClr>
                <a:srgbClr val="FFFF00"/>
              </a:buClr>
              <a:buSzPts val="3200"/>
              <a:buFont typeface="Calibri"/>
              <a:buNone/>
            </a:pPr>
            <a:r>
              <a:rPr lang="en-US" sz="3200">
                <a:solidFill>
                  <a:srgbClr val="FFFF00"/>
                </a:solidFill>
                <a:latin typeface="Calibri"/>
                <a:ea typeface="Calibri"/>
                <a:cs typeface="Calibri"/>
                <a:sym typeface="Calibri"/>
              </a:rPr>
              <a:t>Let’s prepare the direct labor budget.</a:t>
            </a:r>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61">
                                            <p:txEl>
                                              <p:pRg st="0" end="0"/>
                                            </p:txEl>
                                          </p:spTgt>
                                        </p:tgtEl>
                                        <p:attrNameLst>
                                          <p:attrName>style.visibility</p:attrName>
                                        </p:attrNameLst>
                                      </p:cBhvr>
                                      <p:to>
                                        <p:strVal val="visible"/>
                                      </p:to>
                                    </p:set>
                                    <p:animEffect transition="in" filter="fade">
                                      <p:cBhvr>
                                        <p:cTn id="7" dur="500"/>
                                        <p:tgtEl>
                                          <p:spTgt spid="66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61">
                                            <p:txEl>
                                              <p:pRg st="1" end="1"/>
                                            </p:txEl>
                                          </p:spTgt>
                                        </p:tgtEl>
                                        <p:attrNameLst>
                                          <p:attrName>style.visibility</p:attrName>
                                        </p:attrNameLst>
                                      </p:cBhvr>
                                      <p:to>
                                        <p:strVal val="visible"/>
                                      </p:to>
                                    </p:set>
                                    <p:animEffect transition="in" filter="fade">
                                      <p:cBhvr>
                                        <p:cTn id="10" dur="500"/>
                                        <p:tgtEl>
                                          <p:spTgt spid="66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61">
                                            <p:txEl>
                                              <p:pRg st="2" end="2"/>
                                            </p:txEl>
                                          </p:spTgt>
                                        </p:tgtEl>
                                        <p:attrNameLst>
                                          <p:attrName>style.visibility</p:attrName>
                                        </p:attrNameLst>
                                      </p:cBhvr>
                                      <p:to>
                                        <p:strVal val="visible"/>
                                      </p:to>
                                    </p:set>
                                    <p:animEffect transition="in" filter="fade">
                                      <p:cBhvr>
                                        <p:cTn id="13" dur="500"/>
                                        <p:tgtEl>
                                          <p:spTgt spid="6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pic>
        <p:nvPicPr>
          <p:cNvPr id="666" name="Google Shape;666;p53"/>
          <p:cNvPicPr preferRelativeResize="0"/>
          <p:nvPr/>
        </p:nvPicPr>
        <p:blipFill rotWithShape="1">
          <a:blip r:embed="rId3">
            <a:alphaModFix/>
          </a:blip>
          <a:srcRect/>
          <a:stretch/>
        </p:blipFill>
        <p:spPr>
          <a:xfrm>
            <a:off x="838200" y="1371600"/>
            <a:ext cx="7635875" cy="2286000"/>
          </a:xfrm>
          <a:prstGeom prst="rect">
            <a:avLst/>
          </a:prstGeom>
          <a:noFill/>
          <a:ln>
            <a:noFill/>
          </a:ln>
        </p:spPr>
      </p:pic>
      <p:sp>
        <p:nvSpPr>
          <p:cNvPr id="667" name="Google Shape;667;p53"/>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The Direct Labor Budget – Part 2</a:t>
            </a:r>
            <a:endParaRPr/>
          </a:p>
        </p:txBody>
      </p:sp>
      <p:sp>
        <p:nvSpPr>
          <p:cNvPr id="668" name="Google Shape;668;p53"/>
          <p:cNvSpPr/>
          <p:nvPr/>
        </p:nvSpPr>
        <p:spPr>
          <a:xfrm>
            <a:off x="3962400" y="3619500"/>
            <a:ext cx="4724400" cy="228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9" name="Google Shape;669;p53"/>
          <p:cNvSpPr/>
          <p:nvPr/>
        </p:nvSpPr>
        <p:spPr>
          <a:xfrm>
            <a:off x="3949700" y="3352800"/>
            <a:ext cx="4724400" cy="228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0" name="Google Shape;670;p53"/>
          <p:cNvSpPr/>
          <p:nvPr/>
        </p:nvSpPr>
        <p:spPr>
          <a:xfrm>
            <a:off x="3749675" y="2438400"/>
            <a:ext cx="4708525" cy="1066800"/>
          </a:xfrm>
          <a:prstGeom prst="rect">
            <a:avLst/>
          </a:prstGeom>
          <a:solidFill>
            <a:schemeClr val="lt1"/>
          </a:solid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671" name="Google Shape;671;p53"/>
          <p:cNvGrpSpPr/>
          <p:nvPr/>
        </p:nvGrpSpPr>
        <p:grpSpPr>
          <a:xfrm>
            <a:off x="3048000" y="2133600"/>
            <a:ext cx="4267200" cy="2808288"/>
            <a:chOff x="1920" y="1923"/>
            <a:chExt cx="2688" cy="1769"/>
          </a:xfrm>
        </p:grpSpPr>
        <p:sp>
          <p:nvSpPr>
            <p:cNvPr id="672" name="Google Shape;672;p53"/>
            <p:cNvSpPr/>
            <p:nvPr/>
          </p:nvSpPr>
          <p:spPr>
            <a:xfrm>
              <a:off x="2352" y="1923"/>
              <a:ext cx="2256" cy="189"/>
            </a:xfrm>
            <a:prstGeom prst="rect">
              <a:avLst/>
            </a:prstGeom>
            <a:noFill/>
            <a:ln w="38100" cap="flat" cmpd="sng">
              <a:solidFill>
                <a:srgbClr val="FC0128"/>
              </a:solidFill>
              <a:prstDash val="solid"/>
              <a:miter lim="800000"/>
              <a:headEnd type="none" w="sm" len="sm"/>
              <a:tailEnd type="none" w="sm" len="sm"/>
            </a:ln>
            <a:effectLst>
              <a:outerShdw blurRad="63500" dist="17961" dir="2700000" algn="ctr" rotWithShape="0">
                <a:srgbClr val="000000">
                  <a:alpha val="74901"/>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673" name="Google Shape;673;p53"/>
            <p:cNvCxnSpPr/>
            <p:nvPr/>
          </p:nvCxnSpPr>
          <p:spPr>
            <a:xfrm rot="10800000">
              <a:off x="3195" y="2112"/>
              <a:ext cx="0" cy="1400"/>
            </a:xfrm>
            <a:prstGeom prst="straightConnector1">
              <a:avLst/>
            </a:prstGeom>
            <a:noFill/>
            <a:ln w="38100" cap="flat" cmpd="sng">
              <a:solidFill>
                <a:srgbClr val="FC0128"/>
              </a:solidFill>
              <a:prstDash val="solid"/>
              <a:round/>
              <a:headEnd type="none" w="med" len="med"/>
              <a:tailEnd type="triangle" w="med" len="med"/>
            </a:ln>
            <a:effectLst>
              <a:outerShdw blurRad="63500" dist="17961" dir="2700000" algn="ctr" rotWithShape="0">
                <a:srgbClr val="000000">
                  <a:alpha val="74901"/>
                </a:srgbClr>
              </a:outerShdw>
            </a:effectLst>
          </p:spPr>
        </p:cxnSp>
        <p:sp>
          <p:nvSpPr>
            <p:cNvPr id="674" name="Google Shape;674;p53"/>
            <p:cNvSpPr/>
            <p:nvPr/>
          </p:nvSpPr>
          <p:spPr>
            <a:xfrm>
              <a:off x="1920" y="3394"/>
              <a:ext cx="2544" cy="298"/>
            </a:xfrm>
            <a:prstGeom prst="rect">
              <a:avLst/>
            </a:prstGeom>
            <a:solidFill>
              <a:srgbClr val="006600"/>
            </a:solidFill>
            <a:ln w="19050" cap="flat" cmpd="sng">
              <a:solidFill>
                <a:srgbClr val="000000"/>
              </a:solidFill>
              <a:prstDash val="solid"/>
              <a:miter lim="800000"/>
              <a:headEnd type="none" w="sm" len="sm"/>
              <a:tailEnd type="none" w="sm" len="sm"/>
            </a:ln>
            <a:effectLst>
              <a:outerShdw blurRad="63500" dist="38099" dir="2700000" algn="ctr" rotWithShape="0">
                <a:srgbClr val="000000">
                  <a:alpha val="74901"/>
                </a:srgbClr>
              </a:outerShdw>
            </a:effectLst>
          </p:spPr>
          <p:txBody>
            <a:bodyPr spcFirstLastPara="1" wrap="square" lIns="90475" tIns="44450" rIns="90475" bIns="44450" anchor="t" anchorCtr="0">
              <a:spAutoFit/>
            </a:bodyPr>
            <a:lstStyle/>
            <a:p>
              <a:pPr marL="0" marR="0" lvl="0" indent="0" algn="ctr" rtl="0">
                <a:spcBef>
                  <a:spcPts val="0"/>
                </a:spcBef>
                <a:spcAft>
                  <a:spcPts val="0"/>
                </a:spcAft>
                <a:buNone/>
              </a:pPr>
              <a:r>
                <a:rPr lang="en-US" sz="2400">
                  <a:solidFill>
                    <a:srgbClr val="FFFF00"/>
                  </a:solidFill>
                  <a:latin typeface="Arial"/>
                  <a:ea typeface="Arial"/>
                  <a:cs typeface="Arial"/>
                  <a:sym typeface="Arial"/>
                </a:rPr>
                <a:t>From production budget.</a:t>
              </a:r>
              <a:endParaRPr/>
            </a:p>
          </p:txBody>
        </p:sp>
      </p:grpSp>
    </p:spTree>
  </p:cSld>
  <p:clrMapOvr>
    <a:masterClrMapping/>
  </p:clrMapOvr>
  <p:transition>
    <p:strips dir="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pic>
        <p:nvPicPr>
          <p:cNvPr id="679" name="Google Shape;679;p54"/>
          <p:cNvPicPr preferRelativeResize="0"/>
          <p:nvPr/>
        </p:nvPicPr>
        <p:blipFill rotWithShape="1">
          <a:blip r:embed="rId3">
            <a:alphaModFix/>
          </a:blip>
          <a:srcRect/>
          <a:stretch/>
        </p:blipFill>
        <p:spPr>
          <a:xfrm>
            <a:off x="838200" y="1371600"/>
            <a:ext cx="7635875" cy="2286000"/>
          </a:xfrm>
          <a:prstGeom prst="rect">
            <a:avLst/>
          </a:prstGeom>
          <a:noFill/>
          <a:ln>
            <a:noFill/>
          </a:ln>
        </p:spPr>
      </p:pic>
      <p:sp>
        <p:nvSpPr>
          <p:cNvPr id="680" name="Google Shape;680;p54"/>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The Direct Labor Budget – Part 3</a:t>
            </a:r>
            <a:endParaRPr/>
          </a:p>
        </p:txBody>
      </p:sp>
      <p:sp>
        <p:nvSpPr>
          <p:cNvPr id="681" name="Google Shape;681;p54"/>
          <p:cNvSpPr/>
          <p:nvPr/>
        </p:nvSpPr>
        <p:spPr>
          <a:xfrm>
            <a:off x="3749675" y="2895600"/>
            <a:ext cx="4708525" cy="533400"/>
          </a:xfrm>
          <a:prstGeom prst="rect">
            <a:avLst/>
          </a:prstGeom>
          <a:solidFill>
            <a:schemeClr val="lt1"/>
          </a:solid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transition>
    <p:strips dir="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55"/>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The Direct Labor Budget – Part 4</a:t>
            </a:r>
            <a:endParaRPr/>
          </a:p>
        </p:txBody>
      </p:sp>
      <p:pic>
        <p:nvPicPr>
          <p:cNvPr id="687" name="Google Shape;687;p55"/>
          <p:cNvPicPr preferRelativeResize="0"/>
          <p:nvPr/>
        </p:nvPicPr>
        <p:blipFill rotWithShape="1">
          <a:blip r:embed="rId3">
            <a:alphaModFix/>
          </a:blip>
          <a:srcRect/>
          <a:stretch/>
        </p:blipFill>
        <p:spPr>
          <a:xfrm>
            <a:off x="838200" y="1371600"/>
            <a:ext cx="7635875" cy="2286000"/>
          </a:xfrm>
          <a:prstGeom prst="rect">
            <a:avLst/>
          </a:prstGeom>
          <a:noFill/>
          <a:ln>
            <a:noFill/>
          </a:ln>
        </p:spPr>
      </p:pic>
    </p:spTree>
  </p:cSld>
  <p:clrMapOvr>
    <a:masterClrMapping/>
  </p:clrMapOvr>
  <p:transition>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56"/>
          <p:cNvSpPr txBox="1">
            <a:spLocks noGrp="1"/>
          </p:cNvSpPr>
          <p:nvPr>
            <p:ph type="title"/>
          </p:nvPr>
        </p:nvSpPr>
        <p:spPr>
          <a:xfrm>
            <a:off x="773550" y="434600"/>
            <a:ext cx="8229600" cy="1066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Arial"/>
              <a:buNone/>
            </a:pPr>
            <a:r>
              <a:rPr lang="en-US" sz="4000" i="0" u="none">
                <a:solidFill>
                  <a:schemeClr val="dk1"/>
                </a:solidFill>
                <a:latin typeface="Arial"/>
                <a:ea typeface="Arial"/>
                <a:cs typeface="Arial"/>
                <a:sym typeface="Arial"/>
              </a:rPr>
              <a:t>Poll</a:t>
            </a:r>
            <a:r>
              <a:rPr lang="en-US">
                <a:solidFill>
                  <a:schemeClr val="dk1"/>
                </a:solidFill>
                <a:latin typeface="Arial"/>
                <a:ea typeface="Arial"/>
                <a:cs typeface="Arial"/>
                <a:sym typeface="Arial"/>
              </a:rPr>
              <a:t> 9</a:t>
            </a:r>
            <a:endParaRPr>
              <a:solidFill>
                <a:schemeClr val="dk1"/>
              </a:solidFill>
              <a:latin typeface="Arial"/>
              <a:ea typeface="Arial"/>
              <a:cs typeface="Arial"/>
              <a:sym typeface="Arial"/>
            </a:endParaRPr>
          </a:p>
        </p:txBody>
      </p:sp>
      <p:sp>
        <p:nvSpPr>
          <p:cNvPr id="693" name="Google Shape;693;p56"/>
          <p:cNvSpPr txBox="1">
            <a:spLocks noGrp="1"/>
          </p:cNvSpPr>
          <p:nvPr>
            <p:ph type="body" idx="1"/>
          </p:nvPr>
        </p:nvSpPr>
        <p:spPr>
          <a:xfrm>
            <a:off x="457200" y="1563687"/>
            <a:ext cx="8229600" cy="4760912"/>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A04DA3"/>
              </a:buClr>
              <a:buSzPts val="2800"/>
              <a:buFont typeface="Georgia"/>
              <a:buNone/>
            </a:pPr>
            <a:r>
              <a:rPr lang="en-US" sz="2800" b="0" i="0" u="none" strike="noStrike" cap="none">
                <a:solidFill>
                  <a:schemeClr val="dk1"/>
                </a:solidFill>
                <a:latin typeface="Arial"/>
                <a:ea typeface="Arial"/>
                <a:cs typeface="Arial"/>
                <a:sym typeface="Arial"/>
              </a:rPr>
              <a:t>The direct labor budget shows the direct labor-hours required to satisfy the production budget.</a:t>
            </a:r>
            <a:endParaRPr sz="2800" b="0" i="0" u="none" strike="noStrike" cap="none">
              <a:solidFill>
                <a:schemeClr val="dk1"/>
              </a:solidFill>
              <a:latin typeface="Arial"/>
              <a:ea typeface="Arial"/>
              <a:cs typeface="Arial"/>
              <a:sym typeface="Arial"/>
            </a:endParaRPr>
          </a:p>
          <a:p>
            <a:pPr marL="107950" marR="0" lvl="0" indent="0" algn="l" rtl="0">
              <a:lnSpc>
                <a:spcPct val="100000"/>
              </a:lnSpc>
              <a:spcBef>
                <a:spcPts val="0"/>
              </a:spcBef>
              <a:spcAft>
                <a:spcPts val="0"/>
              </a:spcAft>
              <a:buClr>
                <a:srgbClr val="A04DA3"/>
              </a:buClr>
              <a:buSzPts val="2800"/>
              <a:buFont typeface="Georgia"/>
              <a:buNone/>
            </a:pPr>
            <a:endParaRPr/>
          </a:p>
          <a:p>
            <a:pPr marL="457200" marR="0" lvl="0" indent="-406400" algn="l" rtl="0">
              <a:lnSpc>
                <a:spcPct val="100000"/>
              </a:lnSpc>
              <a:spcBef>
                <a:spcPts val="300"/>
              </a:spcBef>
              <a:spcAft>
                <a:spcPts val="0"/>
              </a:spcAft>
              <a:buClr>
                <a:srgbClr val="FF0000"/>
              </a:buClr>
              <a:buSzPts val="2800"/>
              <a:buFont typeface="Arial"/>
              <a:buAutoNum type="alphaLcPeriod"/>
            </a:pPr>
            <a:r>
              <a:rPr lang="en-US" sz="2800" b="0" i="0" u="none" strike="noStrike" cap="none">
                <a:solidFill>
                  <a:srgbClr val="FF0000"/>
                </a:solidFill>
                <a:latin typeface="Arial"/>
                <a:ea typeface="Arial"/>
                <a:cs typeface="Arial"/>
                <a:sym typeface="Arial"/>
              </a:rPr>
              <a:t>True</a:t>
            </a:r>
            <a:endParaRPr/>
          </a:p>
          <a:p>
            <a:pPr marL="457200" marR="0" lvl="0" indent="-406400" algn="l" rtl="0">
              <a:lnSpc>
                <a:spcPct val="100000"/>
              </a:lnSpc>
              <a:spcBef>
                <a:spcPts val="0"/>
              </a:spcBef>
              <a:spcAft>
                <a:spcPts val="0"/>
              </a:spcAft>
              <a:buClr>
                <a:schemeClr val="dk1"/>
              </a:buClr>
              <a:buSzPts val="2800"/>
              <a:buFont typeface="Arial"/>
              <a:buAutoNum type="alphaLcPeriod"/>
            </a:pPr>
            <a:r>
              <a:rPr lang="en-US" sz="2800" b="0" i="0" u="none" strike="noStrike" cap="none">
                <a:solidFill>
                  <a:schemeClr val="dk1"/>
                </a:solidFill>
                <a:latin typeface="Arial"/>
                <a:ea typeface="Arial"/>
                <a:cs typeface="Arial"/>
                <a:sym typeface="Arial"/>
              </a:rPr>
              <a:t>False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57"/>
          <p:cNvSpPr txBox="1">
            <a:spLocks noGrp="1"/>
          </p:cNvSpPr>
          <p:nvPr>
            <p:ph type="title"/>
          </p:nvPr>
        </p:nvSpPr>
        <p:spPr>
          <a:xfrm>
            <a:off x="773525" y="451675"/>
            <a:ext cx="8229600" cy="10668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000000"/>
              </a:buClr>
              <a:buSzPts val="4000"/>
              <a:buFont typeface="Calibri"/>
              <a:buNone/>
            </a:pPr>
            <a:r>
              <a:rPr lang="en-US">
                <a:latin typeface="Arial"/>
                <a:ea typeface="Arial"/>
                <a:cs typeface="Arial"/>
                <a:sym typeface="Arial"/>
              </a:rPr>
              <a:t>Poll 10</a:t>
            </a:r>
            <a:endParaRPr>
              <a:latin typeface="Arial"/>
              <a:ea typeface="Arial"/>
              <a:cs typeface="Arial"/>
              <a:sym typeface="Arial"/>
            </a:endParaRPr>
          </a:p>
        </p:txBody>
      </p:sp>
      <p:sp>
        <p:nvSpPr>
          <p:cNvPr id="699" name="Google Shape;699;p57"/>
          <p:cNvSpPr txBox="1">
            <a:spLocks noGrp="1"/>
          </p:cNvSpPr>
          <p:nvPr>
            <p:ph type="body" idx="1"/>
          </p:nvPr>
        </p:nvSpPr>
        <p:spPr>
          <a:xfrm>
            <a:off x="457200" y="1563687"/>
            <a:ext cx="8229600" cy="4761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300"/>
              </a:spcBef>
              <a:spcAft>
                <a:spcPts val="0"/>
              </a:spcAft>
              <a:buSzPts val="2000"/>
              <a:buNone/>
            </a:pPr>
            <a:r>
              <a:rPr lang="en-US">
                <a:solidFill>
                  <a:schemeClr val="dk1"/>
                </a:solidFill>
              </a:rPr>
              <a:t>If the units of production for Month 1 are 23,000 and the direct labor per unit is .75, how many labor hours are required for production in Month 1?</a:t>
            </a:r>
            <a:endParaRPr>
              <a:solidFill>
                <a:schemeClr val="dk1"/>
              </a:solidFill>
            </a:endParaRPr>
          </a:p>
          <a:p>
            <a:pPr marL="0" lvl="0" indent="0" algn="l" rtl="0">
              <a:lnSpc>
                <a:spcPct val="90000"/>
              </a:lnSpc>
              <a:spcBef>
                <a:spcPts val="300"/>
              </a:spcBef>
              <a:spcAft>
                <a:spcPts val="0"/>
              </a:spcAft>
              <a:buSzPts val="2000"/>
              <a:buNone/>
            </a:pPr>
            <a:endParaRPr>
              <a:solidFill>
                <a:schemeClr val="dk1"/>
              </a:solidFill>
            </a:endParaRPr>
          </a:p>
          <a:p>
            <a:pPr marL="457200" lvl="0" indent="-342900" algn="l" rtl="0">
              <a:lnSpc>
                <a:spcPct val="90000"/>
              </a:lnSpc>
              <a:spcBef>
                <a:spcPts val="300"/>
              </a:spcBef>
              <a:spcAft>
                <a:spcPts val="0"/>
              </a:spcAft>
              <a:buClr>
                <a:schemeClr val="dk1"/>
              </a:buClr>
              <a:buSzPts val="1800"/>
              <a:buAutoNum type="alphaLcPeriod"/>
            </a:pPr>
            <a:r>
              <a:rPr lang="en-US">
                <a:solidFill>
                  <a:schemeClr val="dk1"/>
                </a:solidFill>
              </a:rPr>
              <a:t>5,750 hours</a:t>
            </a:r>
            <a:endParaRPr>
              <a:solidFill>
                <a:schemeClr val="dk1"/>
              </a:solidFill>
            </a:endParaRPr>
          </a:p>
          <a:p>
            <a:pPr marL="457200" lvl="0" indent="-342900" algn="l" rtl="0">
              <a:lnSpc>
                <a:spcPct val="90000"/>
              </a:lnSpc>
              <a:spcBef>
                <a:spcPts val="0"/>
              </a:spcBef>
              <a:spcAft>
                <a:spcPts val="0"/>
              </a:spcAft>
              <a:buClr>
                <a:schemeClr val="dk1"/>
              </a:buClr>
              <a:buSzPts val="1800"/>
              <a:buAutoNum type="alphaLcPeriod"/>
            </a:pPr>
            <a:r>
              <a:rPr lang="en-US">
                <a:solidFill>
                  <a:schemeClr val="dk1"/>
                </a:solidFill>
              </a:rPr>
              <a:t>11,500 hours</a:t>
            </a:r>
            <a:endParaRPr>
              <a:solidFill>
                <a:schemeClr val="dk1"/>
              </a:solidFill>
            </a:endParaRPr>
          </a:p>
          <a:p>
            <a:pPr marL="457200" lvl="0" indent="-342900" algn="l" rtl="0">
              <a:lnSpc>
                <a:spcPct val="90000"/>
              </a:lnSpc>
              <a:spcBef>
                <a:spcPts val="0"/>
              </a:spcBef>
              <a:spcAft>
                <a:spcPts val="0"/>
              </a:spcAft>
              <a:buClr>
                <a:schemeClr val="dk1"/>
              </a:buClr>
              <a:buSzPts val="1800"/>
              <a:buAutoNum type="alphaLcPeriod"/>
            </a:pPr>
            <a:r>
              <a:rPr lang="en-US">
                <a:solidFill>
                  <a:schemeClr val="dk1"/>
                </a:solidFill>
              </a:rPr>
              <a:t>16,100 hours</a:t>
            </a:r>
            <a:endParaRPr>
              <a:solidFill>
                <a:schemeClr val="dk1"/>
              </a:solidFill>
            </a:endParaRPr>
          </a:p>
          <a:p>
            <a:pPr marL="457200" lvl="0" indent="-342900" algn="l" rtl="0">
              <a:lnSpc>
                <a:spcPct val="90000"/>
              </a:lnSpc>
              <a:spcBef>
                <a:spcPts val="0"/>
              </a:spcBef>
              <a:spcAft>
                <a:spcPts val="0"/>
              </a:spcAft>
              <a:buClr>
                <a:srgbClr val="FF0000"/>
              </a:buClr>
              <a:buSzPts val="1800"/>
              <a:buAutoNum type="alphaLcPeriod"/>
            </a:pPr>
            <a:r>
              <a:rPr lang="en-US">
                <a:solidFill>
                  <a:srgbClr val="FF0000"/>
                </a:solidFill>
              </a:rPr>
              <a:t>17,250 hours</a:t>
            </a:r>
            <a:endParaRPr>
              <a:solidFill>
                <a:srgbClr val="FF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58"/>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t>Learning Objective 6</a:t>
            </a:r>
            <a:endParaRPr/>
          </a:p>
        </p:txBody>
      </p:sp>
      <p:sp>
        <p:nvSpPr>
          <p:cNvPr id="705" name="Google Shape;705;p58"/>
          <p:cNvSpPr txBox="1"/>
          <p:nvPr/>
        </p:nvSpPr>
        <p:spPr>
          <a:xfrm>
            <a:off x="1905000" y="2671763"/>
            <a:ext cx="5334000" cy="1138237"/>
          </a:xfrm>
          <a:prstGeom prst="rect">
            <a:avLst/>
          </a:prstGeom>
          <a:solidFill>
            <a:schemeClr val="lt1"/>
          </a:solidFill>
          <a:ln w="76200" cap="flat" cmpd="sng">
            <a:solidFill>
              <a:srgbClr val="30525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400" b="1">
                <a:solidFill>
                  <a:srgbClr val="487B78"/>
                </a:solidFill>
                <a:latin typeface="Calibri"/>
                <a:ea typeface="Calibri"/>
                <a:cs typeface="Calibri"/>
                <a:sym typeface="Calibri"/>
              </a:rPr>
              <a:t>Prepare a manufacturing overhead budget. </a:t>
            </a:r>
            <a:endParaRPr/>
          </a:p>
        </p:txBody>
      </p:sp>
    </p:spTree>
  </p:cSld>
  <p:clrMapOvr>
    <a:masterClrMapping/>
  </p:clrMapOvr>
  <p:transition>
    <p:strips dir="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59"/>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sz="3600">
                <a:latin typeface="Calibri"/>
                <a:ea typeface="Calibri"/>
                <a:cs typeface="Calibri"/>
                <a:sym typeface="Calibri"/>
              </a:rPr>
              <a:t>Manufacturing Overhead Budget – Part 1</a:t>
            </a:r>
            <a:endParaRPr/>
          </a:p>
        </p:txBody>
      </p:sp>
      <p:sp>
        <p:nvSpPr>
          <p:cNvPr id="711" name="Google Shape;711;p59"/>
          <p:cNvSpPr txBox="1">
            <a:spLocks noGrp="1"/>
          </p:cNvSpPr>
          <p:nvPr>
            <p:ph type="body" idx="1"/>
          </p:nvPr>
        </p:nvSpPr>
        <p:spPr>
          <a:xfrm>
            <a:off x="304800" y="1524000"/>
            <a:ext cx="8610600" cy="4572000"/>
          </a:xfrm>
          <a:prstGeom prst="rect">
            <a:avLst/>
          </a:prstGeom>
          <a:solidFill>
            <a:srgbClr val="1F4429"/>
          </a:solidFill>
          <a:ln w="12700" cap="flat" cmpd="sng">
            <a:solidFill>
              <a:schemeClr val="dk1"/>
            </a:solidFill>
            <a:prstDash val="solid"/>
            <a:miter lim="800000"/>
            <a:headEnd type="none" w="sm" len="sm"/>
            <a:tailEnd type="none" w="sm" len="sm"/>
          </a:ln>
          <a:effectLst>
            <a:outerShdw blurRad="63500" dist="35921" dir="2700000" algn="ctr" rotWithShape="0">
              <a:srgbClr val="000000"/>
            </a:outerShdw>
          </a:effectLst>
        </p:spPr>
        <p:txBody>
          <a:bodyPr spcFirstLastPara="1" wrap="square" lIns="90475" tIns="44450" rIns="90475" bIns="44450" anchor="t" anchorCtr="0">
            <a:noAutofit/>
          </a:bodyPr>
          <a:lstStyle/>
          <a:p>
            <a:pPr marL="90488" lvl="0" indent="-177800" algn="l" rtl="0">
              <a:lnSpc>
                <a:spcPct val="95000"/>
              </a:lnSpc>
              <a:spcBef>
                <a:spcPts val="0"/>
              </a:spcBef>
              <a:spcAft>
                <a:spcPts val="0"/>
              </a:spcAft>
              <a:buClr>
                <a:srgbClr val="FFFF00"/>
              </a:buClr>
              <a:buSzPts val="2800"/>
              <a:buChar char=" "/>
            </a:pPr>
            <a:r>
              <a:rPr lang="en-US" sz="2800">
                <a:solidFill>
                  <a:schemeClr val="lt1"/>
                </a:solidFill>
                <a:latin typeface="Calibri"/>
                <a:ea typeface="Calibri"/>
                <a:cs typeface="Calibri"/>
                <a:sym typeface="Calibri"/>
              </a:rPr>
              <a:t>At Royal, manufacturing overhead is applied to units of product on the basis of direct labor hours.</a:t>
            </a:r>
            <a:endParaRPr/>
          </a:p>
          <a:p>
            <a:pPr marL="90488" lvl="0" indent="-177800" algn="l" rtl="0">
              <a:lnSpc>
                <a:spcPct val="95000"/>
              </a:lnSpc>
              <a:spcBef>
                <a:spcPts val="1320"/>
              </a:spcBef>
              <a:spcAft>
                <a:spcPts val="0"/>
              </a:spcAft>
              <a:buClr>
                <a:srgbClr val="FFFF00"/>
              </a:buClr>
              <a:buSzPts val="2800"/>
              <a:buChar char=" "/>
            </a:pPr>
            <a:r>
              <a:rPr lang="en-US" sz="2800">
                <a:solidFill>
                  <a:schemeClr val="lt1"/>
                </a:solidFill>
                <a:latin typeface="Calibri"/>
                <a:ea typeface="Calibri"/>
                <a:cs typeface="Calibri"/>
                <a:sym typeface="Calibri"/>
              </a:rPr>
              <a:t>The </a:t>
            </a:r>
            <a:r>
              <a:rPr lang="en-US" sz="2800">
                <a:solidFill>
                  <a:srgbClr val="FFFF00"/>
                </a:solidFill>
                <a:latin typeface="Calibri"/>
                <a:ea typeface="Calibri"/>
                <a:cs typeface="Calibri"/>
                <a:sym typeface="Calibri"/>
              </a:rPr>
              <a:t>variable</a:t>
            </a:r>
            <a:r>
              <a:rPr lang="en-US" sz="2800">
                <a:solidFill>
                  <a:schemeClr val="lt1"/>
                </a:solidFill>
                <a:latin typeface="Calibri"/>
                <a:ea typeface="Calibri"/>
                <a:cs typeface="Calibri"/>
                <a:sym typeface="Calibri"/>
              </a:rPr>
              <a:t> manufacturing overhead rate is </a:t>
            </a:r>
            <a:r>
              <a:rPr lang="en-US" sz="2800">
                <a:solidFill>
                  <a:srgbClr val="FFFF00"/>
                </a:solidFill>
                <a:latin typeface="Calibri"/>
                <a:ea typeface="Calibri"/>
                <a:cs typeface="Calibri"/>
                <a:sym typeface="Calibri"/>
              </a:rPr>
              <a:t>$20 per direct labor hour</a:t>
            </a:r>
            <a:r>
              <a:rPr lang="en-US" sz="2800">
                <a:solidFill>
                  <a:schemeClr val="lt1"/>
                </a:solidFill>
                <a:latin typeface="Calibri"/>
                <a:ea typeface="Calibri"/>
                <a:cs typeface="Calibri"/>
                <a:sym typeface="Calibri"/>
              </a:rPr>
              <a:t>.</a:t>
            </a:r>
            <a:endParaRPr/>
          </a:p>
          <a:p>
            <a:pPr marL="90488" lvl="0" indent="-177800" algn="l" rtl="0">
              <a:lnSpc>
                <a:spcPct val="95000"/>
              </a:lnSpc>
              <a:spcBef>
                <a:spcPts val="1320"/>
              </a:spcBef>
              <a:spcAft>
                <a:spcPts val="0"/>
              </a:spcAft>
              <a:buClr>
                <a:srgbClr val="FFFF00"/>
              </a:buClr>
              <a:buSzPts val="2800"/>
              <a:buChar char=" "/>
            </a:pPr>
            <a:r>
              <a:rPr lang="en-US" sz="2800">
                <a:solidFill>
                  <a:schemeClr val="lt1"/>
                </a:solidFill>
                <a:latin typeface="Calibri"/>
                <a:ea typeface="Calibri"/>
                <a:cs typeface="Calibri"/>
                <a:sym typeface="Calibri"/>
              </a:rPr>
              <a:t>Fixed manufacturing overhead is </a:t>
            </a:r>
            <a:r>
              <a:rPr lang="en-US" sz="2800">
                <a:solidFill>
                  <a:srgbClr val="FFFF00"/>
                </a:solidFill>
                <a:latin typeface="Calibri"/>
                <a:ea typeface="Calibri"/>
                <a:cs typeface="Calibri"/>
                <a:sym typeface="Calibri"/>
              </a:rPr>
              <a:t>$50,000 </a:t>
            </a:r>
            <a:r>
              <a:rPr lang="en-US" sz="2800">
                <a:solidFill>
                  <a:schemeClr val="lt1"/>
                </a:solidFill>
                <a:latin typeface="Calibri"/>
                <a:ea typeface="Calibri"/>
                <a:cs typeface="Calibri"/>
                <a:sym typeface="Calibri"/>
              </a:rPr>
              <a:t>per month, which includes </a:t>
            </a:r>
            <a:r>
              <a:rPr lang="en-US" sz="2800">
                <a:solidFill>
                  <a:srgbClr val="FFFF00"/>
                </a:solidFill>
                <a:latin typeface="Calibri"/>
                <a:ea typeface="Calibri"/>
                <a:cs typeface="Calibri"/>
                <a:sym typeface="Calibri"/>
              </a:rPr>
              <a:t>$20,000 of noncash costs </a:t>
            </a:r>
            <a:r>
              <a:rPr lang="en-US" sz="2800">
                <a:solidFill>
                  <a:schemeClr val="lt1"/>
                </a:solidFill>
                <a:latin typeface="Calibri"/>
                <a:ea typeface="Calibri"/>
                <a:cs typeface="Calibri"/>
                <a:sym typeface="Calibri"/>
              </a:rPr>
              <a:t>(primarily depreciation of plant assets).</a:t>
            </a:r>
            <a:br>
              <a:rPr lang="en-US" sz="2800">
                <a:solidFill>
                  <a:schemeClr val="lt1"/>
                </a:solidFill>
                <a:latin typeface="Calibri"/>
                <a:ea typeface="Calibri"/>
                <a:cs typeface="Calibri"/>
                <a:sym typeface="Calibri"/>
              </a:rPr>
            </a:br>
            <a:endParaRPr sz="2800">
              <a:solidFill>
                <a:schemeClr val="lt1"/>
              </a:solidFill>
              <a:latin typeface="Calibri"/>
              <a:ea typeface="Calibri"/>
              <a:cs typeface="Calibri"/>
              <a:sym typeface="Calibri"/>
            </a:endParaRPr>
          </a:p>
          <a:p>
            <a:pPr marL="90488" lvl="0" indent="-177800" algn="ctr" rtl="0">
              <a:lnSpc>
                <a:spcPct val="90000"/>
              </a:lnSpc>
              <a:spcBef>
                <a:spcPts val="1400"/>
              </a:spcBef>
              <a:spcAft>
                <a:spcPts val="0"/>
              </a:spcAft>
              <a:buClr>
                <a:srgbClr val="FFFF00"/>
              </a:buClr>
              <a:buSzPts val="2800"/>
              <a:buFont typeface="Arial"/>
              <a:buChar char=" "/>
            </a:pPr>
            <a:r>
              <a:rPr lang="en-US" sz="2800">
                <a:solidFill>
                  <a:srgbClr val="FFFF00"/>
                </a:solidFill>
                <a:latin typeface="Calibri"/>
                <a:ea typeface="Calibri"/>
                <a:cs typeface="Calibri"/>
                <a:sym typeface="Calibri"/>
              </a:rPr>
              <a:t>Let’s prepare the manufacturing overhead budget.</a:t>
            </a:r>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11">
                                            <p:txEl>
                                              <p:pRg st="0" end="0"/>
                                            </p:txEl>
                                          </p:spTgt>
                                        </p:tgtEl>
                                        <p:attrNameLst>
                                          <p:attrName>style.visibility</p:attrName>
                                        </p:attrNameLst>
                                      </p:cBhvr>
                                      <p:to>
                                        <p:strVal val="visible"/>
                                      </p:to>
                                    </p:set>
                                    <p:animEffect transition="in" filter="fade">
                                      <p:cBhvr>
                                        <p:cTn id="7" dur="500"/>
                                        <p:tgtEl>
                                          <p:spTgt spid="7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11">
                                            <p:txEl>
                                              <p:pRg st="1" end="1"/>
                                            </p:txEl>
                                          </p:spTgt>
                                        </p:tgtEl>
                                        <p:attrNameLst>
                                          <p:attrName>style.visibility</p:attrName>
                                        </p:attrNameLst>
                                      </p:cBhvr>
                                      <p:to>
                                        <p:strVal val="visible"/>
                                      </p:to>
                                    </p:set>
                                    <p:animEffect transition="in" filter="fade">
                                      <p:cBhvr>
                                        <p:cTn id="10" dur="500"/>
                                        <p:tgtEl>
                                          <p:spTgt spid="71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11">
                                            <p:txEl>
                                              <p:pRg st="2" end="2"/>
                                            </p:txEl>
                                          </p:spTgt>
                                        </p:tgtEl>
                                        <p:attrNameLst>
                                          <p:attrName>style.visibility</p:attrName>
                                        </p:attrNameLst>
                                      </p:cBhvr>
                                      <p:to>
                                        <p:strVal val="visible"/>
                                      </p:to>
                                    </p:set>
                                    <p:animEffect transition="in" filter="fade">
                                      <p:cBhvr>
                                        <p:cTn id="13" dur="500"/>
                                        <p:tgtEl>
                                          <p:spTgt spid="71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11">
                                            <p:txEl>
                                              <p:pRg st="3" end="3"/>
                                            </p:txEl>
                                          </p:spTgt>
                                        </p:tgtEl>
                                        <p:attrNameLst>
                                          <p:attrName>style.visibility</p:attrName>
                                        </p:attrNameLst>
                                      </p:cBhvr>
                                      <p:to>
                                        <p:strVal val="visible"/>
                                      </p:to>
                                    </p:set>
                                    <p:animEffect transition="in" filter="fade">
                                      <p:cBhvr>
                                        <p:cTn id="16" dur="500"/>
                                        <p:tgtEl>
                                          <p:spTgt spid="7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6"/>
          <p:cNvSpPr txBox="1">
            <a:spLocks noGrp="1"/>
          </p:cNvSpPr>
          <p:nvPr>
            <p:ph type="title"/>
          </p:nvPr>
        </p:nvSpPr>
        <p:spPr>
          <a:xfrm>
            <a:off x="762000" y="152400"/>
            <a:ext cx="7604125"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None/>
            </a:pPr>
            <a:r>
              <a:rPr lang="en-US"/>
              <a:t>Why Do Organizations Create Budgets?</a:t>
            </a:r>
            <a:br>
              <a:rPr lang="en-US"/>
            </a:br>
            <a:r>
              <a:rPr lang="en-US"/>
              <a:t>                 (Planning Perspective)</a:t>
            </a:r>
            <a:endParaRPr/>
          </a:p>
        </p:txBody>
      </p:sp>
      <p:sp>
        <p:nvSpPr>
          <p:cNvPr id="254" name="Google Shape;254;p6"/>
          <p:cNvSpPr/>
          <p:nvPr/>
        </p:nvSpPr>
        <p:spPr>
          <a:xfrm>
            <a:off x="3149600" y="3073400"/>
            <a:ext cx="2463800" cy="1092200"/>
          </a:xfrm>
          <a:prstGeom prst="ellipse">
            <a:avLst/>
          </a:prstGeom>
          <a:solidFill>
            <a:schemeClr val="accent2"/>
          </a:solidFill>
          <a:ln w="12700" cap="flat" cmpd="sng">
            <a:solidFill>
              <a:srgbClr val="006600"/>
            </a:solidFill>
            <a:prstDash val="solid"/>
            <a:round/>
            <a:headEnd type="none" w="sm" len="sm"/>
            <a:tailEnd type="none" w="sm" len="sm"/>
          </a:ln>
          <a:effectLst>
            <a:outerShdw blurRad="63500" dist="38099" dir="2700000" algn="ctr" rotWithShape="0">
              <a:srgbClr val="000000">
                <a:alpha val="74901"/>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Benefits</a:t>
            </a:r>
            <a:endParaRPr/>
          </a:p>
        </p:txBody>
      </p:sp>
      <p:grpSp>
        <p:nvGrpSpPr>
          <p:cNvPr id="255" name="Google Shape;255;p6"/>
          <p:cNvGrpSpPr/>
          <p:nvPr/>
        </p:nvGrpSpPr>
        <p:grpSpPr>
          <a:xfrm>
            <a:off x="3389313" y="1685925"/>
            <a:ext cx="1981200" cy="1260475"/>
            <a:chOff x="2135" y="1062"/>
            <a:chExt cx="1248" cy="794"/>
          </a:xfrm>
        </p:grpSpPr>
        <p:cxnSp>
          <p:nvCxnSpPr>
            <p:cNvPr id="256" name="Google Shape;256;p6"/>
            <p:cNvCxnSpPr/>
            <p:nvPr/>
          </p:nvCxnSpPr>
          <p:spPr>
            <a:xfrm>
              <a:off x="2736" y="1536"/>
              <a:ext cx="0" cy="320"/>
            </a:xfrm>
            <a:prstGeom prst="straightConnector1">
              <a:avLst/>
            </a:prstGeom>
            <a:noFill/>
            <a:ln w="25400" cap="flat" cmpd="sng">
              <a:solidFill>
                <a:srgbClr val="FF0000"/>
              </a:solidFill>
              <a:prstDash val="solid"/>
              <a:round/>
              <a:headEnd type="none" w="med" len="med"/>
              <a:tailEnd type="stealth" w="med" len="med"/>
            </a:ln>
          </p:spPr>
        </p:cxnSp>
        <p:sp>
          <p:nvSpPr>
            <p:cNvPr id="257" name="Google Shape;257;p6"/>
            <p:cNvSpPr/>
            <p:nvPr/>
          </p:nvSpPr>
          <p:spPr>
            <a:xfrm>
              <a:off x="2135" y="1062"/>
              <a:ext cx="1248" cy="486"/>
            </a:xfrm>
            <a:prstGeom prst="rect">
              <a:avLst/>
            </a:prstGeom>
            <a:solidFill>
              <a:srgbClr val="800080"/>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2200" b="0" i="0" u="none" strike="noStrike" cap="none">
                  <a:solidFill>
                    <a:srgbClr val="FFFFFF"/>
                  </a:solidFill>
                  <a:latin typeface="Arial"/>
                  <a:ea typeface="Arial"/>
                  <a:cs typeface="Arial"/>
                  <a:sym typeface="Arial"/>
                </a:rPr>
                <a:t>Define goals</a:t>
              </a:r>
              <a:endParaRPr/>
            </a:p>
            <a:p>
              <a:pPr marL="0" marR="0" lvl="0" indent="0" algn="ctr" rtl="0">
                <a:spcBef>
                  <a:spcPts val="0"/>
                </a:spcBef>
                <a:spcAft>
                  <a:spcPts val="0"/>
                </a:spcAft>
                <a:buNone/>
              </a:pPr>
              <a:r>
                <a:rPr lang="en-US" sz="2200" b="0" i="0" u="none" strike="noStrike" cap="none">
                  <a:solidFill>
                    <a:srgbClr val="FFFFFF"/>
                  </a:solidFill>
                  <a:latin typeface="Arial"/>
                  <a:ea typeface="Arial"/>
                  <a:cs typeface="Arial"/>
                  <a:sym typeface="Arial"/>
                </a:rPr>
                <a:t>and objectives</a:t>
              </a:r>
              <a:endParaRPr/>
            </a:p>
          </p:txBody>
        </p:sp>
      </p:grpSp>
      <p:grpSp>
        <p:nvGrpSpPr>
          <p:cNvPr id="258" name="Google Shape;258;p6"/>
          <p:cNvGrpSpPr/>
          <p:nvPr/>
        </p:nvGrpSpPr>
        <p:grpSpPr>
          <a:xfrm>
            <a:off x="3194051" y="4254500"/>
            <a:ext cx="2444751" cy="1584325"/>
            <a:chOff x="2012" y="2680"/>
            <a:chExt cx="1540" cy="998"/>
          </a:xfrm>
        </p:grpSpPr>
        <p:sp>
          <p:nvSpPr>
            <p:cNvPr id="259" name="Google Shape;259;p6"/>
            <p:cNvSpPr/>
            <p:nvPr/>
          </p:nvSpPr>
          <p:spPr>
            <a:xfrm>
              <a:off x="2012" y="2982"/>
              <a:ext cx="1540" cy="696"/>
            </a:xfrm>
            <a:prstGeom prst="rect">
              <a:avLst/>
            </a:prstGeom>
            <a:solidFill>
              <a:srgbClr val="1C6294"/>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2200" b="0" i="0" u="none" strike="noStrike" cap="none">
                  <a:solidFill>
                    <a:schemeClr val="lt1"/>
                  </a:solidFill>
                  <a:latin typeface="Arial"/>
                  <a:ea typeface="Arial"/>
                  <a:cs typeface="Arial"/>
                  <a:sym typeface="Arial"/>
                </a:rPr>
                <a:t>Uncover potential</a:t>
              </a:r>
              <a:endParaRPr/>
            </a:p>
            <a:p>
              <a:pPr marL="0" marR="0" lvl="0" indent="0" algn="ctr" rtl="0">
                <a:spcBef>
                  <a:spcPts val="0"/>
                </a:spcBef>
                <a:spcAft>
                  <a:spcPts val="0"/>
                </a:spcAft>
                <a:buNone/>
              </a:pPr>
              <a:r>
                <a:rPr lang="en-US" sz="2200" b="0" i="0" u="none" strike="noStrike" cap="none">
                  <a:solidFill>
                    <a:schemeClr val="lt1"/>
                  </a:solidFill>
                  <a:latin typeface="Arial"/>
                  <a:ea typeface="Arial"/>
                  <a:cs typeface="Arial"/>
                  <a:sym typeface="Arial"/>
                </a:rPr>
                <a:t>bottlenecks</a:t>
              </a:r>
              <a:endParaRPr/>
            </a:p>
          </p:txBody>
        </p:sp>
        <p:cxnSp>
          <p:nvCxnSpPr>
            <p:cNvPr id="260" name="Google Shape;260;p6"/>
            <p:cNvCxnSpPr/>
            <p:nvPr/>
          </p:nvCxnSpPr>
          <p:spPr>
            <a:xfrm rot="10800000">
              <a:off x="2736" y="2680"/>
              <a:ext cx="29" cy="296"/>
            </a:xfrm>
            <a:prstGeom prst="straightConnector1">
              <a:avLst/>
            </a:prstGeom>
            <a:noFill/>
            <a:ln w="25400" cap="flat" cmpd="sng">
              <a:solidFill>
                <a:srgbClr val="FF0000"/>
              </a:solidFill>
              <a:prstDash val="solid"/>
              <a:round/>
              <a:headEnd type="none" w="med" len="med"/>
              <a:tailEnd type="stealth" w="med" len="med"/>
            </a:ln>
          </p:spPr>
        </p:cxnSp>
      </p:grpSp>
      <p:grpSp>
        <p:nvGrpSpPr>
          <p:cNvPr id="261" name="Google Shape;261;p6"/>
          <p:cNvGrpSpPr/>
          <p:nvPr/>
        </p:nvGrpSpPr>
        <p:grpSpPr>
          <a:xfrm>
            <a:off x="1271588" y="3743325"/>
            <a:ext cx="1916112" cy="758825"/>
            <a:chOff x="801" y="2358"/>
            <a:chExt cx="1207" cy="478"/>
          </a:xfrm>
        </p:grpSpPr>
        <p:sp>
          <p:nvSpPr>
            <p:cNvPr id="262" name="Google Shape;262;p6"/>
            <p:cNvSpPr/>
            <p:nvPr/>
          </p:nvSpPr>
          <p:spPr>
            <a:xfrm>
              <a:off x="801" y="2358"/>
              <a:ext cx="976" cy="478"/>
            </a:xfrm>
            <a:prstGeom prst="rect">
              <a:avLst/>
            </a:prstGeom>
            <a:solidFill>
              <a:srgbClr val="663300"/>
            </a:solid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2200" b="0" i="0" u="none" strike="noStrike" cap="none">
                  <a:solidFill>
                    <a:srgbClr val="FFFFFF"/>
                  </a:solidFill>
                  <a:latin typeface="Arial"/>
                  <a:ea typeface="Arial"/>
                  <a:cs typeface="Arial"/>
                  <a:sym typeface="Arial"/>
                </a:rPr>
                <a:t>Coordinate</a:t>
              </a:r>
              <a:endParaRPr/>
            </a:p>
            <a:p>
              <a:pPr marL="0" marR="0" lvl="0" indent="0" algn="ctr" rtl="0">
                <a:spcBef>
                  <a:spcPts val="0"/>
                </a:spcBef>
                <a:spcAft>
                  <a:spcPts val="0"/>
                </a:spcAft>
                <a:buNone/>
              </a:pPr>
              <a:r>
                <a:rPr lang="en-US" sz="2200" b="0" i="0" u="none" strike="noStrike" cap="none">
                  <a:solidFill>
                    <a:srgbClr val="FFFFFF"/>
                  </a:solidFill>
                  <a:latin typeface="Arial"/>
                  <a:ea typeface="Arial"/>
                  <a:cs typeface="Arial"/>
                  <a:sym typeface="Arial"/>
                </a:rPr>
                <a:t>activities</a:t>
              </a:r>
              <a:endParaRPr/>
            </a:p>
          </p:txBody>
        </p:sp>
        <p:cxnSp>
          <p:nvCxnSpPr>
            <p:cNvPr id="263" name="Google Shape;263;p6"/>
            <p:cNvCxnSpPr/>
            <p:nvPr/>
          </p:nvCxnSpPr>
          <p:spPr>
            <a:xfrm rot="10800000" flipH="1">
              <a:off x="1776" y="2440"/>
              <a:ext cx="232" cy="104"/>
            </a:xfrm>
            <a:prstGeom prst="straightConnector1">
              <a:avLst/>
            </a:prstGeom>
            <a:noFill/>
            <a:ln w="25400" cap="flat" cmpd="sng">
              <a:solidFill>
                <a:srgbClr val="FF0000"/>
              </a:solidFill>
              <a:prstDash val="solid"/>
              <a:round/>
              <a:headEnd type="none" w="med" len="med"/>
              <a:tailEnd type="stealth" w="med" len="med"/>
            </a:ln>
          </p:spPr>
        </p:cxnSp>
      </p:grpSp>
      <p:grpSp>
        <p:nvGrpSpPr>
          <p:cNvPr id="264" name="Google Shape;264;p6"/>
          <p:cNvGrpSpPr/>
          <p:nvPr/>
        </p:nvGrpSpPr>
        <p:grpSpPr>
          <a:xfrm>
            <a:off x="1066800" y="2438400"/>
            <a:ext cx="2193925" cy="877888"/>
            <a:chOff x="682" y="1518"/>
            <a:chExt cx="1382" cy="553"/>
          </a:xfrm>
        </p:grpSpPr>
        <p:sp>
          <p:nvSpPr>
            <p:cNvPr id="265" name="Google Shape;265;p6"/>
            <p:cNvSpPr/>
            <p:nvPr/>
          </p:nvSpPr>
          <p:spPr>
            <a:xfrm>
              <a:off x="682" y="1518"/>
              <a:ext cx="1213" cy="483"/>
            </a:xfrm>
            <a:prstGeom prst="rect">
              <a:avLst/>
            </a:prstGeom>
            <a:solidFill>
              <a:srgbClr val="8BD6C0"/>
            </a:solid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2200" b="0" i="0" u="none" strike="noStrike" cap="none">
                  <a:solidFill>
                    <a:srgbClr val="136266"/>
                  </a:solidFill>
                  <a:latin typeface="Arial"/>
                  <a:ea typeface="Arial"/>
                  <a:cs typeface="Arial"/>
                  <a:sym typeface="Arial"/>
                </a:rPr>
                <a:t>Communicate</a:t>
              </a:r>
              <a:endParaRPr/>
            </a:p>
            <a:p>
              <a:pPr marL="0" marR="0" lvl="0" indent="0" algn="ctr" rtl="0">
                <a:spcBef>
                  <a:spcPts val="0"/>
                </a:spcBef>
                <a:spcAft>
                  <a:spcPts val="0"/>
                </a:spcAft>
                <a:buNone/>
              </a:pPr>
              <a:r>
                <a:rPr lang="en-US" sz="2200" b="0" i="0" u="none" strike="noStrike" cap="none">
                  <a:solidFill>
                    <a:srgbClr val="136266"/>
                  </a:solidFill>
                  <a:latin typeface="Arial"/>
                  <a:ea typeface="Arial"/>
                  <a:cs typeface="Arial"/>
                  <a:sym typeface="Arial"/>
                </a:rPr>
                <a:t>plans</a:t>
              </a:r>
              <a:endParaRPr/>
            </a:p>
          </p:txBody>
        </p:sp>
        <p:cxnSp>
          <p:nvCxnSpPr>
            <p:cNvPr id="266" name="Google Shape;266;p6"/>
            <p:cNvCxnSpPr/>
            <p:nvPr/>
          </p:nvCxnSpPr>
          <p:spPr>
            <a:xfrm>
              <a:off x="1880" y="1983"/>
              <a:ext cx="184" cy="88"/>
            </a:xfrm>
            <a:prstGeom prst="straightConnector1">
              <a:avLst/>
            </a:prstGeom>
            <a:noFill/>
            <a:ln w="25400" cap="flat" cmpd="sng">
              <a:solidFill>
                <a:srgbClr val="FF0000"/>
              </a:solidFill>
              <a:prstDash val="solid"/>
              <a:round/>
              <a:headEnd type="none" w="med" len="med"/>
              <a:tailEnd type="stealth" w="med" len="med"/>
            </a:ln>
          </p:spPr>
        </p:cxnSp>
      </p:grpSp>
      <p:grpSp>
        <p:nvGrpSpPr>
          <p:cNvPr id="267" name="Google Shape;267;p6"/>
          <p:cNvGrpSpPr/>
          <p:nvPr/>
        </p:nvGrpSpPr>
        <p:grpSpPr>
          <a:xfrm>
            <a:off x="5613400" y="2409825"/>
            <a:ext cx="2997200" cy="1104900"/>
            <a:chOff x="3536" y="1518"/>
            <a:chExt cx="1888" cy="696"/>
          </a:xfrm>
        </p:grpSpPr>
        <p:cxnSp>
          <p:nvCxnSpPr>
            <p:cNvPr id="268" name="Google Shape;268;p6"/>
            <p:cNvCxnSpPr/>
            <p:nvPr/>
          </p:nvCxnSpPr>
          <p:spPr>
            <a:xfrm flipH="1">
              <a:off x="3536" y="1776"/>
              <a:ext cx="304" cy="176"/>
            </a:xfrm>
            <a:prstGeom prst="straightConnector1">
              <a:avLst/>
            </a:prstGeom>
            <a:solidFill>
              <a:srgbClr val="77DFE5"/>
            </a:solidFill>
            <a:ln w="25400" cap="flat" cmpd="sng">
              <a:solidFill>
                <a:srgbClr val="FF0000"/>
              </a:solidFill>
              <a:prstDash val="solid"/>
              <a:round/>
              <a:headEnd type="none" w="sm" len="sm"/>
              <a:tailEnd type="stealth" w="med" len="med"/>
            </a:ln>
          </p:spPr>
        </p:cxnSp>
        <p:sp>
          <p:nvSpPr>
            <p:cNvPr id="269" name="Google Shape;269;p6"/>
            <p:cNvSpPr/>
            <p:nvPr/>
          </p:nvSpPr>
          <p:spPr>
            <a:xfrm>
              <a:off x="3808" y="1518"/>
              <a:ext cx="1616" cy="696"/>
            </a:xfrm>
            <a:prstGeom prst="rect">
              <a:avLst/>
            </a:prstGeom>
            <a:solidFill>
              <a:srgbClr val="77DFE5"/>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2200" b="0" i="0" u="none" strike="noStrike" cap="none">
                  <a:solidFill>
                    <a:schemeClr val="dk1"/>
                  </a:solidFill>
                  <a:latin typeface="Arial"/>
                  <a:ea typeface="Arial"/>
                  <a:cs typeface="Arial"/>
                  <a:sym typeface="Arial"/>
                </a:rPr>
                <a:t>Think about and</a:t>
              </a:r>
              <a:endParaRPr/>
            </a:p>
            <a:p>
              <a:pPr marL="0" marR="0" lvl="0" indent="0" algn="ctr" rtl="0">
                <a:spcBef>
                  <a:spcPts val="0"/>
                </a:spcBef>
                <a:spcAft>
                  <a:spcPts val="0"/>
                </a:spcAft>
                <a:buNone/>
              </a:pPr>
              <a:r>
                <a:rPr lang="en-US" sz="2200" b="0" i="0" u="none" strike="noStrike" cap="none">
                  <a:solidFill>
                    <a:schemeClr val="dk1"/>
                  </a:solidFill>
                  <a:latin typeface="Arial"/>
                  <a:ea typeface="Arial"/>
                  <a:cs typeface="Arial"/>
                  <a:sym typeface="Arial"/>
                </a:rPr>
                <a:t>plan for the future</a:t>
              </a:r>
              <a:endParaRPr/>
            </a:p>
          </p:txBody>
        </p:sp>
      </p:grpSp>
      <p:grpSp>
        <p:nvGrpSpPr>
          <p:cNvPr id="270" name="Google Shape;270;p6"/>
          <p:cNvGrpSpPr/>
          <p:nvPr/>
        </p:nvGrpSpPr>
        <p:grpSpPr>
          <a:xfrm>
            <a:off x="5689600" y="3743325"/>
            <a:ext cx="3149600" cy="1104900"/>
            <a:chOff x="3584" y="2358"/>
            <a:chExt cx="1984" cy="696"/>
          </a:xfrm>
        </p:grpSpPr>
        <p:cxnSp>
          <p:nvCxnSpPr>
            <p:cNvPr id="271" name="Google Shape;271;p6"/>
            <p:cNvCxnSpPr/>
            <p:nvPr/>
          </p:nvCxnSpPr>
          <p:spPr>
            <a:xfrm rot="10800000">
              <a:off x="3584" y="2392"/>
              <a:ext cx="256" cy="112"/>
            </a:xfrm>
            <a:prstGeom prst="straightConnector1">
              <a:avLst/>
            </a:prstGeom>
            <a:noFill/>
            <a:ln w="25400" cap="flat" cmpd="sng">
              <a:solidFill>
                <a:srgbClr val="FF0000"/>
              </a:solidFill>
              <a:prstDash val="solid"/>
              <a:round/>
              <a:headEnd type="none" w="med" len="med"/>
              <a:tailEnd type="stealth" w="med" len="med"/>
            </a:ln>
          </p:spPr>
        </p:cxnSp>
        <p:sp>
          <p:nvSpPr>
            <p:cNvPr id="272" name="Google Shape;272;p6"/>
            <p:cNvSpPr/>
            <p:nvPr/>
          </p:nvSpPr>
          <p:spPr>
            <a:xfrm>
              <a:off x="3824" y="2358"/>
              <a:ext cx="1744" cy="696"/>
            </a:xfrm>
            <a:prstGeom prst="rect">
              <a:avLst/>
            </a:prstGeom>
            <a:solidFill>
              <a:schemeClr val="dk2"/>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2200" b="0" i="0" u="none" strike="noStrike" cap="none">
                  <a:solidFill>
                    <a:srgbClr val="FFFFFF"/>
                  </a:solidFill>
                  <a:latin typeface="Arial"/>
                  <a:ea typeface="Arial"/>
                  <a:cs typeface="Arial"/>
                  <a:sym typeface="Arial"/>
                </a:rPr>
                <a:t>Means of allocating</a:t>
              </a:r>
              <a:endParaRPr/>
            </a:p>
            <a:p>
              <a:pPr marL="0" marR="0" lvl="0" indent="0" algn="ctr" rtl="0">
                <a:spcBef>
                  <a:spcPts val="0"/>
                </a:spcBef>
                <a:spcAft>
                  <a:spcPts val="0"/>
                </a:spcAft>
                <a:buNone/>
              </a:pPr>
              <a:r>
                <a:rPr lang="en-US" sz="2200" b="0" i="0" u="none" strike="noStrike" cap="none">
                  <a:solidFill>
                    <a:srgbClr val="FFFFFF"/>
                  </a:solidFill>
                  <a:latin typeface="Arial"/>
                  <a:ea typeface="Arial"/>
                  <a:cs typeface="Arial"/>
                  <a:sym typeface="Arial"/>
                </a:rPr>
                <a:t>resources</a:t>
              </a:r>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7"/>
                                        </p:tgtEl>
                                        <p:attrNameLst>
                                          <p:attrName>style.visibility</p:attrName>
                                        </p:attrNameLst>
                                      </p:cBhvr>
                                      <p:to>
                                        <p:strVal val="visible"/>
                                      </p:to>
                                    </p:set>
                                    <p:animEffect transition="in" filter="fade">
                                      <p:cBhvr>
                                        <p:cTn id="7" dur="500"/>
                                        <p:tgtEl>
                                          <p:spTgt spid="26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5"/>
                                        </p:tgtEl>
                                        <p:attrNameLst>
                                          <p:attrName>style.visibility</p:attrName>
                                        </p:attrNameLst>
                                      </p:cBhvr>
                                      <p:to>
                                        <p:strVal val="visible"/>
                                      </p:to>
                                    </p:set>
                                    <p:animEffect transition="in" filter="fade">
                                      <p:cBhvr>
                                        <p:cTn id="11" dur="500"/>
                                        <p:tgtEl>
                                          <p:spTgt spid="25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58"/>
                                        </p:tgtEl>
                                        <p:attrNameLst>
                                          <p:attrName>style.visibility</p:attrName>
                                        </p:attrNameLst>
                                      </p:cBhvr>
                                      <p:to>
                                        <p:strVal val="visible"/>
                                      </p:to>
                                    </p:set>
                                    <p:animEffect transition="in" filter="fade">
                                      <p:cBhvr>
                                        <p:cTn id="15" dur="500"/>
                                        <p:tgtEl>
                                          <p:spTgt spid="25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70"/>
                                        </p:tgtEl>
                                        <p:attrNameLst>
                                          <p:attrName>style.visibility</p:attrName>
                                        </p:attrNameLst>
                                      </p:cBhvr>
                                      <p:to>
                                        <p:strVal val="visible"/>
                                      </p:to>
                                    </p:set>
                                    <p:animEffect transition="in" filter="fade">
                                      <p:cBhvr>
                                        <p:cTn id="19" dur="500"/>
                                        <p:tgtEl>
                                          <p:spTgt spid="27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1"/>
                                        </p:tgtEl>
                                        <p:attrNameLst>
                                          <p:attrName>style.visibility</p:attrName>
                                        </p:attrNameLst>
                                      </p:cBhvr>
                                      <p:to>
                                        <p:strVal val="visible"/>
                                      </p:to>
                                    </p:set>
                                    <p:animEffect transition="in" filter="fade">
                                      <p:cBhvr>
                                        <p:cTn id="23" dur="500"/>
                                        <p:tgtEl>
                                          <p:spTgt spid="261"/>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64"/>
                                        </p:tgtEl>
                                        <p:attrNameLst>
                                          <p:attrName>style.visibility</p:attrName>
                                        </p:attrNameLst>
                                      </p:cBhvr>
                                      <p:to>
                                        <p:strVal val="visible"/>
                                      </p:to>
                                    </p:set>
                                    <p:animEffect transition="in" filter="fade">
                                      <p:cBhvr>
                                        <p:cTn id="27"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60"/>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sz="3600">
                <a:latin typeface="Calibri"/>
                <a:ea typeface="Calibri"/>
                <a:cs typeface="Calibri"/>
                <a:sym typeface="Calibri"/>
              </a:rPr>
              <a:t>Manufacturing Overhead Budget – Part 2</a:t>
            </a:r>
            <a:endParaRPr/>
          </a:p>
        </p:txBody>
      </p:sp>
      <p:pic>
        <p:nvPicPr>
          <p:cNvPr id="717" name="Google Shape;717;p60"/>
          <p:cNvPicPr preferRelativeResize="0"/>
          <p:nvPr/>
        </p:nvPicPr>
        <p:blipFill rotWithShape="1">
          <a:blip r:embed="rId3">
            <a:alphaModFix/>
          </a:blip>
          <a:srcRect/>
          <a:stretch/>
        </p:blipFill>
        <p:spPr>
          <a:xfrm>
            <a:off x="788988" y="1360488"/>
            <a:ext cx="7983537" cy="2830512"/>
          </a:xfrm>
          <a:prstGeom prst="rect">
            <a:avLst/>
          </a:prstGeom>
          <a:noFill/>
          <a:ln>
            <a:noFill/>
          </a:ln>
        </p:spPr>
      </p:pic>
      <p:sp>
        <p:nvSpPr>
          <p:cNvPr id="718" name="Google Shape;718;p60"/>
          <p:cNvSpPr/>
          <p:nvPr/>
        </p:nvSpPr>
        <p:spPr>
          <a:xfrm>
            <a:off x="3733800" y="2459038"/>
            <a:ext cx="5038725" cy="1503362"/>
          </a:xfrm>
          <a:prstGeom prst="rect">
            <a:avLst/>
          </a:prstGeom>
          <a:solidFill>
            <a:schemeClr val="lt1"/>
          </a:solid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719" name="Google Shape;719;p60"/>
          <p:cNvGrpSpPr/>
          <p:nvPr/>
        </p:nvGrpSpPr>
        <p:grpSpPr>
          <a:xfrm>
            <a:off x="2832100" y="2209800"/>
            <a:ext cx="4559300" cy="2959100"/>
            <a:chOff x="1728" y="2216"/>
            <a:chExt cx="2872" cy="1864"/>
          </a:xfrm>
        </p:grpSpPr>
        <p:cxnSp>
          <p:nvCxnSpPr>
            <p:cNvPr id="720" name="Google Shape;720;p60"/>
            <p:cNvCxnSpPr/>
            <p:nvPr/>
          </p:nvCxnSpPr>
          <p:spPr>
            <a:xfrm rot="10800000">
              <a:off x="3072" y="2373"/>
              <a:ext cx="0" cy="1448"/>
            </a:xfrm>
            <a:prstGeom prst="straightConnector1">
              <a:avLst/>
            </a:prstGeom>
            <a:noFill/>
            <a:ln w="38100" cap="flat" cmpd="sng">
              <a:solidFill>
                <a:srgbClr val="FC0128"/>
              </a:solidFill>
              <a:prstDash val="solid"/>
              <a:round/>
              <a:headEnd type="none" w="med" len="med"/>
              <a:tailEnd type="triangle" w="med" len="med"/>
            </a:ln>
            <a:effectLst>
              <a:outerShdw blurRad="63500" dist="38100" dir="2700000" algn="tl" rotWithShape="0">
                <a:srgbClr val="000000">
                  <a:alpha val="39607"/>
                </a:srgbClr>
              </a:outerShdw>
            </a:effectLst>
          </p:spPr>
        </p:cxnSp>
        <p:sp>
          <p:nvSpPr>
            <p:cNvPr id="721" name="Google Shape;721;p60"/>
            <p:cNvSpPr/>
            <p:nvPr/>
          </p:nvSpPr>
          <p:spPr>
            <a:xfrm>
              <a:off x="2488" y="2216"/>
              <a:ext cx="2112" cy="144"/>
            </a:xfrm>
            <a:prstGeom prst="rect">
              <a:avLst/>
            </a:prstGeom>
            <a:noFill/>
            <a:ln w="38100" cap="flat" cmpd="sng">
              <a:solidFill>
                <a:srgbClr val="FC0128"/>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2" name="Google Shape;722;p60"/>
            <p:cNvSpPr/>
            <p:nvPr/>
          </p:nvSpPr>
          <p:spPr>
            <a:xfrm>
              <a:off x="1728" y="3786"/>
              <a:ext cx="2688" cy="294"/>
            </a:xfrm>
            <a:prstGeom prst="rect">
              <a:avLst/>
            </a:prstGeom>
            <a:solidFill>
              <a:srgbClr val="595959"/>
            </a:solidFill>
            <a:ln w="12700" cap="flat" cmpd="sng">
              <a:solidFill>
                <a:srgbClr val="000000"/>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0475" tIns="44450" rIns="90475" bIns="44450" anchor="t" anchorCtr="0">
              <a:spAutoFit/>
            </a:bodyPr>
            <a:lstStyle/>
            <a:p>
              <a:pPr marL="0" marR="0" lvl="0" indent="0" algn="ctr" rtl="0">
                <a:spcBef>
                  <a:spcPts val="0"/>
                </a:spcBef>
                <a:spcAft>
                  <a:spcPts val="0"/>
                </a:spcAft>
                <a:buNone/>
              </a:pPr>
              <a:r>
                <a:rPr lang="en-US" sz="2400">
                  <a:solidFill>
                    <a:srgbClr val="FFFFCC"/>
                  </a:solidFill>
                  <a:latin typeface="Arial"/>
                  <a:ea typeface="Arial"/>
                  <a:cs typeface="Arial"/>
                  <a:sym typeface="Arial"/>
                </a:rPr>
                <a:t>Direct Labor Budget.</a:t>
              </a:r>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19"/>
                                        </p:tgtEl>
                                        <p:attrNameLst>
                                          <p:attrName>style.visibility</p:attrName>
                                        </p:attrNameLst>
                                      </p:cBhvr>
                                      <p:to>
                                        <p:strVal val="visible"/>
                                      </p:to>
                                    </p:set>
                                    <p:animEffect transition="in" filter="fade">
                                      <p:cBhvr>
                                        <p:cTn id="7" dur="3000"/>
                                        <p:tgtEl>
                                          <p:spTgt spid="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61"/>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sz="3600">
                <a:latin typeface="Calibri"/>
                <a:ea typeface="Calibri"/>
                <a:cs typeface="Calibri"/>
                <a:sym typeface="Calibri"/>
              </a:rPr>
              <a:t>Manufacturing Overhead Budget – Part 3</a:t>
            </a:r>
            <a:endParaRPr/>
          </a:p>
        </p:txBody>
      </p:sp>
      <p:pic>
        <p:nvPicPr>
          <p:cNvPr id="728" name="Google Shape;728;p61"/>
          <p:cNvPicPr preferRelativeResize="0"/>
          <p:nvPr/>
        </p:nvPicPr>
        <p:blipFill rotWithShape="1">
          <a:blip r:embed="rId3">
            <a:alphaModFix/>
          </a:blip>
          <a:srcRect/>
          <a:stretch/>
        </p:blipFill>
        <p:spPr>
          <a:xfrm>
            <a:off x="788988" y="1360488"/>
            <a:ext cx="7983537" cy="2830512"/>
          </a:xfrm>
          <a:prstGeom prst="rect">
            <a:avLst/>
          </a:prstGeom>
          <a:noFill/>
          <a:ln>
            <a:noFill/>
          </a:ln>
        </p:spPr>
      </p:pic>
      <p:grpSp>
        <p:nvGrpSpPr>
          <p:cNvPr id="729" name="Google Shape;729;p61"/>
          <p:cNvGrpSpPr/>
          <p:nvPr/>
        </p:nvGrpSpPr>
        <p:grpSpPr>
          <a:xfrm>
            <a:off x="1524001" y="3481386"/>
            <a:ext cx="7237413" cy="1822450"/>
            <a:chOff x="1098" y="3048"/>
            <a:chExt cx="4559" cy="1148"/>
          </a:xfrm>
        </p:grpSpPr>
        <p:grpSp>
          <p:nvGrpSpPr>
            <p:cNvPr id="730" name="Google Shape;730;p61"/>
            <p:cNvGrpSpPr/>
            <p:nvPr/>
          </p:nvGrpSpPr>
          <p:grpSpPr>
            <a:xfrm>
              <a:off x="1098" y="3048"/>
              <a:ext cx="4559" cy="543"/>
              <a:chOff x="234" y="3720"/>
              <a:chExt cx="4559" cy="543"/>
            </a:xfrm>
          </p:grpSpPr>
          <p:sp>
            <p:nvSpPr>
              <p:cNvPr id="731" name="Google Shape;731;p61"/>
              <p:cNvSpPr/>
              <p:nvPr/>
            </p:nvSpPr>
            <p:spPr>
              <a:xfrm>
                <a:off x="234" y="3720"/>
                <a:ext cx="4559" cy="543"/>
              </a:xfrm>
              <a:prstGeom prst="rect">
                <a:avLst/>
              </a:prstGeom>
              <a:solidFill>
                <a:srgbClr val="0E5772"/>
              </a:solidFill>
              <a:ln w="9525" cap="flat" cmpd="sng">
                <a:solidFill>
                  <a:schemeClr val="dk1"/>
                </a:solidFill>
                <a:prstDash val="solid"/>
                <a:miter lim="800000"/>
                <a:headEnd type="none" w="sm" len="sm"/>
                <a:tailEnd type="none" w="sm" len="sm"/>
              </a:ln>
              <a:effectLst>
                <a:outerShdw blurRad="63500" dist="38099" dir="2700000" algn="ctr" rotWithShape="0">
                  <a:schemeClr val="lt2">
                    <a:alpha val="74901"/>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pSp>
            <p:nvGrpSpPr>
              <p:cNvPr id="732" name="Google Shape;732;p61"/>
              <p:cNvGrpSpPr/>
              <p:nvPr/>
            </p:nvGrpSpPr>
            <p:grpSpPr>
              <a:xfrm>
                <a:off x="378" y="3735"/>
                <a:ext cx="4363" cy="442"/>
                <a:chOff x="134" y="3387"/>
                <a:chExt cx="4363" cy="442"/>
              </a:xfrm>
            </p:grpSpPr>
            <p:sp>
              <p:nvSpPr>
                <p:cNvPr id="733" name="Google Shape;733;p61"/>
                <p:cNvSpPr txBox="1"/>
                <p:nvPr/>
              </p:nvSpPr>
              <p:spPr>
                <a:xfrm>
                  <a:off x="134" y="3387"/>
                  <a:ext cx="2645" cy="4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FFFF00"/>
                      </a:solidFill>
                      <a:latin typeface="Arial"/>
                      <a:ea typeface="Arial"/>
                      <a:cs typeface="Arial"/>
                      <a:sym typeface="Arial"/>
                    </a:rPr>
                    <a:t>Total mfg. OH for quarter  $251,000</a:t>
                  </a:r>
                  <a:br>
                    <a:rPr lang="en-US" sz="2000">
                      <a:solidFill>
                        <a:srgbClr val="FFFF00"/>
                      </a:solidFill>
                      <a:latin typeface="Arial"/>
                      <a:ea typeface="Arial"/>
                      <a:cs typeface="Arial"/>
                      <a:sym typeface="Arial"/>
                    </a:rPr>
                  </a:br>
                  <a:r>
                    <a:rPr lang="en-US" sz="2000">
                      <a:solidFill>
                        <a:srgbClr val="FFFF00"/>
                      </a:solidFill>
                      <a:latin typeface="Arial"/>
                      <a:ea typeface="Arial"/>
                      <a:cs typeface="Arial"/>
                      <a:sym typeface="Arial"/>
                    </a:rPr>
                    <a:t>Total labor hours required    5,050</a:t>
                  </a:r>
                  <a:endParaRPr/>
                </a:p>
              </p:txBody>
            </p:sp>
            <p:cxnSp>
              <p:nvCxnSpPr>
                <p:cNvPr id="734" name="Google Shape;734;p61"/>
                <p:cNvCxnSpPr/>
                <p:nvPr/>
              </p:nvCxnSpPr>
              <p:spPr>
                <a:xfrm>
                  <a:off x="414" y="3591"/>
                  <a:ext cx="2592" cy="0"/>
                </a:xfrm>
                <a:prstGeom prst="straightConnector1">
                  <a:avLst/>
                </a:prstGeom>
                <a:noFill/>
                <a:ln w="28575" cap="flat" cmpd="sng">
                  <a:solidFill>
                    <a:srgbClr val="FFFF00"/>
                  </a:solidFill>
                  <a:prstDash val="solid"/>
                  <a:round/>
                  <a:headEnd type="none" w="med" len="med"/>
                  <a:tailEnd type="none" w="med" len="med"/>
                </a:ln>
              </p:spPr>
            </p:cxnSp>
            <p:sp>
              <p:nvSpPr>
                <p:cNvPr id="735" name="Google Shape;735;p61"/>
                <p:cNvSpPr txBox="1"/>
                <p:nvPr/>
              </p:nvSpPr>
              <p:spPr>
                <a:xfrm>
                  <a:off x="2966" y="3483"/>
                  <a:ext cx="1531"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FFFF00"/>
                      </a:solidFill>
                      <a:latin typeface="Arial"/>
                      <a:ea typeface="Arial"/>
                      <a:cs typeface="Arial"/>
                      <a:sym typeface="Arial"/>
                    </a:rPr>
                    <a:t>=  $49.70 per hour </a:t>
                  </a:r>
                  <a:r>
                    <a:rPr lang="en-US" sz="2000">
                      <a:solidFill>
                        <a:srgbClr val="FF0000"/>
                      </a:solidFill>
                      <a:latin typeface="Arial"/>
                      <a:ea typeface="Arial"/>
                      <a:cs typeface="Arial"/>
                      <a:sym typeface="Arial"/>
                    </a:rPr>
                    <a:t>*</a:t>
                  </a:r>
                  <a:endParaRPr/>
                </a:p>
              </p:txBody>
            </p:sp>
          </p:grpSp>
        </p:grpSp>
        <p:sp>
          <p:nvSpPr>
            <p:cNvPr id="736" name="Google Shape;736;p61"/>
            <p:cNvSpPr txBox="1"/>
            <p:nvPr/>
          </p:nvSpPr>
          <p:spPr>
            <a:xfrm>
              <a:off x="4944" y="3984"/>
              <a:ext cx="713" cy="2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C00000"/>
                  </a:solidFill>
                  <a:latin typeface="Arial"/>
                  <a:ea typeface="Arial"/>
                  <a:cs typeface="Arial"/>
                  <a:sym typeface="Arial"/>
                </a:rPr>
                <a:t>* rounded</a:t>
              </a:r>
              <a:endParaRPr/>
            </a:p>
          </p:txBody>
        </p:sp>
      </p:gr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29"/>
                                        </p:tgtEl>
                                        <p:attrNameLst>
                                          <p:attrName>style.visibility</p:attrName>
                                        </p:attrNameLst>
                                      </p:cBhvr>
                                      <p:to>
                                        <p:strVal val="visible"/>
                                      </p:to>
                                    </p:set>
                                    <p:animEffect transition="in" filter="fade">
                                      <p:cBhvr>
                                        <p:cTn id="7" dur="2000"/>
                                        <p:tgtEl>
                                          <p:spTgt spid="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62"/>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sz="3600">
                <a:latin typeface="Calibri"/>
                <a:ea typeface="Calibri"/>
                <a:cs typeface="Calibri"/>
                <a:sym typeface="Calibri"/>
              </a:rPr>
              <a:t>Manufacturing Overhead Budget – Part 4</a:t>
            </a:r>
            <a:endParaRPr/>
          </a:p>
        </p:txBody>
      </p:sp>
      <p:pic>
        <p:nvPicPr>
          <p:cNvPr id="742" name="Google Shape;742;p62"/>
          <p:cNvPicPr preferRelativeResize="0"/>
          <p:nvPr/>
        </p:nvPicPr>
        <p:blipFill rotWithShape="1">
          <a:blip r:embed="rId3">
            <a:alphaModFix/>
          </a:blip>
          <a:srcRect/>
          <a:stretch/>
        </p:blipFill>
        <p:spPr>
          <a:xfrm>
            <a:off x="788988" y="1360488"/>
            <a:ext cx="7983537" cy="2830512"/>
          </a:xfrm>
          <a:prstGeom prst="rect">
            <a:avLst/>
          </a:prstGeom>
          <a:noFill/>
          <a:ln>
            <a:noFill/>
          </a:ln>
        </p:spPr>
      </p:pic>
      <p:grpSp>
        <p:nvGrpSpPr>
          <p:cNvPr id="743" name="Google Shape;743;p62"/>
          <p:cNvGrpSpPr/>
          <p:nvPr/>
        </p:nvGrpSpPr>
        <p:grpSpPr>
          <a:xfrm>
            <a:off x="609600" y="3581400"/>
            <a:ext cx="6248400" cy="1447800"/>
            <a:chOff x="528" y="2976"/>
            <a:chExt cx="3936" cy="912"/>
          </a:xfrm>
        </p:grpSpPr>
        <p:cxnSp>
          <p:nvCxnSpPr>
            <p:cNvPr id="744" name="Google Shape;744;p62"/>
            <p:cNvCxnSpPr/>
            <p:nvPr/>
          </p:nvCxnSpPr>
          <p:spPr>
            <a:xfrm rot="10800000">
              <a:off x="1920" y="2976"/>
              <a:ext cx="432" cy="576"/>
            </a:xfrm>
            <a:prstGeom prst="straightConnector1">
              <a:avLst/>
            </a:prstGeom>
            <a:noFill/>
            <a:ln w="38100" cap="flat" cmpd="sng">
              <a:solidFill>
                <a:srgbClr val="FF0000"/>
              </a:solidFill>
              <a:prstDash val="solid"/>
              <a:round/>
              <a:headEnd type="none" w="med" len="med"/>
              <a:tailEnd type="stealth" w="med" len="med"/>
            </a:ln>
            <a:effectLst>
              <a:outerShdw blurRad="63500" dist="38099" dir="2700000" algn="ctr" rotWithShape="0">
                <a:schemeClr val="lt2">
                  <a:alpha val="74901"/>
                </a:schemeClr>
              </a:outerShdw>
            </a:effectLst>
          </p:spPr>
        </p:cxnSp>
        <p:sp>
          <p:nvSpPr>
            <p:cNvPr id="745" name="Google Shape;745;p62"/>
            <p:cNvSpPr/>
            <p:nvPr/>
          </p:nvSpPr>
          <p:spPr>
            <a:xfrm>
              <a:off x="528" y="3552"/>
              <a:ext cx="3936" cy="336"/>
            </a:xfrm>
            <a:prstGeom prst="rect">
              <a:avLst/>
            </a:prstGeom>
            <a:solidFill>
              <a:srgbClr val="CCECFF"/>
            </a:solidFill>
            <a:ln w="9525" cap="flat" cmpd="sng">
              <a:solidFill>
                <a:srgbClr val="0033CC"/>
              </a:solidFill>
              <a:prstDash val="solid"/>
              <a:miter lim="800000"/>
              <a:headEnd type="none" w="sm" len="sm"/>
              <a:tailEnd type="none" w="sm" len="sm"/>
            </a:ln>
            <a:effectLst>
              <a:outerShdw blurRad="63500" dist="53882" dir="2700000" algn="ctr" rotWithShape="0">
                <a:schemeClr val="dk1">
                  <a:alpha val="74901"/>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600">
                  <a:solidFill>
                    <a:srgbClr val="0033CC"/>
                  </a:solidFill>
                  <a:latin typeface="Arial"/>
                  <a:ea typeface="Arial"/>
                  <a:cs typeface="Arial"/>
                  <a:sym typeface="Arial"/>
                </a:rPr>
                <a:t>Depreciation is a noncash charge.</a:t>
              </a:r>
              <a:endParaRPr/>
            </a:p>
          </p:txBody>
        </p:sp>
      </p:grpSp>
    </p:spTree>
  </p:cSld>
  <p:clrMapOvr>
    <a:masterClrMapping/>
  </p:clrMapOvr>
  <p:transition spd="med">
    <p:push/>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graphicFrame>
        <p:nvGraphicFramePr>
          <p:cNvPr id="750" name="Google Shape;750;p63"/>
          <p:cNvGraphicFramePr/>
          <p:nvPr/>
        </p:nvGraphicFramePr>
        <p:xfrm>
          <a:off x="304800" y="1905000"/>
          <a:ext cx="8610600" cy="2971800"/>
        </p:xfrm>
        <a:graphic>
          <a:graphicData uri="http://schemas.openxmlformats.org/presentationml/2006/ole">
            <mc:AlternateContent xmlns:mc="http://schemas.openxmlformats.org/markup-compatibility/2006">
              <mc:Choice xmlns:v="urn:schemas-microsoft-com:vml" Requires="v">
                <p:oleObj r:id="rId3" imgW="8610600" imgH="2971800" progId="Excel.Sheet.8">
                  <p:embed/>
                </p:oleObj>
              </mc:Choice>
              <mc:Fallback>
                <p:oleObj r:id="rId3" imgW="8610600" imgH="2971800" progId="Excel.Sheet.8">
                  <p:embed/>
                  <p:pic>
                    <p:nvPicPr>
                      <p:cNvPr id="750" name="Google Shape;750;p63"/>
                      <p:cNvPicPr preferRelativeResize="0"/>
                      <p:nvPr/>
                    </p:nvPicPr>
                    <p:blipFill rotWithShape="1">
                      <a:blip r:embed="rId4">
                        <a:alphaModFix/>
                      </a:blip>
                      <a:srcRect/>
                      <a:stretch/>
                    </p:blipFill>
                    <p:spPr>
                      <a:xfrm>
                        <a:off x="304800" y="1905000"/>
                        <a:ext cx="8610600" cy="2971800"/>
                      </a:xfrm>
                      <a:prstGeom prst="rect">
                        <a:avLst/>
                      </a:prstGeom>
                      <a:noFill/>
                      <a:ln>
                        <a:noFill/>
                      </a:ln>
                    </p:spPr>
                  </p:pic>
                </p:oleObj>
              </mc:Fallback>
            </mc:AlternateContent>
          </a:graphicData>
        </a:graphic>
      </p:graphicFrame>
      <p:sp>
        <p:nvSpPr>
          <p:cNvPr id="751" name="Google Shape;751;p63"/>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None/>
            </a:pPr>
            <a:r>
              <a:rPr lang="en-US" sz="3600">
                <a:latin typeface="Calibri"/>
                <a:ea typeface="Calibri"/>
                <a:cs typeface="Calibri"/>
                <a:sym typeface="Calibri"/>
              </a:rPr>
              <a:t>Ending Finished Goods Inventory Budget – Part 1</a:t>
            </a:r>
            <a:endParaRPr/>
          </a:p>
        </p:txBody>
      </p:sp>
      <p:sp>
        <p:nvSpPr>
          <p:cNvPr id="752" name="Google Shape;752;p63"/>
          <p:cNvSpPr/>
          <p:nvPr/>
        </p:nvSpPr>
        <p:spPr>
          <a:xfrm>
            <a:off x="4306888" y="2208213"/>
            <a:ext cx="2768600" cy="406400"/>
          </a:xfrm>
          <a:prstGeom prst="rect">
            <a:avLst/>
          </a:prstGeom>
          <a:noFill/>
          <a:ln w="50800" cap="flat" cmpd="sng">
            <a:solidFill>
              <a:srgbClr val="FC0128"/>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753" name="Google Shape;753;p63"/>
          <p:cNvCxnSpPr/>
          <p:nvPr/>
        </p:nvCxnSpPr>
        <p:spPr>
          <a:xfrm rot="10800000">
            <a:off x="5703888" y="2633663"/>
            <a:ext cx="0" cy="2527300"/>
          </a:xfrm>
          <a:prstGeom prst="straightConnector1">
            <a:avLst/>
          </a:prstGeom>
          <a:noFill/>
          <a:ln w="28575" cap="flat" cmpd="sng">
            <a:solidFill>
              <a:srgbClr val="FC0128"/>
            </a:solidFill>
            <a:prstDash val="solid"/>
            <a:round/>
            <a:headEnd type="none" w="med" len="med"/>
            <a:tailEnd type="triangle" w="med" len="med"/>
          </a:ln>
          <a:effectLst>
            <a:outerShdw blurRad="63500" dist="38100" dir="2700000" algn="tl" rotWithShape="0">
              <a:srgbClr val="000000">
                <a:alpha val="39607"/>
              </a:srgbClr>
            </a:outerShdw>
          </a:effectLst>
        </p:spPr>
      </p:cxnSp>
      <p:sp>
        <p:nvSpPr>
          <p:cNvPr id="754" name="Google Shape;754;p63"/>
          <p:cNvSpPr/>
          <p:nvPr/>
        </p:nvSpPr>
        <p:spPr>
          <a:xfrm>
            <a:off x="3810001" y="5089524"/>
            <a:ext cx="3619500" cy="1197764"/>
          </a:xfrm>
          <a:prstGeom prst="rect">
            <a:avLst/>
          </a:prstGeom>
          <a:solidFill>
            <a:srgbClr val="006600"/>
          </a:solidFill>
          <a:ln w="12700" cap="flat" cmpd="sng">
            <a:solidFill>
              <a:srgbClr val="000000"/>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0475" tIns="44450" rIns="90475" bIns="44450" anchor="t" anchorCtr="0">
            <a:spAutoFit/>
          </a:bodyPr>
          <a:lstStyle/>
          <a:p>
            <a:pPr marL="0" marR="0" lvl="0" indent="0" algn="ctr" rtl="0">
              <a:spcBef>
                <a:spcPts val="0"/>
              </a:spcBef>
              <a:spcAft>
                <a:spcPts val="0"/>
              </a:spcAft>
              <a:buNone/>
            </a:pPr>
            <a:r>
              <a:rPr lang="en-US" sz="2400">
                <a:solidFill>
                  <a:srgbClr val="FFFFCC"/>
                </a:solidFill>
                <a:latin typeface="Arial"/>
                <a:ea typeface="Arial"/>
                <a:cs typeface="Arial"/>
                <a:sym typeface="Arial"/>
              </a:rPr>
              <a:t>Direct materials</a:t>
            </a:r>
            <a:endParaRPr/>
          </a:p>
          <a:p>
            <a:pPr marL="0" marR="0" lvl="0" indent="0" algn="ctr" rtl="0">
              <a:spcBef>
                <a:spcPts val="0"/>
              </a:spcBef>
              <a:spcAft>
                <a:spcPts val="0"/>
              </a:spcAft>
              <a:buNone/>
            </a:pPr>
            <a:r>
              <a:rPr lang="en-US" sz="2400">
                <a:solidFill>
                  <a:srgbClr val="FFFFCC"/>
                </a:solidFill>
                <a:latin typeface="Arial"/>
                <a:ea typeface="Arial"/>
                <a:cs typeface="Arial"/>
                <a:sym typeface="Arial"/>
              </a:rPr>
              <a:t>budget and information.</a:t>
            </a:r>
            <a:endParaRPr/>
          </a:p>
        </p:txBody>
      </p:sp>
    </p:spTree>
  </p:cSld>
  <p:clrMapOvr>
    <a:masterClrMapping/>
  </p:clrMapOvr>
  <p:transition>
    <p:strips dir="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graphicFrame>
        <p:nvGraphicFramePr>
          <p:cNvPr id="759" name="Google Shape;759;p64"/>
          <p:cNvGraphicFramePr/>
          <p:nvPr/>
        </p:nvGraphicFramePr>
        <p:xfrm>
          <a:off x="304800" y="1905000"/>
          <a:ext cx="8610600" cy="2971800"/>
        </p:xfrm>
        <a:graphic>
          <a:graphicData uri="http://schemas.openxmlformats.org/presentationml/2006/ole">
            <mc:AlternateContent xmlns:mc="http://schemas.openxmlformats.org/markup-compatibility/2006">
              <mc:Choice xmlns:v="urn:schemas-microsoft-com:vml" Requires="v">
                <p:oleObj r:id="rId3" imgW="8610600" imgH="2971800" progId="Excel.Sheet.8">
                  <p:embed/>
                </p:oleObj>
              </mc:Choice>
              <mc:Fallback>
                <p:oleObj r:id="rId3" imgW="8610600" imgH="2971800" progId="Excel.Sheet.8">
                  <p:embed/>
                  <p:pic>
                    <p:nvPicPr>
                      <p:cNvPr id="759" name="Google Shape;759;p64"/>
                      <p:cNvPicPr preferRelativeResize="0"/>
                      <p:nvPr/>
                    </p:nvPicPr>
                    <p:blipFill rotWithShape="1">
                      <a:blip r:embed="rId4">
                        <a:alphaModFix/>
                      </a:blip>
                      <a:srcRect/>
                      <a:stretch/>
                    </p:blipFill>
                    <p:spPr>
                      <a:xfrm>
                        <a:off x="304800" y="1905000"/>
                        <a:ext cx="8610600" cy="2971800"/>
                      </a:xfrm>
                      <a:prstGeom prst="rect">
                        <a:avLst/>
                      </a:prstGeom>
                      <a:noFill/>
                      <a:ln>
                        <a:noFill/>
                      </a:ln>
                    </p:spPr>
                  </p:pic>
                </p:oleObj>
              </mc:Fallback>
            </mc:AlternateContent>
          </a:graphicData>
        </a:graphic>
      </p:graphicFrame>
      <p:sp>
        <p:nvSpPr>
          <p:cNvPr id="760" name="Google Shape;760;p64"/>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None/>
            </a:pPr>
            <a:r>
              <a:rPr lang="en-US" sz="3600">
                <a:latin typeface="Calibri"/>
                <a:ea typeface="Calibri"/>
                <a:cs typeface="Calibri"/>
                <a:sym typeface="Calibri"/>
              </a:rPr>
              <a:t>Ending Finished Goods Inventory Budget – Part 2</a:t>
            </a:r>
            <a:endParaRPr/>
          </a:p>
        </p:txBody>
      </p:sp>
      <p:sp>
        <p:nvSpPr>
          <p:cNvPr id="761" name="Google Shape;761;p64"/>
          <p:cNvSpPr/>
          <p:nvPr/>
        </p:nvSpPr>
        <p:spPr>
          <a:xfrm>
            <a:off x="4343400" y="2468563"/>
            <a:ext cx="2768600" cy="406400"/>
          </a:xfrm>
          <a:prstGeom prst="rect">
            <a:avLst/>
          </a:prstGeom>
          <a:noFill/>
          <a:ln w="50800" cap="flat" cmpd="sng">
            <a:solidFill>
              <a:srgbClr val="FC0128"/>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762" name="Google Shape;762;p64"/>
          <p:cNvCxnSpPr/>
          <p:nvPr/>
        </p:nvCxnSpPr>
        <p:spPr>
          <a:xfrm rot="10800000">
            <a:off x="6019800" y="2894013"/>
            <a:ext cx="0" cy="2222500"/>
          </a:xfrm>
          <a:prstGeom prst="straightConnector1">
            <a:avLst/>
          </a:prstGeom>
          <a:noFill/>
          <a:ln w="28575" cap="flat" cmpd="sng">
            <a:solidFill>
              <a:srgbClr val="FC0128"/>
            </a:solidFill>
            <a:prstDash val="solid"/>
            <a:round/>
            <a:headEnd type="none" w="med" len="med"/>
            <a:tailEnd type="triangle" w="med" len="med"/>
          </a:ln>
          <a:effectLst>
            <a:outerShdw blurRad="63500" dist="38100" dir="2700000" algn="tl" rotWithShape="0">
              <a:srgbClr val="000000">
                <a:alpha val="39607"/>
              </a:srgbClr>
            </a:outerShdw>
          </a:effectLst>
        </p:spPr>
      </p:cxnSp>
      <p:sp>
        <p:nvSpPr>
          <p:cNvPr id="763" name="Google Shape;763;p64"/>
          <p:cNvSpPr/>
          <p:nvPr/>
        </p:nvSpPr>
        <p:spPr>
          <a:xfrm>
            <a:off x="4419600" y="5099050"/>
            <a:ext cx="3200400" cy="466725"/>
          </a:xfrm>
          <a:prstGeom prst="rect">
            <a:avLst/>
          </a:prstGeom>
          <a:solidFill>
            <a:srgbClr val="006600"/>
          </a:solidFill>
          <a:ln w="12700" cap="flat" cmpd="sng">
            <a:solidFill>
              <a:srgbClr val="000000"/>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0475" tIns="44450" rIns="90475" bIns="44450" anchor="t" anchorCtr="0">
            <a:spAutoFit/>
          </a:bodyPr>
          <a:lstStyle/>
          <a:p>
            <a:pPr marL="0" marR="0" lvl="0" indent="0" algn="ctr" rtl="0">
              <a:spcBef>
                <a:spcPts val="0"/>
              </a:spcBef>
              <a:spcAft>
                <a:spcPts val="0"/>
              </a:spcAft>
              <a:buNone/>
            </a:pPr>
            <a:r>
              <a:rPr lang="en-US" sz="2400">
                <a:solidFill>
                  <a:srgbClr val="FFFFCC"/>
                </a:solidFill>
                <a:latin typeface="Arial"/>
                <a:ea typeface="Arial"/>
                <a:cs typeface="Arial"/>
                <a:sym typeface="Arial"/>
              </a:rPr>
              <a:t>Direct labor budget.</a:t>
            </a:r>
            <a:endParaRPr/>
          </a:p>
        </p:txBody>
      </p:sp>
    </p:spTree>
  </p:cSld>
  <p:clrMapOvr>
    <a:masterClrMapping/>
  </p:clrMapOvr>
  <p:transition>
    <p:strips dir="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graphicFrame>
        <p:nvGraphicFramePr>
          <p:cNvPr id="768" name="Google Shape;768;p65"/>
          <p:cNvGraphicFramePr/>
          <p:nvPr/>
        </p:nvGraphicFramePr>
        <p:xfrm>
          <a:off x="76200" y="1905000"/>
          <a:ext cx="8980488" cy="3055938"/>
        </p:xfrm>
        <a:graphic>
          <a:graphicData uri="http://schemas.openxmlformats.org/presentationml/2006/ole">
            <mc:AlternateContent xmlns:mc="http://schemas.openxmlformats.org/markup-compatibility/2006">
              <mc:Choice xmlns:v="urn:schemas-microsoft-com:vml" Requires="v">
                <p:oleObj r:id="rId3" imgW="8980488" imgH="3055938" progId="Excel.Sheet.8">
                  <p:embed/>
                </p:oleObj>
              </mc:Choice>
              <mc:Fallback>
                <p:oleObj r:id="rId3" imgW="8980488" imgH="3055938" progId="Excel.Sheet.8">
                  <p:embed/>
                  <p:pic>
                    <p:nvPicPr>
                      <p:cNvPr id="768" name="Google Shape;768;p65"/>
                      <p:cNvPicPr preferRelativeResize="0"/>
                      <p:nvPr/>
                    </p:nvPicPr>
                    <p:blipFill rotWithShape="1">
                      <a:blip r:embed="rId4">
                        <a:alphaModFix/>
                      </a:blip>
                      <a:srcRect/>
                      <a:stretch/>
                    </p:blipFill>
                    <p:spPr>
                      <a:xfrm>
                        <a:off x="76200" y="1905000"/>
                        <a:ext cx="8980488" cy="3055938"/>
                      </a:xfrm>
                      <a:prstGeom prst="rect">
                        <a:avLst/>
                      </a:prstGeom>
                      <a:noFill/>
                      <a:ln>
                        <a:noFill/>
                      </a:ln>
                    </p:spPr>
                  </p:pic>
                </p:oleObj>
              </mc:Fallback>
            </mc:AlternateContent>
          </a:graphicData>
        </a:graphic>
      </p:graphicFrame>
      <p:sp>
        <p:nvSpPr>
          <p:cNvPr id="769" name="Google Shape;769;p65"/>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None/>
            </a:pPr>
            <a:r>
              <a:rPr lang="en-US" sz="3600">
                <a:latin typeface="Calibri"/>
                <a:ea typeface="Calibri"/>
                <a:cs typeface="Calibri"/>
                <a:sym typeface="Calibri"/>
              </a:rPr>
              <a:t>Ending Finished Goods Inventory Budget – Part 3</a:t>
            </a:r>
            <a:endParaRPr/>
          </a:p>
        </p:txBody>
      </p:sp>
      <p:grpSp>
        <p:nvGrpSpPr>
          <p:cNvPr id="770" name="Google Shape;770;p65"/>
          <p:cNvGrpSpPr/>
          <p:nvPr/>
        </p:nvGrpSpPr>
        <p:grpSpPr>
          <a:xfrm>
            <a:off x="1981200" y="3124200"/>
            <a:ext cx="6934200" cy="2743200"/>
            <a:chOff x="1248" y="1968"/>
            <a:chExt cx="4368" cy="1728"/>
          </a:xfrm>
        </p:grpSpPr>
        <p:cxnSp>
          <p:nvCxnSpPr>
            <p:cNvPr id="771" name="Google Shape;771;p65"/>
            <p:cNvCxnSpPr/>
            <p:nvPr/>
          </p:nvCxnSpPr>
          <p:spPr>
            <a:xfrm rot="10800000">
              <a:off x="4176" y="1968"/>
              <a:ext cx="432" cy="1344"/>
            </a:xfrm>
            <a:prstGeom prst="straightConnector1">
              <a:avLst/>
            </a:prstGeom>
            <a:noFill/>
            <a:ln w="38100" cap="flat" cmpd="sng">
              <a:solidFill>
                <a:srgbClr val="FF0000"/>
              </a:solidFill>
              <a:prstDash val="solid"/>
              <a:round/>
              <a:headEnd type="none" w="med" len="med"/>
              <a:tailEnd type="triangle" w="med" len="med"/>
            </a:ln>
            <a:effectLst>
              <a:outerShdw blurRad="63500" dist="38100" dir="2700000" algn="tl" rotWithShape="0">
                <a:srgbClr val="000000">
                  <a:alpha val="39607"/>
                </a:srgbClr>
              </a:outerShdw>
            </a:effectLst>
          </p:spPr>
        </p:cxnSp>
        <p:grpSp>
          <p:nvGrpSpPr>
            <p:cNvPr id="772" name="Google Shape;772;p65"/>
            <p:cNvGrpSpPr/>
            <p:nvPr/>
          </p:nvGrpSpPr>
          <p:grpSpPr>
            <a:xfrm>
              <a:off x="1248" y="3216"/>
              <a:ext cx="4368" cy="480"/>
              <a:chOff x="528" y="3696"/>
              <a:chExt cx="4368" cy="480"/>
            </a:xfrm>
          </p:grpSpPr>
          <p:sp>
            <p:nvSpPr>
              <p:cNvPr id="773" name="Google Shape;773;p65"/>
              <p:cNvSpPr/>
              <p:nvPr/>
            </p:nvSpPr>
            <p:spPr>
              <a:xfrm>
                <a:off x="528" y="3696"/>
                <a:ext cx="4368" cy="480"/>
              </a:xfrm>
              <a:prstGeom prst="rect">
                <a:avLst/>
              </a:prstGeom>
              <a:solidFill>
                <a:srgbClr val="318B71"/>
              </a:solidFill>
              <a:ln w="9525" cap="flat" cmpd="sng">
                <a:solidFill>
                  <a:schemeClr val="dk1"/>
                </a:solidFill>
                <a:prstDash val="solid"/>
                <a:miter lim="800000"/>
                <a:headEnd type="none" w="sm" len="sm"/>
                <a:tailEnd type="none" w="sm" len="sm"/>
              </a:ln>
              <a:effectLst>
                <a:outerShdw blurRad="63500" dist="38099" dir="2700000" algn="ctr" rotWithShape="0">
                  <a:schemeClr val="lt2">
                    <a:alpha val="74901"/>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774" name="Google Shape;774;p65"/>
              <p:cNvGrpSpPr/>
              <p:nvPr/>
            </p:nvGrpSpPr>
            <p:grpSpPr>
              <a:xfrm>
                <a:off x="618" y="3715"/>
                <a:ext cx="4088" cy="442"/>
                <a:chOff x="374" y="3367"/>
                <a:chExt cx="4088" cy="442"/>
              </a:xfrm>
            </p:grpSpPr>
            <p:sp>
              <p:nvSpPr>
                <p:cNvPr id="775" name="Google Shape;775;p65"/>
                <p:cNvSpPr txBox="1"/>
                <p:nvPr/>
              </p:nvSpPr>
              <p:spPr>
                <a:xfrm>
                  <a:off x="374" y="3367"/>
                  <a:ext cx="2645" cy="4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FFFF00"/>
                      </a:solidFill>
                      <a:latin typeface="Arial"/>
                      <a:ea typeface="Arial"/>
                      <a:cs typeface="Arial"/>
                      <a:sym typeface="Arial"/>
                    </a:rPr>
                    <a:t>Total mfg. OH for quarter  $251,000</a:t>
                  </a:r>
                  <a:br>
                    <a:rPr lang="en-US" sz="2000">
                      <a:solidFill>
                        <a:srgbClr val="FFFF00"/>
                      </a:solidFill>
                      <a:latin typeface="Arial"/>
                      <a:ea typeface="Arial"/>
                      <a:cs typeface="Arial"/>
                      <a:sym typeface="Arial"/>
                    </a:rPr>
                  </a:br>
                  <a:r>
                    <a:rPr lang="en-US" sz="2000">
                      <a:solidFill>
                        <a:srgbClr val="FFFF00"/>
                      </a:solidFill>
                      <a:latin typeface="Arial"/>
                      <a:ea typeface="Arial"/>
                      <a:cs typeface="Arial"/>
                      <a:sym typeface="Arial"/>
                    </a:rPr>
                    <a:t>Total labor hours required    5,050</a:t>
                  </a:r>
                  <a:endParaRPr/>
                </a:p>
              </p:txBody>
            </p:sp>
            <p:cxnSp>
              <p:nvCxnSpPr>
                <p:cNvPr id="776" name="Google Shape;776;p65"/>
                <p:cNvCxnSpPr/>
                <p:nvPr/>
              </p:nvCxnSpPr>
              <p:spPr>
                <a:xfrm>
                  <a:off x="414" y="3591"/>
                  <a:ext cx="2592" cy="0"/>
                </a:xfrm>
                <a:prstGeom prst="straightConnector1">
                  <a:avLst/>
                </a:prstGeom>
                <a:noFill/>
                <a:ln w="28575" cap="flat" cmpd="sng">
                  <a:solidFill>
                    <a:srgbClr val="FFFF00"/>
                  </a:solidFill>
                  <a:prstDash val="solid"/>
                  <a:round/>
                  <a:headEnd type="none" w="med" len="med"/>
                  <a:tailEnd type="none" w="med" len="med"/>
                </a:ln>
              </p:spPr>
            </p:cxnSp>
            <p:sp>
              <p:nvSpPr>
                <p:cNvPr id="777" name="Google Shape;777;p65"/>
                <p:cNvSpPr txBox="1"/>
                <p:nvPr/>
              </p:nvSpPr>
              <p:spPr>
                <a:xfrm>
                  <a:off x="3024" y="3463"/>
                  <a:ext cx="1438" cy="2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FFFF00"/>
                      </a:solidFill>
                      <a:latin typeface="Arial"/>
                      <a:ea typeface="Arial"/>
                      <a:cs typeface="Arial"/>
                      <a:sym typeface="Arial"/>
                    </a:rPr>
                    <a:t>=  $49.70 per hour</a:t>
                  </a:r>
                  <a:endParaRPr/>
                </a:p>
              </p:txBody>
            </p:sp>
          </p:grpSp>
        </p:grpSp>
      </p:grpSp>
    </p:spTree>
  </p:cSld>
  <p:clrMapOvr>
    <a:masterClrMapping/>
  </p:clrMapOvr>
  <p:transition>
    <p:strips dir="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graphicFrame>
        <p:nvGraphicFramePr>
          <p:cNvPr id="782" name="Google Shape;782;p66"/>
          <p:cNvGraphicFramePr/>
          <p:nvPr/>
        </p:nvGraphicFramePr>
        <p:xfrm>
          <a:off x="304800" y="1905000"/>
          <a:ext cx="8610600" cy="2971800"/>
        </p:xfrm>
        <a:graphic>
          <a:graphicData uri="http://schemas.openxmlformats.org/presentationml/2006/ole">
            <mc:AlternateContent xmlns:mc="http://schemas.openxmlformats.org/markup-compatibility/2006">
              <mc:Choice xmlns:v="urn:schemas-microsoft-com:vml" Requires="v">
                <p:oleObj r:id="rId3" imgW="8610600" imgH="2971800" progId="Excel.Sheet.8">
                  <p:embed/>
                </p:oleObj>
              </mc:Choice>
              <mc:Fallback>
                <p:oleObj r:id="rId3" imgW="8610600" imgH="2971800" progId="Excel.Sheet.8">
                  <p:embed/>
                  <p:pic>
                    <p:nvPicPr>
                      <p:cNvPr id="782" name="Google Shape;782;p66"/>
                      <p:cNvPicPr preferRelativeResize="0"/>
                      <p:nvPr/>
                    </p:nvPicPr>
                    <p:blipFill rotWithShape="1">
                      <a:blip r:embed="rId4">
                        <a:alphaModFix/>
                      </a:blip>
                      <a:srcRect/>
                      <a:stretch/>
                    </p:blipFill>
                    <p:spPr>
                      <a:xfrm>
                        <a:off x="304800" y="1905000"/>
                        <a:ext cx="8610600" cy="2971800"/>
                      </a:xfrm>
                      <a:prstGeom prst="rect">
                        <a:avLst/>
                      </a:prstGeom>
                      <a:noFill/>
                      <a:ln>
                        <a:noFill/>
                      </a:ln>
                    </p:spPr>
                  </p:pic>
                </p:oleObj>
              </mc:Fallback>
            </mc:AlternateContent>
          </a:graphicData>
        </a:graphic>
      </p:graphicFrame>
      <p:sp>
        <p:nvSpPr>
          <p:cNvPr id="783" name="Google Shape;783;p66"/>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None/>
            </a:pPr>
            <a:r>
              <a:rPr lang="en-US" sz="3600">
                <a:latin typeface="Calibri"/>
                <a:ea typeface="Calibri"/>
                <a:cs typeface="Calibri"/>
                <a:sym typeface="Calibri"/>
              </a:rPr>
              <a:t>Ending Finished Goods Inventory Budget – Part 4</a:t>
            </a:r>
            <a:endParaRPr/>
          </a:p>
        </p:txBody>
      </p:sp>
    </p:spTree>
  </p:cSld>
  <p:clrMapOvr>
    <a:masterClrMapping/>
  </p:clrMapOvr>
  <p:transition>
    <p:strips dir="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graphicFrame>
        <p:nvGraphicFramePr>
          <p:cNvPr id="788" name="Google Shape;788;p67"/>
          <p:cNvGraphicFramePr/>
          <p:nvPr/>
        </p:nvGraphicFramePr>
        <p:xfrm>
          <a:off x="304800" y="1905000"/>
          <a:ext cx="8610600" cy="2971800"/>
        </p:xfrm>
        <a:graphic>
          <a:graphicData uri="http://schemas.openxmlformats.org/presentationml/2006/ole">
            <mc:AlternateContent xmlns:mc="http://schemas.openxmlformats.org/markup-compatibility/2006">
              <mc:Choice xmlns:v="urn:schemas-microsoft-com:vml" Requires="v">
                <p:oleObj r:id="rId3" imgW="8610600" imgH="2971800" progId="Excel.Sheet.8">
                  <p:embed/>
                </p:oleObj>
              </mc:Choice>
              <mc:Fallback>
                <p:oleObj r:id="rId3" imgW="8610600" imgH="2971800" progId="Excel.Sheet.8">
                  <p:embed/>
                  <p:pic>
                    <p:nvPicPr>
                      <p:cNvPr id="788" name="Google Shape;788;p67"/>
                      <p:cNvPicPr preferRelativeResize="0"/>
                      <p:nvPr/>
                    </p:nvPicPr>
                    <p:blipFill rotWithShape="1">
                      <a:blip r:embed="rId4">
                        <a:alphaModFix/>
                      </a:blip>
                      <a:srcRect/>
                      <a:stretch/>
                    </p:blipFill>
                    <p:spPr>
                      <a:xfrm>
                        <a:off x="304800" y="1905000"/>
                        <a:ext cx="8610600" cy="2971800"/>
                      </a:xfrm>
                      <a:prstGeom prst="rect">
                        <a:avLst/>
                      </a:prstGeom>
                      <a:noFill/>
                      <a:ln>
                        <a:noFill/>
                      </a:ln>
                    </p:spPr>
                  </p:pic>
                </p:oleObj>
              </mc:Fallback>
            </mc:AlternateContent>
          </a:graphicData>
        </a:graphic>
      </p:graphicFrame>
      <p:sp>
        <p:nvSpPr>
          <p:cNvPr id="789" name="Google Shape;789;p67"/>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None/>
            </a:pPr>
            <a:r>
              <a:rPr lang="en-US" sz="3600">
                <a:latin typeface="Calibri"/>
                <a:ea typeface="Calibri"/>
                <a:cs typeface="Calibri"/>
                <a:sym typeface="Calibri"/>
              </a:rPr>
              <a:t>Ending Finished Goods Inventory Budget – Part 5</a:t>
            </a:r>
            <a:endParaRPr/>
          </a:p>
        </p:txBody>
      </p:sp>
      <p:sp>
        <p:nvSpPr>
          <p:cNvPr id="790" name="Google Shape;790;p67"/>
          <p:cNvSpPr/>
          <p:nvPr/>
        </p:nvSpPr>
        <p:spPr>
          <a:xfrm>
            <a:off x="7543800" y="3733800"/>
            <a:ext cx="914400" cy="381000"/>
          </a:xfrm>
          <a:prstGeom prst="rect">
            <a:avLst/>
          </a:prstGeom>
          <a:noFill/>
          <a:ln w="31750" cap="flat" cmpd="sng">
            <a:solidFill>
              <a:srgbClr val="FC0128"/>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1" name="Google Shape;791;p67"/>
          <p:cNvSpPr/>
          <p:nvPr/>
        </p:nvSpPr>
        <p:spPr>
          <a:xfrm>
            <a:off x="4114800" y="5105400"/>
            <a:ext cx="3624263" cy="466725"/>
          </a:xfrm>
          <a:prstGeom prst="rect">
            <a:avLst/>
          </a:prstGeom>
          <a:solidFill>
            <a:srgbClr val="006600"/>
          </a:solidFill>
          <a:ln w="12700" cap="flat" cmpd="sng">
            <a:solidFill>
              <a:srgbClr val="000000"/>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0475" tIns="44450" rIns="90475" bIns="44450" anchor="t" anchorCtr="0">
            <a:spAutoFit/>
          </a:bodyPr>
          <a:lstStyle/>
          <a:p>
            <a:pPr marL="0" marR="0" lvl="0" indent="0" algn="ctr" rtl="0">
              <a:spcBef>
                <a:spcPts val="0"/>
              </a:spcBef>
              <a:spcAft>
                <a:spcPts val="0"/>
              </a:spcAft>
              <a:buNone/>
            </a:pPr>
            <a:r>
              <a:rPr lang="en-US" sz="2400">
                <a:solidFill>
                  <a:srgbClr val="FFFFCC"/>
                </a:solidFill>
                <a:latin typeface="Arial"/>
                <a:ea typeface="Arial"/>
                <a:cs typeface="Arial"/>
                <a:sym typeface="Arial"/>
              </a:rPr>
              <a:t>Production Budget.</a:t>
            </a:r>
            <a:endParaRPr/>
          </a:p>
        </p:txBody>
      </p:sp>
      <p:cxnSp>
        <p:nvCxnSpPr>
          <p:cNvPr id="792" name="Google Shape;792;p67"/>
          <p:cNvCxnSpPr/>
          <p:nvPr/>
        </p:nvCxnSpPr>
        <p:spPr>
          <a:xfrm rot="10800000" flipH="1">
            <a:off x="5791200" y="4108450"/>
            <a:ext cx="1587500" cy="1003300"/>
          </a:xfrm>
          <a:prstGeom prst="straightConnector1">
            <a:avLst/>
          </a:prstGeom>
          <a:noFill/>
          <a:ln w="28575" cap="flat" cmpd="sng">
            <a:solidFill>
              <a:srgbClr val="FC0128"/>
            </a:solidFill>
            <a:prstDash val="solid"/>
            <a:round/>
            <a:headEnd type="none" w="med" len="med"/>
            <a:tailEnd type="triangle" w="med" len="med"/>
          </a:ln>
          <a:effectLst>
            <a:outerShdw blurRad="63500" dist="38100" dir="2700000" algn="tl" rotWithShape="0">
              <a:srgbClr val="000000">
                <a:alpha val="39607"/>
              </a:srgbClr>
            </a:outerShdw>
          </a:effectLst>
        </p:spPr>
      </p:cxnSp>
    </p:spTree>
  </p:cSld>
  <p:clrMapOvr>
    <a:masterClrMapping/>
  </p:clrMapOvr>
  <p:transition>
    <p:strips dir="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68"/>
          <p:cNvSpPr txBox="1">
            <a:spLocks noGrp="1"/>
          </p:cNvSpPr>
          <p:nvPr>
            <p:ph type="title"/>
          </p:nvPr>
        </p:nvSpPr>
        <p:spPr>
          <a:xfrm>
            <a:off x="841350" y="609600"/>
            <a:ext cx="8229600" cy="5334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2"/>
              </a:buClr>
              <a:buSzPct val="81818"/>
              <a:buFont typeface="Arial"/>
              <a:buNone/>
            </a:pPr>
            <a:r>
              <a:rPr lang="en-US" sz="4400" i="0" u="none">
                <a:solidFill>
                  <a:schemeClr val="dk1"/>
                </a:solidFill>
                <a:latin typeface="Arial"/>
                <a:ea typeface="Arial"/>
                <a:cs typeface="Arial"/>
                <a:sym typeface="Arial"/>
              </a:rPr>
              <a:t>Poll</a:t>
            </a:r>
            <a:r>
              <a:rPr lang="en-US" sz="4400">
                <a:solidFill>
                  <a:schemeClr val="dk1"/>
                </a:solidFill>
                <a:latin typeface="Arial"/>
                <a:ea typeface="Arial"/>
                <a:cs typeface="Arial"/>
                <a:sym typeface="Arial"/>
              </a:rPr>
              <a:t> 11</a:t>
            </a:r>
            <a:r>
              <a:rPr lang="en-US" sz="3600" i="0" u="none">
                <a:solidFill>
                  <a:schemeClr val="dk1"/>
                </a:solidFill>
                <a:latin typeface="Arial"/>
                <a:ea typeface="Arial"/>
                <a:cs typeface="Arial"/>
                <a:sym typeface="Arial"/>
              </a:rPr>
              <a:t> </a:t>
            </a:r>
            <a:endParaRPr>
              <a:solidFill>
                <a:schemeClr val="dk1"/>
              </a:solidFill>
              <a:latin typeface="Arial"/>
              <a:ea typeface="Arial"/>
              <a:cs typeface="Arial"/>
              <a:sym typeface="Arial"/>
            </a:endParaRPr>
          </a:p>
        </p:txBody>
      </p:sp>
      <p:sp>
        <p:nvSpPr>
          <p:cNvPr id="798" name="Google Shape;798;p68"/>
          <p:cNvSpPr txBox="1">
            <a:spLocks noGrp="1"/>
          </p:cNvSpPr>
          <p:nvPr>
            <p:ph type="body" idx="1"/>
          </p:nvPr>
        </p:nvSpPr>
        <p:spPr>
          <a:xfrm>
            <a:off x="914400" y="1256000"/>
            <a:ext cx="8229600" cy="5647200"/>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A04DA3"/>
              </a:buClr>
              <a:buSzPts val="2800"/>
              <a:buFont typeface="Georgia"/>
              <a:buNone/>
            </a:pPr>
            <a:r>
              <a:rPr lang="en-US" sz="2600" b="0" i="0" u="none" strike="noStrike" cap="none">
                <a:solidFill>
                  <a:schemeClr val="dk1"/>
                </a:solidFill>
                <a:latin typeface="Arial"/>
                <a:ea typeface="Arial"/>
                <a:cs typeface="Arial"/>
                <a:sym typeface="Arial"/>
              </a:rPr>
              <a:t>Which of the following statements is NOT correct concerning the Manufacturing Overhead Budget?</a:t>
            </a:r>
            <a:endParaRPr sz="1800"/>
          </a:p>
          <a:p>
            <a:pPr marL="457200" marR="0" lvl="0" indent="-393700" algn="l" rtl="0">
              <a:lnSpc>
                <a:spcPct val="100000"/>
              </a:lnSpc>
              <a:spcBef>
                <a:spcPts val="300"/>
              </a:spcBef>
              <a:spcAft>
                <a:spcPts val="0"/>
              </a:spcAft>
              <a:buClr>
                <a:schemeClr val="dk1"/>
              </a:buClr>
              <a:buSzPts val="2600"/>
              <a:buFont typeface="Arial"/>
              <a:buAutoNum type="alphaLcPeriod"/>
            </a:pPr>
            <a:r>
              <a:rPr lang="en-US" sz="2600" b="0" i="0" u="none" strike="noStrike" cap="none">
                <a:solidFill>
                  <a:schemeClr val="dk1"/>
                </a:solidFill>
                <a:latin typeface="Arial"/>
                <a:ea typeface="Arial"/>
                <a:cs typeface="Arial"/>
                <a:sym typeface="Arial"/>
              </a:rPr>
              <a:t>The Manufacturing Overhead Budget provides a schedule of all costs of production other than direct materials and labor costs</a:t>
            </a:r>
            <a:endParaRPr sz="1800"/>
          </a:p>
          <a:p>
            <a:pPr marL="457200" marR="0" lvl="0" indent="-393700" algn="l" rtl="0">
              <a:lnSpc>
                <a:spcPct val="100000"/>
              </a:lnSpc>
              <a:spcBef>
                <a:spcPts val="0"/>
              </a:spcBef>
              <a:spcAft>
                <a:spcPts val="0"/>
              </a:spcAft>
              <a:buClr>
                <a:srgbClr val="FF0000"/>
              </a:buClr>
              <a:buSzPts val="2600"/>
              <a:buFont typeface="Arial"/>
              <a:buAutoNum type="alphaLcPeriod"/>
            </a:pPr>
            <a:r>
              <a:rPr lang="en-US" sz="2600" b="0" i="0" u="none" strike="noStrike" cap="none">
                <a:solidFill>
                  <a:srgbClr val="FF0000"/>
                </a:solidFill>
                <a:latin typeface="Arial"/>
                <a:ea typeface="Arial"/>
                <a:cs typeface="Arial"/>
                <a:sym typeface="Arial"/>
              </a:rPr>
              <a:t>The Manufacturing Overhead Budget shows only the variable portion of manufacturing overhead</a:t>
            </a:r>
            <a:endParaRPr sz="1800"/>
          </a:p>
          <a:p>
            <a:pPr marL="457200" marR="0" lvl="0" indent="-393700" algn="l" rtl="0">
              <a:lnSpc>
                <a:spcPct val="100000"/>
              </a:lnSpc>
              <a:spcBef>
                <a:spcPts val="0"/>
              </a:spcBef>
              <a:spcAft>
                <a:spcPts val="0"/>
              </a:spcAft>
              <a:buClr>
                <a:schemeClr val="dk1"/>
              </a:buClr>
              <a:buSzPts val="2600"/>
              <a:buFont typeface="Arial"/>
              <a:buAutoNum type="alphaLcPeriod"/>
            </a:pPr>
            <a:r>
              <a:rPr lang="en-US" sz="2600" b="0" i="0" u="none" strike="noStrike" cap="none">
                <a:solidFill>
                  <a:schemeClr val="dk1"/>
                </a:solidFill>
                <a:latin typeface="Arial"/>
                <a:ea typeface="Arial"/>
                <a:cs typeface="Arial"/>
                <a:sym typeface="Arial"/>
              </a:rPr>
              <a:t>The Manufacturing Overhead Budget shows the expected cash disbursements for manufacturing overhead</a:t>
            </a:r>
            <a:endParaRPr sz="1800"/>
          </a:p>
          <a:p>
            <a:pPr marL="457200" marR="0" lvl="0" indent="-393700" algn="l" rtl="0">
              <a:lnSpc>
                <a:spcPct val="100000"/>
              </a:lnSpc>
              <a:spcBef>
                <a:spcPts val="0"/>
              </a:spcBef>
              <a:spcAft>
                <a:spcPts val="0"/>
              </a:spcAft>
              <a:buClr>
                <a:schemeClr val="dk1"/>
              </a:buClr>
              <a:buSzPts val="2600"/>
              <a:buFont typeface="Arial"/>
              <a:buAutoNum type="alphaLcPeriod"/>
            </a:pPr>
            <a:r>
              <a:rPr lang="en-US" sz="2600" b="0" i="0" u="none" strike="noStrike" cap="none">
                <a:solidFill>
                  <a:schemeClr val="dk1"/>
                </a:solidFill>
                <a:latin typeface="Arial"/>
                <a:ea typeface="Arial"/>
                <a:cs typeface="Arial"/>
                <a:sym typeface="Arial"/>
              </a:rPr>
              <a:t>The Manufacturing Overhead Budget is prepared after the Sales Budget</a:t>
            </a:r>
            <a:endParaRPr sz="18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69"/>
          <p:cNvSpPr txBox="1">
            <a:spLocks noGrp="1"/>
          </p:cNvSpPr>
          <p:nvPr>
            <p:ph type="title"/>
          </p:nvPr>
        </p:nvSpPr>
        <p:spPr>
          <a:xfrm>
            <a:off x="796150" y="434600"/>
            <a:ext cx="8229600" cy="10668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000000"/>
              </a:buClr>
              <a:buSzPts val="4000"/>
              <a:buFont typeface="Calibri"/>
              <a:buNone/>
            </a:pPr>
            <a:r>
              <a:rPr lang="en-US">
                <a:latin typeface="Arial"/>
                <a:ea typeface="Arial"/>
                <a:cs typeface="Arial"/>
                <a:sym typeface="Arial"/>
              </a:rPr>
              <a:t>Poll 12</a:t>
            </a:r>
            <a:endParaRPr>
              <a:latin typeface="Arial"/>
              <a:ea typeface="Arial"/>
              <a:cs typeface="Arial"/>
              <a:sym typeface="Arial"/>
            </a:endParaRPr>
          </a:p>
        </p:txBody>
      </p:sp>
      <p:sp>
        <p:nvSpPr>
          <p:cNvPr id="804" name="Google Shape;804;p69"/>
          <p:cNvSpPr txBox="1">
            <a:spLocks noGrp="1"/>
          </p:cNvSpPr>
          <p:nvPr>
            <p:ph type="body" idx="1"/>
          </p:nvPr>
        </p:nvSpPr>
        <p:spPr>
          <a:xfrm>
            <a:off x="457200" y="1563687"/>
            <a:ext cx="8229600" cy="4761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300"/>
              </a:spcBef>
              <a:spcAft>
                <a:spcPts val="0"/>
              </a:spcAft>
              <a:buSzPts val="2000"/>
              <a:buNone/>
            </a:pPr>
            <a:r>
              <a:rPr lang="en-US">
                <a:solidFill>
                  <a:schemeClr val="dk1"/>
                </a:solidFill>
              </a:rPr>
              <a:t>The Manufacturing Overhead Budget begins with the budgeted direct labor hours calculated in the Direct Labor Budget.</a:t>
            </a:r>
            <a:endParaRPr>
              <a:solidFill>
                <a:schemeClr val="dk1"/>
              </a:solidFill>
            </a:endParaRPr>
          </a:p>
          <a:p>
            <a:pPr marL="0" lvl="0" indent="0" algn="l" rtl="0">
              <a:lnSpc>
                <a:spcPct val="90000"/>
              </a:lnSpc>
              <a:spcBef>
                <a:spcPts val="300"/>
              </a:spcBef>
              <a:spcAft>
                <a:spcPts val="0"/>
              </a:spcAft>
              <a:buSzPts val="2000"/>
              <a:buNone/>
            </a:pPr>
            <a:endParaRPr/>
          </a:p>
          <a:p>
            <a:pPr marL="457200" lvl="0" indent="-342900" algn="l" rtl="0">
              <a:lnSpc>
                <a:spcPct val="90000"/>
              </a:lnSpc>
              <a:spcBef>
                <a:spcPts val="300"/>
              </a:spcBef>
              <a:spcAft>
                <a:spcPts val="0"/>
              </a:spcAft>
              <a:buClr>
                <a:srgbClr val="FF0000"/>
              </a:buClr>
              <a:buSzPts val="1800"/>
              <a:buAutoNum type="alphaLcPeriod"/>
            </a:pPr>
            <a:r>
              <a:rPr lang="en-US">
                <a:solidFill>
                  <a:srgbClr val="FF0000"/>
                </a:solidFill>
              </a:rPr>
              <a:t>True</a:t>
            </a:r>
            <a:endParaRPr>
              <a:solidFill>
                <a:srgbClr val="FF0000"/>
              </a:solidFill>
            </a:endParaRPr>
          </a:p>
          <a:p>
            <a:pPr marL="457200" lvl="0" indent="-342900" algn="l" rtl="0">
              <a:lnSpc>
                <a:spcPct val="90000"/>
              </a:lnSpc>
              <a:spcBef>
                <a:spcPts val="0"/>
              </a:spcBef>
              <a:spcAft>
                <a:spcPts val="0"/>
              </a:spcAft>
              <a:buClr>
                <a:schemeClr val="dk1"/>
              </a:buClr>
              <a:buSzPts val="1800"/>
              <a:buAutoNum type="alphaLcPeriod"/>
            </a:pPr>
            <a:r>
              <a:rPr lang="en-US">
                <a:solidFill>
                  <a:schemeClr val="dk1"/>
                </a:solidFill>
              </a:rPr>
              <a:t>False</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7"/>
          <p:cNvSpPr txBox="1">
            <a:spLocks noGrp="1"/>
          </p:cNvSpPr>
          <p:nvPr>
            <p:ph type="title"/>
          </p:nvPr>
        </p:nvSpPr>
        <p:spPr>
          <a:xfrm>
            <a:off x="800100" y="228600"/>
            <a:ext cx="7543800" cy="1025525"/>
          </a:xfrm>
          <a:prstGeom prst="rect">
            <a:avLst/>
          </a:prstGeom>
          <a:noFill/>
          <a:ln>
            <a:noFill/>
          </a:ln>
        </p:spPr>
        <p:txBody>
          <a:bodyPr spcFirstLastPara="1" wrap="square" lIns="90475" tIns="44450" rIns="90475" bIns="44450" anchor="b" anchorCtr="0">
            <a:noAutofit/>
          </a:bodyPr>
          <a:lstStyle/>
          <a:p>
            <a:pPr marL="0" lvl="0" indent="0" algn="l" rtl="0">
              <a:lnSpc>
                <a:spcPct val="100000"/>
              </a:lnSpc>
              <a:spcBef>
                <a:spcPts val="0"/>
              </a:spcBef>
              <a:spcAft>
                <a:spcPts val="0"/>
              </a:spcAft>
              <a:buNone/>
            </a:pPr>
            <a:r>
              <a:rPr lang="en-US" sz="3600"/>
              <a:t>Why Do Organizations Create Budgets? </a:t>
            </a:r>
            <a:br>
              <a:rPr lang="en-US" sz="3600"/>
            </a:br>
            <a:r>
              <a:rPr lang="en-US" sz="3600"/>
              <a:t>                  (Control Perspective)</a:t>
            </a:r>
            <a:endParaRPr sz="3600"/>
          </a:p>
        </p:txBody>
      </p:sp>
      <p:sp>
        <p:nvSpPr>
          <p:cNvPr id="278" name="Google Shape;278;p7"/>
          <p:cNvSpPr txBox="1">
            <a:spLocks noGrp="1"/>
          </p:cNvSpPr>
          <p:nvPr>
            <p:ph type="body" idx="1"/>
          </p:nvPr>
        </p:nvSpPr>
        <p:spPr>
          <a:xfrm>
            <a:off x="304800" y="3043660"/>
            <a:ext cx="3733800" cy="2756263"/>
          </a:xfrm>
          <a:prstGeom prst="rect">
            <a:avLst/>
          </a:prstGeom>
          <a:solidFill>
            <a:srgbClr val="00B0F0"/>
          </a:solidFill>
          <a:ln w="12700" cap="flat" cmpd="sng">
            <a:solidFill>
              <a:schemeClr val="dk1"/>
            </a:solidFill>
            <a:prstDash val="solid"/>
            <a:miter lim="800000"/>
            <a:headEnd type="none" w="sm" len="sm"/>
            <a:tailEnd type="none" w="sm" len="sm"/>
          </a:ln>
          <a:effectLst>
            <a:outerShdw blurRad="63500" dist="35921" dir="2700000" algn="ctr" rotWithShape="0">
              <a:schemeClr val="lt2"/>
            </a:outerShdw>
          </a:effectLst>
        </p:spPr>
        <p:txBody>
          <a:bodyPr spcFirstLastPara="1" wrap="square" lIns="90475" tIns="44450" rIns="90475" bIns="44450" anchor="t" anchorCtr="0">
            <a:noAutofit/>
          </a:bodyPr>
          <a:lstStyle/>
          <a:p>
            <a:pPr marL="90488" lvl="0" indent="-90488" algn="l" rtl="0">
              <a:lnSpc>
                <a:spcPct val="90000"/>
              </a:lnSpc>
              <a:spcBef>
                <a:spcPts val="0"/>
              </a:spcBef>
              <a:spcAft>
                <a:spcPts val="0"/>
              </a:spcAft>
              <a:buSzPts val="4000"/>
              <a:buFont typeface="Times"/>
              <a:buNone/>
            </a:pPr>
            <a:r>
              <a:rPr lang="en-US" sz="4000" i="1">
                <a:solidFill>
                  <a:schemeClr val="lt1"/>
                </a:solidFill>
              </a:rPr>
              <a:t>Improve</a:t>
            </a:r>
            <a:r>
              <a:rPr lang="en-US" sz="4000">
                <a:solidFill>
                  <a:schemeClr val="lt1"/>
                </a:solidFill>
              </a:rPr>
              <a:t> the efficiency</a:t>
            </a:r>
            <a:r>
              <a:rPr lang="en-US" sz="4000" i="1">
                <a:solidFill>
                  <a:schemeClr val="lt1"/>
                </a:solidFill>
              </a:rPr>
              <a:t> </a:t>
            </a:r>
            <a:r>
              <a:rPr lang="en-US" sz="4000">
                <a:solidFill>
                  <a:schemeClr val="lt1"/>
                </a:solidFill>
              </a:rPr>
              <a:t>and effectiveness of operations.</a:t>
            </a:r>
            <a:endParaRPr sz="4000">
              <a:solidFill>
                <a:schemeClr val="lt1"/>
              </a:solidFill>
              <a:latin typeface="Calibri"/>
              <a:ea typeface="Calibri"/>
              <a:cs typeface="Calibri"/>
              <a:sym typeface="Calibri"/>
            </a:endParaRPr>
          </a:p>
        </p:txBody>
      </p:sp>
      <p:sp>
        <p:nvSpPr>
          <p:cNvPr id="279" name="Google Shape;279;p7"/>
          <p:cNvSpPr txBox="1">
            <a:spLocks noGrp="1"/>
          </p:cNvSpPr>
          <p:nvPr>
            <p:ph type="body" idx="4294967295"/>
          </p:nvPr>
        </p:nvSpPr>
        <p:spPr>
          <a:xfrm>
            <a:off x="4191000" y="3043661"/>
            <a:ext cx="4120694" cy="2756262"/>
          </a:xfrm>
          <a:prstGeom prst="rect">
            <a:avLst/>
          </a:prstGeom>
          <a:solidFill>
            <a:srgbClr val="00B0F0"/>
          </a:solidFill>
          <a:ln w="12700" cap="flat" cmpd="sng">
            <a:solidFill>
              <a:schemeClr val="dk1"/>
            </a:solidFill>
            <a:prstDash val="solid"/>
            <a:miter lim="800000"/>
            <a:headEnd type="none" w="sm" len="sm"/>
            <a:tailEnd type="none" w="sm" len="sm"/>
          </a:ln>
          <a:effectLst>
            <a:outerShdw blurRad="63500" dist="35921" dir="2700000" algn="ctr" rotWithShape="0">
              <a:schemeClr val="lt2"/>
            </a:outerShdw>
          </a:effectLst>
        </p:spPr>
        <p:txBody>
          <a:bodyPr spcFirstLastPara="1" wrap="square" lIns="90475" tIns="44450" rIns="90475" bIns="44450" anchor="t" anchorCtr="0">
            <a:noAutofit/>
          </a:bodyPr>
          <a:lstStyle/>
          <a:p>
            <a:pPr marL="90488" lvl="0" indent="-90488" algn="l" rtl="0">
              <a:lnSpc>
                <a:spcPct val="90000"/>
              </a:lnSpc>
              <a:spcBef>
                <a:spcPts val="0"/>
              </a:spcBef>
              <a:spcAft>
                <a:spcPts val="0"/>
              </a:spcAft>
              <a:buSzPts val="4000"/>
              <a:buFont typeface="Times"/>
              <a:buNone/>
            </a:pPr>
            <a:r>
              <a:rPr lang="en-US" sz="4000" i="1">
                <a:solidFill>
                  <a:schemeClr val="lt1"/>
                </a:solidFill>
              </a:rPr>
              <a:t>Evaluate </a:t>
            </a:r>
            <a:r>
              <a:rPr lang="en-US" sz="4000">
                <a:solidFill>
                  <a:schemeClr val="lt1"/>
                </a:solidFill>
              </a:rPr>
              <a:t>and </a:t>
            </a:r>
            <a:r>
              <a:rPr lang="en-US" sz="4000" i="1">
                <a:solidFill>
                  <a:schemeClr val="lt1"/>
                </a:solidFill>
              </a:rPr>
              <a:t>reward</a:t>
            </a:r>
            <a:r>
              <a:rPr lang="en-US" sz="4000">
                <a:solidFill>
                  <a:schemeClr val="lt1"/>
                </a:solidFill>
              </a:rPr>
              <a:t> employees</a:t>
            </a:r>
            <a:r>
              <a:rPr lang="en-US" sz="4000"/>
              <a:t>.</a:t>
            </a:r>
            <a:endParaRPr sz="4000">
              <a:solidFill>
                <a:srgbClr val="FFFFFF"/>
              </a:solidFill>
              <a:latin typeface="Calibri"/>
              <a:ea typeface="Calibri"/>
              <a:cs typeface="Calibri"/>
              <a:sym typeface="Calibri"/>
            </a:endParaRPr>
          </a:p>
        </p:txBody>
      </p:sp>
      <p:sp>
        <p:nvSpPr>
          <p:cNvPr id="280" name="Google Shape;280;p7"/>
          <p:cNvSpPr txBox="1"/>
          <p:nvPr/>
        </p:nvSpPr>
        <p:spPr>
          <a:xfrm>
            <a:off x="767895" y="1439364"/>
            <a:ext cx="7543799"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a:solidFill>
                  <a:schemeClr val="dk1"/>
                </a:solidFill>
                <a:latin typeface="Arial"/>
                <a:ea typeface="Arial"/>
                <a:cs typeface="Arial"/>
                <a:sym typeface="Arial"/>
              </a:rPr>
              <a:t>From a control standpoint, organizations compare their budgets to actual results to: </a:t>
            </a:r>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animEffect transition="in" filter="fade">
                                      <p:cBhvr>
                                        <p:cTn id="7" dur="500"/>
                                        <p:tgtEl>
                                          <p:spTgt spid="27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9">
                                            <p:txEl>
                                              <p:pRg st="0" end="0"/>
                                            </p:txEl>
                                          </p:spTgt>
                                        </p:tgtEl>
                                        <p:attrNameLst>
                                          <p:attrName>style.visibility</p:attrName>
                                        </p:attrNameLst>
                                      </p:cBhvr>
                                      <p:to>
                                        <p:strVal val="visible"/>
                                      </p:to>
                                    </p:set>
                                    <p:animEffect transition="in" filter="fade">
                                      <p:cBhvr>
                                        <p:cTn id="11" dur="500"/>
                                        <p:tgtEl>
                                          <p:spTgt spid="2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70"/>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t>Learning Objective 7</a:t>
            </a:r>
            <a:endParaRPr/>
          </a:p>
        </p:txBody>
      </p:sp>
      <p:sp>
        <p:nvSpPr>
          <p:cNvPr id="810" name="Google Shape;810;p70"/>
          <p:cNvSpPr txBox="1"/>
          <p:nvPr/>
        </p:nvSpPr>
        <p:spPr>
          <a:xfrm>
            <a:off x="1905000" y="2514600"/>
            <a:ext cx="5334000" cy="1662113"/>
          </a:xfrm>
          <a:prstGeom prst="rect">
            <a:avLst/>
          </a:prstGeom>
          <a:solidFill>
            <a:schemeClr val="lt1"/>
          </a:solidFill>
          <a:ln w="76200" cap="flat" cmpd="sng">
            <a:solidFill>
              <a:srgbClr val="30525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400" b="1">
                <a:solidFill>
                  <a:srgbClr val="487B78"/>
                </a:solidFill>
                <a:latin typeface="Calibri"/>
                <a:ea typeface="Calibri"/>
                <a:cs typeface="Calibri"/>
                <a:sym typeface="Calibri"/>
              </a:rPr>
              <a:t>Prepare a selling and administrative expense budget. </a:t>
            </a:r>
            <a:endParaRPr/>
          </a:p>
        </p:txBody>
      </p:sp>
    </p:spTree>
  </p:cSld>
  <p:clrMapOvr>
    <a:masterClrMapping/>
  </p:clrMapOvr>
  <p:transition>
    <p:strips dir="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71"/>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None/>
            </a:pPr>
            <a:r>
              <a:rPr lang="en-US" sz="3600">
                <a:latin typeface="Calibri"/>
                <a:ea typeface="Calibri"/>
                <a:cs typeface="Calibri"/>
                <a:sym typeface="Calibri"/>
              </a:rPr>
              <a:t>Selling and Administrative Expense Budget – Part 1</a:t>
            </a:r>
            <a:endParaRPr/>
          </a:p>
        </p:txBody>
      </p:sp>
      <p:sp>
        <p:nvSpPr>
          <p:cNvPr id="816" name="Google Shape;816;p71"/>
          <p:cNvSpPr txBox="1">
            <a:spLocks noGrp="1"/>
          </p:cNvSpPr>
          <p:nvPr>
            <p:ph type="body" idx="1"/>
          </p:nvPr>
        </p:nvSpPr>
        <p:spPr>
          <a:xfrm>
            <a:off x="152400" y="1371600"/>
            <a:ext cx="8763000" cy="4876800"/>
          </a:xfrm>
          <a:prstGeom prst="rect">
            <a:avLst/>
          </a:prstGeom>
          <a:solidFill>
            <a:srgbClr val="2C3843"/>
          </a:solidFill>
          <a:ln w="12700" cap="flat" cmpd="sng">
            <a:solidFill>
              <a:schemeClr val="dk1"/>
            </a:solidFill>
            <a:prstDash val="solid"/>
            <a:round/>
            <a:headEnd type="none" w="sm" len="sm"/>
            <a:tailEnd type="none" w="sm" len="sm"/>
          </a:ln>
        </p:spPr>
        <p:txBody>
          <a:bodyPr spcFirstLastPara="1" wrap="square" lIns="90475" tIns="44450" rIns="90475" bIns="44450" anchor="t" anchorCtr="0">
            <a:noAutofit/>
          </a:bodyPr>
          <a:lstStyle/>
          <a:p>
            <a:pPr marL="90488" lvl="0" indent="-152400" algn="l" rtl="0">
              <a:lnSpc>
                <a:spcPct val="95000"/>
              </a:lnSpc>
              <a:spcBef>
                <a:spcPts val="0"/>
              </a:spcBef>
              <a:spcAft>
                <a:spcPts val="0"/>
              </a:spcAft>
              <a:buClr>
                <a:srgbClr val="FFFF00"/>
              </a:buClr>
              <a:buSzPts val="2400"/>
              <a:buChar char=" "/>
            </a:pPr>
            <a:r>
              <a:rPr lang="en-US" sz="2400">
                <a:solidFill>
                  <a:schemeClr val="lt1"/>
                </a:solidFill>
                <a:latin typeface="Calibri"/>
                <a:ea typeface="Calibri"/>
                <a:cs typeface="Calibri"/>
                <a:sym typeface="Calibri"/>
              </a:rPr>
              <a:t>At Royal, the selling and administrative expense budget is divided into variable and fixed components.</a:t>
            </a:r>
            <a:endParaRPr/>
          </a:p>
          <a:p>
            <a:pPr marL="90488" lvl="0" indent="-152400" algn="l" rtl="0">
              <a:lnSpc>
                <a:spcPct val="95000"/>
              </a:lnSpc>
              <a:spcBef>
                <a:spcPts val="1160"/>
              </a:spcBef>
              <a:spcAft>
                <a:spcPts val="0"/>
              </a:spcAft>
              <a:buClr>
                <a:srgbClr val="FFFF00"/>
              </a:buClr>
              <a:buSzPts val="2400"/>
              <a:buChar char=" "/>
            </a:pPr>
            <a:r>
              <a:rPr lang="en-US" sz="2400">
                <a:solidFill>
                  <a:schemeClr val="lt1"/>
                </a:solidFill>
                <a:latin typeface="Calibri"/>
                <a:ea typeface="Calibri"/>
                <a:cs typeface="Calibri"/>
                <a:sym typeface="Calibri"/>
              </a:rPr>
              <a:t>The </a:t>
            </a:r>
            <a:r>
              <a:rPr lang="en-US" sz="2400">
                <a:solidFill>
                  <a:srgbClr val="FFFF00"/>
                </a:solidFill>
                <a:latin typeface="Calibri"/>
                <a:ea typeface="Calibri"/>
                <a:cs typeface="Calibri"/>
                <a:sym typeface="Calibri"/>
              </a:rPr>
              <a:t>variable</a:t>
            </a:r>
            <a:r>
              <a:rPr lang="en-US" sz="2400">
                <a:solidFill>
                  <a:schemeClr val="lt1"/>
                </a:solidFill>
                <a:latin typeface="Calibri"/>
                <a:ea typeface="Calibri"/>
                <a:cs typeface="Calibri"/>
                <a:sym typeface="Calibri"/>
              </a:rPr>
              <a:t> selling and administrative expenses are $0.50 per unit sold.</a:t>
            </a:r>
            <a:endParaRPr/>
          </a:p>
          <a:p>
            <a:pPr marL="90488" lvl="0" indent="-152400" algn="l" rtl="0">
              <a:lnSpc>
                <a:spcPct val="95000"/>
              </a:lnSpc>
              <a:spcBef>
                <a:spcPts val="1160"/>
              </a:spcBef>
              <a:spcAft>
                <a:spcPts val="0"/>
              </a:spcAft>
              <a:buClr>
                <a:srgbClr val="FFFF00"/>
              </a:buClr>
              <a:buSzPts val="2400"/>
              <a:buChar char=" "/>
            </a:pPr>
            <a:r>
              <a:rPr lang="en-US" sz="2400">
                <a:solidFill>
                  <a:srgbClr val="FFFF00"/>
                </a:solidFill>
                <a:latin typeface="Calibri"/>
                <a:ea typeface="Calibri"/>
                <a:cs typeface="Calibri"/>
                <a:sym typeface="Calibri"/>
              </a:rPr>
              <a:t>Fixed</a:t>
            </a:r>
            <a:r>
              <a:rPr lang="en-US" sz="2400">
                <a:solidFill>
                  <a:schemeClr val="lt1"/>
                </a:solidFill>
                <a:latin typeface="Calibri"/>
                <a:ea typeface="Calibri"/>
                <a:cs typeface="Calibri"/>
                <a:sym typeface="Calibri"/>
              </a:rPr>
              <a:t> selling and administrative expenses are $70,000 per month.</a:t>
            </a:r>
            <a:endParaRPr/>
          </a:p>
          <a:p>
            <a:pPr marL="90488" lvl="0" indent="-152400" algn="l" rtl="0">
              <a:lnSpc>
                <a:spcPct val="95000"/>
              </a:lnSpc>
              <a:spcBef>
                <a:spcPts val="1160"/>
              </a:spcBef>
              <a:spcAft>
                <a:spcPts val="0"/>
              </a:spcAft>
              <a:buClr>
                <a:srgbClr val="FFFF00"/>
              </a:buClr>
              <a:buSzPts val="2400"/>
              <a:buChar char=" "/>
            </a:pPr>
            <a:r>
              <a:rPr lang="en-US" sz="2400">
                <a:solidFill>
                  <a:schemeClr val="lt1"/>
                </a:solidFill>
                <a:latin typeface="Calibri"/>
                <a:ea typeface="Calibri"/>
                <a:cs typeface="Calibri"/>
                <a:sym typeface="Calibri"/>
              </a:rPr>
              <a:t>The fixed selling and administrative expenses include $10,000 in costs – primarily depreciation – that are not cash outflows of the current month.</a:t>
            </a:r>
            <a:endParaRPr/>
          </a:p>
          <a:p>
            <a:pPr marL="90488" lvl="0" indent="-90488" algn="ctr" rtl="0">
              <a:lnSpc>
                <a:spcPct val="95000"/>
              </a:lnSpc>
              <a:spcBef>
                <a:spcPts val="1160"/>
              </a:spcBef>
              <a:spcAft>
                <a:spcPts val="0"/>
              </a:spcAft>
              <a:buClr>
                <a:srgbClr val="FFFF00"/>
              </a:buClr>
              <a:buSzPts val="2400"/>
              <a:buFont typeface="Times"/>
              <a:buNone/>
            </a:pPr>
            <a:br>
              <a:rPr lang="en-US" sz="2400">
                <a:solidFill>
                  <a:srgbClr val="FFFF00"/>
                </a:solidFill>
                <a:latin typeface="Calibri"/>
                <a:ea typeface="Calibri"/>
                <a:cs typeface="Calibri"/>
                <a:sym typeface="Calibri"/>
              </a:rPr>
            </a:br>
            <a:r>
              <a:rPr lang="en-US" sz="2400">
                <a:solidFill>
                  <a:srgbClr val="FFFF00"/>
                </a:solidFill>
                <a:latin typeface="Calibri"/>
                <a:ea typeface="Calibri"/>
                <a:cs typeface="Calibri"/>
                <a:sym typeface="Calibri"/>
              </a:rPr>
              <a:t>Let’s prepare the company’s selling and administrative expense budget.</a:t>
            </a:r>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16">
                                            <p:txEl>
                                              <p:pRg st="0" end="0"/>
                                            </p:txEl>
                                          </p:spTgt>
                                        </p:tgtEl>
                                        <p:attrNameLst>
                                          <p:attrName>style.visibility</p:attrName>
                                        </p:attrNameLst>
                                      </p:cBhvr>
                                      <p:to>
                                        <p:strVal val="visible"/>
                                      </p:to>
                                    </p:set>
                                    <p:animEffect transition="in" filter="fade">
                                      <p:cBhvr>
                                        <p:cTn id="7" dur="500"/>
                                        <p:tgtEl>
                                          <p:spTgt spid="81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16">
                                            <p:txEl>
                                              <p:pRg st="1" end="1"/>
                                            </p:txEl>
                                          </p:spTgt>
                                        </p:tgtEl>
                                        <p:attrNameLst>
                                          <p:attrName>style.visibility</p:attrName>
                                        </p:attrNameLst>
                                      </p:cBhvr>
                                      <p:to>
                                        <p:strVal val="visible"/>
                                      </p:to>
                                    </p:set>
                                    <p:animEffect transition="in" filter="fade">
                                      <p:cBhvr>
                                        <p:cTn id="10" dur="500"/>
                                        <p:tgtEl>
                                          <p:spTgt spid="81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16">
                                            <p:txEl>
                                              <p:pRg st="2" end="2"/>
                                            </p:txEl>
                                          </p:spTgt>
                                        </p:tgtEl>
                                        <p:attrNameLst>
                                          <p:attrName>style.visibility</p:attrName>
                                        </p:attrNameLst>
                                      </p:cBhvr>
                                      <p:to>
                                        <p:strVal val="visible"/>
                                      </p:to>
                                    </p:set>
                                    <p:animEffect transition="in" filter="fade">
                                      <p:cBhvr>
                                        <p:cTn id="13" dur="500"/>
                                        <p:tgtEl>
                                          <p:spTgt spid="81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16">
                                            <p:txEl>
                                              <p:pRg st="3" end="3"/>
                                            </p:txEl>
                                          </p:spTgt>
                                        </p:tgtEl>
                                        <p:attrNameLst>
                                          <p:attrName>style.visibility</p:attrName>
                                        </p:attrNameLst>
                                      </p:cBhvr>
                                      <p:to>
                                        <p:strVal val="visible"/>
                                      </p:to>
                                    </p:set>
                                    <p:animEffect transition="in" filter="fade">
                                      <p:cBhvr>
                                        <p:cTn id="16" dur="500"/>
                                        <p:tgtEl>
                                          <p:spTgt spid="81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16">
                                            <p:txEl>
                                              <p:pRg st="4" end="4"/>
                                            </p:txEl>
                                          </p:spTgt>
                                        </p:tgtEl>
                                        <p:attrNameLst>
                                          <p:attrName>style.visibility</p:attrName>
                                        </p:attrNameLst>
                                      </p:cBhvr>
                                      <p:to>
                                        <p:strVal val="visible"/>
                                      </p:to>
                                    </p:set>
                                    <p:animEffect transition="in" filter="fade">
                                      <p:cBhvr>
                                        <p:cTn id="19" dur="500"/>
                                        <p:tgtEl>
                                          <p:spTgt spid="8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72"/>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None/>
            </a:pPr>
            <a:r>
              <a:rPr lang="en-US" sz="3600">
                <a:latin typeface="Calibri"/>
                <a:ea typeface="Calibri"/>
                <a:cs typeface="Calibri"/>
                <a:sym typeface="Calibri"/>
              </a:rPr>
              <a:t>Selling and Administrative Expense Budget – Part 2</a:t>
            </a:r>
            <a:endParaRPr/>
          </a:p>
        </p:txBody>
      </p:sp>
      <p:sp>
        <p:nvSpPr>
          <p:cNvPr id="822" name="Google Shape;822;p72"/>
          <p:cNvSpPr/>
          <p:nvPr/>
        </p:nvSpPr>
        <p:spPr>
          <a:xfrm>
            <a:off x="1981200" y="4343400"/>
            <a:ext cx="5715000" cy="838200"/>
          </a:xfrm>
          <a:prstGeom prst="rect">
            <a:avLst/>
          </a:prstGeom>
          <a:solidFill>
            <a:srgbClr val="134263"/>
          </a:solidFill>
          <a:ln w="9525" cap="flat" cmpd="sng">
            <a:solidFill>
              <a:schemeClr val="dk1"/>
            </a:solidFill>
            <a:prstDash val="solid"/>
            <a:miter lim="800000"/>
            <a:headEnd type="none" w="sm" len="sm"/>
            <a:tailEnd type="none" w="sm" len="sm"/>
          </a:ln>
          <a:effectLst>
            <a:outerShdw blurRad="63500" dist="38099" dir="2700000" algn="ctr" rotWithShape="0">
              <a:schemeClr val="lt2">
                <a:alpha val="74901"/>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Arial"/>
                <a:ea typeface="Arial"/>
                <a:cs typeface="Arial"/>
                <a:sym typeface="Arial"/>
              </a:rPr>
              <a:t>Calculate the selling and administrative</a:t>
            </a:r>
            <a:br>
              <a:rPr lang="en-US" sz="2400">
                <a:solidFill>
                  <a:schemeClr val="lt1"/>
                </a:solidFill>
                <a:latin typeface="Arial"/>
                <a:ea typeface="Arial"/>
                <a:cs typeface="Arial"/>
                <a:sym typeface="Arial"/>
              </a:rPr>
            </a:br>
            <a:r>
              <a:rPr lang="en-US" sz="2400">
                <a:solidFill>
                  <a:schemeClr val="lt1"/>
                </a:solidFill>
                <a:latin typeface="Arial"/>
                <a:ea typeface="Arial"/>
                <a:cs typeface="Arial"/>
                <a:sym typeface="Arial"/>
              </a:rPr>
              <a:t>cash expenses for the quarter.</a:t>
            </a:r>
            <a:endParaRPr sz="2800">
              <a:solidFill>
                <a:schemeClr val="lt1"/>
              </a:solidFill>
              <a:latin typeface="Arial"/>
              <a:ea typeface="Arial"/>
              <a:cs typeface="Arial"/>
              <a:sym typeface="Arial"/>
            </a:endParaRPr>
          </a:p>
        </p:txBody>
      </p:sp>
      <p:pic>
        <p:nvPicPr>
          <p:cNvPr id="823" name="Google Shape;823;p72"/>
          <p:cNvPicPr preferRelativeResize="0"/>
          <p:nvPr/>
        </p:nvPicPr>
        <p:blipFill rotWithShape="1">
          <a:blip r:embed="rId3">
            <a:alphaModFix/>
          </a:blip>
          <a:srcRect/>
          <a:stretch/>
        </p:blipFill>
        <p:spPr>
          <a:xfrm>
            <a:off x="817563" y="1524000"/>
            <a:ext cx="7727950" cy="2743200"/>
          </a:xfrm>
          <a:prstGeom prst="rect">
            <a:avLst/>
          </a:prstGeom>
          <a:noFill/>
          <a:ln>
            <a:noFill/>
          </a:ln>
        </p:spPr>
      </p:pic>
      <p:sp>
        <p:nvSpPr>
          <p:cNvPr id="824" name="Google Shape;824;p72"/>
          <p:cNvSpPr/>
          <p:nvPr/>
        </p:nvSpPr>
        <p:spPr>
          <a:xfrm>
            <a:off x="4876800" y="2438400"/>
            <a:ext cx="3668713" cy="1676400"/>
          </a:xfrm>
          <a:prstGeom prst="rect">
            <a:avLst/>
          </a:prstGeom>
          <a:solidFill>
            <a:schemeClr val="lt1"/>
          </a:solid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transition>
    <p:strips dir="rd"/>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73"/>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None/>
            </a:pPr>
            <a:r>
              <a:rPr lang="en-US"/>
              <a:t>Selling Administrative Expense Budget – Part 3</a:t>
            </a:r>
            <a:endParaRPr/>
          </a:p>
        </p:txBody>
      </p:sp>
      <p:pic>
        <p:nvPicPr>
          <p:cNvPr id="830" name="Google Shape;830;p73"/>
          <p:cNvPicPr preferRelativeResize="0"/>
          <p:nvPr/>
        </p:nvPicPr>
        <p:blipFill rotWithShape="1">
          <a:blip r:embed="rId3">
            <a:alphaModFix/>
          </a:blip>
          <a:srcRect/>
          <a:stretch/>
        </p:blipFill>
        <p:spPr>
          <a:xfrm>
            <a:off x="817563" y="1524000"/>
            <a:ext cx="7727950" cy="2743200"/>
          </a:xfrm>
          <a:prstGeom prst="rect">
            <a:avLst/>
          </a:prstGeom>
          <a:noFill/>
          <a:ln>
            <a:noFill/>
          </a:ln>
        </p:spPr>
      </p:pic>
      <p:sp>
        <p:nvSpPr>
          <p:cNvPr id="831" name="Google Shape;831;p73"/>
          <p:cNvSpPr/>
          <p:nvPr/>
        </p:nvSpPr>
        <p:spPr>
          <a:xfrm>
            <a:off x="7239000" y="3733800"/>
            <a:ext cx="1524000" cy="304800"/>
          </a:xfrm>
          <a:prstGeom prst="ellipse">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transition>
    <p:strips dir="r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74"/>
          <p:cNvSpPr txBox="1">
            <a:spLocks noGrp="1"/>
          </p:cNvSpPr>
          <p:nvPr>
            <p:ph type="title"/>
          </p:nvPr>
        </p:nvSpPr>
        <p:spPr>
          <a:xfrm>
            <a:off x="852625" y="434600"/>
            <a:ext cx="8229600" cy="1066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Arial"/>
              <a:buNone/>
            </a:pPr>
            <a:r>
              <a:rPr lang="en-US" sz="4000" i="0" u="none">
                <a:solidFill>
                  <a:schemeClr val="dk1"/>
                </a:solidFill>
                <a:latin typeface="Arial"/>
                <a:ea typeface="Arial"/>
                <a:cs typeface="Arial"/>
                <a:sym typeface="Arial"/>
              </a:rPr>
              <a:t>Poll</a:t>
            </a:r>
            <a:r>
              <a:rPr lang="en-US">
                <a:solidFill>
                  <a:schemeClr val="dk1"/>
                </a:solidFill>
                <a:latin typeface="Arial"/>
                <a:ea typeface="Arial"/>
                <a:cs typeface="Arial"/>
                <a:sym typeface="Arial"/>
              </a:rPr>
              <a:t> 13</a:t>
            </a:r>
            <a:r>
              <a:rPr lang="en-US" sz="4000" i="0" u="none">
                <a:solidFill>
                  <a:schemeClr val="dk1"/>
                </a:solidFill>
                <a:latin typeface="Arial"/>
                <a:ea typeface="Arial"/>
                <a:cs typeface="Arial"/>
                <a:sym typeface="Arial"/>
              </a:rPr>
              <a:t> </a:t>
            </a:r>
            <a:endParaRPr>
              <a:solidFill>
                <a:schemeClr val="dk1"/>
              </a:solidFill>
              <a:latin typeface="Arial"/>
              <a:ea typeface="Arial"/>
              <a:cs typeface="Arial"/>
              <a:sym typeface="Arial"/>
            </a:endParaRPr>
          </a:p>
        </p:txBody>
      </p:sp>
      <p:sp>
        <p:nvSpPr>
          <p:cNvPr id="837" name="Google Shape;837;p74"/>
          <p:cNvSpPr txBox="1">
            <a:spLocks noGrp="1"/>
          </p:cNvSpPr>
          <p:nvPr>
            <p:ph type="body" idx="1"/>
          </p:nvPr>
        </p:nvSpPr>
        <p:spPr>
          <a:xfrm>
            <a:off x="457200" y="1563687"/>
            <a:ext cx="8229600" cy="4760912"/>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A04DA3"/>
              </a:buClr>
              <a:buSzPts val="2800"/>
              <a:buFont typeface="Georgia"/>
              <a:buNone/>
            </a:pPr>
            <a:r>
              <a:rPr lang="en-US" sz="2800" b="0" i="0" u="none" strike="noStrike" cap="none">
                <a:solidFill>
                  <a:schemeClr val="dk1"/>
                </a:solidFill>
                <a:latin typeface="Arial"/>
                <a:ea typeface="Arial"/>
                <a:cs typeface="Arial"/>
                <a:sym typeface="Arial"/>
              </a:rPr>
              <a:t>The selling and administrative expense budget lists all costs of production other than direct materials and direct labor.</a:t>
            </a:r>
            <a:endParaRPr sz="2800" b="0" i="0" u="none" strike="noStrike" cap="none">
              <a:solidFill>
                <a:schemeClr val="dk1"/>
              </a:solidFill>
              <a:latin typeface="Arial"/>
              <a:ea typeface="Arial"/>
              <a:cs typeface="Arial"/>
              <a:sym typeface="Arial"/>
            </a:endParaRPr>
          </a:p>
          <a:p>
            <a:pPr marL="107950" marR="0" lvl="0" indent="0" algn="l" rtl="0">
              <a:lnSpc>
                <a:spcPct val="100000"/>
              </a:lnSpc>
              <a:spcBef>
                <a:spcPts val="0"/>
              </a:spcBef>
              <a:spcAft>
                <a:spcPts val="0"/>
              </a:spcAft>
              <a:buClr>
                <a:srgbClr val="A04DA3"/>
              </a:buClr>
              <a:buSzPts val="2800"/>
              <a:buFont typeface="Georgia"/>
              <a:buNone/>
            </a:pPr>
            <a:endParaRPr/>
          </a:p>
          <a:p>
            <a:pPr marL="457200" marR="0" lvl="0" indent="-406400" algn="l" rtl="0">
              <a:lnSpc>
                <a:spcPct val="100000"/>
              </a:lnSpc>
              <a:spcBef>
                <a:spcPts val="300"/>
              </a:spcBef>
              <a:spcAft>
                <a:spcPts val="0"/>
              </a:spcAft>
              <a:buClr>
                <a:schemeClr val="dk1"/>
              </a:buClr>
              <a:buSzPts val="2800"/>
              <a:buFont typeface="Arial"/>
              <a:buAutoNum type="alphaLcPeriod"/>
            </a:pPr>
            <a:r>
              <a:rPr lang="en-US" sz="2800" b="0" i="0" u="none" strike="noStrike" cap="none">
                <a:solidFill>
                  <a:schemeClr val="dk1"/>
                </a:solidFill>
                <a:latin typeface="Arial"/>
                <a:ea typeface="Arial"/>
                <a:cs typeface="Arial"/>
                <a:sym typeface="Arial"/>
              </a:rPr>
              <a:t>True</a:t>
            </a:r>
            <a:endParaRPr/>
          </a:p>
          <a:p>
            <a:pPr marL="457200" marR="0" lvl="0" indent="-406400" algn="l" rtl="0">
              <a:lnSpc>
                <a:spcPct val="100000"/>
              </a:lnSpc>
              <a:spcBef>
                <a:spcPts val="0"/>
              </a:spcBef>
              <a:spcAft>
                <a:spcPts val="0"/>
              </a:spcAft>
              <a:buClr>
                <a:srgbClr val="FF0000"/>
              </a:buClr>
              <a:buSzPts val="2800"/>
              <a:buFont typeface="Arial"/>
              <a:buAutoNum type="alphaLcPeriod"/>
            </a:pPr>
            <a:r>
              <a:rPr lang="en-US" sz="2800" b="0" i="0" u="none" strike="noStrike" cap="none">
                <a:solidFill>
                  <a:srgbClr val="FF0000"/>
                </a:solidFill>
                <a:latin typeface="Arial"/>
                <a:ea typeface="Arial"/>
                <a:cs typeface="Arial"/>
                <a:sym typeface="Arial"/>
              </a:rPr>
              <a:t>False</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75"/>
          <p:cNvSpPr txBox="1">
            <a:spLocks noGrp="1"/>
          </p:cNvSpPr>
          <p:nvPr>
            <p:ph type="title"/>
          </p:nvPr>
        </p:nvSpPr>
        <p:spPr>
          <a:xfrm>
            <a:off x="818725" y="423300"/>
            <a:ext cx="8229600" cy="10668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000000"/>
              </a:buClr>
              <a:buSzPts val="4000"/>
              <a:buFont typeface="Calibri"/>
              <a:buNone/>
            </a:pPr>
            <a:r>
              <a:rPr lang="en-US">
                <a:latin typeface="Arial"/>
                <a:ea typeface="Arial"/>
                <a:cs typeface="Arial"/>
                <a:sym typeface="Arial"/>
              </a:rPr>
              <a:t>Poll 14</a:t>
            </a:r>
            <a:endParaRPr>
              <a:latin typeface="Arial"/>
              <a:ea typeface="Arial"/>
              <a:cs typeface="Arial"/>
              <a:sym typeface="Arial"/>
            </a:endParaRPr>
          </a:p>
        </p:txBody>
      </p:sp>
      <p:sp>
        <p:nvSpPr>
          <p:cNvPr id="843" name="Google Shape;843;p75"/>
          <p:cNvSpPr txBox="1">
            <a:spLocks noGrp="1"/>
          </p:cNvSpPr>
          <p:nvPr>
            <p:ph type="body" idx="1"/>
          </p:nvPr>
        </p:nvSpPr>
        <p:spPr>
          <a:xfrm>
            <a:off x="457200" y="1563687"/>
            <a:ext cx="8229600" cy="4761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300"/>
              </a:spcBef>
              <a:spcAft>
                <a:spcPts val="0"/>
              </a:spcAft>
              <a:buSzPts val="2000"/>
              <a:buNone/>
            </a:pPr>
            <a:r>
              <a:rPr lang="en-US">
                <a:solidFill>
                  <a:schemeClr val="dk1"/>
                </a:solidFill>
              </a:rPr>
              <a:t>The Selling and Administrative Budget uses all of these costs to calculate budgeted selling and administrative expense EXCEPT:</a:t>
            </a:r>
            <a:endParaRPr>
              <a:solidFill>
                <a:schemeClr val="dk1"/>
              </a:solidFill>
            </a:endParaRPr>
          </a:p>
          <a:p>
            <a:pPr marL="0" lvl="0" indent="0" algn="l" rtl="0">
              <a:lnSpc>
                <a:spcPct val="90000"/>
              </a:lnSpc>
              <a:spcBef>
                <a:spcPts val="300"/>
              </a:spcBef>
              <a:spcAft>
                <a:spcPts val="0"/>
              </a:spcAft>
              <a:buSzPts val="2000"/>
              <a:buNone/>
            </a:pPr>
            <a:endParaRPr>
              <a:solidFill>
                <a:schemeClr val="dk1"/>
              </a:solidFill>
            </a:endParaRPr>
          </a:p>
          <a:p>
            <a:pPr marL="457200" lvl="0" indent="-342900" algn="l" rtl="0">
              <a:lnSpc>
                <a:spcPct val="90000"/>
              </a:lnSpc>
              <a:spcBef>
                <a:spcPts val="300"/>
              </a:spcBef>
              <a:spcAft>
                <a:spcPts val="0"/>
              </a:spcAft>
              <a:buClr>
                <a:schemeClr val="dk1"/>
              </a:buClr>
              <a:buSzPts val="1800"/>
              <a:buAutoNum type="alphaLcPeriod"/>
            </a:pPr>
            <a:r>
              <a:rPr lang="en-US">
                <a:solidFill>
                  <a:schemeClr val="dk1"/>
                </a:solidFill>
              </a:rPr>
              <a:t>corporate salaries</a:t>
            </a:r>
            <a:endParaRPr>
              <a:solidFill>
                <a:schemeClr val="dk1"/>
              </a:solidFill>
            </a:endParaRPr>
          </a:p>
          <a:p>
            <a:pPr marL="457200" lvl="0" indent="-342900" algn="l" rtl="0">
              <a:lnSpc>
                <a:spcPct val="90000"/>
              </a:lnSpc>
              <a:spcBef>
                <a:spcPts val="0"/>
              </a:spcBef>
              <a:spcAft>
                <a:spcPts val="0"/>
              </a:spcAft>
              <a:buClr>
                <a:srgbClr val="FF0000"/>
              </a:buClr>
              <a:buSzPts val="1800"/>
              <a:buAutoNum type="alphaLcPeriod"/>
            </a:pPr>
            <a:r>
              <a:rPr lang="en-US">
                <a:solidFill>
                  <a:srgbClr val="FF0000"/>
                </a:solidFill>
              </a:rPr>
              <a:t>work-in-process inventory</a:t>
            </a:r>
            <a:endParaRPr>
              <a:solidFill>
                <a:srgbClr val="FF0000"/>
              </a:solidFill>
            </a:endParaRPr>
          </a:p>
          <a:p>
            <a:pPr marL="457200" lvl="0" indent="-342900" algn="l" rtl="0">
              <a:lnSpc>
                <a:spcPct val="90000"/>
              </a:lnSpc>
              <a:spcBef>
                <a:spcPts val="0"/>
              </a:spcBef>
              <a:spcAft>
                <a:spcPts val="0"/>
              </a:spcAft>
              <a:buClr>
                <a:schemeClr val="dk1"/>
              </a:buClr>
              <a:buSzPts val="1800"/>
              <a:buAutoNum type="alphaLcPeriod"/>
            </a:pPr>
            <a:r>
              <a:rPr lang="en-US">
                <a:solidFill>
                  <a:schemeClr val="dk1"/>
                </a:solidFill>
              </a:rPr>
              <a:t>shipping expense</a:t>
            </a:r>
            <a:endParaRPr>
              <a:solidFill>
                <a:schemeClr val="dk1"/>
              </a:solidFill>
            </a:endParaRPr>
          </a:p>
          <a:p>
            <a:pPr marL="457200" lvl="0" indent="-342900" algn="l" rtl="0">
              <a:lnSpc>
                <a:spcPct val="90000"/>
              </a:lnSpc>
              <a:spcBef>
                <a:spcPts val="0"/>
              </a:spcBef>
              <a:spcAft>
                <a:spcPts val="0"/>
              </a:spcAft>
              <a:buClr>
                <a:schemeClr val="dk1"/>
              </a:buClr>
              <a:buSzPts val="1800"/>
              <a:buAutoNum type="alphaLcPeriod"/>
            </a:pPr>
            <a:r>
              <a:rPr lang="en-US">
                <a:solidFill>
                  <a:schemeClr val="dk1"/>
                </a:solidFill>
              </a:rPr>
              <a:t>cost of renting company cars</a:t>
            </a:r>
            <a:endParaRPr>
              <a:solidFill>
                <a:schemeClr val="dk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76"/>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t>Learning Objective 8</a:t>
            </a:r>
            <a:endParaRPr/>
          </a:p>
        </p:txBody>
      </p:sp>
      <p:sp>
        <p:nvSpPr>
          <p:cNvPr id="849" name="Google Shape;849;p76"/>
          <p:cNvSpPr txBox="1"/>
          <p:nvPr/>
        </p:nvSpPr>
        <p:spPr>
          <a:xfrm>
            <a:off x="1905000" y="2671763"/>
            <a:ext cx="5334000" cy="614362"/>
          </a:xfrm>
          <a:prstGeom prst="rect">
            <a:avLst/>
          </a:prstGeom>
          <a:solidFill>
            <a:schemeClr val="lt1"/>
          </a:solidFill>
          <a:ln w="76200" cap="flat" cmpd="sng">
            <a:solidFill>
              <a:srgbClr val="30525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400" b="1">
                <a:solidFill>
                  <a:srgbClr val="487B78"/>
                </a:solidFill>
                <a:latin typeface="Calibri"/>
                <a:ea typeface="Calibri"/>
                <a:cs typeface="Calibri"/>
                <a:sym typeface="Calibri"/>
              </a:rPr>
              <a:t>Prepare a cash budget. </a:t>
            </a:r>
            <a:endParaRPr/>
          </a:p>
        </p:txBody>
      </p:sp>
    </p:spTree>
  </p:cSld>
  <p:clrMapOvr>
    <a:masterClrMapping/>
  </p:clrMapOvr>
  <p:transition>
    <p:strips dir="rd"/>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77"/>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a:t>Format of the Cash Budget</a:t>
            </a:r>
            <a:endParaRPr/>
          </a:p>
        </p:txBody>
      </p:sp>
      <p:sp>
        <p:nvSpPr>
          <p:cNvPr id="855" name="Google Shape;855;p77"/>
          <p:cNvSpPr txBox="1"/>
          <p:nvPr/>
        </p:nvSpPr>
        <p:spPr>
          <a:xfrm>
            <a:off x="152400" y="1544638"/>
            <a:ext cx="8915400" cy="4231927"/>
          </a:xfrm>
          <a:prstGeom prst="rect">
            <a:avLst/>
          </a:prstGeom>
          <a:solidFill>
            <a:srgbClr val="134263"/>
          </a:solidFill>
          <a:ln w="9525" cap="flat" cmpd="sng">
            <a:solidFill>
              <a:schemeClr val="dk1"/>
            </a:solidFill>
            <a:prstDash val="solid"/>
            <a:miter lim="800000"/>
            <a:headEnd type="none" w="sm" len="sm"/>
            <a:tailEnd type="none" w="sm" len="sm"/>
          </a:ln>
          <a:effectLst>
            <a:outerShdw blurRad="63500" dist="38099" dir="2700000" algn="ctr" rotWithShape="0">
              <a:schemeClr val="lt2">
                <a:alpha val="74901"/>
              </a:schemeClr>
            </a:outerShdw>
          </a:effectLst>
        </p:spPr>
        <p:txBody>
          <a:bodyPr spcFirstLastPara="1" wrap="square" lIns="91425" tIns="45700" rIns="91425" bIns="45700" anchor="t" anchorCtr="0">
            <a:spAutoFit/>
          </a:bodyPr>
          <a:lstStyle/>
          <a:p>
            <a:pPr marL="457200" marR="0" lvl="0" indent="-457200" algn="l" rtl="0">
              <a:spcBef>
                <a:spcPts val="0"/>
              </a:spcBef>
              <a:spcAft>
                <a:spcPts val="0"/>
              </a:spcAft>
              <a:buNone/>
            </a:pPr>
            <a:r>
              <a:rPr lang="en-US" sz="2700">
                <a:solidFill>
                  <a:srgbClr val="FFFF00"/>
                </a:solidFill>
                <a:latin typeface="Arial"/>
                <a:ea typeface="Arial"/>
                <a:cs typeface="Arial"/>
                <a:sym typeface="Arial"/>
              </a:rPr>
              <a:t>The cash budget is divided into four sections:</a:t>
            </a:r>
            <a:endParaRPr/>
          </a:p>
          <a:p>
            <a:pPr marL="457200" marR="0" lvl="0" indent="-457200" algn="l" rtl="0">
              <a:spcBef>
                <a:spcPts val="1100"/>
              </a:spcBef>
              <a:spcAft>
                <a:spcPts val="0"/>
              </a:spcAft>
              <a:buClr>
                <a:srgbClr val="FFFF00"/>
              </a:buClr>
              <a:buSzPts val="2200"/>
              <a:buFont typeface="Arial"/>
              <a:buAutoNum type="arabicPeriod"/>
            </a:pPr>
            <a:r>
              <a:rPr lang="en-US" sz="2200">
                <a:solidFill>
                  <a:srgbClr val="FFFF00"/>
                </a:solidFill>
                <a:latin typeface="Arial"/>
                <a:ea typeface="Arial"/>
                <a:cs typeface="Arial"/>
                <a:sym typeface="Arial"/>
              </a:rPr>
              <a:t>Cash receipts </a:t>
            </a:r>
            <a:r>
              <a:rPr lang="en-US" sz="2200">
                <a:solidFill>
                  <a:schemeClr val="lt1"/>
                </a:solidFill>
                <a:latin typeface="Arial"/>
                <a:ea typeface="Arial"/>
                <a:cs typeface="Arial"/>
                <a:sym typeface="Arial"/>
              </a:rPr>
              <a:t>section lists all cash inflows excluding cash received from financing;</a:t>
            </a:r>
            <a:endParaRPr/>
          </a:p>
          <a:p>
            <a:pPr marL="457200" marR="0" lvl="0" indent="-457200" algn="l" rtl="0">
              <a:spcBef>
                <a:spcPts val="1100"/>
              </a:spcBef>
              <a:spcAft>
                <a:spcPts val="0"/>
              </a:spcAft>
              <a:buClr>
                <a:srgbClr val="FFFF00"/>
              </a:buClr>
              <a:buSzPts val="2200"/>
              <a:buFont typeface="Arial"/>
              <a:buAutoNum type="arabicPeriod"/>
            </a:pPr>
            <a:r>
              <a:rPr lang="en-US" sz="2200">
                <a:solidFill>
                  <a:srgbClr val="FFFF00"/>
                </a:solidFill>
                <a:latin typeface="Arial"/>
                <a:ea typeface="Arial"/>
                <a:cs typeface="Arial"/>
                <a:sym typeface="Arial"/>
              </a:rPr>
              <a:t>Cash disbursements</a:t>
            </a:r>
            <a:r>
              <a:rPr lang="en-US" sz="2200">
                <a:solidFill>
                  <a:schemeClr val="lt1"/>
                </a:solidFill>
                <a:latin typeface="Arial"/>
                <a:ea typeface="Arial"/>
                <a:cs typeface="Arial"/>
                <a:sym typeface="Arial"/>
              </a:rPr>
              <a:t> section consists of all cash payments excluding repayments of principal and interest;</a:t>
            </a:r>
            <a:endParaRPr/>
          </a:p>
          <a:p>
            <a:pPr marL="457200" marR="0" lvl="0" indent="-457200" algn="l" rtl="0">
              <a:spcBef>
                <a:spcPts val="1100"/>
              </a:spcBef>
              <a:spcAft>
                <a:spcPts val="0"/>
              </a:spcAft>
              <a:buClr>
                <a:srgbClr val="FFFF00"/>
              </a:buClr>
              <a:buSzPts val="2200"/>
              <a:buFont typeface="Arial"/>
              <a:buAutoNum type="arabicPeriod"/>
            </a:pPr>
            <a:r>
              <a:rPr lang="en-US" sz="2200">
                <a:solidFill>
                  <a:schemeClr val="lt1"/>
                </a:solidFill>
                <a:latin typeface="Arial"/>
                <a:ea typeface="Arial"/>
                <a:cs typeface="Arial"/>
                <a:sym typeface="Arial"/>
              </a:rPr>
              <a:t>Cash excess or deficiency section determines if the company will </a:t>
            </a:r>
            <a:r>
              <a:rPr lang="en-US" sz="2200">
                <a:solidFill>
                  <a:srgbClr val="FFFF00"/>
                </a:solidFill>
                <a:latin typeface="Arial"/>
                <a:ea typeface="Arial"/>
                <a:cs typeface="Arial"/>
                <a:sym typeface="Arial"/>
              </a:rPr>
              <a:t>need to borrow money </a:t>
            </a:r>
            <a:r>
              <a:rPr lang="en-US" sz="2200">
                <a:solidFill>
                  <a:schemeClr val="lt1"/>
                </a:solidFill>
                <a:latin typeface="Arial"/>
                <a:ea typeface="Arial"/>
                <a:cs typeface="Arial"/>
                <a:sym typeface="Arial"/>
              </a:rPr>
              <a:t>or if it will be able to repay funds previously borrowed; and</a:t>
            </a:r>
            <a:endParaRPr/>
          </a:p>
          <a:p>
            <a:pPr marL="457200" marR="0" lvl="0" indent="-457200" algn="l" rtl="0">
              <a:spcBef>
                <a:spcPts val="1100"/>
              </a:spcBef>
              <a:spcAft>
                <a:spcPts val="0"/>
              </a:spcAft>
              <a:buClr>
                <a:srgbClr val="FFFF00"/>
              </a:buClr>
              <a:buSzPts val="2200"/>
              <a:buFont typeface="Arial"/>
              <a:buAutoNum type="arabicPeriod"/>
            </a:pPr>
            <a:r>
              <a:rPr lang="en-US" sz="2200">
                <a:solidFill>
                  <a:srgbClr val="FFFF00"/>
                </a:solidFill>
                <a:latin typeface="Arial"/>
                <a:ea typeface="Arial"/>
                <a:cs typeface="Arial"/>
                <a:sym typeface="Arial"/>
              </a:rPr>
              <a:t>Financing section</a:t>
            </a:r>
            <a:r>
              <a:rPr lang="en-US" sz="2200">
                <a:solidFill>
                  <a:schemeClr val="lt1"/>
                </a:solidFill>
                <a:latin typeface="Arial"/>
                <a:ea typeface="Arial"/>
                <a:cs typeface="Arial"/>
                <a:sym typeface="Arial"/>
              </a:rPr>
              <a:t> details the borrowings and repayments projected to take place during the budget period.</a:t>
            </a:r>
            <a:endParaRPr/>
          </a:p>
        </p:txBody>
      </p:sp>
    </p:spTree>
  </p:cSld>
  <p:clrMapOvr>
    <a:masterClrMapping/>
  </p:clrMapOvr>
  <p:transition>
    <p:strips dir="rd"/>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78"/>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t>Additional Cash Budget Information</a:t>
            </a:r>
            <a:endParaRPr/>
          </a:p>
        </p:txBody>
      </p:sp>
      <p:sp>
        <p:nvSpPr>
          <p:cNvPr id="861" name="Google Shape;861;p78"/>
          <p:cNvSpPr txBox="1">
            <a:spLocks noGrp="1"/>
          </p:cNvSpPr>
          <p:nvPr>
            <p:ph type="body" idx="1"/>
          </p:nvPr>
        </p:nvSpPr>
        <p:spPr>
          <a:xfrm>
            <a:off x="228600" y="1371600"/>
            <a:ext cx="8686800" cy="4953000"/>
          </a:xfrm>
          <a:prstGeom prst="rect">
            <a:avLst/>
          </a:prstGeom>
          <a:solidFill>
            <a:srgbClr val="D8F1EA"/>
          </a:solidFill>
          <a:ln w="12700" cap="flat" cmpd="sng">
            <a:solidFill>
              <a:srgbClr val="000000"/>
            </a:solidFill>
            <a:prstDash val="solid"/>
            <a:round/>
            <a:headEnd type="none" w="sm" len="sm"/>
            <a:tailEnd type="none" w="sm" len="sm"/>
          </a:ln>
        </p:spPr>
        <p:txBody>
          <a:bodyPr spcFirstLastPara="1" wrap="square" lIns="90475" tIns="44450" rIns="90475" bIns="44450" anchor="t" anchorCtr="0">
            <a:noAutofit/>
          </a:bodyPr>
          <a:lstStyle/>
          <a:p>
            <a:pPr marL="90488" lvl="0" indent="-90488" algn="l" rtl="0">
              <a:lnSpc>
                <a:spcPct val="90000"/>
              </a:lnSpc>
              <a:spcBef>
                <a:spcPts val="0"/>
              </a:spcBef>
              <a:spcAft>
                <a:spcPts val="0"/>
              </a:spcAft>
              <a:buClr>
                <a:srgbClr val="C00000"/>
              </a:buClr>
              <a:buSzPts val="3400"/>
              <a:buFont typeface="Times"/>
              <a:buNone/>
            </a:pPr>
            <a:r>
              <a:rPr lang="en-US" sz="3400">
                <a:latin typeface="Calibri"/>
                <a:ea typeface="Calibri"/>
                <a:cs typeface="Calibri"/>
                <a:sym typeface="Calibri"/>
              </a:rPr>
              <a:t>Assume the following information for Royal:</a:t>
            </a:r>
            <a:endParaRPr/>
          </a:p>
          <a:p>
            <a:pPr marL="382588" lvl="1" indent="-182563" algn="l" rtl="0">
              <a:lnSpc>
                <a:spcPct val="90000"/>
              </a:lnSpc>
              <a:spcBef>
                <a:spcPts val="1040"/>
              </a:spcBef>
              <a:spcAft>
                <a:spcPts val="0"/>
              </a:spcAft>
              <a:buClr>
                <a:srgbClr val="C00000"/>
              </a:buClr>
              <a:buSzPts val="2100"/>
              <a:buFont typeface="Noto Sans Symbols"/>
              <a:buChar char="⮚"/>
            </a:pPr>
            <a:r>
              <a:rPr lang="en-US" sz="2800">
                <a:latin typeface="Calibri"/>
                <a:ea typeface="Calibri"/>
                <a:cs typeface="Calibri"/>
                <a:sym typeface="Calibri"/>
              </a:rPr>
              <a:t>Maintains a 16% open line of credit for $75,000.</a:t>
            </a:r>
            <a:endParaRPr/>
          </a:p>
          <a:p>
            <a:pPr marL="382588" lvl="1" indent="-182563" algn="l" rtl="0">
              <a:lnSpc>
                <a:spcPct val="90000"/>
              </a:lnSpc>
              <a:spcBef>
                <a:spcPts val="1240"/>
              </a:spcBef>
              <a:spcAft>
                <a:spcPts val="0"/>
              </a:spcAft>
              <a:buClr>
                <a:srgbClr val="C00000"/>
              </a:buClr>
              <a:buSzPts val="2100"/>
              <a:buFont typeface="Noto Sans Symbols"/>
              <a:buChar char="⮚"/>
            </a:pPr>
            <a:r>
              <a:rPr lang="en-US" sz="2800">
                <a:latin typeface="Calibri"/>
                <a:ea typeface="Calibri"/>
                <a:cs typeface="Calibri"/>
                <a:sym typeface="Calibri"/>
              </a:rPr>
              <a:t>Maintains a minimum cash balance of $30,000.</a:t>
            </a:r>
            <a:endParaRPr/>
          </a:p>
          <a:p>
            <a:pPr marL="382588" lvl="1" indent="-182563" algn="l" rtl="0">
              <a:lnSpc>
                <a:spcPct val="90000"/>
              </a:lnSpc>
              <a:spcBef>
                <a:spcPts val="1240"/>
              </a:spcBef>
              <a:spcAft>
                <a:spcPts val="0"/>
              </a:spcAft>
              <a:buClr>
                <a:srgbClr val="C00000"/>
              </a:buClr>
              <a:buSzPts val="2100"/>
              <a:buFont typeface="Noto Sans Symbols"/>
              <a:buChar char="⮚"/>
            </a:pPr>
            <a:r>
              <a:rPr lang="en-US" sz="2800">
                <a:latin typeface="Calibri"/>
                <a:ea typeface="Calibri"/>
                <a:cs typeface="Calibri"/>
                <a:sym typeface="Calibri"/>
              </a:rPr>
              <a:t>Borrows on the first day of the month and repays loans on the last day of the month.</a:t>
            </a:r>
            <a:endParaRPr/>
          </a:p>
          <a:p>
            <a:pPr marL="382588" lvl="1" indent="-182563" algn="l" rtl="0">
              <a:lnSpc>
                <a:spcPct val="90000"/>
              </a:lnSpc>
              <a:spcBef>
                <a:spcPts val="1240"/>
              </a:spcBef>
              <a:spcAft>
                <a:spcPts val="0"/>
              </a:spcAft>
              <a:buClr>
                <a:srgbClr val="C00000"/>
              </a:buClr>
              <a:buSzPts val="2100"/>
              <a:buFont typeface="Noto Sans Symbols"/>
              <a:buChar char="⮚"/>
            </a:pPr>
            <a:r>
              <a:rPr lang="en-US" sz="2800">
                <a:latin typeface="Calibri"/>
                <a:ea typeface="Calibri"/>
                <a:cs typeface="Calibri"/>
                <a:sym typeface="Calibri"/>
              </a:rPr>
              <a:t>Pays a cash dividend of $49,000 in April.</a:t>
            </a:r>
            <a:endParaRPr/>
          </a:p>
          <a:p>
            <a:pPr marL="382588" lvl="1" indent="-182563" algn="l" rtl="0">
              <a:lnSpc>
                <a:spcPct val="90000"/>
              </a:lnSpc>
              <a:spcBef>
                <a:spcPts val="1240"/>
              </a:spcBef>
              <a:spcAft>
                <a:spcPts val="0"/>
              </a:spcAft>
              <a:buClr>
                <a:srgbClr val="C00000"/>
              </a:buClr>
              <a:buSzPts val="2100"/>
              <a:buFont typeface="Noto Sans Symbols"/>
              <a:buChar char="⮚"/>
            </a:pPr>
            <a:r>
              <a:rPr lang="en-US" sz="2800">
                <a:latin typeface="Calibri"/>
                <a:ea typeface="Calibri"/>
                <a:cs typeface="Calibri"/>
                <a:sym typeface="Calibri"/>
              </a:rPr>
              <a:t>Purchases $143,700 of equipment in May and $48,300 in June (both purchases paid in cash).</a:t>
            </a:r>
            <a:endParaRPr/>
          </a:p>
          <a:p>
            <a:pPr marL="382588" lvl="1" indent="-182563" algn="l" rtl="0">
              <a:lnSpc>
                <a:spcPct val="90000"/>
              </a:lnSpc>
              <a:spcBef>
                <a:spcPts val="1240"/>
              </a:spcBef>
              <a:spcAft>
                <a:spcPts val="0"/>
              </a:spcAft>
              <a:buClr>
                <a:srgbClr val="C00000"/>
              </a:buClr>
              <a:buSzPts val="2100"/>
              <a:buFont typeface="Noto Sans Symbols"/>
              <a:buChar char="⮚"/>
            </a:pPr>
            <a:r>
              <a:rPr lang="en-US" sz="2800">
                <a:latin typeface="Calibri"/>
                <a:ea typeface="Calibri"/>
                <a:cs typeface="Calibri"/>
                <a:sym typeface="Calibri"/>
              </a:rPr>
              <a:t>Has an April 1 cash balance of $40,000.</a:t>
            </a:r>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61">
                                            <p:txEl>
                                              <p:pRg st="0" end="0"/>
                                            </p:txEl>
                                          </p:spTgt>
                                        </p:tgtEl>
                                        <p:attrNameLst>
                                          <p:attrName>style.visibility</p:attrName>
                                        </p:attrNameLst>
                                      </p:cBhvr>
                                      <p:to>
                                        <p:strVal val="visible"/>
                                      </p:to>
                                    </p:set>
                                    <p:animEffect transition="in" filter="fade">
                                      <p:cBhvr>
                                        <p:cTn id="7" dur="500"/>
                                        <p:tgtEl>
                                          <p:spTgt spid="86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61">
                                            <p:txEl>
                                              <p:pRg st="1" end="1"/>
                                            </p:txEl>
                                          </p:spTgt>
                                        </p:tgtEl>
                                        <p:attrNameLst>
                                          <p:attrName>style.visibility</p:attrName>
                                        </p:attrNameLst>
                                      </p:cBhvr>
                                      <p:to>
                                        <p:strVal val="visible"/>
                                      </p:to>
                                    </p:set>
                                    <p:animEffect transition="in" filter="fade">
                                      <p:cBhvr>
                                        <p:cTn id="10" dur="500"/>
                                        <p:tgtEl>
                                          <p:spTgt spid="86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61">
                                            <p:txEl>
                                              <p:pRg st="2" end="2"/>
                                            </p:txEl>
                                          </p:spTgt>
                                        </p:tgtEl>
                                        <p:attrNameLst>
                                          <p:attrName>style.visibility</p:attrName>
                                        </p:attrNameLst>
                                      </p:cBhvr>
                                      <p:to>
                                        <p:strVal val="visible"/>
                                      </p:to>
                                    </p:set>
                                    <p:animEffect transition="in" filter="fade">
                                      <p:cBhvr>
                                        <p:cTn id="13" dur="500"/>
                                        <p:tgtEl>
                                          <p:spTgt spid="86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61">
                                            <p:txEl>
                                              <p:pRg st="3" end="3"/>
                                            </p:txEl>
                                          </p:spTgt>
                                        </p:tgtEl>
                                        <p:attrNameLst>
                                          <p:attrName>style.visibility</p:attrName>
                                        </p:attrNameLst>
                                      </p:cBhvr>
                                      <p:to>
                                        <p:strVal val="visible"/>
                                      </p:to>
                                    </p:set>
                                    <p:animEffect transition="in" filter="fade">
                                      <p:cBhvr>
                                        <p:cTn id="16" dur="500"/>
                                        <p:tgtEl>
                                          <p:spTgt spid="861">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61">
                                            <p:txEl>
                                              <p:pRg st="4" end="4"/>
                                            </p:txEl>
                                          </p:spTgt>
                                        </p:tgtEl>
                                        <p:attrNameLst>
                                          <p:attrName>style.visibility</p:attrName>
                                        </p:attrNameLst>
                                      </p:cBhvr>
                                      <p:to>
                                        <p:strVal val="visible"/>
                                      </p:to>
                                    </p:set>
                                    <p:animEffect transition="in" filter="fade">
                                      <p:cBhvr>
                                        <p:cTn id="19" dur="500"/>
                                        <p:tgtEl>
                                          <p:spTgt spid="861">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61">
                                            <p:txEl>
                                              <p:pRg st="5" end="5"/>
                                            </p:txEl>
                                          </p:spTgt>
                                        </p:tgtEl>
                                        <p:attrNameLst>
                                          <p:attrName>style.visibility</p:attrName>
                                        </p:attrNameLst>
                                      </p:cBhvr>
                                      <p:to>
                                        <p:strVal val="visible"/>
                                      </p:to>
                                    </p:set>
                                    <p:animEffect transition="in" filter="fade">
                                      <p:cBhvr>
                                        <p:cTn id="22" dur="500"/>
                                        <p:tgtEl>
                                          <p:spTgt spid="861">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61">
                                            <p:txEl>
                                              <p:pRg st="6" end="6"/>
                                            </p:txEl>
                                          </p:spTgt>
                                        </p:tgtEl>
                                        <p:attrNameLst>
                                          <p:attrName>style.visibility</p:attrName>
                                        </p:attrNameLst>
                                      </p:cBhvr>
                                      <p:to>
                                        <p:strVal val="visible"/>
                                      </p:to>
                                    </p:set>
                                    <p:animEffect transition="in" filter="fade">
                                      <p:cBhvr>
                                        <p:cTn id="25" dur="500"/>
                                        <p:tgtEl>
                                          <p:spTgt spid="86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79"/>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The Cash Budget – Part 1</a:t>
            </a:r>
            <a:endParaRPr/>
          </a:p>
        </p:txBody>
      </p:sp>
      <p:sp>
        <p:nvSpPr>
          <p:cNvPr id="867" name="Google Shape;867;p79"/>
          <p:cNvSpPr/>
          <p:nvPr/>
        </p:nvSpPr>
        <p:spPr>
          <a:xfrm>
            <a:off x="3886200" y="3479800"/>
            <a:ext cx="838200" cy="381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868" name="Google Shape;868;p79"/>
          <p:cNvPicPr preferRelativeResize="0"/>
          <p:nvPr/>
        </p:nvPicPr>
        <p:blipFill rotWithShape="1">
          <a:blip r:embed="rId3">
            <a:alphaModFix/>
          </a:blip>
          <a:srcRect/>
          <a:stretch/>
        </p:blipFill>
        <p:spPr>
          <a:xfrm>
            <a:off x="828675" y="1370013"/>
            <a:ext cx="7400925" cy="4945062"/>
          </a:xfrm>
          <a:prstGeom prst="rect">
            <a:avLst/>
          </a:prstGeom>
          <a:noFill/>
          <a:ln>
            <a:noFill/>
          </a:ln>
        </p:spPr>
      </p:pic>
      <p:sp>
        <p:nvSpPr>
          <p:cNvPr id="869" name="Google Shape;869;p79"/>
          <p:cNvSpPr/>
          <p:nvPr/>
        </p:nvSpPr>
        <p:spPr>
          <a:xfrm>
            <a:off x="4724400" y="2252663"/>
            <a:ext cx="3429000" cy="4038600"/>
          </a:xfrm>
          <a:prstGeom prst="rect">
            <a:avLst/>
          </a:prstGeom>
          <a:solidFill>
            <a:schemeClr val="lt1"/>
          </a:solid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70" name="Google Shape;870;p79"/>
          <p:cNvSpPr/>
          <p:nvPr/>
        </p:nvSpPr>
        <p:spPr>
          <a:xfrm>
            <a:off x="3595688" y="3048000"/>
            <a:ext cx="1052512" cy="3267075"/>
          </a:xfrm>
          <a:prstGeom prst="rect">
            <a:avLst/>
          </a:prstGeom>
          <a:solidFill>
            <a:schemeClr val="lt1"/>
          </a:solid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871" name="Google Shape;871;p79"/>
          <p:cNvGrpSpPr/>
          <p:nvPr/>
        </p:nvGrpSpPr>
        <p:grpSpPr>
          <a:xfrm>
            <a:off x="3697288" y="2362200"/>
            <a:ext cx="5446712" cy="908050"/>
            <a:chOff x="2208" y="1252"/>
            <a:chExt cx="3431" cy="572"/>
          </a:xfrm>
        </p:grpSpPr>
        <p:sp>
          <p:nvSpPr>
            <p:cNvPr id="872" name="Google Shape;872;p79"/>
            <p:cNvSpPr/>
            <p:nvPr/>
          </p:nvSpPr>
          <p:spPr>
            <a:xfrm>
              <a:off x="2208" y="1252"/>
              <a:ext cx="704" cy="144"/>
            </a:xfrm>
            <a:prstGeom prst="rect">
              <a:avLst/>
            </a:prstGeom>
            <a:noFill/>
            <a:ln w="38100" cap="flat" cmpd="sng">
              <a:solidFill>
                <a:srgbClr val="FC01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873" name="Google Shape;873;p79"/>
            <p:cNvCxnSpPr/>
            <p:nvPr/>
          </p:nvCxnSpPr>
          <p:spPr>
            <a:xfrm rot="10800000">
              <a:off x="2976" y="1396"/>
              <a:ext cx="672" cy="182"/>
            </a:xfrm>
            <a:prstGeom prst="straightConnector1">
              <a:avLst/>
            </a:prstGeom>
            <a:noFill/>
            <a:ln w="38100" cap="flat" cmpd="sng">
              <a:solidFill>
                <a:srgbClr val="FC0128"/>
              </a:solidFill>
              <a:prstDash val="solid"/>
              <a:round/>
              <a:headEnd type="none" w="med" len="med"/>
              <a:tailEnd type="stealth" w="med" len="med"/>
            </a:ln>
          </p:spPr>
        </p:cxnSp>
        <p:sp>
          <p:nvSpPr>
            <p:cNvPr id="874" name="Google Shape;874;p79"/>
            <p:cNvSpPr/>
            <p:nvPr/>
          </p:nvSpPr>
          <p:spPr>
            <a:xfrm>
              <a:off x="3648" y="1300"/>
              <a:ext cx="1991" cy="524"/>
            </a:xfrm>
            <a:prstGeom prst="rect">
              <a:avLst/>
            </a:prstGeom>
            <a:solidFill>
              <a:srgbClr val="1D6295"/>
            </a:solidFill>
            <a:ln w="12700" cap="flat" cmpd="sng">
              <a:solidFill>
                <a:schemeClr val="dk1"/>
              </a:solidFill>
              <a:prstDash val="solid"/>
              <a:miter lim="800000"/>
              <a:headEnd type="none" w="sm" len="sm"/>
              <a:tailEnd type="none" w="sm" len="sm"/>
            </a:ln>
            <a:effectLst>
              <a:outerShdw blurRad="63500" dist="53882" dir="2700000" algn="ctr" rotWithShape="0">
                <a:srgbClr val="000000">
                  <a:alpha val="74901"/>
                </a:srgbClr>
              </a:outerShdw>
            </a:effectLst>
          </p:spPr>
          <p:txBody>
            <a:bodyPr spcFirstLastPara="1" wrap="square" lIns="90475" tIns="44450" rIns="90475" bIns="44450" anchor="t" anchorCtr="0">
              <a:spAutoFit/>
            </a:bodyPr>
            <a:lstStyle/>
            <a:p>
              <a:pPr marL="0" marR="0" lvl="0" indent="0" algn="ctr" rtl="0">
                <a:spcBef>
                  <a:spcPts val="0"/>
                </a:spcBef>
                <a:spcAft>
                  <a:spcPts val="0"/>
                </a:spcAft>
                <a:buNone/>
              </a:pPr>
              <a:r>
                <a:rPr lang="en-US" sz="2400">
                  <a:solidFill>
                    <a:srgbClr val="FFFFCC"/>
                  </a:solidFill>
                  <a:latin typeface="Arial"/>
                  <a:ea typeface="Arial"/>
                  <a:cs typeface="Arial"/>
                  <a:sym typeface="Arial"/>
                </a:rPr>
                <a:t>Schedule of Expected</a:t>
              </a:r>
              <a:endParaRPr/>
            </a:p>
            <a:p>
              <a:pPr marL="0" marR="0" lvl="0" indent="0" algn="ctr" rtl="0">
                <a:spcBef>
                  <a:spcPts val="0"/>
                </a:spcBef>
                <a:spcAft>
                  <a:spcPts val="0"/>
                </a:spcAft>
                <a:buNone/>
              </a:pPr>
              <a:r>
                <a:rPr lang="en-US" sz="2400">
                  <a:solidFill>
                    <a:srgbClr val="FFFFCC"/>
                  </a:solidFill>
                  <a:latin typeface="Arial"/>
                  <a:ea typeface="Arial"/>
                  <a:cs typeface="Arial"/>
                  <a:sym typeface="Arial"/>
                </a:rPr>
                <a:t>Cash Collections.</a:t>
              </a:r>
              <a:endParaRPr/>
            </a:p>
          </p:txBody>
        </p:sp>
      </p:grpSp>
    </p:spTree>
  </p:cSld>
  <p:clrMapOvr>
    <a:masterClrMapping/>
  </p:clrMapOvr>
  <p:transition>
    <p:strips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8"/>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None/>
            </a:pPr>
            <a:r>
              <a:rPr lang="en-US"/>
              <a:t>How Do Organizations Create Budgets?</a:t>
            </a:r>
            <a:endParaRPr/>
          </a:p>
        </p:txBody>
      </p:sp>
      <p:sp>
        <p:nvSpPr>
          <p:cNvPr id="286" name="Google Shape;286;p8"/>
          <p:cNvSpPr txBox="1">
            <a:spLocks noGrp="1"/>
          </p:cNvSpPr>
          <p:nvPr>
            <p:ph type="body" idx="4294967295"/>
          </p:nvPr>
        </p:nvSpPr>
        <p:spPr>
          <a:xfrm>
            <a:off x="1524000" y="1371600"/>
            <a:ext cx="6172200" cy="3886200"/>
          </a:xfrm>
          <a:prstGeom prst="rect">
            <a:avLst/>
          </a:prstGeom>
          <a:solidFill>
            <a:srgbClr val="1E4429"/>
          </a:solidFill>
          <a:ln w="12700" cap="flat" cmpd="sng">
            <a:solidFill>
              <a:srgbClr val="000000"/>
            </a:solidFill>
            <a:prstDash val="solid"/>
            <a:round/>
            <a:headEnd type="none" w="sm" len="sm"/>
            <a:tailEnd type="none" w="sm" len="sm"/>
          </a:ln>
        </p:spPr>
        <p:txBody>
          <a:bodyPr spcFirstLastPara="1" wrap="square" lIns="90475" tIns="44450" rIns="90475" bIns="44450" anchor="t" anchorCtr="0">
            <a:noAutofit/>
          </a:bodyPr>
          <a:lstStyle/>
          <a:p>
            <a:pPr marL="90488" lvl="0" indent="-90488" algn="l" rtl="0">
              <a:lnSpc>
                <a:spcPct val="90000"/>
              </a:lnSpc>
              <a:spcBef>
                <a:spcPts val="0"/>
              </a:spcBef>
              <a:spcAft>
                <a:spcPts val="0"/>
              </a:spcAft>
              <a:buSzPts val="3200"/>
              <a:buFont typeface="Times"/>
              <a:buNone/>
            </a:pPr>
            <a:r>
              <a:rPr lang="en-US" sz="3200">
                <a:solidFill>
                  <a:srgbClr val="D0D5E7"/>
                </a:solidFill>
                <a:latin typeface="Calibri"/>
                <a:ea typeface="Calibri"/>
                <a:cs typeface="Calibri"/>
                <a:sym typeface="Calibri"/>
              </a:rPr>
              <a:t>Companies usually create budgets by relying on some combination of top-down budgeting and self-</a:t>
            </a:r>
            <a:r>
              <a:rPr lang="en-US" sz="3200" i="1">
                <a:solidFill>
                  <a:srgbClr val="D0D5E7"/>
                </a:solidFill>
                <a:latin typeface="Calibri"/>
                <a:ea typeface="Calibri"/>
                <a:cs typeface="Calibri"/>
                <a:sym typeface="Calibri"/>
              </a:rPr>
              <a:t>imposed</a:t>
            </a:r>
            <a:r>
              <a:rPr lang="en-US" sz="3200">
                <a:solidFill>
                  <a:srgbClr val="D0D5E7"/>
                </a:solidFill>
                <a:latin typeface="Calibri"/>
                <a:ea typeface="Calibri"/>
                <a:cs typeface="Calibri"/>
                <a:sym typeface="Calibri"/>
              </a:rPr>
              <a:t> budgeting. A </a:t>
            </a:r>
            <a:r>
              <a:rPr lang="en-US" sz="3200">
                <a:solidFill>
                  <a:srgbClr val="FFFF00"/>
                </a:solidFill>
                <a:latin typeface="Calibri"/>
                <a:ea typeface="Calibri"/>
                <a:cs typeface="Calibri"/>
                <a:sym typeface="Calibri"/>
              </a:rPr>
              <a:t>self-imposed</a:t>
            </a:r>
            <a:r>
              <a:rPr lang="en-US" sz="3200">
                <a:solidFill>
                  <a:srgbClr val="D0D5E7"/>
                </a:solidFill>
                <a:latin typeface="Calibri"/>
                <a:ea typeface="Calibri"/>
                <a:cs typeface="Calibri"/>
                <a:sym typeface="Calibri"/>
              </a:rPr>
              <a:t> budget or </a:t>
            </a:r>
            <a:r>
              <a:rPr lang="en-US" sz="3200">
                <a:solidFill>
                  <a:srgbClr val="FFFF00"/>
                </a:solidFill>
                <a:latin typeface="Calibri"/>
                <a:ea typeface="Calibri"/>
                <a:cs typeface="Calibri"/>
                <a:sym typeface="Calibri"/>
              </a:rPr>
              <a:t>participative</a:t>
            </a:r>
            <a:r>
              <a:rPr lang="en-US" sz="3200">
                <a:solidFill>
                  <a:srgbClr val="D0D5E7"/>
                </a:solidFill>
                <a:latin typeface="Calibri"/>
                <a:ea typeface="Calibri"/>
                <a:cs typeface="Calibri"/>
                <a:sym typeface="Calibri"/>
              </a:rPr>
              <a:t> budget is a budget that is prepared with the full cooperation and participation of managers at all levels.</a:t>
            </a:r>
            <a:endParaRPr/>
          </a:p>
        </p:txBody>
      </p:sp>
    </p:spTree>
  </p:cSld>
  <p:clrMapOvr>
    <a:masterClrMapping/>
  </p:clrMapOvr>
  <p:transition>
    <p:strips dir="rd"/>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80"/>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The Cash Budget – Part 2</a:t>
            </a:r>
            <a:endParaRPr/>
          </a:p>
        </p:txBody>
      </p:sp>
      <p:pic>
        <p:nvPicPr>
          <p:cNvPr id="880" name="Google Shape;880;p80"/>
          <p:cNvPicPr preferRelativeResize="0"/>
          <p:nvPr/>
        </p:nvPicPr>
        <p:blipFill rotWithShape="1">
          <a:blip r:embed="rId3">
            <a:alphaModFix/>
          </a:blip>
          <a:srcRect/>
          <a:stretch/>
        </p:blipFill>
        <p:spPr>
          <a:xfrm>
            <a:off x="919163" y="1354138"/>
            <a:ext cx="7324725" cy="4894262"/>
          </a:xfrm>
          <a:prstGeom prst="rect">
            <a:avLst/>
          </a:prstGeom>
          <a:noFill/>
          <a:ln>
            <a:noFill/>
          </a:ln>
        </p:spPr>
      </p:pic>
      <p:sp>
        <p:nvSpPr>
          <p:cNvPr id="881" name="Google Shape;881;p80"/>
          <p:cNvSpPr/>
          <p:nvPr/>
        </p:nvSpPr>
        <p:spPr>
          <a:xfrm>
            <a:off x="4724400" y="2209800"/>
            <a:ext cx="3478213" cy="4038600"/>
          </a:xfrm>
          <a:prstGeom prst="rect">
            <a:avLst/>
          </a:prstGeom>
          <a:solidFill>
            <a:schemeClr val="lt1"/>
          </a:solid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82" name="Google Shape;882;p80"/>
          <p:cNvSpPr/>
          <p:nvPr/>
        </p:nvSpPr>
        <p:spPr>
          <a:xfrm>
            <a:off x="3581400" y="4648200"/>
            <a:ext cx="1066800" cy="1600200"/>
          </a:xfrm>
          <a:prstGeom prst="rect">
            <a:avLst/>
          </a:prstGeom>
          <a:solidFill>
            <a:schemeClr val="lt1"/>
          </a:solid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883" name="Google Shape;883;p80"/>
          <p:cNvGrpSpPr/>
          <p:nvPr/>
        </p:nvGrpSpPr>
        <p:grpSpPr>
          <a:xfrm>
            <a:off x="4508500" y="1863725"/>
            <a:ext cx="3770313" cy="1212850"/>
            <a:chOff x="2807" y="1488"/>
            <a:chExt cx="2375" cy="764"/>
          </a:xfrm>
        </p:grpSpPr>
        <p:cxnSp>
          <p:nvCxnSpPr>
            <p:cNvPr id="884" name="Google Shape;884;p80"/>
            <p:cNvCxnSpPr/>
            <p:nvPr/>
          </p:nvCxnSpPr>
          <p:spPr>
            <a:xfrm flipH="1">
              <a:off x="2807" y="1964"/>
              <a:ext cx="384" cy="288"/>
            </a:xfrm>
            <a:prstGeom prst="straightConnector1">
              <a:avLst/>
            </a:prstGeom>
            <a:noFill/>
            <a:ln w="38100" cap="flat" cmpd="sng">
              <a:solidFill>
                <a:srgbClr val="FC0128"/>
              </a:solidFill>
              <a:prstDash val="solid"/>
              <a:round/>
              <a:headEnd type="none" w="med" len="med"/>
              <a:tailEnd type="triangle" w="med" len="med"/>
            </a:ln>
            <a:effectLst>
              <a:outerShdw blurRad="63500" dist="38099" dir="2700000" algn="ctr" rotWithShape="0">
                <a:schemeClr val="lt2">
                  <a:alpha val="74901"/>
                </a:schemeClr>
              </a:outerShdw>
            </a:effectLst>
          </p:spPr>
        </p:cxnSp>
        <p:sp>
          <p:nvSpPr>
            <p:cNvPr id="885" name="Google Shape;885;p80"/>
            <p:cNvSpPr/>
            <p:nvPr/>
          </p:nvSpPr>
          <p:spPr>
            <a:xfrm>
              <a:off x="3191" y="1488"/>
              <a:ext cx="1991" cy="524"/>
            </a:xfrm>
            <a:prstGeom prst="rect">
              <a:avLst/>
            </a:prstGeom>
            <a:solidFill>
              <a:srgbClr val="1D6295"/>
            </a:solidFill>
            <a:ln w="12700" cap="flat" cmpd="sng">
              <a:solidFill>
                <a:srgbClr val="000000"/>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0475" tIns="44450" rIns="90475" bIns="44450" anchor="t" anchorCtr="0">
              <a:spAutoFit/>
            </a:bodyPr>
            <a:lstStyle/>
            <a:p>
              <a:pPr marL="0" marR="0" lvl="0" indent="0" algn="ctr" rtl="0">
                <a:spcBef>
                  <a:spcPts val="0"/>
                </a:spcBef>
                <a:spcAft>
                  <a:spcPts val="0"/>
                </a:spcAft>
                <a:buNone/>
              </a:pPr>
              <a:r>
                <a:rPr lang="en-US" sz="2400">
                  <a:solidFill>
                    <a:srgbClr val="FFFFCC"/>
                  </a:solidFill>
                  <a:latin typeface="Arial"/>
                  <a:ea typeface="Arial"/>
                  <a:cs typeface="Arial"/>
                  <a:sym typeface="Arial"/>
                </a:rPr>
                <a:t>Schedule of Expected</a:t>
              </a:r>
              <a:endParaRPr/>
            </a:p>
            <a:p>
              <a:pPr marL="0" marR="0" lvl="0" indent="0" algn="ctr" rtl="0">
                <a:spcBef>
                  <a:spcPts val="0"/>
                </a:spcBef>
                <a:spcAft>
                  <a:spcPts val="0"/>
                </a:spcAft>
                <a:buNone/>
              </a:pPr>
              <a:r>
                <a:rPr lang="en-US" sz="2400">
                  <a:solidFill>
                    <a:srgbClr val="FFFFCC"/>
                  </a:solidFill>
                  <a:latin typeface="Arial"/>
                  <a:ea typeface="Arial"/>
                  <a:cs typeface="Arial"/>
                  <a:sym typeface="Arial"/>
                </a:rPr>
                <a:t>Cash Disbursements.</a:t>
              </a:r>
              <a:endParaRPr/>
            </a:p>
          </p:txBody>
        </p:sp>
      </p:grpSp>
      <p:grpSp>
        <p:nvGrpSpPr>
          <p:cNvPr id="886" name="Google Shape;886;p80"/>
          <p:cNvGrpSpPr/>
          <p:nvPr/>
        </p:nvGrpSpPr>
        <p:grpSpPr>
          <a:xfrm>
            <a:off x="4611688" y="3587750"/>
            <a:ext cx="4075112" cy="908050"/>
            <a:chOff x="2880" y="2544"/>
            <a:chExt cx="2567" cy="572"/>
          </a:xfrm>
        </p:grpSpPr>
        <p:cxnSp>
          <p:nvCxnSpPr>
            <p:cNvPr id="887" name="Google Shape;887;p80"/>
            <p:cNvCxnSpPr/>
            <p:nvPr/>
          </p:nvCxnSpPr>
          <p:spPr>
            <a:xfrm rot="10800000">
              <a:off x="2880" y="2544"/>
              <a:ext cx="912" cy="480"/>
            </a:xfrm>
            <a:prstGeom prst="straightConnector1">
              <a:avLst/>
            </a:prstGeom>
            <a:noFill/>
            <a:ln w="28575" cap="flat" cmpd="sng">
              <a:solidFill>
                <a:srgbClr val="FF0000"/>
              </a:solidFill>
              <a:prstDash val="solid"/>
              <a:round/>
              <a:headEnd type="none" w="med" len="med"/>
              <a:tailEnd type="triangle" w="med" len="med"/>
            </a:ln>
            <a:effectLst>
              <a:outerShdw blurRad="63500" dist="17961" dir="2700000" algn="ctr" rotWithShape="0">
                <a:srgbClr val="000000">
                  <a:alpha val="74901"/>
                </a:srgbClr>
              </a:outerShdw>
            </a:effectLst>
          </p:spPr>
        </p:cxnSp>
        <p:sp>
          <p:nvSpPr>
            <p:cNvPr id="888" name="Google Shape;888;p80"/>
            <p:cNvSpPr/>
            <p:nvPr/>
          </p:nvSpPr>
          <p:spPr>
            <a:xfrm>
              <a:off x="3766" y="2592"/>
              <a:ext cx="1681" cy="524"/>
            </a:xfrm>
            <a:prstGeom prst="rect">
              <a:avLst/>
            </a:prstGeom>
            <a:solidFill>
              <a:srgbClr val="1D6295"/>
            </a:solidFill>
            <a:ln w="12700" cap="flat" cmpd="sng">
              <a:solidFill>
                <a:srgbClr val="000000"/>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0475" tIns="44450" rIns="90475" bIns="44450" anchor="t" anchorCtr="0">
              <a:spAutoFit/>
            </a:bodyPr>
            <a:lstStyle/>
            <a:p>
              <a:pPr marL="0" marR="0" lvl="0" indent="0" algn="ctr" rtl="0">
                <a:spcBef>
                  <a:spcPts val="0"/>
                </a:spcBef>
                <a:spcAft>
                  <a:spcPts val="0"/>
                </a:spcAft>
                <a:buNone/>
              </a:pPr>
              <a:r>
                <a:rPr lang="en-US" sz="2400">
                  <a:solidFill>
                    <a:srgbClr val="FFFFCC"/>
                  </a:solidFill>
                  <a:latin typeface="Arial"/>
                  <a:ea typeface="Arial"/>
                  <a:cs typeface="Arial"/>
                  <a:sym typeface="Arial"/>
                </a:rPr>
                <a:t>Manufacturing</a:t>
              </a:r>
              <a:endParaRPr/>
            </a:p>
            <a:p>
              <a:pPr marL="0" marR="0" lvl="0" indent="0" algn="ctr" rtl="0">
                <a:spcBef>
                  <a:spcPts val="0"/>
                </a:spcBef>
                <a:spcAft>
                  <a:spcPts val="0"/>
                </a:spcAft>
                <a:buNone/>
              </a:pPr>
              <a:r>
                <a:rPr lang="en-US" sz="2400">
                  <a:solidFill>
                    <a:srgbClr val="FFFFCC"/>
                  </a:solidFill>
                  <a:latin typeface="Arial"/>
                  <a:ea typeface="Arial"/>
                  <a:cs typeface="Arial"/>
                  <a:sym typeface="Arial"/>
                </a:rPr>
                <a:t>Overhead Budget.</a:t>
              </a:r>
              <a:endParaRPr/>
            </a:p>
          </p:txBody>
        </p:sp>
      </p:grpSp>
      <p:grpSp>
        <p:nvGrpSpPr>
          <p:cNvPr id="889" name="Google Shape;889;p80"/>
          <p:cNvGrpSpPr/>
          <p:nvPr/>
        </p:nvGrpSpPr>
        <p:grpSpPr>
          <a:xfrm>
            <a:off x="4373564" y="3929063"/>
            <a:ext cx="4541838" cy="2151062"/>
            <a:chOff x="2864" y="2688"/>
            <a:chExt cx="2861" cy="1355"/>
          </a:xfrm>
        </p:grpSpPr>
        <p:cxnSp>
          <p:nvCxnSpPr>
            <p:cNvPr id="890" name="Google Shape;890;p80"/>
            <p:cNvCxnSpPr/>
            <p:nvPr/>
          </p:nvCxnSpPr>
          <p:spPr>
            <a:xfrm rot="10800000">
              <a:off x="2864" y="2688"/>
              <a:ext cx="384" cy="768"/>
            </a:xfrm>
            <a:prstGeom prst="straightConnector1">
              <a:avLst/>
            </a:prstGeom>
            <a:noFill/>
            <a:ln w="28575" cap="flat" cmpd="sng">
              <a:solidFill>
                <a:srgbClr val="FF0000"/>
              </a:solidFill>
              <a:prstDash val="solid"/>
              <a:round/>
              <a:headEnd type="none" w="med" len="med"/>
              <a:tailEnd type="triangle" w="med" len="med"/>
            </a:ln>
            <a:effectLst>
              <a:outerShdw blurRad="63500" dist="17961" dir="2700000" algn="ctr" rotWithShape="0">
                <a:srgbClr val="000000">
                  <a:alpha val="74901"/>
                </a:srgbClr>
              </a:outerShdw>
            </a:effectLst>
          </p:spPr>
        </p:cxnSp>
        <p:sp>
          <p:nvSpPr>
            <p:cNvPr id="891" name="Google Shape;891;p80"/>
            <p:cNvSpPr/>
            <p:nvPr/>
          </p:nvSpPr>
          <p:spPr>
            <a:xfrm>
              <a:off x="3214" y="3289"/>
              <a:ext cx="2511" cy="754"/>
            </a:xfrm>
            <a:prstGeom prst="rect">
              <a:avLst/>
            </a:prstGeom>
            <a:solidFill>
              <a:srgbClr val="1D6295"/>
            </a:solidFill>
            <a:ln w="12700" cap="flat" cmpd="sng">
              <a:solidFill>
                <a:srgbClr val="000000"/>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0475" tIns="44450" rIns="90475" bIns="44450" anchor="t" anchorCtr="0">
              <a:spAutoFit/>
            </a:bodyPr>
            <a:lstStyle/>
            <a:p>
              <a:pPr marL="0" marR="0" lvl="0" indent="0" algn="ctr" rtl="0">
                <a:spcBef>
                  <a:spcPts val="0"/>
                </a:spcBef>
                <a:spcAft>
                  <a:spcPts val="0"/>
                </a:spcAft>
                <a:buNone/>
              </a:pPr>
              <a:r>
                <a:rPr lang="en-US" sz="2400">
                  <a:solidFill>
                    <a:srgbClr val="FFFFCC"/>
                  </a:solidFill>
                  <a:latin typeface="Arial"/>
                  <a:ea typeface="Arial"/>
                  <a:cs typeface="Arial"/>
                  <a:sym typeface="Arial"/>
                </a:rPr>
                <a:t>Selling and Administrative</a:t>
              </a:r>
              <a:endParaRPr/>
            </a:p>
            <a:p>
              <a:pPr marL="0" marR="0" lvl="0" indent="0" algn="ctr" rtl="0">
                <a:spcBef>
                  <a:spcPts val="0"/>
                </a:spcBef>
                <a:spcAft>
                  <a:spcPts val="0"/>
                </a:spcAft>
                <a:buNone/>
              </a:pPr>
              <a:r>
                <a:rPr lang="en-US" sz="2400">
                  <a:solidFill>
                    <a:srgbClr val="FFFFCC"/>
                  </a:solidFill>
                  <a:latin typeface="Arial"/>
                  <a:ea typeface="Arial"/>
                  <a:cs typeface="Arial"/>
                  <a:sym typeface="Arial"/>
                </a:rPr>
                <a:t>Expense Budget.</a:t>
              </a:r>
              <a:endParaRPr/>
            </a:p>
          </p:txBody>
        </p:sp>
      </p:grpSp>
    </p:spTree>
  </p:cSld>
  <p:clrMapOvr>
    <a:masterClrMapping/>
  </p:clrMapOvr>
  <p:transition>
    <p:push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pic>
        <p:nvPicPr>
          <p:cNvPr id="896" name="Google Shape;896;p81"/>
          <p:cNvPicPr preferRelativeResize="0"/>
          <p:nvPr/>
        </p:nvPicPr>
        <p:blipFill rotWithShape="1">
          <a:blip r:embed="rId3">
            <a:alphaModFix/>
          </a:blip>
          <a:srcRect/>
          <a:stretch/>
        </p:blipFill>
        <p:spPr>
          <a:xfrm>
            <a:off x="919163" y="1354138"/>
            <a:ext cx="7324725" cy="4894262"/>
          </a:xfrm>
          <a:prstGeom prst="rect">
            <a:avLst/>
          </a:prstGeom>
          <a:noFill/>
          <a:ln>
            <a:noFill/>
          </a:ln>
        </p:spPr>
      </p:pic>
      <p:sp>
        <p:nvSpPr>
          <p:cNvPr id="897" name="Google Shape;897;p81"/>
          <p:cNvSpPr/>
          <p:nvPr/>
        </p:nvSpPr>
        <p:spPr>
          <a:xfrm>
            <a:off x="4724400" y="2209800"/>
            <a:ext cx="3478213" cy="4038600"/>
          </a:xfrm>
          <a:prstGeom prst="rect">
            <a:avLst/>
          </a:prstGeom>
          <a:solidFill>
            <a:schemeClr val="lt1"/>
          </a:solid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98" name="Google Shape;898;p81"/>
          <p:cNvSpPr/>
          <p:nvPr/>
        </p:nvSpPr>
        <p:spPr>
          <a:xfrm>
            <a:off x="3581400" y="4876800"/>
            <a:ext cx="1066800" cy="1371600"/>
          </a:xfrm>
          <a:prstGeom prst="rect">
            <a:avLst/>
          </a:prstGeom>
          <a:solidFill>
            <a:schemeClr val="lt1"/>
          </a:solid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99" name="Google Shape;899;p81"/>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The Cash Budget – Part 3</a:t>
            </a:r>
            <a:endParaRPr/>
          </a:p>
        </p:txBody>
      </p:sp>
      <p:grpSp>
        <p:nvGrpSpPr>
          <p:cNvPr id="900" name="Google Shape;900;p81"/>
          <p:cNvGrpSpPr/>
          <p:nvPr/>
        </p:nvGrpSpPr>
        <p:grpSpPr>
          <a:xfrm>
            <a:off x="4648200" y="2252663"/>
            <a:ext cx="4495800" cy="2471737"/>
            <a:chOff x="2880" y="1515"/>
            <a:chExt cx="2832" cy="1557"/>
          </a:xfrm>
        </p:grpSpPr>
        <p:sp>
          <p:nvSpPr>
            <p:cNvPr id="901" name="Google Shape;901;p81"/>
            <p:cNvSpPr/>
            <p:nvPr/>
          </p:nvSpPr>
          <p:spPr>
            <a:xfrm>
              <a:off x="3086" y="1515"/>
              <a:ext cx="2626" cy="1452"/>
            </a:xfrm>
            <a:prstGeom prst="rect">
              <a:avLst/>
            </a:prstGeom>
            <a:solidFill>
              <a:srgbClr val="1D6295"/>
            </a:solidFill>
            <a:ln w="12700" cap="flat" cmpd="sng">
              <a:solidFill>
                <a:srgbClr val="000000"/>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0475" tIns="44450" rIns="90475" bIns="44450" anchor="t" anchorCtr="0">
              <a:spAutoFit/>
            </a:bodyPr>
            <a:lstStyle/>
            <a:p>
              <a:pPr marL="0" marR="0" lvl="0" indent="0" algn="ctr" rtl="0">
                <a:spcBef>
                  <a:spcPts val="0"/>
                </a:spcBef>
                <a:spcAft>
                  <a:spcPts val="0"/>
                </a:spcAft>
                <a:buNone/>
              </a:pPr>
              <a:r>
                <a:rPr lang="en-US" sz="2400">
                  <a:solidFill>
                    <a:srgbClr val="FFFFCC"/>
                  </a:solidFill>
                  <a:latin typeface="Arial"/>
                  <a:ea typeface="Arial"/>
                  <a:cs typeface="Arial"/>
                  <a:sym typeface="Arial"/>
                </a:rPr>
                <a:t>Because Royal maintains</a:t>
              </a:r>
              <a:endParaRPr/>
            </a:p>
            <a:p>
              <a:pPr marL="0" marR="0" lvl="0" indent="0" algn="ctr" rtl="0">
                <a:spcBef>
                  <a:spcPts val="0"/>
                </a:spcBef>
                <a:spcAft>
                  <a:spcPts val="0"/>
                </a:spcAft>
                <a:buNone/>
              </a:pPr>
              <a:r>
                <a:rPr lang="en-US" sz="2400">
                  <a:solidFill>
                    <a:srgbClr val="FFFFCC"/>
                  </a:solidFill>
                  <a:latin typeface="Arial"/>
                  <a:ea typeface="Arial"/>
                  <a:cs typeface="Arial"/>
                  <a:sym typeface="Arial"/>
                </a:rPr>
                <a:t>a cash balance of $30,000,</a:t>
              </a:r>
              <a:endParaRPr/>
            </a:p>
            <a:p>
              <a:pPr marL="0" marR="0" lvl="0" indent="0" algn="ctr" rtl="0">
                <a:spcBef>
                  <a:spcPts val="0"/>
                </a:spcBef>
                <a:spcAft>
                  <a:spcPts val="0"/>
                </a:spcAft>
                <a:buNone/>
              </a:pPr>
              <a:r>
                <a:rPr lang="en-US" sz="2400">
                  <a:solidFill>
                    <a:srgbClr val="FFFFCC"/>
                  </a:solidFill>
                  <a:latin typeface="Arial"/>
                  <a:ea typeface="Arial"/>
                  <a:cs typeface="Arial"/>
                  <a:sym typeface="Arial"/>
                </a:rPr>
                <a:t>the company must borrow $48,000 on its line-of-credit.</a:t>
              </a:r>
              <a:endParaRPr/>
            </a:p>
          </p:txBody>
        </p:sp>
        <p:cxnSp>
          <p:nvCxnSpPr>
            <p:cNvPr id="902" name="Google Shape;902;p81"/>
            <p:cNvCxnSpPr/>
            <p:nvPr/>
          </p:nvCxnSpPr>
          <p:spPr>
            <a:xfrm flipH="1">
              <a:off x="2880" y="2784"/>
              <a:ext cx="336" cy="288"/>
            </a:xfrm>
            <a:prstGeom prst="straightConnector1">
              <a:avLst/>
            </a:prstGeom>
            <a:noFill/>
            <a:ln w="38100" cap="flat" cmpd="sng">
              <a:solidFill>
                <a:srgbClr val="FC0128"/>
              </a:solidFill>
              <a:prstDash val="solid"/>
              <a:round/>
              <a:headEnd type="none" w="med" len="med"/>
              <a:tailEnd type="triangle" w="med" len="med"/>
            </a:ln>
            <a:effectLst>
              <a:outerShdw blurRad="63500" dist="17961" dir="2700000" algn="ctr" rotWithShape="0">
                <a:srgbClr val="000000">
                  <a:alpha val="74901"/>
                </a:srgbClr>
              </a:outerShdw>
            </a:effectLst>
          </p:spPr>
        </p:cxnSp>
      </p:grpSp>
    </p:spTree>
  </p:cSld>
  <p:clrMapOvr>
    <a:masterClrMapping/>
  </p:clrMapOvr>
  <p:transition>
    <p:push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pic>
        <p:nvPicPr>
          <p:cNvPr id="907" name="Google Shape;907;p82"/>
          <p:cNvPicPr preferRelativeResize="0"/>
          <p:nvPr/>
        </p:nvPicPr>
        <p:blipFill rotWithShape="1">
          <a:blip r:embed="rId3">
            <a:alphaModFix/>
          </a:blip>
          <a:srcRect/>
          <a:stretch/>
        </p:blipFill>
        <p:spPr>
          <a:xfrm>
            <a:off x="919163" y="1354138"/>
            <a:ext cx="7324725" cy="4894262"/>
          </a:xfrm>
          <a:prstGeom prst="rect">
            <a:avLst/>
          </a:prstGeom>
          <a:noFill/>
          <a:ln>
            <a:noFill/>
          </a:ln>
        </p:spPr>
      </p:pic>
      <p:sp>
        <p:nvSpPr>
          <p:cNvPr id="908" name="Google Shape;908;p82"/>
          <p:cNvSpPr/>
          <p:nvPr/>
        </p:nvSpPr>
        <p:spPr>
          <a:xfrm>
            <a:off x="4724400" y="2209800"/>
            <a:ext cx="3478213" cy="4038600"/>
          </a:xfrm>
          <a:prstGeom prst="rect">
            <a:avLst/>
          </a:prstGeom>
          <a:solidFill>
            <a:schemeClr val="lt1"/>
          </a:solid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09" name="Google Shape;909;p82"/>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The Cash Budget – Part 4</a:t>
            </a:r>
            <a:endParaRPr/>
          </a:p>
        </p:txBody>
      </p:sp>
      <p:sp>
        <p:nvSpPr>
          <p:cNvPr id="910" name="Google Shape;910;p82"/>
          <p:cNvSpPr/>
          <p:nvPr/>
        </p:nvSpPr>
        <p:spPr>
          <a:xfrm>
            <a:off x="4495801" y="5486400"/>
            <a:ext cx="4648200" cy="828432"/>
          </a:xfrm>
          <a:prstGeom prst="rect">
            <a:avLst/>
          </a:prstGeom>
          <a:solidFill>
            <a:srgbClr val="1D6295"/>
          </a:solidFill>
          <a:ln w="12700" cap="flat" cmpd="sng">
            <a:solidFill>
              <a:srgbClr val="000000"/>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rgbClr val="FFFFCC"/>
                </a:solidFill>
                <a:latin typeface="Arial"/>
                <a:ea typeface="Arial"/>
                <a:cs typeface="Arial"/>
                <a:sym typeface="Arial"/>
              </a:rPr>
              <a:t>Ending cash balance for April</a:t>
            </a:r>
            <a:endParaRPr/>
          </a:p>
          <a:p>
            <a:pPr marL="0" marR="0" lvl="0" indent="0" algn="l" rtl="0">
              <a:spcBef>
                <a:spcPts val="0"/>
              </a:spcBef>
              <a:spcAft>
                <a:spcPts val="0"/>
              </a:spcAft>
              <a:buNone/>
            </a:pPr>
            <a:r>
              <a:rPr lang="en-US" sz="2400">
                <a:solidFill>
                  <a:srgbClr val="FFFFCC"/>
                </a:solidFill>
                <a:latin typeface="Arial"/>
                <a:ea typeface="Arial"/>
                <a:cs typeface="Arial"/>
                <a:sym typeface="Arial"/>
              </a:rPr>
              <a:t>is the beginning May balance.</a:t>
            </a:r>
            <a:endParaRPr/>
          </a:p>
        </p:txBody>
      </p:sp>
      <p:grpSp>
        <p:nvGrpSpPr>
          <p:cNvPr id="911" name="Google Shape;911;p82"/>
          <p:cNvGrpSpPr/>
          <p:nvPr/>
        </p:nvGrpSpPr>
        <p:grpSpPr>
          <a:xfrm>
            <a:off x="4419600" y="2557463"/>
            <a:ext cx="4572000" cy="2471737"/>
            <a:chOff x="2880" y="1515"/>
            <a:chExt cx="2880" cy="1557"/>
          </a:xfrm>
        </p:grpSpPr>
        <p:sp>
          <p:nvSpPr>
            <p:cNvPr id="912" name="Google Shape;912;p82"/>
            <p:cNvSpPr/>
            <p:nvPr/>
          </p:nvSpPr>
          <p:spPr>
            <a:xfrm>
              <a:off x="3086" y="1515"/>
              <a:ext cx="2674" cy="1220"/>
            </a:xfrm>
            <a:prstGeom prst="rect">
              <a:avLst/>
            </a:prstGeom>
            <a:solidFill>
              <a:srgbClr val="1D6295"/>
            </a:solidFill>
            <a:ln w="12700" cap="flat" cmpd="sng">
              <a:solidFill>
                <a:srgbClr val="000000"/>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0475" tIns="44450" rIns="90475" bIns="44450" anchor="t" anchorCtr="0">
              <a:spAutoFit/>
            </a:bodyPr>
            <a:lstStyle/>
            <a:p>
              <a:pPr marL="0" marR="0" lvl="0" indent="0" algn="ctr" rtl="0">
                <a:spcBef>
                  <a:spcPts val="0"/>
                </a:spcBef>
                <a:spcAft>
                  <a:spcPts val="0"/>
                </a:spcAft>
                <a:buNone/>
              </a:pPr>
              <a:r>
                <a:rPr lang="en-US" sz="2400">
                  <a:solidFill>
                    <a:srgbClr val="FFFFCC"/>
                  </a:solidFill>
                  <a:latin typeface="Arial"/>
                  <a:ea typeface="Arial"/>
                  <a:cs typeface="Arial"/>
                  <a:sym typeface="Arial"/>
                </a:rPr>
                <a:t>Because Royal maintains</a:t>
              </a:r>
              <a:endParaRPr/>
            </a:p>
            <a:p>
              <a:pPr marL="0" marR="0" lvl="0" indent="0" algn="ctr" rtl="0">
                <a:spcBef>
                  <a:spcPts val="0"/>
                </a:spcBef>
                <a:spcAft>
                  <a:spcPts val="0"/>
                </a:spcAft>
                <a:buNone/>
              </a:pPr>
              <a:r>
                <a:rPr lang="en-US" sz="2400">
                  <a:solidFill>
                    <a:srgbClr val="FFFFCC"/>
                  </a:solidFill>
                  <a:latin typeface="Arial"/>
                  <a:ea typeface="Arial"/>
                  <a:cs typeface="Arial"/>
                  <a:sym typeface="Arial"/>
                </a:rPr>
                <a:t>a cash balance of $30,000,</a:t>
              </a:r>
              <a:endParaRPr/>
            </a:p>
            <a:p>
              <a:pPr marL="0" marR="0" lvl="0" indent="0" algn="ctr" rtl="0">
                <a:spcBef>
                  <a:spcPts val="0"/>
                </a:spcBef>
                <a:spcAft>
                  <a:spcPts val="0"/>
                </a:spcAft>
                <a:buNone/>
              </a:pPr>
              <a:r>
                <a:rPr lang="en-US" sz="2400">
                  <a:solidFill>
                    <a:srgbClr val="FFFFCC"/>
                  </a:solidFill>
                  <a:latin typeface="Arial"/>
                  <a:ea typeface="Arial"/>
                  <a:cs typeface="Arial"/>
                  <a:sym typeface="Arial"/>
                </a:rPr>
                <a:t>the company must borrow $48,000 on its line-of-credit.</a:t>
              </a:r>
              <a:endParaRPr/>
            </a:p>
          </p:txBody>
        </p:sp>
        <p:cxnSp>
          <p:nvCxnSpPr>
            <p:cNvPr id="913" name="Google Shape;913;p82"/>
            <p:cNvCxnSpPr/>
            <p:nvPr/>
          </p:nvCxnSpPr>
          <p:spPr>
            <a:xfrm flipH="1">
              <a:off x="2880" y="2496"/>
              <a:ext cx="536" cy="576"/>
            </a:xfrm>
            <a:prstGeom prst="straightConnector1">
              <a:avLst/>
            </a:prstGeom>
            <a:noFill/>
            <a:ln w="38100" cap="flat" cmpd="sng">
              <a:solidFill>
                <a:srgbClr val="FC0128"/>
              </a:solidFill>
              <a:prstDash val="solid"/>
              <a:round/>
              <a:headEnd type="none" w="med" len="med"/>
              <a:tailEnd type="triangle" w="med" len="med"/>
            </a:ln>
            <a:effectLst>
              <a:outerShdw blurRad="63500" dist="17961" dir="2700000" algn="ctr" rotWithShape="0">
                <a:srgbClr val="000000">
                  <a:alpha val="74901"/>
                </a:srgbClr>
              </a:outerShdw>
            </a:effectLst>
          </p:spPr>
        </p:cxnSp>
      </p:grpSp>
    </p:spTree>
  </p:cSld>
  <p:clrMapOvr>
    <a:masterClrMapping/>
  </p:clrMapOvr>
  <p:transition>
    <p:push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83"/>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The Cash Budget – Part 5</a:t>
            </a:r>
            <a:endParaRPr/>
          </a:p>
        </p:txBody>
      </p:sp>
      <p:pic>
        <p:nvPicPr>
          <p:cNvPr id="919" name="Google Shape;919;p83"/>
          <p:cNvPicPr preferRelativeResize="0"/>
          <p:nvPr/>
        </p:nvPicPr>
        <p:blipFill rotWithShape="1">
          <a:blip r:embed="rId3">
            <a:alphaModFix/>
          </a:blip>
          <a:srcRect/>
          <a:stretch/>
        </p:blipFill>
        <p:spPr>
          <a:xfrm>
            <a:off x="919163" y="1354138"/>
            <a:ext cx="7324725" cy="4894262"/>
          </a:xfrm>
          <a:prstGeom prst="rect">
            <a:avLst/>
          </a:prstGeom>
          <a:noFill/>
          <a:ln>
            <a:noFill/>
          </a:ln>
        </p:spPr>
      </p:pic>
      <p:sp>
        <p:nvSpPr>
          <p:cNvPr id="920" name="Google Shape;920;p83"/>
          <p:cNvSpPr/>
          <p:nvPr/>
        </p:nvSpPr>
        <p:spPr>
          <a:xfrm>
            <a:off x="5943600" y="2209800"/>
            <a:ext cx="2259013" cy="4038600"/>
          </a:xfrm>
          <a:prstGeom prst="rect">
            <a:avLst/>
          </a:prstGeom>
          <a:solidFill>
            <a:schemeClr val="lt1"/>
          </a:solid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transition>
    <p:push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pic>
        <p:nvPicPr>
          <p:cNvPr id="925" name="Google Shape;925;p84"/>
          <p:cNvPicPr preferRelativeResize="0"/>
          <p:nvPr/>
        </p:nvPicPr>
        <p:blipFill rotWithShape="1">
          <a:blip r:embed="rId3">
            <a:alphaModFix/>
          </a:blip>
          <a:srcRect/>
          <a:stretch/>
        </p:blipFill>
        <p:spPr>
          <a:xfrm>
            <a:off x="919163" y="1354138"/>
            <a:ext cx="7324725" cy="4894262"/>
          </a:xfrm>
          <a:prstGeom prst="rect">
            <a:avLst/>
          </a:prstGeom>
          <a:noFill/>
          <a:ln>
            <a:noFill/>
          </a:ln>
        </p:spPr>
      </p:pic>
      <p:sp>
        <p:nvSpPr>
          <p:cNvPr id="926" name="Google Shape;926;p84"/>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t>The Cash Budget – Part 6</a:t>
            </a:r>
            <a:endParaRPr/>
          </a:p>
        </p:txBody>
      </p:sp>
      <p:sp>
        <p:nvSpPr>
          <p:cNvPr id="927" name="Google Shape;927;p84"/>
          <p:cNvSpPr/>
          <p:nvPr/>
        </p:nvSpPr>
        <p:spPr>
          <a:xfrm>
            <a:off x="6111875" y="4572000"/>
            <a:ext cx="974725" cy="228600"/>
          </a:xfrm>
          <a:prstGeom prst="ellipse">
            <a:avLst/>
          </a:prstGeom>
          <a:noFill/>
          <a:ln w="28575" cap="flat" cmpd="sng">
            <a:solidFill>
              <a:srgbClr val="FF0000"/>
            </a:solidFill>
            <a:prstDash val="solid"/>
            <a:round/>
            <a:headEnd type="none" w="sm" len="sm"/>
            <a:tailEnd type="none" w="sm" len="sm"/>
          </a:ln>
          <a:effectLst>
            <a:outerShdw blurRad="63500" dist="17961" dir="2700000" algn="ctr" rotWithShape="0">
              <a:srgbClr val="000000">
                <a:alpha val="74901"/>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928" name="Google Shape;928;p84"/>
          <p:cNvGrpSpPr/>
          <p:nvPr/>
        </p:nvGrpSpPr>
        <p:grpSpPr>
          <a:xfrm>
            <a:off x="152400" y="3124200"/>
            <a:ext cx="6096000" cy="2362200"/>
            <a:chOff x="144" y="1872"/>
            <a:chExt cx="3840" cy="1488"/>
          </a:xfrm>
        </p:grpSpPr>
        <p:cxnSp>
          <p:nvCxnSpPr>
            <p:cNvPr id="929" name="Google Shape;929;p84"/>
            <p:cNvCxnSpPr/>
            <p:nvPr/>
          </p:nvCxnSpPr>
          <p:spPr>
            <a:xfrm>
              <a:off x="3072" y="2510"/>
              <a:ext cx="912" cy="850"/>
            </a:xfrm>
            <a:prstGeom prst="straightConnector1">
              <a:avLst/>
            </a:prstGeom>
            <a:noFill/>
            <a:ln w="38100" cap="flat" cmpd="sng">
              <a:solidFill>
                <a:srgbClr val="FF0000"/>
              </a:solidFill>
              <a:prstDash val="solid"/>
              <a:round/>
              <a:headEnd type="none" w="med" len="med"/>
              <a:tailEnd type="stealth" w="med" len="med"/>
            </a:ln>
            <a:effectLst>
              <a:outerShdw blurRad="63500" dist="38099" dir="2700000" algn="ctr" rotWithShape="0">
                <a:schemeClr val="lt2">
                  <a:alpha val="74901"/>
                </a:schemeClr>
              </a:outerShdw>
            </a:effectLst>
          </p:spPr>
        </p:cxnSp>
        <p:sp>
          <p:nvSpPr>
            <p:cNvPr id="930" name="Google Shape;930;p84"/>
            <p:cNvSpPr/>
            <p:nvPr/>
          </p:nvSpPr>
          <p:spPr>
            <a:xfrm>
              <a:off x="144" y="1872"/>
              <a:ext cx="2928" cy="638"/>
            </a:xfrm>
            <a:prstGeom prst="rect">
              <a:avLst/>
            </a:prstGeom>
            <a:solidFill>
              <a:srgbClr val="1D6295"/>
            </a:solidFill>
            <a:ln w="12700" cap="flat" cmpd="sng">
              <a:solidFill>
                <a:srgbClr val="000000"/>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0475" tIns="44450" rIns="90475" bIns="44450" anchor="t" anchorCtr="0">
              <a:spAutoFit/>
            </a:bodyPr>
            <a:lstStyle/>
            <a:p>
              <a:pPr marL="0" marR="0" lvl="0" indent="0" algn="ctr" rtl="0">
                <a:spcBef>
                  <a:spcPts val="0"/>
                </a:spcBef>
                <a:spcAft>
                  <a:spcPts val="0"/>
                </a:spcAft>
                <a:buNone/>
              </a:pPr>
              <a:r>
                <a:rPr lang="en-US" sz="2000" u="sng">
                  <a:solidFill>
                    <a:srgbClr val="FFFF00"/>
                  </a:solidFill>
                  <a:latin typeface="Arial"/>
                  <a:ea typeface="Arial"/>
                  <a:cs typeface="Arial"/>
                  <a:sym typeface="Arial"/>
                </a:rPr>
                <a:t>$48,000 × 16% × 3/12 = $1,920</a:t>
              </a:r>
              <a:br>
                <a:rPr lang="en-US" sz="2000">
                  <a:solidFill>
                    <a:srgbClr val="FFFF00"/>
                  </a:solidFill>
                  <a:latin typeface="Arial"/>
                  <a:ea typeface="Arial"/>
                  <a:cs typeface="Arial"/>
                  <a:sym typeface="Arial"/>
                </a:rPr>
              </a:br>
              <a:r>
                <a:rPr lang="en-US" sz="2000">
                  <a:solidFill>
                    <a:srgbClr val="FFFF00"/>
                  </a:solidFill>
                  <a:latin typeface="Arial"/>
                  <a:ea typeface="Arial"/>
                  <a:cs typeface="Arial"/>
                  <a:sym typeface="Arial"/>
                </a:rPr>
                <a:t>Borrowings on April 1 and</a:t>
              </a:r>
              <a:br>
                <a:rPr lang="en-US" sz="2000">
                  <a:solidFill>
                    <a:srgbClr val="FFFF00"/>
                  </a:solidFill>
                  <a:latin typeface="Arial"/>
                  <a:ea typeface="Arial"/>
                  <a:cs typeface="Arial"/>
                  <a:sym typeface="Arial"/>
                </a:rPr>
              </a:br>
              <a:r>
                <a:rPr lang="en-US" sz="2000">
                  <a:solidFill>
                    <a:srgbClr val="FFFF00"/>
                  </a:solidFill>
                  <a:latin typeface="Arial"/>
                  <a:ea typeface="Arial"/>
                  <a:cs typeface="Arial"/>
                  <a:sym typeface="Arial"/>
                </a:rPr>
                <a:t>repayment on June 30.</a:t>
              </a:r>
              <a:endParaRPr/>
            </a:p>
          </p:txBody>
        </p:sp>
      </p:grpSp>
    </p:spTree>
  </p:cSld>
  <p:clrMapOvr>
    <a:masterClrMapping/>
  </p:clrMapOvr>
  <p:transition>
    <p:strips dir="rd"/>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85"/>
          <p:cNvSpPr txBox="1">
            <a:spLocks noGrp="1"/>
          </p:cNvSpPr>
          <p:nvPr>
            <p:ph type="title"/>
          </p:nvPr>
        </p:nvSpPr>
        <p:spPr>
          <a:xfrm>
            <a:off x="807450" y="434600"/>
            <a:ext cx="8229600" cy="1066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Arial"/>
              <a:buNone/>
            </a:pPr>
            <a:r>
              <a:rPr lang="en-US" sz="4000" i="0" u="none">
                <a:solidFill>
                  <a:schemeClr val="dk1"/>
                </a:solidFill>
                <a:latin typeface="Arial"/>
                <a:ea typeface="Arial"/>
                <a:cs typeface="Arial"/>
                <a:sym typeface="Arial"/>
              </a:rPr>
              <a:t>Poll </a:t>
            </a:r>
            <a:r>
              <a:rPr lang="en-US">
                <a:solidFill>
                  <a:schemeClr val="dk1"/>
                </a:solidFill>
                <a:latin typeface="Arial"/>
                <a:ea typeface="Arial"/>
                <a:cs typeface="Arial"/>
                <a:sym typeface="Arial"/>
              </a:rPr>
              <a:t>15</a:t>
            </a:r>
            <a:r>
              <a:rPr lang="en-US" sz="4000" i="0" u="none">
                <a:solidFill>
                  <a:schemeClr val="dk1"/>
                </a:solidFill>
                <a:latin typeface="Arial"/>
                <a:ea typeface="Arial"/>
                <a:cs typeface="Arial"/>
                <a:sym typeface="Arial"/>
              </a:rPr>
              <a:t> </a:t>
            </a:r>
            <a:endParaRPr>
              <a:solidFill>
                <a:schemeClr val="dk1"/>
              </a:solidFill>
              <a:latin typeface="Arial"/>
              <a:ea typeface="Arial"/>
              <a:cs typeface="Arial"/>
              <a:sym typeface="Arial"/>
            </a:endParaRPr>
          </a:p>
        </p:txBody>
      </p:sp>
      <p:sp>
        <p:nvSpPr>
          <p:cNvPr id="936" name="Google Shape;936;p85"/>
          <p:cNvSpPr txBox="1">
            <a:spLocks noGrp="1"/>
          </p:cNvSpPr>
          <p:nvPr>
            <p:ph type="body" idx="1"/>
          </p:nvPr>
        </p:nvSpPr>
        <p:spPr>
          <a:xfrm>
            <a:off x="457200" y="1563687"/>
            <a:ext cx="8229600" cy="4760912"/>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A04DA3"/>
              </a:buClr>
              <a:buSzPts val="2800"/>
              <a:buFont typeface="Georgia"/>
              <a:buNone/>
            </a:pPr>
            <a:r>
              <a:rPr lang="en-US" sz="2800" b="0" i="0" u="none" strike="noStrike" cap="none">
                <a:solidFill>
                  <a:schemeClr val="dk1"/>
                </a:solidFill>
                <a:latin typeface="Arial"/>
                <a:ea typeface="Arial"/>
                <a:cs typeface="Arial"/>
                <a:sym typeface="Arial"/>
              </a:rPr>
              <a:t>Which of the following statements is NOT correct concerning the Cash Budget?</a:t>
            </a:r>
            <a:endParaRPr sz="2800" b="0" i="0" u="none" strike="noStrike" cap="none">
              <a:solidFill>
                <a:schemeClr val="dk1"/>
              </a:solidFill>
              <a:latin typeface="Arial"/>
              <a:ea typeface="Arial"/>
              <a:cs typeface="Arial"/>
              <a:sym typeface="Arial"/>
            </a:endParaRPr>
          </a:p>
          <a:p>
            <a:pPr marL="107950" marR="0" lvl="0" indent="0" algn="l" rtl="0">
              <a:lnSpc>
                <a:spcPct val="100000"/>
              </a:lnSpc>
              <a:spcBef>
                <a:spcPts val="0"/>
              </a:spcBef>
              <a:spcAft>
                <a:spcPts val="0"/>
              </a:spcAft>
              <a:buClr>
                <a:srgbClr val="A04DA3"/>
              </a:buClr>
              <a:buSzPts val="2800"/>
              <a:buFont typeface="Georgia"/>
              <a:buNone/>
            </a:pPr>
            <a:endParaRPr/>
          </a:p>
          <a:p>
            <a:pPr marL="457200" marR="0" lvl="0" indent="-406400" algn="l" rtl="0">
              <a:lnSpc>
                <a:spcPct val="100000"/>
              </a:lnSpc>
              <a:spcBef>
                <a:spcPts val="300"/>
              </a:spcBef>
              <a:spcAft>
                <a:spcPts val="0"/>
              </a:spcAft>
              <a:buClr>
                <a:srgbClr val="FF0000"/>
              </a:buClr>
              <a:buSzPts val="2800"/>
              <a:buFont typeface="Arial"/>
              <a:buAutoNum type="alphaLcPeriod"/>
            </a:pPr>
            <a:r>
              <a:rPr lang="en-US" sz="2800" b="0" i="0" u="none" strike="noStrike" cap="none">
                <a:solidFill>
                  <a:srgbClr val="FF0000"/>
                </a:solidFill>
                <a:latin typeface="Arial"/>
                <a:ea typeface="Arial"/>
                <a:cs typeface="Arial"/>
                <a:sym typeface="Arial"/>
              </a:rPr>
              <a:t>It is not necessary to prepare any other budgets before preparing the Cash Budget</a:t>
            </a:r>
            <a:endParaRPr/>
          </a:p>
          <a:p>
            <a:pPr marL="457200" marR="0" lvl="0" indent="-406400" algn="l" rtl="0">
              <a:lnSpc>
                <a:spcPct val="100000"/>
              </a:lnSpc>
              <a:spcBef>
                <a:spcPts val="0"/>
              </a:spcBef>
              <a:spcAft>
                <a:spcPts val="0"/>
              </a:spcAft>
              <a:buClr>
                <a:schemeClr val="dk1"/>
              </a:buClr>
              <a:buSzPts val="2800"/>
              <a:buFont typeface="Arial"/>
              <a:buAutoNum type="alphaLcPeriod"/>
            </a:pPr>
            <a:r>
              <a:rPr lang="en-US" sz="2800" b="0" i="0" u="none" strike="noStrike" cap="none">
                <a:solidFill>
                  <a:schemeClr val="dk1"/>
                </a:solidFill>
                <a:latin typeface="Arial"/>
                <a:ea typeface="Arial"/>
                <a:cs typeface="Arial"/>
                <a:sym typeface="Arial"/>
              </a:rPr>
              <a:t>The Cash Budget should be prepared before the Budgeted Income Statement</a:t>
            </a:r>
            <a:endParaRPr/>
          </a:p>
          <a:p>
            <a:pPr marL="457200" marR="0" lvl="0" indent="-406400" algn="l" rtl="0">
              <a:lnSpc>
                <a:spcPct val="100000"/>
              </a:lnSpc>
              <a:spcBef>
                <a:spcPts val="0"/>
              </a:spcBef>
              <a:spcAft>
                <a:spcPts val="0"/>
              </a:spcAft>
              <a:buClr>
                <a:schemeClr val="dk1"/>
              </a:buClr>
              <a:buSzPts val="2800"/>
              <a:buFont typeface="Arial"/>
              <a:buAutoNum type="alphaLcPeriod"/>
            </a:pPr>
            <a:r>
              <a:rPr lang="en-US" sz="2800" b="0" i="0" u="none" strike="noStrike" cap="none">
                <a:solidFill>
                  <a:schemeClr val="dk1"/>
                </a:solidFill>
                <a:latin typeface="Arial"/>
                <a:ea typeface="Arial"/>
                <a:cs typeface="Arial"/>
                <a:sym typeface="Arial"/>
              </a:rPr>
              <a:t>The Cash Budget should be prepared before the Budgeted Balance Sheet</a:t>
            </a:r>
            <a:endParaRPr/>
          </a:p>
          <a:p>
            <a:pPr marL="457200" marR="0" lvl="0" indent="-406400" algn="l" rtl="0">
              <a:lnSpc>
                <a:spcPct val="100000"/>
              </a:lnSpc>
              <a:spcBef>
                <a:spcPts val="0"/>
              </a:spcBef>
              <a:spcAft>
                <a:spcPts val="0"/>
              </a:spcAft>
              <a:buClr>
                <a:schemeClr val="dk1"/>
              </a:buClr>
              <a:buSzPts val="2800"/>
              <a:buFont typeface="Arial"/>
              <a:buAutoNum type="alphaLcPeriod"/>
            </a:pPr>
            <a:r>
              <a:rPr lang="en-US" sz="2800" b="0" i="0" u="none" strike="noStrike" cap="none">
                <a:solidFill>
                  <a:schemeClr val="dk1"/>
                </a:solidFill>
                <a:latin typeface="Arial"/>
                <a:ea typeface="Arial"/>
                <a:cs typeface="Arial"/>
                <a:sym typeface="Arial"/>
              </a:rPr>
              <a:t>The Cash Budget builds on earlier budgets and schedules as well as additional data</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86"/>
          <p:cNvSpPr txBox="1">
            <a:spLocks noGrp="1"/>
          </p:cNvSpPr>
          <p:nvPr>
            <p:ph type="title"/>
          </p:nvPr>
        </p:nvSpPr>
        <p:spPr>
          <a:xfrm>
            <a:off x="807450" y="440375"/>
            <a:ext cx="8229600" cy="10668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000000"/>
              </a:buClr>
              <a:buSzPts val="4000"/>
              <a:buFont typeface="Calibri"/>
              <a:buNone/>
            </a:pPr>
            <a:r>
              <a:rPr lang="en-US">
                <a:latin typeface="Arial"/>
                <a:ea typeface="Arial"/>
                <a:cs typeface="Arial"/>
                <a:sym typeface="Arial"/>
              </a:rPr>
              <a:t>Poll 16</a:t>
            </a:r>
            <a:endParaRPr>
              <a:latin typeface="Arial"/>
              <a:ea typeface="Arial"/>
              <a:cs typeface="Arial"/>
              <a:sym typeface="Arial"/>
            </a:endParaRPr>
          </a:p>
        </p:txBody>
      </p:sp>
      <p:sp>
        <p:nvSpPr>
          <p:cNvPr id="942" name="Google Shape;942;p86"/>
          <p:cNvSpPr txBox="1">
            <a:spLocks noGrp="1"/>
          </p:cNvSpPr>
          <p:nvPr>
            <p:ph type="body" idx="1"/>
          </p:nvPr>
        </p:nvSpPr>
        <p:spPr>
          <a:xfrm>
            <a:off x="457200" y="1563687"/>
            <a:ext cx="8229600" cy="4761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300"/>
              </a:spcBef>
              <a:spcAft>
                <a:spcPts val="0"/>
              </a:spcAft>
              <a:buSzPts val="2000"/>
              <a:buNone/>
            </a:pPr>
            <a:r>
              <a:rPr lang="en-US">
                <a:solidFill>
                  <a:schemeClr val="dk1"/>
                </a:solidFill>
              </a:rPr>
              <a:t>The Cash Budget is a comprehensive budget that pulls monetary amounts from almost every budget that came before it.</a:t>
            </a:r>
            <a:endParaRPr>
              <a:solidFill>
                <a:schemeClr val="dk1"/>
              </a:solidFill>
            </a:endParaRPr>
          </a:p>
          <a:p>
            <a:pPr marL="0" lvl="0" indent="0" algn="l" rtl="0">
              <a:lnSpc>
                <a:spcPct val="90000"/>
              </a:lnSpc>
              <a:spcBef>
                <a:spcPts val="300"/>
              </a:spcBef>
              <a:spcAft>
                <a:spcPts val="0"/>
              </a:spcAft>
              <a:buSzPts val="2000"/>
              <a:buNone/>
            </a:pPr>
            <a:endParaRPr/>
          </a:p>
          <a:p>
            <a:pPr marL="457200" lvl="0" indent="-342900" algn="l" rtl="0">
              <a:lnSpc>
                <a:spcPct val="90000"/>
              </a:lnSpc>
              <a:spcBef>
                <a:spcPts val="300"/>
              </a:spcBef>
              <a:spcAft>
                <a:spcPts val="0"/>
              </a:spcAft>
              <a:buClr>
                <a:srgbClr val="FF0000"/>
              </a:buClr>
              <a:buSzPts val="1800"/>
              <a:buAutoNum type="alphaLcPeriod"/>
            </a:pPr>
            <a:r>
              <a:rPr lang="en-US">
                <a:solidFill>
                  <a:srgbClr val="FF0000"/>
                </a:solidFill>
              </a:rPr>
              <a:t>True</a:t>
            </a:r>
            <a:endParaRPr>
              <a:solidFill>
                <a:srgbClr val="FF0000"/>
              </a:solidFill>
            </a:endParaRPr>
          </a:p>
          <a:p>
            <a:pPr marL="457200" lvl="0" indent="-342900" algn="l" rtl="0">
              <a:lnSpc>
                <a:spcPct val="90000"/>
              </a:lnSpc>
              <a:spcBef>
                <a:spcPts val="0"/>
              </a:spcBef>
              <a:spcAft>
                <a:spcPts val="0"/>
              </a:spcAft>
              <a:buClr>
                <a:schemeClr val="dk1"/>
              </a:buClr>
              <a:buSzPts val="1800"/>
              <a:buAutoNum type="alphaLcPeriod"/>
            </a:pPr>
            <a:r>
              <a:rPr lang="en-US">
                <a:solidFill>
                  <a:schemeClr val="dk1"/>
                </a:solidFill>
              </a:rPr>
              <a:t>False</a:t>
            </a:r>
            <a:endParaRPr>
              <a:solidFill>
                <a:schemeClr val="dk1"/>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7"/>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t>Learning Objective 9</a:t>
            </a:r>
            <a:endParaRPr/>
          </a:p>
        </p:txBody>
      </p:sp>
      <p:sp>
        <p:nvSpPr>
          <p:cNvPr id="948" name="Google Shape;948;p87"/>
          <p:cNvSpPr txBox="1"/>
          <p:nvPr/>
        </p:nvSpPr>
        <p:spPr>
          <a:xfrm>
            <a:off x="1905000" y="2671763"/>
            <a:ext cx="5334000" cy="1138237"/>
          </a:xfrm>
          <a:prstGeom prst="rect">
            <a:avLst/>
          </a:prstGeom>
          <a:solidFill>
            <a:schemeClr val="lt1"/>
          </a:solidFill>
          <a:ln w="76200" cap="flat" cmpd="sng">
            <a:solidFill>
              <a:srgbClr val="30525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400" b="1">
                <a:solidFill>
                  <a:srgbClr val="487B78"/>
                </a:solidFill>
                <a:latin typeface="Calibri"/>
                <a:ea typeface="Calibri"/>
                <a:cs typeface="Calibri"/>
                <a:sym typeface="Calibri"/>
              </a:rPr>
              <a:t>Prepare a budgeted income statement. </a:t>
            </a:r>
            <a:endParaRPr/>
          </a:p>
        </p:txBody>
      </p:sp>
    </p:spTree>
  </p:cSld>
  <p:clrMapOvr>
    <a:masterClrMapping/>
  </p:clrMapOvr>
  <p:transition>
    <p:strips dir="rd"/>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88"/>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None/>
            </a:pPr>
            <a:r>
              <a:rPr lang="en-US"/>
              <a:t>The Budgeted Income Statement – Part 1</a:t>
            </a:r>
            <a:endParaRPr/>
          </a:p>
        </p:txBody>
      </p:sp>
      <p:sp>
        <p:nvSpPr>
          <p:cNvPr id="954" name="Google Shape;954;p88"/>
          <p:cNvSpPr/>
          <p:nvPr/>
        </p:nvSpPr>
        <p:spPr>
          <a:xfrm>
            <a:off x="1316038" y="2224088"/>
            <a:ext cx="1408112" cy="1370012"/>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2800" b="1">
                <a:solidFill>
                  <a:srgbClr val="0033CC"/>
                </a:solidFill>
                <a:latin typeface="Arial"/>
                <a:ea typeface="Arial"/>
                <a:cs typeface="Arial"/>
                <a:sym typeface="Arial"/>
              </a:rPr>
              <a:t>Cash </a:t>
            </a:r>
            <a:endParaRPr/>
          </a:p>
          <a:p>
            <a:pPr marL="0" marR="0" lvl="0" indent="0" algn="ctr" rtl="0">
              <a:spcBef>
                <a:spcPts val="0"/>
              </a:spcBef>
              <a:spcAft>
                <a:spcPts val="0"/>
              </a:spcAft>
              <a:buNone/>
            </a:pPr>
            <a:r>
              <a:rPr lang="en-US" sz="2800" b="1">
                <a:solidFill>
                  <a:srgbClr val="0033CC"/>
                </a:solidFill>
                <a:latin typeface="Arial"/>
                <a:ea typeface="Arial"/>
                <a:cs typeface="Arial"/>
                <a:sym typeface="Arial"/>
              </a:rPr>
              <a:t>Budget</a:t>
            </a:r>
            <a:endParaRPr sz="2800" b="1">
              <a:solidFill>
                <a:schemeClr val="accent2"/>
              </a:solidFill>
              <a:latin typeface="Arial"/>
              <a:ea typeface="Arial"/>
              <a:cs typeface="Arial"/>
              <a:sym typeface="Arial"/>
            </a:endParaRPr>
          </a:p>
          <a:p>
            <a:pPr marL="0" marR="0" lvl="0" indent="0" algn="ctr" rtl="0">
              <a:spcBef>
                <a:spcPts val="0"/>
              </a:spcBef>
              <a:spcAft>
                <a:spcPts val="0"/>
              </a:spcAft>
              <a:buNone/>
            </a:pPr>
            <a:endParaRPr sz="2800" b="1">
              <a:solidFill>
                <a:schemeClr val="lt1"/>
              </a:solidFill>
              <a:latin typeface="Arial"/>
              <a:ea typeface="Arial"/>
              <a:cs typeface="Arial"/>
              <a:sym typeface="Arial"/>
            </a:endParaRPr>
          </a:p>
        </p:txBody>
      </p:sp>
      <p:sp>
        <p:nvSpPr>
          <p:cNvPr id="955" name="Google Shape;955;p88"/>
          <p:cNvSpPr/>
          <p:nvPr/>
        </p:nvSpPr>
        <p:spPr>
          <a:xfrm>
            <a:off x="5770563" y="2119313"/>
            <a:ext cx="1903412" cy="1370012"/>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2800" b="1">
                <a:solidFill>
                  <a:srgbClr val="0033CC"/>
                </a:solidFill>
                <a:latin typeface="Arial"/>
                <a:ea typeface="Arial"/>
                <a:cs typeface="Arial"/>
                <a:sym typeface="Arial"/>
              </a:rPr>
              <a:t>Budgeted</a:t>
            </a:r>
            <a:endParaRPr/>
          </a:p>
          <a:p>
            <a:pPr marL="0" marR="0" lvl="0" indent="0" algn="ctr" rtl="0">
              <a:spcBef>
                <a:spcPts val="0"/>
              </a:spcBef>
              <a:spcAft>
                <a:spcPts val="0"/>
              </a:spcAft>
              <a:buNone/>
            </a:pPr>
            <a:r>
              <a:rPr lang="en-US" sz="2800" b="1">
                <a:solidFill>
                  <a:srgbClr val="0033CC"/>
                </a:solidFill>
                <a:latin typeface="Arial"/>
                <a:ea typeface="Arial"/>
                <a:cs typeface="Arial"/>
                <a:sym typeface="Arial"/>
              </a:rPr>
              <a:t>Income</a:t>
            </a:r>
            <a:endParaRPr/>
          </a:p>
          <a:p>
            <a:pPr marL="0" marR="0" lvl="0" indent="0" algn="ctr" rtl="0">
              <a:spcBef>
                <a:spcPts val="0"/>
              </a:spcBef>
              <a:spcAft>
                <a:spcPts val="0"/>
              </a:spcAft>
              <a:buNone/>
            </a:pPr>
            <a:r>
              <a:rPr lang="en-US" sz="2800" b="1">
                <a:solidFill>
                  <a:srgbClr val="0033CC"/>
                </a:solidFill>
                <a:latin typeface="Arial"/>
                <a:ea typeface="Arial"/>
                <a:cs typeface="Arial"/>
                <a:sym typeface="Arial"/>
              </a:rPr>
              <a:t>Statement</a:t>
            </a:r>
            <a:endParaRPr sz="2800" b="1">
              <a:solidFill>
                <a:schemeClr val="accent2"/>
              </a:solidFill>
              <a:latin typeface="Arial"/>
              <a:ea typeface="Arial"/>
              <a:cs typeface="Arial"/>
              <a:sym typeface="Arial"/>
            </a:endParaRPr>
          </a:p>
        </p:txBody>
      </p:sp>
      <p:sp>
        <p:nvSpPr>
          <p:cNvPr id="956" name="Google Shape;956;p88"/>
          <p:cNvSpPr/>
          <p:nvPr/>
        </p:nvSpPr>
        <p:spPr>
          <a:xfrm rot="-2340000">
            <a:off x="1104900" y="2711450"/>
            <a:ext cx="1755775" cy="454025"/>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2400" b="1">
                <a:solidFill>
                  <a:srgbClr val="FC0128"/>
                </a:solidFill>
                <a:latin typeface="Arial"/>
                <a:ea typeface="Arial"/>
                <a:cs typeface="Arial"/>
                <a:sym typeface="Arial"/>
              </a:rPr>
              <a:t>Completed</a:t>
            </a:r>
            <a:endParaRPr/>
          </a:p>
        </p:txBody>
      </p:sp>
      <p:cxnSp>
        <p:nvCxnSpPr>
          <p:cNvPr id="957" name="Google Shape;957;p88"/>
          <p:cNvCxnSpPr/>
          <p:nvPr/>
        </p:nvCxnSpPr>
        <p:spPr>
          <a:xfrm>
            <a:off x="2951163" y="2805113"/>
            <a:ext cx="2819400" cy="0"/>
          </a:xfrm>
          <a:prstGeom prst="straightConnector1">
            <a:avLst/>
          </a:prstGeom>
          <a:noFill/>
          <a:ln w="38100" cap="flat" cmpd="sng">
            <a:solidFill>
              <a:srgbClr val="FC0128"/>
            </a:solidFill>
            <a:prstDash val="solid"/>
            <a:round/>
            <a:headEnd type="none" w="med" len="med"/>
            <a:tailEnd type="stealth" w="med" len="med"/>
          </a:ln>
        </p:spPr>
      </p:cxnSp>
      <p:sp>
        <p:nvSpPr>
          <p:cNvPr id="958" name="Google Shape;958;p88"/>
          <p:cNvSpPr/>
          <p:nvPr/>
        </p:nvSpPr>
        <p:spPr>
          <a:xfrm>
            <a:off x="228600" y="4038600"/>
            <a:ext cx="8610600" cy="1074738"/>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33CC"/>
              </a:buClr>
              <a:buSzPts val="3200"/>
              <a:buFont typeface="Calibri"/>
              <a:buNone/>
            </a:pPr>
            <a:r>
              <a:rPr lang="en-US" sz="3200">
                <a:solidFill>
                  <a:srgbClr val="0033CC"/>
                </a:solidFill>
                <a:latin typeface="Calibri"/>
                <a:ea typeface="Calibri"/>
                <a:cs typeface="Calibri"/>
                <a:sym typeface="Calibri"/>
              </a:rPr>
              <a:t>With interest expense from the cash budget, Royal can prepare the budgeted income statement. </a:t>
            </a:r>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0"/>
                                  </p:stCondLst>
                                  <p:childTnLst>
                                    <p:set>
                                      <p:cBhvr>
                                        <p:cTn id="6" dur="1" fill="hold">
                                          <p:stCondLst>
                                            <p:cond delay="0"/>
                                          </p:stCondLst>
                                        </p:cTn>
                                        <p:tgtEl>
                                          <p:spTgt spid="958"/>
                                        </p:tgtEl>
                                        <p:attrNameLst>
                                          <p:attrName>style.visibility</p:attrName>
                                        </p:attrNameLst>
                                      </p:cBhvr>
                                      <p:to>
                                        <p:strVal val="visible"/>
                                      </p:to>
                                    </p:set>
                                    <p:animEffect transition="in" filter="fade">
                                      <p:cBhvr>
                                        <p:cTn id="7" dur="500"/>
                                        <p:tgtEl>
                                          <p:spTgt spid="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89"/>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sz="3600">
                <a:latin typeface="Calibri"/>
                <a:ea typeface="Calibri"/>
                <a:cs typeface="Calibri"/>
                <a:sym typeface="Calibri"/>
              </a:rPr>
              <a:t>The Budgeted Income Statement – Part 2</a:t>
            </a:r>
            <a:endParaRPr/>
          </a:p>
        </p:txBody>
      </p:sp>
      <p:graphicFrame>
        <p:nvGraphicFramePr>
          <p:cNvPr id="964" name="Google Shape;964;p89"/>
          <p:cNvGraphicFramePr/>
          <p:nvPr/>
        </p:nvGraphicFramePr>
        <p:xfrm>
          <a:off x="76200" y="1981200"/>
          <a:ext cx="6040438" cy="3133725"/>
        </p:xfrm>
        <a:graphic>
          <a:graphicData uri="http://schemas.openxmlformats.org/presentationml/2006/ole">
            <mc:AlternateContent xmlns:mc="http://schemas.openxmlformats.org/markup-compatibility/2006">
              <mc:Choice xmlns:v="urn:schemas-microsoft-com:vml" Requires="v">
                <p:oleObj r:id="rId3" imgW="6040438" imgH="3133725" progId="Excel.Sheet.8">
                  <p:embed/>
                </p:oleObj>
              </mc:Choice>
              <mc:Fallback>
                <p:oleObj r:id="rId3" imgW="6040438" imgH="3133725" progId="Excel.Sheet.8">
                  <p:embed/>
                  <p:pic>
                    <p:nvPicPr>
                      <p:cNvPr id="964" name="Google Shape;964;p89"/>
                      <p:cNvPicPr preferRelativeResize="0"/>
                      <p:nvPr/>
                    </p:nvPicPr>
                    <p:blipFill rotWithShape="1">
                      <a:blip r:embed="rId4">
                        <a:alphaModFix/>
                      </a:blip>
                      <a:srcRect/>
                      <a:stretch/>
                    </p:blipFill>
                    <p:spPr>
                      <a:xfrm>
                        <a:off x="76200" y="1981200"/>
                        <a:ext cx="6040438" cy="3133725"/>
                      </a:xfrm>
                      <a:prstGeom prst="rect">
                        <a:avLst/>
                      </a:prstGeom>
                      <a:noFill/>
                      <a:ln w="19050" cap="flat" cmpd="sng">
                        <a:solidFill>
                          <a:schemeClr val="dk2"/>
                        </a:solidFill>
                        <a:prstDash val="solid"/>
                        <a:miter lim="800000"/>
                        <a:headEnd type="none" w="sm" len="sm"/>
                        <a:tailEnd type="none" w="sm" len="sm"/>
                      </a:ln>
                    </p:spPr>
                  </p:pic>
                </p:oleObj>
              </mc:Fallback>
            </mc:AlternateContent>
          </a:graphicData>
        </a:graphic>
      </p:graphicFrame>
      <p:grpSp>
        <p:nvGrpSpPr>
          <p:cNvPr id="965" name="Google Shape;965;p89"/>
          <p:cNvGrpSpPr/>
          <p:nvPr/>
        </p:nvGrpSpPr>
        <p:grpSpPr>
          <a:xfrm>
            <a:off x="5791200" y="1590675"/>
            <a:ext cx="2643188" cy="1435100"/>
            <a:chOff x="3744" y="1002"/>
            <a:chExt cx="1665" cy="904"/>
          </a:xfrm>
        </p:grpSpPr>
        <p:cxnSp>
          <p:nvCxnSpPr>
            <p:cNvPr id="966" name="Google Shape;966;p89"/>
            <p:cNvCxnSpPr/>
            <p:nvPr/>
          </p:nvCxnSpPr>
          <p:spPr>
            <a:xfrm flipH="1">
              <a:off x="3744" y="1282"/>
              <a:ext cx="432" cy="624"/>
            </a:xfrm>
            <a:prstGeom prst="straightConnector1">
              <a:avLst/>
            </a:prstGeom>
            <a:noFill/>
            <a:ln w="38100" cap="flat" cmpd="sng">
              <a:solidFill>
                <a:srgbClr val="FF0000"/>
              </a:solidFill>
              <a:prstDash val="solid"/>
              <a:round/>
              <a:headEnd type="none" w="med" len="med"/>
              <a:tailEnd type="triangle" w="med" len="med"/>
            </a:ln>
            <a:effectLst>
              <a:outerShdw blurRad="63500" dist="17961" dir="2700000" algn="ctr" rotWithShape="0">
                <a:srgbClr val="000000">
                  <a:alpha val="74901"/>
                </a:srgbClr>
              </a:outerShdw>
            </a:effectLst>
          </p:spPr>
        </p:cxnSp>
        <p:sp>
          <p:nvSpPr>
            <p:cNvPr id="967" name="Google Shape;967;p89"/>
            <p:cNvSpPr/>
            <p:nvPr/>
          </p:nvSpPr>
          <p:spPr>
            <a:xfrm>
              <a:off x="4091" y="1002"/>
              <a:ext cx="1318" cy="294"/>
            </a:xfrm>
            <a:prstGeom prst="rect">
              <a:avLst/>
            </a:prstGeom>
            <a:solidFill>
              <a:srgbClr val="1D6295"/>
            </a:solidFill>
            <a:ln w="12700" cap="flat" cmpd="sng">
              <a:solidFill>
                <a:srgbClr val="000000"/>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0475" tIns="44450" rIns="90475" bIns="44450" anchor="t" anchorCtr="0">
              <a:spAutoFit/>
            </a:bodyPr>
            <a:lstStyle/>
            <a:p>
              <a:pPr marL="0" marR="0" lvl="0" indent="0" algn="ctr" rtl="0">
                <a:spcBef>
                  <a:spcPts val="0"/>
                </a:spcBef>
                <a:spcAft>
                  <a:spcPts val="0"/>
                </a:spcAft>
                <a:buNone/>
              </a:pPr>
              <a:r>
                <a:rPr lang="en-US" sz="2400">
                  <a:solidFill>
                    <a:srgbClr val="FFFFCC"/>
                  </a:solidFill>
                  <a:latin typeface="Arial"/>
                  <a:ea typeface="Arial"/>
                  <a:cs typeface="Arial"/>
                  <a:sym typeface="Arial"/>
                </a:rPr>
                <a:t>Sales Budget.</a:t>
              </a:r>
              <a:endParaRPr/>
            </a:p>
          </p:txBody>
        </p:sp>
      </p:grpSp>
      <p:grpSp>
        <p:nvGrpSpPr>
          <p:cNvPr id="968" name="Google Shape;968;p89"/>
          <p:cNvGrpSpPr/>
          <p:nvPr/>
        </p:nvGrpSpPr>
        <p:grpSpPr>
          <a:xfrm>
            <a:off x="5867400" y="2565400"/>
            <a:ext cx="2854325" cy="838200"/>
            <a:chOff x="3792" y="1616"/>
            <a:chExt cx="1798" cy="528"/>
          </a:xfrm>
        </p:grpSpPr>
        <p:cxnSp>
          <p:nvCxnSpPr>
            <p:cNvPr id="969" name="Google Shape;969;p89"/>
            <p:cNvCxnSpPr/>
            <p:nvPr/>
          </p:nvCxnSpPr>
          <p:spPr>
            <a:xfrm flipH="1">
              <a:off x="3792" y="2048"/>
              <a:ext cx="288" cy="96"/>
            </a:xfrm>
            <a:prstGeom prst="straightConnector1">
              <a:avLst/>
            </a:prstGeom>
            <a:noFill/>
            <a:ln w="38100" cap="flat" cmpd="sng">
              <a:solidFill>
                <a:srgbClr val="FF0000"/>
              </a:solidFill>
              <a:prstDash val="solid"/>
              <a:round/>
              <a:headEnd type="none" w="med" len="med"/>
              <a:tailEnd type="triangle" w="med" len="med"/>
            </a:ln>
            <a:effectLst>
              <a:outerShdw blurRad="63500" dist="17961" dir="2700000" algn="ctr" rotWithShape="0">
                <a:srgbClr val="000000">
                  <a:alpha val="74901"/>
                </a:srgbClr>
              </a:outerShdw>
            </a:effectLst>
          </p:spPr>
        </p:cxnSp>
        <p:sp>
          <p:nvSpPr>
            <p:cNvPr id="970" name="Google Shape;970;p89"/>
            <p:cNvSpPr/>
            <p:nvPr/>
          </p:nvSpPr>
          <p:spPr>
            <a:xfrm>
              <a:off x="4006" y="1616"/>
              <a:ext cx="1584" cy="524"/>
            </a:xfrm>
            <a:prstGeom prst="rect">
              <a:avLst/>
            </a:prstGeom>
            <a:solidFill>
              <a:srgbClr val="1D6295"/>
            </a:solidFill>
            <a:ln w="12700" cap="flat" cmpd="sng">
              <a:solidFill>
                <a:srgbClr val="000000"/>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0475" tIns="44450" rIns="90475" bIns="44450" anchor="t" anchorCtr="0">
              <a:spAutoFit/>
            </a:bodyPr>
            <a:lstStyle/>
            <a:p>
              <a:pPr marL="0" marR="0" lvl="0" indent="0" algn="ctr" rtl="0">
                <a:spcBef>
                  <a:spcPts val="0"/>
                </a:spcBef>
                <a:spcAft>
                  <a:spcPts val="0"/>
                </a:spcAft>
                <a:buNone/>
              </a:pPr>
              <a:r>
                <a:rPr lang="en-US" sz="2400">
                  <a:solidFill>
                    <a:srgbClr val="FFFFCC"/>
                  </a:solidFill>
                  <a:latin typeface="Arial"/>
                  <a:ea typeface="Arial"/>
                  <a:cs typeface="Arial"/>
                  <a:sym typeface="Arial"/>
                </a:rPr>
                <a:t>Ending Finished</a:t>
              </a:r>
              <a:br>
                <a:rPr lang="en-US" sz="2400">
                  <a:solidFill>
                    <a:srgbClr val="FFFFCC"/>
                  </a:solidFill>
                  <a:latin typeface="Arial"/>
                  <a:ea typeface="Arial"/>
                  <a:cs typeface="Arial"/>
                  <a:sym typeface="Arial"/>
                </a:rPr>
              </a:br>
              <a:r>
                <a:rPr lang="en-US" sz="2400">
                  <a:solidFill>
                    <a:srgbClr val="FFFFCC"/>
                  </a:solidFill>
                  <a:latin typeface="Arial"/>
                  <a:ea typeface="Arial"/>
                  <a:cs typeface="Arial"/>
                  <a:sym typeface="Arial"/>
                </a:rPr>
                <a:t>Goods Inventory.</a:t>
              </a:r>
              <a:endParaRPr/>
            </a:p>
          </p:txBody>
        </p:sp>
      </p:grpSp>
      <p:grpSp>
        <p:nvGrpSpPr>
          <p:cNvPr id="971" name="Google Shape;971;p89"/>
          <p:cNvGrpSpPr/>
          <p:nvPr/>
        </p:nvGrpSpPr>
        <p:grpSpPr>
          <a:xfrm>
            <a:off x="5867400" y="3581400"/>
            <a:ext cx="2932113" cy="1196975"/>
            <a:chOff x="3792" y="2256"/>
            <a:chExt cx="1847" cy="754"/>
          </a:xfrm>
        </p:grpSpPr>
        <p:sp>
          <p:nvSpPr>
            <p:cNvPr id="972" name="Google Shape;972;p89"/>
            <p:cNvSpPr/>
            <p:nvPr/>
          </p:nvSpPr>
          <p:spPr>
            <a:xfrm>
              <a:off x="4054" y="2256"/>
              <a:ext cx="1585" cy="754"/>
            </a:xfrm>
            <a:prstGeom prst="rect">
              <a:avLst/>
            </a:prstGeom>
            <a:solidFill>
              <a:srgbClr val="1D6295"/>
            </a:solidFill>
            <a:ln w="12700" cap="flat" cmpd="sng">
              <a:solidFill>
                <a:srgbClr val="000000"/>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0475" tIns="44450" rIns="90475" bIns="44450" anchor="t" anchorCtr="0">
              <a:spAutoFit/>
            </a:bodyPr>
            <a:lstStyle/>
            <a:p>
              <a:pPr marL="0" marR="0" lvl="0" indent="0" algn="ctr" rtl="0">
                <a:spcBef>
                  <a:spcPts val="0"/>
                </a:spcBef>
                <a:spcAft>
                  <a:spcPts val="0"/>
                </a:spcAft>
                <a:buNone/>
              </a:pPr>
              <a:r>
                <a:rPr lang="en-US" sz="2400">
                  <a:solidFill>
                    <a:srgbClr val="FFFFCC"/>
                  </a:solidFill>
                  <a:latin typeface="Arial"/>
                  <a:ea typeface="Arial"/>
                  <a:cs typeface="Arial"/>
                  <a:sym typeface="Arial"/>
                </a:rPr>
                <a:t>Selling and </a:t>
              </a:r>
              <a:br>
                <a:rPr lang="en-US" sz="2400">
                  <a:solidFill>
                    <a:srgbClr val="FFFFCC"/>
                  </a:solidFill>
                  <a:latin typeface="Arial"/>
                  <a:ea typeface="Arial"/>
                  <a:cs typeface="Arial"/>
                  <a:sym typeface="Arial"/>
                </a:rPr>
              </a:br>
              <a:r>
                <a:rPr lang="en-US" sz="2400">
                  <a:solidFill>
                    <a:srgbClr val="FFFFCC"/>
                  </a:solidFill>
                  <a:latin typeface="Arial"/>
                  <a:ea typeface="Arial"/>
                  <a:cs typeface="Arial"/>
                  <a:sym typeface="Arial"/>
                </a:rPr>
                <a:t>Administrative</a:t>
              </a:r>
              <a:br>
                <a:rPr lang="en-US" sz="2400">
                  <a:solidFill>
                    <a:srgbClr val="FFFFCC"/>
                  </a:solidFill>
                  <a:latin typeface="Arial"/>
                  <a:ea typeface="Arial"/>
                  <a:cs typeface="Arial"/>
                  <a:sym typeface="Arial"/>
                </a:rPr>
              </a:br>
              <a:r>
                <a:rPr lang="en-US" sz="2400">
                  <a:solidFill>
                    <a:srgbClr val="FFFFCC"/>
                  </a:solidFill>
                  <a:latin typeface="Arial"/>
                  <a:ea typeface="Arial"/>
                  <a:cs typeface="Arial"/>
                  <a:sym typeface="Arial"/>
                </a:rPr>
                <a:t>Expense Budget.</a:t>
              </a:r>
              <a:endParaRPr/>
            </a:p>
          </p:txBody>
        </p:sp>
        <p:cxnSp>
          <p:nvCxnSpPr>
            <p:cNvPr id="973" name="Google Shape;973;p89"/>
            <p:cNvCxnSpPr/>
            <p:nvPr/>
          </p:nvCxnSpPr>
          <p:spPr>
            <a:xfrm rot="10800000">
              <a:off x="3792" y="2496"/>
              <a:ext cx="288" cy="144"/>
            </a:xfrm>
            <a:prstGeom prst="straightConnector1">
              <a:avLst/>
            </a:prstGeom>
            <a:noFill/>
            <a:ln w="38100" cap="flat" cmpd="sng">
              <a:solidFill>
                <a:srgbClr val="FF0000"/>
              </a:solidFill>
              <a:prstDash val="solid"/>
              <a:round/>
              <a:headEnd type="none" w="med" len="med"/>
              <a:tailEnd type="triangle" w="med" len="med"/>
            </a:ln>
            <a:effectLst>
              <a:outerShdw blurRad="63500" dist="38099" dir="2700000" algn="ctr" rotWithShape="0">
                <a:schemeClr val="lt2">
                  <a:alpha val="74901"/>
                </a:schemeClr>
              </a:outerShdw>
            </a:effectLst>
          </p:spPr>
        </p:cxnSp>
      </p:grpSp>
      <p:grpSp>
        <p:nvGrpSpPr>
          <p:cNvPr id="974" name="Google Shape;974;p89"/>
          <p:cNvGrpSpPr/>
          <p:nvPr/>
        </p:nvGrpSpPr>
        <p:grpSpPr>
          <a:xfrm>
            <a:off x="1828800" y="4495800"/>
            <a:ext cx="3394075" cy="1216025"/>
            <a:chOff x="1222" y="2832"/>
            <a:chExt cx="2138" cy="766"/>
          </a:xfrm>
        </p:grpSpPr>
        <p:cxnSp>
          <p:nvCxnSpPr>
            <p:cNvPr id="975" name="Google Shape;975;p89"/>
            <p:cNvCxnSpPr/>
            <p:nvPr/>
          </p:nvCxnSpPr>
          <p:spPr>
            <a:xfrm rot="10800000" flipH="1">
              <a:off x="2448" y="2832"/>
              <a:ext cx="912" cy="480"/>
            </a:xfrm>
            <a:prstGeom prst="straightConnector1">
              <a:avLst/>
            </a:prstGeom>
            <a:noFill/>
            <a:ln w="38100" cap="flat" cmpd="sng">
              <a:solidFill>
                <a:srgbClr val="FF0000"/>
              </a:solidFill>
              <a:prstDash val="solid"/>
              <a:round/>
              <a:headEnd type="none" w="med" len="med"/>
              <a:tailEnd type="triangle" w="med" len="med"/>
            </a:ln>
            <a:effectLst>
              <a:outerShdw blurRad="63500" dist="17961" dir="2700000" algn="ctr" rotWithShape="0">
                <a:srgbClr val="000000">
                  <a:alpha val="74901"/>
                </a:srgbClr>
              </a:outerShdw>
            </a:effectLst>
          </p:spPr>
        </p:cxnSp>
        <p:sp>
          <p:nvSpPr>
            <p:cNvPr id="976" name="Google Shape;976;p89"/>
            <p:cNvSpPr/>
            <p:nvPr/>
          </p:nvSpPr>
          <p:spPr>
            <a:xfrm>
              <a:off x="1222" y="3304"/>
              <a:ext cx="1286" cy="294"/>
            </a:xfrm>
            <a:prstGeom prst="rect">
              <a:avLst/>
            </a:prstGeom>
            <a:solidFill>
              <a:srgbClr val="1D6295"/>
            </a:solidFill>
            <a:ln w="12700" cap="flat" cmpd="sng">
              <a:solidFill>
                <a:srgbClr val="000000"/>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0475" tIns="44450" rIns="90475" bIns="44450" anchor="t" anchorCtr="0">
              <a:spAutoFit/>
            </a:bodyPr>
            <a:lstStyle/>
            <a:p>
              <a:pPr marL="0" marR="0" lvl="0" indent="0" algn="ctr" rtl="0">
                <a:spcBef>
                  <a:spcPts val="0"/>
                </a:spcBef>
                <a:spcAft>
                  <a:spcPts val="0"/>
                </a:spcAft>
                <a:buNone/>
              </a:pPr>
              <a:r>
                <a:rPr lang="en-US" sz="2400">
                  <a:solidFill>
                    <a:srgbClr val="FFFFCC"/>
                  </a:solidFill>
                  <a:latin typeface="Arial"/>
                  <a:ea typeface="Arial"/>
                  <a:cs typeface="Arial"/>
                  <a:sym typeface="Arial"/>
                </a:rPr>
                <a:t>Cash Budget.</a:t>
              </a:r>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65"/>
                                        </p:tgtEl>
                                        <p:attrNameLst>
                                          <p:attrName>style.visibility</p:attrName>
                                        </p:attrNameLst>
                                      </p:cBhvr>
                                      <p:to>
                                        <p:strVal val="visible"/>
                                      </p:to>
                                    </p:set>
                                    <p:animEffect transition="in" filter="fade">
                                      <p:cBhvr>
                                        <p:cTn id="7" dur="1000"/>
                                        <p:tgtEl>
                                          <p:spTgt spid="96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68"/>
                                        </p:tgtEl>
                                        <p:attrNameLst>
                                          <p:attrName>style.visibility</p:attrName>
                                        </p:attrNameLst>
                                      </p:cBhvr>
                                      <p:to>
                                        <p:strVal val="visible"/>
                                      </p:to>
                                    </p:set>
                                    <p:animEffect transition="in" filter="fade">
                                      <p:cBhvr>
                                        <p:cTn id="11" dur="1000"/>
                                        <p:tgtEl>
                                          <p:spTgt spid="968"/>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971"/>
                                        </p:tgtEl>
                                        <p:attrNameLst>
                                          <p:attrName>style.visibility</p:attrName>
                                        </p:attrNameLst>
                                      </p:cBhvr>
                                      <p:to>
                                        <p:strVal val="visible"/>
                                      </p:to>
                                    </p:set>
                                    <p:animEffect transition="in" filter="fade">
                                      <p:cBhvr>
                                        <p:cTn id="15" dur="1000"/>
                                        <p:tgtEl>
                                          <p:spTgt spid="971"/>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974"/>
                                        </p:tgtEl>
                                        <p:attrNameLst>
                                          <p:attrName>style.visibility</p:attrName>
                                        </p:attrNameLst>
                                      </p:cBhvr>
                                      <p:to>
                                        <p:strVal val="visible"/>
                                      </p:to>
                                    </p:set>
                                    <p:animEffect transition="in" filter="fade">
                                      <p:cBhvr>
                                        <p:cTn id="19" dur="1000"/>
                                        <p:tgtEl>
                                          <p:spTgt spid="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9"/>
          <p:cNvSpPr txBox="1">
            <a:spLocks noGrp="1"/>
          </p:cNvSpPr>
          <p:nvPr>
            <p:ph type="title"/>
          </p:nvPr>
        </p:nvSpPr>
        <p:spPr>
          <a:xfrm>
            <a:off x="457200" y="304800"/>
            <a:ext cx="8229600" cy="914400"/>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t>Self-Imposed Budgets</a:t>
            </a:r>
            <a:endParaRPr/>
          </a:p>
        </p:txBody>
      </p:sp>
      <p:sp>
        <p:nvSpPr>
          <p:cNvPr id="292" name="Google Shape;292;p9"/>
          <p:cNvSpPr/>
          <p:nvPr/>
        </p:nvSpPr>
        <p:spPr>
          <a:xfrm>
            <a:off x="152400" y="4973638"/>
            <a:ext cx="8915400" cy="459100"/>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endParaRPr sz="2400">
              <a:solidFill>
                <a:schemeClr val="dk1"/>
              </a:solidFill>
              <a:latin typeface="Arial"/>
              <a:ea typeface="Arial"/>
              <a:cs typeface="Arial"/>
              <a:sym typeface="Arial"/>
            </a:endParaRPr>
          </a:p>
        </p:txBody>
      </p:sp>
      <p:graphicFrame>
        <p:nvGraphicFramePr>
          <p:cNvPr id="293" name="Google Shape;293;p9"/>
          <p:cNvGraphicFramePr/>
          <p:nvPr/>
        </p:nvGraphicFramePr>
        <p:xfrm>
          <a:off x="533400" y="1425262"/>
          <a:ext cx="7881938" cy="3638550"/>
        </p:xfrm>
        <a:graphic>
          <a:graphicData uri="http://schemas.openxmlformats.org/presentationml/2006/ole">
            <mc:AlternateContent xmlns:mc="http://schemas.openxmlformats.org/markup-compatibility/2006">
              <mc:Choice xmlns:v="urn:schemas-microsoft-com:vml" Requires="v">
                <p:oleObj r:id="rId3" imgW="7881938" imgH="3638550" progId="">
                  <p:embed/>
                </p:oleObj>
              </mc:Choice>
              <mc:Fallback>
                <p:oleObj r:id="rId3" imgW="7881938" imgH="3638550" progId="">
                  <p:embed/>
                  <p:pic>
                    <p:nvPicPr>
                      <p:cNvPr id="293" name="Google Shape;293;p9"/>
                      <p:cNvPicPr preferRelativeResize="0"/>
                      <p:nvPr/>
                    </p:nvPicPr>
                    <p:blipFill rotWithShape="1">
                      <a:blip r:embed="rId4">
                        <a:alphaModFix/>
                      </a:blip>
                      <a:srcRect/>
                      <a:stretch/>
                    </p:blipFill>
                    <p:spPr>
                      <a:xfrm>
                        <a:off x="533400" y="1425262"/>
                        <a:ext cx="7881938" cy="3638550"/>
                      </a:xfrm>
                      <a:prstGeom prst="rect">
                        <a:avLst/>
                      </a:prstGeom>
                      <a:noFill/>
                      <a:ln>
                        <a:noFill/>
                      </a:ln>
                    </p:spPr>
                  </p:pic>
                </p:oleObj>
              </mc:Fallback>
            </mc:AlternateContent>
          </a:graphicData>
        </a:graphic>
      </p:graphicFrame>
      <p:cxnSp>
        <p:nvCxnSpPr>
          <p:cNvPr id="294" name="Google Shape;294;p9"/>
          <p:cNvCxnSpPr/>
          <p:nvPr/>
        </p:nvCxnSpPr>
        <p:spPr>
          <a:xfrm rot="10800000" flipH="1">
            <a:off x="533400" y="1587070"/>
            <a:ext cx="2514600" cy="2743200"/>
          </a:xfrm>
          <a:prstGeom prst="straightConnector1">
            <a:avLst/>
          </a:prstGeom>
          <a:noFill/>
          <a:ln w="38100" cap="flat" cmpd="sng">
            <a:solidFill>
              <a:srgbClr val="FC0128"/>
            </a:solidFill>
            <a:prstDash val="solid"/>
            <a:round/>
            <a:headEnd type="none" w="med" len="med"/>
            <a:tailEnd type="triangle" w="med" len="med"/>
          </a:ln>
          <a:effectLst>
            <a:outerShdw blurRad="63500" dist="17961" dir="2700000" algn="ctr" rotWithShape="0">
              <a:srgbClr val="000000">
                <a:alpha val="74901"/>
              </a:srgbClr>
            </a:outerShdw>
          </a:effectLst>
        </p:spPr>
      </p:cxnSp>
      <p:cxnSp>
        <p:nvCxnSpPr>
          <p:cNvPr id="295" name="Google Shape;295;p9"/>
          <p:cNvCxnSpPr/>
          <p:nvPr/>
        </p:nvCxnSpPr>
        <p:spPr>
          <a:xfrm rot="10800000">
            <a:off x="5791200" y="1553435"/>
            <a:ext cx="2624138" cy="2671169"/>
          </a:xfrm>
          <a:prstGeom prst="straightConnector1">
            <a:avLst/>
          </a:prstGeom>
          <a:noFill/>
          <a:ln w="38100" cap="flat" cmpd="sng">
            <a:solidFill>
              <a:srgbClr val="FC0128"/>
            </a:solidFill>
            <a:prstDash val="solid"/>
            <a:round/>
            <a:headEnd type="none" w="med" len="med"/>
            <a:tailEnd type="triangle" w="med" len="med"/>
          </a:ln>
          <a:effectLst>
            <a:outerShdw blurRad="63500" dist="17961" dir="2700000" algn="ctr" rotWithShape="0">
              <a:srgbClr val="000000">
                <a:alpha val="74901"/>
              </a:srgbClr>
            </a:outerShdw>
          </a:effectLst>
        </p:spPr>
      </p:cxnSp>
      <p:cxnSp>
        <p:nvCxnSpPr>
          <p:cNvPr id="296" name="Google Shape;296;p9"/>
          <p:cNvCxnSpPr/>
          <p:nvPr/>
        </p:nvCxnSpPr>
        <p:spPr>
          <a:xfrm rot="10800000" flipH="1">
            <a:off x="2438400" y="3744730"/>
            <a:ext cx="39688" cy="439737"/>
          </a:xfrm>
          <a:prstGeom prst="straightConnector1">
            <a:avLst/>
          </a:prstGeom>
          <a:noFill/>
          <a:ln w="38100" cap="flat" cmpd="sng">
            <a:solidFill>
              <a:srgbClr val="FF0000"/>
            </a:solidFill>
            <a:prstDash val="solid"/>
            <a:round/>
            <a:headEnd type="none" w="med" len="med"/>
            <a:tailEnd type="triangle" w="med" len="med"/>
          </a:ln>
        </p:spPr>
      </p:cxnSp>
      <p:cxnSp>
        <p:nvCxnSpPr>
          <p:cNvPr id="297" name="Google Shape;297;p9"/>
          <p:cNvCxnSpPr/>
          <p:nvPr/>
        </p:nvCxnSpPr>
        <p:spPr>
          <a:xfrm rot="10800000">
            <a:off x="4461306" y="2574926"/>
            <a:ext cx="0" cy="401637"/>
          </a:xfrm>
          <a:prstGeom prst="straightConnector1">
            <a:avLst/>
          </a:prstGeom>
          <a:noFill/>
          <a:ln w="38100" cap="flat" cmpd="sng">
            <a:solidFill>
              <a:srgbClr val="FF0000"/>
            </a:solidFill>
            <a:prstDash val="solid"/>
            <a:round/>
            <a:headEnd type="none" w="med" len="med"/>
            <a:tailEnd type="triangle" w="med" len="med"/>
          </a:ln>
        </p:spPr>
      </p:cxnSp>
      <p:cxnSp>
        <p:nvCxnSpPr>
          <p:cNvPr id="298" name="Google Shape;298;p9"/>
          <p:cNvCxnSpPr/>
          <p:nvPr/>
        </p:nvCxnSpPr>
        <p:spPr>
          <a:xfrm rot="10800000" flipH="1">
            <a:off x="6477000" y="3744730"/>
            <a:ext cx="26988" cy="363537"/>
          </a:xfrm>
          <a:prstGeom prst="straightConnector1">
            <a:avLst/>
          </a:prstGeom>
          <a:noFill/>
          <a:ln w="38100" cap="flat" cmpd="sng">
            <a:solidFill>
              <a:srgbClr val="FF0000"/>
            </a:solidFill>
            <a:prstDash val="solid"/>
            <a:round/>
            <a:headEnd type="none" w="med" len="med"/>
            <a:tailEnd type="triangle" w="med" len="med"/>
          </a:ln>
        </p:spPr>
      </p:cxnSp>
      <p:sp>
        <p:nvSpPr>
          <p:cNvPr id="299" name="Google Shape;299;p9"/>
          <p:cNvSpPr/>
          <p:nvPr/>
        </p:nvSpPr>
        <p:spPr>
          <a:xfrm>
            <a:off x="304800" y="4981442"/>
            <a:ext cx="83820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When managers throughout the organization work collaboratively to prepare a budget they often strive to establish challenging targets that are also highly achievable.  These goals are likely to build a lower-level manager’s confidence and commitment to the budget</a:t>
            </a:r>
            <a:endParaRPr/>
          </a:p>
        </p:txBody>
      </p:sp>
    </p:spTree>
  </p:cSld>
  <p:clrMapOvr>
    <a:masterClrMapping/>
  </p:clrMapOvr>
  <p:transition>
    <p:strips dir="rd"/>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90"/>
          <p:cNvSpPr txBox="1">
            <a:spLocks noGrp="1"/>
          </p:cNvSpPr>
          <p:nvPr>
            <p:ph type="title"/>
          </p:nvPr>
        </p:nvSpPr>
        <p:spPr>
          <a:xfrm>
            <a:off x="796150" y="457200"/>
            <a:ext cx="8229600" cy="10668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04040"/>
              </a:buClr>
              <a:buSzPts val="1400"/>
              <a:buFont typeface="Calibri"/>
              <a:buNone/>
            </a:pPr>
            <a:r>
              <a:rPr lang="en-US">
                <a:solidFill>
                  <a:schemeClr val="dk1"/>
                </a:solidFill>
                <a:latin typeface="Arial"/>
                <a:ea typeface="Arial"/>
                <a:cs typeface="Arial"/>
                <a:sym typeface="Arial"/>
              </a:rPr>
              <a:t>Poll 17</a:t>
            </a:r>
            <a:endParaRPr>
              <a:solidFill>
                <a:schemeClr val="dk1"/>
              </a:solidFill>
              <a:latin typeface="Arial"/>
              <a:ea typeface="Arial"/>
              <a:cs typeface="Arial"/>
              <a:sym typeface="Arial"/>
            </a:endParaRPr>
          </a:p>
        </p:txBody>
      </p:sp>
      <p:sp>
        <p:nvSpPr>
          <p:cNvPr id="982" name="Google Shape;982;p90"/>
          <p:cNvSpPr txBox="1"/>
          <p:nvPr/>
        </p:nvSpPr>
        <p:spPr>
          <a:xfrm>
            <a:off x="457200" y="1524000"/>
            <a:ext cx="8338200" cy="32016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The Budgeted Income Statement comes before the Cash Budget because the Budgeted Income Statement does not require any information from the Cash Budget.</a:t>
            </a:r>
            <a:endParaRPr sz="2800">
              <a:solidFill>
                <a:schemeClr val="dk1"/>
              </a:solidFill>
              <a:latin typeface="Arial"/>
              <a:ea typeface="Arial"/>
              <a:cs typeface="Arial"/>
              <a:sym typeface="Arial"/>
            </a:endParaRPr>
          </a:p>
          <a:p>
            <a:pPr marL="0" marR="0" lvl="0" indent="0" algn="l" rtl="0">
              <a:spcBef>
                <a:spcPts val="0"/>
              </a:spcBef>
              <a:spcAft>
                <a:spcPts val="0"/>
              </a:spcAft>
              <a:buClr>
                <a:schemeClr val="dk1"/>
              </a:buClr>
              <a:buSzPts val="2800"/>
              <a:buFont typeface="Arial"/>
              <a:buNone/>
            </a:pPr>
            <a:endParaRPr sz="2800">
              <a:solidFill>
                <a:schemeClr val="dk1"/>
              </a:solidFill>
              <a:latin typeface="Arial"/>
              <a:ea typeface="Arial"/>
              <a:cs typeface="Arial"/>
              <a:sym typeface="Arial"/>
            </a:endParaRPr>
          </a:p>
          <a:p>
            <a:pPr marL="457200" marR="0" lvl="0" indent="-406400" algn="l" rtl="0">
              <a:spcBef>
                <a:spcPts val="0"/>
              </a:spcBef>
              <a:spcAft>
                <a:spcPts val="0"/>
              </a:spcAft>
              <a:buClr>
                <a:schemeClr val="dk1"/>
              </a:buClr>
              <a:buSzPts val="2800"/>
              <a:buFont typeface="Arial"/>
              <a:buAutoNum type="alphaLcPeriod"/>
            </a:pPr>
            <a:r>
              <a:rPr lang="en-US" sz="2800">
                <a:solidFill>
                  <a:schemeClr val="dk1"/>
                </a:solidFill>
                <a:latin typeface="Arial"/>
                <a:ea typeface="Arial"/>
                <a:cs typeface="Arial"/>
                <a:sym typeface="Arial"/>
              </a:rPr>
              <a:t>True</a:t>
            </a:r>
            <a:endParaRPr sz="2800">
              <a:solidFill>
                <a:schemeClr val="dk1"/>
              </a:solidFill>
              <a:latin typeface="Arial"/>
              <a:ea typeface="Arial"/>
              <a:cs typeface="Arial"/>
              <a:sym typeface="Arial"/>
            </a:endParaRPr>
          </a:p>
          <a:p>
            <a:pPr marL="457200" marR="0" lvl="0" indent="-406400" algn="l" rtl="0">
              <a:spcBef>
                <a:spcPts val="0"/>
              </a:spcBef>
              <a:spcAft>
                <a:spcPts val="0"/>
              </a:spcAft>
              <a:buClr>
                <a:srgbClr val="FF0000"/>
              </a:buClr>
              <a:buSzPts val="2800"/>
              <a:buFont typeface="Arial"/>
              <a:buAutoNum type="alphaLcPeriod"/>
            </a:pPr>
            <a:r>
              <a:rPr lang="en-US" sz="2800">
                <a:solidFill>
                  <a:srgbClr val="FF0000"/>
                </a:solidFill>
                <a:latin typeface="Arial"/>
                <a:ea typeface="Arial"/>
                <a:cs typeface="Arial"/>
                <a:sym typeface="Arial"/>
              </a:rPr>
              <a:t>False</a:t>
            </a:r>
            <a:endParaRPr sz="2800">
              <a:solidFill>
                <a:srgbClr val="FF0000"/>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91"/>
          <p:cNvSpPr txBox="1">
            <a:spLocks noGrp="1"/>
          </p:cNvSpPr>
          <p:nvPr>
            <p:ph type="title"/>
          </p:nvPr>
        </p:nvSpPr>
        <p:spPr>
          <a:xfrm>
            <a:off x="830050" y="457200"/>
            <a:ext cx="8229600" cy="10668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04040"/>
              </a:buClr>
              <a:buSzPts val="1400"/>
              <a:buFont typeface="Calibri"/>
              <a:buNone/>
            </a:pPr>
            <a:r>
              <a:rPr lang="en-US">
                <a:solidFill>
                  <a:schemeClr val="dk1"/>
                </a:solidFill>
                <a:latin typeface="Arial"/>
                <a:ea typeface="Arial"/>
                <a:cs typeface="Arial"/>
                <a:sym typeface="Arial"/>
              </a:rPr>
              <a:t>Poll 18</a:t>
            </a:r>
            <a:endParaRPr>
              <a:solidFill>
                <a:schemeClr val="dk1"/>
              </a:solidFill>
              <a:latin typeface="Arial"/>
              <a:ea typeface="Arial"/>
              <a:cs typeface="Arial"/>
              <a:sym typeface="Arial"/>
            </a:endParaRPr>
          </a:p>
        </p:txBody>
      </p:sp>
      <p:sp>
        <p:nvSpPr>
          <p:cNvPr id="988" name="Google Shape;988;p91"/>
          <p:cNvSpPr txBox="1"/>
          <p:nvPr/>
        </p:nvSpPr>
        <p:spPr>
          <a:xfrm>
            <a:off x="457200" y="1524000"/>
            <a:ext cx="8229600" cy="40635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If the quarterly budgeted sales from the Sales Budget equals 50,000 units, the budgeted price per unit is $10, and the budgeted gross margin is $100,000, what is budgeted cost of goods sold?</a:t>
            </a:r>
            <a:endParaRPr sz="2800">
              <a:solidFill>
                <a:schemeClr val="dk1"/>
              </a:solidFill>
              <a:latin typeface="Arial"/>
              <a:ea typeface="Arial"/>
              <a:cs typeface="Arial"/>
              <a:sym typeface="Arial"/>
            </a:endParaRPr>
          </a:p>
          <a:p>
            <a:pPr marL="0" marR="0" lvl="0" indent="0" algn="l" rtl="0">
              <a:spcBef>
                <a:spcPts val="0"/>
              </a:spcBef>
              <a:spcAft>
                <a:spcPts val="0"/>
              </a:spcAft>
              <a:buClr>
                <a:schemeClr val="dk1"/>
              </a:buClr>
              <a:buSzPts val="2800"/>
              <a:buFont typeface="Arial"/>
              <a:buNone/>
            </a:pPr>
            <a:endParaRPr sz="2800">
              <a:solidFill>
                <a:schemeClr val="dk1"/>
              </a:solidFill>
              <a:latin typeface="Arial"/>
              <a:ea typeface="Arial"/>
              <a:cs typeface="Arial"/>
              <a:sym typeface="Arial"/>
            </a:endParaRPr>
          </a:p>
          <a:p>
            <a:pPr marL="457200" marR="0" lvl="0" indent="-406400" algn="l" rtl="0">
              <a:spcBef>
                <a:spcPts val="0"/>
              </a:spcBef>
              <a:spcAft>
                <a:spcPts val="0"/>
              </a:spcAft>
              <a:buClr>
                <a:srgbClr val="FF0000"/>
              </a:buClr>
              <a:buSzPts val="2800"/>
              <a:buFont typeface="Arial"/>
              <a:buAutoNum type="alphaLcPeriod"/>
            </a:pPr>
            <a:r>
              <a:rPr lang="en-US" sz="2800">
                <a:solidFill>
                  <a:srgbClr val="FF0000"/>
                </a:solidFill>
                <a:latin typeface="Arial"/>
                <a:ea typeface="Arial"/>
                <a:cs typeface="Arial"/>
                <a:sym typeface="Arial"/>
              </a:rPr>
              <a:t>$400,000</a:t>
            </a:r>
            <a:endParaRPr sz="2800">
              <a:solidFill>
                <a:srgbClr val="FF0000"/>
              </a:solidFill>
              <a:latin typeface="Arial"/>
              <a:ea typeface="Arial"/>
              <a:cs typeface="Arial"/>
              <a:sym typeface="Arial"/>
            </a:endParaRPr>
          </a:p>
          <a:p>
            <a:pPr marL="457200" marR="0" lvl="0" indent="-406400" algn="l" rtl="0">
              <a:spcBef>
                <a:spcPts val="0"/>
              </a:spcBef>
              <a:spcAft>
                <a:spcPts val="0"/>
              </a:spcAft>
              <a:buClr>
                <a:schemeClr val="dk1"/>
              </a:buClr>
              <a:buSzPts val="2800"/>
              <a:buFont typeface="Arial"/>
              <a:buAutoNum type="alphaLcPeriod"/>
            </a:pPr>
            <a:r>
              <a:rPr lang="en-US" sz="2800">
                <a:solidFill>
                  <a:schemeClr val="dk1"/>
                </a:solidFill>
                <a:latin typeface="Arial"/>
                <a:ea typeface="Arial"/>
                <a:cs typeface="Arial"/>
                <a:sym typeface="Arial"/>
              </a:rPr>
              <a:t>$350,000</a:t>
            </a:r>
            <a:endParaRPr sz="2800">
              <a:solidFill>
                <a:schemeClr val="dk1"/>
              </a:solidFill>
              <a:latin typeface="Arial"/>
              <a:ea typeface="Arial"/>
              <a:cs typeface="Arial"/>
              <a:sym typeface="Arial"/>
            </a:endParaRPr>
          </a:p>
          <a:p>
            <a:pPr marL="457200" marR="0" lvl="0" indent="-406400" algn="l" rtl="0">
              <a:spcBef>
                <a:spcPts val="0"/>
              </a:spcBef>
              <a:spcAft>
                <a:spcPts val="0"/>
              </a:spcAft>
              <a:buClr>
                <a:schemeClr val="dk1"/>
              </a:buClr>
              <a:buSzPts val="2800"/>
              <a:buFont typeface="Arial"/>
              <a:buAutoNum type="alphaLcPeriod"/>
            </a:pPr>
            <a:r>
              <a:rPr lang="en-US" sz="2800">
                <a:solidFill>
                  <a:schemeClr val="dk1"/>
                </a:solidFill>
                <a:latin typeface="Arial"/>
                <a:ea typeface="Arial"/>
                <a:cs typeface="Arial"/>
                <a:sym typeface="Arial"/>
              </a:rPr>
              <a:t>$375,000</a:t>
            </a:r>
            <a:endParaRPr sz="2800">
              <a:solidFill>
                <a:schemeClr val="dk1"/>
              </a:solidFill>
              <a:latin typeface="Arial"/>
              <a:ea typeface="Arial"/>
              <a:cs typeface="Arial"/>
              <a:sym typeface="Arial"/>
            </a:endParaRPr>
          </a:p>
          <a:p>
            <a:pPr marL="457200" marR="0" lvl="0" indent="-406400" algn="l" rtl="0">
              <a:spcBef>
                <a:spcPts val="0"/>
              </a:spcBef>
              <a:spcAft>
                <a:spcPts val="0"/>
              </a:spcAft>
              <a:buClr>
                <a:schemeClr val="dk1"/>
              </a:buClr>
              <a:buSzPts val="2800"/>
              <a:buFont typeface="Arial"/>
              <a:buAutoNum type="alphaLcPeriod"/>
            </a:pPr>
            <a:r>
              <a:rPr lang="en-US" sz="2800">
                <a:solidFill>
                  <a:schemeClr val="dk1"/>
                </a:solidFill>
                <a:latin typeface="Arial"/>
                <a:ea typeface="Arial"/>
                <a:cs typeface="Arial"/>
                <a:sym typeface="Arial"/>
              </a:rPr>
              <a:t>$100,000</a:t>
            </a:r>
            <a:endParaRPr sz="2800">
              <a:solidFill>
                <a:schemeClr val="dk1"/>
              </a:solidFill>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92"/>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t>Learning Objective 10</a:t>
            </a:r>
            <a:endParaRPr/>
          </a:p>
        </p:txBody>
      </p:sp>
      <p:sp>
        <p:nvSpPr>
          <p:cNvPr id="994" name="Google Shape;994;p92"/>
          <p:cNvSpPr txBox="1"/>
          <p:nvPr/>
        </p:nvSpPr>
        <p:spPr>
          <a:xfrm>
            <a:off x="1905000" y="2671763"/>
            <a:ext cx="5334000" cy="1138237"/>
          </a:xfrm>
          <a:prstGeom prst="rect">
            <a:avLst/>
          </a:prstGeom>
          <a:solidFill>
            <a:schemeClr val="lt1"/>
          </a:solidFill>
          <a:ln w="76200" cap="flat" cmpd="sng">
            <a:solidFill>
              <a:srgbClr val="30525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400" b="1">
                <a:solidFill>
                  <a:srgbClr val="487B78"/>
                </a:solidFill>
                <a:latin typeface="Calibri"/>
                <a:ea typeface="Calibri"/>
                <a:cs typeface="Calibri"/>
                <a:sym typeface="Calibri"/>
              </a:rPr>
              <a:t>Prepare a budgeted balance sheet. </a:t>
            </a:r>
            <a:endParaRPr/>
          </a:p>
        </p:txBody>
      </p:sp>
    </p:spTree>
  </p:cSld>
  <p:clrMapOvr>
    <a:masterClrMapping/>
  </p:clrMapOvr>
  <p:transition>
    <p:strips dir="rd"/>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93"/>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None/>
            </a:pPr>
            <a:r>
              <a:rPr lang="en-US"/>
              <a:t>Additional Budgeted Balance Sheet Information</a:t>
            </a:r>
            <a:endParaRPr/>
          </a:p>
        </p:txBody>
      </p:sp>
      <p:sp>
        <p:nvSpPr>
          <p:cNvPr id="1000" name="Google Shape;1000;p93"/>
          <p:cNvSpPr txBox="1">
            <a:spLocks noGrp="1"/>
          </p:cNvSpPr>
          <p:nvPr>
            <p:ph type="body" idx="1"/>
          </p:nvPr>
        </p:nvSpPr>
        <p:spPr>
          <a:xfrm>
            <a:off x="228600" y="1441450"/>
            <a:ext cx="8686800" cy="4425950"/>
          </a:xfrm>
          <a:prstGeom prst="rect">
            <a:avLst/>
          </a:prstGeom>
          <a:solidFill>
            <a:srgbClr val="124163"/>
          </a:solidFill>
          <a:ln w="12700" cap="flat" cmpd="sng">
            <a:solidFill>
              <a:schemeClr val="dk1"/>
            </a:solidFill>
            <a:prstDash val="solid"/>
            <a:round/>
            <a:headEnd type="none" w="sm" len="sm"/>
            <a:tailEnd type="none" w="sm" len="sm"/>
          </a:ln>
        </p:spPr>
        <p:txBody>
          <a:bodyPr spcFirstLastPara="1" wrap="square" lIns="90475" tIns="44450" rIns="90475" bIns="44450" anchor="t" anchorCtr="0">
            <a:noAutofit/>
          </a:bodyPr>
          <a:lstStyle/>
          <a:p>
            <a:pPr marL="90488" lvl="0" indent="-90488" algn="l" rtl="0">
              <a:lnSpc>
                <a:spcPct val="90000"/>
              </a:lnSpc>
              <a:spcBef>
                <a:spcPts val="0"/>
              </a:spcBef>
              <a:spcAft>
                <a:spcPts val="0"/>
              </a:spcAft>
              <a:buClr>
                <a:srgbClr val="FFFF00"/>
              </a:buClr>
              <a:buSzPts val="3400"/>
              <a:buFont typeface="Times"/>
              <a:buNone/>
            </a:pPr>
            <a:r>
              <a:rPr lang="en-US" sz="3400">
                <a:solidFill>
                  <a:srgbClr val="FFFFFF"/>
                </a:solidFill>
              </a:rPr>
              <a:t>Royal reported the following account balances prior to preparing its budgeted financial statements:</a:t>
            </a:r>
            <a:endParaRPr/>
          </a:p>
          <a:p>
            <a:pPr marL="90488" lvl="0" indent="-90488" algn="ctr" rtl="0">
              <a:lnSpc>
                <a:spcPct val="90000"/>
              </a:lnSpc>
              <a:spcBef>
                <a:spcPts val="1400"/>
              </a:spcBef>
              <a:spcAft>
                <a:spcPts val="0"/>
              </a:spcAft>
              <a:buClr>
                <a:srgbClr val="FFFF00"/>
              </a:buClr>
              <a:buSzPts val="1000"/>
              <a:buFont typeface="Times"/>
              <a:buNone/>
            </a:pPr>
            <a:endParaRPr sz="1000">
              <a:solidFill>
                <a:srgbClr val="FFFFFF"/>
              </a:solidFill>
            </a:endParaRPr>
          </a:p>
          <a:p>
            <a:pPr marL="382588" lvl="1" indent="-248284" algn="l" rtl="0">
              <a:lnSpc>
                <a:spcPct val="90000"/>
              </a:lnSpc>
              <a:spcBef>
                <a:spcPts val="400"/>
              </a:spcBef>
              <a:spcAft>
                <a:spcPts val="0"/>
              </a:spcAft>
              <a:buClr>
                <a:srgbClr val="FFFF00"/>
              </a:buClr>
              <a:buSzPts val="3910"/>
              <a:buFont typeface="Calibri"/>
              <a:buChar char="•"/>
            </a:pPr>
            <a:r>
              <a:rPr lang="en-US" sz="3400">
                <a:solidFill>
                  <a:srgbClr val="FFFFFF"/>
                </a:solidFill>
              </a:rPr>
              <a:t>Land - $50,000</a:t>
            </a:r>
            <a:endParaRPr/>
          </a:p>
          <a:p>
            <a:pPr marL="382588" lvl="1" indent="-248284" algn="l" rtl="0">
              <a:lnSpc>
                <a:spcPct val="90000"/>
              </a:lnSpc>
              <a:spcBef>
                <a:spcPts val="600"/>
              </a:spcBef>
              <a:spcAft>
                <a:spcPts val="0"/>
              </a:spcAft>
              <a:buClr>
                <a:srgbClr val="FFFF00"/>
              </a:buClr>
              <a:buSzPts val="3910"/>
              <a:buFont typeface="Calibri"/>
              <a:buChar char="•"/>
            </a:pPr>
            <a:r>
              <a:rPr lang="en-US" sz="3400">
                <a:solidFill>
                  <a:srgbClr val="FFFFFF"/>
                </a:solidFill>
              </a:rPr>
              <a:t>Common stock - $150,000</a:t>
            </a:r>
            <a:endParaRPr/>
          </a:p>
          <a:p>
            <a:pPr marL="382588" lvl="1" indent="-248284" algn="l" rtl="0">
              <a:lnSpc>
                <a:spcPct val="90000"/>
              </a:lnSpc>
              <a:spcBef>
                <a:spcPts val="600"/>
              </a:spcBef>
              <a:spcAft>
                <a:spcPts val="0"/>
              </a:spcAft>
              <a:buClr>
                <a:srgbClr val="FFFF00"/>
              </a:buClr>
              <a:buSzPts val="3910"/>
              <a:buFont typeface="Calibri"/>
              <a:buChar char="•"/>
            </a:pPr>
            <a:r>
              <a:rPr lang="en-US" sz="3400">
                <a:solidFill>
                  <a:srgbClr val="FFFFFF"/>
                </a:solidFill>
              </a:rPr>
              <a:t>Retained earnings - $248,650 (April 1)</a:t>
            </a:r>
            <a:endParaRPr/>
          </a:p>
          <a:p>
            <a:pPr marL="382588" lvl="1" indent="-248284" algn="l" rtl="0">
              <a:lnSpc>
                <a:spcPct val="90000"/>
              </a:lnSpc>
              <a:spcBef>
                <a:spcPts val="600"/>
              </a:spcBef>
              <a:spcAft>
                <a:spcPts val="0"/>
              </a:spcAft>
              <a:buClr>
                <a:srgbClr val="FFFF00"/>
              </a:buClr>
              <a:buSzPts val="3910"/>
              <a:buFont typeface="Calibri"/>
              <a:buChar char="•"/>
            </a:pPr>
            <a:r>
              <a:rPr lang="en-US" sz="3400">
                <a:solidFill>
                  <a:srgbClr val="FFFFFF"/>
                </a:solidFill>
              </a:rPr>
              <a:t>Equipment - $175,000</a:t>
            </a:r>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00">
                                            <p:txEl>
                                              <p:pRg st="0" end="0"/>
                                            </p:txEl>
                                          </p:spTgt>
                                        </p:tgtEl>
                                        <p:attrNameLst>
                                          <p:attrName>style.visibility</p:attrName>
                                        </p:attrNameLst>
                                      </p:cBhvr>
                                      <p:to>
                                        <p:strVal val="visible"/>
                                      </p:to>
                                    </p:set>
                                    <p:animEffect transition="in" filter="fade">
                                      <p:cBhvr>
                                        <p:cTn id="7" dur="500"/>
                                        <p:tgtEl>
                                          <p:spTgt spid="100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00">
                                            <p:txEl>
                                              <p:pRg st="1" end="1"/>
                                            </p:txEl>
                                          </p:spTgt>
                                        </p:tgtEl>
                                        <p:attrNameLst>
                                          <p:attrName>style.visibility</p:attrName>
                                        </p:attrNameLst>
                                      </p:cBhvr>
                                      <p:to>
                                        <p:strVal val="visible"/>
                                      </p:to>
                                    </p:set>
                                    <p:animEffect transition="in" filter="fade">
                                      <p:cBhvr>
                                        <p:cTn id="10" dur="500"/>
                                        <p:tgtEl>
                                          <p:spTgt spid="100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00">
                                            <p:txEl>
                                              <p:pRg st="2" end="2"/>
                                            </p:txEl>
                                          </p:spTgt>
                                        </p:tgtEl>
                                        <p:attrNameLst>
                                          <p:attrName>style.visibility</p:attrName>
                                        </p:attrNameLst>
                                      </p:cBhvr>
                                      <p:to>
                                        <p:strVal val="visible"/>
                                      </p:to>
                                    </p:set>
                                    <p:animEffect transition="in" filter="fade">
                                      <p:cBhvr>
                                        <p:cTn id="13" dur="500"/>
                                        <p:tgtEl>
                                          <p:spTgt spid="100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00">
                                            <p:txEl>
                                              <p:pRg st="3" end="3"/>
                                            </p:txEl>
                                          </p:spTgt>
                                        </p:tgtEl>
                                        <p:attrNameLst>
                                          <p:attrName>style.visibility</p:attrName>
                                        </p:attrNameLst>
                                      </p:cBhvr>
                                      <p:to>
                                        <p:strVal val="visible"/>
                                      </p:to>
                                    </p:set>
                                    <p:animEffect transition="in" filter="fade">
                                      <p:cBhvr>
                                        <p:cTn id="16" dur="500"/>
                                        <p:tgtEl>
                                          <p:spTgt spid="1000">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00">
                                            <p:txEl>
                                              <p:pRg st="4" end="4"/>
                                            </p:txEl>
                                          </p:spTgt>
                                        </p:tgtEl>
                                        <p:attrNameLst>
                                          <p:attrName>style.visibility</p:attrName>
                                        </p:attrNameLst>
                                      </p:cBhvr>
                                      <p:to>
                                        <p:strVal val="visible"/>
                                      </p:to>
                                    </p:set>
                                    <p:animEffect transition="in" filter="fade">
                                      <p:cBhvr>
                                        <p:cTn id="19" dur="500"/>
                                        <p:tgtEl>
                                          <p:spTgt spid="1000">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00">
                                            <p:txEl>
                                              <p:pRg st="5" end="5"/>
                                            </p:txEl>
                                          </p:spTgt>
                                        </p:tgtEl>
                                        <p:attrNameLst>
                                          <p:attrName>style.visibility</p:attrName>
                                        </p:attrNameLst>
                                      </p:cBhvr>
                                      <p:to>
                                        <p:strVal val="visible"/>
                                      </p:to>
                                    </p:set>
                                    <p:animEffect transition="in" filter="fade">
                                      <p:cBhvr>
                                        <p:cTn id="22" dur="500"/>
                                        <p:tgtEl>
                                          <p:spTgt spid="10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pic>
        <p:nvPicPr>
          <p:cNvPr id="1005" name="Google Shape;1005;p94"/>
          <p:cNvPicPr preferRelativeResize="0"/>
          <p:nvPr/>
        </p:nvPicPr>
        <p:blipFill rotWithShape="1">
          <a:blip r:embed="rId3">
            <a:alphaModFix/>
          </a:blip>
          <a:srcRect/>
          <a:stretch/>
        </p:blipFill>
        <p:spPr>
          <a:xfrm>
            <a:off x="1524000" y="990600"/>
            <a:ext cx="5133975" cy="5308600"/>
          </a:xfrm>
          <a:prstGeom prst="rect">
            <a:avLst/>
          </a:prstGeom>
          <a:noFill/>
          <a:ln>
            <a:noFill/>
          </a:ln>
        </p:spPr>
      </p:pic>
      <p:grpSp>
        <p:nvGrpSpPr>
          <p:cNvPr id="1006" name="Google Shape;1006;p94"/>
          <p:cNvGrpSpPr/>
          <p:nvPr/>
        </p:nvGrpSpPr>
        <p:grpSpPr>
          <a:xfrm>
            <a:off x="6435726" y="2673350"/>
            <a:ext cx="2555876" cy="831850"/>
            <a:chOff x="3919" y="1123"/>
            <a:chExt cx="1610" cy="524"/>
          </a:xfrm>
        </p:grpSpPr>
        <p:cxnSp>
          <p:nvCxnSpPr>
            <p:cNvPr id="1007" name="Google Shape;1007;p94"/>
            <p:cNvCxnSpPr/>
            <p:nvPr/>
          </p:nvCxnSpPr>
          <p:spPr>
            <a:xfrm rot="10800000">
              <a:off x="3919" y="1363"/>
              <a:ext cx="545" cy="29"/>
            </a:xfrm>
            <a:prstGeom prst="straightConnector1">
              <a:avLst/>
            </a:prstGeom>
            <a:noFill/>
            <a:ln w="38100" cap="flat" cmpd="sng">
              <a:solidFill>
                <a:srgbClr val="FF0000"/>
              </a:solidFill>
              <a:prstDash val="solid"/>
              <a:round/>
              <a:headEnd type="none" w="sm" len="sm"/>
              <a:tailEnd type="stealth" w="med" len="med"/>
            </a:ln>
            <a:effectLst>
              <a:outerShdw blurRad="50800" dist="38100" dir="2700000" algn="tl" rotWithShape="0">
                <a:srgbClr val="000000">
                  <a:alpha val="40000"/>
                </a:srgbClr>
              </a:outerShdw>
            </a:effectLst>
          </p:spPr>
        </p:cxnSp>
        <p:sp>
          <p:nvSpPr>
            <p:cNvPr id="1008" name="Google Shape;1008;p94"/>
            <p:cNvSpPr/>
            <p:nvPr/>
          </p:nvSpPr>
          <p:spPr>
            <a:xfrm>
              <a:off x="4457" y="1123"/>
              <a:ext cx="1072" cy="524"/>
            </a:xfrm>
            <a:prstGeom prst="rect">
              <a:avLst/>
            </a:prstGeom>
            <a:solidFill>
              <a:srgbClr val="1C6294"/>
            </a:solidFill>
            <a:ln w="12700" cap="flat" cmpd="sng">
              <a:solidFill>
                <a:srgbClr val="00000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0475" tIns="44450" rIns="90475" bIns="44450" anchor="t" anchorCtr="0">
              <a:spAutoFit/>
            </a:bodyPr>
            <a:lstStyle/>
            <a:p>
              <a:pPr marL="0" marR="0" lvl="0" indent="0" algn="ctr" rtl="0">
                <a:spcBef>
                  <a:spcPts val="0"/>
                </a:spcBef>
                <a:spcAft>
                  <a:spcPts val="0"/>
                </a:spcAft>
                <a:buNone/>
              </a:pPr>
              <a:r>
                <a:rPr lang="en-US" sz="2400">
                  <a:solidFill>
                    <a:srgbClr val="FFFFCC"/>
                  </a:solidFill>
                  <a:latin typeface="Arial"/>
                  <a:ea typeface="Arial"/>
                  <a:cs typeface="Arial"/>
                  <a:sym typeface="Arial"/>
                </a:rPr>
                <a:t>11,500 lbs.</a:t>
              </a:r>
              <a:endParaRPr/>
            </a:p>
            <a:p>
              <a:pPr marL="0" marR="0" lvl="0" indent="0" algn="ctr" rtl="0">
                <a:spcBef>
                  <a:spcPts val="0"/>
                </a:spcBef>
                <a:spcAft>
                  <a:spcPts val="0"/>
                </a:spcAft>
                <a:buNone/>
              </a:pPr>
              <a:r>
                <a:rPr lang="en-US" sz="2400">
                  <a:solidFill>
                    <a:srgbClr val="FFFFCC"/>
                  </a:solidFill>
                  <a:latin typeface="Arial"/>
                  <a:ea typeface="Arial"/>
                  <a:cs typeface="Arial"/>
                  <a:sym typeface="Arial"/>
                </a:rPr>
                <a:t>at $0.40/lb.</a:t>
              </a:r>
              <a:endParaRPr/>
            </a:p>
          </p:txBody>
        </p:sp>
      </p:grpSp>
      <p:cxnSp>
        <p:nvCxnSpPr>
          <p:cNvPr id="1009" name="Google Shape;1009;p94"/>
          <p:cNvCxnSpPr/>
          <p:nvPr/>
        </p:nvCxnSpPr>
        <p:spPr>
          <a:xfrm rot="10800000">
            <a:off x="6435725" y="3352800"/>
            <a:ext cx="547688" cy="457200"/>
          </a:xfrm>
          <a:prstGeom prst="straightConnector1">
            <a:avLst/>
          </a:prstGeom>
          <a:noFill/>
          <a:ln w="38100" cap="flat" cmpd="sng">
            <a:solidFill>
              <a:srgbClr val="FF0000"/>
            </a:solidFill>
            <a:prstDash val="solid"/>
            <a:round/>
            <a:headEnd type="none" w="med" len="med"/>
            <a:tailEnd type="stealth" w="med" len="med"/>
          </a:ln>
        </p:spPr>
      </p:cxnSp>
      <p:sp>
        <p:nvSpPr>
          <p:cNvPr id="1010" name="Google Shape;1010;p94"/>
          <p:cNvSpPr/>
          <p:nvPr/>
        </p:nvSpPr>
        <p:spPr>
          <a:xfrm>
            <a:off x="6942138" y="3740150"/>
            <a:ext cx="2125662" cy="831850"/>
          </a:xfrm>
          <a:prstGeom prst="rect">
            <a:avLst/>
          </a:prstGeom>
          <a:solidFill>
            <a:srgbClr val="1D6295"/>
          </a:solidFill>
          <a:ln w="12700" cap="flat" cmpd="sng">
            <a:solidFill>
              <a:srgbClr val="000000"/>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0475" tIns="44450" rIns="90475" bIns="44450" anchor="t" anchorCtr="0">
            <a:spAutoFit/>
          </a:bodyPr>
          <a:lstStyle/>
          <a:p>
            <a:pPr marL="0" marR="0" lvl="0" indent="0" algn="ctr" rtl="0">
              <a:spcBef>
                <a:spcPts val="0"/>
              </a:spcBef>
              <a:spcAft>
                <a:spcPts val="0"/>
              </a:spcAft>
              <a:buNone/>
            </a:pPr>
            <a:r>
              <a:rPr lang="en-US" sz="2400">
                <a:solidFill>
                  <a:srgbClr val="FFFFCC"/>
                </a:solidFill>
                <a:latin typeface="Arial"/>
                <a:ea typeface="Arial"/>
                <a:cs typeface="Arial"/>
                <a:sym typeface="Arial"/>
              </a:rPr>
              <a:t>5,000 units</a:t>
            </a:r>
            <a:endParaRPr/>
          </a:p>
          <a:p>
            <a:pPr marL="0" marR="0" lvl="0" indent="0" algn="ctr" rtl="0">
              <a:spcBef>
                <a:spcPts val="0"/>
              </a:spcBef>
              <a:spcAft>
                <a:spcPts val="0"/>
              </a:spcAft>
              <a:buNone/>
            </a:pPr>
            <a:r>
              <a:rPr lang="en-US" sz="2400">
                <a:solidFill>
                  <a:srgbClr val="FFFFCC"/>
                </a:solidFill>
                <a:latin typeface="Arial"/>
                <a:ea typeface="Arial"/>
                <a:cs typeface="Arial"/>
                <a:sym typeface="Arial"/>
              </a:rPr>
              <a:t>at $4.99 each.</a:t>
            </a:r>
            <a:endParaRPr/>
          </a:p>
        </p:txBody>
      </p:sp>
      <p:grpSp>
        <p:nvGrpSpPr>
          <p:cNvPr id="1011" name="Google Shape;1011;p94"/>
          <p:cNvGrpSpPr/>
          <p:nvPr/>
        </p:nvGrpSpPr>
        <p:grpSpPr>
          <a:xfrm>
            <a:off x="6324600" y="4670425"/>
            <a:ext cx="2498725" cy="1196975"/>
            <a:chOff x="3984" y="3072"/>
            <a:chExt cx="1574" cy="754"/>
          </a:xfrm>
        </p:grpSpPr>
        <p:cxnSp>
          <p:nvCxnSpPr>
            <p:cNvPr id="1012" name="Google Shape;1012;p94"/>
            <p:cNvCxnSpPr/>
            <p:nvPr/>
          </p:nvCxnSpPr>
          <p:spPr>
            <a:xfrm rot="10800000">
              <a:off x="3984" y="3408"/>
              <a:ext cx="432" cy="48"/>
            </a:xfrm>
            <a:prstGeom prst="straightConnector1">
              <a:avLst/>
            </a:prstGeom>
            <a:noFill/>
            <a:ln w="38100" cap="flat" cmpd="sng">
              <a:solidFill>
                <a:srgbClr val="FF0000"/>
              </a:solidFill>
              <a:prstDash val="solid"/>
              <a:round/>
              <a:headEnd type="none" w="sm" len="sm"/>
              <a:tailEnd type="stealth" w="med" len="med"/>
            </a:ln>
            <a:effectLst>
              <a:outerShdw blurRad="50800" dist="38100" dir="2700000" algn="tl" rotWithShape="0">
                <a:srgbClr val="000000">
                  <a:alpha val="40000"/>
                </a:srgbClr>
              </a:outerShdw>
            </a:effectLst>
          </p:spPr>
        </p:cxnSp>
        <p:sp>
          <p:nvSpPr>
            <p:cNvPr id="1013" name="Google Shape;1013;p94"/>
            <p:cNvSpPr/>
            <p:nvPr/>
          </p:nvSpPr>
          <p:spPr>
            <a:xfrm>
              <a:off x="4368" y="3072"/>
              <a:ext cx="1190" cy="754"/>
            </a:xfrm>
            <a:prstGeom prst="rect">
              <a:avLst/>
            </a:prstGeom>
            <a:solidFill>
              <a:srgbClr val="1C6294"/>
            </a:solidFill>
            <a:ln w="12700" cap="flat" cmpd="sng">
              <a:solidFill>
                <a:srgbClr val="00000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0475" tIns="44450" rIns="90475" bIns="44450" anchor="t" anchorCtr="0">
              <a:spAutoFit/>
            </a:bodyPr>
            <a:lstStyle/>
            <a:p>
              <a:pPr marL="0" marR="0" lvl="0" indent="0" algn="ctr" rtl="0">
                <a:spcBef>
                  <a:spcPts val="0"/>
                </a:spcBef>
                <a:spcAft>
                  <a:spcPts val="0"/>
                </a:spcAft>
                <a:buNone/>
              </a:pPr>
              <a:r>
                <a:rPr lang="en-US" sz="2400">
                  <a:solidFill>
                    <a:srgbClr val="FFFFCC"/>
                  </a:solidFill>
                  <a:latin typeface="Arial"/>
                  <a:ea typeface="Arial"/>
                  <a:cs typeface="Arial"/>
                  <a:sym typeface="Arial"/>
                </a:rPr>
                <a:t>50% of June</a:t>
              </a:r>
              <a:endParaRPr/>
            </a:p>
            <a:p>
              <a:pPr marL="0" marR="0" lvl="0" indent="0" algn="ctr" rtl="0">
                <a:spcBef>
                  <a:spcPts val="0"/>
                </a:spcBef>
                <a:spcAft>
                  <a:spcPts val="0"/>
                </a:spcAft>
                <a:buNone/>
              </a:pPr>
              <a:r>
                <a:rPr lang="en-US" sz="2400">
                  <a:solidFill>
                    <a:srgbClr val="FFFFCC"/>
                  </a:solidFill>
                  <a:latin typeface="Arial"/>
                  <a:ea typeface="Arial"/>
                  <a:cs typeface="Arial"/>
                  <a:sym typeface="Arial"/>
                </a:rPr>
                <a:t>purchases </a:t>
              </a:r>
              <a:endParaRPr/>
            </a:p>
            <a:p>
              <a:pPr marL="0" marR="0" lvl="0" indent="0" algn="ctr" rtl="0">
                <a:spcBef>
                  <a:spcPts val="0"/>
                </a:spcBef>
                <a:spcAft>
                  <a:spcPts val="0"/>
                </a:spcAft>
                <a:buNone/>
              </a:pPr>
              <a:r>
                <a:rPr lang="en-US" sz="2400">
                  <a:solidFill>
                    <a:srgbClr val="FFFFCC"/>
                  </a:solidFill>
                  <a:latin typeface="Arial"/>
                  <a:ea typeface="Arial"/>
                  <a:cs typeface="Arial"/>
                  <a:sym typeface="Arial"/>
                </a:rPr>
                <a:t>of $56,800.</a:t>
              </a:r>
              <a:endParaRPr/>
            </a:p>
          </p:txBody>
        </p:sp>
      </p:grpSp>
      <p:grpSp>
        <p:nvGrpSpPr>
          <p:cNvPr id="1014" name="Google Shape;1014;p94"/>
          <p:cNvGrpSpPr/>
          <p:nvPr/>
        </p:nvGrpSpPr>
        <p:grpSpPr>
          <a:xfrm>
            <a:off x="6435727" y="1143000"/>
            <a:ext cx="2578101" cy="1524000"/>
            <a:chOff x="3958" y="99"/>
            <a:chExt cx="1624" cy="960"/>
          </a:xfrm>
        </p:grpSpPr>
        <p:cxnSp>
          <p:nvCxnSpPr>
            <p:cNvPr id="1015" name="Google Shape;1015;p94"/>
            <p:cNvCxnSpPr/>
            <p:nvPr/>
          </p:nvCxnSpPr>
          <p:spPr>
            <a:xfrm flipH="1">
              <a:off x="3958" y="581"/>
              <a:ext cx="430" cy="478"/>
            </a:xfrm>
            <a:prstGeom prst="straightConnector1">
              <a:avLst/>
            </a:prstGeom>
            <a:noFill/>
            <a:ln w="38100" cap="flat" cmpd="sng">
              <a:solidFill>
                <a:srgbClr val="FF0000"/>
              </a:solidFill>
              <a:prstDash val="solid"/>
              <a:round/>
              <a:headEnd type="none" w="sm" len="sm"/>
              <a:tailEnd type="stealth" w="med" len="med"/>
            </a:ln>
            <a:effectLst>
              <a:outerShdw blurRad="50800" dist="38100" dir="2700000" algn="tl" rotWithShape="0">
                <a:srgbClr val="000000">
                  <a:alpha val="40000"/>
                </a:srgbClr>
              </a:outerShdw>
            </a:effectLst>
          </p:spPr>
        </p:cxnSp>
        <p:sp>
          <p:nvSpPr>
            <p:cNvPr id="1016" name="Google Shape;1016;p94"/>
            <p:cNvSpPr/>
            <p:nvPr/>
          </p:nvSpPr>
          <p:spPr>
            <a:xfrm>
              <a:off x="4388" y="99"/>
              <a:ext cx="1194" cy="754"/>
            </a:xfrm>
            <a:prstGeom prst="rect">
              <a:avLst/>
            </a:prstGeom>
            <a:solidFill>
              <a:srgbClr val="1C6294"/>
            </a:solidFill>
            <a:ln w="12700" cap="flat" cmpd="sng">
              <a:solidFill>
                <a:srgbClr val="00000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0475" tIns="44450" rIns="90475" bIns="44450" anchor="t" anchorCtr="0">
              <a:spAutoFit/>
            </a:bodyPr>
            <a:lstStyle/>
            <a:p>
              <a:pPr marL="0" marR="0" lvl="0" indent="0" algn="ctr" rtl="0">
                <a:spcBef>
                  <a:spcPts val="0"/>
                </a:spcBef>
                <a:spcAft>
                  <a:spcPts val="0"/>
                </a:spcAft>
                <a:buNone/>
              </a:pPr>
              <a:r>
                <a:rPr lang="en-US" sz="2400">
                  <a:solidFill>
                    <a:srgbClr val="FFFFCC"/>
                  </a:solidFill>
                  <a:latin typeface="Arial"/>
                  <a:ea typeface="Arial"/>
                  <a:cs typeface="Arial"/>
                  <a:sym typeface="Arial"/>
                </a:rPr>
                <a:t>30% of June</a:t>
              </a:r>
              <a:endParaRPr/>
            </a:p>
            <a:p>
              <a:pPr marL="0" marR="0" lvl="0" indent="0" algn="ctr" rtl="0">
                <a:spcBef>
                  <a:spcPts val="0"/>
                </a:spcBef>
                <a:spcAft>
                  <a:spcPts val="0"/>
                </a:spcAft>
                <a:buNone/>
              </a:pPr>
              <a:r>
                <a:rPr lang="en-US" sz="2400">
                  <a:solidFill>
                    <a:srgbClr val="FFFFCC"/>
                  </a:solidFill>
                  <a:latin typeface="Arial"/>
                  <a:ea typeface="Arial"/>
                  <a:cs typeface="Arial"/>
                  <a:sym typeface="Arial"/>
                </a:rPr>
                <a:t>sales of </a:t>
              </a:r>
              <a:endParaRPr/>
            </a:p>
            <a:p>
              <a:pPr marL="0" marR="0" lvl="0" indent="0" algn="ctr" rtl="0">
                <a:spcBef>
                  <a:spcPts val="0"/>
                </a:spcBef>
                <a:spcAft>
                  <a:spcPts val="0"/>
                </a:spcAft>
                <a:buNone/>
              </a:pPr>
              <a:r>
                <a:rPr lang="en-US" sz="2400">
                  <a:solidFill>
                    <a:srgbClr val="FFFFCC"/>
                  </a:solidFill>
                  <a:latin typeface="Arial"/>
                  <a:ea typeface="Arial"/>
                  <a:cs typeface="Arial"/>
                  <a:sym typeface="Arial"/>
                </a:rPr>
                <a:t>$300,000.</a:t>
              </a:r>
              <a:endParaRPr/>
            </a:p>
          </p:txBody>
        </p:sp>
      </p:grpSp>
      <p:sp>
        <p:nvSpPr>
          <p:cNvPr id="1017" name="Google Shape;1017;p94"/>
          <p:cNvSpPr txBox="1">
            <a:spLocks noGrp="1"/>
          </p:cNvSpPr>
          <p:nvPr>
            <p:ph type="title"/>
          </p:nvPr>
        </p:nvSpPr>
        <p:spPr>
          <a:xfrm>
            <a:off x="838200"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Budgeted Balance Sheet – Part 1</a:t>
            </a:r>
            <a:endParaRPr/>
          </a:p>
        </p:txBody>
      </p:sp>
    </p:spTree>
  </p:cSld>
  <p:clrMapOvr>
    <a:masterClrMapping/>
  </p:clrMapOvr>
  <p:transition>
    <p:strips dir="rd"/>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pic>
        <p:nvPicPr>
          <p:cNvPr id="1022" name="Google Shape;1022;p95"/>
          <p:cNvPicPr preferRelativeResize="0"/>
          <p:nvPr/>
        </p:nvPicPr>
        <p:blipFill rotWithShape="1">
          <a:blip r:embed="rId3">
            <a:alphaModFix/>
          </a:blip>
          <a:srcRect/>
          <a:stretch/>
        </p:blipFill>
        <p:spPr>
          <a:xfrm>
            <a:off x="1676400" y="1252538"/>
            <a:ext cx="4905375" cy="5072062"/>
          </a:xfrm>
          <a:prstGeom prst="rect">
            <a:avLst/>
          </a:prstGeom>
          <a:noFill/>
          <a:ln>
            <a:noFill/>
          </a:ln>
        </p:spPr>
      </p:pic>
      <p:sp>
        <p:nvSpPr>
          <p:cNvPr id="1023" name="Google Shape;1023;p95"/>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r>
              <a:rPr lang="en-US">
                <a:latin typeface="Calibri"/>
                <a:ea typeface="Calibri"/>
                <a:cs typeface="Calibri"/>
                <a:sym typeface="Calibri"/>
              </a:rPr>
              <a:t>Budgeted Balance Sheet – Part 2</a:t>
            </a:r>
            <a:endParaRPr/>
          </a:p>
        </p:txBody>
      </p:sp>
      <p:pic>
        <p:nvPicPr>
          <p:cNvPr id="1024" name="Google Shape;1024;p95"/>
          <p:cNvPicPr preferRelativeResize="0"/>
          <p:nvPr/>
        </p:nvPicPr>
        <p:blipFill rotWithShape="1">
          <a:blip r:embed="rId4">
            <a:alphaModFix/>
          </a:blip>
          <a:srcRect/>
          <a:stretch/>
        </p:blipFill>
        <p:spPr>
          <a:xfrm>
            <a:off x="6581775" y="3581400"/>
            <a:ext cx="2279650" cy="1447800"/>
          </a:xfrm>
          <a:prstGeom prst="rect">
            <a:avLst/>
          </a:prstGeom>
          <a:noFill/>
          <a:ln>
            <a:noFill/>
          </a:ln>
        </p:spPr>
      </p:pic>
      <p:cxnSp>
        <p:nvCxnSpPr>
          <p:cNvPr id="1025" name="Google Shape;1025;p95"/>
          <p:cNvCxnSpPr/>
          <p:nvPr/>
        </p:nvCxnSpPr>
        <p:spPr>
          <a:xfrm flipH="1">
            <a:off x="6324600" y="4953000"/>
            <a:ext cx="1981200" cy="838200"/>
          </a:xfrm>
          <a:prstGeom prst="straightConnector1">
            <a:avLst/>
          </a:prstGeom>
          <a:noFill/>
          <a:ln w="28575" cap="flat" cmpd="sng">
            <a:solidFill>
              <a:srgbClr val="FF0000"/>
            </a:solidFill>
            <a:prstDash val="solid"/>
            <a:round/>
            <a:headEnd type="none" w="sm" len="sm"/>
            <a:tailEnd type="stealth" w="med" len="med"/>
          </a:ln>
        </p:spPr>
      </p:cxnSp>
    </p:spTree>
  </p:cSld>
  <p:clrMapOvr>
    <a:masterClrMapping/>
  </p:clrMapOvr>
  <p:transition>
    <p:strips dir="rd"/>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96"/>
          <p:cNvSpPr txBox="1">
            <a:spLocks noGrp="1"/>
          </p:cNvSpPr>
          <p:nvPr>
            <p:ph type="title"/>
          </p:nvPr>
        </p:nvSpPr>
        <p:spPr>
          <a:xfrm>
            <a:off x="784850" y="457200"/>
            <a:ext cx="8229600" cy="10668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04040"/>
              </a:buClr>
              <a:buSzPts val="1400"/>
              <a:buFont typeface="Calibri"/>
              <a:buNone/>
            </a:pPr>
            <a:r>
              <a:rPr lang="en-US">
                <a:solidFill>
                  <a:schemeClr val="dk1"/>
                </a:solidFill>
                <a:latin typeface="Arial"/>
                <a:ea typeface="Arial"/>
                <a:cs typeface="Arial"/>
                <a:sym typeface="Arial"/>
              </a:rPr>
              <a:t>Poll 19</a:t>
            </a:r>
            <a:endParaRPr>
              <a:solidFill>
                <a:schemeClr val="dk1"/>
              </a:solidFill>
              <a:latin typeface="Arial"/>
              <a:ea typeface="Arial"/>
              <a:cs typeface="Arial"/>
              <a:sym typeface="Arial"/>
            </a:endParaRPr>
          </a:p>
        </p:txBody>
      </p:sp>
      <p:sp>
        <p:nvSpPr>
          <p:cNvPr id="1031" name="Google Shape;1031;p96"/>
          <p:cNvSpPr txBox="1"/>
          <p:nvPr/>
        </p:nvSpPr>
        <p:spPr>
          <a:xfrm>
            <a:off x="457200" y="1468775"/>
            <a:ext cx="8229600" cy="40635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If beginning retained earnings is equal to $50,000, net income is equal to $100,000, and dividends are equal to $70,000, what is the retained earnings amount shown on the Budgeted Balance Sheet?</a:t>
            </a:r>
            <a:endParaRPr sz="2800">
              <a:solidFill>
                <a:schemeClr val="dk1"/>
              </a:solidFill>
              <a:latin typeface="Arial"/>
              <a:ea typeface="Arial"/>
              <a:cs typeface="Arial"/>
              <a:sym typeface="Arial"/>
            </a:endParaRPr>
          </a:p>
          <a:p>
            <a:pPr marL="0" marR="0" lvl="0" indent="0" algn="l" rtl="0">
              <a:spcBef>
                <a:spcPts val="0"/>
              </a:spcBef>
              <a:spcAft>
                <a:spcPts val="0"/>
              </a:spcAft>
              <a:buClr>
                <a:schemeClr val="dk1"/>
              </a:buClr>
              <a:buSzPts val="2800"/>
              <a:buFont typeface="Arial"/>
              <a:buNone/>
            </a:pPr>
            <a:endParaRPr sz="2800">
              <a:solidFill>
                <a:schemeClr val="dk1"/>
              </a:solidFill>
              <a:latin typeface="Arial"/>
              <a:ea typeface="Arial"/>
              <a:cs typeface="Arial"/>
              <a:sym typeface="Arial"/>
            </a:endParaRPr>
          </a:p>
          <a:p>
            <a:pPr marL="457200" marR="0" lvl="0" indent="-406400" algn="l" rtl="0">
              <a:spcBef>
                <a:spcPts val="0"/>
              </a:spcBef>
              <a:spcAft>
                <a:spcPts val="0"/>
              </a:spcAft>
              <a:buClr>
                <a:schemeClr val="dk1"/>
              </a:buClr>
              <a:buSzPts val="2800"/>
              <a:buFont typeface="Arial"/>
              <a:buAutoNum type="alphaLcPeriod"/>
            </a:pPr>
            <a:r>
              <a:rPr lang="en-US" sz="2800">
                <a:solidFill>
                  <a:schemeClr val="dk1"/>
                </a:solidFill>
                <a:latin typeface="Arial"/>
                <a:ea typeface="Arial"/>
                <a:cs typeface="Arial"/>
                <a:sym typeface="Arial"/>
              </a:rPr>
              <a:t>$90,000</a:t>
            </a:r>
            <a:endParaRPr sz="2800">
              <a:solidFill>
                <a:schemeClr val="dk1"/>
              </a:solidFill>
              <a:latin typeface="Arial"/>
              <a:ea typeface="Arial"/>
              <a:cs typeface="Arial"/>
              <a:sym typeface="Arial"/>
            </a:endParaRPr>
          </a:p>
          <a:p>
            <a:pPr marL="457200" marR="0" lvl="0" indent="-406400" algn="l" rtl="0">
              <a:spcBef>
                <a:spcPts val="0"/>
              </a:spcBef>
              <a:spcAft>
                <a:spcPts val="0"/>
              </a:spcAft>
              <a:buClr>
                <a:srgbClr val="FF0000"/>
              </a:buClr>
              <a:buSzPts val="2800"/>
              <a:buFont typeface="Arial"/>
              <a:buAutoNum type="alphaLcPeriod"/>
            </a:pPr>
            <a:r>
              <a:rPr lang="en-US" sz="2800">
                <a:solidFill>
                  <a:srgbClr val="FF0000"/>
                </a:solidFill>
                <a:latin typeface="Arial"/>
                <a:ea typeface="Arial"/>
                <a:cs typeface="Arial"/>
                <a:sym typeface="Arial"/>
              </a:rPr>
              <a:t>$80,000</a:t>
            </a:r>
            <a:endParaRPr sz="2800">
              <a:solidFill>
                <a:srgbClr val="FF0000"/>
              </a:solidFill>
              <a:latin typeface="Arial"/>
              <a:ea typeface="Arial"/>
              <a:cs typeface="Arial"/>
              <a:sym typeface="Arial"/>
            </a:endParaRPr>
          </a:p>
          <a:p>
            <a:pPr marL="457200" marR="0" lvl="0" indent="-406400" algn="l" rtl="0">
              <a:spcBef>
                <a:spcPts val="0"/>
              </a:spcBef>
              <a:spcAft>
                <a:spcPts val="0"/>
              </a:spcAft>
              <a:buClr>
                <a:schemeClr val="dk1"/>
              </a:buClr>
              <a:buSzPts val="2800"/>
              <a:buFont typeface="Arial"/>
              <a:buAutoNum type="alphaLcPeriod"/>
            </a:pPr>
            <a:r>
              <a:rPr lang="en-US" sz="2800">
                <a:solidFill>
                  <a:schemeClr val="dk1"/>
                </a:solidFill>
                <a:latin typeface="Arial"/>
                <a:ea typeface="Arial"/>
                <a:cs typeface="Arial"/>
                <a:sym typeface="Arial"/>
              </a:rPr>
              <a:t>$70,000</a:t>
            </a:r>
            <a:endParaRPr sz="2800">
              <a:solidFill>
                <a:schemeClr val="dk1"/>
              </a:solidFill>
              <a:latin typeface="Arial"/>
              <a:ea typeface="Arial"/>
              <a:cs typeface="Arial"/>
              <a:sym typeface="Arial"/>
            </a:endParaRPr>
          </a:p>
          <a:p>
            <a:pPr marL="457200" marR="0" lvl="0" indent="-406400" algn="l" rtl="0">
              <a:spcBef>
                <a:spcPts val="0"/>
              </a:spcBef>
              <a:spcAft>
                <a:spcPts val="0"/>
              </a:spcAft>
              <a:buClr>
                <a:schemeClr val="dk1"/>
              </a:buClr>
              <a:buSzPts val="2800"/>
              <a:buFont typeface="Arial"/>
              <a:buAutoNum type="alphaLcPeriod"/>
            </a:pPr>
            <a:r>
              <a:rPr lang="en-US" sz="2800">
                <a:solidFill>
                  <a:schemeClr val="dk1"/>
                </a:solidFill>
                <a:latin typeface="Arial"/>
                <a:ea typeface="Arial"/>
                <a:cs typeface="Arial"/>
                <a:sym typeface="Arial"/>
              </a:rPr>
              <a:t>$60,000</a:t>
            </a:r>
            <a:endParaRPr sz="2800">
              <a:solidFill>
                <a:schemeClr val="dk1"/>
              </a:solidFill>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97"/>
          <p:cNvSpPr txBox="1">
            <a:spLocks noGrp="1"/>
          </p:cNvSpPr>
          <p:nvPr>
            <p:ph type="title"/>
          </p:nvPr>
        </p:nvSpPr>
        <p:spPr>
          <a:xfrm>
            <a:off x="807425" y="457200"/>
            <a:ext cx="8229600" cy="10668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04040"/>
              </a:buClr>
              <a:buSzPts val="1400"/>
              <a:buFont typeface="Calibri"/>
              <a:buNone/>
            </a:pPr>
            <a:r>
              <a:rPr lang="en-US">
                <a:solidFill>
                  <a:schemeClr val="dk1"/>
                </a:solidFill>
                <a:latin typeface="Arial"/>
                <a:ea typeface="Arial"/>
                <a:cs typeface="Arial"/>
                <a:sym typeface="Arial"/>
              </a:rPr>
              <a:t>Poll 20</a:t>
            </a:r>
            <a:endParaRPr>
              <a:solidFill>
                <a:schemeClr val="dk1"/>
              </a:solidFill>
              <a:latin typeface="Arial"/>
              <a:ea typeface="Arial"/>
              <a:cs typeface="Arial"/>
              <a:sym typeface="Arial"/>
            </a:endParaRPr>
          </a:p>
        </p:txBody>
      </p:sp>
      <p:sp>
        <p:nvSpPr>
          <p:cNvPr id="1037" name="Google Shape;1037;p97"/>
          <p:cNvSpPr txBox="1"/>
          <p:nvPr/>
        </p:nvSpPr>
        <p:spPr>
          <a:xfrm>
            <a:off x="457200" y="1524000"/>
            <a:ext cx="8229600" cy="27705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In the Budgeted Balance Sheet, Total Budgeted Assets should be equal to Total Budgeted Liabilities.</a:t>
            </a:r>
            <a:endParaRPr sz="2800">
              <a:solidFill>
                <a:schemeClr val="dk1"/>
              </a:solidFill>
              <a:latin typeface="Arial"/>
              <a:ea typeface="Arial"/>
              <a:cs typeface="Arial"/>
              <a:sym typeface="Arial"/>
            </a:endParaRPr>
          </a:p>
          <a:p>
            <a:pPr marL="0" marR="0" lvl="0" indent="0" algn="l" rtl="0">
              <a:spcBef>
                <a:spcPts val="0"/>
              </a:spcBef>
              <a:spcAft>
                <a:spcPts val="0"/>
              </a:spcAft>
              <a:buClr>
                <a:schemeClr val="dk1"/>
              </a:buClr>
              <a:buSzPts val="2800"/>
              <a:buFont typeface="Arial"/>
              <a:buNone/>
            </a:pPr>
            <a:endParaRPr sz="2800">
              <a:solidFill>
                <a:schemeClr val="dk1"/>
              </a:solidFill>
              <a:latin typeface="Arial"/>
              <a:ea typeface="Arial"/>
              <a:cs typeface="Arial"/>
              <a:sym typeface="Arial"/>
            </a:endParaRPr>
          </a:p>
          <a:p>
            <a:pPr marL="457200" marR="0" lvl="0" indent="-406400" algn="l" rtl="0">
              <a:spcBef>
                <a:spcPts val="0"/>
              </a:spcBef>
              <a:spcAft>
                <a:spcPts val="0"/>
              </a:spcAft>
              <a:buClr>
                <a:schemeClr val="dk1"/>
              </a:buClr>
              <a:buSzPts val="2800"/>
              <a:buFont typeface="Arial"/>
              <a:buAutoNum type="alphaLcPeriod"/>
            </a:pPr>
            <a:r>
              <a:rPr lang="en-US" sz="2800">
                <a:solidFill>
                  <a:schemeClr val="dk1"/>
                </a:solidFill>
                <a:latin typeface="Arial"/>
                <a:ea typeface="Arial"/>
                <a:cs typeface="Arial"/>
                <a:sym typeface="Arial"/>
              </a:rPr>
              <a:t>True</a:t>
            </a:r>
            <a:endParaRPr sz="2800">
              <a:solidFill>
                <a:schemeClr val="dk1"/>
              </a:solidFill>
              <a:latin typeface="Arial"/>
              <a:ea typeface="Arial"/>
              <a:cs typeface="Arial"/>
              <a:sym typeface="Arial"/>
            </a:endParaRPr>
          </a:p>
          <a:p>
            <a:pPr marL="457200" marR="0" lvl="0" indent="-406400" algn="l" rtl="0">
              <a:spcBef>
                <a:spcPts val="0"/>
              </a:spcBef>
              <a:spcAft>
                <a:spcPts val="0"/>
              </a:spcAft>
              <a:buClr>
                <a:srgbClr val="FF0000"/>
              </a:buClr>
              <a:buSzPts val="2800"/>
              <a:buFont typeface="Arial"/>
              <a:buAutoNum type="alphaLcPeriod"/>
            </a:pPr>
            <a:r>
              <a:rPr lang="en-US" sz="2800">
                <a:solidFill>
                  <a:srgbClr val="FF0000"/>
                </a:solidFill>
                <a:latin typeface="Arial"/>
                <a:ea typeface="Arial"/>
                <a:cs typeface="Arial"/>
                <a:sym typeface="Arial"/>
              </a:rPr>
              <a:t>False</a:t>
            </a:r>
            <a:endParaRPr sz="2800">
              <a:solidFill>
                <a:srgbClr val="FF0000"/>
              </a:solidFill>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98"/>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None/>
            </a:pPr>
            <a:r>
              <a:rPr lang="en-US">
                <a:solidFill>
                  <a:srgbClr val="3F3F3F"/>
                </a:solidFill>
              </a:rPr>
              <a:t>End of Chapter 8</a:t>
            </a:r>
            <a:endParaRPr/>
          </a:p>
        </p:txBody>
      </p:sp>
      <p:grpSp>
        <p:nvGrpSpPr>
          <p:cNvPr id="1043" name="Google Shape;1043;p98"/>
          <p:cNvGrpSpPr/>
          <p:nvPr/>
        </p:nvGrpSpPr>
        <p:grpSpPr>
          <a:xfrm>
            <a:off x="2777134" y="2306319"/>
            <a:ext cx="3589731" cy="3515360"/>
            <a:chOff x="1253134" y="274319"/>
            <a:chExt cx="3589731" cy="3515360"/>
          </a:xfrm>
        </p:grpSpPr>
        <p:sp>
          <p:nvSpPr>
            <p:cNvPr id="1044" name="Google Shape;1044;p98"/>
            <p:cNvSpPr/>
            <p:nvPr/>
          </p:nvSpPr>
          <p:spPr>
            <a:xfrm>
              <a:off x="1429105" y="274319"/>
              <a:ext cx="3413760" cy="3413760"/>
            </a:xfrm>
            <a:prstGeom prst="pie">
              <a:avLst>
                <a:gd name="adj1" fmla="val 16200000"/>
                <a:gd name="adj2" fmla="val 1800000"/>
              </a:avLst>
            </a:prstGeom>
            <a:gradFill>
              <a:gsLst>
                <a:gs pos="0">
                  <a:srgbClr val="00ABEF"/>
                </a:gs>
                <a:gs pos="34000">
                  <a:srgbClr val="00ABED"/>
                </a:gs>
                <a:gs pos="70000">
                  <a:srgbClr val="00AFF6"/>
                </a:gs>
                <a:gs pos="100000">
                  <a:srgbClr val="0EB0EE"/>
                </a:gs>
              </a:gsLst>
              <a:path path="circle">
                <a:fillToRect l="50000" t="50000" r="50000" b="50000"/>
              </a:path>
              <a:tileRect/>
            </a:gradFill>
            <a:ln>
              <a:noFill/>
            </a:ln>
            <a:effectLst>
              <a:outerShdw blurRad="38100" dist="25400" dir="2700000" algn="br" rotWithShape="0">
                <a:srgbClr val="000000">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98"/>
            <p:cNvSpPr txBox="1"/>
            <p:nvPr/>
          </p:nvSpPr>
          <p:spPr>
            <a:xfrm>
              <a:off x="3285134" y="904239"/>
              <a:ext cx="1158240" cy="1137920"/>
            </a:xfrm>
            <a:prstGeom prst="rect">
              <a:avLst/>
            </a:prstGeom>
            <a:noFill/>
            <a:ln>
              <a:noFill/>
            </a:ln>
          </p:spPr>
          <p:txBody>
            <a:bodyPr spcFirstLastPara="1" wrap="square" lIns="82550" tIns="82550" rIns="82550" bIns="82550" anchor="ctr" anchorCtr="0">
              <a:noAutofit/>
            </a:bodyPr>
            <a:lstStyle/>
            <a:p>
              <a:pPr marL="0" marR="0" lvl="0" indent="0" algn="ctr" rtl="0">
                <a:lnSpc>
                  <a:spcPct val="90000"/>
                </a:lnSpc>
                <a:spcBef>
                  <a:spcPts val="0"/>
                </a:spcBef>
                <a:spcAft>
                  <a:spcPts val="0"/>
                </a:spcAft>
                <a:buClr>
                  <a:schemeClr val="lt1"/>
                </a:buClr>
                <a:buSzPts val="6500"/>
                <a:buFont typeface="Arial"/>
                <a:buNone/>
              </a:pPr>
              <a:r>
                <a:rPr lang="en-US" sz="6500">
                  <a:solidFill>
                    <a:schemeClr val="lt1"/>
                  </a:solidFill>
                  <a:latin typeface="Arial"/>
                  <a:ea typeface="Arial"/>
                  <a:cs typeface="Arial"/>
                  <a:sym typeface="Arial"/>
                </a:rPr>
                <a:t>  </a:t>
              </a:r>
              <a:endParaRPr/>
            </a:p>
          </p:txBody>
        </p:sp>
        <p:sp>
          <p:nvSpPr>
            <p:cNvPr id="1046" name="Google Shape;1046;p98"/>
            <p:cNvSpPr/>
            <p:nvPr/>
          </p:nvSpPr>
          <p:spPr>
            <a:xfrm>
              <a:off x="1253134" y="375919"/>
              <a:ext cx="3413760" cy="3413760"/>
            </a:xfrm>
            <a:prstGeom prst="pie">
              <a:avLst>
                <a:gd name="adj1" fmla="val 1800000"/>
                <a:gd name="adj2" fmla="val 9000000"/>
              </a:avLst>
            </a:prstGeom>
            <a:gradFill>
              <a:gsLst>
                <a:gs pos="0">
                  <a:srgbClr val="00ABEF"/>
                </a:gs>
                <a:gs pos="34000">
                  <a:srgbClr val="00ABED"/>
                </a:gs>
                <a:gs pos="70000">
                  <a:srgbClr val="00AFF6"/>
                </a:gs>
                <a:gs pos="100000">
                  <a:srgbClr val="0EB0EE"/>
                </a:gs>
              </a:gsLst>
              <a:path path="circle">
                <a:fillToRect l="50000" t="50000" r="50000" b="50000"/>
              </a:path>
              <a:tileRect/>
            </a:gradFill>
            <a:ln>
              <a:noFill/>
            </a:ln>
            <a:effectLst>
              <a:outerShdw blurRad="38100" dist="25400" dir="2700000" algn="br" rotWithShape="0">
                <a:srgbClr val="000000">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98"/>
            <p:cNvSpPr txBox="1"/>
            <p:nvPr/>
          </p:nvSpPr>
          <p:spPr>
            <a:xfrm>
              <a:off x="2187854" y="2529840"/>
              <a:ext cx="1544320" cy="1056640"/>
            </a:xfrm>
            <a:prstGeom prst="rect">
              <a:avLst/>
            </a:prstGeom>
            <a:noFill/>
            <a:ln>
              <a:noFill/>
            </a:ln>
          </p:spPr>
          <p:txBody>
            <a:bodyPr spcFirstLastPara="1" wrap="square" lIns="81275" tIns="81275" rIns="81275" bIns="81275" anchor="ctr" anchorCtr="0">
              <a:noAutofit/>
            </a:bodyPr>
            <a:lstStyle/>
            <a:p>
              <a:pPr marL="0" marR="0" lvl="0" indent="0" algn="ctr" rtl="0">
                <a:lnSpc>
                  <a:spcPct val="90000"/>
                </a:lnSpc>
                <a:spcBef>
                  <a:spcPts val="0"/>
                </a:spcBef>
                <a:spcAft>
                  <a:spcPts val="0"/>
                </a:spcAft>
                <a:buClr>
                  <a:schemeClr val="dk1"/>
                </a:buClr>
                <a:buSzPts val="6400"/>
                <a:buFont typeface="Arial"/>
                <a:buNone/>
              </a:pPr>
              <a:endParaRPr sz="6400">
                <a:solidFill>
                  <a:schemeClr val="lt1"/>
                </a:solidFill>
                <a:latin typeface="Arial"/>
                <a:ea typeface="Arial"/>
                <a:cs typeface="Arial"/>
                <a:sym typeface="Arial"/>
              </a:endParaRPr>
            </a:p>
          </p:txBody>
        </p:sp>
        <p:sp>
          <p:nvSpPr>
            <p:cNvPr id="1048" name="Google Shape;1048;p98"/>
            <p:cNvSpPr/>
            <p:nvPr/>
          </p:nvSpPr>
          <p:spPr>
            <a:xfrm>
              <a:off x="1253134" y="375919"/>
              <a:ext cx="3413760" cy="3413760"/>
            </a:xfrm>
            <a:prstGeom prst="pie">
              <a:avLst>
                <a:gd name="adj1" fmla="val 9000000"/>
                <a:gd name="adj2" fmla="val 16200000"/>
              </a:avLst>
            </a:prstGeom>
            <a:gradFill>
              <a:gsLst>
                <a:gs pos="0">
                  <a:srgbClr val="00ABEF"/>
                </a:gs>
                <a:gs pos="34000">
                  <a:srgbClr val="00ABED"/>
                </a:gs>
                <a:gs pos="70000">
                  <a:srgbClr val="00AFF6"/>
                </a:gs>
                <a:gs pos="100000">
                  <a:srgbClr val="0EB0EE"/>
                </a:gs>
              </a:gsLst>
              <a:path path="circle">
                <a:fillToRect l="50000" t="50000" r="50000" b="50000"/>
              </a:path>
              <a:tileRect/>
            </a:gradFill>
            <a:ln>
              <a:noFill/>
            </a:ln>
            <a:effectLst>
              <a:outerShdw blurRad="38100" dist="25400" dir="2700000" algn="br" rotWithShape="0">
                <a:srgbClr val="000000">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98"/>
            <p:cNvSpPr txBox="1"/>
            <p:nvPr/>
          </p:nvSpPr>
          <p:spPr>
            <a:xfrm>
              <a:off x="1618894" y="1046480"/>
              <a:ext cx="1158240" cy="1137920"/>
            </a:xfrm>
            <a:prstGeom prst="rect">
              <a:avLst/>
            </a:prstGeom>
            <a:noFill/>
            <a:ln>
              <a:noFill/>
            </a:ln>
          </p:spPr>
          <p:txBody>
            <a:bodyPr spcFirstLastPara="1" wrap="square" lIns="82550" tIns="82550" rIns="82550" bIns="82550" anchor="ctr" anchorCtr="0">
              <a:noAutofit/>
            </a:bodyPr>
            <a:lstStyle/>
            <a:p>
              <a:pPr marL="0" marR="0" lvl="0" indent="0" algn="ctr" rtl="0">
                <a:lnSpc>
                  <a:spcPct val="90000"/>
                </a:lnSpc>
                <a:spcBef>
                  <a:spcPts val="0"/>
                </a:spcBef>
                <a:spcAft>
                  <a:spcPts val="0"/>
                </a:spcAft>
                <a:buClr>
                  <a:schemeClr val="dk1"/>
                </a:buClr>
                <a:buSzPts val="6500"/>
                <a:buFont typeface="Arial"/>
                <a:buNone/>
              </a:pPr>
              <a:endParaRPr sz="6500">
                <a:solidFill>
                  <a:schemeClr val="lt1"/>
                </a:solidFill>
                <a:latin typeface="Arial"/>
                <a:ea typeface="Arial"/>
                <a:cs typeface="Arial"/>
                <a:sym typeface="Arial"/>
              </a:endParaRPr>
            </a:p>
          </p:txBody>
        </p:sp>
      </p:grpSp>
    </p:spTree>
  </p:cSld>
  <p:clrMapOvr>
    <a:masterClrMapping/>
  </p:clrMapOvr>
  <p:transition>
    <p:strips dir="rd"/>
  </p:transition>
</p:sld>
</file>

<file path=ppt/theme/theme1.xml><?xml version="1.0" encoding="utf-8"?>
<a:theme xmlns:a="http://schemas.openxmlformats.org/drawingml/2006/main" name="1_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3173</Words>
  <Application>Microsoft Office PowerPoint</Application>
  <PresentationFormat>On-screen Show (4:3)</PresentationFormat>
  <Paragraphs>411</Paragraphs>
  <Slides>98</Slides>
  <Notes>98</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98</vt:i4>
      </vt:variant>
    </vt:vector>
  </HeadingPairs>
  <TitlesOfParts>
    <vt:vector size="107" baseType="lpstr">
      <vt:lpstr>Arial</vt:lpstr>
      <vt:lpstr>Calibri</vt:lpstr>
      <vt:lpstr>Georgia</vt:lpstr>
      <vt:lpstr>Noto Sans Symbols</vt:lpstr>
      <vt:lpstr>Times</vt:lpstr>
      <vt:lpstr>Times New Roman</vt:lpstr>
      <vt:lpstr>1_Retrospect</vt:lpstr>
      <vt:lpstr>Retrospect</vt:lpstr>
      <vt:lpstr>Microsoft Excel 97-2003 Worksheet</vt:lpstr>
      <vt:lpstr>Master Budgeting</vt:lpstr>
      <vt:lpstr>Learning Objective 1</vt:lpstr>
      <vt:lpstr>The Basic Framework of Budgeting</vt:lpstr>
      <vt:lpstr>Choosing the Budget Period</vt:lpstr>
      <vt:lpstr>Budgets are Used for Two Key Purposes:</vt:lpstr>
      <vt:lpstr>Why Do Organizations Create Budgets?                  (Planning Perspective)</vt:lpstr>
      <vt:lpstr>Why Do Organizations Create Budgets?                    (Control Perspective)</vt:lpstr>
      <vt:lpstr>How Do Organizations Create Budgets?</vt:lpstr>
      <vt:lpstr>Self-Imposed Budgets</vt:lpstr>
      <vt:lpstr>Advantages of Self-Imposed Budgets</vt:lpstr>
      <vt:lpstr>Self-Imposed Budgets – Management Review</vt:lpstr>
      <vt:lpstr>The Master Budget – An Overview – Part 1</vt:lpstr>
      <vt:lpstr>Seeing the Big Picture – Part 1</vt:lpstr>
      <vt:lpstr>Seeing the Big Picture – Part 2</vt:lpstr>
      <vt:lpstr>The Master Budget – An Overview –  Part 2</vt:lpstr>
      <vt:lpstr>The Master Budget: An Overview – Part 2</vt:lpstr>
      <vt:lpstr>Poll 1</vt:lpstr>
      <vt:lpstr>Poll 2</vt:lpstr>
      <vt:lpstr>Learning Objective 2</vt:lpstr>
      <vt:lpstr>Budgeting Example</vt:lpstr>
      <vt:lpstr>The Sales Budget</vt:lpstr>
      <vt:lpstr>Expected Cash Collections – Part 1</vt:lpstr>
      <vt:lpstr>Expected Cash Collections – Part 2</vt:lpstr>
      <vt:lpstr>Expected Cash Collections – Part 3</vt:lpstr>
      <vt:lpstr>Expected Cash Collections – Part 4</vt:lpstr>
      <vt:lpstr>Expected Cash Collections – Part 5</vt:lpstr>
      <vt:lpstr>Poll 3</vt:lpstr>
      <vt:lpstr>Poll 4</vt:lpstr>
      <vt:lpstr>Learning Objective 3</vt:lpstr>
      <vt:lpstr>The Production Budget – Part 1</vt:lpstr>
      <vt:lpstr>The Production Budget – Part 2</vt:lpstr>
      <vt:lpstr>The Production Budget – Part 3</vt:lpstr>
      <vt:lpstr>The Production Budget – Part 4</vt:lpstr>
      <vt:lpstr>The Production Budget – Part 5</vt:lpstr>
      <vt:lpstr>The Production Budget – Part 6</vt:lpstr>
      <vt:lpstr>Poll 5</vt:lpstr>
      <vt:lpstr>Poll 6</vt:lpstr>
      <vt:lpstr>Learning Objective 4</vt:lpstr>
      <vt:lpstr>The Direct Materials Budget – Part 1</vt:lpstr>
      <vt:lpstr>The Direct Materials Budget – Part 2</vt:lpstr>
      <vt:lpstr>The Direct Materials Budget – Part 3</vt:lpstr>
      <vt:lpstr>The Direct Materials Budget – Part 4</vt:lpstr>
      <vt:lpstr>The Direct Materials Budget – Part 5</vt:lpstr>
      <vt:lpstr>The Direct Materials Budget – Part 6</vt:lpstr>
      <vt:lpstr>Expected Cash Disbursement for Materials – Part 1</vt:lpstr>
      <vt:lpstr>Expected Cash Disbursement for Materials – Part 2</vt:lpstr>
      <vt:lpstr>Expected Cash Disbursement for Materials – Part 3</vt:lpstr>
      <vt:lpstr>Expected Cash Disbursement for Materials – Part 4</vt:lpstr>
      <vt:lpstr>Poll 7 </vt:lpstr>
      <vt:lpstr>Poll 8</vt:lpstr>
      <vt:lpstr>Learning Objective 5</vt:lpstr>
      <vt:lpstr>The Direct Labor Budget – Part 1</vt:lpstr>
      <vt:lpstr>The Direct Labor Budget – Part 2</vt:lpstr>
      <vt:lpstr>The Direct Labor Budget – Part 3</vt:lpstr>
      <vt:lpstr>The Direct Labor Budget – Part 4</vt:lpstr>
      <vt:lpstr>Poll 9</vt:lpstr>
      <vt:lpstr>Poll 10</vt:lpstr>
      <vt:lpstr>Learning Objective 6</vt:lpstr>
      <vt:lpstr>Manufacturing Overhead Budget – Part 1</vt:lpstr>
      <vt:lpstr>Manufacturing Overhead Budget – Part 2</vt:lpstr>
      <vt:lpstr>Manufacturing Overhead Budget – Part 3</vt:lpstr>
      <vt:lpstr>Manufacturing Overhead Budget – Part 4</vt:lpstr>
      <vt:lpstr>Ending Finished Goods Inventory Budget – Part 1</vt:lpstr>
      <vt:lpstr>Ending Finished Goods Inventory Budget – Part 2</vt:lpstr>
      <vt:lpstr>Ending Finished Goods Inventory Budget – Part 3</vt:lpstr>
      <vt:lpstr>Ending Finished Goods Inventory Budget – Part 4</vt:lpstr>
      <vt:lpstr>Ending Finished Goods Inventory Budget – Part 5</vt:lpstr>
      <vt:lpstr>Poll 11 </vt:lpstr>
      <vt:lpstr>Poll 12</vt:lpstr>
      <vt:lpstr>Learning Objective 7</vt:lpstr>
      <vt:lpstr>Selling and Administrative Expense Budget – Part 1</vt:lpstr>
      <vt:lpstr>Selling and Administrative Expense Budget – Part 2</vt:lpstr>
      <vt:lpstr>Selling Administrative Expense Budget – Part 3</vt:lpstr>
      <vt:lpstr>Poll 13 </vt:lpstr>
      <vt:lpstr>Poll 14</vt:lpstr>
      <vt:lpstr>Learning Objective 8</vt:lpstr>
      <vt:lpstr>Format of the Cash Budget</vt:lpstr>
      <vt:lpstr>Additional Cash Budget Information</vt:lpstr>
      <vt:lpstr>The Cash Budget – Part 1</vt:lpstr>
      <vt:lpstr>The Cash Budget – Part 2</vt:lpstr>
      <vt:lpstr>The Cash Budget – Part 3</vt:lpstr>
      <vt:lpstr>The Cash Budget – Part 4</vt:lpstr>
      <vt:lpstr>The Cash Budget – Part 5</vt:lpstr>
      <vt:lpstr>The Cash Budget – Part 6</vt:lpstr>
      <vt:lpstr>Poll 15 </vt:lpstr>
      <vt:lpstr>Poll 16</vt:lpstr>
      <vt:lpstr>Learning Objective 9</vt:lpstr>
      <vt:lpstr>The Budgeted Income Statement – Part 1</vt:lpstr>
      <vt:lpstr>The Budgeted Income Statement – Part 2</vt:lpstr>
      <vt:lpstr>Poll 17</vt:lpstr>
      <vt:lpstr>Poll 18</vt:lpstr>
      <vt:lpstr>Learning Objective 10</vt:lpstr>
      <vt:lpstr>Additional Budgeted Balance Sheet Information</vt:lpstr>
      <vt:lpstr>Budgeted Balance Sheet – Part 1</vt:lpstr>
      <vt:lpstr>Budgeted Balance Sheet – Part 2</vt:lpstr>
      <vt:lpstr>Poll 19</vt:lpstr>
      <vt:lpstr>Poll 20</vt:lpstr>
      <vt:lpstr>End of Chapter 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Budgeting</dc:title>
  <cp:lastModifiedBy>Bob</cp:lastModifiedBy>
  <cp:revision>1</cp:revision>
  <dcterms:created xsi:type="dcterms:W3CDTF">2019-11-19T13:34:35Z</dcterms:created>
  <dcterms:modified xsi:type="dcterms:W3CDTF">2023-03-25T18:15:55Z</dcterms:modified>
</cp:coreProperties>
</file>