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2" r:id="rId3"/>
    <p:sldId id="292" r:id="rId4"/>
    <p:sldId id="293" r:id="rId5"/>
    <p:sldId id="297" r:id="rId6"/>
    <p:sldId id="294" r:id="rId7"/>
    <p:sldId id="296" r:id="rId8"/>
    <p:sldId id="299" r:id="rId9"/>
    <p:sldId id="300" r:id="rId10"/>
    <p:sldId id="301" r:id="rId11"/>
    <p:sldId id="312" r:id="rId12"/>
    <p:sldId id="302" r:id="rId13"/>
    <p:sldId id="303" r:id="rId14"/>
    <p:sldId id="305" r:id="rId15"/>
    <p:sldId id="304" r:id="rId16"/>
    <p:sldId id="307" r:id="rId17"/>
    <p:sldId id="306" r:id="rId18"/>
    <p:sldId id="308" r:id="rId19"/>
    <p:sldId id="309" r:id="rId20"/>
    <p:sldId id="31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5" autoAdjust="0"/>
  </p:normalViewPr>
  <p:slideViewPr>
    <p:cSldViewPr snapToGrid="0">
      <p:cViewPr varScale="1">
        <p:scale>
          <a:sx n="106" d="100"/>
          <a:sy n="106" d="100"/>
        </p:scale>
        <p:origin x="1017"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10/19/2023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59291-08EE-40AD-93BC-FE205B4428F4}" type="slidenum">
              <a:rPr lang="en-US" smtClean="0"/>
              <a:t>6</a:t>
            </a:fld>
            <a:endParaRPr lang="en-US"/>
          </a:p>
        </p:txBody>
      </p:sp>
    </p:spTree>
    <p:extLst>
      <p:ext uri="{BB962C8B-B14F-4D97-AF65-F5344CB8AC3E}">
        <p14:creationId xmlns:p14="http://schemas.microsoft.com/office/powerpoint/2010/main" val="84906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10/19/2023</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10/19/2023</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5427"/>
            <a:ext cx="9113078" cy="1513351"/>
          </a:xfrm>
        </p:spPr>
        <p:txBody>
          <a:bodyPr/>
          <a:lstStyle/>
          <a:p>
            <a:pPr algn="ctr"/>
            <a:r>
              <a:rPr lang="en-US" sz="4400" dirty="0">
                <a:latin typeface="Times New Roman" panose="02020603050405020304" pitchFamily="18" charset="0"/>
                <a:cs typeface="Times New Roman" panose="02020603050405020304" pitchFamily="18" charset="0"/>
              </a:rPr>
              <a:t>Foreign Currency Derivatives: Futures and Options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D9CAE-27C6-4677-BE98-66B98F6CA184}"/>
              </a:ext>
            </a:extLst>
          </p:cNvPr>
          <p:cNvSpPr>
            <a:spLocks noGrp="1"/>
          </p:cNvSpPr>
          <p:nvPr>
            <p:ph idx="1"/>
          </p:nvPr>
        </p:nvSpPr>
        <p:spPr>
          <a:xfrm>
            <a:off x="355629" y="655540"/>
            <a:ext cx="7886700" cy="4351338"/>
          </a:xfrm>
        </p:spPr>
        <p:txBody>
          <a:bodyPr/>
          <a:lstStyle/>
          <a:p>
            <a:pPr>
              <a:spcBef>
                <a:spcPct val="50000"/>
              </a:spcBef>
            </a:pPr>
            <a:r>
              <a:rPr lang="en-US" altLang="en-US" sz="2400" dirty="0"/>
              <a:t>Options on the over-the-counter (OTC) market can be tailored to the specific needs of the buyer. </a:t>
            </a:r>
          </a:p>
          <a:p>
            <a:pPr>
              <a:spcBef>
                <a:spcPct val="50000"/>
              </a:spcBef>
            </a:pPr>
            <a:r>
              <a:rPr lang="en-US" altLang="en-US" sz="2400" dirty="0"/>
              <a:t>Options on organized exchanges are standardized and settled through a clearinghouse. The counterparty risk is largely reduced.</a:t>
            </a:r>
          </a:p>
          <a:p>
            <a:pPr>
              <a:spcBef>
                <a:spcPct val="50000"/>
              </a:spcBef>
            </a:pPr>
            <a:r>
              <a:rPr lang="en-US" altLang="en-US" sz="2400" dirty="0"/>
              <a:t>The volume of OTC options trading is much larger than organized exchange options trading. </a:t>
            </a:r>
          </a:p>
          <a:p>
            <a:pPr lvl="1">
              <a:spcBef>
                <a:spcPct val="50000"/>
              </a:spcBef>
            </a:pPr>
            <a:r>
              <a:rPr lang="en-US" altLang="en-US" dirty="0"/>
              <a:t>The average daily OTC currency options trading volume was 294 billion.</a:t>
            </a:r>
          </a:p>
          <a:p>
            <a:endParaRPr lang="en-US" dirty="0"/>
          </a:p>
        </p:txBody>
      </p:sp>
      <p:pic>
        <p:nvPicPr>
          <p:cNvPr id="7" name="Picture 6">
            <a:extLst>
              <a:ext uri="{FF2B5EF4-FFF2-40B4-BE49-F238E27FC236}">
                <a16:creationId xmlns:a16="http://schemas.microsoft.com/office/drawing/2014/main" id="{2F733E94-54E0-4CED-9072-D51496BDFC10}"/>
              </a:ext>
            </a:extLst>
          </p:cNvPr>
          <p:cNvPicPr>
            <a:picLocks noChangeAspect="1"/>
          </p:cNvPicPr>
          <p:nvPr/>
        </p:nvPicPr>
        <p:blipFill>
          <a:blip r:embed="rId2"/>
          <a:stretch>
            <a:fillRect/>
          </a:stretch>
        </p:blipFill>
        <p:spPr>
          <a:xfrm>
            <a:off x="901671" y="4141588"/>
            <a:ext cx="7649160" cy="2716412"/>
          </a:xfrm>
          <a:prstGeom prst="rect">
            <a:avLst/>
          </a:prstGeom>
        </p:spPr>
      </p:pic>
    </p:spTree>
    <p:extLst>
      <p:ext uri="{BB962C8B-B14F-4D97-AF65-F5344CB8AC3E}">
        <p14:creationId xmlns:p14="http://schemas.microsoft.com/office/powerpoint/2010/main" val="401842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02121-209B-4974-9A11-9FEE4F6B095D}"/>
              </a:ext>
            </a:extLst>
          </p:cNvPr>
          <p:cNvSpPr>
            <a:spLocks noGrp="1"/>
          </p:cNvSpPr>
          <p:nvPr>
            <p:ph idx="1"/>
          </p:nvPr>
        </p:nvSpPr>
        <p:spPr>
          <a:xfrm>
            <a:off x="390028" y="897065"/>
            <a:ext cx="8437616" cy="5659746"/>
          </a:xfrm>
        </p:spPr>
        <p:txBody>
          <a:bodyPr>
            <a:normAutofit fontScale="85000" lnSpcReduction="20000"/>
          </a:bodyPr>
          <a:lstStyle/>
          <a:p>
            <a:r>
              <a:rPr lang="en-US" dirty="0"/>
              <a:t>Every option has three elements:</a:t>
            </a:r>
          </a:p>
          <a:p>
            <a:pPr lvl="1"/>
            <a:r>
              <a:rPr lang="en-US" dirty="0"/>
              <a:t>The exercise or strike price(E): the exchange rate at which the foreign currency can be purchased (call) or sold (put).</a:t>
            </a:r>
          </a:p>
          <a:p>
            <a:pPr lvl="1"/>
            <a:r>
              <a:rPr lang="en-US" dirty="0"/>
              <a:t>The premium: the cost, price, value of the option.</a:t>
            </a:r>
          </a:p>
          <a:p>
            <a:pPr lvl="2"/>
            <a:r>
              <a:rPr lang="en-US" sz="2100" dirty="0"/>
              <a:t>Premiums of OTC options are quoted as a percentage of the transaction amount. </a:t>
            </a:r>
          </a:p>
          <a:p>
            <a:pPr lvl="2"/>
            <a:r>
              <a:rPr lang="en-US" sz="2100" dirty="0"/>
              <a:t>Premiums on exchange-traded options are quoted as a domestic currency amount per unit of foreign currency. </a:t>
            </a:r>
          </a:p>
          <a:p>
            <a:pPr lvl="1"/>
            <a:r>
              <a:rPr lang="en-US" dirty="0"/>
              <a:t>The underlying or actual spot exchange rate in the market(S).</a:t>
            </a:r>
          </a:p>
          <a:p>
            <a:r>
              <a:rPr lang="en-US" dirty="0"/>
              <a:t>At-the-money (ATM): an option whose exercise price is the same as the spot price of the underlying currency.</a:t>
            </a:r>
          </a:p>
          <a:p>
            <a:r>
              <a:rPr lang="en-US" dirty="0"/>
              <a:t>In-the-money (ITM): an option that would be profitable if exercised immediately, excluding the cost of the premium.</a:t>
            </a:r>
          </a:p>
          <a:p>
            <a:pPr lvl="1"/>
            <a:r>
              <a:rPr lang="en-US" dirty="0"/>
              <a:t>For a call: exercise price &lt;spot price,  </a:t>
            </a:r>
          </a:p>
          <a:p>
            <a:pPr lvl="1"/>
            <a:r>
              <a:rPr lang="en-US" dirty="0"/>
              <a:t>For a put: exercise price &gt;spot price. </a:t>
            </a:r>
          </a:p>
          <a:p>
            <a:r>
              <a:rPr lang="en-US" dirty="0"/>
              <a:t>Out-of-the money (OTM): an option that would not be profitable if exercised immediately, excluding the cost of the premium.</a:t>
            </a:r>
          </a:p>
          <a:p>
            <a:pPr lvl="1"/>
            <a:r>
              <a:rPr lang="en-US" dirty="0"/>
              <a:t>For a call: exercise price &gt;spot price, </a:t>
            </a:r>
          </a:p>
          <a:p>
            <a:pPr lvl="1"/>
            <a:r>
              <a:rPr lang="en-US" dirty="0"/>
              <a:t>For a put: exercise price &lt;spot price. </a:t>
            </a:r>
          </a:p>
          <a:p>
            <a:endParaRPr lang="en-US" dirty="0"/>
          </a:p>
        </p:txBody>
      </p:sp>
    </p:spTree>
    <p:extLst>
      <p:ext uri="{BB962C8B-B14F-4D97-AF65-F5344CB8AC3E}">
        <p14:creationId xmlns:p14="http://schemas.microsoft.com/office/powerpoint/2010/main" val="156046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5418D-E68A-4A6E-AA2D-F49F0172773B}"/>
              </a:ext>
            </a:extLst>
          </p:cNvPr>
          <p:cNvSpPr>
            <a:spLocks noGrp="1"/>
          </p:cNvSpPr>
          <p:nvPr>
            <p:ph idx="1"/>
          </p:nvPr>
        </p:nvSpPr>
        <p:spPr>
          <a:xfrm>
            <a:off x="710989" y="906892"/>
            <a:ext cx="7886700" cy="4351338"/>
          </a:xfrm>
        </p:spPr>
        <p:txBody>
          <a:bodyPr/>
          <a:lstStyle/>
          <a:p>
            <a:r>
              <a:rPr lang="en-US" altLang="en-US" dirty="0"/>
              <a:t>Swiss Franc option quotations (U.S. cents/SF)</a:t>
            </a:r>
          </a:p>
          <a:p>
            <a:pPr lvl="1"/>
            <a:r>
              <a:rPr lang="en-US" dirty="0"/>
              <a:t> All the quotes refer to transactions completed on the Philadelphia Stock Exchange on the previous day.</a:t>
            </a:r>
          </a:p>
          <a:p>
            <a:endParaRPr lang="en-US" dirty="0"/>
          </a:p>
        </p:txBody>
      </p:sp>
      <p:pic>
        <p:nvPicPr>
          <p:cNvPr id="4" name="Picture 3" descr="ex07_02.gif">
            <a:extLst>
              <a:ext uri="{FF2B5EF4-FFF2-40B4-BE49-F238E27FC236}">
                <a16:creationId xmlns:a16="http://schemas.microsoft.com/office/drawing/2014/main" id="{EF628D57-A4E2-4A7F-9EB3-45816FBAA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39" y="2719003"/>
            <a:ext cx="8458200" cy="2918543"/>
          </a:xfrm>
          <a:prstGeom prst="rect">
            <a:avLst/>
          </a:prstGeom>
        </p:spPr>
      </p:pic>
      <p:sp>
        <p:nvSpPr>
          <p:cNvPr id="5" name="TextBox 4">
            <a:extLst>
              <a:ext uri="{FF2B5EF4-FFF2-40B4-BE49-F238E27FC236}">
                <a16:creationId xmlns:a16="http://schemas.microsoft.com/office/drawing/2014/main" id="{A8D9D43B-CC2A-4AF4-9DFA-3BBEB312FE4D}"/>
              </a:ext>
            </a:extLst>
          </p:cNvPr>
          <p:cNvSpPr txBox="1"/>
          <p:nvPr/>
        </p:nvSpPr>
        <p:spPr>
          <a:xfrm>
            <a:off x="837883" y="5754600"/>
            <a:ext cx="683267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August 58.5 call option</a:t>
            </a:r>
          </a:p>
          <a:p>
            <a:r>
              <a:rPr lang="en-US" dirty="0">
                <a:latin typeface="Times New Roman" panose="02020603050405020304" pitchFamily="18" charset="0"/>
                <a:cs typeface="Times New Roman" panose="02020603050405020304" pitchFamily="18" charset="0"/>
              </a:rPr>
              <a:t>Total cost of one call option=SF62,500 * $0.0050/SF = $312.50.</a:t>
            </a:r>
          </a:p>
        </p:txBody>
      </p:sp>
      <p:sp>
        <p:nvSpPr>
          <p:cNvPr id="6" name="Rectangle 5">
            <a:extLst>
              <a:ext uri="{FF2B5EF4-FFF2-40B4-BE49-F238E27FC236}">
                <a16:creationId xmlns:a16="http://schemas.microsoft.com/office/drawing/2014/main" id="{F2229B9F-EFF2-4825-AD8E-EBAD7B5FA69F}"/>
              </a:ext>
            </a:extLst>
          </p:cNvPr>
          <p:cNvSpPr/>
          <p:nvPr/>
        </p:nvSpPr>
        <p:spPr>
          <a:xfrm>
            <a:off x="3622931" y="4454991"/>
            <a:ext cx="446366" cy="221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6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1F19-1F05-456F-B13D-55CCDF09E47B}"/>
              </a:ext>
            </a:extLst>
          </p:cNvPr>
          <p:cNvSpPr>
            <a:spLocks noGrp="1"/>
          </p:cNvSpPr>
          <p:nvPr>
            <p:ph type="title"/>
          </p:nvPr>
        </p:nvSpPr>
        <p:spPr/>
        <p:txBody>
          <a:bodyPr/>
          <a:lstStyle/>
          <a:p>
            <a:endParaRPr lang="en-US"/>
          </a:p>
        </p:txBody>
      </p:sp>
      <p:pic>
        <p:nvPicPr>
          <p:cNvPr id="4" name="Content Placeholder 3" descr="ex07_03.gif">
            <a:extLst>
              <a:ext uri="{FF2B5EF4-FFF2-40B4-BE49-F238E27FC236}">
                <a16:creationId xmlns:a16="http://schemas.microsoft.com/office/drawing/2014/main" id="{0B1CC4C3-76E3-4A73-805E-AFF2E3A1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53" y="82994"/>
            <a:ext cx="7053737" cy="3572522"/>
          </a:xfrm>
          <a:prstGeom prst="rect">
            <a:avLst/>
          </a:prstGeom>
        </p:spPr>
      </p:pic>
      <p:pic>
        <p:nvPicPr>
          <p:cNvPr id="5" name="Content Placeholder 4" descr="ex07_04.gif">
            <a:extLst>
              <a:ext uri="{FF2B5EF4-FFF2-40B4-BE49-F238E27FC236}">
                <a16:creationId xmlns:a16="http://schemas.microsoft.com/office/drawing/2014/main" id="{742AB5CB-990A-4099-B918-33D0E82AF3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145" y="3388914"/>
            <a:ext cx="6954592" cy="3927796"/>
          </a:xfrm>
          <a:prstGeom prst="rect">
            <a:avLst/>
          </a:prstGeom>
        </p:spPr>
      </p:pic>
    </p:spTree>
    <p:extLst>
      <p:ext uri="{BB962C8B-B14F-4D97-AF65-F5344CB8AC3E}">
        <p14:creationId xmlns:p14="http://schemas.microsoft.com/office/powerpoint/2010/main" val="57382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67942-D64D-457D-A454-2E49E5C8D1B2}"/>
              </a:ext>
            </a:extLst>
          </p:cNvPr>
          <p:cNvSpPr>
            <a:spLocks noGrp="1"/>
          </p:cNvSpPr>
          <p:nvPr>
            <p:ph idx="1"/>
          </p:nvPr>
        </p:nvSpPr>
        <p:spPr>
          <a:xfrm>
            <a:off x="511642" y="772548"/>
            <a:ext cx="7886700" cy="4351338"/>
          </a:xfrm>
        </p:spPr>
        <p:txBody>
          <a:bodyPr/>
          <a:lstStyle/>
          <a:p>
            <a:r>
              <a:rPr lang="en-US" dirty="0"/>
              <a:t>Profit </a:t>
            </a:r>
            <a:r>
              <a:rPr lang="en-US" altLang="en-US" dirty="0"/>
              <a:t>diagram for </a:t>
            </a:r>
            <a:r>
              <a:rPr lang="en-US" dirty="0"/>
              <a:t>a call option</a:t>
            </a:r>
          </a:p>
          <a:p>
            <a:pPr lvl="1"/>
            <a:r>
              <a:rPr lang="en-US" altLang="en-US" dirty="0"/>
              <a:t>Buyer of a call profit=Spot-Strike-premium</a:t>
            </a:r>
          </a:p>
          <a:p>
            <a:pPr lvl="1"/>
            <a:r>
              <a:rPr lang="en-US" altLang="en-US" dirty="0"/>
              <a:t>Writer of a call profit=Strike -Spot + premium </a:t>
            </a:r>
          </a:p>
          <a:p>
            <a:pPr lvl="1"/>
            <a:r>
              <a:rPr lang="en-US" dirty="0"/>
              <a:t>Zero-sum game</a:t>
            </a:r>
          </a:p>
          <a:p>
            <a:endParaRPr lang="en-US" dirty="0"/>
          </a:p>
        </p:txBody>
      </p:sp>
      <p:pic>
        <p:nvPicPr>
          <p:cNvPr id="4" name="Picture 3">
            <a:extLst>
              <a:ext uri="{FF2B5EF4-FFF2-40B4-BE49-F238E27FC236}">
                <a16:creationId xmlns:a16="http://schemas.microsoft.com/office/drawing/2014/main" id="{B0A78918-A7B1-4250-AA72-376F4EE2BF8F}"/>
              </a:ext>
            </a:extLst>
          </p:cNvPr>
          <p:cNvPicPr>
            <a:picLocks noChangeAspect="1"/>
          </p:cNvPicPr>
          <p:nvPr/>
        </p:nvPicPr>
        <p:blipFill>
          <a:blip r:embed="rId2"/>
          <a:stretch>
            <a:fillRect/>
          </a:stretch>
        </p:blipFill>
        <p:spPr>
          <a:xfrm>
            <a:off x="3058271" y="2356061"/>
            <a:ext cx="5683529" cy="4258844"/>
          </a:xfrm>
          <a:prstGeom prst="rect">
            <a:avLst/>
          </a:prstGeom>
        </p:spPr>
      </p:pic>
    </p:spTree>
    <p:extLst>
      <p:ext uri="{BB962C8B-B14F-4D97-AF65-F5344CB8AC3E}">
        <p14:creationId xmlns:p14="http://schemas.microsoft.com/office/powerpoint/2010/main" val="323706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FDCD-DF2D-4DCE-9CF1-79BD5A4E5A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E34834-0C20-4F2F-8340-B6A5FED352D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B6E0D24-C415-2F5E-FEAC-6163B80CA098}"/>
              </a:ext>
            </a:extLst>
          </p:cNvPr>
          <p:cNvPicPr>
            <a:picLocks noChangeAspect="1"/>
          </p:cNvPicPr>
          <p:nvPr/>
        </p:nvPicPr>
        <p:blipFill>
          <a:blip r:embed="rId2"/>
          <a:stretch>
            <a:fillRect/>
          </a:stretch>
        </p:blipFill>
        <p:spPr>
          <a:xfrm>
            <a:off x="180177" y="-38443"/>
            <a:ext cx="6815207" cy="3870032"/>
          </a:xfrm>
          <a:prstGeom prst="rect">
            <a:avLst/>
          </a:prstGeom>
        </p:spPr>
      </p:pic>
      <p:pic>
        <p:nvPicPr>
          <p:cNvPr id="11" name="Picture 10">
            <a:extLst>
              <a:ext uri="{FF2B5EF4-FFF2-40B4-BE49-F238E27FC236}">
                <a16:creationId xmlns:a16="http://schemas.microsoft.com/office/drawing/2014/main" id="{8BC07D51-4A0D-F34B-F8BC-71B4FC4AA225}"/>
              </a:ext>
            </a:extLst>
          </p:cNvPr>
          <p:cNvPicPr>
            <a:picLocks noChangeAspect="1"/>
          </p:cNvPicPr>
          <p:nvPr/>
        </p:nvPicPr>
        <p:blipFill>
          <a:blip r:embed="rId3"/>
          <a:stretch>
            <a:fillRect/>
          </a:stretch>
        </p:blipFill>
        <p:spPr>
          <a:xfrm>
            <a:off x="0" y="3219003"/>
            <a:ext cx="6905625" cy="3600450"/>
          </a:xfrm>
          <a:prstGeom prst="rect">
            <a:avLst/>
          </a:prstGeom>
        </p:spPr>
      </p:pic>
    </p:spTree>
    <p:extLst>
      <p:ext uri="{BB962C8B-B14F-4D97-AF65-F5344CB8AC3E}">
        <p14:creationId xmlns:p14="http://schemas.microsoft.com/office/powerpoint/2010/main" val="41583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4469B-D21C-409D-A5C4-683AEC979FA6}"/>
              </a:ext>
            </a:extLst>
          </p:cNvPr>
          <p:cNvSpPr>
            <a:spLocks noGrp="1"/>
          </p:cNvSpPr>
          <p:nvPr>
            <p:ph idx="1"/>
          </p:nvPr>
        </p:nvSpPr>
        <p:spPr>
          <a:xfrm>
            <a:off x="325295" y="798550"/>
            <a:ext cx="7886700" cy="4351338"/>
          </a:xfrm>
        </p:spPr>
        <p:txBody>
          <a:bodyPr/>
          <a:lstStyle/>
          <a:p>
            <a:r>
              <a:rPr lang="en-US" dirty="0"/>
              <a:t>Profit </a:t>
            </a:r>
            <a:r>
              <a:rPr lang="en-US" altLang="en-US" dirty="0"/>
              <a:t>diagram for </a:t>
            </a:r>
            <a:r>
              <a:rPr lang="en-US" dirty="0"/>
              <a:t>a put option</a:t>
            </a:r>
          </a:p>
          <a:p>
            <a:pPr lvl="1"/>
            <a:r>
              <a:rPr lang="en-US" altLang="en-US" dirty="0"/>
              <a:t>Buyer of a put profit=Strike-Spot-premium</a:t>
            </a:r>
          </a:p>
          <a:p>
            <a:pPr lvl="1"/>
            <a:r>
              <a:rPr lang="en-US" altLang="en-US" dirty="0"/>
              <a:t>Writer of a put profit=Spot-Strike + premium </a:t>
            </a:r>
          </a:p>
          <a:p>
            <a:pPr lvl="1"/>
            <a:r>
              <a:rPr lang="en-US" dirty="0"/>
              <a:t>Zero-sum game</a:t>
            </a:r>
          </a:p>
          <a:p>
            <a:endParaRPr lang="en-US" dirty="0"/>
          </a:p>
        </p:txBody>
      </p:sp>
      <p:pic>
        <p:nvPicPr>
          <p:cNvPr id="4" name="Picture 3">
            <a:extLst>
              <a:ext uri="{FF2B5EF4-FFF2-40B4-BE49-F238E27FC236}">
                <a16:creationId xmlns:a16="http://schemas.microsoft.com/office/drawing/2014/main" id="{20E584D8-FB3C-4EA0-85A4-ACFADE7FEF76}"/>
              </a:ext>
            </a:extLst>
          </p:cNvPr>
          <p:cNvPicPr>
            <a:picLocks noChangeAspect="1"/>
          </p:cNvPicPr>
          <p:nvPr/>
        </p:nvPicPr>
        <p:blipFill>
          <a:blip r:embed="rId2"/>
          <a:stretch>
            <a:fillRect/>
          </a:stretch>
        </p:blipFill>
        <p:spPr>
          <a:xfrm>
            <a:off x="3270207" y="2432840"/>
            <a:ext cx="5873793" cy="4278957"/>
          </a:xfrm>
          <a:prstGeom prst="rect">
            <a:avLst/>
          </a:prstGeom>
        </p:spPr>
      </p:pic>
    </p:spTree>
    <p:extLst>
      <p:ext uri="{BB962C8B-B14F-4D97-AF65-F5344CB8AC3E}">
        <p14:creationId xmlns:p14="http://schemas.microsoft.com/office/powerpoint/2010/main" val="162804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FD5E-358A-4843-824B-8DD52190A525}"/>
              </a:ext>
            </a:extLst>
          </p:cNvPr>
          <p:cNvSpPr>
            <a:spLocks noGrp="1"/>
          </p:cNvSpPr>
          <p:nvPr>
            <p:ph type="title"/>
          </p:nvPr>
        </p:nvSpPr>
        <p:spPr/>
        <p:txBody>
          <a:bodyPr/>
          <a:lstStyle/>
          <a:p>
            <a:r>
              <a:rPr lang="en-US" dirty="0"/>
              <a:t>Option Pricing and Valuation</a:t>
            </a:r>
          </a:p>
        </p:txBody>
      </p:sp>
      <p:sp>
        <p:nvSpPr>
          <p:cNvPr id="3" name="Content Placeholder 2">
            <a:extLst>
              <a:ext uri="{FF2B5EF4-FFF2-40B4-BE49-F238E27FC236}">
                <a16:creationId xmlns:a16="http://schemas.microsoft.com/office/drawing/2014/main" id="{8B22CDD7-2B2D-4530-BFBC-84FA3960168C}"/>
              </a:ext>
            </a:extLst>
          </p:cNvPr>
          <p:cNvSpPr>
            <a:spLocks noGrp="1"/>
          </p:cNvSpPr>
          <p:nvPr>
            <p:ph idx="1"/>
          </p:nvPr>
        </p:nvSpPr>
        <p:spPr>
          <a:xfrm>
            <a:off x="403299" y="1617609"/>
            <a:ext cx="8407009" cy="5082213"/>
          </a:xfrm>
        </p:spPr>
        <p:txBody>
          <a:bodyPr>
            <a:normAutofit fontScale="92500" lnSpcReduction="10000"/>
          </a:bodyPr>
          <a:lstStyle/>
          <a:p>
            <a:pPr>
              <a:lnSpc>
                <a:spcPct val="80000"/>
              </a:lnSpc>
            </a:pPr>
            <a:r>
              <a:rPr lang="en-US" altLang="en-US" sz="2400" b="1" dirty="0"/>
              <a:t>The total value (premium) of an option =intrinsic value + time value.</a:t>
            </a:r>
          </a:p>
          <a:p>
            <a:pPr>
              <a:lnSpc>
                <a:spcPct val="80000"/>
              </a:lnSpc>
              <a:spcBef>
                <a:spcPct val="40000"/>
              </a:spcBef>
            </a:pPr>
            <a:r>
              <a:rPr lang="en-US" altLang="en-US" sz="2400" dirty="0"/>
              <a:t>Intrinsic value is the financial gain if the option is exercised immediately.</a:t>
            </a:r>
          </a:p>
          <a:p>
            <a:pPr lvl="1">
              <a:lnSpc>
                <a:spcPct val="80000"/>
              </a:lnSpc>
              <a:spcBef>
                <a:spcPct val="40000"/>
              </a:spcBef>
            </a:pPr>
            <a:r>
              <a:rPr lang="en-US" altLang="en-US" dirty="0"/>
              <a:t>For a call option, intrinsic value is zero when the strike price is above the market price. When the spot price rises above the strike price, the intrinsic value become positive.</a:t>
            </a:r>
          </a:p>
          <a:p>
            <a:pPr lvl="2">
              <a:lnSpc>
                <a:spcPct val="80000"/>
              </a:lnSpc>
              <a:spcBef>
                <a:spcPct val="40000"/>
              </a:spcBef>
            </a:pPr>
            <a:r>
              <a:rPr lang="en-US" altLang="en-US" dirty="0"/>
              <a:t>Max[0, (S</a:t>
            </a:r>
            <a:r>
              <a:rPr lang="en-US" altLang="en-US" baseline="-25000" dirty="0"/>
              <a:t>t</a:t>
            </a:r>
            <a:r>
              <a:rPr lang="en-US" altLang="en-US" dirty="0"/>
              <a:t>-E)]</a:t>
            </a:r>
          </a:p>
          <a:p>
            <a:pPr lvl="1">
              <a:lnSpc>
                <a:spcPct val="80000"/>
              </a:lnSpc>
              <a:spcBef>
                <a:spcPct val="40000"/>
              </a:spcBef>
            </a:pPr>
            <a:r>
              <a:rPr lang="en-US" altLang="en-US" dirty="0"/>
              <a:t>Put options behave in the opposite manner.</a:t>
            </a:r>
          </a:p>
          <a:p>
            <a:pPr lvl="2">
              <a:lnSpc>
                <a:spcPct val="80000"/>
              </a:lnSpc>
              <a:spcBef>
                <a:spcPct val="40000"/>
              </a:spcBef>
            </a:pPr>
            <a:r>
              <a:rPr lang="en-US" altLang="en-US" dirty="0"/>
              <a:t>Max[0, (E-S</a:t>
            </a:r>
            <a:r>
              <a:rPr lang="en-US" altLang="en-US" baseline="-25000" dirty="0"/>
              <a:t>t</a:t>
            </a:r>
            <a:r>
              <a:rPr lang="en-US" altLang="en-US" dirty="0"/>
              <a:t>)]</a:t>
            </a:r>
          </a:p>
          <a:p>
            <a:pPr>
              <a:lnSpc>
                <a:spcPct val="80000"/>
              </a:lnSpc>
              <a:spcBef>
                <a:spcPct val="40000"/>
              </a:spcBef>
            </a:pPr>
            <a:r>
              <a:rPr lang="en-US" altLang="en-US" sz="2400" dirty="0"/>
              <a:t>The time value of an option exists because the price of the underlying currency, (i.e. the spot rate), can potentially move further into the money between the present time and the option’s expiration date.</a:t>
            </a:r>
          </a:p>
          <a:p>
            <a:pPr lvl="1"/>
            <a:r>
              <a:rPr lang="en-US" dirty="0"/>
              <a:t>On the date of maturity, an option will have a value equal to its intrinsic value (zero time remaining means zero time value)</a:t>
            </a:r>
          </a:p>
          <a:p>
            <a:endParaRPr lang="en-US" dirty="0"/>
          </a:p>
        </p:txBody>
      </p:sp>
    </p:spTree>
    <p:extLst>
      <p:ext uri="{BB962C8B-B14F-4D97-AF65-F5344CB8AC3E}">
        <p14:creationId xmlns:p14="http://schemas.microsoft.com/office/powerpoint/2010/main" val="393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7B94B-E239-44B0-93C9-19EA48C3E7DB}"/>
              </a:ext>
            </a:extLst>
          </p:cNvPr>
          <p:cNvSpPr>
            <a:spLocks noGrp="1"/>
          </p:cNvSpPr>
          <p:nvPr>
            <p:ph idx="1"/>
          </p:nvPr>
        </p:nvSpPr>
        <p:spPr>
          <a:xfrm>
            <a:off x="26273" y="716211"/>
            <a:ext cx="9117727" cy="4351338"/>
          </a:xfrm>
        </p:spPr>
        <p:txBody>
          <a:bodyPr/>
          <a:lstStyle/>
          <a:p>
            <a:r>
              <a:rPr lang="en-US" altLang="en-US" sz="2800" dirty="0">
                <a:latin typeface="Times New Roman" panose="02020603050405020304" pitchFamily="18" charset="0"/>
                <a:cs typeface="Times New Roman" panose="02020603050405020304" pitchFamily="18" charset="0"/>
              </a:rPr>
              <a:t>The total value of an option =intrinsic value + time value</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4" name="Content Placeholder 3" descr="ex07_07.gif">
            <a:extLst>
              <a:ext uri="{FF2B5EF4-FFF2-40B4-BE49-F238E27FC236}">
                <a16:creationId xmlns:a16="http://schemas.microsoft.com/office/drawing/2014/main" id="{2215E5A2-B171-4F9B-BA44-692AFF41F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1" y="1222459"/>
            <a:ext cx="8044698" cy="4247200"/>
          </a:xfrm>
          <a:prstGeom prst="rect">
            <a:avLst/>
          </a:prstGeom>
        </p:spPr>
      </p:pic>
      <p:pic>
        <p:nvPicPr>
          <p:cNvPr id="7" name="Picture 6">
            <a:extLst>
              <a:ext uri="{FF2B5EF4-FFF2-40B4-BE49-F238E27FC236}">
                <a16:creationId xmlns:a16="http://schemas.microsoft.com/office/drawing/2014/main" id="{400E315F-D7EE-44FD-BAD1-14D956960D96}"/>
              </a:ext>
            </a:extLst>
          </p:cNvPr>
          <p:cNvPicPr>
            <a:picLocks noChangeAspect="1"/>
          </p:cNvPicPr>
          <p:nvPr/>
        </p:nvPicPr>
        <p:blipFill>
          <a:blip r:embed="rId3"/>
          <a:stretch>
            <a:fillRect/>
          </a:stretch>
        </p:blipFill>
        <p:spPr>
          <a:xfrm>
            <a:off x="948844" y="5469659"/>
            <a:ext cx="6838950" cy="1419225"/>
          </a:xfrm>
          <a:prstGeom prst="rect">
            <a:avLst/>
          </a:prstGeom>
        </p:spPr>
      </p:pic>
    </p:spTree>
    <p:extLst>
      <p:ext uri="{BB962C8B-B14F-4D97-AF65-F5344CB8AC3E}">
        <p14:creationId xmlns:p14="http://schemas.microsoft.com/office/powerpoint/2010/main" val="236530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 Revisit</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sz="2800" dirty="0"/>
              <a:t>Explain how foreign currency futures and options are quoted and used for speculation or hedging purposes.</a:t>
            </a:r>
          </a:p>
          <a:p>
            <a:r>
              <a:rPr lang="en-US" dirty="0"/>
              <a:t>Compare </a:t>
            </a:r>
            <a:r>
              <a:rPr lang="en-US" sz="2800" dirty="0"/>
              <a:t>foreign currency futures and forwards.</a:t>
            </a:r>
          </a:p>
          <a:p>
            <a:r>
              <a:rPr lang="en-US" sz="2800" dirty="0"/>
              <a:t>Explore the gain or loss of participants in foreign currency futures and options.</a:t>
            </a:r>
          </a:p>
          <a:p>
            <a:r>
              <a:rPr lang="en-US" sz="2800" dirty="0"/>
              <a:t>Describe how foreign currency futures and options are priced.</a:t>
            </a:r>
          </a:p>
          <a:p>
            <a:endParaRPr lang="en-US" dirty="0"/>
          </a:p>
        </p:txBody>
      </p:sp>
    </p:spTree>
    <p:extLst>
      <p:ext uri="{BB962C8B-B14F-4D97-AF65-F5344CB8AC3E}">
        <p14:creationId xmlns:p14="http://schemas.microsoft.com/office/powerpoint/2010/main" val="100753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355359" y="1652279"/>
            <a:ext cx="8320606" cy="4351338"/>
          </a:xfrm>
        </p:spPr>
        <p:txBody>
          <a:bodyPr>
            <a:normAutofit/>
          </a:bodyPr>
          <a:lstStyle/>
          <a:p>
            <a:r>
              <a:rPr lang="en-US" sz="2800" dirty="0"/>
              <a:t>Explain how foreign currency futures and options are quoted and used for speculation or hedging purposes.</a:t>
            </a:r>
          </a:p>
          <a:p>
            <a:r>
              <a:rPr lang="en-US" dirty="0"/>
              <a:t>Compare </a:t>
            </a:r>
            <a:r>
              <a:rPr lang="en-US" sz="2800" dirty="0"/>
              <a:t>foreign currency futures and forwards.</a:t>
            </a:r>
          </a:p>
          <a:p>
            <a:r>
              <a:rPr lang="en-US" sz="2800" dirty="0"/>
              <a:t>Explore the gain or loss of participants in foreign currency futures and options.</a:t>
            </a:r>
          </a:p>
          <a:p>
            <a:r>
              <a:rPr lang="en-US" sz="2800" dirty="0"/>
              <a:t>Describe how foreign currency futures and options are priced.</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C720-F83E-402E-A478-219E8F45B716}"/>
              </a:ext>
            </a:extLst>
          </p:cNvPr>
          <p:cNvSpPr>
            <a:spLocks noGrp="1"/>
          </p:cNvSpPr>
          <p:nvPr>
            <p:ph type="title"/>
          </p:nvPr>
        </p:nvSpPr>
        <p:spPr/>
        <p:txBody>
          <a:bodyPr/>
          <a:lstStyle/>
          <a:p>
            <a:r>
              <a:rPr lang="en-US" dirty="0"/>
              <a:t>Foreign Currency Derivatives</a:t>
            </a:r>
          </a:p>
        </p:txBody>
      </p:sp>
      <p:sp>
        <p:nvSpPr>
          <p:cNvPr id="3" name="Content Placeholder 2">
            <a:extLst>
              <a:ext uri="{FF2B5EF4-FFF2-40B4-BE49-F238E27FC236}">
                <a16:creationId xmlns:a16="http://schemas.microsoft.com/office/drawing/2014/main" id="{15C2F535-0B14-4E82-8214-F5AAE5D54359}"/>
              </a:ext>
            </a:extLst>
          </p:cNvPr>
          <p:cNvSpPr>
            <a:spLocks noGrp="1"/>
          </p:cNvSpPr>
          <p:nvPr>
            <p:ph idx="1"/>
          </p:nvPr>
        </p:nvSpPr>
        <p:spPr>
          <a:xfrm>
            <a:off x="364297" y="1508230"/>
            <a:ext cx="8394008" cy="5061581"/>
          </a:xfrm>
        </p:spPr>
        <p:txBody>
          <a:bodyPr>
            <a:normAutofit/>
          </a:bodyPr>
          <a:lstStyle/>
          <a:p>
            <a:r>
              <a:rPr lang="en-US" dirty="0"/>
              <a:t>A currency derivative is a contract whose value is derived from or contingent on the value of the underlying currency.</a:t>
            </a:r>
          </a:p>
          <a:p>
            <a:pPr lvl="1"/>
            <a:r>
              <a:rPr lang="en-US" dirty="0"/>
              <a:t>Forward contracts</a:t>
            </a:r>
          </a:p>
          <a:p>
            <a:pPr lvl="1"/>
            <a:r>
              <a:rPr lang="en-US" altLang="en-US" dirty="0"/>
              <a:t>Currency futures contracts </a:t>
            </a:r>
          </a:p>
          <a:p>
            <a:pPr lvl="1"/>
            <a:r>
              <a:rPr lang="en-US" altLang="en-US" dirty="0"/>
              <a:t>Currency options contracts </a:t>
            </a:r>
          </a:p>
          <a:p>
            <a:r>
              <a:rPr lang="en-US" dirty="0"/>
              <a:t>Foreign currency derivatives can be used for two very distinct management objectives:</a:t>
            </a:r>
          </a:p>
          <a:p>
            <a:pPr lvl="1"/>
            <a:r>
              <a:rPr lang="en-US" dirty="0"/>
              <a:t>Speculation: use of derivatives to take a position in the expectation of a profit.</a:t>
            </a:r>
          </a:p>
          <a:p>
            <a:pPr lvl="1"/>
            <a:r>
              <a:rPr lang="en-US" dirty="0"/>
              <a:t>Hedging: use of derivatives to reduce the risks associated with the management of corporate cash flow.</a:t>
            </a:r>
          </a:p>
          <a:p>
            <a:endParaRPr lang="en-US" dirty="0"/>
          </a:p>
        </p:txBody>
      </p:sp>
    </p:spTree>
    <p:extLst>
      <p:ext uri="{BB962C8B-B14F-4D97-AF65-F5344CB8AC3E}">
        <p14:creationId xmlns:p14="http://schemas.microsoft.com/office/powerpoint/2010/main" val="18608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A72F-4C53-40ED-886F-5B793A6A0936}"/>
              </a:ext>
            </a:extLst>
          </p:cNvPr>
          <p:cNvSpPr>
            <a:spLocks noGrp="1"/>
          </p:cNvSpPr>
          <p:nvPr>
            <p:ph type="title"/>
          </p:nvPr>
        </p:nvSpPr>
        <p:spPr/>
        <p:txBody>
          <a:bodyPr/>
          <a:lstStyle/>
          <a:p>
            <a:r>
              <a:rPr lang="en-US" dirty="0"/>
              <a:t>Forward Contracts</a:t>
            </a:r>
          </a:p>
        </p:txBody>
      </p:sp>
      <p:sp>
        <p:nvSpPr>
          <p:cNvPr id="3" name="Content Placeholder 2">
            <a:extLst>
              <a:ext uri="{FF2B5EF4-FFF2-40B4-BE49-F238E27FC236}">
                <a16:creationId xmlns:a16="http://schemas.microsoft.com/office/drawing/2014/main" id="{4FD7EA8B-1EFA-4318-B4E2-FF4EFD60A72C}"/>
              </a:ext>
            </a:extLst>
          </p:cNvPr>
          <p:cNvSpPr>
            <a:spLocks noGrp="1"/>
          </p:cNvSpPr>
          <p:nvPr>
            <p:ph idx="1"/>
          </p:nvPr>
        </p:nvSpPr>
        <p:spPr>
          <a:xfrm>
            <a:off x="628650" y="1460440"/>
            <a:ext cx="7886700" cy="4716523"/>
          </a:xfrm>
        </p:spPr>
        <p:txBody>
          <a:bodyPr/>
          <a:lstStyle/>
          <a:p>
            <a:r>
              <a:rPr lang="en-US" dirty="0"/>
              <a:t>A forward contract is an agreement to exchange a specified amount of a currency at a specified exchange rate (i.e. forward rate) on a specified date in the future.</a:t>
            </a:r>
          </a:p>
        </p:txBody>
      </p:sp>
    </p:spTree>
    <p:extLst>
      <p:ext uri="{BB962C8B-B14F-4D97-AF65-F5344CB8AC3E}">
        <p14:creationId xmlns:p14="http://schemas.microsoft.com/office/powerpoint/2010/main" val="131328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68F-121F-46B5-8C68-A4F510FBA74C}"/>
              </a:ext>
            </a:extLst>
          </p:cNvPr>
          <p:cNvSpPr>
            <a:spLocks noGrp="1"/>
          </p:cNvSpPr>
          <p:nvPr>
            <p:ph type="title"/>
          </p:nvPr>
        </p:nvSpPr>
        <p:spPr>
          <a:xfrm>
            <a:off x="195285" y="685082"/>
            <a:ext cx="7886700" cy="795341"/>
          </a:xfrm>
        </p:spPr>
        <p:txBody>
          <a:bodyPr/>
          <a:lstStyle/>
          <a:p>
            <a:r>
              <a:rPr lang="en-US" dirty="0"/>
              <a:t>Foreign Currency Futures</a:t>
            </a:r>
          </a:p>
        </p:txBody>
      </p:sp>
      <p:sp>
        <p:nvSpPr>
          <p:cNvPr id="3" name="Content Placeholder 2">
            <a:extLst>
              <a:ext uri="{FF2B5EF4-FFF2-40B4-BE49-F238E27FC236}">
                <a16:creationId xmlns:a16="http://schemas.microsoft.com/office/drawing/2014/main" id="{73CED199-9546-42A0-A6AB-4E43AABB7C9C}"/>
              </a:ext>
            </a:extLst>
          </p:cNvPr>
          <p:cNvSpPr>
            <a:spLocks noGrp="1"/>
          </p:cNvSpPr>
          <p:nvPr>
            <p:ph idx="1"/>
          </p:nvPr>
        </p:nvSpPr>
        <p:spPr>
          <a:xfrm>
            <a:off x="0" y="1356074"/>
            <a:ext cx="9096330" cy="5456423"/>
          </a:xfrm>
        </p:spPr>
        <p:txBody>
          <a:bodyPr>
            <a:normAutofit/>
          </a:bodyPr>
          <a:lstStyle/>
          <a:p>
            <a:r>
              <a:rPr lang="en-US" dirty="0"/>
              <a:t>A foreign currency futures contract is an alternative to a forward contract that calls for future delivery of a standard amount of foreign exchange at a fixed time, place and price.</a:t>
            </a:r>
          </a:p>
          <a:p>
            <a:r>
              <a:rPr lang="en-US" dirty="0"/>
              <a:t>In the U.S., the most important market for foreign currency futures is the International Monetary Market (IMM) of the Chicago Mercantile Exchange(CME).</a:t>
            </a:r>
          </a:p>
          <a:p>
            <a:endParaRPr lang="en-US" dirty="0"/>
          </a:p>
          <a:p>
            <a:endParaRPr lang="en-US" dirty="0"/>
          </a:p>
          <a:p>
            <a:endParaRPr lang="en-US" dirty="0"/>
          </a:p>
        </p:txBody>
      </p:sp>
    </p:spTree>
    <p:extLst>
      <p:ext uri="{BB962C8B-B14F-4D97-AF65-F5344CB8AC3E}">
        <p14:creationId xmlns:p14="http://schemas.microsoft.com/office/powerpoint/2010/main" val="6902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D110-59A2-4A39-9497-99C345ED1E15}"/>
              </a:ext>
            </a:extLst>
          </p:cNvPr>
          <p:cNvSpPr>
            <a:spLocks noGrp="1"/>
          </p:cNvSpPr>
          <p:nvPr>
            <p:ph type="title"/>
          </p:nvPr>
        </p:nvSpPr>
        <p:spPr>
          <a:xfrm>
            <a:off x="481306" y="703743"/>
            <a:ext cx="8311668" cy="795341"/>
          </a:xfrm>
        </p:spPr>
        <p:txBody>
          <a:bodyPr>
            <a:normAutofit fontScale="90000"/>
          </a:bodyPr>
          <a:lstStyle/>
          <a:p>
            <a:r>
              <a:rPr lang="en-US" dirty="0"/>
              <a:t>Foreign Currency Futures </a:t>
            </a:r>
            <a:r>
              <a:rPr lang="en-US" dirty="0" err="1"/>
              <a:t>v.s</a:t>
            </a:r>
            <a:r>
              <a:rPr lang="en-US" dirty="0"/>
              <a:t>. Forward Contracts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29E4043-0B63-49EB-A3DE-44A82091485C}"/>
                  </a:ext>
                </a:extLst>
              </p:cNvPr>
              <p:cNvGraphicFramePr>
                <a:graphicFrameLocks noGrp="1"/>
              </p:cNvGraphicFramePr>
              <p:nvPr>
                <p:extLst>
                  <p:ext uri="{D42A27DB-BD31-4B8C-83A1-F6EECF244321}">
                    <p14:modId xmlns:p14="http://schemas.microsoft.com/office/powerpoint/2010/main" val="4155328223"/>
                  </p:ext>
                </p:extLst>
              </p:nvPr>
            </p:nvGraphicFramePr>
            <p:xfrm>
              <a:off x="74919" y="1612262"/>
              <a:ext cx="8994161" cy="5320855"/>
            </p:xfrm>
            <a:graphic>
              <a:graphicData uri="http://schemas.openxmlformats.org/drawingml/2006/table">
                <a:tbl>
                  <a:tblPr firstRow="1" bandRow="1">
                    <a:tableStyleId>{5C22544A-7EE6-4342-B048-85BDC9FD1C3A}</a:tableStyleId>
                  </a:tblPr>
                  <a:tblGrid>
                    <a:gridCol w="4495834">
                      <a:extLst>
                        <a:ext uri="{9D8B030D-6E8A-4147-A177-3AD203B41FA5}">
                          <a16:colId xmlns:a16="http://schemas.microsoft.com/office/drawing/2014/main" val="1360273418"/>
                        </a:ext>
                      </a:extLst>
                    </a:gridCol>
                    <a:gridCol w="4498327">
                      <a:extLst>
                        <a:ext uri="{9D8B030D-6E8A-4147-A177-3AD203B41FA5}">
                          <a16:colId xmlns:a16="http://schemas.microsoft.com/office/drawing/2014/main" val="164567712"/>
                        </a:ext>
                      </a:extLst>
                    </a:gridCol>
                  </a:tblGrid>
                  <a:tr h="574765">
                    <a:tc>
                      <a:txBody>
                        <a:bodyPr/>
                        <a:lstStyle/>
                        <a:p>
                          <a:pPr algn="ctr"/>
                          <a:r>
                            <a:rPr lang="en-US" sz="2000" b="1" dirty="0">
                              <a:latin typeface="Times New Roman" panose="02020603050405020304" pitchFamily="18" charset="0"/>
                              <a:cs typeface="Times New Roman" panose="02020603050405020304" pitchFamily="18" charset="0"/>
                            </a:rPr>
                            <a:t>Future </a:t>
                          </a:r>
                        </a:p>
                      </a:txBody>
                      <a:tcPr/>
                    </a:tc>
                    <a:tc>
                      <a:txBody>
                        <a:bodyPr/>
                        <a:lstStyle/>
                        <a:p>
                          <a:pPr algn="ctr"/>
                          <a:r>
                            <a:rPr lang="en-US" sz="2000" b="1" dirty="0">
                              <a:latin typeface="Times New Roman" panose="02020603050405020304" pitchFamily="18" charset="0"/>
                              <a:cs typeface="Times New Roman" panose="02020603050405020304" pitchFamily="18" charset="0"/>
                            </a:rPr>
                            <a:t>Forward</a:t>
                          </a:r>
                        </a:p>
                      </a:txBody>
                      <a:tcPr/>
                    </a:tc>
                    <a:extLst>
                      <a:ext uri="{0D108BD9-81ED-4DB2-BD59-A6C34878D82A}">
                        <a16:rowId xmlns:a16="http://schemas.microsoft.com/office/drawing/2014/main" val="3709847295"/>
                      </a:ext>
                    </a:extLst>
                  </a:tr>
                  <a:tr h="734872">
                    <a:tc>
                      <a:txBody>
                        <a:bodyPr/>
                        <a:lstStyle/>
                        <a:p>
                          <a:r>
                            <a:rPr lang="en-US" sz="2000" dirty="0">
                              <a:latin typeface="Times New Roman" panose="02020603050405020304" pitchFamily="18" charset="0"/>
                              <a:cs typeface="Times New Roman" panose="02020603050405020304" pitchFamily="18" charset="0"/>
                            </a:rPr>
                            <a:t>Futures are standardized in terms of size (notational principal) and maturity date.</a:t>
                          </a:r>
                        </a:p>
                      </a:txBody>
                      <a:tcPr/>
                    </a:tc>
                    <a:tc>
                      <a:txBody>
                        <a:bodyPr/>
                        <a:lstStyle/>
                        <a:p>
                          <a:r>
                            <a:rPr lang="en-US" sz="2000" dirty="0">
                              <a:latin typeface="Times New Roman" panose="02020603050405020304" pitchFamily="18" charset="0"/>
                              <a:cs typeface="Times New Roman" panose="02020603050405020304" pitchFamily="18" charset="0"/>
                            </a:rPr>
                            <a:t>Both size and maturity can be customized. Most forward contracts are at least $1M.</a:t>
                          </a:r>
                        </a:p>
                      </a:txBody>
                      <a:tcPr/>
                    </a:tc>
                    <a:extLst>
                      <a:ext uri="{0D108BD9-81ED-4DB2-BD59-A6C34878D82A}">
                        <a16:rowId xmlns:a16="http://schemas.microsoft.com/office/drawing/2014/main" val="663267304"/>
                      </a:ext>
                    </a:extLst>
                  </a:tr>
                  <a:tr h="745388">
                    <a:tc>
                      <a:txBody>
                        <a:bodyPr/>
                        <a:lstStyle/>
                        <a:p>
                          <a:r>
                            <a:rPr lang="en-US" sz="2000" dirty="0">
                              <a:latin typeface="Times New Roman" panose="02020603050405020304" pitchFamily="18" charset="0"/>
                              <a:cs typeface="Times New Roman" panose="02020603050405020304" pitchFamily="18" charset="0"/>
                            </a:rPr>
                            <a:t>An initial performance bond (margin) is required to establish a future position. </a:t>
                          </a:r>
                        </a:p>
                      </a:txBody>
                      <a:tcPr/>
                    </a:tc>
                    <a:tc>
                      <a:txBody>
                        <a:bodyPr/>
                        <a:lstStyle/>
                        <a:p>
                          <a:r>
                            <a:rPr lang="en-US" sz="2000" dirty="0">
                              <a:latin typeface="Times New Roman" panose="02020603050405020304" pitchFamily="18" charset="0"/>
                              <a:cs typeface="Times New Roman" panose="02020603050405020304" pitchFamily="18" charset="0"/>
                            </a:rPr>
                            <a:t>A bank relationship is needed for a forward contract.</a:t>
                          </a:r>
                        </a:p>
                      </a:txBody>
                      <a:tcPr/>
                    </a:tc>
                    <a:extLst>
                      <a:ext uri="{0D108BD9-81ED-4DB2-BD59-A6C34878D82A}">
                        <a16:rowId xmlns:a16="http://schemas.microsoft.com/office/drawing/2014/main" val="1894611274"/>
                      </a:ext>
                    </a:extLst>
                  </a:tr>
                  <a:tr h="942797">
                    <a:tc>
                      <a:txBody>
                        <a:bodyPr/>
                        <a:lstStyle/>
                        <a:p>
                          <a:r>
                            <a:rPr lang="en-US" sz="2000" dirty="0">
                              <a:latin typeface="Times New Roman" panose="02020603050405020304" pitchFamily="18" charset="0"/>
                              <a:cs typeface="Times New Roman" panose="02020603050405020304" pitchFamily="18" charset="0"/>
                            </a:rPr>
                            <a:t>A future contract is marked-to-market on a daily basis(daily settlement).</a:t>
                          </a:r>
                        </a:p>
                      </a:txBody>
                      <a:tcPr/>
                    </a:tc>
                    <a:tc>
                      <a:txBody>
                        <a:bodyPr/>
                        <a:lstStyle/>
                        <a:p>
                          <a:r>
                            <a:rPr lang="en-US" sz="2000" dirty="0">
                              <a:latin typeface="Times New Roman" panose="02020603050405020304" pitchFamily="18" charset="0"/>
                              <a:cs typeface="Times New Roman" panose="02020603050405020304" pitchFamily="18" charset="0"/>
                            </a:rPr>
                            <a:t>Participants buy or sell the contracted amount currency at maturity at the forward rate.</a:t>
                          </a:r>
                        </a:p>
                      </a:txBody>
                      <a:tcPr/>
                    </a:tc>
                    <a:extLst>
                      <a:ext uri="{0D108BD9-81ED-4DB2-BD59-A6C34878D82A}">
                        <a16:rowId xmlns:a16="http://schemas.microsoft.com/office/drawing/2014/main" val="1817006985"/>
                      </a:ext>
                    </a:extLst>
                  </a:tr>
                  <a:tr h="562941">
                    <a:tc>
                      <a:txBody>
                        <a:bodyPr/>
                        <a:lstStyle/>
                        <a:p>
                          <a:r>
                            <a:rPr lang="en-US" sz="2000" dirty="0">
                              <a:latin typeface="Times New Roman" panose="02020603050405020304" pitchFamily="18" charset="0"/>
                              <a:cs typeface="Times New Roman" panose="02020603050405020304" pitchFamily="18" charset="0"/>
                            </a:rPr>
                            <a:t>Futures are traded on organized exchange.</a:t>
                          </a:r>
                        </a:p>
                        <a:p>
                          <a:r>
                            <a:rPr lang="en-US" sz="2000" dirty="0">
                              <a:latin typeface="Times New Roman" panose="02020603050405020304" pitchFamily="18" charset="0"/>
                              <a:cs typeface="Times New Roman" panose="02020603050405020304" pitchFamily="18" charset="0"/>
                            </a:rPr>
                            <a:t>Counter-party is the clearinghouse.</a:t>
                          </a:r>
                        </a:p>
                      </a:txBody>
                      <a:tcPr/>
                    </a:tc>
                    <a:tc>
                      <a:txBody>
                        <a:bodyPr/>
                        <a:lstStyle/>
                        <a:p>
                          <a:r>
                            <a:rPr lang="en-US" sz="2000" dirty="0">
                              <a:latin typeface="Times New Roman" panose="02020603050405020304" pitchFamily="18" charset="0"/>
                              <a:cs typeface="Times New Roman" panose="02020603050405020304" pitchFamily="18" charset="0"/>
                            </a:rPr>
                            <a:t>Forwards are OTC.</a:t>
                          </a:r>
                        </a:p>
                      </a:txBody>
                      <a:tcPr/>
                    </a:tc>
                    <a:extLst>
                      <a:ext uri="{0D108BD9-81ED-4DB2-BD59-A6C34878D82A}">
                        <a16:rowId xmlns:a16="http://schemas.microsoft.com/office/drawing/2014/main" val="754460202"/>
                      </a:ext>
                    </a:extLst>
                  </a:tr>
                  <a:tr h="779475">
                    <a:tc>
                      <a:txBody>
                        <a:bodyPr/>
                        <a:lstStyle/>
                        <a:p>
                          <a:r>
                            <a:rPr lang="en-US" sz="2000" dirty="0">
                              <a:latin typeface="Times New Roman" panose="02020603050405020304" pitchFamily="18" charset="0"/>
                              <a:cs typeface="Times New Roman" panose="02020603050405020304" pitchFamily="18" charset="0"/>
                            </a:rPr>
                            <a:t>Futures are rarely delivered. Exit through a reversing trade .</a:t>
                          </a:r>
                        </a:p>
                      </a:txBody>
                      <a:tcPr/>
                    </a:tc>
                    <a:tc>
                      <a:txBody>
                        <a:bodyPr/>
                        <a:lstStyle/>
                        <a:p>
                          <a:r>
                            <a:rPr lang="en-US" sz="2000" dirty="0">
                              <a:latin typeface="Times New Roman" panose="02020603050405020304" pitchFamily="18" charset="0"/>
                              <a:cs typeface="Times New Roman" panose="02020603050405020304" pitchFamily="18" charset="0"/>
                            </a:rPr>
                            <a:t>Delivery of the underlying currency is commonly made.</a:t>
                          </a:r>
                        </a:p>
                      </a:txBody>
                      <a:tcPr/>
                    </a:tc>
                    <a:extLst>
                      <a:ext uri="{0D108BD9-81ED-4DB2-BD59-A6C34878D82A}">
                        <a16:rowId xmlns:a16="http://schemas.microsoft.com/office/drawing/2014/main" val="3721354308"/>
                      </a:ext>
                    </a:extLst>
                  </a:tr>
                  <a:tr h="779475">
                    <a:tc>
                      <a:txBody>
                        <a:bodyPr/>
                        <a:lstStyle/>
                        <a:p>
                          <a:r>
                            <a:rPr lang="en-US" sz="2000" dirty="0">
                              <a:latin typeface="Times New Roman" panose="02020603050405020304" pitchFamily="18" charset="0"/>
                              <a:cs typeface="Times New Roman" panose="02020603050405020304" pitchFamily="18" charset="0"/>
                            </a:rPr>
                            <a:t>Futures are priced very similarly to forward contracts.</a:t>
                          </a:r>
                        </a:p>
                      </a:txBody>
                      <a:tcPr/>
                    </a:tc>
                    <a:tc>
                      <a:txBody>
                        <a:bodyPr/>
                        <a:lstStyle/>
                        <a:p>
                          <a:r>
                            <a:rPr kumimoji="0" lang="en-US" sz="2000" b="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IRP: </a:t>
                          </a:r>
                          <a14:m>
                            <m:oMath xmlns:m="http://schemas.openxmlformats.org/officeDocument/2006/math">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rPr>
                                <m:t>𝐹</m:t>
                              </m:r>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rPr>
                                <m:t>𝑆</m:t>
                              </m:r>
                              <m:d>
                                <m:dPr>
                                  <m:begChr m:val="["/>
                                  <m:endChr m:val="]"/>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ctrlPr>
                                </m:dPr>
                                <m:e>
                                  <m:f>
                                    <m:f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ctrlPr>
                                    </m:fPr>
                                    <m:num>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1+</m:t>
                                      </m:r>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𝑖</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m:t>
                                          </m:r>
                                        </m:sub>
                                      </m:sSub>
                                    </m:num>
                                    <m:den>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1+</m:t>
                                      </m:r>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𝑖</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rPr>
                                            <m:t>𝑓</m:t>
                                          </m:r>
                                        </m:sub>
                                      </m:sSub>
                                    </m:den>
                                  </m:f>
                                </m:e>
                              </m:d>
                            </m:oMath>
                          </a14:m>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4913843"/>
                      </a:ext>
                    </a:extLst>
                  </a:tr>
                </a:tbl>
              </a:graphicData>
            </a:graphic>
          </p:graphicFrame>
        </mc:Choice>
        <mc:Fallback xmlns="">
          <p:graphicFrame>
            <p:nvGraphicFramePr>
              <p:cNvPr id="4" name="Table 4">
                <a:extLst>
                  <a:ext uri="{FF2B5EF4-FFF2-40B4-BE49-F238E27FC236}">
                    <a16:creationId xmlns:a16="http://schemas.microsoft.com/office/drawing/2014/main" id="{D29E4043-0B63-49EB-A3DE-44A82091485C}"/>
                  </a:ext>
                </a:extLst>
              </p:cNvPr>
              <p:cNvGraphicFramePr>
                <a:graphicFrameLocks noGrp="1"/>
              </p:cNvGraphicFramePr>
              <p:nvPr>
                <p:extLst>
                  <p:ext uri="{D42A27DB-BD31-4B8C-83A1-F6EECF244321}">
                    <p14:modId xmlns:p14="http://schemas.microsoft.com/office/powerpoint/2010/main" val="4155328223"/>
                  </p:ext>
                </p:extLst>
              </p:nvPr>
            </p:nvGraphicFramePr>
            <p:xfrm>
              <a:off x="74919" y="1612262"/>
              <a:ext cx="8994161" cy="5320855"/>
            </p:xfrm>
            <a:graphic>
              <a:graphicData uri="http://schemas.openxmlformats.org/drawingml/2006/table">
                <a:tbl>
                  <a:tblPr firstRow="1" bandRow="1">
                    <a:tableStyleId>{5C22544A-7EE6-4342-B048-85BDC9FD1C3A}</a:tableStyleId>
                  </a:tblPr>
                  <a:tblGrid>
                    <a:gridCol w="4495834">
                      <a:extLst>
                        <a:ext uri="{9D8B030D-6E8A-4147-A177-3AD203B41FA5}">
                          <a16:colId xmlns:a16="http://schemas.microsoft.com/office/drawing/2014/main" val="1360273418"/>
                        </a:ext>
                      </a:extLst>
                    </a:gridCol>
                    <a:gridCol w="4498327">
                      <a:extLst>
                        <a:ext uri="{9D8B030D-6E8A-4147-A177-3AD203B41FA5}">
                          <a16:colId xmlns:a16="http://schemas.microsoft.com/office/drawing/2014/main" val="164567712"/>
                        </a:ext>
                      </a:extLst>
                    </a:gridCol>
                  </a:tblGrid>
                  <a:tr h="574765">
                    <a:tc>
                      <a:txBody>
                        <a:bodyPr/>
                        <a:lstStyle/>
                        <a:p>
                          <a:pPr algn="ctr"/>
                          <a:r>
                            <a:rPr lang="en-US" sz="2000" b="1" dirty="0">
                              <a:latin typeface="Times New Roman" panose="02020603050405020304" pitchFamily="18" charset="0"/>
                              <a:cs typeface="Times New Roman" panose="02020603050405020304" pitchFamily="18" charset="0"/>
                            </a:rPr>
                            <a:t>Future </a:t>
                          </a:r>
                        </a:p>
                      </a:txBody>
                      <a:tcPr/>
                    </a:tc>
                    <a:tc>
                      <a:txBody>
                        <a:bodyPr/>
                        <a:lstStyle/>
                        <a:p>
                          <a:pPr algn="ctr"/>
                          <a:r>
                            <a:rPr lang="en-US" sz="2000" b="1" dirty="0">
                              <a:latin typeface="Times New Roman" panose="02020603050405020304" pitchFamily="18" charset="0"/>
                              <a:cs typeface="Times New Roman" panose="02020603050405020304" pitchFamily="18" charset="0"/>
                            </a:rPr>
                            <a:t>Forward</a:t>
                          </a:r>
                        </a:p>
                      </a:txBody>
                      <a:tcPr/>
                    </a:tc>
                    <a:extLst>
                      <a:ext uri="{0D108BD9-81ED-4DB2-BD59-A6C34878D82A}">
                        <a16:rowId xmlns:a16="http://schemas.microsoft.com/office/drawing/2014/main" val="3709847295"/>
                      </a:ext>
                    </a:extLst>
                  </a:tr>
                  <a:tr h="734872">
                    <a:tc>
                      <a:txBody>
                        <a:bodyPr/>
                        <a:lstStyle/>
                        <a:p>
                          <a:r>
                            <a:rPr lang="en-US" sz="2000" dirty="0">
                              <a:latin typeface="Times New Roman" panose="02020603050405020304" pitchFamily="18" charset="0"/>
                              <a:cs typeface="Times New Roman" panose="02020603050405020304" pitchFamily="18" charset="0"/>
                            </a:rPr>
                            <a:t>Futures are standardized in terms of size (notational principal) and maturity date.</a:t>
                          </a:r>
                        </a:p>
                      </a:txBody>
                      <a:tcPr/>
                    </a:tc>
                    <a:tc>
                      <a:txBody>
                        <a:bodyPr/>
                        <a:lstStyle/>
                        <a:p>
                          <a:r>
                            <a:rPr lang="en-US" sz="2000" dirty="0">
                              <a:latin typeface="Times New Roman" panose="02020603050405020304" pitchFamily="18" charset="0"/>
                              <a:cs typeface="Times New Roman" panose="02020603050405020304" pitchFamily="18" charset="0"/>
                            </a:rPr>
                            <a:t>Both size and maturity can be customized. Most forward contracts are at least $1M.</a:t>
                          </a:r>
                        </a:p>
                      </a:txBody>
                      <a:tcPr/>
                    </a:tc>
                    <a:extLst>
                      <a:ext uri="{0D108BD9-81ED-4DB2-BD59-A6C34878D82A}">
                        <a16:rowId xmlns:a16="http://schemas.microsoft.com/office/drawing/2014/main" val="663267304"/>
                      </a:ext>
                    </a:extLst>
                  </a:tr>
                  <a:tr h="745388">
                    <a:tc>
                      <a:txBody>
                        <a:bodyPr/>
                        <a:lstStyle/>
                        <a:p>
                          <a:r>
                            <a:rPr lang="en-US" sz="2000" dirty="0">
                              <a:latin typeface="Times New Roman" panose="02020603050405020304" pitchFamily="18" charset="0"/>
                              <a:cs typeface="Times New Roman" panose="02020603050405020304" pitchFamily="18" charset="0"/>
                            </a:rPr>
                            <a:t>An initial performance bond (margin) is required to establish a future position. </a:t>
                          </a:r>
                        </a:p>
                      </a:txBody>
                      <a:tcPr/>
                    </a:tc>
                    <a:tc>
                      <a:txBody>
                        <a:bodyPr/>
                        <a:lstStyle/>
                        <a:p>
                          <a:r>
                            <a:rPr lang="en-US" sz="2000" dirty="0">
                              <a:latin typeface="Times New Roman" panose="02020603050405020304" pitchFamily="18" charset="0"/>
                              <a:cs typeface="Times New Roman" panose="02020603050405020304" pitchFamily="18" charset="0"/>
                            </a:rPr>
                            <a:t>A bank relationship is needed for a forward contract.</a:t>
                          </a:r>
                        </a:p>
                      </a:txBody>
                      <a:tcPr/>
                    </a:tc>
                    <a:extLst>
                      <a:ext uri="{0D108BD9-81ED-4DB2-BD59-A6C34878D82A}">
                        <a16:rowId xmlns:a16="http://schemas.microsoft.com/office/drawing/2014/main" val="1894611274"/>
                      </a:ext>
                    </a:extLst>
                  </a:tr>
                  <a:tr h="1005840">
                    <a:tc>
                      <a:txBody>
                        <a:bodyPr/>
                        <a:lstStyle/>
                        <a:p>
                          <a:r>
                            <a:rPr lang="en-US" sz="2000" dirty="0">
                              <a:latin typeface="Times New Roman" panose="02020603050405020304" pitchFamily="18" charset="0"/>
                              <a:cs typeface="Times New Roman" panose="02020603050405020304" pitchFamily="18" charset="0"/>
                            </a:rPr>
                            <a:t>A future contract is marked-to-market on a daily basis(daily settlement).</a:t>
                          </a:r>
                        </a:p>
                      </a:txBody>
                      <a:tcPr/>
                    </a:tc>
                    <a:tc>
                      <a:txBody>
                        <a:bodyPr/>
                        <a:lstStyle/>
                        <a:p>
                          <a:r>
                            <a:rPr lang="en-US" sz="2000" dirty="0">
                              <a:latin typeface="Times New Roman" panose="02020603050405020304" pitchFamily="18" charset="0"/>
                              <a:cs typeface="Times New Roman" panose="02020603050405020304" pitchFamily="18" charset="0"/>
                            </a:rPr>
                            <a:t>Participants buy or sell the contracted amount currency at maturity at the forward rate.</a:t>
                          </a:r>
                        </a:p>
                      </a:txBody>
                      <a:tcPr/>
                    </a:tc>
                    <a:extLst>
                      <a:ext uri="{0D108BD9-81ED-4DB2-BD59-A6C34878D82A}">
                        <a16:rowId xmlns:a16="http://schemas.microsoft.com/office/drawing/2014/main" val="1817006985"/>
                      </a:ext>
                    </a:extLst>
                  </a:tr>
                  <a:tr h="701040">
                    <a:tc>
                      <a:txBody>
                        <a:bodyPr/>
                        <a:lstStyle/>
                        <a:p>
                          <a:r>
                            <a:rPr lang="en-US" sz="2000" dirty="0">
                              <a:latin typeface="Times New Roman" panose="02020603050405020304" pitchFamily="18" charset="0"/>
                              <a:cs typeface="Times New Roman" panose="02020603050405020304" pitchFamily="18" charset="0"/>
                            </a:rPr>
                            <a:t>Futures are traded on organized exchange.</a:t>
                          </a:r>
                        </a:p>
                        <a:p>
                          <a:r>
                            <a:rPr lang="en-US" sz="2000" dirty="0">
                              <a:latin typeface="Times New Roman" panose="02020603050405020304" pitchFamily="18" charset="0"/>
                              <a:cs typeface="Times New Roman" panose="02020603050405020304" pitchFamily="18" charset="0"/>
                            </a:rPr>
                            <a:t>Counter-party is the clearinghouse.</a:t>
                          </a:r>
                        </a:p>
                      </a:txBody>
                      <a:tcPr/>
                    </a:tc>
                    <a:tc>
                      <a:txBody>
                        <a:bodyPr/>
                        <a:lstStyle/>
                        <a:p>
                          <a:r>
                            <a:rPr lang="en-US" sz="2000" dirty="0">
                              <a:latin typeface="Times New Roman" panose="02020603050405020304" pitchFamily="18" charset="0"/>
                              <a:cs typeface="Times New Roman" panose="02020603050405020304" pitchFamily="18" charset="0"/>
                            </a:rPr>
                            <a:t>Forwards are OTC.</a:t>
                          </a:r>
                        </a:p>
                      </a:txBody>
                      <a:tcPr/>
                    </a:tc>
                    <a:extLst>
                      <a:ext uri="{0D108BD9-81ED-4DB2-BD59-A6C34878D82A}">
                        <a16:rowId xmlns:a16="http://schemas.microsoft.com/office/drawing/2014/main" val="754460202"/>
                      </a:ext>
                    </a:extLst>
                  </a:tr>
                  <a:tr h="779475">
                    <a:tc>
                      <a:txBody>
                        <a:bodyPr/>
                        <a:lstStyle/>
                        <a:p>
                          <a:r>
                            <a:rPr lang="en-US" sz="2000" dirty="0">
                              <a:latin typeface="Times New Roman" panose="02020603050405020304" pitchFamily="18" charset="0"/>
                              <a:cs typeface="Times New Roman" panose="02020603050405020304" pitchFamily="18" charset="0"/>
                            </a:rPr>
                            <a:t>Futures are rarely delivered. Exit through a reversing trade .</a:t>
                          </a:r>
                        </a:p>
                      </a:txBody>
                      <a:tcPr/>
                    </a:tc>
                    <a:tc>
                      <a:txBody>
                        <a:bodyPr/>
                        <a:lstStyle/>
                        <a:p>
                          <a:r>
                            <a:rPr lang="en-US" sz="2000" dirty="0">
                              <a:latin typeface="Times New Roman" panose="02020603050405020304" pitchFamily="18" charset="0"/>
                              <a:cs typeface="Times New Roman" panose="02020603050405020304" pitchFamily="18" charset="0"/>
                            </a:rPr>
                            <a:t>Delivery of the underlying currency is commonly made.</a:t>
                          </a:r>
                        </a:p>
                      </a:txBody>
                      <a:tcPr/>
                    </a:tc>
                    <a:extLst>
                      <a:ext uri="{0D108BD9-81ED-4DB2-BD59-A6C34878D82A}">
                        <a16:rowId xmlns:a16="http://schemas.microsoft.com/office/drawing/2014/main" val="3721354308"/>
                      </a:ext>
                    </a:extLst>
                  </a:tr>
                  <a:tr h="779475">
                    <a:tc>
                      <a:txBody>
                        <a:bodyPr/>
                        <a:lstStyle/>
                        <a:p>
                          <a:r>
                            <a:rPr lang="en-US" sz="2000" dirty="0">
                              <a:latin typeface="Times New Roman" panose="02020603050405020304" pitchFamily="18" charset="0"/>
                              <a:cs typeface="Times New Roman" panose="02020603050405020304" pitchFamily="18" charset="0"/>
                            </a:rPr>
                            <a:t>Futures are priced very similarly to forward contracts.</a:t>
                          </a:r>
                        </a:p>
                      </a:txBody>
                      <a:tcPr/>
                    </a:tc>
                    <a:tc>
                      <a:txBody>
                        <a:bodyPr/>
                        <a:lstStyle/>
                        <a:p>
                          <a:endParaRPr lang="en-US"/>
                        </a:p>
                      </a:txBody>
                      <a:tcPr>
                        <a:blipFill>
                          <a:blip r:embed="rId3"/>
                          <a:stretch>
                            <a:fillRect l="-100136" t="-586719" r="-542" b="-3125"/>
                          </a:stretch>
                        </a:blipFill>
                      </a:tcPr>
                    </a:tc>
                    <a:extLst>
                      <a:ext uri="{0D108BD9-81ED-4DB2-BD59-A6C34878D82A}">
                        <a16:rowId xmlns:a16="http://schemas.microsoft.com/office/drawing/2014/main" val="3674913843"/>
                      </a:ext>
                    </a:extLst>
                  </a:tr>
                </a:tbl>
              </a:graphicData>
            </a:graphic>
          </p:graphicFrame>
        </mc:Fallback>
      </mc:AlternateContent>
      <p:sp>
        <p:nvSpPr>
          <p:cNvPr id="5" name="TextBox 4">
            <a:extLst>
              <a:ext uri="{FF2B5EF4-FFF2-40B4-BE49-F238E27FC236}">
                <a16:creationId xmlns:a16="http://schemas.microsoft.com/office/drawing/2014/main" id="{BC72C520-8205-49DA-9D74-5AB463033E4C}"/>
              </a:ext>
            </a:extLst>
          </p:cNvPr>
          <p:cNvSpPr txBox="1"/>
          <p:nvPr/>
        </p:nvSpPr>
        <p:spPr>
          <a:xfrm>
            <a:off x="4114800" y="420364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3E5C242-9A10-4BE4-9655-8C23E492CC66}"/>
              </a:ext>
            </a:extLst>
          </p:cNvPr>
          <p:cNvSpPr txBox="1"/>
          <p:nvPr/>
        </p:nvSpPr>
        <p:spPr>
          <a:xfrm>
            <a:off x="3683602" y="3429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984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0CE4-DFE5-4129-BDBB-BE822B6DEAA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71169ED-3881-4550-AB52-7700DACB5D95}"/>
              </a:ext>
            </a:extLst>
          </p:cNvPr>
          <p:cNvPicPr>
            <a:picLocks noGrp="1" noChangeAspect="1"/>
          </p:cNvPicPr>
          <p:nvPr>
            <p:ph idx="1"/>
          </p:nvPr>
        </p:nvPicPr>
        <p:blipFill>
          <a:blip r:embed="rId2"/>
          <a:stretch>
            <a:fillRect/>
          </a:stretch>
        </p:blipFill>
        <p:spPr>
          <a:xfrm>
            <a:off x="405654" y="846753"/>
            <a:ext cx="8225800" cy="5541046"/>
          </a:xfrm>
        </p:spPr>
      </p:pic>
      <p:sp>
        <p:nvSpPr>
          <p:cNvPr id="6" name="TextBox 5">
            <a:extLst>
              <a:ext uri="{FF2B5EF4-FFF2-40B4-BE49-F238E27FC236}">
                <a16:creationId xmlns:a16="http://schemas.microsoft.com/office/drawing/2014/main" id="{F3BA8502-4F52-4E70-BC9D-6D42E7AFEC6A}"/>
              </a:ext>
            </a:extLst>
          </p:cNvPr>
          <p:cNvSpPr txBox="1"/>
          <p:nvPr/>
        </p:nvSpPr>
        <p:spPr>
          <a:xfrm>
            <a:off x="3666267" y="846753"/>
            <a:ext cx="101021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April 3, 2019</a:t>
            </a:r>
          </a:p>
        </p:txBody>
      </p:sp>
    </p:spTree>
    <p:extLst>
      <p:ext uri="{BB962C8B-B14F-4D97-AF65-F5344CB8AC3E}">
        <p14:creationId xmlns:p14="http://schemas.microsoft.com/office/powerpoint/2010/main" val="401835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F7BD3-5412-436B-BFC0-AEA9549678E6}"/>
              </a:ext>
            </a:extLst>
          </p:cNvPr>
          <p:cNvSpPr>
            <a:spLocks noGrp="1"/>
          </p:cNvSpPr>
          <p:nvPr>
            <p:ph idx="1"/>
          </p:nvPr>
        </p:nvSpPr>
        <p:spPr>
          <a:xfrm>
            <a:off x="392393" y="1296525"/>
            <a:ext cx="8122957" cy="5294955"/>
          </a:xfrm>
        </p:spPr>
        <p:txBody>
          <a:bodyPr>
            <a:normAutofit fontScale="92500" lnSpcReduction="10000"/>
          </a:bodyPr>
          <a:lstStyle/>
          <a:p>
            <a:r>
              <a:rPr lang="en-US" altLang="en-US" sz="2400" dirty="0"/>
              <a:t>Participants have daily settlement of gains and losses rather than one big settlement at maturity.</a:t>
            </a:r>
          </a:p>
          <a:p>
            <a:r>
              <a:rPr lang="en-US" altLang="en-US" sz="2400" dirty="0"/>
              <a:t>Every trading day:</a:t>
            </a:r>
          </a:p>
          <a:p>
            <a:pPr lvl="1"/>
            <a:r>
              <a:rPr lang="en-US" altLang="en-US" sz="2000" dirty="0"/>
              <a:t>Settlement for the long position=notational principal*</a:t>
            </a:r>
            <a:r>
              <a:rPr lang="el-GR" altLang="en-US" sz="2000" dirty="0"/>
              <a:t>Δ</a:t>
            </a:r>
            <a:r>
              <a:rPr lang="en-US" altLang="en-US" sz="2000" dirty="0"/>
              <a:t> settlement price. </a:t>
            </a:r>
          </a:p>
          <a:p>
            <a:pPr lvl="1"/>
            <a:r>
              <a:rPr lang="en-US" altLang="en-US" sz="2000" dirty="0"/>
              <a:t>Settlement for the short position=notational principal*(-</a:t>
            </a:r>
            <a:r>
              <a:rPr lang="el-GR" altLang="en-US" sz="2000" dirty="0"/>
              <a:t>Δ</a:t>
            </a:r>
            <a:r>
              <a:rPr lang="en-US" altLang="en-US" sz="2000" dirty="0"/>
              <a:t> settlement price. )</a:t>
            </a:r>
          </a:p>
          <a:p>
            <a:pPr lvl="2"/>
            <a:r>
              <a:rPr lang="en-US" altLang="en-US" sz="1700" dirty="0"/>
              <a:t>If the settlement price goes up, the buyer (long position) gains, the  seller (short position) loses.</a:t>
            </a:r>
          </a:p>
          <a:p>
            <a:pPr lvl="2"/>
            <a:r>
              <a:rPr lang="en-US" altLang="en-US" sz="1700" dirty="0"/>
              <a:t>If the settlement price goes down, the buyer (long position) loses, the  seller (short position) gains.</a:t>
            </a:r>
          </a:p>
          <a:p>
            <a:pPr lvl="1"/>
            <a:r>
              <a:rPr lang="en-US" altLang="en-US" sz="2000" dirty="0"/>
              <a:t>Zero-sum game.</a:t>
            </a:r>
          </a:p>
          <a:p>
            <a:r>
              <a:rPr lang="en-US" altLang="en-US" sz="2400" dirty="0">
                <a:cs typeface="Times New Roman" pitchFamily="18" charset="0"/>
              </a:rPr>
              <a:t>Each day’s losses(gains) are subtracted(added) from(to) the investor’s performance bond account through the clearinghouse.</a:t>
            </a:r>
          </a:p>
          <a:p>
            <a:pPr lvl="1"/>
            <a:r>
              <a:rPr lang="en-US" altLang="en-US" sz="2000" dirty="0">
                <a:cs typeface="Times New Roman" pitchFamily="18" charset="0"/>
              </a:rPr>
              <a:t>Initial performance bond (2% contract value).</a:t>
            </a:r>
          </a:p>
          <a:p>
            <a:pPr lvl="1"/>
            <a:r>
              <a:rPr lang="en-US" altLang="en-US" sz="2000" dirty="0">
                <a:cs typeface="Times New Roman" pitchFamily="18" charset="0"/>
              </a:rPr>
              <a:t>If the investor’s performance bond account balance falls below the maintenance level. Additional funds are required to be deposited to the account to bring the </a:t>
            </a:r>
            <a:r>
              <a:rPr lang="en-US" altLang="en-US" sz="2000" dirty="0"/>
              <a:t>balance </a:t>
            </a:r>
            <a:r>
              <a:rPr lang="en-US" altLang="en-US" sz="2000" dirty="0">
                <a:cs typeface="Times New Roman" pitchFamily="18" charset="0"/>
              </a:rPr>
              <a:t>back to the initial performance bond. Otherwise, the position will be closed out.</a:t>
            </a:r>
          </a:p>
          <a:p>
            <a:r>
              <a:rPr lang="en-US" altLang="en-US" sz="2400" dirty="0"/>
              <a:t>After the daily settlement, each party has a new contract at the new price with one-day-shorter maturity.</a:t>
            </a:r>
          </a:p>
          <a:p>
            <a:endParaRPr lang="en-US" dirty="0"/>
          </a:p>
        </p:txBody>
      </p:sp>
      <p:sp>
        <p:nvSpPr>
          <p:cNvPr id="4" name="Title 1">
            <a:extLst>
              <a:ext uri="{FF2B5EF4-FFF2-40B4-BE49-F238E27FC236}">
                <a16:creationId xmlns:a16="http://schemas.microsoft.com/office/drawing/2014/main" id="{983997B9-73D9-4ACE-AC02-C2119CFE97A8}"/>
              </a:ext>
            </a:extLst>
          </p:cNvPr>
          <p:cNvSpPr>
            <a:spLocks noGrp="1"/>
          </p:cNvSpPr>
          <p:nvPr>
            <p:ph type="title"/>
          </p:nvPr>
        </p:nvSpPr>
        <p:spPr>
          <a:xfrm>
            <a:off x="628650" y="777415"/>
            <a:ext cx="7886700" cy="795341"/>
          </a:xfrm>
        </p:spPr>
        <p:txBody>
          <a:bodyPr>
            <a:normAutofit fontScale="90000"/>
          </a:bodyPr>
          <a:lstStyle/>
          <a:p>
            <a:r>
              <a:rPr lang="en-US" altLang="en-US" sz="3200" dirty="0"/>
              <a:t>Daily Mark-to-market of Futures Contracts</a:t>
            </a:r>
            <a:br>
              <a:rPr lang="en-US" altLang="en-US" sz="3200" dirty="0"/>
            </a:br>
            <a:endParaRPr lang="en-US" dirty="0"/>
          </a:p>
        </p:txBody>
      </p:sp>
    </p:spTree>
    <p:extLst>
      <p:ext uri="{BB962C8B-B14F-4D97-AF65-F5344CB8AC3E}">
        <p14:creationId xmlns:p14="http://schemas.microsoft.com/office/powerpoint/2010/main" val="416641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5541-DEFD-499D-AC57-545C7B7130CB}"/>
              </a:ext>
            </a:extLst>
          </p:cNvPr>
          <p:cNvSpPr>
            <a:spLocks noGrp="1"/>
          </p:cNvSpPr>
          <p:nvPr>
            <p:ph type="title"/>
          </p:nvPr>
        </p:nvSpPr>
        <p:spPr/>
        <p:txBody>
          <a:bodyPr/>
          <a:lstStyle/>
          <a:p>
            <a:r>
              <a:rPr lang="en-US" dirty="0"/>
              <a:t>Foreign Currency Options</a:t>
            </a:r>
          </a:p>
        </p:txBody>
      </p:sp>
      <p:sp>
        <p:nvSpPr>
          <p:cNvPr id="3" name="Content Placeholder 2">
            <a:extLst>
              <a:ext uri="{FF2B5EF4-FFF2-40B4-BE49-F238E27FC236}">
                <a16:creationId xmlns:a16="http://schemas.microsoft.com/office/drawing/2014/main" id="{BF2E8299-D347-43D1-A933-DAEF6E4576B9}"/>
              </a:ext>
            </a:extLst>
          </p:cNvPr>
          <p:cNvSpPr>
            <a:spLocks noGrp="1"/>
          </p:cNvSpPr>
          <p:nvPr>
            <p:ph idx="1"/>
          </p:nvPr>
        </p:nvSpPr>
        <p:spPr>
          <a:xfrm>
            <a:off x="476972" y="1483267"/>
            <a:ext cx="8103654" cy="4973870"/>
          </a:xfrm>
        </p:spPr>
        <p:txBody>
          <a:bodyPr>
            <a:normAutofit fontScale="92500"/>
          </a:bodyPr>
          <a:lstStyle/>
          <a:p>
            <a:r>
              <a:rPr lang="en-US" dirty="0"/>
              <a:t>A foreign currency option is a contract giving the option buyer the right, but not the obligation, to buy or sell a given amount of foreign currency at a fixed price for a specified time period (until the maturity date).</a:t>
            </a:r>
          </a:p>
          <a:p>
            <a:pPr lvl="1"/>
            <a:r>
              <a:rPr lang="en-US" dirty="0"/>
              <a:t>The buyer of an option is termed the holder, while the seller of the option is referred to as the writer or grantor.</a:t>
            </a:r>
          </a:p>
          <a:p>
            <a:r>
              <a:rPr lang="en-US" dirty="0"/>
              <a:t>There are two basic types of options, calls and puts.</a:t>
            </a:r>
          </a:p>
          <a:p>
            <a:pPr lvl="1"/>
            <a:r>
              <a:rPr lang="en-US" dirty="0"/>
              <a:t>A call is an option to buy foreign currency.</a:t>
            </a:r>
          </a:p>
          <a:p>
            <a:pPr lvl="1"/>
            <a:r>
              <a:rPr lang="en-US" dirty="0"/>
              <a:t>A put is an option to sell foreign currency.</a:t>
            </a:r>
          </a:p>
          <a:p>
            <a:r>
              <a:rPr lang="en-US" dirty="0"/>
              <a:t>European versus American options:</a:t>
            </a:r>
          </a:p>
          <a:p>
            <a:pPr lvl="1"/>
            <a:r>
              <a:rPr lang="en-US" dirty="0"/>
              <a:t>European options can only be exercised on the expiration date.</a:t>
            </a:r>
          </a:p>
          <a:p>
            <a:pPr lvl="1"/>
            <a:r>
              <a:rPr lang="en-US" dirty="0"/>
              <a:t>American options can be exercised at any time up to the expiration date.</a:t>
            </a:r>
          </a:p>
          <a:p>
            <a:endParaRPr lang="en-US" dirty="0"/>
          </a:p>
          <a:p>
            <a:endParaRPr lang="en-US" dirty="0"/>
          </a:p>
        </p:txBody>
      </p:sp>
    </p:spTree>
    <p:extLst>
      <p:ext uri="{BB962C8B-B14F-4D97-AF65-F5344CB8AC3E}">
        <p14:creationId xmlns:p14="http://schemas.microsoft.com/office/powerpoint/2010/main" val="340363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15916</TotalTime>
  <Words>1304</Words>
  <Application>Microsoft Office PowerPoint</Application>
  <PresentationFormat>On-screen Show (4:3)</PresentationFormat>
  <Paragraphs>103</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Cambria Math</vt:lpstr>
      <vt:lpstr>Courier New</vt:lpstr>
      <vt:lpstr>Times New Roman</vt:lpstr>
      <vt:lpstr>Office Theme</vt:lpstr>
      <vt:lpstr>1_Custom Design</vt:lpstr>
      <vt:lpstr>Foreign Currency Derivatives: Futures and Options</vt:lpstr>
      <vt:lpstr>Learning Objectives</vt:lpstr>
      <vt:lpstr>Foreign Currency Derivatives</vt:lpstr>
      <vt:lpstr>Forward Contracts</vt:lpstr>
      <vt:lpstr>Foreign Currency Futures</vt:lpstr>
      <vt:lpstr>Foreign Currency Futures v.s. Forward Contracts</vt:lpstr>
      <vt:lpstr>PowerPoint Presentation</vt:lpstr>
      <vt:lpstr>Daily Mark-to-market of Futures Contracts </vt:lpstr>
      <vt:lpstr>Foreign Currency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Pricing and Valuation</vt:lpstr>
      <vt:lpstr>PowerPoint Presentation</vt:lpstr>
      <vt:lpstr>Learning Objectives Revisit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49</cp:revision>
  <dcterms:created xsi:type="dcterms:W3CDTF">2021-08-29T13:05:56Z</dcterms:created>
  <dcterms:modified xsi:type="dcterms:W3CDTF">2023-10-19T18:53:41Z</dcterms:modified>
</cp:coreProperties>
</file>