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2" r:id="rId3"/>
    <p:sldId id="258" r:id="rId4"/>
    <p:sldId id="273" r:id="rId5"/>
    <p:sldId id="274" r:id="rId6"/>
    <p:sldId id="275" r:id="rId7"/>
    <p:sldId id="276" r:id="rId8"/>
    <p:sldId id="284" r:id="rId9"/>
    <p:sldId id="285" r:id="rId10"/>
    <p:sldId id="277" r:id="rId11"/>
    <p:sldId id="278" r:id="rId12"/>
    <p:sldId id="279" r:id="rId13"/>
    <p:sldId id="281" r:id="rId14"/>
    <p:sldId id="282" r:id="rId15"/>
    <p:sldId id="283" r:id="rId16"/>
    <p:sldId id="280" r:id="rId17"/>
    <p:sldId id="286" r:id="rId18"/>
    <p:sldId id="287" r:id="rId19"/>
    <p:sldId id="288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3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8B66-21B2-4F29-AF7B-1C57F027694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9291-08EE-40AD-93BC-FE205B442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when compare the published data with anticipated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9291-08EE-40AD-93BC-FE205B442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9291-08EE-40AD-93BC-FE205B442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A7C3-B176-42B3-B897-8EAAB402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1EDB1-5D21-40C0-A797-B39CCE02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5529-CC08-400D-9CEB-F5132B5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DFEE-875A-4EFE-8B15-F43C84D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7A23-4667-491B-B656-C01017A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DA89-79E2-4201-8036-9D820BFB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5155-6724-44F7-8B43-E2E560E1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A2DC-798E-4623-B885-8B210892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8BD6-FB4C-4585-B7EF-6E3D2AA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698F-7CC9-48FC-840B-DCC26B75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4400-7AC8-4057-BB76-6EC21E9A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4AC69-D698-400A-BBB1-4F1C4CE8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2AAB-325B-491E-A9FD-E4D5B3F6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2151-32F7-45D8-9943-CBC27BC6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96B3-F58E-42D3-A277-E7508135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431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to Come Here</a:t>
            </a:r>
          </a:p>
        </p:txBody>
      </p:sp>
    </p:spTree>
    <p:extLst>
      <p:ext uri="{BB962C8B-B14F-4D97-AF65-F5344CB8AC3E}">
        <p14:creationId xmlns:p14="http://schemas.microsoft.com/office/powerpoint/2010/main" val="3294293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F822-FB6A-4C87-B363-FA36C97F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8F3A-489B-492E-935A-E223D073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="0"/>
            </a:lvl1pPr>
            <a:lvl2pPr marL="514350" indent="-171450">
              <a:buFont typeface="Times New Roman" panose="02020603050405020304" pitchFamily="18" charset="0"/>
              <a:buChar char="―"/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EA9E-901B-4436-9B30-AE2071FD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1C536-1B32-4180-A9FD-C7D9B7C1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AE13-C25A-4400-8B94-6250B1AC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67EA-22EB-4414-8499-F19F3E9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FF80-FB78-4ABB-A561-58124DBC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BD48-2FEF-4EFD-BE4F-58777C9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18D6-29A7-49D0-8ED2-0BBB4F84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30DD-04A2-4214-9BEB-690470C4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844-065A-464F-A125-472E3A1B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8271-E3EA-45A7-84A4-B1495193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CEF91-554C-49F7-86A8-91DC5830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F35FC-6148-43B8-A23C-F9D5685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5909-4361-40F8-ACCB-85D3D48D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E63C-A5D8-4427-89CB-76AA432F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4984-FF53-489E-B2EB-92101216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4207-6AE3-4426-B2D7-BE8B1B93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772DD-3745-4A53-A197-DBDDF5F4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F9536-FF84-49EA-AED6-B05C9F58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50B53-6910-45EB-91FF-F20A62271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88F5-25CB-4456-9C74-3A154077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EF816-4098-482B-B3A5-692FD51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DB1F3-5ADB-468D-A366-B5AD7DE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2A9B-E7AD-47DB-8133-A1D482B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06ECA-DDD2-4B7F-B599-2F7D0EA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FF10C-432B-40A1-BA24-89661D04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C21B-4195-4FED-9397-1B36DF14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2FA5F-7999-4D15-90A8-A07EB2C4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4406-95D9-40C1-BAF1-BB1C7BA9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87F36-8CD1-4AA2-BEB2-21582FB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EEF8-9A59-440A-87DE-086F4AB7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68D2-9C7C-4DB1-AF6E-14FF3B6A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C56E-5142-4737-8583-8ED3F63B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2E7C-4DBB-4B7D-880A-CB2AC4E7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F262-F7A7-4D31-9B3E-81E54C11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9771F-531A-48BD-8B37-0FA8D3CF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6290-8271-42FF-A28D-6CF44859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60ED-8341-4477-9AAB-B0F9B4F3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62250-CBFF-438D-8087-0247111F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8055-C5BD-4454-B4C9-758A3941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83E6-328A-43AD-BEF1-352B0709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33E0-F2CC-455C-8C96-3AFF4B07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7DE70-807C-4DAD-882E-46E0650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7415"/>
            <a:ext cx="7886700" cy="79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3D3A-BE27-4209-A30A-9C49048B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93FC-AF45-484E-A0B9-141C9BEAB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CA82-3ECB-4EA6-8C04-DFD997E5C80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FBBC-B264-4894-B773-A6AB7F87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1104-F21E-445D-8D4D-B3CFA9DF1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E738-411C-4E98-AEDC-23459E193C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7D74E-B576-4F4F-A75A-8691E7B60DF4}"/>
              </a:ext>
            </a:extLst>
          </p:cNvPr>
          <p:cNvCxnSpPr>
            <a:cxnSpLocks/>
          </p:cNvCxnSpPr>
          <p:nvPr userDrawn="1"/>
        </p:nvCxnSpPr>
        <p:spPr>
          <a:xfrm>
            <a:off x="236483" y="668669"/>
            <a:ext cx="8666217" cy="0"/>
          </a:xfrm>
          <a:prstGeom prst="line">
            <a:avLst/>
          </a:prstGeom>
          <a:ln w="6350" cap="rnd">
            <a:solidFill>
              <a:srgbClr val="43180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ehigh_official_stacked_logo_4C.eps">
            <a:extLst>
              <a:ext uri="{FF2B5EF4-FFF2-40B4-BE49-F238E27FC236}">
                <a16:creationId xmlns:a16="http://schemas.microsoft.com/office/drawing/2014/main" id="{91E49D75-6C29-4CCA-AB91-E7590F0FB0D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06" y="324755"/>
            <a:ext cx="1176023" cy="2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Times New Roman" panose="02020603050405020304" pitchFamily="18" charset="0"/>
        <a:buChar char="―"/>
        <a:defRPr sz="28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rgbClr val="544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31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470" y="2047409"/>
            <a:ext cx="7893854" cy="1513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to Come Here</a:t>
            </a:r>
          </a:p>
        </p:txBody>
      </p:sp>
      <p:pic>
        <p:nvPicPr>
          <p:cNvPr id="9" name="Picture 8" descr="lehigh_official_stacked_logo_K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897670"/>
            <a:ext cx="2048913" cy="4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lnSpc>
          <a:spcPts val="6400"/>
        </a:lnSpc>
        <a:spcBef>
          <a:spcPct val="0"/>
        </a:spcBef>
        <a:buNone/>
        <a:defRPr sz="64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5427"/>
            <a:ext cx="9113078" cy="1513351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of Payments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4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9C4B-535D-4832-AD7D-E229B216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41" y="837553"/>
            <a:ext cx="7886700" cy="4351338"/>
          </a:xfrm>
        </p:spPr>
        <p:txBody>
          <a:bodyPr/>
          <a:lstStyle/>
          <a:p>
            <a:r>
              <a:rPr lang="en-US" dirty="0"/>
              <a:t>Understanding the bookkeeping procedures for BOP accounting.</a:t>
            </a:r>
          </a:p>
          <a:p>
            <a:r>
              <a:rPr lang="en-US" dirty="0"/>
              <a:t>Double-entry bookkeeping.</a:t>
            </a:r>
          </a:p>
          <a:p>
            <a:pPr lvl="1"/>
            <a:r>
              <a:rPr lang="en-US" dirty="0"/>
              <a:t>Every credit entry will be matched with a debit entry.</a:t>
            </a:r>
          </a:p>
          <a:p>
            <a:pPr lvl="1"/>
            <a:r>
              <a:rPr lang="en-US" dirty="0"/>
              <a:t>A sub-account may be imbalanced, but the entire BOP of a single country must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9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2FF-2785-4D2D-A1E3-A0024217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Double-entry Bookkeeping- Example 1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4622-6B05-47F7-B9F4-7E80A892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8" y="1253331"/>
            <a:ext cx="7886700" cy="4351338"/>
          </a:xfrm>
        </p:spPr>
        <p:txBody>
          <a:bodyPr/>
          <a:lstStyle/>
          <a:p>
            <a:r>
              <a:rPr lang="en-US" altLang="en-US" sz="2800" dirty="0"/>
              <a:t>Suppose that Boeing Corporation exported a Boeing 747 aircraft to Japan Airlines for $50 million, and that Japan Airlines pays from its dollar bank account kept with Chase Manhattan Bank in New York City.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9FAFB-5464-4CB4-A785-46AE4852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12676"/>
              </p:ext>
            </p:extLst>
          </p:nvPr>
        </p:nvGraphicFramePr>
        <p:xfrm>
          <a:off x="797662" y="34290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61362932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87381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9112859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4783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Boeing’s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1078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Withdrawal from U.S. bank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-$50m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9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2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2FF-2785-4D2D-A1E3-A0024217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Double-entry Bookkeeping- Example 2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4622-6B05-47F7-B9F4-7E80A892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8" y="1253331"/>
            <a:ext cx="7886700" cy="4351338"/>
          </a:xfrm>
        </p:spPr>
        <p:txBody>
          <a:bodyPr/>
          <a:lstStyle/>
          <a:p>
            <a:r>
              <a:rPr lang="en-US" sz="2800" dirty="0"/>
              <a:t>Suppose, for another example, that Boeing imports jet engines produced by Rolls-Royce for $30 million, and that Boeing makes payment by transferring the funds to a New York bank account kept by Rolls-Royce.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CDBB32-D6AB-4046-8CF2-B0FF9A94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0049"/>
              </p:ext>
            </p:extLst>
          </p:nvPr>
        </p:nvGraphicFramePr>
        <p:xfrm>
          <a:off x="762000" y="35052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Boeing’s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-$30m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Deposit at U.S. bank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25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2FF-2785-4D2D-A1E3-A0024217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Double-entry Bookkeeping- Example 3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4622-6B05-47F7-B9F4-7E80A892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8" y="1253331"/>
            <a:ext cx="7886700" cy="4351338"/>
          </a:xfrm>
        </p:spPr>
        <p:txBody>
          <a:bodyPr/>
          <a:lstStyle/>
          <a:p>
            <a:r>
              <a:rPr lang="en-US" altLang="en-US" sz="2800" dirty="0"/>
              <a:t>Thomson Corporation, a U.S. information services company, acquires Reuters, a British news agency, for $750 million, and that Reuters deposits the money in Barclays Bank in London, which, in turn, uses the sum to purchase U.S. treasury notes.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37A36-1974-47D9-BC4E-D8BE19236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02369"/>
              </p:ext>
            </p:extLst>
          </p:nvPr>
        </p:nvGraphicFramePr>
        <p:xfrm>
          <a:off x="853007" y="3526869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Thomson's acquisition of Reuters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-$750m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Barclays’ purchase of U.S. securities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$750m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9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2FF-2785-4D2D-A1E3-A0024217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Double-entry Bookkeeping- Example 4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4622-6B05-47F7-B9F4-7E80A892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8" y="1253331"/>
            <a:ext cx="7886700" cy="4351338"/>
          </a:xfrm>
        </p:spPr>
        <p:txBody>
          <a:bodyPr/>
          <a:lstStyle/>
          <a:p>
            <a:r>
              <a:rPr lang="en-US" altLang="en-US" sz="2800" dirty="0"/>
              <a:t>A U.S. citizen consumes a meal at a restaurant in Paris and pays $20 with her American Express card.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37A36-1974-47D9-BC4E-D8BE19236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51059"/>
              </p:ext>
            </p:extLst>
          </p:nvPr>
        </p:nvGraphicFramePr>
        <p:xfrm>
          <a:off x="858063" y="3089170"/>
          <a:ext cx="73188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U.S. citizen having a meal in 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8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Paying the meal with American Express </a:t>
                      </a:r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FB97-0F5C-4DF2-99D8-79042B6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BOP and Key Macroeconomic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0554-406B-4B66-A77B-94B6AAC8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05" y="1627732"/>
            <a:ext cx="8617708" cy="4561528"/>
          </a:xfrm>
        </p:spPr>
        <p:txBody>
          <a:bodyPr/>
          <a:lstStyle/>
          <a:p>
            <a:r>
              <a:rPr lang="en-US" dirty="0"/>
              <a:t>A country’s balance of payments both impacts and is impacted by the three macroeconomic rates of international finance:</a:t>
            </a:r>
          </a:p>
          <a:p>
            <a:pPr lvl="1"/>
            <a:r>
              <a:rPr lang="en-US" dirty="0"/>
              <a:t>Exchange rates</a:t>
            </a:r>
          </a:p>
          <a:p>
            <a:pPr lvl="1"/>
            <a:r>
              <a:rPr lang="en-US" dirty="0"/>
              <a:t>Interest rates</a:t>
            </a:r>
          </a:p>
          <a:p>
            <a:pPr lvl="1"/>
            <a:r>
              <a:rPr lang="en-US" dirty="0"/>
              <a:t>Inflation rates</a:t>
            </a:r>
          </a:p>
          <a:p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7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A94D-1D7D-41A1-B368-880F4278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8146"/>
            <a:ext cx="7886700" cy="795341"/>
          </a:xfrm>
        </p:spPr>
        <p:txBody>
          <a:bodyPr/>
          <a:lstStyle/>
          <a:p>
            <a:r>
              <a:rPr lang="en-US" dirty="0"/>
              <a:t>BOP and Exchange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D1A5-BBA1-44AB-A717-A559B659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8" y="1364776"/>
            <a:ext cx="8884692" cy="5356746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Current account balance  + Financial account balance + Official reserve account balance=0</a:t>
            </a:r>
          </a:p>
          <a:p>
            <a:pPr lvl="1"/>
            <a:r>
              <a:rPr lang="en-US" sz="3400" dirty="0"/>
              <a:t>CA+FA+RA=0, overall balance is zero.</a:t>
            </a:r>
          </a:p>
          <a:p>
            <a:r>
              <a:rPr lang="en-US" sz="4000" dirty="0"/>
              <a:t>Fixed Exchange Rate Countries</a:t>
            </a:r>
          </a:p>
          <a:p>
            <a:pPr lvl="1"/>
            <a:r>
              <a:rPr lang="en-US" sz="3400" dirty="0"/>
              <a:t>Under a fixed exchange rate system, the government bears the responsibility to ensure that the BOP is near zero.</a:t>
            </a:r>
          </a:p>
          <a:p>
            <a:pPr lvl="2"/>
            <a:r>
              <a:rPr lang="en-US" sz="2900" dirty="0"/>
              <a:t>CA+FA&gt;0, a surplus demand for domestic currency, then government need to </a:t>
            </a:r>
            <a:r>
              <a:rPr lang="en-US" sz="2900" dirty="0">
                <a:sym typeface="Wingdings" panose="05000000000000000000" pitchFamily="2" charset="2"/>
              </a:rPr>
              <a:t>buy official reserve assets, sell </a:t>
            </a:r>
            <a:r>
              <a:rPr lang="en-US" sz="2900" dirty="0"/>
              <a:t>domestic currency </a:t>
            </a:r>
            <a:r>
              <a:rPr lang="en-US" sz="2900" dirty="0">
                <a:sym typeface="Wingdings" panose="05000000000000000000" pitchFamily="2" charset="2"/>
              </a:rPr>
              <a:t>to raise supply, RA&lt;0.</a:t>
            </a:r>
          </a:p>
          <a:p>
            <a:pPr lvl="2"/>
            <a:r>
              <a:rPr lang="en-US" sz="2900" dirty="0"/>
              <a:t>CA+FA&lt;0, an excess supply of domestic currency then government need to </a:t>
            </a:r>
            <a:r>
              <a:rPr lang="en-US" sz="2900" dirty="0">
                <a:sym typeface="Wingdings" panose="05000000000000000000" pitchFamily="2" charset="2"/>
              </a:rPr>
              <a:t>sell official reserve assets, buy </a:t>
            </a:r>
            <a:r>
              <a:rPr lang="en-US" sz="2900" dirty="0"/>
              <a:t>domestic currency </a:t>
            </a:r>
            <a:r>
              <a:rPr lang="en-US" sz="2900" dirty="0">
                <a:sym typeface="Wingdings" panose="05000000000000000000" pitchFamily="2" charset="2"/>
              </a:rPr>
              <a:t>to raise demand, RA&gt;0.</a:t>
            </a:r>
            <a:endParaRPr lang="en-US" sz="2900" dirty="0"/>
          </a:p>
          <a:p>
            <a:r>
              <a:rPr lang="en-US" sz="4000" dirty="0"/>
              <a:t>Floating Exchange Rate Countries</a:t>
            </a:r>
          </a:p>
          <a:p>
            <a:pPr lvl="1"/>
            <a:r>
              <a:rPr lang="en-US" sz="3400" dirty="0"/>
              <a:t>Under a floating exchange rate system, the government has no responsibility to peg its foreign exchange rate.</a:t>
            </a:r>
          </a:p>
          <a:p>
            <a:pPr lvl="1"/>
            <a:r>
              <a:rPr lang="en-US" sz="3400" dirty="0"/>
              <a:t>Exchange rate adjust automatically to make overall balance is zero, CA+FA=0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CF3C69-4B72-4DE9-87EF-6B8BD50F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40" y="4703706"/>
            <a:ext cx="5689382" cy="219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EECAC-A510-4223-828B-A953DF6F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C0B9-1399-4C21-A24B-7D298DDC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C7A185A-0B9F-47E8-97C7-453CFD1C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27" y="1114"/>
            <a:ext cx="5985164" cy="4703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BD727-2E04-4DFD-B773-49825EF0384D}"/>
              </a:ext>
            </a:extLst>
          </p:cNvPr>
          <p:cNvSpPr txBox="1"/>
          <p:nvPr/>
        </p:nvSpPr>
        <p:spPr>
          <a:xfrm>
            <a:off x="3570927" y="419427"/>
            <a:ext cx="11801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0D9A5-9550-403E-B549-575950C9FA84}"/>
              </a:ext>
            </a:extLst>
          </p:cNvPr>
          <p:cNvSpPr txBox="1"/>
          <p:nvPr/>
        </p:nvSpPr>
        <p:spPr>
          <a:xfrm>
            <a:off x="4334031" y="3870489"/>
            <a:ext cx="11801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386C-2B85-4FEB-A6E5-493C8A48434B}"/>
              </a:ext>
            </a:extLst>
          </p:cNvPr>
          <p:cNvSpPr txBox="1"/>
          <p:nvPr/>
        </p:nvSpPr>
        <p:spPr>
          <a:xfrm>
            <a:off x="5578128" y="5833668"/>
            <a:ext cx="11801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account</a:t>
            </a:r>
          </a:p>
        </p:txBody>
      </p:sp>
    </p:spTree>
    <p:extLst>
      <p:ext uri="{BB962C8B-B14F-4D97-AF65-F5344CB8AC3E}">
        <p14:creationId xmlns:p14="http://schemas.microsoft.com/office/powerpoint/2010/main" val="315555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4EA2-1F37-47EA-A7B2-5F7BFB67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BOP and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0106-60DA-4FE4-B2F4-DBE67FC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0908"/>
            <a:ext cx="7886700" cy="4351338"/>
          </a:xfrm>
        </p:spPr>
        <p:txBody>
          <a:bodyPr/>
          <a:lstStyle/>
          <a:p>
            <a:r>
              <a:rPr lang="en-US" dirty="0"/>
              <a:t>The overall level of a country’s interest rates compared to other countries has an impact on the </a:t>
            </a:r>
            <a:r>
              <a:rPr lang="en-US" u="sng" dirty="0"/>
              <a:t>financial account </a:t>
            </a:r>
            <a:r>
              <a:rPr lang="en-US" dirty="0"/>
              <a:t>of balance of payment.</a:t>
            </a:r>
          </a:p>
          <a:p>
            <a:pPr lvl="1"/>
            <a:r>
              <a:rPr lang="en-US" dirty="0"/>
              <a:t>Relatively low real interest rates should normally stimulate an outflow of capital seeking higher rates elsewhere.</a:t>
            </a:r>
          </a:p>
          <a:p>
            <a:pPr lvl="2"/>
            <a:r>
              <a:rPr lang="en-US" sz="2000" dirty="0"/>
              <a:t>The opposite has occurred in the U.S. due to perceived growth opportunities and political stability—allowing it to finance its large fiscal deficit.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1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4EA2-1F37-47EA-A7B2-5F7BFB67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BOP and Inflation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0106-60DA-4FE4-B2F4-DBE67FC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0908"/>
            <a:ext cx="7886700" cy="4351338"/>
          </a:xfrm>
        </p:spPr>
        <p:txBody>
          <a:bodyPr/>
          <a:lstStyle/>
          <a:p>
            <a:r>
              <a:rPr lang="en-US" dirty="0"/>
              <a:t>If a country’s inflation rate increases relative to the countries with which it trades, this could cause its exports to decrease, and imports to increase.</a:t>
            </a:r>
          </a:p>
          <a:p>
            <a:r>
              <a:rPr lang="en-US" dirty="0"/>
              <a:t>Imports have the potential to lower a country’s inflation rate.</a:t>
            </a:r>
          </a:p>
          <a:p>
            <a:pPr lvl="1"/>
            <a:r>
              <a:rPr lang="en-US" dirty="0"/>
              <a:t>Imports of lower priced goods and services place a limit on what domestic competitors can charge for comparable ones. It helps maintain a lower rate of inflation than might have been the case without imports.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B45D-4B47-4B7C-9849-DC86D1DA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8" y="818358"/>
            <a:ext cx="9096233" cy="79534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Definition of Balance of Payments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50B-7542-410B-AB2A-ADAB698E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35" y="1767384"/>
            <a:ext cx="8850573" cy="4524233"/>
          </a:xfrm>
        </p:spPr>
        <p:txBody>
          <a:bodyPr/>
          <a:lstStyle/>
          <a:p>
            <a:pPr algn="just"/>
            <a:r>
              <a:rPr lang="en-US" dirty="0"/>
              <a:t>The balance of payments (BOP) is a statistical record of all international economic transactions between the residents of the home country and the residents of all other foreign countries over a certain period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12D1-E338-4A9D-9363-EC336A03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(Learning Objectives Revisit)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FDCB-089F-4296-8CFA-3577BC8F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2" y="1572756"/>
            <a:ext cx="872689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Explore the fundamentals of balance of payments accounting, how nations measure their own levels of international economic activity.</a:t>
            </a:r>
          </a:p>
          <a:p>
            <a:r>
              <a:rPr lang="en-US" sz="2800" dirty="0"/>
              <a:t>Examine the two fundamental accounts of the balance of payments—the current account and financial account</a:t>
            </a:r>
          </a:p>
          <a:p>
            <a:r>
              <a:rPr lang="en-US" sz="2800" dirty="0"/>
              <a:t>Describe how changes in the balance of payments impact key macroeconomic rates—interest rates, exchange rates, and inflation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EC2E-8585-4324-9F4D-2FDF898C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do we need to study balance of payments?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9083-B3B7-4090-8350-506F139A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87" y="1572756"/>
            <a:ext cx="7886700" cy="4351338"/>
          </a:xfrm>
        </p:spPr>
        <p:txBody>
          <a:bodyPr/>
          <a:lstStyle/>
          <a:p>
            <a:r>
              <a:rPr lang="en-US" dirty="0"/>
              <a:t>Home-and host-country BOP data is important as:</a:t>
            </a:r>
          </a:p>
          <a:p>
            <a:pPr lvl="1"/>
            <a:r>
              <a:rPr lang="en-US" dirty="0"/>
              <a:t>An indication of pressure on a country’s foreign exchange rate.</a:t>
            </a:r>
          </a:p>
          <a:p>
            <a:pPr lvl="1"/>
            <a:r>
              <a:rPr lang="en-US" dirty="0"/>
              <a:t>A signal of the imposition or removal of controls in various sorts of payments (dividends, interest, license fees, royalties and other cash disbursements).</a:t>
            </a:r>
          </a:p>
          <a:p>
            <a:pPr lvl="1"/>
            <a:r>
              <a:rPr lang="en-US" dirty="0"/>
              <a:t>A forecast of a country’s market potential (especially in the short run).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12D1-E338-4A9D-9363-EC336A03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FDCB-089F-4296-8CFA-3577BC8F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2" y="1572756"/>
            <a:ext cx="872689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Explore the fundamentals of balance of payments accounting, how nations measure their own levels of international economic activity.</a:t>
            </a:r>
          </a:p>
          <a:p>
            <a:r>
              <a:rPr lang="en-US" sz="2800" dirty="0"/>
              <a:t>Examine the two fundamental accounts of the balance of payments—the current account and financial account</a:t>
            </a:r>
          </a:p>
          <a:p>
            <a:r>
              <a:rPr lang="en-US" sz="2800" dirty="0"/>
              <a:t>Describe how changes in the balance of payments impact key macroeconomic rates—interest rates, exchange rates, and inflation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8ED2-9E35-4A0C-90DB-0A93C032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BOP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E9EA-F067-45ED-BCFE-45FB2551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13" y="1521725"/>
            <a:ext cx="8897487" cy="4655238"/>
          </a:xfrm>
        </p:spPr>
        <p:txBody>
          <a:bodyPr/>
          <a:lstStyle/>
          <a:p>
            <a:r>
              <a:rPr lang="en-US" dirty="0"/>
              <a:t>There are three main elements of measuring international economic activity:</a:t>
            </a:r>
          </a:p>
          <a:p>
            <a:pPr lvl="1"/>
            <a:r>
              <a:rPr lang="en-US" dirty="0"/>
              <a:t>Identifying what is and is not an international economic transaction.</a:t>
            </a:r>
          </a:p>
          <a:p>
            <a:pPr lvl="1"/>
            <a:r>
              <a:rPr lang="en-US" dirty="0"/>
              <a:t>Understanding how the flow of goods, services, assets, and money creates debits and credits to the overall BOP.</a:t>
            </a:r>
          </a:p>
          <a:p>
            <a:pPr lvl="1"/>
            <a:r>
              <a:rPr lang="en-US" dirty="0"/>
              <a:t>Understanding the bookkeeping procedures for BOP accounting.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9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B76-1889-4FD6-8435-B02C71A2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3" y="94534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Identifying what is and is not an international economic transaction.</a:t>
            </a:r>
          </a:p>
          <a:p>
            <a:pPr lvl="1"/>
            <a:r>
              <a:rPr lang="en-US" sz="2600" dirty="0"/>
              <a:t>A U.S. based firm manages the construction of a major water treatment facility in Bangkok, Thailand.</a:t>
            </a:r>
          </a:p>
          <a:p>
            <a:pPr lvl="1"/>
            <a:r>
              <a:rPr lang="en-US" sz="2600" dirty="0"/>
              <a:t>The U.S. subsidiary of a French firm pays profit back to its parent firm in Paris.</a:t>
            </a:r>
          </a:p>
          <a:p>
            <a:pPr lvl="1"/>
            <a:r>
              <a:rPr lang="en-US" sz="2600" dirty="0"/>
              <a:t>A U.S. tourist purchases a small necklace in Finland.</a:t>
            </a:r>
          </a:p>
          <a:p>
            <a:pPr lvl="1"/>
            <a:r>
              <a:rPr lang="en-US" sz="2600" dirty="0"/>
              <a:t>A Mexican lawyer purchase a U.S. corporate bond through an investment broker in Chicago.</a:t>
            </a:r>
          </a:p>
          <a:p>
            <a:pPr lvl="1"/>
            <a:r>
              <a:rPr lang="en-US" sz="2600" dirty="0"/>
              <a:t>The financial aid provided by U.S. government to Tanzania.</a:t>
            </a:r>
          </a:p>
          <a:p>
            <a:r>
              <a:rPr lang="en-US" sz="3000" dirty="0"/>
              <a:t>BOP has five different sub-accounts to record different types of international economic transactions.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4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3776-77B1-413B-B34D-AE12B0C6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79" y="653257"/>
            <a:ext cx="7886700" cy="546648"/>
          </a:xfrm>
        </p:spPr>
        <p:txBody>
          <a:bodyPr>
            <a:normAutofit/>
          </a:bodyPr>
          <a:lstStyle/>
          <a:p>
            <a:r>
              <a:rPr lang="en-US" dirty="0"/>
              <a:t>Accounts of the </a:t>
            </a:r>
            <a:r>
              <a:rPr lang="en-US" altLang="en-US" dirty="0"/>
              <a:t>Balance of Payments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ADC1-518B-4E57-A1C6-4B8722F0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22" y="1194179"/>
            <a:ext cx="8707272" cy="5663821"/>
          </a:xfrm>
        </p:spPr>
        <p:txBody>
          <a:bodyPr>
            <a:normAutofit fontScale="25000" lnSpcReduction="20000"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9600" b="1" dirty="0">
                <a:solidFill>
                  <a:schemeClr val="tx1"/>
                </a:solidFill>
              </a:rPr>
              <a:t>Current Account </a:t>
            </a:r>
            <a:r>
              <a:rPr lang="en-US" altLang="en-US" sz="9600" dirty="0">
                <a:solidFill>
                  <a:schemeClr val="tx1"/>
                </a:solidFill>
              </a:rPr>
              <a:t>(exchange of real assets, e.g. goods, services).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Goods trade (dominate component).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Services trade (e.g. legal, consulting, and engineering services, royalties for patents and intellectual properties, insurance premiums, shipping fees, and tourist expenditures).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Income (income generated by previous investment, e.g. dividend).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Current transfers (gift and grant).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9600" b="1" dirty="0">
                <a:solidFill>
                  <a:schemeClr val="tx1"/>
                </a:solidFill>
              </a:rPr>
              <a:t>Financial Account </a:t>
            </a:r>
            <a:r>
              <a:rPr lang="en-US" altLang="en-US" sz="9600" dirty="0">
                <a:solidFill>
                  <a:schemeClr val="tx1"/>
                </a:solidFill>
              </a:rPr>
              <a:t>(exchange of financial assets, e.g. stocks, bonds, loans, companies).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Direct investment (investor acquires control of the foreign business (build or buy, 10% ownership threshold).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Portfolio investment (sales and purchases of foreign financial assets that do not involve a transfer of control, risk and return).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Other asset investment(transactions in currency, bank deposits, trade credits). </a:t>
            </a:r>
          </a:p>
          <a:p>
            <a:pPr marL="228600" lvl="1" indent="-228600" fontAlgn="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9600" dirty="0">
                <a:solidFill>
                  <a:schemeClr val="tx1"/>
                </a:solidFill>
              </a:rPr>
              <a:t>Capital Account (capital transfers that offset transactions without exchange of fixed assets or in their financing).</a:t>
            </a:r>
          </a:p>
          <a:p>
            <a:pPr lvl="1" fontAlgn="t">
              <a:lnSpc>
                <a:spcPct val="120000"/>
              </a:lnSpc>
            </a:pPr>
            <a:r>
              <a:rPr lang="en-US" altLang="en-US" sz="8000" dirty="0"/>
              <a:t>Debt forgiveness, franchise, transfer of patent, and copy right.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2AD6-8E44-4DA2-8822-5A92FB05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7415"/>
            <a:ext cx="8406168" cy="795341"/>
          </a:xfrm>
        </p:spPr>
        <p:txBody>
          <a:bodyPr>
            <a:noAutofit/>
          </a:bodyPr>
          <a:lstStyle/>
          <a:p>
            <a:r>
              <a:rPr lang="en-US" dirty="0"/>
              <a:t>Accounts of the </a:t>
            </a:r>
            <a:r>
              <a:rPr lang="en-US" altLang="en-US" dirty="0"/>
              <a:t>Balance of Payments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924-D2D3-4E9B-BEC6-6B8F4984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756"/>
            <a:ext cx="7886700" cy="4351338"/>
          </a:xfrm>
        </p:spPr>
        <p:txBody>
          <a:bodyPr/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The Official Reserves Account (</a:t>
            </a:r>
            <a:r>
              <a:rPr lang="en-US" sz="2800" dirty="0">
                <a:solidFill>
                  <a:schemeClr val="tx1"/>
                </a:solidFill>
              </a:rPr>
              <a:t>int'l reserve assets, e.g. gold, dollars, foreign exchanges, SDRs).</a:t>
            </a:r>
          </a:p>
          <a:p>
            <a:pPr lvl="1" fontAlgn="t">
              <a:lnSpc>
                <a:spcPct val="100000"/>
              </a:lnSpc>
            </a:pPr>
            <a:r>
              <a:rPr lang="en-US" dirty="0"/>
              <a:t>The significance depends on a country is under fixed or floating exchange rate regimes.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Net Error and Omissions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394D-B250-430D-87F3-F386BC42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821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Understanding how the flow of goods, services, assets, and money creates debits and credits to the overall BOP.</a:t>
            </a:r>
          </a:p>
          <a:p>
            <a:pPr lvl="1"/>
            <a:r>
              <a:rPr lang="en-US" dirty="0"/>
              <a:t>BOP is a flow statement, follow the cash flow.</a:t>
            </a:r>
          </a:p>
          <a:p>
            <a:pPr lvl="1"/>
            <a:r>
              <a:rPr lang="en-US" dirty="0"/>
              <a:t>Credit (+) for receipt from foreigners (inflow of capital).</a:t>
            </a:r>
          </a:p>
          <a:p>
            <a:pPr lvl="2"/>
            <a:r>
              <a:rPr lang="en-US" sz="2000" dirty="0"/>
              <a:t>E.g. export of a good or service, financial inflows.</a:t>
            </a:r>
          </a:p>
          <a:p>
            <a:pPr lvl="1"/>
            <a:r>
              <a:rPr lang="en-US" dirty="0"/>
              <a:t>Debit (-) for payment to foreigners (outflow of capital)</a:t>
            </a:r>
          </a:p>
          <a:p>
            <a:pPr lvl="2"/>
            <a:r>
              <a:rPr lang="en-US" sz="2000" dirty="0"/>
              <a:t>E.g. imports or purchases of services, financial outflows.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1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1383</Words>
  <Application>Microsoft Office PowerPoint</Application>
  <PresentationFormat>On-screen Show (4:3)</PresentationFormat>
  <Paragraphs>115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1_Custom Design</vt:lpstr>
      <vt:lpstr>Balance of Payments </vt:lpstr>
      <vt:lpstr>Definition of Balance of Payments</vt:lpstr>
      <vt:lpstr>Why do we need to study balance of payments?</vt:lpstr>
      <vt:lpstr>Learning Objectives</vt:lpstr>
      <vt:lpstr>Fundamentals of BOP Accounting</vt:lpstr>
      <vt:lpstr>PowerPoint Presentation</vt:lpstr>
      <vt:lpstr>Accounts of the Balance of Payments </vt:lpstr>
      <vt:lpstr>Accounts of the Balance of Payments (Cont.)</vt:lpstr>
      <vt:lpstr>PowerPoint Presentation</vt:lpstr>
      <vt:lpstr>PowerPoint Presentation</vt:lpstr>
      <vt:lpstr>Double-entry Bookkeeping- Example 1  </vt:lpstr>
      <vt:lpstr>Double-entry Bookkeeping- Example 2  </vt:lpstr>
      <vt:lpstr>Double-entry Bookkeeping- Example 3  </vt:lpstr>
      <vt:lpstr>Double-entry Bookkeeping- Example 4  </vt:lpstr>
      <vt:lpstr>BOP and Key Macroeconomic Rates</vt:lpstr>
      <vt:lpstr>BOP and Exchange Rates</vt:lpstr>
      <vt:lpstr>PowerPoint Presentation</vt:lpstr>
      <vt:lpstr>BOP and Interest Rates</vt:lpstr>
      <vt:lpstr>BOP and Inflation Rates</vt:lpstr>
      <vt:lpstr>Summary (Learning Objectives Revisit)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Cai</dc:creator>
  <cp:lastModifiedBy>Chen Cai</cp:lastModifiedBy>
  <cp:revision>22</cp:revision>
  <dcterms:created xsi:type="dcterms:W3CDTF">2021-08-29T13:05:56Z</dcterms:created>
  <dcterms:modified xsi:type="dcterms:W3CDTF">2021-09-06T17:19:22Z</dcterms:modified>
</cp:coreProperties>
</file>