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4"/>
  </p:notesMasterIdLst>
  <p:sldIdLst>
    <p:sldId id="272" r:id="rId3"/>
    <p:sldId id="292" r:id="rId4"/>
    <p:sldId id="258" r:id="rId5"/>
    <p:sldId id="276" r:id="rId6"/>
    <p:sldId id="275" r:id="rId7"/>
    <p:sldId id="274" r:id="rId8"/>
    <p:sldId id="277" r:id="rId9"/>
    <p:sldId id="278" r:id="rId10"/>
    <p:sldId id="279" r:id="rId11"/>
    <p:sldId id="280" r:id="rId12"/>
    <p:sldId id="281" r:id="rId13"/>
    <p:sldId id="282" r:id="rId14"/>
    <p:sldId id="283" r:id="rId15"/>
    <p:sldId id="284" r:id="rId16"/>
    <p:sldId id="285" r:id="rId17"/>
    <p:sldId id="286" r:id="rId18"/>
    <p:sldId id="287" r:id="rId19"/>
    <p:sldId id="288" r:id="rId20"/>
    <p:sldId id="289" r:id="rId21"/>
    <p:sldId id="291" r:id="rId22"/>
    <p:sldId id="290"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44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1638" y="5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0D8B66-21B2-4F29-AF7B-1C57F0276943}" type="datetimeFigureOut">
              <a:rPr lang="en-US" smtClean="0"/>
              <a:t>9/6/2021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459291-08EE-40AD-93BC-FE205B4428F4}" type="slidenum">
              <a:rPr lang="en-US" smtClean="0"/>
              <a:t>‹#›</a:t>
            </a:fld>
            <a:endParaRPr lang="en-US"/>
          </a:p>
        </p:txBody>
      </p:sp>
    </p:spTree>
    <p:extLst>
      <p:ext uri="{BB962C8B-B14F-4D97-AF65-F5344CB8AC3E}">
        <p14:creationId xmlns:p14="http://schemas.microsoft.com/office/powerpoint/2010/main" val="2667946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459291-08EE-40AD-93BC-FE205B4428F4}" type="slidenum">
              <a:rPr lang="en-US" smtClean="0"/>
              <a:t>8</a:t>
            </a:fld>
            <a:endParaRPr lang="en-US"/>
          </a:p>
        </p:txBody>
      </p:sp>
    </p:spTree>
    <p:extLst>
      <p:ext uri="{BB962C8B-B14F-4D97-AF65-F5344CB8AC3E}">
        <p14:creationId xmlns:p14="http://schemas.microsoft.com/office/powerpoint/2010/main" val="13070964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0A7C3-B176-42B3-B897-8EAAB40274A6}"/>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BFB1EDB1-5D21-40C0-A797-B39CCE02BB6E}"/>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B3EE5529-CC08-400D-9CEB-F5132B5217EA}"/>
              </a:ext>
            </a:extLst>
          </p:cNvPr>
          <p:cNvSpPr>
            <a:spLocks noGrp="1"/>
          </p:cNvSpPr>
          <p:nvPr>
            <p:ph type="dt" sz="half" idx="10"/>
          </p:nvPr>
        </p:nvSpPr>
        <p:spPr/>
        <p:txBody>
          <a:bodyPr/>
          <a:lstStyle/>
          <a:p>
            <a:fld id="{C671CA82-3ECB-4EA6-8C04-DFD997E5C808}" type="datetimeFigureOut">
              <a:rPr lang="en-US" smtClean="0"/>
              <a:t>9/6/2021</a:t>
            </a:fld>
            <a:endParaRPr lang="en-US"/>
          </a:p>
        </p:txBody>
      </p:sp>
      <p:sp>
        <p:nvSpPr>
          <p:cNvPr id="5" name="Footer Placeholder 4">
            <a:extLst>
              <a:ext uri="{FF2B5EF4-FFF2-40B4-BE49-F238E27FC236}">
                <a16:creationId xmlns:a16="http://schemas.microsoft.com/office/drawing/2014/main" id="{5835DFEE-875A-4EFE-8B15-F43C84DB8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EE7A23-4667-491B-B656-C01017A9DEE5}"/>
              </a:ext>
            </a:extLst>
          </p:cNvPr>
          <p:cNvSpPr>
            <a:spLocks noGrp="1"/>
          </p:cNvSpPr>
          <p:nvPr>
            <p:ph type="sldNum" sz="quarter" idx="12"/>
          </p:nvPr>
        </p:nvSpPr>
        <p:spPr/>
        <p:txBody>
          <a:bodyPr/>
          <a:lstStyle/>
          <a:p>
            <a:fld id="{28F1E738-411C-4E98-AEDC-23459E193C85}" type="slidenum">
              <a:rPr lang="en-US" smtClean="0"/>
              <a:t>‹#›</a:t>
            </a:fld>
            <a:endParaRPr lang="en-US"/>
          </a:p>
        </p:txBody>
      </p:sp>
    </p:spTree>
    <p:extLst>
      <p:ext uri="{BB962C8B-B14F-4D97-AF65-F5344CB8AC3E}">
        <p14:creationId xmlns:p14="http://schemas.microsoft.com/office/powerpoint/2010/main" val="25833347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3DA89-79E2-4201-8036-9D820BFB305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37E5155-6724-44F7-8B43-E2E560E1A86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CEA2DC-798E-4623-B885-8B210892AE48}"/>
              </a:ext>
            </a:extLst>
          </p:cNvPr>
          <p:cNvSpPr>
            <a:spLocks noGrp="1"/>
          </p:cNvSpPr>
          <p:nvPr>
            <p:ph type="dt" sz="half" idx="10"/>
          </p:nvPr>
        </p:nvSpPr>
        <p:spPr/>
        <p:txBody>
          <a:bodyPr/>
          <a:lstStyle/>
          <a:p>
            <a:fld id="{C671CA82-3ECB-4EA6-8C04-DFD997E5C808}" type="datetimeFigureOut">
              <a:rPr lang="en-US" smtClean="0"/>
              <a:t>9/6/2021</a:t>
            </a:fld>
            <a:endParaRPr lang="en-US"/>
          </a:p>
        </p:txBody>
      </p:sp>
      <p:sp>
        <p:nvSpPr>
          <p:cNvPr id="5" name="Footer Placeholder 4">
            <a:extLst>
              <a:ext uri="{FF2B5EF4-FFF2-40B4-BE49-F238E27FC236}">
                <a16:creationId xmlns:a16="http://schemas.microsoft.com/office/drawing/2014/main" id="{81248BD6-FB4C-4585-B7EF-6E3D2AAC5C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79698F-7CC9-48FC-840B-DCC26B75806D}"/>
              </a:ext>
            </a:extLst>
          </p:cNvPr>
          <p:cNvSpPr>
            <a:spLocks noGrp="1"/>
          </p:cNvSpPr>
          <p:nvPr>
            <p:ph type="sldNum" sz="quarter" idx="12"/>
          </p:nvPr>
        </p:nvSpPr>
        <p:spPr/>
        <p:txBody>
          <a:bodyPr/>
          <a:lstStyle/>
          <a:p>
            <a:fld id="{28F1E738-411C-4E98-AEDC-23459E193C85}" type="slidenum">
              <a:rPr lang="en-US" smtClean="0"/>
              <a:t>‹#›</a:t>
            </a:fld>
            <a:endParaRPr lang="en-US"/>
          </a:p>
        </p:txBody>
      </p:sp>
    </p:spTree>
    <p:extLst>
      <p:ext uri="{BB962C8B-B14F-4D97-AF65-F5344CB8AC3E}">
        <p14:creationId xmlns:p14="http://schemas.microsoft.com/office/powerpoint/2010/main" val="26662393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0AA4400-7AC8-4057-BB76-6EC21E9AF976}"/>
              </a:ext>
            </a:extLst>
          </p:cNvPr>
          <p:cNvSpPr>
            <a:spLocks noGrp="1"/>
          </p:cNvSpPr>
          <p:nvPr>
            <p:ph type="title" orient="vert"/>
          </p:nvPr>
        </p:nvSpPr>
        <p:spPr>
          <a:xfrm>
            <a:off x="6543676"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604AC69-D698-400A-BBB1-4F1C4CE89765}"/>
              </a:ext>
            </a:extLst>
          </p:cNvPr>
          <p:cNvSpPr>
            <a:spLocks noGrp="1"/>
          </p:cNvSpPr>
          <p:nvPr>
            <p:ph type="body" orient="vert" idx="1"/>
          </p:nvPr>
        </p:nvSpPr>
        <p:spPr>
          <a:xfrm>
            <a:off x="628651"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392AAB-325B-491E-A9FD-E4D5B3F6B8F8}"/>
              </a:ext>
            </a:extLst>
          </p:cNvPr>
          <p:cNvSpPr>
            <a:spLocks noGrp="1"/>
          </p:cNvSpPr>
          <p:nvPr>
            <p:ph type="dt" sz="half" idx="10"/>
          </p:nvPr>
        </p:nvSpPr>
        <p:spPr/>
        <p:txBody>
          <a:bodyPr/>
          <a:lstStyle/>
          <a:p>
            <a:fld id="{C671CA82-3ECB-4EA6-8C04-DFD997E5C808}" type="datetimeFigureOut">
              <a:rPr lang="en-US" smtClean="0"/>
              <a:t>9/6/2021</a:t>
            </a:fld>
            <a:endParaRPr lang="en-US"/>
          </a:p>
        </p:txBody>
      </p:sp>
      <p:sp>
        <p:nvSpPr>
          <p:cNvPr id="5" name="Footer Placeholder 4">
            <a:extLst>
              <a:ext uri="{FF2B5EF4-FFF2-40B4-BE49-F238E27FC236}">
                <a16:creationId xmlns:a16="http://schemas.microsoft.com/office/drawing/2014/main" id="{9A852151-32F7-45D8-9943-CBC27BC6CA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AC96B3-F58E-42D3-A277-E7508135F4C0}"/>
              </a:ext>
            </a:extLst>
          </p:cNvPr>
          <p:cNvSpPr>
            <a:spLocks noGrp="1"/>
          </p:cNvSpPr>
          <p:nvPr>
            <p:ph type="sldNum" sz="quarter" idx="12"/>
          </p:nvPr>
        </p:nvSpPr>
        <p:spPr/>
        <p:txBody>
          <a:bodyPr/>
          <a:lstStyle/>
          <a:p>
            <a:fld id="{28F1E738-411C-4E98-AEDC-23459E193C85}" type="slidenum">
              <a:rPr lang="en-US" smtClean="0"/>
              <a:t>‹#›</a:t>
            </a:fld>
            <a:endParaRPr lang="en-US"/>
          </a:p>
        </p:txBody>
      </p:sp>
    </p:spTree>
    <p:extLst>
      <p:ext uri="{BB962C8B-B14F-4D97-AF65-F5344CB8AC3E}">
        <p14:creationId xmlns:p14="http://schemas.microsoft.com/office/powerpoint/2010/main" val="7977455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rgbClr val="431801"/>
        </a:solidFill>
        <a:effectLst/>
      </p:bgPr>
    </p:bg>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a:solidFill>
                  <a:schemeClr val="bg1"/>
                </a:solidFill>
              </a:defRPr>
            </a:lvl1pPr>
          </a:lstStyle>
          <a:p>
            <a:r>
              <a:rPr lang="en-US" dirty="0"/>
              <a:t>Presentation Title to Come Here</a:t>
            </a:r>
          </a:p>
        </p:txBody>
      </p:sp>
    </p:spTree>
    <p:extLst>
      <p:ext uri="{BB962C8B-B14F-4D97-AF65-F5344CB8AC3E}">
        <p14:creationId xmlns:p14="http://schemas.microsoft.com/office/powerpoint/2010/main" val="3294293911"/>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EF822-FB6A-4C87-B363-FA36C97FFC1B}"/>
              </a:ext>
            </a:extLst>
          </p:cNvPr>
          <p:cNvSpPr>
            <a:spLocks noGrp="1"/>
          </p:cNvSpPr>
          <p:nvPr>
            <p:ph type="title"/>
          </p:nvPr>
        </p:nvSpPr>
        <p:spPr/>
        <p:txBody>
          <a:bodyPr>
            <a:normAutofit/>
          </a:bodyPr>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E4AE8F3A-489B-492E-935A-E223D073256D}"/>
              </a:ext>
            </a:extLst>
          </p:cNvPr>
          <p:cNvSpPr>
            <a:spLocks noGrp="1"/>
          </p:cNvSpPr>
          <p:nvPr>
            <p:ph idx="1"/>
          </p:nvPr>
        </p:nvSpPr>
        <p:spPr/>
        <p:txBody>
          <a:bodyPr/>
          <a:lstStyle>
            <a:lvl1pPr marL="457200" indent="-457200">
              <a:buFont typeface="Arial" panose="020B0604020202020204" pitchFamily="34" charset="0"/>
              <a:buChar char="•"/>
              <a:defRPr b="0"/>
            </a:lvl1pPr>
            <a:lvl2pPr marL="514350" indent="-171450">
              <a:buFont typeface="Times New Roman" panose="02020603050405020304" pitchFamily="18" charset="0"/>
              <a:buChar char="―"/>
              <a:defRPr b="0"/>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C0BEA9E-901B-4436-9B30-AE2071FDF876}"/>
              </a:ext>
            </a:extLst>
          </p:cNvPr>
          <p:cNvSpPr>
            <a:spLocks noGrp="1"/>
          </p:cNvSpPr>
          <p:nvPr>
            <p:ph type="dt" sz="half" idx="10"/>
          </p:nvPr>
        </p:nvSpPr>
        <p:spPr/>
        <p:txBody>
          <a:bodyPr/>
          <a:lstStyle/>
          <a:p>
            <a:fld id="{C671CA82-3ECB-4EA6-8C04-DFD997E5C808}" type="datetimeFigureOut">
              <a:rPr lang="en-US" smtClean="0"/>
              <a:t>9/6/2021</a:t>
            </a:fld>
            <a:endParaRPr lang="en-US"/>
          </a:p>
        </p:txBody>
      </p:sp>
      <p:sp>
        <p:nvSpPr>
          <p:cNvPr id="5" name="Footer Placeholder 4">
            <a:extLst>
              <a:ext uri="{FF2B5EF4-FFF2-40B4-BE49-F238E27FC236}">
                <a16:creationId xmlns:a16="http://schemas.microsoft.com/office/drawing/2014/main" id="{6E31C536-1B32-4180-A9FD-C7D9B7C1FA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7EAE13-C25A-4400-8B94-6250B1AC7BC3}"/>
              </a:ext>
            </a:extLst>
          </p:cNvPr>
          <p:cNvSpPr>
            <a:spLocks noGrp="1"/>
          </p:cNvSpPr>
          <p:nvPr>
            <p:ph type="sldNum" sz="quarter" idx="12"/>
          </p:nvPr>
        </p:nvSpPr>
        <p:spPr/>
        <p:txBody>
          <a:bodyPr/>
          <a:lstStyle/>
          <a:p>
            <a:fld id="{28F1E738-411C-4E98-AEDC-23459E193C85}" type="slidenum">
              <a:rPr lang="en-US" smtClean="0"/>
              <a:t>‹#›</a:t>
            </a:fld>
            <a:endParaRPr lang="en-US"/>
          </a:p>
        </p:txBody>
      </p:sp>
    </p:spTree>
    <p:extLst>
      <p:ext uri="{BB962C8B-B14F-4D97-AF65-F5344CB8AC3E}">
        <p14:creationId xmlns:p14="http://schemas.microsoft.com/office/powerpoint/2010/main" val="12238347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F67EA-22EB-4414-8499-F19F3E9DC849}"/>
              </a:ext>
            </a:extLst>
          </p:cNvPr>
          <p:cNvSpPr>
            <a:spLocks noGrp="1"/>
          </p:cNvSpPr>
          <p:nvPr>
            <p:ph type="title"/>
          </p:nvPr>
        </p:nvSpPr>
        <p:spPr>
          <a:xfrm>
            <a:off x="623888" y="1709741"/>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5F0EFF80-FB78-4ABB-A561-58124DBC7C4D}"/>
              </a:ext>
            </a:extLst>
          </p:cNvPr>
          <p:cNvSpPr>
            <a:spLocks noGrp="1"/>
          </p:cNvSpPr>
          <p:nvPr>
            <p:ph type="body" idx="1"/>
          </p:nvPr>
        </p:nvSpPr>
        <p:spPr>
          <a:xfrm>
            <a:off x="623888" y="4589466"/>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A74BD48-2FEF-4EFD-BE4F-58777C9EE6D3}"/>
              </a:ext>
            </a:extLst>
          </p:cNvPr>
          <p:cNvSpPr>
            <a:spLocks noGrp="1"/>
          </p:cNvSpPr>
          <p:nvPr>
            <p:ph type="dt" sz="half" idx="10"/>
          </p:nvPr>
        </p:nvSpPr>
        <p:spPr/>
        <p:txBody>
          <a:bodyPr/>
          <a:lstStyle/>
          <a:p>
            <a:fld id="{C671CA82-3ECB-4EA6-8C04-DFD997E5C808}" type="datetimeFigureOut">
              <a:rPr lang="en-US" smtClean="0"/>
              <a:t>9/6/2021</a:t>
            </a:fld>
            <a:endParaRPr lang="en-US"/>
          </a:p>
        </p:txBody>
      </p:sp>
      <p:sp>
        <p:nvSpPr>
          <p:cNvPr id="5" name="Footer Placeholder 4">
            <a:extLst>
              <a:ext uri="{FF2B5EF4-FFF2-40B4-BE49-F238E27FC236}">
                <a16:creationId xmlns:a16="http://schemas.microsoft.com/office/drawing/2014/main" id="{47E418D6-29A7-49D0-8ED2-0BBB4F8465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1330DD-04A2-4214-9BEB-690470C41FEB}"/>
              </a:ext>
            </a:extLst>
          </p:cNvPr>
          <p:cNvSpPr>
            <a:spLocks noGrp="1"/>
          </p:cNvSpPr>
          <p:nvPr>
            <p:ph type="sldNum" sz="quarter" idx="12"/>
          </p:nvPr>
        </p:nvSpPr>
        <p:spPr/>
        <p:txBody>
          <a:bodyPr/>
          <a:lstStyle/>
          <a:p>
            <a:fld id="{28F1E738-411C-4E98-AEDC-23459E193C85}" type="slidenum">
              <a:rPr lang="en-US" smtClean="0"/>
              <a:t>‹#›</a:t>
            </a:fld>
            <a:endParaRPr lang="en-US"/>
          </a:p>
        </p:txBody>
      </p:sp>
    </p:spTree>
    <p:extLst>
      <p:ext uri="{BB962C8B-B14F-4D97-AF65-F5344CB8AC3E}">
        <p14:creationId xmlns:p14="http://schemas.microsoft.com/office/powerpoint/2010/main" val="845435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3E844-065A-464F-A125-472E3A1B73C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698271-E3EA-45A7-84A4-B1495193BA26}"/>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DACEF91-554C-49F7-86A8-91DC5830181E}"/>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B5F35FC-6148-43B8-A23C-F9D56853445D}"/>
              </a:ext>
            </a:extLst>
          </p:cNvPr>
          <p:cNvSpPr>
            <a:spLocks noGrp="1"/>
          </p:cNvSpPr>
          <p:nvPr>
            <p:ph type="dt" sz="half" idx="10"/>
          </p:nvPr>
        </p:nvSpPr>
        <p:spPr/>
        <p:txBody>
          <a:bodyPr/>
          <a:lstStyle/>
          <a:p>
            <a:fld id="{C671CA82-3ECB-4EA6-8C04-DFD997E5C808}" type="datetimeFigureOut">
              <a:rPr lang="en-US" smtClean="0"/>
              <a:t>9/6/2021</a:t>
            </a:fld>
            <a:endParaRPr lang="en-US"/>
          </a:p>
        </p:txBody>
      </p:sp>
      <p:sp>
        <p:nvSpPr>
          <p:cNvPr id="6" name="Footer Placeholder 5">
            <a:extLst>
              <a:ext uri="{FF2B5EF4-FFF2-40B4-BE49-F238E27FC236}">
                <a16:creationId xmlns:a16="http://schemas.microsoft.com/office/drawing/2014/main" id="{90775909-4361-40F8-ACCB-85D3D48D46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E3E63C-A5D8-4427-89CB-76AA432F3B41}"/>
              </a:ext>
            </a:extLst>
          </p:cNvPr>
          <p:cNvSpPr>
            <a:spLocks noGrp="1"/>
          </p:cNvSpPr>
          <p:nvPr>
            <p:ph type="sldNum" sz="quarter" idx="12"/>
          </p:nvPr>
        </p:nvSpPr>
        <p:spPr/>
        <p:txBody>
          <a:bodyPr/>
          <a:lstStyle/>
          <a:p>
            <a:fld id="{28F1E738-411C-4E98-AEDC-23459E193C85}" type="slidenum">
              <a:rPr lang="en-US" smtClean="0"/>
              <a:t>‹#›</a:t>
            </a:fld>
            <a:endParaRPr lang="en-US"/>
          </a:p>
        </p:txBody>
      </p:sp>
    </p:spTree>
    <p:extLst>
      <p:ext uri="{BB962C8B-B14F-4D97-AF65-F5344CB8AC3E}">
        <p14:creationId xmlns:p14="http://schemas.microsoft.com/office/powerpoint/2010/main" val="3584633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44984-FF53-489E-B2EB-921012164082}"/>
              </a:ext>
            </a:extLst>
          </p:cNvPr>
          <p:cNvSpPr>
            <a:spLocks noGrp="1"/>
          </p:cNvSpPr>
          <p:nvPr>
            <p:ph type="title"/>
          </p:nvPr>
        </p:nvSpPr>
        <p:spPr>
          <a:xfrm>
            <a:off x="629841" y="365128"/>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C764207-6AE3-4426-B2D7-BE8B1B933846}"/>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506772DD-3745-4A53-A197-DBDDF5F4A0EC}"/>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3DF9536-FF84-49EA-AED6-B05C9F58E9E5}"/>
              </a:ext>
            </a:extLst>
          </p:cNvPr>
          <p:cNvSpPr>
            <a:spLocks noGrp="1"/>
          </p:cNvSpPr>
          <p:nvPr>
            <p:ph type="body" sz="quarter" idx="3"/>
          </p:nvPr>
        </p:nvSpPr>
        <p:spPr>
          <a:xfrm>
            <a:off x="4629151"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C6450B53-6910-45EB-91FF-F20A62271765}"/>
              </a:ext>
            </a:extLst>
          </p:cNvPr>
          <p:cNvSpPr>
            <a:spLocks noGrp="1"/>
          </p:cNvSpPr>
          <p:nvPr>
            <p:ph sz="quarter" idx="4"/>
          </p:nvPr>
        </p:nvSpPr>
        <p:spPr>
          <a:xfrm>
            <a:off x="4629151"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2FD88F5-25CB-4456-9C74-3A15407797B9}"/>
              </a:ext>
            </a:extLst>
          </p:cNvPr>
          <p:cNvSpPr>
            <a:spLocks noGrp="1"/>
          </p:cNvSpPr>
          <p:nvPr>
            <p:ph type="dt" sz="half" idx="10"/>
          </p:nvPr>
        </p:nvSpPr>
        <p:spPr/>
        <p:txBody>
          <a:bodyPr/>
          <a:lstStyle/>
          <a:p>
            <a:fld id="{C671CA82-3ECB-4EA6-8C04-DFD997E5C808}" type="datetimeFigureOut">
              <a:rPr lang="en-US" smtClean="0"/>
              <a:t>9/6/2021</a:t>
            </a:fld>
            <a:endParaRPr lang="en-US"/>
          </a:p>
        </p:txBody>
      </p:sp>
      <p:sp>
        <p:nvSpPr>
          <p:cNvPr id="8" name="Footer Placeholder 7">
            <a:extLst>
              <a:ext uri="{FF2B5EF4-FFF2-40B4-BE49-F238E27FC236}">
                <a16:creationId xmlns:a16="http://schemas.microsoft.com/office/drawing/2014/main" id="{6B6EF816-4098-482B-B3A5-692FD519A31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60DB1F3-5ADB-468D-A366-B5AD7DE6B3FB}"/>
              </a:ext>
            </a:extLst>
          </p:cNvPr>
          <p:cNvSpPr>
            <a:spLocks noGrp="1"/>
          </p:cNvSpPr>
          <p:nvPr>
            <p:ph type="sldNum" sz="quarter" idx="12"/>
          </p:nvPr>
        </p:nvSpPr>
        <p:spPr/>
        <p:txBody>
          <a:bodyPr/>
          <a:lstStyle/>
          <a:p>
            <a:fld id="{28F1E738-411C-4E98-AEDC-23459E193C85}" type="slidenum">
              <a:rPr lang="en-US" smtClean="0"/>
              <a:t>‹#›</a:t>
            </a:fld>
            <a:endParaRPr lang="en-US"/>
          </a:p>
        </p:txBody>
      </p:sp>
    </p:spTree>
    <p:extLst>
      <p:ext uri="{BB962C8B-B14F-4D97-AF65-F5344CB8AC3E}">
        <p14:creationId xmlns:p14="http://schemas.microsoft.com/office/powerpoint/2010/main" val="3290684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F2A9B-E7AD-47DB-8133-A1D482BD9FD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CF06ECA-DDD2-4B7F-B599-2F7D0EA3CED9}"/>
              </a:ext>
            </a:extLst>
          </p:cNvPr>
          <p:cNvSpPr>
            <a:spLocks noGrp="1"/>
          </p:cNvSpPr>
          <p:nvPr>
            <p:ph type="dt" sz="half" idx="10"/>
          </p:nvPr>
        </p:nvSpPr>
        <p:spPr/>
        <p:txBody>
          <a:bodyPr/>
          <a:lstStyle/>
          <a:p>
            <a:fld id="{C671CA82-3ECB-4EA6-8C04-DFD997E5C808}" type="datetimeFigureOut">
              <a:rPr lang="en-US" smtClean="0"/>
              <a:t>9/6/2021</a:t>
            </a:fld>
            <a:endParaRPr lang="en-US"/>
          </a:p>
        </p:txBody>
      </p:sp>
      <p:sp>
        <p:nvSpPr>
          <p:cNvPr id="4" name="Footer Placeholder 3">
            <a:extLst>
              <a:ext uri="{FF2B5EF4-FFF2-40B4-BE49-F238E27FC236}">
                <a16:creationId xmlns:a16="http://schemas.microsoft.com/office/drawing/2014/main" id="{309FF10C-432B-40A1-BA24-89661D049E8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63C21B-4195-4FED-9397-1B36DF14D38E}"/>
              </a:ext>
            </a:extLst>
          </p:cNvPr>
          <p:cNvSpPr>
            <a:spLocks noGrp="1"/>
          </p:cNvSpPr>
          <p:nvPr>
            <p:ph type="sldNum" sz="quarter" idx="12"/>
          </p:nvPr>
        </p:nvSpPr>
        <p:spPr/>
        <p:txBody>
          <a:bodyPr/>
          <a:lstStyle/>
          <a:p>
            <a:fld id="{28F1E738-411C-4E98-AEDC-23459E193C85}" type="slidenum">
              <a:rPr lang="en-US" smtClean="0"/>
              <a:t>‹#›</a:t>
            </a:fld>
            <a:endParaRPr lang="en-US"/>
          </a:p>
        </p:txBody>
      </p:sp>
    </p:spTree>
    <p:extLst>
      <p:ext uri="{BB962C8B-B14F-4D97-AF65-F5344CB8AC3E}">
        <p14:creationId xmlns:p14="http://schemas.microsoft.com/office/powerpoint/2010/main" val="1274047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C2FA5F-7999-4D15-90A8-A07EB2C41C19}"/>
              </a:ext>
            </a:extLst>
          </p:cNvPr>
          <p:cNvSpPr>
            <a:spLocks noGrp="1"/>
          </p:cNvSpPr>
          <p:nvPr>
            <p:ph type="dt" sz="half" idx="10"/>
          </p:nvPr>
        </p:nvSpPr>
        <p:spPr/>
        <p:txBody>
          <a:bodyPr/>
          <a:lstStyle/>
          <a:p>
            <a:fld id="{C671CA82-3ECB-4EA6-8C04-DFD997E5C808}" type="datetimeFigureOut">
              <a:rPr lang="en-US" smtClean="0"/>
              <a:t>9/6/2021</a:t>
            </a:fld>
            <a:endParaRPr lang="en-US"/>
          </a:p>
        </p:txBody>
      </p:sp>
      <p:sp>
        <p:nvSpPr>
          <p:cNvPr id="3" name="Footer Placeholder 2">
            <a:extLst>
              <a:ext uri="{FF2B5EF4-FFF2-40B4-BE49-F238E27FC236}">
                <a16:creationId xmlns:a16="http://schemas.microsoft.com/office/drawing/2014/main" id="{59AC4406-95D9-40C1-BAF1-BB1C7BA9EF3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EE87F36-8CD1-4AA2-BEB2-21582FB835B2}"/>
              </a:ext>
            </a:extLst>
          </p:cNvPr>
          <p:cNvSpPr>
            <a:spLocks noGrp="1"/>
          </p:cNvSpPr>
          <p:nvPr>
            <p:ph type="sldNum" sz="quarter" idx="12"/>
          </p:nvPr>
        </p:nvSpPr>
        <p:spPr/>
        <p:txBody>
          <a:bodyPr/>
          <a:lstStyle/>
          <a:p>
            <a:fld id="{28F1E738-411C-4E98-AEDC-23459E193C85}" type="slidenum">
              <a:rPr lang="en-US" smtClean="0"/>
              <a:t>‹#›</a:t>
            </a:fld>
            <a:endParaRPr lang="en-US"/>
          </a:p>
        </p:txBody>
      </p:sp>
    </p:spTree>
    <p:extLst>
      <p:ext uri="{BB962C8B-B14F-4D97-AF65-F5344CB8AC3E}">
        <p14:creationId xmlns:p14="http://schemas.microsoft.com/office/powerpoint/2010/main" val="41040862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DEEF8-9A59-440A-87DE-086F4AB7928A}"/>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F5AB68D2-9C7C-4DB1-AF6E-14FF3B6A7E24}"/>
              </a:ext>
            </a:extLst>
          </p:cNvPr>
          <p:cNvSpPr>
            <a:spLocks noGrp="1"/>
          </p:cNvSpPr>
          <p:nvPr>
            <p:ph idx="1"/>
          </p:nvPr>
        </p:nvSpPr>
        <p:spPr>
          <a:xfrm>
            <a:off x="3887391" y="987428"/>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C02C56E-5142-4737-8583-8ED3F63B3F9C}"/>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E75F2E7C-4DBB-4B7D-880A-CB2AC4E79D96}"/>
              </a:ext>
            </a:extLst>
          </p:cNvPr>
          <p:cNvSpPr>
            <a:spLocks noGrp="1"/>
          </p:cNvSpPr>
          <p:nvPr>
            <p:ph type="dt" sz="half" idx="10"/>
          </p:nvPr>
        </p:nvSpPr>
        <p:spPr/>
        <p:txBody>
          <a:bodyPr/>
          <a:lstStyle/>
          <a:p>
            <a:fld id="{C671CA82-3ECB-4EA6-8C04-DFD997E5C808}" type="datetimeFigureOut">
              <a:rPr lang="en-US" smtClean="0"/>
              <a:t>9/6/2021</a:t>
            </a:fld>
            <a:endParaRPr lang="en-US"/>
          </a:p>
        </p:txBody>
      </p:sp>
      <p:sp>
        <p:nvSpPr>
          <p:cNvPr id="6" name="Footer Placeholder 5">
            <a:extLst>
              <a:ext uri="{FF2B5EF4-FFF2-40B4-BE49-F238E27FC236}">
                <a16:creationId xmlns:a16="http://schemas.microsoft.com/office/drawing/2014/main" id="{6E59F262-F7A7-4D31-9B3E-81E54C11C7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39771F-531A-48BD-8B37-0FA8D3CF7C35}"/>
              </a:ext>
            </a:extLst>
          </p:cNvPr>
          <p:cNvSpPr>
            <a:spLocks noGrp="1"/>
          </p:cNvSpPr>
          <p:nvPr>
            <p:ph type="sldNum" sz="quarter" idx="12"/>
          </p:nvPr>
        </p:nvSpPr>
        <p:spPr/>
        <p:txBody>
          <a:bodyPr/>
          <a:lstStyle/>
          <a:p>
            <a:fld id="{28F1E738-411C-4E98-AEDC-23459E193C85}" type="slidenum">
              <a:rPr lang="en-US" smtClean="0"/>
              <a:t>‹#›</a:t>
            </a:fld>
            <a:endParaRPr lang="en-US"/>
          </a:p>
        </p:txBody>
      </p:sp>
    </p:spTree>
    <p:extLst>
      <p:ext uri="{BB962C8B-B14F-4D97-AF65-F5344CB8AC3E}">
        <p14:creationId xmlns:p14="http://schemas.microsoft.com/office/powerpoint/2010/main" val="4869285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A6290-8271-42FF-A28D-6CF44859E54B}"/>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8CBA60ED-8341-4477-9AAB-B0F9B4F33632}"/>
              </a:ext>
            </a:extLst>
          </p:cNvPr>
          <p:cNvSpPr>
            <a:spLocks noGrp="1"/>
          </p:cNvSpPr>
          <p:nvPr>
            <p:ph type="pic" idx="1"/>
          </p:nvPr>
        </p:nvSpPr>
        <p:spPr>
          <a:xfrm>
            <a:off x="3887391" y="987428"/>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A4A62250-CBFF-438D-8087-0247111FCFEE}"/>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2C898055-C5BD-4454-B4C9-758A39416E17}"/>
              </a:ext>
            </a:extLst>
          </p:cNvPr>
          <p:cNvSpPr>
            <a:spLocks noGrp="1"/>
          </p:cNvSpPr>
          <p:nvPr>
            <p:ph type="dt" sz="half" idx="10"/>
          </p:nvPr>
        </p:nvSpPr>
        <p:spPr/>
        <p:txBody>
          <a:bodyPr/>
          <a:lstStyle/>
          <a:p>
            <a:fld id="{C671CA82-3ECB-4EA6-8C04-DFD997E5C808}" type="datetimeFigureOut">
              <a:rPr lang="en-US" smtClean="0"/>
              <a:t>9/6/2021</a:t>
            </a:fld>
            <a:endParaRPr lang="en-US"/>
          </a:p>
        </p:txBody>
      </p:sp>
      <p:sp>
        <p:nvSpPr>
          <p:cNvPr id="6" name="Footer Placeholder 5">
            <a:extLst>
              <a:ext uri="{FF2B5EF4-FFF2-40B4-BE49-F238E27FC236}">
                <a16:creationId xmlns:a16="http://schemas.microsoft.com/office/drawing/2014/main" id="{C27D83E6-328A-43AD-BEF1-352B0709BE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D933E0-F2CC-455C-8C96-3AFF4B07D1D8}"/>
              </a:ext>
            </a:extLst>
          </p:cNvPr>
          <p:cNvSpPr>
            <a:spLocks noGrp="1"/>
          </p:cNvSpPr>
          <p:nvPr>
            <p:ph type="sldNum" sz="quarter" idx="12"/>
          </p:nvPr>
        </p:nvSpPr>
        <p:spPr/>
        <p:txBody>
          <a:bodyPr/>
          <a:lstStyle/>
          <a:p>
            <a:fld id="{28F1E738-411C-4E98-AEDC-23459E193C85}" type="slidenum">
              <a:rPr lang="en-US" smtClean="0"/>
              <a:t>‹#›</a:t>
            </a:fld>
            <a:endParaRPr lang="en-US"/>
          </a:p>
        </p:txBody>
      </p:sp>
    </p:spTree>
    <p:extLst>
      <p:ext uri="{BB962C8B-B14F-4D97-AF65-F5344CB8AC3E}">
        <p14:creationId xmlns:p14="http://schemas.microsoft.com/office/powerpoint/2010/main" val="167846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5E7DE70-807C-4DAD-882E-46E06507B4D8}"/>
              </a:ext>
            </a:extLst>
          </p:cNvPr>
          <p:cNvSpPr>
            <a:spLocks noGrp="1"/>
          </p:cNvSpPr>
          <p:nvPr>
            <p:ph type="title"/>
          </p:nvPr>
        </p:nvSpPr>
        <p:spPr>
          <a:xfrm>
            <a:off x="628650" y="777415"/>
            <a:ext cx="7886700" cy="795341"/>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B0D93D3A-BE27-4209-A30A-9C49048B650F}"/>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F95493FC-AF45-484E-A0B9-141C9BEAB6E3}"/>
              </a:ext>
            </a:extLst>
          </p:cNvPr>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671CA82-3ECB-4EA6-8C04-DFD997E5C808}" type="datetimeFigureOut">
              <a:rPr lang="en-US" smtClean="0"/>
              <a:t>9/6/2021</a:t>
            </a:fld>
            <a:endParaRPr lang="en-US"/>
          </a:p>
        </p:txBody>
      </p:sp>
      <p:sp>
        <p:nvSpPr>
          <p:cNvPr id="5" name="Footer Placeholder 4">
            <a:extLst>
              <a:ext uri="{FF2B5EF4-FFF2-40B4-BE49-F238E27FC236}">
                <a16:creationId xmlns:a16="http://schemas.microsoft.com/office/drawing/2014/main" id="{D702FBBC-B264-4894-B773-A6AB7F878EB6}"/>
              </a:ext>
            </a:extLst>
          </p:cNvPr>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B631104-F21E-445D-8D4D-B3CFA9DF1EC8}"/>
              </a:ext>
            </a:extLst>
          </p:cNvPr>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8F1E738-411C-4E98-AEDC-23459E193C85}" type="slidenum">
              <a:rPr lang="en-US" smtClean="0"/>
              <a:t>‹#›</a:t>
            </a:fld>
            <a:endParaRPr lang="en-US"/>
          </a:p>
        </p:txBody>
      </p:sp>
      <p:cxnSp>
        <p:nvCxnSpPr>
          <p:cNvPr id="7" name="Straight Connector 6">
            <a:extLst>
              <a:ext uri="{FF2B5EF4-FFF2-40B4-BE49-F238E27FC236}">
                <a16:creationId xmlns:a16="http://schemas.microsoft.com/office/drawing/2014/main" id="{BDA7D74E-B576-4F4F-A75A-8691E7B60DF4}"/>
              </a:ext>
            </a:extLst>
          </p:cNvPr>
          <p:cNvCxnSpPr>
            <a:cxnSpLocks/>
          </p:cNvCxnSpPr>
          <p:nvPr userDrawn="1"/>
        </p:nvCxnSpPr>
        <p:spPr>
          <a:xfrm>
            <a:off x="236483" y="668669"/>
            <a:ext cx="8666217" cy="0"/>
          </a:xfrm>
          <a:prstGeom prst="line">
            <a:avLst/>
          </a:prstGeom>
          <a:ln w="6350" cap="rnd">
            <a:solidFill>
              <a:srgbClr val="431801"/>
            </a:solidFill>
          </a:ln>
          <a:effectLst/>
        </p:spPr>
        <p:style>
          <a:lnRef idx="2">
            <a:schemeClr val="dk1"/>
          </a:lnRef>
          <a:fillRef idx="0">
            <a:schemeClr val="dk1"/>
          </a:fillRef>
          <a:effectRef idx="1">
            <a:schemeClr val="dk1"/>
          </a:effectRef>
          <a:fontRef idx="minor">
            <a:schemeClr val="tx1"/>
          </a:fontRef>
        </p:style>
      </p:cxnSp>
      <p:pic>
        <p:nvPicPr>
          <p:cNvPr id="9" name="Picture 8" descr="lehigh_official_stacked_logo_4C.eps">
            <a:extLst>
              <a:ext uri="{FF2B5EF4-FFF2-40B4-BE49-F238E27FC236}">
                <a16:creationId xmlns:a16="http://schemas.microsoft.com/office/drawing/2014/main" id="{91E49D75-6C29-4CCA-AB91-E7590F0FB0D6}"/>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7208606" y="324755"/>
            <a:ext cx="1176023" cy="254219"/>
          </a:xfrm>
          <a:prstGeom prst="rect">
            <a:avLst/>
          </a:prstGeom>
        </p:spPr>
      </p:pic>
    </p:spTree>
    <p:extLst>
      <p:ext uri="{BB962C8B-B14F-4D97-AF65-F5344CB8AC3E}">
        <p14:creationId xmlns:p14="http://schemas.microsoft.com/office/powerpoint/2010/main" val="18531780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eaLnBrk="1" latinLnBrk="0" hangingPunct="1">
        <a:lnSpc>
          <a:spcPct val="90000"/>
        </a:lnSpc>
        <a:spcBef>
          <a:spcPct val="0"/>
        </a:spcBef>
        <a:buNone/>
        <a:defRPr sz="4000" b="1" kern="1200">
          <a:solidFill>
            <a:schemeClr val="tx1"/>
          </a:solidFill>
          <a:latin typeface="Times New Roman" panose="02020603050405020304" pitchFamily="18" charset="0"/>
          <a:ea typeface="+mj-ea"/>
          <a:cs typeface="Times New Roman" panose="02020603050405020304" pitchFamily="18" charset="0"/>
        </a:defRPr>
      </a:lvl1pPr>
    </p:titleStyle>
    <p:bodyStyle>
      <a:lvl1pPr marL="171450" indent="-171450" algn="l" defTabSz="685800" rtl="0" eaLnBrk="1" latinLnBrk="0" hangingPunct="1">
        <a:lnSpc>
          <a:spcPct val="90000"/>
        </a:lnSpc>
        <a:spcBef>
          <a:spcPts val="750"/>
        </a:spcBef>
        <a:buFont typeface="Times New Roman" panose="02020603050405020304" pitchFamily="18" charset="0"/>
        <a:buChar char="―"/>
        <a:defRPr sz="2800" b="1" kern="1200">
          <a:solidFill>
            <a:schemeClr val="tx1"/>
          </a:solidFill>
          <a:latin typeface="Times New Roman" panose="02020603050405020304" pitchFamily="18" charset="0"/>
          <a:ea typeface="+mn-ea"/>
          <a:cs typeface="Times New Roman" panose="02020603050405020304" pitchFamily="18" charset="0"/>
        </a:defRPr>
      </a:lvl1pPr>
      <a:lvl2pPr marL="514350" indent="-171450" algn="l" defTabSz="685800" rtl="0" eaLnBrk="1" latinLnBrk="0" hangingPunct="1">
        <a:lnSpc>
          <a:spcPct val="90000"/>
        </a:lnSpc>
        <a:spcBef>
          <a:spcPts val="375"/>
        </a:spcBef>
        <a:buFont typeface="Arial" panose="020B0604020202020204" pitchFamily="34" charset="0"/>
        <a:buChar char="•"/>
        <a:defRPr sz="2400" b="1" kern="1200">
          <a:solidFill>
            <a:srgbClr val="544000"/>
          </a:solidFill>
          <a:latin typeface="Times New Roman" panose="02020603050405020304" pitchFamily="18" charset="0"/>
          <a:ea typeface="+mn-ea"/>
          <a:cs typeface="Times New Roman" panose="02020603050405020304" pitchFamily="18" charset="0"/>
        </a:defRPr>
      </a:lvl2pPr>
      <a:lvl3pPr marL="971550" indent="-285750" algn="l" defTabSz="685800" rtl="0" eaLnBrk="1" latinLnBrk="0" hangingPunct="1">
        <a:lnSpc>
          <a:spcPct val="90000"/>
        </a:lnSpc>
        <a:spcBef>
          <a:spcPts val="375"/>
        </a:spcBef>
        <a:buFont typeface="Courier New" panose="02070309020205020404" pitchFamily="49" charset="0"/>
        <a:buChar char="o"/>
        <a:defRPr sz="1800" kern="1200">
          <a:solidFill>
            <a:schemeClr val="tx1"/>
          </a:solidFill>
          <a:latin typeface="Times New Roman" panose="02020603050405020304" pitchFamily="18" charset="0"/>
          <a:ea typeface="+mn-ea"/>
          <a:cs typeface="Times New Roman" panose="02020603050405020304" pitchFamily="18"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Times New Roman" panose="02020603050405020304" pitchFamily="18" charset="0"/>
          <a:ea typeface="+mn-ea"/>
          <a:cs typeface="Times New Roman" panose="02020603050405020304" pitchFamily="18"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Times New Roman" panose="02020603050405020304" pitchFamily="18" charset="0"/>
          <a:ea typeface="+mn-ea"/>
          <a:cs typeface="Times New Roman" panose="02020603050405020304" pitchFamily="18"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43180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90470" y="2047409"/>
            <a:ext cx="7893854" cy="1513351"/>
          </a:xfrm>
          <a:prstGeom prst="rect">
            <a:avLst/>
          </a:prstGeom>
        </p:spPr>
        <p:txBody>
          <a:bodyPr vert="horz" lIns="91440" tIns="45720" rIns="91440" bIns="45720" rtlCol="0" anchor="ctr">
            <a:noAutofit/>
          </a:bodyPr>
          <a:lstStyle/>
          <a:p>
            <a:r>
              <a:rPr lang="en-US" dirty="0"/>
              <a:t>Presentation Title </a:t>
            </a:r>
            <a:br>
              <a:rPr lang="en-US" dirty="0"/>
            </a:br>
            <a:r>
              <a:rPr lang="en-US" dirty="0"/>
              <a:t>to Come Here</a:t>
            </a:r>
          </a:p>
        </p:txBody>
      </p:sp>
      <p:pic>
        <p:nvPicPr>
          <p:cNvPr id="9" name="Picture 8" descr="lehigh_official_stacked_logo_KO.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5411" y="5897670"/>
            <a:ext cx="2048913" cy="430779"/>
          </a:xfrm>
          <a:prstGeom prst="rect">
            <a:avLst/>
          </a:prstGeom>
        </p:spPr>
      </p:pic>
    </p:spTree>
    <p:extLst>
      <p:ext uri="{BB962C8B-B14F-4D97-AF65-F5344CB8AC3E}">
        <p14:creationId xmlns:p14="http://schemas.microsoft.com/office/powerpoint/2010/main" val="3561353316"/>
      </p:ext>
    </p:extLst>
  </p:cSld>
  <p:clrMap bg1="lt1" tx1="dk1" bg2="lt2" tx2="dk2" accent1="accent1" accent2="accent2" accent3="accent3" accent4="accent4" accent5="accent5" accent6="accent6" hlink="hlink" folHlink="folHlink"/>
  <p:sldLayoutIdLst>
    <p:sldLayoutId id="2147483661" r:id="rId1"/>
  </p:sldLayoutIdLst>
  <p:txStyles>
    <p:titleStyle>
      <a:lvl1pPr algn="l" defTabSz="457200" rtl="0" eaLnBrk="1" latinLnBrk="0" hangingPunct="1">
        <a:lnSpc>
          <a:spcPts val="6400"/>
        </a:lnSpc>
        <a:spcBef>
          <a:spcPct val="0"/>
        </a:spcBef>
        <a:buNone/>
        <a:defRPr sz="6400" b="1" i="0" kern="1200" baseline="0">
          <a:solidFill>
            <a:schemeClr val="bg1"/>
          </a:solidFill>
          <a:latin typeface="Arial"/>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25427"/>
            <a:ext cx="9113078" cy="1513351"/>
          </a:xfrm>
        </p:spPr>
        <p:txBody>
          <a:bodyPr/>
          <a:lstStyle/>
          <a:p>
            <a:pPr algn="ctr"/>
            <a:r>
              <a:rPr lang="en-US" sz="4400" dirty="0">
                <a:latin typeface="Times New Roman" panose="02020603050405020304" pitchFamily="18" charset="0"/>
                <a:cs typeface="Times New Roman" panose="02020603050405020304" pitchFamily="18" charset="0"/>
              </a:rPr>
              <a:t>Foreign Exchange Market</a:t>
            </a:r>
            <a:br>
              <a:rPr lang="en-US" sz="6000" dirty="0">
                <a:latin typeface="Times New Roman" panose="02020603050405020304" pitchFamily="18" charset="0"/>
                <a:cs typeface="Times New Roman" panose="02020603050405020304" pitchFamily="18" charset="0"/>
              </a:rPr>
            </a:br>
            <a:endParaRPr lang="en-US" sz="6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174409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01A78-6BD1-4325-8259-C191C19B8423}"/>
              </a:ext>
            </a:extLst>
          </p:cNvPr>
          <p:cNvSpPr>
            <a:spLocks noGrp="1"/>
          </p:cNvSpPr>
          <p:nvPr>
            <p:ph type="title"/>
          </p:nvPr>
        </p:nvSpPr>
        <p:spPr>
          <a:xfrm>
            <a:off x="255820" y="738412"/>
            <a:ext cx="8831841" cy="795341"/>
          </a:xfrm>
        </p:spPr>
        <p:txBody>
          <a:bodyPr>
            <a:normAutofit fontScale="90000"/>
          </a:bodyPr>
          <a:lstStyle/>
          <a:p>
            <a:r>
              <a:rPr lang="en-US" dirty="0"/>
              <a:t>Transactions in the Foreign Exchange Market (Cont.)</a:t>
            </a:r>
          </a:p>
        </p:txBody>
      </p:sp>
      <p:sp>
        <p:nvSpPr>
          <p:cNvPr id="3" name="Content Placeholder 2">
            <a:extLst>
              <a:ext uri="{FF2B5EF4-FFF2-40B4-BE49-F238E27FC236}">
                <a16:creationId xmlns:a16="http://schemas.microsoft.com/office/drawing/2014/main" id="{3CC2CDC9-F965-4236-B26D-A5B8DFCA98AC}"/>
              </a:ext>
            </a:extLst>
          </p:cNvPr>
          <p:cNvSpPr>
            <a:spLocks noGrp="1"/>
          </p:cNvSpPr>
          <p:nvPr>
            <p:ph idx="1"/>
          </p:nvPr>
        </p:nvSpPr>
        <p:spPr>
          <a:xfrm>
            <a:off x="294689" y="1451773"/>
            <a:ext cx="8476482" cy="4433318"/>
          </a:xfrm>
        </p:spPr>
        <p:txBody>
          <a:bodyPr>
            <a:normAutofit fontScale="70000" lnSpcReduction="20000"/>
          </a:bodyPr>
          <a:lstStyle/>
          <a:p>
            <a:r>
              <a:rPr lang="en-US" sz="3400" dirty="0"/>
              <a:t>Spot transactions</a:t>
            </a:r>
          </a:p>
          <a:p>
            <a:pPr lvl="1"/>
            <a:r>
              <a:rPr lang="en-US" sz="2600" dirty="0"/>
              <a:t>A spot transaction is the purchase of foreign exchange with delivery and payment between banks taking place normally on the second following business day.</a:t>
            </a:r>
          </a:p>
          <a:p>
            <a:r>
              <a:rPr lang="en-US" sz="3400" dirty="0"/>
              <a:t>Forward transactions</a:t>
            </a:r>
          </a:p>
          <a:p>
            <a:pPr lvl="1"/>
            <a:r>
              <a:rPr lang="en-US" sz="2600" dirty="0"/>
              <a:t>A forward transaction requires delivery at a future settlement date of a specified amount of one currency for a specified amount of another currency.</a:t>
            </a:r>
          </a:p>
          <a:p>
            <a:pPr lvl="1"/>
            <a:r>
              <a:rPr lang="en-US" sz="2600" dirty="0"/>
              <a:t>The exchange rate is established at the time of the agreement, but payment and delivery are not required until maturity.</a:t>
            </a:r>
          </a:p>
          <a:p>
            <a:pPr lvl="1"/>
            <a:r>
              <a:rPr lang="en-US" sz="2600" dirty="0"/>
              <a:t>Forward exchange rates are usually quoted for settlement dates of one, two, three, six, and twelve months.</a:t>
            </a:r>
          </a:p>
          <a:p>
            <a:r>
              <a:rPr lang="en-US" sz="3400" dirty="0"/>
              <a:t>Swap</a:t>
            </a:r>
          </a:p>
          <a:p>
            <a:pPr lvl="1"/>
            <a:r>
              <a:rPr lang="en-US" sz="2600" dirty="0"/>
              <a:t>A swap transaction is the simultaneous purchase and sale of a given amount of foreign exchange for two different settlement dates.</a:t>
            </a:r>
          </a:p>
          <a:p>
            <a:pPr lvl="1"/>
            <a:r>
              <a:rPr lang="en-US" sz="2600" dirty="0"/>
              <a:t>Both purchase and sale are conducted with the same counterparty.</a:t>
            </a:r>
          </a:p>
          <a:p>
            <a:pPr lvl="1"/>
            <a:r>
              <a:rPr lang="en-US" sz="2600" dirty="0"/>
              <a:t>Some different types of swaps are:</a:t>
            </a:r>
          </a:p>
          <a:p>
            <a:pPr lvl="2"/>
            <a:r>
              <a:rPr lang="en-US" sz="2000" dirty="0"/>
              <a:t>Spot against forward: no unexpected FX risk</a:t>
            </a:r>
          </a:p>
          <a:p>
            <a:pPr lvl="2"/>
            <a:r>
              <a:rPr lang="en-US" sz="2000" dirty="0"/>
              <a:t>Forward-forward: borrowing one currency with lending another currency</a:t>
            </a:r>
          </a:p>
          <a:p>
            <a:pPr lvl="2"/>
            <a:r>
              <a:rPr lang="en-US" sz="2000" dirty="0" err="1"/>
              <a:t>Nondeliverable</a:t>
            </a:r>
            <a:r>
              <a:rPr lang="en-US" sz="2000" dirty="0"/>
              <a:t> forwards (NDF): settle in US $, offshore, speculation</a:t>
            </a:r>
          </a:p>
          <a:p>
            <a:endParaRPr lang="en-US" dirty="0"/>
          </a:p>
        </p:txBody>
      </p:sp>
    </p:spTree>
    <p:extLst>
      <p:ext uri="{BB962C8B-B14F-4D97-AF65-F5344CB8AC3E}">
        <p14:creationId xmlns:p14="http://schemas.microsoft.com/office/powerpoint/2010/main" val="8428940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8CF50-C0B9-4DFD-99BD-502BE9F929A2}"/>
              </a:ext>
            </a:extLst>
          </p:cNvPr>
          <p:cNvSpPr>
            <a:spLocks noGrp="1"/>
          </p:cNvSpPr>
          <p:nvPr>
            <p:ph type="title"/>
          </p:nvPr>
        </p:nvSpPr>
        <p:spPr>
          <a:xfrm>
            <a:off x="593979" y="699409"/>
            <a:ext cx="7886700" cy="795341"/>
          </a:xfrm>
        </p:spPr>
        <p:txBody>
          <a:bodyPr/>
          <a:lstStyle/>
          <a:p>
            <a:r>
              <a:rPr lang="en-US" dirty="0"/>
              <a:t>Foreign Exchange Rate Quotations</a:t>
            </a:r>
          </a:p>
        </p:txBody>
      </p:sp>
      <p:sp>
        <p:nvSpPr>
          <p:cNvPr id="3" name="Content Placeholder 2">
            <a:extLst>
              <a:ext uri="{FF2B5EF4-FFF2-40B4-BE49-F238E27FC236}">
                <a16:creationId xmlns:a16="http://schemas.microsoft.com/office/drawing/2014/main" id="{2F939BB8-3868-4BEA-A0F4-053564775C33}"/>
              </a:ext>
            </a:extLst>
          </p:cNvPr>
          <p:cNvSpPr>
            <a:spLocks noGrp="1"/>
          </p:cNvSpPr>
          <p:nvPr>
            <p:ph idx="1"/>
          </p:nvPr>
        </p:nvSpPr>
        <p:spPr>
          <a:xfrm>
            <a:off x="442167" y="1416745"/>
            <a:ext cx="8259665" cy="4351338"/>
          </a:xfrm>
        </p:spPr>
        <p:txBody>
          <a:bodyPr/>
          <a:lstStyle/>
          <a:p>
            <a:r>
              <a:rPr lang="en-US" dirty="0"/>
              <a:t>A foreign exchange rate is the price of one currency expressed in terms of another currency.</a:t>
            </a:r>
          </a:p>
          <a:p>
            <a:pPr lvl="1"/>
            <a:r>
              <a:rPr lang="en-US" dirty="0"/>
              <a:t>Spot rate: </a:t>
            </a:r>
            <a:r>
              <a:rPr lang="en-US" b="1" dirty="0"/>
              <a:t>S(j/k)</a:t>
            </a:r>
            <a:r>
              <a:rPr lang="en-US" dirty="0"/>
              <a:t> refers to the price of one unit of currency </a:t>
            </a:r>
            <a:r>
              <a:rPr lang="en-US" b="1" dirty="0"/>
              <a:t>k</a:t>
            </a:r>
            <a:r>
              <a:rPr lang="en-US" dirty="0"/>
              <a:t> in terms of currency </a:t>
            </a:r>
            <a:r>
              <a:rPr lang="en-US" b="1" dirty="0"/>
              <a:t>j</a:t>
            </a:r>
            <a:r>
              <a:rPr lang="en-US" dirty="0"/>
              <a:t>.</a:t>
            </a:r>
          </a:p>
          <a:p>
            <a:pPr lvl="1"/>
            <a:r>
              <a:rPr lang="en-US" dirty="0"/>
              <a:t>Forward rate: </a:t>
            </a:r>
            <a:r>
              <a:rPr lang="en-US" b="1" dirty="0"/>
              <a:t>F</a:t>
            </a:r>
            <a:r>
              <a:rPr lang="en-US" b="1" baseline="-25000" dirty="0"/>
              <a:t>N</a:t>
            </a:r>
            <a:r>
              <a:rPr lang="en-US" b="1" dirty="0"/>
              <a:t>(j/k)</a:t>
            </a:r>
            <a:r>
              <a:rPr lang="en-US" dirty="0"/>
              <a:t> refers to the price of one unit of currency </a:t>
            </a:r>
            <a:r>
              <a:rPr lang="en-US" b="1" dirty="0"/>
              <a:t>k</a:t>
            </a:r>
            <a:r>
              <a:rPr lang="en-US" dirty="0"/>
              <a:t> in terms of currency </a:t>
            </a:r>
            <a:r>
              <a:rPr lang="en-US" b="1" dirty="0"/>
              <a:t>j</a:t>
            </a:r>
            <a:r>
              <a:rPr lang="en-US" dirty="0"/>
              <a:t> for delivery in </a:t>
            </a:r>
            <a:r>
              <a:rPr lang="en-US" b="1" dirty="0"/>
              <a:t>N</a:t>
            </a:r>
            <a:r>
              <a:rPr lang="en-US" dirty="0"/>
              <a:t> months.</a:t>
            </a:r>
          </a:p>
          <a:p>
            <a:endParaRPr lang="en-US" dirty="0"/>
          </a:p>
          <a:p>
            <a:endParaRPr lang="en-US" dirty="0"/>
          </a:p>
        </p:txBody>
      </p:sp>
      <p:pic>
        <p:nvPicPr>
          <p:cNvPr id="5" name="Picture 4">
            <a:extLst>
              <a:ext uri="{FF2B5EF4-FFF2-40B4-BE49-F238E27FC236}">
                <a16:creationId xmlns:a16="http://schemas.microsoft.com/office/drawing/2014/main" id="{F7058FC1-700D-4051-A29C-C9DC709BA21D}"/>
              </a:ext>
            </a:extLst>
          </p:cNvPr>
          <p:cNvPicPr>
            <a:picLocks noChangeAspect="1"/>
          </p:cNvPicPr>
          <p:nvPr/>
        </p:nvPicPr>
        <p:blipFill>
          <a:blip r:embed="rId2"/>
          <a:stretch>
            <a:fillRect/>
          </a:stretch>
        </p:blipFill>
        <p:spPr>
          <a:xfrm>
            <a:off x="489430" y="3701913"/>
            <a:ext cx="8324941" cy="3168691"/>
          </a:xfrm>
          <a:prstGeom prst="rect">
            <a:avLst/>
          </a:prstGeom>
        </p:spPr>
      </p:pic>
    </p:spTree>
    <p:extLst>
      <p:ext uri="{BB962C8B-B14F-4D97-AF65-F5344CB8AC3E}">
        <p14:creationId xmlns:p14="http://schemas.microsoft.com/office/powerpoint/2010/main" val="33105664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DCF2E-C046-4B14-B2E5-7202023CE7DC}"/>
              </a:ext>
            </a:extLst>
          </p:cNvPr>
          <p:cNvSpPr>
            <a:spLocks noGrp="1"/>
          </p:cNvSpPr>
          <p:nvPr>
            <p:ph type="title"/>
          </p:nvPr>
        </p:nvSpPr>
        <p:spPr/>
        <p:txBody>
          <a:bodyPr/>
          <a:lstStyle/>
          <a:p>
            <a:r>
              <a:rPr lang="en-US" dirty="0"/>
              <a:t>Foreign Exchange Rate Quotations (Cont.)</a:t>
            </a:r>
          </a:p>
        </p:txBody>
      </p:sp>
      <p:sp>
        <p:nvSpPr>
          <p:cNvPr id="3" name="Content Placeholder 2">
            <a:extLst>
              <a:ext uri="{FF2B5EF4-FFF2-40B4-BE49-F238E27FC236}">
                <a16:creationId xmlns:a16="http://schemas.microsoft.com/office/drawing/2014/main" id="{F4B7CB47-3364-4F8B-BBCF-5E43F9711492}"/>
              </a:ext>
            </a:extLst>
          </p:cNvPr>
          <p:cNvSpPr>
            <a:spLocks noGrp="1"/>
          </p:cNvSpPr>
          <p:nvPr>
            <p:ph idx="1"/>
          </p:nvPr>
        </p:nvSpPr>
        <p:spPr>
          <a:xfrm>
            <a:off x="169012" y="1663762"/>
            <a:ext cx="8931651" cy="4351338"/>
          </a:xfrm>
        </p:spPr>
        <p:txBody>
          <a:bodyPr>
            <a:normAutofit fontScale="92500"/>
          </a:bodyPr>
          <a:lstStyle/>
          <a:p>
            <a:r>
              <a:rPr lang="en-US" dirty="0"/>
              <a:t>Direct quotation is the home currency price of a unit of foreign currency.</a:t>
            </a:r>
          </a:p>
          <a:p>
            <a:pPr lvl="1"/>
            <a:r>
              <a:rPr lang="en-US" altLang="en-US" dirty="0"/>
              <a:t>From the U. S. perspective, a direct quotation is referred to as American terms, i.e. the price of one unit of the foreign currency in U.S. dollar .</a:t>
            </a:r>
          </a:p>
          <a:p>
            <a:pPr lvl="2"/>
            <a:r>
              <a:rPr lang="en-US" dirty="0"/>
              <a:t>Euro and British pound are conventionally quoted in  American terms.</a:t>
            </a:r>
          </a:p>
          <a:p>
            <a:pPr lvl="2"/>
            <a:r>
              <a:rPr lang="en-US" dirty="0"/>
              <a:t>American terms are also used in quoting most foreign currency options and futures.</a:t>
            </a:r>
          </a:p>
          <a:p>
            <a:r>
              <a:rPr lang="en-US" dirty="0"/>
              <a:t>Indirect quotation is the foreign currency price of a unit of home currency. </a:t>
            </a:r>
          </a:p>
          <a:p>
            <a:pPr lvl="1"/>
            <a:r>
              <a:rPr lang="en-US" altLang="en-US" dirty="0"/>
              <a:t>From the U. S. perspective, an indirect quotation is referred to as European terms, i.e. the price of one U.S. dollar in the foreign currency.</a:t>
            </a:r>
          </a:p>
          <a:p>
            <a:pPr lvl="2"/>
            <a:r>
              <a:rPr lang="en-US" dirty="0"/>
              <a:t>It is commonly used to quote FX with U.S. dollar.</a:t>
            </a:r>
          </a:p>
          <a:p>
            <a:r>
              <a:rPr lang="en-US" altLang="en-US" dirty="0"/>
              <a:t>Direct and indirect quotes are reciprocals of each other. </a:t>
            </a:r>
          </a:p>
          <a:p>
            <a:endParaRPr lang="en-US" dirty="0"/>
          </a:p>
        </p:txBody>
      </p:sp>
    </p:spTree>
    <p:extLst>
      <p:ext uri="{BB962C8B-B14F-4D97-AF65-F5344CB8AC3E}">
        <p14:creationId xmlns:p14="http://schemas.microsoft.com/office/powerpoint/2010/main" val="14003199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ABF02-E2E1-482E-9722-47ED627582CD}"/>
              </a:ext>
            </a:extLst>
          </p:cNvPr>
          <p:cNvSpPr>
            <a:spLocks noGrp="1"/>
          </p:cNvSpPr>
          <p:nvPr>
            <p:ph type="title"/>
          </p:nvPr>
        </p:nvSpPr>
        <p:spPr/>
        <p:txBody>
          <a:bodyPr/>
          <a:lstStyle/>
          <a:p>
            <a:r>
              <a:rPr lang="en-US" dirty="0"/>
              <a:t>Bid and Ask Rates</a:t>
            </a:r>
          </a:p>
        </p:txBody>
      </p:sp>
      <p:sp>
        <p:nvSpPr>
          <p:cNvPr id="3" name="Content Placeholder 2">
            <a:extLst>
              <a:ext uri="{FF2B5EF4-FFF2-40B4-BE49-F238E27FC236}">
                <a16:creationId xmlns:a16="http://schemas.microsoft.com/office/drawing/2014/main" id="{812E512F-E15A-4991-8AA6-5224BF54018C}"/>
              </a:ext>
            </a:extLst>
          </p:cNvPr>
          <p:cNvSpPr>
            <a:spLocks noGrp="1"/>
          </p:cNvSpPr>
          <p:nvPr>
            <p:ph idx="1"/>
          </p:nvPr>
        </p:nvSpPr>
        <p:spPr>
          <a:xfrm>
            <a:off x="325292" y="1572756"/>
            <a:ext cx="8610691" cy="4351338"/>
          </a:xfrm>
        </p:spPr>
        <p:txBody>
          <a:bodyPr>
            <a:normAutofit/>
          </a:bodyPr>
          <a:lstStyle/>
          <a:p>
            <a:r>
              <a:rPr lang="en-US" altLang="en-US" sz="2800" dirty="0"/>
              <a:t>A bid is the price (i.e., exchange rate) in one currency at which a dealer will buy another currency.</a:t>
            </a:r>
          </a:p>
          <a:p>
            <a:r>
              <a:rPr lang="en-US" altLang="en-US" sz="2800" dirty="0"/>
              <a:t>An ask is the price (i.e., exchange rate) at which a dealer will sell the other currency.</a:t>
            </a:r>
          </a:p>
          <a:p>
            <a:r>
              <a:rPr lang="en-US" altLang="en-US" sz="2800" dirty="0"/>
              <a:t>The bid-ask spread is the difference between the bid and ask prices.</a:t>
            </a:r>
          </a:p>
          <a:p>
            <a:r>
              <a:rPr lang="en-US" altLang="en-US" sz="2800" dirty="0"/>
              <a:t>A bid for one currency is also the ask for the opposite currency.</a:t>
            </a:r>
            <a:endParaRPr lang="en-US" dirty="0"/>
          </a:p>
        </p:txBody>
      </p:sp>
    </p:spTree>
    <p:extLst>
      <p:ext uri="{BB962C8B-B14F-4D97-AF65-F5344CB8AC3E}">
        <p14:creationId xmlns:p14="http://schemas.microsoft.com/office/powerpoint/2010/main" val="3612217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01821-BA4B-4850-B7B2-CB0D4D43542C}"/>
              </a:ext>
            </a:extLst>
          </p:cNvPr>
          <p:cNvSpPr>
            <a:spLocks noGrp="1"/>
          </p:cNvSpPr>
          <p:nvPr>
            <p:ph type="title"/>
          </p:nvPr>
        </p:nvSpPr>
        <p:spPr/>
        <p:txBody>
          <a:bodyPr/>
          <a:lstStyle/>
          <a:p>
            <a:r>
              <a:rPr lang="en-US" dirty="0"/>
              <a:t>Bid and Ask Rates Example-1</a:t>
            </a:r>
          </a:p>
        </p:txBody>
      </p:sp>
      <p:sp>
        <p:nvSpPr>
          <p:cNvPr id="3" name="Content Placeholder 2">
            <a:extLst>
              <a:ext uri="{FF2B5EF4-FFF2-40B4-BE49-F238E27FC236}">
                <a16:creationId xmlns:a16="http://schemas.microsoft.com/office/drawing/2014/main" id="{C5A0A80B-650F-444E-85DA-0AC7934A5124}"/>
              </a:ext>
            </a:extLst>
          </p:cNvPr>
          <p:cNvSpPr>
            <a:spLocks noGrp="1"/>
          </p:cNvSpPr>
          <p:nvPr>
            <p:ph idx="1"/>
          </p:nvPr>
        </p:nvSpPr>
        <p:spPr>
          <a:xfrm>
            <a:off x="290625" y="4776765"/>
            <a:ext cx="8668638" cy="2460429"/>
          </a:xfrm>
        </p:spPr>
        <p:txBody>
          <a:bodyPr/>
          <a:lstStyle/>
          <a:p>
            <a:r>
              <a:rPr lang="en-US" sz="2000" dirty="0"/>
              <a:t>If customer wants to sell £1000 to dealer, how much $ will he get?</a:t>
            </a:r>
          </a:p>
          <a:p>
            <a:r>
              <a:rPr lang="en-US" sz="2000" dirty="0"/>
              <a:t>If customer wants to buy $1000 from dealer, how much £ will he need to pay?</a:t>
            </a:r>
          </a:p>
          <a:p>
            <a:r>
              <a:rPr lang="en-US" sz="2000" dirty="0"/>
              <a:t>If customer wants to sell $1000 to dealer, how much £ will he get?</a:t>
            </a:r>
          </a:p>
          <a:p>
            <a:r>
              <a:rPr lang="en-US" sz="2000" dirty="0"/>
              <a:t>If customer wants to buy £1000 from dealer, how much $ will he need to pay?</a:t>
            </a:r>
          </a:p>
          <a:p>
            <a:endParaRPr lang="en-US" dirty="0"/>
          </a:p>
        </p:txBody>
      </p:sp>
      <p:graphicFrame>
        <p:nvGraphicFramePr>
          <p:cNvPr id="4" name="Content Placeholder 4">
            <a:extLst>
              <a:ext uri="{FF2B5EF4-FFF2-40B4-BE49-F238E27FC236}">
                <a16:creationId xmlns:a16="http://schemas.microsoft.com/office/drawing/2014/main" id="{12003875-C31D-48B7-A9EB-AD3029021BF5}"/>
              </a:ext>
            </a:extLst>
          </p:cNvPr>
          <p:cNvGraphicFramePr>
            <a:graphicFrameLocks/>
          </p:cNvGraphicFramePr>
          <p:nvPr>
            <p:extLst>
              <p:ext uri="{D42A27DB-BD31-4B8C-83A1-F6EECF244321}">
                <p14:modId xmlns:p14="http://schemas.microsoft.com/office/powerpoint/2010/main" val="3703105870"/>
              </p:ext>
            </p:extLst>
          </p:nvPr>
        </p:nvGraphicFramePr>
        <p:xfrm>
          <a:off x="285750" y="1937796"/>
          <a:ext cx="8229600" cy="2254251"/>
        </p:xfrm>
        <a:graphic>
          <a:graphicData uri="http://schemas.openxmlformats.org/drawingml/2006/table">
            <a:tbl>
              <a:tblPr firstRow="1" bandRow="1">
                <a:tableStyleId>{5C22544A-7EE6-4342-B048-85BDC9FD1C3A}</a:tableStyleId>
              </a:tblPr>
              <a:tblGrid>
                <a:gridCol w="2057400">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gridCol w="2057400">
                  <a:extLst>
                    <a:ext uri="{9D8B030D-6E8A-4147-A177-3AD203B41FA5}">
                      <a16:colId xmlns:a16="http://schemas.microsoft.com/office/drawing/2014/main" val="20003"/>
                    </a:ext>
                  </a:extLst>
                </a:gridCol>
              </a:tblGrid>
              <a:tr h="751417">
                <a:tc>
                  <a:txBody>
                    <a:bodyPr/>
                    <a:lstStyle/>
                    <a:p>
                      <a:endParaRPr lang="en-US" dirty="0"/>
                    </a:p>
                  </a:txBody>
                  <a:tcPr>
                    <a:noFill/>
                  </a:tcPr>
                </a:tc>
                <a:tc>
                  <a:txBody>
                    <a:bodyPr/>
                    <a:lstStyle/>
                    <a:p>
                      <a:pPr algn="ctr"/>
                      <a:r>
                        <a:rPr lang="en-US" sz="2000" dirty="0"/>
                        <a:t>Bid</a:t>
                      </a:r>
                    </a:p>
                  </a:txBody>
                  <a:tcPr/>
                </a:tc>
                <a:tc>
                  <a:txBody>
                    <a:bodyPr/>
                    <a:lstStyle/>
                    <a:p>
                      <a:pPr algn="ctr"/>
                      <a:r>
                        <a:rPr lang="en-US" sz="2000" dirty="0"/>
                        <a:t>Ask</a:t>
                      </a:r>
                    </a:p>
                  </a:txBody>
                  <a:tcPr/>
                </a:tc>
                <a:tc>
                  <a:txBody>
                    <a:bodyPr/>
                    <a:lstStyle/>
                    <a:p>
                      <a:endParaRPr lang="en-US" dirty="0"/>
                    </a:p>
                  </a:txBody>
                  <a:tcPr>
                    <a:noFill/>
                  </a:tcPr>
                </a:tc>
                <a:extLst>
                  <a:ext uri="{0D108BD9-81ED-4DB2-BD59-A6C34878D82A}">
                    <a16:rowId xmlns:a16="http://schemas.microsoft.com/office/drawing/2014/main" val="10000"/>
                  </a:ext>
                </a:extLst>
              </a:tr>
              <a:tr h="751417">
                <a:tc>
                  <a:txBody>
                    <a:bodyPr/>
                    <a:lstStyle/>
                    <a:p>
                      <a:pPr algn="r"/>
                      <a:r>
                        <a:rPr lang="en-US" altLang="en-US" sz="1800" i="1" dirty="0">
                          <a:latin typeface="Arial Unicode MS" pitchFamily="34" charset="-128"/>
                          <a:ea typeface="Arial Unicode MS" pitchFamily="34" charset="-128"/>
                          <a:cs typeface="Arial Unicode MS" pitchFamily="34" charset="-128"/>
                        </a:rPr>
                        <a:t>S</a:t>
                      </a:r>
                      <a:r>
                        <a:rPr lang="en-US" altLang="en-US" sz="1800" dirty="0">
                          <a:latin typeface="Arial Unicode MS" pitchFamily="34" charset="-128"/>
                          <a:ea typeface="Arial Unicode MS" pitchFamily="34" charset="-128"/>
                          <a:cs typeface="Arial Unicode MS" pitchFamily="34" charset="-128"/>
                        </a:rPr>
                        <a:t>($/</a:t>
                      </a:r>
                      <a:r>
                        <a:rPr lang="en-US" altLang="en-US" sz="1800" dirty="0">
                          <a:solidFill>
                            <a:srgbClr val="FF0000"/>
                          </a:solidFill>
                          <a:latin typeface="Arial Unicode MS" pitchFamily="34" charset="-128"/>
                          <a:ea typeface="Arial Unicode MS" pitchFamily="34" charset="-128"/>
                          <a:cs typeface="Arial Unicode MS" pitchFamily="34" charset="-128"/>
                        </a:rPr>
                        <a:t>£</a:t>
                      </a:r>
                      <a:r>
                        <a:rPr lang="en-US" altLang="en-US" sz="1800" dirty="0">
                          <a:latin typeface="Arial Unicode MS" pitchFamily="34" charset="-128"/>
                          <a:ea typeface="Arial Unicode MS" pitchFamily="34" charset="-128"/>
                          <a:cs typeface="Arial Unicode MS" pitchFamily="34" charset="-128"/>
                        </a:rPr>
                        <a:t>) </a:t>
                      </a:r>
                      <a:endParaRPr lang="en-US" dirty="0"/>
                    </a:p>
                  </a:txBody>
                  <a:tcPr>
                    <a:noFill/>
                  </a:tcPr>
                </a:tc>
                <a:tc>
                  <a:txBody>
                    <a:bodyPr/>
                    <a:lstStyle/>
                    <a:p>
                      <a:pPr algn="ctr"/>
                      <a:r>
                        <a:rPr lang="en-US" sz="2000" dirty="0"/>
                        <a:t>1.5400</a:t>
                      </a:r>
                    </a:p>
                  </a:txBody>
                  <a:tcPr/>
                </a:tc>
                <a:tc>
                  <a:txBody>
                    <a:bodyPr/>
                    <a:lstStyle/>
                    <a:p>
                      <a:pPr algn="ctr"/>
                      <a:r>
                        <a:rPr lang="en-US" sz="2000" dirty="0"/>
                        <a:t>1.5405</a:t>
                      </a:r>
                    </a:p>
                  </a:txBody>
                  <a:tcPr/>
                </a:tc>
                <a:tc>
                  <a:txBody>
                    <a:bodyPr/>
                    <a:lstStyle/>
                    <a:p>
                      <a:endParaRPr lang="en-US" dirty="0"/>
                    </a:p>
                  </a:txBody>
                  <a:tcPr>
                    <a:noFill/>
                  </a:tcPr>
                </a:tc>
                <a:extLst>
                  <a:ext uri="{0D108BD9-81ED-4DB2-BD59-A6C34878D82A}">
                    <a16:rowId xmlns:a16="http://schemas.microsoft.com/office/drawing/2014/main" val="10001"/>
                  </a:ext>
                </a:extLst>
              </a:tr>
              <a:tr h="751417">
                <a:tc>
                  <a:txBody>
                    <a:bodyPr/>
                    <a:lstStyle/>
                    <a:p>
                      <a:pPr algn="r"/>
                      <a:r>
                        <a:rPr lang="en-US" altLang="en-US" sz="1800" i="1" dirty="0">
                          <a:latin typeface="Arial Unicode MS" pitchFamily="34" charset="-128"/>
                          <a:ea typeface="Arial Unicode MS" pitchFamily="34" charset="-128"/>
                          <a:cs typeface="Arial Unicode MS" pitchFamily="34" charset="-128"/>
                        </a:rPr>
                        <a:t>S</a:t>
                      </a:r>
                      <a:r>
                        <a:rPr lang="en-US" altLang="en-US" sz="1800" dirty="0">
                          <a:latin typeface="Arial Unicode MS" pitchFamily="34" charset="-128"/>
                          <a:ea typeface="Arial Unicode MS" pitchFamily="34" charset="-128"/>
                          <a:cs typeface="Arial Unicode MS" pitchFamily="34" charset="-128"/>
                        </a:rPr>
                        <a:t>(£/</a:t>
                      </a:r>
                      <a:r>
                        <a:rPr lang="en-US" altLang="en-US" sz="1800" dirty="0">
                          <a:solidFill>
                            <a:srgbClr val="FF0000"/>
                          </a:solidFill>
                          <a:latin typeface="Arial Unicode MS" pitchFamily="34" charset="-128"/>
                          <a:ea typeface="Arial Unicode MS" pitchFamily="34" charset="-128"/>
                          <a:cs typeface="Arial Unicode MS" pitchFamily="34" charset="-128"/>
                        </a:rPr>
                        <a:t>$</a:t>
                      </a:r>
                      <a:r>
                        <a:rPr lang="en-US" altLang="en-US" sz="1800" dirty="0">
                          <a:latin typeface="Arial Unicode MS" pitchFamily="34" charset="-128"/>
                          <a:ea typeface="Arial Unicode MS" pitchFamily="34" charset="-128"/>
                          <a:cs typeface="Arial Unicode MS" pitchFamily="34" charset="-128"/>
                        </a:rPr>
                        <a:t>) </a:t>
                      </a:r>
                      <a:endParaRPr lang="en-US" dirty="0"/>
                    </a:p>
                  </a:txBody>
                  <a:tcPr>
                    <a:noFill/>
                  </a:tcPr>
                </a:tc>
                <a:tc>
                  <a:txBody>
                    <a:bodyPr/>
                    <a:lstStyle/>
                    <a:p>
                      <a:pPr algn="ctr"/>
                      <a:endParaRPr lang="en-US" dirty="0"/>
                    </a:p>
                  </a:txBody>
                  <a:tcPr/>
                </a:tc>
                <a:tc>
                  <a:txBody>
                    <a:bodyPr/>
                    <a:lstStyle/>
                    <a:p>
                      <a:pPr algn="ctr"/>
                      <a:endParaRPr lang="en-US" dirty="0"/>
                    </a:p>
                  </a:txBody>
                  <a:tcPr/>
                </a:tc>
                <a:tc>
                  <a:txBody>
                    <a:bodyPr/>
                    <a:lstStyle/>
                    <a:p>
                      <a:endParaRPr lang="en-US" dirty="0"/>
                    </a:p>
                  </a:txBody>
                  <a:tcPr>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0242640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8F8B7E-A5A6-4396-873F-4FD7C69A58F2}"/>
              </a:ext>
            </a:extLst>
          </p:cNvPr>
          <p:cNvSpPr>
            <a:spLocks noGrp="1"/>
          </p:cNvSpPr>
          <p:nvPr>
            <p:ph idx="1"/>
          </p:nvPr>
        </p:nvSpPr>
        <p:spPr>
          <a:xfrm>
            <a:off x="372965" y="1457264"/>
            <a:ext cx="7886700" cy="4351338"/>
          </a:xfrm>
        </p:spPr>
        <p:txBody>
          <a:bodyPr/>
          <a:lstStyle/>
          <a:p>
            <a:r>
              <a:rPr lang="en-US" dirty="0"/>
              <a:t>A businessman has just completed transactions in Italy and England. He is now holding €250,000 and £500,000 and wants to convert to U.S. dollars.</a:t>
            </a:r>
          </a:p>
          <a:p>
            <a:r>
              <a:rPr lang="en-US" dirty="0"/>
              <a:t>His currency dealer provides this quotation:</a:t>
            </a:r>
          </a:p>
          <a:p>
            <a:pPr lvl="1"/>
            <a:r>
              <a:rPr lang="en-US" dirty="0"/>
              <a:t>GBP/USD:	 0.6488 – 93</a:t>
            </a:r>
          </a:p>
          <a:p>
            <a:pPr lvl="1"/>
            <a:r>
              <a:rPr lang="en-US" dirty="0"/>
              <a:t>USD/EUR:	 1.4739 – 44</a:t>
            </a:r>
          </a:p>
          <a:p>
            <a:r>
              <a:rPr lang="en-US" dirty="0"/>
              <a:t>What are his proceeds from conversion? </a:t>
            </a:r>
          </a:p>
          <a:p>
            <a:endParaRPr lang="en-US" dirty="0"/>
          </a:p>
        </p:txBody>
      </p:sp>
      <p:sp>
        <p:nvSpPr>
          <p:cNvPr id="7" name="Title 1">
            <a:extLst>
              <a:ext uri="{FF2B5EF4-FFF2-40B4-BE49-F238E27FC236}">
                <a16:creationId xmlns:a16="http://schemas.microsoft.com/office/drawing/2014/main" id="{168D047E-93DE-44B6-BD7A-EAB4D9AA9DB6}"/>
              </a:ext>
            </a:extLst>
          </p:cNvPr>
          <p:cNvSpPr>
            <a:spLocks noGrp="1"/>
          </p:cNvSpPr>
          <p:nvPr>
            <p:ph type="title"/>
          </p:nvPr>
        </p:nvSpPr>
        <p:spPr>
          <a:xfrm>
            <a:off x="628650" y="777875"/>
            <a:ext cx="7886700" cy="795338"/>
          </a:xfrm>
        </p:spPr>
        <p:txBody>
          <a:bodyPr/>
          <a:lstStyle/>
          <a:p>
            <a:r>
              <a:rPr lang="en-US" dirty="0"/>
              <a:t>Bid and Ask Rates Example-2</a:t>
            </a:r>
          </a:p>
        </p:txBody>
      </p:sp>
    </p:spTree>
    <p:extLst>
      <p:ext uri="{BB962C8B-B14F-4D97-AF65-F5344CB8AC3E}">
        <p14:creationId xmlns:p14="http://schemas.microsoft.com/office/powerpoint/2010/main" val="37683684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B3C66-7024-4410-9C6C-B14246A6F08E}"/>
              </a:ext>
            </a:extLst>
          </p:cNvPr>
          <p:cNvSpPr>
            <a:spLocks noGrp="1"/>
          </p:cNvSpPr>
          <p:nvPr>
            <p:ph type="title"/>
          </p:nvPr>
        </p:nvSpPr>
        <p:spPr/>
        <p:txBody>
          <a:bodyPr/>
          <a:lstStyle/>
          <a:p>
            <a:r>
              <a:rPr lang="en-US" dirty="0"/>
              <a:t>Cross-exchange Rates</a:t>
            </a:r>
          </a:p>
        </p:txBody>
      </p:sp>
      <p:sp>
        <p:nvSpPr>
          <p:cNvPr id="3" name="Content Placeholder 2">
            <a:extLst>
              <a:ext uri="{FF2B5EF4-FFF2-40B4-BE49-F238E27FC236}">
                <a16:creationId xmlns:a16="http://schemas.microsoft.com/office/drawing/2014/main" id="{84BA2F74-FD7A-4C2B-9A03-8E7FC3AA0E57}"/>
              </a:ext>
            </a:extLst>
          </p:cNvPr>
          <p:cNvSpPr>
            <a:spLocks noGrp="1"/>
          </p:cNvSpPr>
          <p:nvPr>
            <p:ph idx="1"/>
          </p:nvPr>
        </p:nvSpPr>
        <p:spPr>
          <a:xfrm>
            <a:off x="221287" y="1496268"/>
            <a:ext cx="8610690" cy="4351338"/>
          </a:xfrm>
        </p:spPr>
        <p:txBody>
          <a:bodyPr/>
          <a:lstStyle/>
          <a:p>
            <a:r>
              <a:rPr lang="en-US" dirty="0"/>
              <a:t>Many currency pairs are only inactively traded, so their exchange rate is determined through their relationship to a widely traded third currency (cross rates).</a:t>
            </a:r>
          </a:p>
          <a:p>
            <a:pPr lvl="1"/>
            <a:r>
              <a:rPr lang="en-US" altLang="en-US" dirty="0"/>
              <a:t>Suppose that </a:t>
            </a:r>
            <a:r>
              <a:rPr lang="en-US" altLang="en-US" i="1" dirty="0"/>
              <a:t>S</a:t>
            </a:r>
            <a:r>
              <a:rPr lang="en-US" altLang="en-US" dirty="0"/>
              <a:t>(¥/$) = 101, and </a:t>
            </a:r>
            <a:r>
              <a:rPr lang="en-US" altLang="en-US" i="1" dirty="0"/>
              <a:t>S</a:t>
            </a:r>
            <a:r>
              <a:rPr lang="en-US" altLang="en-US" dirty="0"/>
              <a:t>(Ps/$) = 18, what must the </a:t>
            </a:r>
            <a:r>
              <a:rPr lang="en-US" altLang="en-US" i="1" dirty="0"/>
              <a:t>S</a:t>
            </a:r>
            <a:r>
              <a:rPr lang="en-US" altLang="en-US" dirty="0"/>
              <a:t>(¥/Ps) cross rate be?</a:t>
            </a:r>
          </a:p>
          <a:p>
            <a:pPr lvl="1"/>
            <a:endParaRPr lang="en-US" altLang="en-US" dirty="0"/>
          </a:p>
          <a:p>
            <a:r>
              <a:rPr lang="en-US" dirty="0"/>
              <a:t>Cross rates can be used to check on opportunities for intermarket arbitrage.</a:t>
            </a:r>
          </a:p>
          <a:p>
            <a:pPr lvl="1"/>
            <a:r>
              <a:rPr lang="en-US" dirty="0"/>
              <a:t>Triangular arbitrage.</a:t>
            </a:r>
          </a:p>
          <a:p>
            <a:endParaRPr lang="en-US" dirty="0"/>
          </a:p>
        </p:txBody>
      </p:sp>
    </p:spTree>
    <p:extLst>
      <p:ext uri="{BB962C8B-B14F-4D97-AF65-F5344CB8AC3E}">
        <p14:creationId xmlns:p14="http://schemas.microsoft.com/office/powerpoint/2010/main" val="37010135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556B2-0D53-4778-92AF-7943B08555AC}"/>
              </a:ext>
            </a:extLst>
          </p:cNvPr>
          <p:cNvSpPr>
            <a:spLocks noGrp="1"/>
          </p:cNvSpPr>
          <p:nvPr>
            <p:ph type="title"/>
          </p:nvPr>
        </p:nvSpPr>
        <p:spPr/>
        <p:txBody>
          <a:bodyPr/>
          <a:lstStyle/>
          <a:p>
            <a:r>
              <a:rPr lang="en-US" dirty="0"/>
              <a:t>Triangular Arbitrage Example-1</a:t>
            </a:r>
          </a:p>
        </p:txBody>
      </p:sp>
      <p:graphicFrame>
        <p:nvGraphicFramePr>
          <p:cNvPr id="4" name="Table 4">
            <a:extLst>
              <a:ext uri="{FF2B5EF4-FFF2-40B4-BE49-F238E27FC236}">
                <a16:creationId xmlns:a16="http://schemas.microsoft.com/office/drawing/2014/main" id="{2A46EF80-6030-4F93-9484-E607D54C64E1}"/>
              </a:ext>
            </a:extLst>
          </p:cNvPr>
          <p:cNvGraphicFramePr>
            <a:graphicFrameLocks noGrp="1"/>
          </p:cNvGraphicFramePr>
          <p:nvPr>
            <p:ph idx="1"/>
            <p:extLst>
              <p:ext uri="{D42A27DB-BD31-4B8C-83A1-F6EECF244321}">
                <p14:modId xmlns:p14="http://schemas.microsoft.com/office/powerpoint/2010/main" val="3076843214"/>
              </p:ext>
            </p:extLst>
          </p:nvPr>
        </p:nvGraphicFramePr>
        <p:xfrm>
          <a:off x="2093424" y="1808290"/>
          <a:ext cx="5100434" cy="1112520"/>
        </p:xfrm>
        <a:graphic>
          <a:graphicData uri="http://schemas.openxmlformats.org/drawingml/2006/table">
            <a:tbl>
              <a:tblPr firstRow="1" bandRow="1">
                <a:tableStyleId>{5C22544A-7EE6-4342-B048-85BDC9FD1C3A}</a:tableStyleId>
              </a:tblPr>
              <a:tblGrid>
                <a:gridCol w="2322565">
                  <a:extLst>
                    <a:ext uri="{9D8B030D-6E8A-4147-A177-3AD203B41FA5}">
                      <a16:colId xmlns:a16="http://schemas.microsoft.com/office/drawing/2014/main" val="2191694368"/>
                    </a:ext>
                  </a:extLst>
                </a:gridCol>
                <a:gridCol w="2777869">
                  <a:extLst>
                    <a:ext uri="{9D8B030D-6E8A-4147-A177-3AD203B41FA5}">
                      <a16:colId xmlns:a16="http://schemas.microsoft.com/office/drawing/2014/main" val="628888347"/>
                    </a:ext>
                  </a:extLst>
                </a:gridCol>
              </a:tblGrid>
              <a:tr h="370840">
                <a:tc>
                  <a:txBody>
                    <a:bodyPr/>
                    <a:lstStyle/>
                    <a:p>
                      <a:pPr algn="ctr"/>
                      <a:r>
                        <a:rPr lang="en-US" sz="1600" b="0" dirty="0">
                          <a:solidFill>
                            <a:schemeClr val="tx1"/>
                          </a:solidFill>
                        </a:rPr>
                        <a:t>Citi Bank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600" b="0" dirty="0">
                          <a:solidFill>
                            <a:schemeClr val="tx1"/>
                          </a:solidFill>
                        </a:rPr>
                        <a:t>USD1.3297 = 1 EUR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88924182"/>
                  </a:ext>
                </a:extLst>
              </a:tr>
              <a:tr h="370840">
                <a:tc>
                  <a:txBody>
                    <a:bodyPr/>
                    <a:lstStyle/>
                    <a:p>
                      <a:pPr algn="ctr"/>
                      <a:r>
                        <a:rPr lang="en-US" sz="1600" b="0" dirty="0">
                          <a:solidFill>
                            <a:schemeClr val="tx1"/>
                          </a:solidFill>
                        </a:rPr>
                        <a:t>Barclays Bank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b="0" dirty="0">
                          <a:solidFill>
                            <a:schemeClr val="tx1"/>
                          </a:solidFill>
                        </a:rPr>
                        <a:t>USD1.5585 = 1 GBP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52489793"/>
                  </a:ext>
                </a:extLst>
              </a:tr>
              <a:tr h="370840">
                <a:tc>
                  <a:txBody>
                    <a:bodyPr/>
                    <a:lstStyle/>
                    <a:p>
                      <a:pPr algn="ctr"/>
                      <a:r>
                        <a:rPr lang="en-US" sz="1600" b="0" dirty="0">
                          <a:solidFill>
                            <a:schemeClr val="tx1"/>
                          </a:solidFill>
                        </a:rPr>
                        <a:t>Dresdner Bank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b="0" dirty="0">
                          <a:solidFill>
                            <a:schemeClr val="tx1"/>
                          </a:solidFill>
                        </a:rPr>
                        <a:t>EUR1.1722 = 1 GBP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41497162"/>
                  </a:ext>
                </a:extLst>
              </a:tr>
            </a:tbl>
          </a:graphicData>
        </a:graphic>
      </p:graphicFrame>
      <p:sp>
        <p:nvSpPr>
          <p:cNvPr id="5" name="TextBox 4">
            <a:extLst>
              <a:ext uri="{FF2B5EF4-FFF2-40B4-BE49-F238E27FC236}">
                <a16:creationId xmlns:a16="http://schemas.microsoft.com/office/drawing/2014/main" id="{42842446-BF56-4C19-93FA-ACA8F38C8500}"/>
              </a:ext>
            </a:extLst>
          </p:cNvPr>
          <p:cNvSpPr txBox="1"/>
          <p:nvPr/>
        </p:nvSpPr>
        <p:spPr>
          <a:xfrm>
            <a:off x="988072" y="3380246"/>
            <a:ext cx="6436377" cy="646331"/>
          </a:xfrm>
          <a:prstGeom prst="rect">
            <a:avLst/>
          </a:prstGeom>
          <a:noFill/>
        </p:spPr>
        <p:txBody>
          <a:bodyPr wrap="none" rtlCol="0">
            <a:spAutoFit/>
          </a:bodyPr>
          <a:lstStyle/>
          <a:p>
            <a:r>
              <a:rPr lang="en-US" dirty="0">
                <a:latin typeface="Times New Roman" pitchFamily="18" charset="0"/>
              </a:rPr>
              <a:t>I</a:t>
            </a:r>
            <a:r>
              <a:rPr lang="en-US" sz="1800" dirty="0">
                <a:latin typeface="Times New Roman" pitchFamily="18" charset="0"/>
              </a:rPr>
              <a:t>s there any arbitrage opportunity? </a:t>
            </a:r>
          </a:p>
          <a:p>
            <a:r>
              <a:rPr lang="en-US" sz="1800" dirty="0">
                <a:latin typeface="Times New Roman" pitchFamily="18" charset="0"/>
              </a:rPr>
              <a:t>If yes, how much profit can you make if you start with $1,000,000?</a:t>
            </a:r>
            <a:endParaRPr lang="en-US" dirty="0"/>
          </a:p>
        </p:txBody>
      </p:sp>
    </p:spTree>
    <p:extLst>
      <p:ext uri="{BB962C8B-B14F-4D97-AF65-F5344CB8AC3E}">
        <p14:creationId xmlns:p14="http://schemas.microsoft.com/office/powerpoint/2010/main" val="10408775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FCE83-53C2-433B-B538-54DF259D4668}"/>
              </a:ext>
            </a:extLst>
          </p:cNvPr>
          <p:cNvSpPr>
            <a:spLocks noGrp="1"/>
          </p:cNvSpPr>
          <p:nvPr>
            <p:ph type="title"/>
          </p:nvPr>
        </p:nvSpPr>
        <p:spPr/>
        <p:txBody>
          <a:bodyPr/>
          <a:lstStyle/>
          <a:p>
            <a:r>
              <a:rPr lang="en-US" dirty="0"/>
              <a:t>Triangular Arbitrage Example-2</a:t>
            </a:r>
          </a:p>
        </p:txBody>
      </p:sp>
      <p:sp>
        <p:nvSpPr>
          <p:cNvPr id="3" name="Content Placeholder 2">
            <a:extLst>
              <a:ext uri="{FF2B5EF4-FFF2-40B4-BE49-F238E27FC236}">
                <a16:creationId xmlns:a16="http://schemas.microsoft.com/office/drawing/2014/main" id="{B1ED92A4-C4D7-419C-BD60-CA8525BE8DA8}"/>
              </a:ext>
            </a:extLst>
          </p:cNvPr>
          <p:cNvSpPr>
            <a:spLocks noGrp="1"/>
          </p:cNvSpPr>
          <p:nvPr>
            <p:ph idx="1"/>
          </p:nvPr>
        </p:nvSpPr>
        <p:spPr>
          <a:xfrm>
            <a:off x="797662" y="3775580"/>
            <a:ext cx="7886700" cy="4351338"/>
          </a:xfrm>
        </p:spPr>
        <p:txBody>
          <a:bodyPr/>
          <a:lstStyle/>
          <a:p>
            <a:pPr lvl="0"/>
            <a:r>
              <a:rPr lang="en-US" altLang="en-US" sz="2000" dirty="0">
                <a:latin typeface="Times New Roman" pitchFamily="18" charset="0"/>
              </a:rPr>
              <a:t>If the </a:t>
            </a:r>
            <a:r>
              <a:rPr lang="en-US" sz="2000" dirty="0">
                <a:latin typeface="Times New Roman" pitchFamily="18" charset="0"/>
              </a:rPr>
              <a:t>€/£ quote is 1.1764-70, is there any arbitrage opportunity? How are you going to take advantage of this quote? </a:t>
            </a:r>
          </a:p>
          <a:p>
            <a:r>
              <a:rPr lang="en-US" altLang="en-US" sz="2000" dirty="0">
                <a:latin typeface="Times New Roman" pitchFamily="18" charset="0"/>
              </a:rPr>
              <a:t>If the </a:t>
            </a:r>
            <a:r>
              <a:rPr lang="en-US" sz="2000" dirty="0">
                <a:latin typeface="Times New Roman" pitchFamily="18" charset="0"/>
              </a:rPr>
              <a:t>€/£ quote is 1.1775-80, is there any arbitrage opportunity? How are you going to take advantage of this quote? </a:t>
            </a:r>
          </a:p>
          <a:p>
            <a:r>
              <a:rPr lang="en-US" altLang="en-US" sz="2000" dirty="0">
                <a:latin typeface="Times New Roman" pitchFamily="18" charset="0"/>
              </a:rPr>
              <a:t>If the </a:t>
            </a:r>
            <a:r>
              <a:rPr lang="en-US" sz="2000" dirty="0">
                <a:latin typeface="Times New Roman" pitchFamily="18" charset="0"/>
              </a:rPr>
              <a:t>€/£ quote is 1.1758-60, is there any arbitrage opportunity? How are you going to take advantage of this quote? </a:t>
            </a:r>
          </a:p>
          <a:p>
            <a:endParaRPr lang="en-US" dirty="0"/>
          </a:p>
        </p:txBody>
      </p:sp>
      <p:graphicFrame>
        <p:nvGraphicFramePr>
          <p:cNvPr id="4" name="Group 3">
            <a:extLst>
              <a:ext uri="{FF2B5EF4-FFF2-40B4-BE49-F238E27FC236}">
                <a16:creationId xmlns:a16="http://schemas.microsoft.com/office/drawing/2014/main" id="{B12589ED-9740-477C-A4BC-9D987CE2A092}"/>
              </a:ext>
            </a:extLst>
          </p:cNvPr>
          <p:cNvGraphicFramePr>
            <a:graphicFrameLocks noGrp="1"/>
          </p:cNvGraphicFramePr>
          <p:nvPr>
            <p:extLst>
              <p:ext uri="{D42A27DB-BD31-4B8C-83A1-F6EECF244321}">
                <p14:modId xmlns:p14="http://schemas.microsoft.com/office/powerpoint/2010/main" val="2057819720"/>
              </p:ext>
            </p:extLst>
          </p:nvPr>
        </p:nvGraphicFramePr>
        <p:xfrm>
          <a:off x="1496193" y="1518583"/>
          <a:ext cx="6033373" cy="1864804"/>
        </p:xfrm>
        <a:graphic>
          <a:graphicData uri="http://schemas.openxmlformats.org/drawingml/2006/table">
            <a:tbl>
              <a:tblPr/>
              <a:tblGrid>
                <a:gridCol w="2816738">
                  <a:extLst>
                    <a:ext uri="{9D8B030D-6E8A-4147-A177-3AD203B41FA5}">
                      <a16:colId xmlns:a16="http://schemas.microsoft.com/office/drawing/2014/main" val="20000"/>
                    </a:ext>
                  </a:extLst>
                </a:gridCol>
                <a:gridCol w="1599590">
                  <a:extLst>
                    <a:ext uri="{9D8B030D-6E8A-4147-A177-3AD203B41FA5}">
                      <a16:colId xmlns:a16="http://schemas.microsoft.com/office/drawing/2014/main" val="20001"/>
                    </a:ext>
                  </a:extLst>
                </a:gridCol>
                <a:gridCol w="1617045">
                  <a:extLst>
                    <a:ext uri="{9D8B030D-6E8A-4147-A177-3AD203B41FA5}">
                      <a16:colId xmlns:a16="http://schemas.microsoft.com/office/drawing/2014/main" val="20002"/>
                    </a:ext>
                  </a:extLst>
                </a:gridCol>
              </a:tblGrid>
              <a:tr h="5627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Bank Quotations</a:t>
                      </a:r>
                    </a:p>
                  </a:txBody>
                  <a:tcPr marL="101589" marR="101589" marT="52769" marB="52769" horzOverflow="overflow">
                    <a:lnL cap="flat">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cs typeface="Times New Roman" pitchFamily="18" charset="0"/>
                        </a:rPr>
                        <a:t>Bid</a:t>
                      </a:r>
                      <a:endParaRPr kumimoji="0" lang="en-US" sz="2000" b="0" i="0" u="none" strike="noStrike" cap="none" normalizeH="0" baseline="0" dirty="0">
                        <a:ln>
                          <a:noFill/>
                        </a:ln>
                        <a:solidFill>
                          <a:schemeClr val="tx1"/>
                        </a:solidFill>
                        <a:effectLst/>
                        <a:latin typeface="Times New Roman" pitchFamily="18" charset="0"/>
                      </a:endParaRPr>
                    </a:p>
                  </a:txBody>
                  <a:tcPr marL="101589" marR="101589" marT="52769" marB="52769"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Times New Roman" pitchFamily="18" charset="0"/>
                          <a:cs typeface="Times New Roman" pitchFamily="18" charset="0"/>
                        </a:rPr>
                        <a:t>Ask</a:t>
                      </a:r>
                      <a:endParaRPr kumimoji="0" lang="en-US" sz="2000" b="0" i="0" u="none" strike="noStrike" cap="none" normalizeH="0" baseline="0">
                        <a:ln>
                          <a:noFill/>
                        </a:ln>
                        <a:solidFill>
                          <a:schemeClr val="tx1"/>
                        </a:solidFill>
                        <a:effectLst/>
                        <a:latin typeface="Times New Roman" pitchFamily="18" charset="0"/>
                      </a:endParaRPr>
                    </a:p>
                  </a:txBody>
                  <a:tcPr marL="101589" marR="101589" marT="52769" marB="52769" horzOverflow="overflow">
                    <a:lnL>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34022">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a:t>
                      </a:r>
                      <a:endParaRPr kumimoji="0" lang="en-US" sz="2000" b="0" i="0" u="none" strike="noStrike" cap="none" normalizeH="0" baseline="0" dirty="0">
                        <a:ln>
                          <a:noFill/>
                        </a:ln>
                        <a:solidFill>
                          <a:schemeClr val="tx1"/>
                        </a:solidFill>
                        <a:effectLst/>
                        <a:latin typeface="Times New Roman" pitchFamily="18" charset="0"/>
                      </a:endParaRPr>
                    </a:p>
                  </a:txBody>
                  <a:tcPr marL="101589" marR="101589" marT="52769" marB="52769" horzOverflow="overflow">
                    <a:lnL cap="flat">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$1.5400</a:t>
                      </a:r>
                      <a:endParaRPr kumimoji="0" lang="en-US" sz="2000" b="0" i="0" u="none" strike="noStrike" cap="none" normalizeH="0" baseline="0" dirty="0">
                        <a:ln>
                          <a:noFill/>
                        </a:ln>
                        <a:solidFill>
                          <a:schemeClr val="tx1"/>
                        </a:solidFill>
                        <a:effectLst/>
                        <a:latin typeface="Times New Roman" pitchFamily="18" charset="0"/>
                      </a:endParaRPr>
                    </a:p>
                  </a:txBody>
                  <a:tcPr marL="101589" marR="101589" marT="52769" marB="52769"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$1.5405</a:t>
                      </a:r>
                      <a:endParaRPr kumimoji="0" lang="en-US" sz="2000" b="0" i="0" u="none" strike="noStrike" cap="none" normalizeH="0" baseline="0" dirty="0">
                        <a:ln>
                          <a:noFill/>
                        </a:ln>
                        <a:solidFill>
                          <a:schemeClr val="tx1"/>
                        </a:solidFill>
                        <a:effectLst/>
                        <a:latin typeface="Times New Roman" pitchFamily="18" charset="0"/>
                      </a:endParaRPr>
                    </a:p>
                  </a:txBody>
                  <a:tcPr marL="101589" marR="101589" marT="52769" marB="52769"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4022">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a:t>
                      </a:r>
                      <a:endParaRPr kumimoji="0" lang="en-US" sz="2000" b="0" i="0" u="none" strike="noStrike" cap="none" normalizeH="0" baseline="0" dirty="0">
                        <a:ln>
                          <a:noFill/>
                        </a:ln>
                        <a:solidFill>
                          <a:schemeClr val="tx1"/>
                        </a:solidFill>
                        <a:effectLst/>
                        <a:latin typeface="Times New Roman" pitchFamily="18" charset="0"/>
                      </a:endParaRPr>
                    </a:p>
                  </a:txBody>
                  <a:tcPr marL="101589" marR="101589" marT="52769" marB="52769" horzOverflow="overflow">
                    <a:lnL cap="flat">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$1.3087</a:t>
                      </a:r>
                      <a:endParaRPr kumimoji="0" lang="en-US" sz="2000" b="0" i="0" u="none" strike="noStrike" cap="none" normalizeH="0" baseline="0" dirty="0">
                        <a:ln>
                          <a:noFill/>
                        </a:ln>
                        <a:solidFill>
                          <a:schemeClr val="tx1"/>
                        </a:solidFill>
                        <a:effectLst/>
                        <a:latin typeface="Times New Roman" pitchFamily="18" charset="0"/>
                      </a:endParaRPr>
                    </a:p>
                  </a:txBody>
                  <a:tcPr marL="101589" marR="101589" marT="52769" marB="52769"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$1.3092</a:t>
                      </a:r>
                      <a:endParaRPr kumimoji="0" lang="en-US" sz="2000" b="0" i="0" u="none" strike="noStrike" cap="none" normalizeH="0" baseline="0" dirty="0">
                        <a:ln>
                          <a:noFill/>
                        </a:ln>
                        <a:solidFill>
                          <a:schemeClr val="tx1"/>
                        </a:solidFill>
                        <a:effectLst/>
                        <a:latin typeface="Times New Roman" pitchFamily="18" charset="0"/>
                      </a:endParaRPr>
                    </a:p>
                  </a:txBody>
                  <a:tcPr marL="101589" marR="101589" marT="52769" marB="52769"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34022">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 </a:t>
                      </a:r>
                    </a:p>
                  </a:txBody>
                  <a:tcPr marL="101589" marR="101589" marT="52769" marB="52769" horzOverflow="overflow">
                    <a:lnL cap="flat">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FF0000"/>
                          </a:solidFill>
                          <a:effectLst/>
                          <a:latin typeface="Times New Roman" pitchFamily="18" charset="0"/>
                        </a:rPr>
                        <a:t>?</a:t>
                      </a:r>
                    </a:p>
                  </a:txBody>
                  <a:tcPr marL="101589" marR="101589" marT="52769" marB="52769"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FF0000"/>
                          </a:solidFill>
                          <a:effectLst/>
                          <a:latin typeface="Times New Roman" pitchFamily="18" charset="0"/>
                        </a:rPr>
                        <a:t>?</a:t>
                      </a:r>
                    </a:p>
                  </a:txBody>
                  <a:tcPr marL="101589" marR="101589" marT="52769" marB="52769"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0780682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E2764-3970-4A3B-A23A-B86B0CA20DAC}"/>
              </a:ext>
            </a:extLst>
          </p:cNvPr>
          <p:cNvSpPr>
            <a:spLocks noGrp="1"/>
          </p:cNvSpPr>
          <p:nvPr>
            <p:ph type="title"/>
          </p:nvPr>
        </p:nvSpPr>
        <p:spPr/>
        <p:txBody>
          <a:bodyPr/>
          <a:lstStyle/>
          <a:p>
            <a:r>
              <a:rPr lang="en-US" altLang="en-US" sz="3200" dirty="0"/>
              <a:t>Forward Cross Rates</a:t>
            </a:r>
            <a:endParaRPr lang="en-US" dirty="0"/>
          </a:p>
        </p:txBody>
      </p:sp>
      <p:sp>
        <p:nvSpPr>
          <p:cNvPr id="3" name="Content Placeholder 2">
            <a:extLst>
              <a:ext uri="{FF2B5EF4-FFF2-40B4-BE49-F238E27FC236}">
                <a16:creationId xmlns:a16="http://schemas.microsoft.com/office/drawing/2014/main" id="{0133F147-89C3-4491-8D26-975DDE556F6A}"/>
              </a:ext>
            </a:extLst>
          </p:cNvPr>
          <p:cNvSpPr>
            <a:spLocks noGrp="1"/>
          </p:cNvSpPr>
          <p:nvPr>
            <p:ph idx="1"/>
          </p:nvPr>
        </p:nvSpPr>
        <p:spPr>
          <a:xfrm>
            <a:off x="550643" y="5384201"/>
            <a:ext cx="8159991" cy="701756"/>
          </a:xfrm>
        </p:spPr>
        <p:txBody>
          <a:bodyPr>
            <a:normAutofit fontScale="92500"/>
          </a:bodyPr>
          <a:lstStyle/>
          <a:p>
            <a:r>
              <a:rPr lang="en-US" altLang="en-US" dirty="0"/>
              <a:t>What is t</a:t>
            </a:r>
            <a:r>
              <a:rPr lang="en-US" altLang="en-US" sz="2800" dirty="0">
                <a:latin typeface="Times New Roman" pitchFamily="18" charset="0"/>
              </a:rPr>
              <a:t>he 3-month forward €/£ cross rate F</a:t>
            </a:r>
            <a:r>
              <a:rPr lang="en-US" altLang="en-US" sz="2800" baseline="-25000" dirty="0">
                <a:latin typeface="Times New Roman" pitchFamily="18" charset="0"/>
              </a:rPr>
              <a:t>3</a:t>
            </a:r>
            <a:r>
              <a:rPr lang="en-US" altLang="en-US" sz="2800" dirty="0">
                <a:latin typeface="Times New Roman" pitchFamily="18" charset="0"/>
              </a:rPr>
              <a:t>(€/£)=?</a:t>
            </a:r>
          </a:p>
          <a:p>
            <a:endParaRPr lang="en-US" dirty="0"/>
          </a:p>
        </p:txBody>
      </p:sp>
      <p:graphicFrame>
        <p:nvGraphicFramePr>
          <p:cNvPr id="4" name="Table 3">
            <a:extLst>
              <a:ext uri="{FF2B5EF4-FFF2-40B4-BE49-F238E27FC236}">
                <a16:creationId xmlns:a16="http://schemas.microsoft.com/office/drawing/2014/main" id="{A199EF4A-9D5C-4C42-BFD4-7E7A6E56A384}"/>
              </a:ext>
            </a:extLst>
          </p:cNvPr>
          <p:cNvGraphicFramePr>
            <a:graphicFrameLocks noGrp="1"/>
          </p:cNvGraphicFramePr>
          <p:nvPr>
            <p:extLst>
              <p:ext uri="{D42A27DB-BD31-4B8C-83A1-F6EECF244321}">
                <p14:modId xmlns:p14="http://schemas.microsoft.com/office/powerpoint/2010/main" val="2109291578"/>
              </p:ext>
            </p:extLst>
          </p:nvPr>
        </p:nvGraphicFramePr>
        <p:xfrm>
          <a:off x="1032228" y="1497275"/>
          <a:ext cx="7079543" cy="3418416"/>
        </p:xfrm>
        <a:graphic>
          <a:graphicData uri="http://schemas.openxmlformats.org/drawingml/2006/table">
            <a:tbl>
              <a:tblPr/>
              <a:tblGrid>
                <a:gridCol w="3751682">
                  <a:extLst>
                    <a:ext uri="{9D8B030D-6E8A-4147-A177-3AD203B41FA5}">
                      <a16:colId xmlns:a16="http://schemas.microsoft.com/office/drawing/2014/main" val="20000"/>
                    </a:ext>
                  </a:extLst>
                </a:gridCol>
                <a:gridCol w="1581854">
                  <a:extLst>
                    <a:ext uri="{9D8B030D-6E8A-4147-A177-3AD203B41FA5}">
                      <a16:colId xmlns:a16="http://schemas.microsoft.com/office/drawing/2014/main" val="20001"/>
                    </a:ext>
                  </a:extLst>
                </a:gridCol>
                <a:gridCol w="1746007">
                  <a:extLst>
                    <a:ext uri="{9D8B030D-6E8A-4147-A177-3AD203B41FA5}">
                      <a16:colId xmlns:a16="http://schemas.microsoft.com/office/drawing/2014/main" val="20002"/>
                    </a:ext>
                  </a:extLst>
                </a:gridCol>
              </a:tblGrid>
              <a:tr h="31911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Times New Roman" pitchFamily="18" charset="0"/>
                          <a:cs typeface="Times New Roman" pitchFamily="18" charset="0"/>
                        </a:rPr>
                        <a:t>Country/currency</a:t>
                      </a:r>
                      <a:endParaRPr kumimoji="0" lang="en-US" sz="1800" b="0" i="0" u="none" strike="noStrike" cap="none" normalizeH="0" baseline="0" dirty="0">
                        <a:ln>
                          <a:noFill/>
                        </a:ln>
                        <a:solidFill>
                          <a:schemeClr val="tx1"/>
                        </a:solidFill>
                        <a:effectLst/>
                        <a:latin typeface="Times New Roman" pitchFamily="18" charset="0"/>
                      </a:endParaRPr>
                    </a:p>
                  </a:txBody>
                  <a:tcPr marL="101600" marR="101600" marT="52752" marB="52752"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8" charset="0"/>
                          <a:cs typeface="Times New Roman" pitchFamily="18" charset="0"/>
                        </a:rPr>
                        <a:t>in US$ </a:t>
                      </a:r>
                      <a:endParaRPr kumimoji="0" lang="en-US" sz="1800" b="0" i="0" u="none" strike="noStrike" cap="none" normalizeH="0" baseline="0">
                        <a:ln>
                          <a:noFill/>
                        </a:ln>
                        <a:solidFill>
                          <a:schemeClr val="tx1"/>
                        </a:solidFill>
                        <a:effectLst/>
                        <a:latin typeface="Times New Roman" pitchFamily="18" charset="0"/>
                      </a:endParaRPr>
                    </a:p>
                  </a:txBody>
                  <a:tcPr marL="101600" marR="101600" marT="52752" marB="52752"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8" charset="0"/>
                          <a:cs typeface="Times New Roman" pitchFamily="18" charset="0"/>
                        </a:rPr>
                        <a:t>per US$</a:t>
                      </a:r>
                      <a:endParaRPr kumimoji="0" lang="en-US" sz="1800" b="0" i="0" u="none" strike="noStrike" cap="none" normalizeH="0" baseline="0">
                        <a:ln>
                          <a:noFill/>
                        </a:ln>
                        <a:solidFill>
                          <a:schemeClr val="tx1"/>
                        </a:solidFill>
                        <a:effectLst/>
                        <a:latin typeface="Times New Roman" pitchFamily="18" charset="0"/>
                      </a:endParaRPr>
                    </a:p>
                  </a:txBody>
                  <a:tcPr marL="101600" marR="101600" marT="52752" marB="52752" horzOverflow="overflow">
                    <a:lnL>
                      <a:noFill/>
                    </a:lnL>
                    <a:lnR cap="flat">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31911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Times New Roman" pitchFamily="18" charset="0"/>
                          <a:cs typeface="Times New Roman" pitchFamily="18" charset="0"/>
                        </a:rPr>
                        <a:t>Euro</a:t>
                      </a:r>
                      <a:endParaRPr kumimoji="0" lang="en-US" sz="1800" b="0" i="0" u="none" strike="noStrike" cap="none" normalizeH="0" baseline="0" dirty="0">
                        <a:ln>
                          <a:noFill/>
                        </a:ln>
                        <a:solidFill>
                          <a:schemeClr val="tx1"/>
                        </a:solidFill>
                        <a:effectLst/>
                        <a:latin typeface="Times New Roman" pitchFamily="18" charset="0"/>
                      </a:endParaRPr>
                    </a:p>
                  </a:txBody>
                  <a:tcPr marL="101600" marR="101600" marT="52752" marB="52752"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1.3092</a:t>
                      </a:r>
                      <a:endParaRPr kumimoji="0" lang="en-US" sz="1800" b="0" i="0" u="none" strike="noStrike" cap="none" normalizeH="0" baseline="0" dirty="0">
                        <a:ln>
                          <a:noFill/>
                        </a:ln>
                        <a:solidFill>
                          <a:schemeClr val="tx1"/>
                        </a:solidFill>
                        <a:effectLst/>
                        <a:latin typeface="Times New Roman" pitchFamily="18" charset="0"/>
                      </a:endParaRPr>
                    </a:p>
                  </a:txBody>
                  <a:tcPr marL="101600" marR="101600" marT="52752" marB="52752"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.7638</a:t>
                      </a:r>
                      <a:endParaRPr kumimoji="0" lang="en-US" sz="1800" b="0" i="0" u="none" strike="noStrike" cap="none" normalizeH="0" baseline="0" dirty="0">
                        <a:ln>
                          <a:noFill/>
                        </a:ln>
                        <a:solidFill>
                          <a:schemeClr val="tx1"/>
                        </a:solidFill>
                        <a:effectLst/>
                        <a:latin typeface="Times New Roman" pitchFamily="18" charset="0"/>
                      </a:endParaRPr>
                    </a:p>
                  </a:txBody>
                  <a:tcPr marL="101600" marR="101600" marT="52752" marB="52752" horzOverflow="overflow">
                    <a:lnL>
                      <a:noFill/>
                    </a:lnL>
                    <a:lnR cap="flat">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extLst>
                  <a:ext uri="{0D108BD9-81ED-4DB2-BD59-A6C34878D82A}">
                    <a16:rowId xmlns:a16="http://schemas.microsoft.com/office/drawing/2014/main" val="10001"/>
                  </a:ext>
                </a:extLst>
              </a:tr>
              <a:tr h="31911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1-mos forward</a:t>
                      </a:r>
                      <a:endParaRPr kumimoji="0" lang="en-US" sz="1800" b="0" i="0" u="none" strike="noStrike" cap="none" normalizeH="0" baseline="0" dirty="0">
                        <a:ln>
                          <a:noFill/>
                        </a:ln>
                        <a:solidFill>
                          <a:schemeClr val="tx1"/>
                        </a:solidFill>
                        <a:effectLst/>
                        <a:latin typeface="Times New Roman" pitchFamily="18" charset="0"/>
                      </a:endParaRPr>
                    </a:p>
                  </a:txBody>
                  <a:tcPr marL="101600" marR="101600" marT="52752" marB="52752" horzOverflow="overflow">
                    <a:lnL>
                      <a:noFill/>
                    </a:lnL>
                    <a:lnR>
                      <a:noFill/>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1.3093</a:t>
                      </a:r>
                      <a:endParaRPr kumimoji="0" lang="en-US" sz="1800" b="0" i="0" u="none" strike="noStrike" cap="none" normalizeH="0" baseline="0" dirty="0">
                        <a:ln>
                          <a:noFill/>
                        </a:ln>
                        <a:solidFill>
                          <a:schemeClr val="tx1"/>
                        </a:solidFill>
                        <a:effectLst/>
                        <a:latin typeface="Times New Roman" pitchFamily="18" charset="0"/>
                      </a:endParaRPr>
                    </a:p>
                  </a:txBody>
                  <a:tcPr marL="101600" marR="101600" marT="52752" marB="52752" horzOverflow="overflow">
                    <a:lnL>
                      <a:noFill/>
                    </a:lnL>
                    <a:lnR>
                      <a:noFill/>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.7638</a:t>
                      </a:r>
                      <a:endParaRPr kumimoji="0" lang="en-US" sz="1800" b="0" i="0" u="none" strike="noStrike" cap="none" normalizeH="0" baseline="0" dirty="0">
                        <a:ln>
                          <a:noFill/>
                        </a:ln>
                        <a:solidFill>
                          <a:schemeClr val="tx1"/>
                        </a:solidFill>
                        <a:effectLst/>
                        <a:latin typeface="Times New Roman" pitchFamily="18" charset="0"/>
                      </a:endParaRPr>
                    </a:p>
                  </a:txBody>
                  <a:tcPr marL="101600" marR="101600" marT="52752" marB="52752" horzOverflow="overflow">
                    <a:lnL>
                      <a:noFill/>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10002"/>
                  </a:ext>
                </a:extLst>
              </a:tr>
              <a:tr h="31911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3-mos forward</a:t>
                      </a:r>
                      <a:endParaRPr kumimoji="0" lang="en-US" sz="1800" b="0" i="0" u="none" strike="noStrike" cap="none" normalizeH="0" baseline="0" dirty="0">
                        <a:ln>
                          <a:noFill/>
                        </a:ln>
                        <a:solidFill>
                          <a:schemeClr val="tx1"/>
                        </a:solidFill>
                        <a:effectLst/>
                        <a:latin typeface="Times New Roman" pitchFamily="18" charset="0"/>
                      </a:endParaRPr>
                    </a:p>
                  </a:txBody>
                  <a:tcPr marL="101600" marR="101600" marT="52752" marB="52752" horzOverflow="overflow">
                    <a:lnL>
                      <a:noFill/>
                    </a:lnL>
                    <a:lnR>
                      <a:noFill/>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1.3098</a:t>
                      </a:r>
                      <a:endParaRPr kumimoji="0" lang="en-US" sz="1800" b="0" i="0" u="none" strike="noStrike" cap="none" normalizeH="0" baseline="0" dirty="0">
                        <a:ln>
                          <a:noFill/>
                        </a:ln>
                        <a:solidFill>
                          <a:schemeClr val="tx1"/>
                        </a:solidFill>
                        <a:effectLst/>
                        <a:latin typeface="Times New Roman" pitchFamily="18" charset="0"/>
                      </a:endParaRPr>
                    </a:p>
                  </a:txBody>
                  <a:tcPr marL="101600" marR="101600" marT="52752" marB="52752"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.7635</a:t>
                      </a:r>
                      <a:endParaRPr kumimoji="0" lang="en-US" sz="1800" b="0" i="0" u="none" strike="noStrike" cap="none" normalizeH="0" baseline="0" dirty="0">
                        <a:ln>
                          <a:noFill/>
                        </a:ln>
                        <a:solidFill>
                          <a:schemeClr val="tx1"/>
                        </a:solidFill>
                        <a:effectLst/>
                        <a:latin typeface="Times New Roman" pitchFamily="18" charset="0"/>
                      </a:endParaRPr>
                    </a:p>
                  </a:txBody>
                  <a:tcPr marL="101600" marR="101600" marT="52752" marB="52752"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3"/>
                  </a:ext>
                </a:extLst>
              </a:tr>
              <a:tr h="31911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6-mos forward</a:t>
                      </a:r>
                      <a:endParaRPr kumimoji="0" lang="en-US" sz="1800" b="0" i="0" u="none" strike="noStrike" cap="none" normalizeH="0" baseline="0" dirty="0">
                        <a:ln>
                          <a:noFill/>
                        </a:ln>
                        <a:solidFill>
                          <a:schemeClr val="tx1"/>
                        </a:solidFill>
                        <a:effectLst/>
                        <a:latin typeface="Times New Roman" pitchFamily="18" charset="0"/>
                      </a:endParaRPr>
                    </a:p>
                  </a:txBody>
                  <a:tcPr marL="101600" marR="101600" marT="52752" marB="52752" horzOverflow="overflow">
                    <a:lnL>
                      <a:noFill/>
                    </a:lnL>
                    <a:lnR>
                      <a:noFill/>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1.3107</a:t>
                      </a:r>
                      <a:endParaRPr kumimoji="0" lang="en-US" sz="1800" b="0" i="0" u="none" strike="noStrike" cap="none" normalizeH="0" baseline="0" dirty="0">
                        <a:ln>
                          <a:noFill/>
                        </a:ln>
                        <a:solidFill>
                          <a:schemeClr val="tx1"/>
                        </a:solidFill>
                        <a:effectLst/>
                        <a:latin typeface="Times New Roman" pitchFamily="18" charset="0"/>
                      </a:endParaRPr>
                    </a:p>
                  </a:txBody>
                  <a:tcPr marL="101600" marR="101600" marT="52752" marB="52752" horzOverflow="overflow">
                    <a:lnL>
                      <a:noFill/>
                    </a:lnL>
                    <a:lnR>
                      <a:noFill/>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.7630</a:t>
                      </a:r>
                      <a:endParaRPr kumimoji="0" lang="en-US" sz="1800" b="0" i="0" u="none" strike="noStrike" cap="none" normalizeH="0" baseline="0" dirty="0">
                        <a:ln>
                          <a:noFill/>
                        </a:ln>
                        <a:solidFill>
                          <a:schemeClr val="tx1"/>
                        </a:solidFill>
                        <a:effectLst/>
                        <a:latin typeface="Times New Roman" pitchFamily="18" charset="0"/>
                      </a:endParaRPr>
                    </a:p>
                  </a:txBody>
                  <a:tcPr marL="101600" marR="101600" marT="52752" marB="52752" horzOverflow="overflow">
                    <a:lnL>
                      <a:noFill/>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10004"/>
                  </a:ext>
                </a:extLst>
              </a:tr>
              <a:tr h="31911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Times New Roman" pitchFamily="18" charset="0"/>
                          <a:cs typeface="Times New Roman" pitchFamily="18" charset="0"/>
                        </a:rPr>
                        <a:t>UK </a:t>
                      </a:r>
                      <a:r>
                        <a:rPr kumimoji="0" lang="en-US" sz="1800" b="0" i="0" u="none" strike="noStrike" cap="none" normalizeH="0" baseline="0" dirty="0">
                          <a:ln>
                            <a:noFill/>
                          </a:ln>
                          <a:solidFill>
                            <a:schemeClr val="tx1"/>
                          </a:solidFill>
                          <a:effectLst/>
                          <a:latin typeface="Times New Roman" pitchFamily="18" charset="0"/>
                          <a:cs typeface="Times New Roman" pitchFamily="18" charset="0"/>
                        </a:rPr>
                        <a:t>pound</a:t>
                      </a:r>
                      <a:endParaRPr kumimoji="0" lang="en-US" sz="1800" b="0" i="0" u="none" strike="noStrike" cap="none" normalizeH="0" baseline="0" dirty="0">
                        <a:ln>
                          <a:noFill/>
                        </a:ln>
                        <a:solidFill>
                          <a:schemeClr val="tx1"/>
                        </a:solidFill>
                        <a:effectLst/>
                        <a:latin typeface="Times New Roman" pitchFamily="18" charset="0"/>
                      </a:endParaRPr>
                    </a:p>
                  </a:txBody>
                  <a:tcPr marL="101600" marR="101600" marT="52752" marB="52752" horzOverflow="overflow">
                    <a:lnL>
                      <a:noFill/>
                    </a:lnL>
                    <a:lnR>
                      <a:noFill/>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1.5405</a:t>
                      </a:r>
                      <a:endParaRPr kumimoji="0" lang="en-US" sz="1800" b="0" i="0" u="none" strike="noStrike" cap="none" normalizeH="0" baseline="0" dirty="0">
                        <a:ln>
                          <a:noFill/>
                        </a:ln>
                        <a:solidFill>
                          <a:schemeClr val="tx1"/>
                        </a:solidFill>
                        <a:effectLst/>
                        <a:latin typeface="Times New Roman" pitchFamily="18" charset="0"/>
                      </a:endParaRPr>
                    </a:p>
                  </a:txBody>
                  <a:tcPr marL="101600" marR="101600" marT="52752" marB="52752"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.6491</a:t>
                      </a:r>
                      <a:endParaRPr kumimoji="0" lang="en-US" sz="1800" b="0" i="0" u="none" strike="noStrike" cap="none" normalizeH="0" baseline="0" dirty="0">
                        <a:ln>
                          <a:noFill/>
                        </a:ln>
                        <a:solidFill>
                          <a:schemeClr val="tx1"/>
                        </a:solidFill>
                        <a:effectLst/>
                        <a:latin typeface="Times New Roman" pitchFamily="18" charset="0"/>
                      </a:endParaRPr>
                    </a:p>
                  </a:txBody>
                  <a:tcPr marL="101600" marR="101600" marT="52752" marB="52752"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5"/>
                  </a:ext>
                </a:extLst>
              </a:tr>
              <a:tr h="31911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1-mos forward</a:t>
                      </a:r>
                      <a:endParaRPr kumimoji="0" lang="en-US" sz="1800" b="0" i="0" u="none" strike="noStrike" cap="none" normalizeH="0" baseline="0" dirty="0">
                        <a:ln>
                          <a:noFill/>
                        </a:ln>
                        <a:solidFill>
                          <a:schemeClr val="tx1"/>
                        </a:solidFill>
                        <a:effectLst/>
                        <a:latin typeface="Times New Roman" pitchFamily="18" charset="0"/>
                      </a:endParaRPr>
                    </a:p>
                  </a:txBody>
                  <a:tcPr marL="101600" marR="101600" marT="52752" marB="52752" horzOverflow="overflow">
                    <a:lnL>
                      <a:noFill/>
                    </a:lnL>
                    <a:lnR>
                      <a:noFill/>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1.5402</a:t>
                      </a:r>
                      <a:endParaRPr kumimoji="0" lang="en-US" sz="1800" b="0" i="0" u="none" strike="noStrike" cap="none" normalizeH="0" baseline="0" dirty="0">
                        <a:ln>
                          <a:noFill/>
                        </a:ln>
                        <a:solidFill>
                          <a:schemeClr val="tx1"/>
                        </a:solidFill>
                        <a:effectLst/>
                        <a:latin typeface="Times New Roman" pitchFamily="18" charset="0"/>
                      </a:endParaRPr>
                    </a:p>
                  </a:txBody>
                  <a:tcPr marL="101600" marR="101600" marT="52752" marB="52752" horzOverflow="overflow">
                    <a:lnL>
                      <a:noFill/>
                    </a:lnL>
                    <a:lnR>
                      <a:noFill/>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.6493</a:t>
                      </a:r>
                      <a:endParaRPr kumimoji="0" lang="en-US" sz="1800" b="0" i="0" u="none" strike="noStrike" cap="none" normalizeH="0" baseline="0" dirty="0">
                        <a:ln>
                          <a:noFill/>
                        </a:ln>
                        <a:solidFill>
                          <a:schemeClr val="tx1"/>
                        </a:solidFill>
                        <a:effectLst/>
                        <a:latin typeface="Times New Roman" pitchFamily="18" charset="0"/>
                      </a:endParaRPr>
                    </a:p>
                  </a:txBody>
                  <a:tcPr marL="101600" marR="101600" marT="52752" marB="52752" horzOverflow="overflow">
                    <a:lnL>
                      <a:noFill/>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10006"/>
                  </a:ext>
                </a:extLst>
              </a:tr>
              <a:tr h="31911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3-mos forward</a:t>
                      </a:r>
                      <a:endParaRPr kumimoji="0" lang="en-US" sz="1800" b="0" i="0" u="none" strike="noStrike" cap="none" normalizeH="0" baseline="0">
                        <a:ln>
                          <a:noFill/>
                        </a:ln>
                        <a:solidFill>
                          <a:schemeClr val="tx1"/>
                        </a:solidFill>
                        <a:effectLst/>
                        <a:latin typeface="Times New Roman" pitchFamily="18" charset="0"/>
                      </a:endParaRPr>
                    </a:p>
                  </a:txBody>
                  <a:tcPr marL="101600" marR="101600" marT="52752" marB="52752" horzOverflow="overflow">
                    <a:lnL>
                      <a:noFill/>
                    </a:lnL>
                    <a:lnR>
                      <a:noFill/>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1.5396</a:t>
                      </a:r>
                      <a:endParaRPr kumimoji="0" lang="en-US" sz="1800" b="0" i="0" u="none" strike="noStrike" cap="none" normalizeH="0" baseline="0" dirty="0">
                        <a:ln>
                          <a:noFill/>
                        </a:ln>
                        <a:solidFill>
                          <a:schemeClr val="tx1"/>
                        </a:solidFill>
                        <a:effectLst/>
                        <a:latin typeface="Times New Roman" pitchFamily="18" charset="0"/>
                      </a:endParaRPr>
                    </a:p>
                  </a:txBody>
                  <a:tcPr marL="101600" marR="101600" marT="52752" marB="52752"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.6495</a:t>
                      </a:r>
                      <a:endParaRPr kumimoji="0" lang="en-US" sz="1800" b="0" i="0" u="none" strike="noStrike" cap="none" normalizeH="0" baseline="0" dirty="0">
                        <a:ln>
                          <a:noFill/>
                        </a:ln>
                        <a:solidFill>
                          <a:schemeClr val="tx1"/>
                        </a:solidFill>
                        <a:effectLst/>
                        <a:latin typeface="Times New Roman" pitchFamily="18" charset="0"/>
                      </a:endParaRPr>
                    </a:p>
                  </a:txBody>
                  <a:tcPr marL="101600" marR="101600" marT="52752" marB="52752"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7"/>
                  </a:ext>
                </a:extLst>
              </a:tr>
              <a:tr h="31911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6-mos forward</a:t>
                      </a:r>
                      <a:endParaRPr kumimoji="0" lang="en-US" sz="1800" b="0" i="0" u="none" strike="noStrike" cap="none" normalizeH="0" baseline="0" dirty="0">
                        <a:ln>
                          <a:noFill/>
                        </a:ln>
                        <a:solidFill>
                          <a:schemeClr val="tx1"/>
                        </a:solidFill>
                        <a:effectLst/>
                        <a:latin typeface="Times New Roman" pitchFamily="18" charset="0"/>
                      </a:endParaRPr>
                    </a:p>
                  </a:txBody>
                  <a:tcPr marL="101600" marR="101600" marT="52752" marB="52752" horzOverflow="overflow">
                    <a:lnL>
                      <a:noFill/>
                    </a:lnL>
                    <a:lnR>
                      <a:noFill/>
                    </a:lnR>
                    <a:lnT>
                      <a:noFill/>
                    </a:lnT>
                    <a:lnB cap="flat">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1.5389</a:t>
                      </a:r>
                      <a:endParaRPr kumimoji="0" lang="en-US" sz="1800" b="0" i="0" u="none" strike="noStrike" cap="none" normalizeH="0" baseline="0" dirty="0">
                        <a:ln>
                          <a:noFill/>
                        </a:ln>
                        <a:solidFill>
                          <a:schemeClr val="tx1"/>
                        </a:solidFill>
                        <a:effectLst/>
                        <a:latin typeface="Times New Roman" pitchFamily="18" charset="0"/>
                      </a:endParaRPr>
                    </a:p>
                  </a:txBody>
                  <a:tcPr marL="101600" marR="101600" marT="52752" marB="52752" horzOverflow="overflow">
                    <a:lnL>
                      <a:noFill/>
                    </a:lnL>
                    <a:lnR>
                      <a:noFill/>
                    </a:lnR>
                    <a:lnT>
                      <a:noFill/>
                    </a:lnT>
                    <a:lnB cap="flat">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.6498</a:t>
                      </a:r>
                      <a:endParaRPr kumimoji="0" lang="en-US" sz="1800" b="0" i="0" u="none" strike="noStrike" cap="none" normalizeH="0" baseline="0" dirty="0">
                        <a:ln>
                          <a:noFill/>
                        </a:ln>
                        <a:solidFill>
                          <a:schemeClr val="tx1"/>
                        </a:solidFill>
                        <a:effectLst/>
                        <a:latin typeface="Times New Roman" pitchFamily="18" charset="0"/>
                      </a:endParaRPr>
                    </a:p>
                  </a:txBody>
                  <a:tcPr marL="101600" marR="101600" marT="52752" marB="52752" horzOverflow="overflow">
                    <a:lnL>
                      <a:noFill/>
                    </a:lnL>
                    <a:lnR cap="flat">
                      <a:noFill/>
                    </a:lnR>
                    <a:lnT>
                      <a:noFill/>
                    </a:lnT>
                    <a:lnB cap="flat">
                      <a:noFill/>
                    </a:lnB>
                    <a:lnTlToBr>
                      <a:noFill/>
                    </a:lnTlToBr>
                    <a:lnBlToTr>
                      <a:noFill/>
                    </a:lnBlToTr>
                    <a:solidFill>
                      <a:schemeClr val="bg1"/>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29489744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3325F-8ACC-4836-8107-45C2E60BB8EE}"/>
              </a:ext>
            </a:extLst>
          </p:cNvPr>
          <p:cNvSpPr>
            <a:spLocks noGrp="1"/>
          </p:cNvSpPr>
          <p:nvPr>
            <p:ph type="title"/>
          </p:nvPr>
        </p:nvSpPr>
        <p:spPr/>
        <p:txBody>
          <a:bodyPr/>
          <a:lstStyle/>
          <a:p>
            <a:r>
              <a:rPr lang="en-US" dirty="0"/>
              <a:t>Learning Objectives</a:t>
            </a:r>
          </a:p>
        </p:txBody>
      </p:sp>
      <p:sp>
        <p:nvSpPr>
          <p:cNvPr id="3" name="Content Placeholder 2">
            <a:extLst>
              <a:ext uri="{FF2B5EF4-FFF2-40B4-BE49-F238E27FC236}">
                <a16:creationId xmlns:a16="http://schemas.microsoft.com/office/drawing/2014/main" id="{E514C4A9-9723-4821-98DB-1C8DC12A5A04}"/>
              </a:ext>
            </a:extLst>
          </p:cNvPr>
          <p:cNvSpPr>
            <a:spLocks noGrp="1"/>
          </p:cNvSpPr>
          <p:nvPr>
            <p:ph idx="1"/>
          </p:nvPr>
        </p:nvSpPr>
        <p:spPr>
          <a:xfrm>
            <a:off x="450700" y="1825625"/>
            <a:ext cx="8320606" cy="4351338"/>
          </a:xfrm>
        </p:spPr>
        <p:txBody>
          <a:bodyPr/>
          <a:lstStyle/>
          <a:p>
            <a:r>
              <a:rPr lang="en-US" sz="2800" dirty="0"/>
              <a:t>Explore the functions and structure of the foreign exchange market.</a:t>
            </a:r>
          </a:p>
          <a:p>
            <a:r>
              <a:rPr lang="en-US" sz="2800" dirty="0"/>
              <a:t>Describe the transactions conducted in the foreign exchange market.</a:t>
            </a:r>
          </a:p>
          <a:p>
            <a:r>
              <a:rPr lang="en-US" sz="2800" dirty="0"/>
              <a:t>Examine the forms of currency quotations.</a:t>
            </a:r>
          </a:p>
          <a:p>
            <a:endParaRPr lang="en-US" dirty="0"/>
          </a:p>
        </p:txBody>
      </p:sp>
    </p:spTree>
    <p:extLst>
      <p:ext uri="{BB962C8B-B14F-4D97-AF65-F5344CB8AC3E}">
        <p14:creationId xmlns:p14="http://schemas.microsoft.com/office/powerpoint/2010/main" val="4207583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A7B4C-DF44-4900-8AF5-626011725754}"/>
              </a:ext>
            </a:extLst>
          </p:cNvPr>
          <p:cNvSpPr>
            <a:spLocks noGrp="1"/>
          </p:cNvSpPr>
          <p:nvPr>
            <p:ph type="title"/>
          </p:nvPr>
        </p:nvSpPr>
        <p:spPr/>
        <p:txBody>
          <a:bodyPr/>
          <a:lstStyle/>
          <a:p>
            <a:r>
              <a:rPr lang="en-US" altLang="en-US" sz="3200" dirty="0"/>
              <a:t>Forward Premium or Discount</a:t>
            </a:r>
            <a:endParaRPr lang="en-US" dirty="0"/>
          </a:p>
        </p:txBody>
      </p:sp>
      <p:sp>
        <p:nvSpPr>
          <p:cNvPr id="3" name="Content Placeholder 2">
            <a:extLst>
              <a:ext uri="{FF2B5EF4-FFF2-40B4-BE49-F238E27FC236}">
                <a16:creationId xmlns:a16="http://schemas.microsoft.com/office/drawing/2014/main" id="{DFD5F453-F1AD-42C4-A665-C8BB16D06711}"/>
              </a:ext>
            </a:extLst>
          </p:cNvPr>
          <p:cNvSpPr>
            <a:spLocks noGrp="1"/>
          </p:cNvSpPr>
          <p:nvPr>
            <p:ph idx="1"/>
          </p:nvPr>
        </p:nvSpPr>
        <p:spPr>
          <a:xfrm>
            <a:off x="628650" y="3865615"/>
            <a:ext cx="8247386" cy="3234415"/>
          </a:xfrm>
        </p:spPr>
        <p:txBody>
          <a:bodyPr/>
          <a:lstStyle/>
          <a:p>
            <a:pPr marL="342900" indent="-342900">
              <a:spcBef>
                <a:spcPct val="50000"/>
              </a:spcBef>
              <a:buFont typeface="Arial" panose="020B0604020202020204" pitchFamily="34" charset="0"/>
              <a:buChar char="•"/>
            </a:pPr>
            <a:r>
              <a:rPr lang="en-US" altLang="en-US" sz="2800" dirty="0">
                <a:ea typeface="Arial Unicode MS" pitchFamily="34" charset="-128"/>
              </a:rPr>
              <a:t>Pound is trading at a discount versus the dollar. </a:t>
            </a:r>
          </a:p>
          <a:p>
            <a:pPr marL="342900" indent="-342900">
              <a:spcBef>
                <a:spcPct val="50000"/>
              </a:spcBef>
              <a:buFont typeface="Arial" panose="020B0604020202020204" pitchFamily="34" charset="0"/>
              <a:buChar char="•"/>
            </a:pPr>
            <a:r>
              <a:rPr lang="en-US" altLang="en-US" sz="2800" dirty="0">
                <a:ea typeface="Arial Unicode MS" pitchFamily="34" charset="-128"/>
              </a:rPr>
              <a:t>Dollar is trading at a premium versus the pound.</a:t>
            </a:r>
          </a:p>
          <a:p>
            <a:pPr marL="342900" indent="-342900">
              <a:spcBef>
                <a:spcPct val="50000"/>
              </a:spcBef>
              <a:buFont typeface="Arial" panose="020B0604020202020204" pitchFamily="34" charset="0"/>
              <a:buChar char="•"/>
            </a:pPr>
            <a:r>
              <a:rPr lang="en-US" dirty="0"/>
              <a:t>Market participants expect the pound to depreciate against the dollar.</a:t>
            </a:r>
          </a:p>
          <a:p>
            <a:endParaRPr lang="en-US" dirty="0"/>
          </a:p>
        </p:txBody>
      </p:sp>
      <p:graphicFrame>
        <p:nvGraphicFramePr>
          <p:cNvPr id="4" name="Group 23">
            <a:extLst>
              <a:ext uri="{FF2B5EF4-FFF2-40B4-BE49-F238E27FC236}">
                <a16:creationId xmlns:a16="http://schemas.microsoft.com/office/drawing/2014/main" id="{6378F452-B98D-45B0-8CD2-806F0CCD3BA2}"/>
              </a:ext>
            </a:extLst>
          </p:cNvPr>
          <p:cNvGraphicFramePr>
            <a:graphicFrameLocks noGrp="1"/>
          </p:cNvGraphicFramePr>
          <p:nvPr>
            <p:extLst>
              <p:ext uri="{D42A27DB-BD31-4B8C-83A1-F6EECF244321}">
                <p14:modId xmlns:p14="http://schemas.microsoft.com/office/powerpoint/2010/main" val="2588357878"/>
              </p:ext>
            </p:extLst>
          </p:nvPr>
        </p:nvGraphicFramePr>
        <p:xfrm>
          <a:off x="1014074" y="1380629"/>
          <a:ext cx="6737380" cy="2127410"/>
        </p:xfrm>
        <a:graphic>
          <a:graphicData uri="http://schemas.openxmlformats.org/drawingml/2006/table">
            <a:tbl>
              <a:tblPr/>
              <a:tblGrid>
                <a:gridCol w="2337050">
                  <a:extLst>
                    <a:ext uri="{9D8B030D-6E8A-4147-A177-3AD203B41FA5}">
                      <a16:colId xmlns:a16="http://schemas.microsoft.com/office/drawing/2014/main" val="20000"/>
                    </a:ext>
                  </a:extLst>
                </a:gridCol>
                <a:gridCol w="234293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tblGrid>
              <a:tr h="425450">
                <a:tc>
                  <a:txBody>
                    <a:bodyPr/>
                    <a:lstStyle/>
                    <a:p>
                      <a:pPr marL="0" marR="0" lvl="0" indent="0" algn="l" defTabSz="809625" rtl="0" eaLnBrk="1" fontAlgn="base" latinLnBrk="0" hangingPunct="1">
                        <a:lnSpc>
                          <a:spcPct val="100000"/>
                        </a:lnSpc>
                        <a:spcBef>
                          <a:spcPct val="0"/>
                        </a:spcBef>
                        <a:spcAft>
                          <a:spcPct val="0"/>
                        </a:spcAft>
                        <a:buClrTx/>
                        <a:buSzTx/>
                        <a:buFontTx/>
                        <a:buNone/>
                        <a:tabLst/>
                      </a:pPr>
                      <a:endParaRPr kumimoji="0" lang="en-US" sz="2100" b="0" i="0" u="none" strike="noStrike" kern="1200" cap="none" normalizeH="0" baseline="0" dirty="0">
                        <a:ln>
                          <a:noFill/>
                        </a:ln>
                        <a:solidFill>
                          <a:schemeClr val="tx1"/>
                        </a:solidFill>
                        <a:effectLst/>
                        <a:latin typeface="Times New Roman" pitchFamily="18" charset="0"/>
                        <a:ea typeface="+mn-ea"/>
                        <a:cs typeface="Times New Roman" pitchFamily="18" charset="0"/>
                      </a:endParaRPr>
                    </a:p>
                  </a:txBody>
                  <a:tcPr marL="101600" marR="101600" marT="52721" marB="5272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09625"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New Roman" pitchFamily="18" charset="0"/>
                      </a:endParaRPr>
                    </a:p>
                  </a:txBody>
                  <a:tcPr marL="101600" marR="101600" marT="52721" marB="5272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09625"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New Roman" pitchFamily="18" charset="0"/>
                      </a:endParaRPr>
                    </a:p>
                  </a:txBody>
                  <a:tcPr marL="101600" marR="101600" marT="52721" marB="5272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25450">
                <a:tc>
                  <a:txBody>
                    <a:bodyPr/>
                    <a:lstStyle/>
                    <a:p>
                      <a:pPr marL="0" marR="0" lvl="0" indent="0" algn="l" defTabSz="809625" rtl="0" eaLnBrk="1" fontAlgn="base" latinLnBrk="0" hangingPunct="1">
                        <a:lnSpc>
                          <a:spcPct val="100000"/>
                        </a:lnSpc>
                        <a:spcBef>
                          <a:spcPct val="0"/>
                        </a:spcBef>
                        <a:spcAft>
                          <a:spcPct val="0"/>
                        </a:spcAft>
                        <a:buClrTx/>
                        <a:buSzTx/>
                        <a:buFontTx/>
                        <a:buNone/>
                        <a:tabLst/>
                      </a:pPr>
                      <a:r>
                        <a:rPr kumimoji="0" lang="en-US" altLang="en-US" sz="2100" b="0" i="0" u="none" strike="noStrike" kern="1200" cap="none" normalizeH="0" baseline="0" dirty="0">
                          <a:ln>
                            <a:noFill/>
                          </a:ln>
                          <a:solidFill>
                            <a:schemeClr val="tx1"/>
                          </a:solidFill>
                          <a:effectLst/>
                          <a:latin typeface="Times New Roman" pitchFamily="18" charset="0"/>
                          <a:ea typeface="+mn-ea"/>
                          <a:cs typeface="Times New Roman" pitchFamily="18" charset="0"/>
                        </a:rPr>
                        <a:t>Spot </a:t>
                      </a:r>
                      <a:endParaRPr kumimoji="0" lang="en-US" sz="2100" b="0" i="0" u="none" strike="noStrike" kern="1200" cap="none" normalizeH="0" baseline="0" dirty="0">
                        <a:ln>
                          <a:noFill/>
                        </a:ln>
                        <a:solidFill>
                          <a:schemeClr val="tx1"/>
                        </a:solidFill>
                        <a:effectLst/>
                        <a:latin typeface="Times New Roman" pitchFamily="18" charset="0"/>
                        <a:ea typeface="+mn-ea"/>
                        <a:cs typeface="Times New Roman" pitchFamily="18" charset="0"/>
                      </a:endParaRPr>
                    </a:p>
                  </a:txBody>
                  <a:tcPr marL="101600" marR="101600" marT="52721" marB="52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09625"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dirty="0">
                          <a:ln>
                            <a:noFill/>
                          </a:ln>
                          <a:solidFill>
                            <a:schemeClr val="tx1"/>
                          </a:solidFill>
                          <a:effectLst/>
                          <a:latin typeface="Times New Roman" pitchFamily="18" charset="0"/>
                          <a:cs typeface="Times New Roman" pitchFamily="18" charset="0"/>
                        </a:rPr>
                        <a:t>S($/£)=  1.5405</a:t>
                      </a:r>
                      <a:endParaRPr kumimoji="0" lang="en-US" sz="2100" b="0" i="0" u="none" strike="noStrike" cap="none" normalizeH="0" baseline="0" dirty="0">
                        <a:ln>
                          <a:noFill/>
                        </a:ln>
                        <a:solidFill>
                          <a:schemeClr val="tx1"/>
                        </a:solidFill>
                        <a:effectLst/>
                        <a:latin typeface="Times New Roman" pitchFamily="18" charset="0"/>
                      </a:endParaRPr>
                    </a:p>
                  </a:txBody>
                  <a:tcPr marL="101600" marR="101600" marT="52721" marB="52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09625"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dirty="0">
                          <a:ln>
                            <a:noFill/>
                          </a:ln>
                          <a:solidFill>
                            <a:schemeClr val="tx1"/>
                          </a:solidFill>
                          <a:effectLst/>
                          <a:latin typeface="Times New Roman" pitchFamily="18" charset="0"/>
                          <a:cs typeface="Times New Roman" pitchFamily="18" charset="0"/>
                        </a:rPr>
                        <a:t>S(£/$)= .6491</a:t>
                      </a:r>
                      <a:endParaRPr kumimoji="0" lang="en-US" sz="2100" b="0" i="0" u="none" strike="noStrike" cap="none" normalizeH="0" baseline="0" dirty="0">
                        <a:ln>
                          <a:noFill/>
                        </a:ln>
                        <a:solidFill>
                          <a:schemeClr val="tx1"/>
                        </a:solidFill>
                        <a:effectLst/>
                        <a:latin typeface="Times New Roman" pitchFamily="18" charset="0"/>
                      </a:endParaRPr>
                    </a:p>
                  </a:txBody>
                  <a:tcPr marL="101600" marR="101600" marT="52721" marB="52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25450">
                <a:tc>
                  <a:txBody>
                    <a:bodyPr/>
                    <a:lstStyle/>
                    <a:p>
                      <a:pPr marL="0" marR="0" lvl="0" indent="0" algn="l" defTabSz="809625"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dirty="0">
                          <a:ln>
                            <a:noFill/>
                          </a:ln>
                          <a:solidFill>
                            <a:schemeClr val="tx1"/>
                          </a:solidFill>
                          <a:effectLst/>
                          <a:latin typeface="Times New Roman" pitchFamily="18" charset="0"/>
                          <a:cs typeface="Times New Roman" pitchFamily="18" charset="0"/>
                        </a:rPr>
                        <a:t>1-mos forward</a:t>
                      </a:r>
                      <a:endParaRPr kumimoji="0" lang="en-US" sz="2100" b="0" i="0" u="none" strike="noStrike" cap="none" normalizeH="0" baseline="0" dirty="0">
                        <a:ln>
                          <a:noFill/>
                        </a:ln>
                        <a:solidFill>
                          <a:schemeClr val="tx1"/>
                        </a:solidFill>
                        <a:effectLst/>
                        <a:latin typeface="Times New Roman" pitchFamily="18" charset="0"/>
                      </a:endParaRPr>
                    </a:p>
                  </a:txBody>
                  <a:tcPr marL="101600" marR="101600" marT="52721" marB="52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09625"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dirty="0">
                          <a:ln>
                            <a:noFill/>
                          </a:ln>
                          <a:solidFill>
                            <a:schemeClr val="tx1"/>
                          </a:solidFill>
                          <a:effectLst/>
                          <a:latin typeface="Times New Roman" pitchFamily="18" charset="0"/>
                          <a:cs typeface="Times New Roman" pitchFamily="18" charset="0"/>
                        </a:rPr>
                        <a:t>F</a:t>
                      </a:r>
                      <a:r>
                        <a:rPr kumimoji="0" lang="en-US" sz="2100" b="0" i="0" u="none" strike="noStrike" cap="none" normalizeH="0" baseline="-25000" dirty="0">
                          <a:ln>
                            <a:noFill/>
                          </a:ln>
                          <a:solidFill>
                            <a:schemeClr val="tx1"/>
                          </a:solidFill>
                          <a:effectLst/>
                          <a:latin typeface="Times New Roman" pitchFamily="18" charset="0"/>
                          <a:cs typeface="Times New Roman" pitchFamily="18" charset="0"/>
                        </a:rPr>
                        <a:t>1</a:t>
                      </a:r>
                      <a:r>
                        <a:rPr kumimoji="0" lang="en-US" sz="2100" b="0" i="0" u="none" strike="noStrike" cap="none" normalizeH="0" baseline="0" dirty="0">
                          <a:ln>
                            <a:noFill/>
                          </a:ln>
                          <a:solidFill>
                            <a:schemeClr val="tx1"/>
                          </a:solidFill>
                          <a:effectLst/>
                          <a:latin typeface="Times New Roman" pitchFamily="18" charset="0"/>
                          <a:cs typeface="Times New Roman" pitchFamily="18" charset="0"/>
                        </a:rPr>
                        <a:t>($/£)= 1.5402</a:t>
                      </a:r>
                      <a:endParaRPr kumimoji="0" lang="en-US" sz="2100" b="0" i="0" u="none" strike="noStrike" cap="none" normalizeH="0" baseline="0" dirty="0">
                        <a:ln>
                          <a:noFill/>
                        </a:ln>
                        <a:solidFill>
                          <a:schemeClr val="tx1"/>
                        </a:solidFill>
                        <a:effectLst/>
                        <a:latin typeface="Times New Roman" pitchFamily="18" charset="0"/>
                      </a:endParaRPr>
                    </a:p>
                  </a:txBody>
                  <a:tcPr marL="101600" marR="101600" marT="52721" marB="52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09625"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dirty="0">
                          <a:ln>
                            <a:noFill/>
                          </a:ln>
                          <a:solidFill>
                            <a:schemeClr val="tx1"/>
                          </a:solidFill>
                          <a:effectLst/>
                          <a:latin typeface="Times New Roman" pitchFamily="18" charset="0"/>
                          <a:cs typeface="Times New Roman" pitchFamily="18" charset="0"/>
                        </a:rPr>
                        <a:t>F</a:t>
                      </a:r>
                      <a:r>
                        <a:rPr kumimoji="0" lang="en-US" sz="2100" b="0" i="0" u="none" strike="noStrike" cap="none" normalizeH="0" baseline="-25000" dirty="0">
                          <a:ln>
                            <a:noFill/>
                          </a:ln>
                          <a:solidFill>
                            <a:schemeClr val="tx1"/>
                          </a:solidFill>
                          <a:effectLst/>
                          <a:latin typeface="Times New Roman" pitchFamily="18" charset="0"/>
                          <a:cs typeface="Times New Roman" pitchFamily="18" charset="0"/>
                        </a:rPr>
                        <a:t>1</a:t>
                      </a:r>
                      <a:r>
                        <a:rPr kumimoji="0" lang="en-US" sz="2100" b="0" i="0" u="none" strike="noStrike" cap="none" normalizeH="0" baseline="0" dirty="0">
                          <a:ln>
                            <a:noFill/>
                          </a:ln>
                          <a:solidFill>
                            <a:schemeClr val="tx1"/>
                          </a:solidFill>
                          <a:effectLst/>
                          <a:latin typeface="Times New Roman" pitchFamily="18" charset="0"/>
                          <a:cs typeface="Times New Roman" pitchFamily="18" charset="0"/>
                        </a:rPr>
                        <a:t>(£/$)=.6493</a:t>
                      </a:r>
                      <a:endParaRPr kumimoji="0" lang="en-US" sz="2100" b="0" i="0" u="none" strike="noStrike" cap="none" normalizeH="0" baseline="0" dirty="0">
                        <a:ln>
                          <a:noFill/>
                        </a:ln>
                        <a:solidFill>
                          <a:schemeClr val="tx1"/>
                        </a:solidFill>
                        <a:effectLst/>
                        <a:latin typeface="Times New Roman" pitchFamily="18" charset="0"/>
                      </a:endParaRPr>
                    </a:p>
                  </a:txBody>
                  <a:tcPr marL="101600" marR="101600" marT="52721" marB="52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25450">
                <a:tc>
                  <a:txBody>
                    <a:bodyPr/>
                    <a:lstStyle/>
                    <a:p>
                      <a:pPr marL="0" marR="0" lvl="0" indent="0" algn="l" defTabSz="809625"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dirty="0">
                          <a:ln>
                            <a:noFill/>
                          </a:ln>
                          <a:solidFill>
                            <a:schemeClr val="tx1"/>
                          </a:solidFill>
                          <a:effectLst/>
                          <a:latin typeface="Times New Roman" pitchFamily="18" charset="0"/>
                          <a:cs typeface="Times New Roman" pitchFamily="18" charset="0"/>
                        </a:rPr>
                        <a:t>3-mos forward</a:t>
                      </a:r>
                      <a:endParaRPr kumimoji="0" lang="en-US" sz="2100" b="0" i="0" u="none" strike="noStrike" cap="none" normalizeH="0" baseline="0" dirty="0">
                        <a:ln>
                          <a:noFill/>
                        </a:ln>
                        <a:solidFill>
                          <a:schemeClr val="tx1"/>
                        </a:solidFill>
                        <a:effectLst/>
                        <a:latin typeface="Times New Roman" pitchFamily="18" charset="0"/>
                      </a:endParaRPr>
                    </a:p>
                  </a:txBody>
                  <a:tcPr marL="101600" marR="101600" marT="52721" marB="52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09625"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dirty="0">
                          <a:ln>
                            <a:noFill/>
                          </a:ln>
                          <a:solidFill>
                            <a:schemeClr val="tx1"/>
                          </a:solidFill>
                          <a:effectLst/>
                          <a:latin typeface="Times New Roman" pitchFamily="18" charset="0"/>
                          <a:cs typeface="Times New Roman" pitchFamily="18" charset="0"/>
                        </a:rPr>
                        <a:t>F</a:t>
                      </a:r>
                      <a:r>
                        <a:rPr kumimoji="0" lang="en-US" sz="2100" b="0" i="0" u="none" strike="noStrike" cap="none" normalizeH="0" baseline="-25000" dirty="0">
                          <a:ln>
                            <a:noFill/>
                          </a:ln>
                          <a:solidFill>
                            <a:schemeClr val="tx1"/>
                          </a:solidFill>
                          <a:effectLst/>
                          <a:latin typeface="Times New Roman" pitchFamily="18" charset="0"/>
                          <a:cs typeface="Times New Roman" pitchFamily="18" charset="0"/>
                        </a:rPr>
                        <a:t>3</a:t>
                      </a:r>
                      <a:r>
                        <a:rPr kumimoji="0" lang="en-US" sz="2100" b="0" i="0" u="none" strike="noStrike" cap="none" normalizeH="0" baseline="0" dirty="0">
                          <a:ln>
                            <a:noFill/>
                          </a:ln>
                          <a:solidFill>
                            <a:schemeClr val="tx1"/>
                          </a:solidFill>
                          <a:effectLst/>
                          <a:latin typeface="Times New Roman" pitchFamily="18" charset="0"/>
                          <a:cs typeface="Times New Roman" pitchFamily="18" charset="0"/>
                        </a:rPr>
                        <a:t>($/£)= 1.5396</a:t>
                      </a:r>
                      <a:endParaRPr kumimoji="0" lang="en-US" sz="2100" b="0" i="0" u="none" strike="noStrike" cap="none" normalizeH="0" baseline="0" dirty="0">
                        <a:ln>
                          <a:noFill/>
                        </a:ln>
                        <a:solidFill>
                          <a:schemeClr val="tx1"/>
                        </a:solidFill>
                        <a:effectLst/>
                        <a:latin typeface="Times New Roman" pitchFamily="18" charset="0"/>
                      </a:endParaRPr>
                    </a:p>
                  </a:txBody>
                  <a:tcPr marL="101600" marR="101600" marT="52721" marB="52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09625"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dirty="0">
                          <a:ln>
                            <a:noFill/>
                          </a:ln>
                          <a:solidFill>
                            <a:schemeClr val="tx1"/>
                          </a:solidFill>
                          <a:effectLst/>
                          <a:latin typeface="Times New Roman" pitchFamily="18" charset="0"/>
                          <a:cs typeface="Times New Roman" pitchFamily="18" charset="0"/>
                        </a:rPr>
                        <a:t>F</a:t>
                      </a:r>
                      <a:r>
                        <a:rPr kumimoji="0" lang="en-US" sz="2100" b="0" i="0" u="none" strike="noStrike" cap="none" normalizeH="0" baseline="-25000" dirty="0">
                          <a:ln>
                            <a:noFill/>
                          </a:ln>
                          <a:solidFill>
                            <a:schemeClr val="tx1"/>
                          </a:solidFill>
                          <a:effectLst/>
                          <a:latin typeface="Times New Roman" pitchFamily="18" charset="0"/>
                          <a:cs typeface="Times New Roman" pitchFamily="18" charset="0"/>
                        </a:rPr>
                        <a:t>3</a:t>
                      </a:r>
                      <a:r>
                        <a:rPr kumimoji="0" lang="en-US" sz="2100" b="0" i="0" u="none" strike="noStrike" cap="none" normalizeH="0" baseline="0" dirty="0">
                          <a:ln>
                            <a:noFill/>
                          </a:ln>
                          <a:solidFill>
                            <a:schemeClr val="tx1"/>
                          </a:solidFill>
                          <a:effectLst/>
                          <a:latin typeface="Times New Roman" pitchFamily="18" charset="0"/>
                          <a:cs typeface="Times New Roman" pitchFamily="18" charset="0"/>
                        </a:rPr>
                        <a:t>(£/$)=.6495</a:t>
                      </a:r>
                      <a:endParaRPr kumimoji="0" lang="en-US" sz="2100" b="0" i="0" u="none" strike="noStrike" cap="none" normalizeH="0" baseline="0" dirty="0">
                        <a:ln>
                          <a:noFill/>
                        </a:ln>
                        <a:solidFill>
                          <a:schemeClr val="tx1"/>
                        </a:solidFill>
                        <a:effectLst/>
                        <a:latin typeface="Times New Roman" pitchFamily="18" charset="0"/>
                      </a:endParaRPr>
                    </a:p>
                  </a:txBody>
                  <a:tcPr marL="101600" marR="101600" marT="52721" marB="52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25450">
                <a:tc>
                  <a:txBody>
                    <a:bodyPr/>
                    <a:lstStyle/>
                    <a:p>
                      <a:pPr marL="0" marR="0" lvl="0" indent="0" algn="l" defTabSz="809625"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dirty="0">
                          <a:ln>
                            <a:noFill/>
                          </a:ln>
                          <a:solidFill>
                            <a:schemeClr val="tx1"/>
                          </a:solidFill>
                          <a:effectLst/>
                          <a:latin typeface="Times New Roman" pitchFamily="18" charset="0"/>
                          <a:cs typeface="Times New Roman" pitchFamily="18" charset="0"/>
                        </a:rPr>
                        <a:t>6-mos forward</a:t>
                      </a:r>
                      <a:endParaRPr kumimoji="0" lang="en-US" sz="2100" b="0" i="0" u="none" strike="noStrike" cap="none" normalizeH="0" baseline="0" dirty="0">
                        <a:ln>
                          <a:noFill/>
                        </a:ln>
                        <a:solidFill>
                          <a:schemeClr val="tx1"/>
                        </a:solidFill>
                        <a:effectLst/>
                        <a:latin typeface="Times New Roman" pitchFamily="18" charset="0"/>
                      </a:endParaRPr>
                    </a:p>
                  </a:txBody>
                  <a:tcPr marL="101600" marR="101600" marT="52721" marB="52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09625"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dirty="0">
                          <a:ln>
                            <a:noFill/>
                          </a:ln>
                          <a:solidFill>
                            <a:schemeClr val="tx1"/>
                          </a:solidFill>
                          <a:effectLst/>
                          <a:latin typeface="Times New Roman" pitchFamily="18" charset="0"/>
                          <a:cs typeface="Times New Roman" pitchFamily="18" charset="0"/>
                        </a:rPr>
                        <a:t>F</a:t>
                      </a:r>
                      <a:r>
                        <a:rPr kumimoji="0" lang="en-US" sz="2100" b="0" i="0" u="none" strike="noStrike" cap="none" normalizeH="0" baseline="-25000" dirty="0">
                          <a:ln>
                            <a:noFill/>
                          </a:ln>
                          <a:solidFill>
                            <a:schemeClr val="tx1"/>
                          </a:solidFill>
                          <a:effectLst/>
                          <a:latin typeface="Times New Roman" pitchFamily="18" charset="0"/>
                          <a:cs typeface="Times New Roman" pitchFamily="18" charset="0"/>
                        </a:rPr>
                        <a:t>6</a:t>
                      </a:r>
                      <a:r>
                        <a:rPr kumimoji="0" lang="en-US" sz="2100" b="0" i="0" u="none" strike="noStrike" cap="none" normalizeH="0" baseline="0" dirty="0">
                          <a:ln>
                            <a:noFill/>
                          </a:ln>
                          <a:solidFill>
                            <a:schemeClr val="tx1"/>
                          </a:solidFill>
                          <a:effectLst/>
                          <a:latin typeface="Times New Roman" pitchFamily="18" charset="0"/>
                          <a:cs typeface="Times New Roman" pitchFamily="18" charset="0"/>
                        </a:rPr>
                        <a:t>($/£=) 1.5389</a:t>
                      </a:r>
                      <a:endParaRPr kumimoji="0" lang="en-US" sz="2100" b="0" i="0" u="none" strike="noStrike" cap="none" normalizeH="0" baseline="0" dirty="0">
                        <a:ln>
                          <a:noFill/>
                        </a:ln>
                        <a:solidFill>
                          <a:schemeClr val="tx1"/>
                        </a:solidFill>
                        <a:effectLst/>
                        <a:latin typeface="Times New Roman" pitchFamily="18" charset="0"/>
                      </a:endParaRPr>
                    </a:p>
                  </a:txBody>
                  <a:tcPr marL="101600" marR="101600" marT="52721" marB="52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09625"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dirty="0">
                          <a:ln>
                            <a:noFill/>
                          </a:ln>
                          <a:solidFill>
                            <a:schemeClr val="tx1"/>
                          </a:solidFill>
                          <a:effectLst/>
                          <a:latin typeface="Times New Roman" pitchFamily="18" charset="0"/>
                          <a:cs typeface="Times New Roman" pitchFamily="18" charset="0"/>
                        </a:rPr>
                        <a:t>F</a:t>
                      </a:r>
                      <a:r>
                        <a:rPr kumimoji="0" lang="en-US" sz="2100" b="0" i="0" u="none" strike="noStrike" cap="none" normalizeH="0" baseline="-25000" dirty="0">
                          <a:ln>
                            <a:noFill/>
                          </a:ln>
                          <a:solidFill>
                            <a:schemeClr val="tx1"/>
                          </a:solidFill>
                          <a:effectLst/>
                          <a:latin typeface="Times New Roman" pitchFamily="18" charset="0"/>
                          <a:cs typeface="Times New Roman" pitchFamily="18" charset="0"/>
                        </a:rPr>
                        <a:t>6</a:t>
                      </a:r>
                      <a:r>
                        <a:rPr kumimoji="0" lang="en-US" sz="2100" b="0" i="0" u="none" strike="noStrike" cap="none" normalizeH="0" baseline="0" dirty="0">
                          <a:ln>
                            <a:noFill/>
                          </a:ln>
                          <a:solidFill>
                            <a:schemeClr val="tx1"/>
                          </a:solidFill>
                          <a:effectLst/>
                          <a:latin typeface="Times New Roman" pitchFamily="18" charset="0"/>
                          <a:cs typeface="Times New Roman" pitchFamily="18" charset="0"/>
                        </a:rPr>
                        <a:t>(£/$)=.6498</a:t>
                      </a:r>
                      <a:endParaRPr kumimoji="0" lang="en-US" sz="2100" b="0" i="0" u="none" strike="noStrike" cap="none" normalizeH="0" baseline="0" dirty="0">
                        <a:ln>
                          <a:noFill/>
                        </a:ln>
                        <a:solidFill>
                          <a:schemeClr val="tx1"/>
                        </a:solidFill>
                        <a:effectLst/>
                        <a:latin typeface="Times New Roman" pitchFamily="18" charset="0"/>
                      </a:endParaRPr>
                    </a:p>
                  </a:txBody>
                  <a:tcPr marL="101600" marR="101600" marT="52721" marB="52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40312882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A9D28-76E3-4629-A38D-956B9EA0502F}"/>
              </a:ext>
            </a:extLst>
          </p:cNvPr>
          <p:cNvSpPr>
            <a:spLocks noGrp="1"/>
          </p:cNvSpPr>
          <p:nvPr>
            <p:ph type="title"/>
          </p:nvPr>
        </p:nvSpPr>
        <p:spPr/>
        <p:txBody>
          <a:bodyPr/>
          <a:lstStyle/>
          <a:p>
            <a:r>
              <a:rPr lang="en-US" altLang="en-US" sz="3200" dirty="0"/>
              <a:t>Forward Premium or Discount</a:t>
            </a:r>
            <a:endParaRPr lang="en-US" dirty="0"/>
          </a:p>
        </p:txBody>
      </p:sp>
      <p:sp>
        <p:nvSpPr>
          <p:cNvPr id="3" name="Content Placeholder 2">
            <a:extLst>
              <a:ext uri="{FF2B5EF4-FFF2-40B4-BE49-F238E27FC236}">
                <a16:creationId xmlns:a16="http://schemas.microsoft.com/office/drawing/2014/main" id="{A3D6F725-2D28-4DCA-B1A7-B757186DF3CC}"/>
              </a:ext>
            </a:extLst>
          </p:cNvPr>
          <p:cNvSpPr>
            <a:spLocks noGrp="1"/>
          </p:cNvSpPr>
          <p:nvPr>
            <p:ph idx="1"/>
          </p:nvPr>
        </p:nvSpPr>
        <p:spPr>
          <a:xfrm>
            <a:off x="576646" y="1426929"/>
            <a:ext cx="7886700" cy="4351338"/>
          </a:xfrm>
        </p:spPr>
        <p:txBody>
          <a:bodyPr/>
          <a:lstStyle/>
          <a:p>
            <a:r>
              <a:rPr lang="en-US" dirty="0"/>
              <a:t>The forward premium or discount of a forward rate is the annualized percentage deviation from spot rate.</a:t>
            </a:r>
          </a:p>
          <a:p>
            <a:pPr lvl="1"/>
            <a:r>
              <a:rPr lang="en-US" dirty="0"/>
              <a:t>The forward premium or discount for currency </a:t>
            </a:r>
            <a:r>
              <a:rPr lang="en-US" b="1" dirty="0"/>
              <a:t>j</a:t>
            </a:r>
            <a:r>
              <a:rPr lang="en-US" dirty="0"/>
              <a:t> over N period.</a:t>
            </a:r>
          </a:p>
          <a:p>
            <a:pPr lvl="1"/>
            <a:endParaRPr lang="en-US" dirty="0"/>
          </a:p>
          <a:p>
            <a:pPr lvl="1"/>
            <a:endParaRPr lang="en-US" dirty="0"/>
          </a:p>
          <a:p>
            <a:pPr lvl="1"/>
            <a:endParaRPr lang="en-US" dirty="0"/>
          </a:p>
          <a:p>
            <a:pPr lvl="1"/>
            <a:endParaRPr lang="en-US" dirty="0"/>
          </a:p>
          <a:p>
            <a:pPr lvl="1"/>
            <a:r>
              <a:rPr lang="en-US" dirty="0"/>
              <a:t>The forward premium or discount for U.S. dollar over N period.</a:t>
            </a:r>
          </a:p>
        </p:txBody>
      </p:sp>
      <p:pic>
        <p:nvPicPr>
          <p:cNvPr id="4" name="Picture 3">
            <a:extLst>
              <a:ext uri="{FF2B5EF4-FFF2-40B4-BE49-F238E27FC236}">
                <a16:creationId xmlns:a16="http://schemas.microsoft.com/office/drawing/2014/main" id="{25DDD925-B8A0-4301-AF2A-BABC65DD9488}"/>
              </a:ext>
            </a:extLst>
          </p:cNvPr>
          <p:cNvPicPr>
            <a:picLocks noChangeAspect="1"/>
          </p:cNvPicPr>
          <p:nvPr/>
        </p:nvPicPr>
        <p:blipFill>
          <a:blip r:embed="rId2"/>
          <a:stretch>
            <a:fillRect/>
          </a:stretch>
        </p:blipFill>
        <p:spPr>
          <a:xfrm>
            <a:off x="2112683" y="3516882"/>
            <a:ext cx="4814625" cy="933476"/>
          </a:xfrm>
          <a:prstGeom prst="rect">
            <a:avLst/>
          </a:prstGeom>
        </p:spPr>
      </p:pic>
      <p:pic>
        <p:nvPicPr>
          <p:cNvPr id="5" name="Picture 4">
            <a:extLst>
              <a:ext uri="{FF2B5EF4-FFF2-40B4-BE49-F238E27FC236}">
                <a16:creationId xmlns:a16="http://schemas.microsoft.com/office/drawing/2014/main" id="{C7017A57-25BC-41B9-94A8-459BAAF6A641}"/>
              </a:ext>
            </a:extLst>
          </p:cNvPr>
          <p:cNvPicPr>
            <a:picLocks noChangeAspect="1"/>
          </p:cNvPicPr>
          <p:nvPr/>
        </p:nvPicPr>
        <p:blipFill>
          <a:blip r:embed="rId3"/>
          <a:stretch>
            <a:fillRect/>
          </a:stretch>
        </p:blipFill>
        <p:spPr>
          <a:xfrm>
            <a:off x="2046856" y="5554895"/>
            <a:ext cx="4946277" cy="887326"/>
          </a:xfrm>
          <a:prstGeom prst="rect">
            <a:avLst/>
          </a:prstGeom>
        </p:spPr>
      </p:pic>
    </p:spTree>
    <p:extLst>
      <p:ext uri="{BB962C8B-B14F-4D97-AF65-F5344CB8AC3E}">
        <p14:creationId xmlns:p14="http://schemas.microsoft.com/office/powerpoint/2010/main" val="25896836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7B45D-4B47-4B7C-9849-DC86D1DAA0B4}"/>
              </a:ext>
            </a:extLst>
          </p:cNvPr>
          <p:cNvSpPr>
            <a:spLocks noGrp="1"/>
          </p:cNvSpPr>
          <p:nvPr>
            <p:ph type="title"/>
          </p:nvPr>
        </p:nvSpPr>
        <p:spPr>
          <a:xfrm>
            <a:off x="348018" y="818358"/>
            <a:ext cx="9096233" cy="795341"/>
          </a:xfrm>
        </p:spPr>
        <p:txBody>
          <a:bodyPr>
            <a:normAutofit/>
          </a:bodyPr>
          <a:lstStyle/>
          <a:p>
            <a:r>
              <a:rPr lang="en-US" dirty="0"/>
              <a:t>Functions of the Foreign Exchange Market</a:t>
            </a:r>
            <a:endParaRPr lang="en-US" sz="3200" dirty="0"/>
          </a:p>
        </p:txBody>
      </p:sp>
      <p:sp>
        <p:nvSpPr>
          <p:cNvPr id="3" name="Content Placeholder 2">
            <a:extLst>
              <a:ext uri="{FF2B5EF4-FFF2-40B4-BE49-F238E27FC236}">
                <a16:creationId xmlns:a16="http://schemas.microsoft.com/office/drawing/2014/main" id="{C13BB50B-7542-410B-AB2A-ADAB698EC462}"/>
              </a:ext>
            </a:extLst>
          </p:cNvPr>
          <p:cNvSpPr>
            <a:spLocks noGrp="1"/>
          </p:cNvSpPr>
          <p:nvPr>
            <p:ph idx="1"/>
          </p:nvPr>
        </p:nvSpPr>
        <p:spPr>
          <a:xfrm>
            <a:off x="238835" y="1767384"/>
            <a:ext cx="8850573" cy="4524233"/>
          </a:xfrm>
        </p:spPr>
        <p:txBody>
          <a:bodyPr/>
          <a:lstStyle/>
          <a:p>
            <a:r>
              <a:rPr lang="en-US" dirty="0"/>
              <a:t>The foreign exchange market is the mechanism by which participants:</a:t>
            </a:r>
          </a:p>
          <a:p>
            <a:pPr lvl="1"/>
            <a:r>
              <a:rPr lang="en-US" dirty="0"/>
              <a:t>transfer purchasing power between countries;</a:t>
            </a:r>
          </a:p>
          <a:p>
            <a:pPr lvl="1"/>
            <a:r>
              <a:rPr lang="en-US" dirty="0"/>
              <a:t>obtain or provide credit for international trade transactions; </a:t>
            </a:r>
          </a:p>
          <a:p>
            <a:pPr lvl="1"/>
            <a:r>
              <a:rPr lang="en-US" dirty="0"/>
              <a:t>minimize exposure to the risks of exchange rate changes.</a:t>
            </a:r>
          </a:p>
          <a:p>
            <a:endParaRPr lang="en-US" dirty="0"/>
          </a:p>
        </p:txBody>
      </p:sp>
    </p:spTree>
    <p:extLst>
      <p:ext uri="{BB962C8B-B14F-4D97-AF65-F5344CB8AC3E}">
        <p14:creationId xmlns:p14="http://schemas.microsoft.com/office/powerpoint/2010/main" val="33421949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20734A-494C-4AF2-9217-5636E18EA236}"/>
              </a:ext>
            </a:extLst>
          </p:cNvPr>
          <p:cNvSpPr>
            <a:spLocks noGrp="1"/>
          </p:cNvSpPr>
          <p:nvPr>
            <p:ph idx="1"/>
          </p:nvPr>
        </p:nvSpPr>
        <p:spPr>
          <a:xfrm>
            <a:off x="207077" y="802883"/>
            <a:ext cx="8320337" cy="4351338"/>
          </a:xfrm>
        </p:spPr>
        <p:txBody>
          <a:bodyPr/>
          <a:lstStyle/>
          <a:p>
            <a:r>
              <a:rPr lang="en-US" dirty="0"/>
              <a:t>The foreign exchange market is the largest financial market in the world.</a:t>
            </a:r>
          </a:p>
          <a:p>
            <a:pPr lvl="1"/>
            <a:r>
              <a:rPr lang="en-US" dirty="0"/>
              <a:t>The daily trading volume is $6.19 trillion in 2019.</a:t>
            </a:r>
          </a:p>
        </p:txBody>
      </p:sp>
      <p:pic>
        <p:nvPicPr>
          <p:cNvPr id="5" name="Picture 4">
            <a:extLst>
              <a:ext uri="{FF2B5EF4-FFF2-40B4-BE49-F238E27FC236}">
                <a16:creationId xmlns:a16="http://schemas.microsoft.com/office/drawing/2014/main" id="{8E44FB0D-68E6-49EF-8E3B-D846106C78CE}"/>
              </a:ext>
            </a:extLst>
          </p:cNvPr>
          <p:cNvPicPr>
            <a:picLocks noChangeAspect="1"/>
          </p:cNvPicPr>
          <p:nvPr/>
        </p:nvPicPr>
        <p:blipFill>
          <a:blip r:embed="rId2"/>
          <a:stretch>
            <a:fillRect/>
          </a:stretch>
        </p:blipFill>
        <p:spPr>
          <a:xfrm>
            <a:off x="246445" y="2177303"/>
            <a:ext cx="4526667" cy="4351338"/>
          </a:xfrm>
          <a:prstGeom prst="rect">
            <a:avLst/>
          </a:prstGeom>
        </p:spPr>
      </p:pic>
      <p:pic>
        <p:nvPicPr>
          <p:cNvPr id="7" name="Picture 6">
            <a:extLst>
              <a:ext uri="{FF2B5EF4-FFF2-40B4-BE49-F238E27FC236}">
                <a16:creationId xmlns:a16="http://schemas.microsoft.com/office/drawing/2014/main" id="{96BF7BAF-AED9-4F33-A873-FE8A14672C06}"/>
              </a:ext>
            </a:extLst>
          </p:cNvPr>
          <p:cNvPicPr>
            <a:picLocks noChangeAspect="1"/>
          </p:cNvPicPr>
          <p:nvPr/>
        </p:nvPicPr>
        <p:blipFill>
          <a:blip r:embed="rId3"/>
          <a:stretch>
            <a:fillRect/>
          </a:stretch>
        </p:blipFill>
        <p:spPr>
          <a:xfrm>
            <a:off x="4776755" y="2412665"/>
            <a:ext cx="4367245" cy="3677121"/>
          </a:xfrm>
          <a:prstGeom prst="rect">
            <a:avLst/>
          </a:prstGeom>
        </p:spPr>
      </p:pic>
      <p:sp>
        <p:nvSpPr>
          <p:cNvPr id="9" name="TextBox 8">
            <a:extLst>
              <a:ext uri="{FF2B5EF4-FFF2-40B4-BE49-F238E27FC236}">
                <a16:creationId xmlns:a16="http://schemas.microsoft.com/office/drawing/2014/main" id="{CE088802-45A1-4D33-BDF7-D00E670E91C6}"/>
              </a:ext>
            </a:extLst>
          </p:cNvPr>
          <p:cNvSpPr txBox="1"/>
          <p:nvPr/>
        </p:nvSpPr>
        <p:spPr>
          <a:xfrm>
            <a:off x="4512020" y="6488668"/>
            <a:ext cx="4572000" cy="307777"/>
          </a:xfrm>
          <a:prstGeom prst="rect">
            <a:avLst/>
          </a:prstGeom>
          <a:noFill/>
        </p:spPr>
        <p:txBody>
          <a:bodyPr wrap="square">
            <a:spAutoFit/>
          </a:bodyPr>
          <a:lstStyle/>
          <a:p>
            <a:pPr algn="r"/>
            <a:r>
              <a:rPr lang="en-US" sz="1400" dirty="0">
                <a:latin typeface="Times New Roman" panose="02020603050405020304" pitchFamily="18" charset="0"/>
                <a:cs typeface="Times New Roman" panose="02020603050405020304" pitchFamily="18" charset="0"/>
              </a:rPr>
              <a:t>Source: Triennial Central Bank Survey, 2019</a:t>
            </a:r>
          </a:p>
        </p:txBody>
      </p:sp>
    </p:spTree>
    <p:extLst>
      <p:ext uri="{BB962C8B-B14F-4D97-AF65-F5344CB8AC3E}">
        <p14:creationId xmlns:p14="http://schemas.microsoft.com/office/powerpoint/2010/main" val="199242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EC35ABF-8475-4363-AA3E-D7D740F42FD8}"/>
              </a:ext>
            </a:extLst>
          </p:cNvPr>
          <p:cNvPicPr>
            <a:picLocks noChangeAspect="1"/>
          </p:cNvPicPr>
          <p:nvPr/>
        </p:nvPicPr>
        <p:blipFill>
          <a:blip r:embed="rId2"/>
          <a:stretch>
            <a:fillRect/>
          </a:stretch>
        </p:blipFill>
        <p:spPr>
          <a:xfrm>
            <a:off x="6171328" y="3816323"/>
            <a:ext cx="3289028" cy="2994007"/>
          </a:xfrm>
          <a:prstGeom prst="rect">
            <a:avLst/>
          </a:prstGeom>
        </p:spPr>
      </p:pic>
      <p:sp>
        <p:nvSpPr>
          <p:cNvPr id="3" name="Content Placeholder 2">
            <a:extLst>
              <a:ext uri="{FF2B5EF4-FFF2-40B4-BE49-F238E27FC236}">
                <a16:creationId xmlns:a16="http://schemas.microsoft.com/office/drawing/2014/main" id="{48D8CF65-AAC1-4785-A2ED-B7FDF5C89DD1}"/>
              </a:ext>
            </a:extLst>
          </p:cNvPr>
          <p:cNvSpPr>
            <a:spLocks noGrp="1"/>
          </p:cNvSpPr>
          <p:nvPr>
            <p:ph idx="1"/>
          </p:nvPr>
        </p:nvSpPr>
        <p:spPr>
          <a:xfrm>
            <a:off x="229819" y="645834"/>
            <a:ext cx="8320335" cy="4351338"/>
          </a:xfrm>
        </p:spPr>
        <p:txBody>
          <a:bodyPr/>
          <a:lstStyle/>
          <a:p>
            <a:r>
              <a:rPr lang="en-US" dirty="0"/>
              <a:t>The currency trading day extends 24 hours of every business day.</a:t>
            </a:r>
          </a:p>
        </p:txBody>
      </p:sp>
      <p:pic>
        <p:nvPicPr>
          <p:cNvPr id="5" name="Picture 4">
            <a:extLst>
              <a:ext uri="{FF2B5EF4-FFF2-40B4-BE49-F238E27FC236}">
                <a16:creationId xmlns:a16="http://schemas.microsoft.com/office/drawing/2014/main" id="{5D56CE7B-BD6A-4F41-8AB6-AE666A3919F4}"/>
              </a:ext>
            </a:extLst>
          </p:cNvPr>
          <p:cNvPicPr>
            <a:picLocks noChangeAspect="1"/>
          </p:cNvPicPr>
          <p:nvPr/>
        </p:nvPicPr>
        <p:blipFill>
          <a:blip r:embed="rId3"/>
          <a:stretch>
            <a:fillRect/>
          </a:stretch>
        </p:blipFill>
        <p:spPr>
          <a:xfrm>
            <a:off x="-242686" y="1505393"/>
            <a:ext cx="6883809" cy="2884594"/>
          </a:xfrm>
          <a:prstGeom prst="rect">
            <a:avLst/>
          </a:prstGeom>
        </p:spPr>
      </p:pic>
      <p:sp>
        <p:nvSpPr>
          <p:cNvPr id="7" name="TextBox 6">
            <a:extLst>
              <a:ext uri="{FF2B5EF4-FFF2-40B4-BE49-F238E27FC236}">
                <a16:creationId xmlns:a16="http://schemas.microsoft.com/office/drawing/2014/main" id="{C5F07891-A250-4404-B309-A25B1BC79BE0}"/>
              </a:ext>
            </a:extLst>
          </p:cNvPr>
          <p:cNvSpPr txBox="1"/>
          <p:nvPr/>
        </p:nvSpPr>
        <p:spPr>
          <a:xfrm>
            <a:off x="-1372782" y="6533331"/>
            <a:ext cx="4572000" cy="276999"/>
          </a:xfrm>
          <a:prstGeom prst="rect">
            <a:avLst/>
          </a:prstGeom>
          <a:noFill/>
        </p:spPr>
        <p:txBody>
          <a:bodyPr wrap="square">
            <a:spAutoFit/>
          </a:bodyPr>
          <a:lstStyle/>
          <a:p>
            <a:pPr algn="r"/>
            <a:r>
              <a:rPr lang="en-US" sz="1200" dirty="0">
                <a:latin typeface="Times New Roman" panose="02020603050405020304" pitchFamily="18" charset="0"/>
                <a:cs typeface="Times New Roman" panose="02020603050405020304" pitchFamily="18" charset="0"/>
              </a:rPr>
              <a:t>Source: Triennial Central Bank Survey, 2019</a:t>
            </a:r>
          </a:p>
        </p:txBody>
      </p:sp>
    </p:spTree>
    <p:extLst>
      <p:ext uri="{BB962C8B-B14F-4D97-AF65-F5344CB8AC3E}">
        <p14:creationId xmlns:p14="http://schemas.microsoft.com/office/powerpoint/2010/main" val="28996012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745DF-F372-4671-9B84-1DB4407AFB67}"/>
              </a:ext>
            </a:extLst>
          </p:cNvPr>
          <p:cNvSpPr>
            <a:spLocks noGrp="1"/>
          </p:cNvSpPr>
          <p:nvPr>
            <p:ph type="title"/>
          </p:nvPr>
        </p:nvSpPr>
        <p:spPr/>
        <p:txBody>
          <a:bodyPr/>
          <a:lstStyle/>
          <a:p>
            <a:r>
              <a:rPr lang="en-US" dirty="0"/>
              <a:t>Structure of the Foreign Exchange Market</a:t>
            </a:r>
          </a:p>
        </p:txBody>
      </p:sp>
      <p:sp>
        <p:nvSpPr>
          <p:cNvPr id="3" name="Content Placeholder 2">
            <a:extLst>
              <a:ext uri="{FF2B5EF4-FFF2-40B4-BE49-F238E27FC236}">
                <a16:creationId xmlns:a16="http://schemas.microsoft.com/office/drawing/2014/main" id="{A8CFBEC5-7124-44A9-B181-39CDD2CA76D9}"/>
              </a:ext>
            </a:extLst>
          </p:cNvPr>
          <p:cNvSpPr>
            <a:spLocks noGrp="1"/>
          </p:cNvSpPr>
          <p:nvPr>
            <p:ph idx="1"/>
          </p:nvPr>
        </p:nvSpPr>
        <p:spPr>
          <a:xfrm>
            <a:off x="416301" y="1487600"/>
            <a:ext cx="8437344" cy="4351338"/>
          </a:xfrm>
        </p:spPr>
        <p:txBody>
          <a:bodyPr>
            <a:normAutofit/>
          </a:bodyPr>
          <a:lstStyle/>
          <a:p>
            <a:r>
              <a:rPr lang="en-US" dirty="0"/>
              <a:t>The foreign exchange market is a worldwide linkage of various market participants via a network of telephones, computers, and automated dealing system.</a:t>
            </a:r>
          </a:p>
          <a:p>
            <a:r>
              <a:rPr lang="en-US" dirty="0"/>
              <a:t>Five broad categories of participants in the market:</a:t>
            </a:r>
          </a:p>
          <a:p>
            <a:pPr lvl="1"/>
            <a:r>
              <a:rPr lang="en-US" dirty="0"/>
              <a:t>Bank and nonbank foreign exchange dealers.</a:t>
            </a:r>
          </a:p>
          <a:p>
            <a:pPr lvl="1"/>
            <a:r>
              <a:rPr lang="en-US" dirty="0"/>
              <a:t>Commercial or investment transactors.</a:t>
            </a:r>
          </a:p>
          <a:p>
            <a:pPr lvl="1"/>
            <a:r>
              <a:rPr lang="en-US" dirty="0"/>
              <a:t>Speculators and arbitragers.</a:t>
            </a:r>
          </a:p>
          <a:p>
            <a:pPr lvl="1"/>
            <a:r>
              <a:rPr lang="en-US" dirty="0"/>
              <a:t>Central banks and treasuries.</a:t>
            </a:r>
          </a:p>
          <a:p>
            <a:pPr lvl="1"/>
            <a:r>
              <a:rPr lang="en-US" dirty="0"/>
              <a:t>Foreign exchange brokers.</a:t>
            </a:r>
          </a:p>
        </p:txBody>
      </p:sp>
    </p:spTree>
    <p:extLst>
      <p:ext uri="{BB962C8B-B14F-4D97-AF65-F5344CB8AC3E}">
        <p14:creationId xmlns:p14="http://schemas.microsoft.com/office/powerpoint/2010/main" val="41654165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490BD09-D86A-4AE8-BEDA-7D768F00765E}"/>
              </a:ext>
            </a:extLst>
          </p:cNvPr>
          <p:cNvSpPr>
            <a:spLocks noGrp="1"/>
          </p:cNvSpPr>
          <p:nvPr>
            <p:ph idx="1"/>
          </p:nvPr>
        </p:nvSpPr>
        <p:spPr>
          <a:xfrm>
            <a:off x="429302" y="824552"/>
            <a:ext cx="7886700" cy="4351338"/>
          </a:xfrm>
        </p:spPr>
        <p:txBody>
          <a:bodyPr/>
          <a:lstStyle/>
          <a:p>
            <a:r>
              <a:rPr lang="en-US" dirty="0"/>
              <a:t>Bank and nonbank foreign exchange dealers.</a:t>
            </a:r>
          </a:p>
          <a:p>
            <a:pPr lvl="1"/>
            <a:r>
              <a:rPr lang="en-US" dirty="0"/>
              <a:t>Large international banks and large nonbank financial institutions (e.g. IB, MF, PF, and HF) function as market makers, that is they maintain an “inventory” of maintain an “inventory” of currencies currencies  and stand willing to buy and sell for their own account.</a:t>
            </a:r>
          </a:p>
          <a:p>
            <a:pPr lvl="1"/>
            <a:r>
              <a:rPr lang="en-US" dirty="0"/>
              <a:t>They profit from buying foreign exchange at a bid price and reselling it at a slightly higher ask price.</a:t>
            </a:r>
          </a:p>
          <a:p>
            <a:endParaRPr lang="en-US" dirty="0"/>
          </a:p>
        </p:txBody>
      </p:sp>
      <p:pic>
        <p:nvPicPr>
          <p:cNvPr id="5" name="Picture 4">
            <a:extLst>
              <a:ext uri="{FF2B5EF4-FFF2-40B4-BE49-F238E27FC236}">
                <a16:creationId xmlns:a16="http://schemas.microsoft.com/office/drawing/2014/main" id="{FCC4D4F6-2D9B-4A89-AD5F-1454A97678FF}"/>
              </a:ext>
            </a:extLst>
          </p:cNvPr>
          <p:cNvPicPr>
            <a:picLocks noChangeAspect="1"/>
          </p:cNvPicPr>
          <p:nvPr/>
        </p:nvPicPr>
        <p:blipFill>
          <a:blip r:embed="rId2"/>
          <a:stretch>
            <a:fillRect/>
          </a:stretch>
        </p:blipFill>
        <p:spPr>
          <a:xfrm>
            <a:off x="2015147" y="3627264"/>
            <a:ext cx="4191694" cy="3230736"/>
          </a:xfrm>
          <a:prstGeom prst="rect">
            <a:avLst/>
          </a:prstGeom>
        </p:spPr>
      </p:pic>
      <p:sp>
        <p:nvSpPr>
          <p:cNvPr id="8" name="TextBox 7">
            <a:extLst>
              <a:ext uri="{FF2B5EF4-FFF2-40B4-BE49-F238E27FC236}">
                <a16:creationId xmlns:a16="http://schemas.microsoft.com/office/drawing/2014/main" id="{7B67CAFF-B869-45F3-A4B9-D6537C7A6CE7}"/>
              </a:ext>
            </a:extLst>
          </p:cNvPr>
          <p:cNvSpPr txBox="1"/>
          <p:nvPr/>
        </p:nvSpPr>
        <p:spPr>
          <a:xfrm>
            <a:off x="6206841" y="6488668"/>
            <a:ext cx="3040704" cy="369332"/>
          </a:xfrm>
          <a:prstGeom prst="rect">
            <a:avLst/>
          </a:prstGeom>
          <a:noFill/>
        </p:spPr>
        <p:txBody>
          <a:bodyPr wrap="none" rtlCol="0">
            <a:spAutoFit/>
          </a:bodyPr>
          <a:lstStyle/>
          <a:p>
            <a:r>
              <a:rPr lang="en-US" dirty="0"/>
              <a:t>Source: Euromoney, May 2019</a:t>
            </a:r>
          </a:p>
        </p:txBody>
      </p:sp>
    </p:spTree>
    <p:extLst>
      <p:ext uri="{BB962C8B-B14F-4D97-AF65-F5344CB8AC3E}">
        <p14:creationId xmlns:p14="http://schemas.microsoft.com/office/powerpoint/2010/main" val="4831099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9BAF2CB-6619-4D15-98D6-4658D7A65BB9}"/>
              </a:ext>
            </a:extLst>
          </p:cNvPr>
          <p:cNvSpPr>
            <a:spLocks noGrp="1"/>
          </p:cNvSpPr>
          <p:nvPr>
            <p:ph idx="1"/>
          </p:nvPr>
        </p:nvSpPr>
        <p:spPr>
          <a:xfrm>
            <a:off x="489972" y="833219"/>
            <a:ext cx="8381007" cy="5879603"/>
          </a:xfrm>
        </p:spPr>
        <p:txBody>
          <a:bodyPr>
            <a:normAutofit fontScale="92500" lnSpcReduction="10000"/>
          </a:bodyPr>
          <a:lstStyle/>
          <a:p>
            <a:r>
              <a:rPr lang="en-US" dirty="0"/>
              <a:t>Commercial or investment transactors.</a:t>
            </a:r>
          </a:p>
          <a:p>
            <a:pPr lvl="1"/>
            <a:r>
              <a:rPr lang="en-US" dirty="0"/>
              <a:t>Importers and exporters, international portfolio investors, multinational corporations, tourists, and others use the foreign exchange market to facilitate execution of commercial or investment transactions and hedge their foreign exchange risks.</a:t>
            </a:r>
          </a:p>
          <a:p>
            <a:r>
              <a:rPr lang="en-US" dirty="0"/>
              <a:t>Speculators and arbitragers.</a:t>
            </a:r>
          </a:p>
          <a:p>
            <a:pPr lvl="1"/>
            <a:r>
              <a:rPr lang="en-US" dirty="0"/>
              <a:t>Speculators seek their profit from correctly judging the direction of exchange rate movements.</a:t>
            </a:r>
          </a:p>
          <a:p>
            <a:pPr lvl="1"/>
            <a:r>
              <a:rPr lang="en-US" dirty="0"/>
              <a:t> Arbitragers try to profit from temporary price discrepancies in currencies between competing dealers.</a:t>
            </a:r>
          </a:p>
          <a:p>
            <a:r>
              <a:rPr lang="en-US" dirty="0"/>
              <a:t>Central banks and treasuries.</a:t>
            </a:r>
          </a:p>
          <a:p>
            <a:pPr lvl="1"/>
            <a:r>
              <a:rPr lang="en-US" dirty="0"/>
              <a:t>They conduct foreign exchange intervention by converting between foreign currency reserves and one’s own currency to influence the exchange rate.</a:t>
            </a:r>
          </a:p>
          <a:p>
            <a:r>
              <a:rPr lang="en-US" dirty="0"/>
              <a:t>Foreign exchange brokers.</a:t>
            </a:r>
          </a:p>
          <a:p>
            <a:pPr lvl="1"/>
            <a:r>
              <a:rPr lang="en-US" dirty="0"/>
              <a:t>They match dealer orders to buy and sell currencies for a fee, but do not take a position themselves.</a:t>
            </a:r>
          </a:p>
          <a:p>
            <a:endParaRPr lang="en-US" dirty="0"/>
          </a:p>
          <a:p>
            <a:endParaRPr lang="en-US" dirty="0"/>
          </a:p>
          <a:p>
            <a:endParaRPr lang="en-US" dirty="0"/>
          </a:p>
        </p:txBody>
      </p:sp>
    </p:spTree>
    <p:extLst>
      <p:ext uri="{BB962C8B-B14F-4D97-AF65-F5344CB8AC3E}">
        <p14:creationId xmlns:p14="http://schemas.microsoft.com/office/powerpoint/2010/main" val="28239592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15833-1AFC-49A6-B040-5DD1FB471A70}"/>
              </a:ext>
            </a:extLst>
          </p:cNvPr>
          <p:cNvSpPr>
            <a:spLocks noGrp="1"/>
          </p:cNvSpPr>
          <p:nvPr>
            <p:ph type="title"/>
          </p:nvPr>
        </p:nvSpPr>
        <p:spPr>
          <a:xfrm>
            <a:off x="628650" y="591068"/>
            <a:ext cx="7886700" cy="795341"/>
          </a:xfrm>
        </p:spPr>
        <p:txBody>
          <a:bodyPr>
            <a:normAutofit fontScale="90000"/>
          </a:bodyPr>
          <a:lstStyle/>
          <a:p>
            <a:r>
              <a:rPr lang="en-US" dirty="0"/>
              <a:t>Transactions in the Foreign Exchange Market</a:t>
            </a:r>
          </a:p>
        </p:txBody>
      </p:sp>
      <p:sp>
        <p:nvSpPr>
          <p:cNvPr id="3" name="Content Placeholder 2">
            <a:extLst>
              <a:ext uri="{FF2B5EF4-FFF2-40B4-BE49-F238E27FC236}">
                <a16:creationId xmlns:a16="http://schemas.microsoft.com/office/drawing/2014/main" id="{3A9919F0-328E-4C08-AC74-62E9B6073C88}"/>
              </a:ext>
            </a:extLst>
          </p:cNvPr>
          <p:cNvSpPr>
            <a:spLocks noGrp="1"/>
          </p:cNvSpPr>
          <p:nvPr>
            <p:ph idx="1"/>
          </p:nvPr>
        </p:nvSpPr>
        <p:spPr>
          <a:xfrm>
            <a:off x="485640" y="1331588"/>
            <a:ext cx="7886700" cy="4351338"/>
          </a:xfrm>
        </p:spPr>
        <p:txBody>
          <a:bodyPr/>
          <a:lstStyle/>
          <a:p>
            <a:r>
              <a:rPr lang="en-US" dirty="0"/>
              <a:t>Transactions in the FX market are defined by the future date set for delivery. There are three major types of </a:t>
            </a:r>
            <a:r>
              <a:rPr lang="en-US" u="sng" dirty="0"/>
              <a:t>over-the-counter </a:t>
            </a:r>
            <a:r>
              <a:rPr lang="en-US" dirty="0"/>
              <a:t>currency transactions. </a:t>
            </a:r>
          </a:p>
          <a:p>
            <a:pPr lvl="1"/>
            <a:r>
              <a:rPr lang="en-US" dirty="0"/>
              <a:t>spot transactions(32%).</a:t>
            </a:r>
          </a:p>
          <a:p>
            <a:pPr lvl="1"/>
            <a:r>
              <a:rPr lang="en-US" dirty="0"/>
              <a:t>forward transactions(16%). </a:t>
            </a:r>
          </a:p>
          <a:p>
            <a:pPr lvl="1"/>
            <a:r>
              <a:rPr lang="en-US" dirty="0"/>
              <a:t>swap transactions(52%).</a:t>
            </a:r>
          </a:p>
          <a:p>
            <a:endParaRPr lang="en-US" dirty="0"/>
          </a:p>
        </p:txBody>
      </p:sp>
    </p:spTree>
    <p:extLst>
      <p:ext uri="{BB962C8B-B14F-4D97-AF65-F5344CB8AC3E}">
        <p14:creationId xmlns:p14="http://schemas.microsoft.com/office/powerpoint/2010/main" val="20524811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2290</TotalTime>
  <Words>1487</Words>
  <Application>Microsoft Office PowerPoint</Application>
  <PresentationFormat>On-screen Show (4:3)</PresentationFormat>
  <Paragraphs>176</Paragraphs>
  <Slides>21</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21</vt:i4>
      </vt:variant>
    </vt:vector>
  </HeadingPairs>
  <TitlesOfParts>
    <vt:vector size="28" baseType="lpstr">
      <vt:lpstr>Arial Unicode MS</vt:lpstr>
      <vt:lpstr>Arial</vt:lpstr>
      <vt:lpstr>Calibri</vt:lpstr>
      <vt:lpstr>Courier New</vt:lpstr>
      <vt:lpstr>Times New Roman</vt:lpstr>
      <vt:lpstr>Office Theme</vt:lpstr>
      <vt:lpstr>1_Custom Design</vt:lpstr>
      <vt:lpstr>Foreign Exchange Market </vt:lpstr>
      <vt:lpstr>Learning Objectives</vt:lpstr>
      <vt:lpstr>Functions of the Foreign Exchange Market</vt:lpstr>
      <vt:lpstr>PowerPoint Presentation</vt:lpstr>
      <vt:lpstr>PowerPoint Presentation</vt:lpstr>
      <vt:lpstr>Structure of the Foreign Exchange Market</vt:lpstr>
      <vt:lpstr>PowerPoint Presentation</vt:lpstr>
      <vt:lpstr>PowerPoint Presentation</vt:lpstr>
      <vt:lpstr>Transactions in the Foreign Exchange Market</vt:lpstr>
      <vt:lpstr>Transactions in the Foreign Exchange Market (Cont.)</vt:lpstr>
      <vt:lpstr>Foreign Exchange Rate Quotations</vt:lpstr>
      <vt:lpstr>Foreign Exchange Rate Quotations (Cont.)</vt:lpstr>
      <vt:lpstr>Bid and Ask Rates</vt:lpstr>
      <vt:lpstr>Bid and Ask Rates Example-1</vt:lpstr>
      <vt:lpstr>Bid and Ask Rates Example-2</vt:lpstr>
      <vt:lpstr>Cross-exchange Rates</vt:lpstr>
      <vt:lpstr>Triangular Arbitrage Example-1</vt:lpstr>
      <vt:lpstr>Triangular Arbitrage Example-2</vt:lpstr>
      <vt:lpstr>Forward Cross Rates</vt:lpstr>
      <vt:lpstr>Forward Premium or Discount</vt:lpstr>
      <vt:lpstr>Forward Premium or Discount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Chen Cai</dc:creator>
  <cp:lastModifiedBy>Chen Cai</cp:lastModifiedBy>
  <cp:revision>31</cp:revision>
  <dcterms:created xsi:type="dcterms:W3CDTF">2021-08-29T13:05:56Z</dcterms:created>
  <dcterms:modified xsi:type="dcterms:W3CDTF">2021-09-06T16:45:25Z</dcterms:modified>
</cp:coreProperties>
</file>