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8"/>
  </p:notesMasterIdLst>
  <p:sldIdLst>
    <p:sldId id="272" r:id="rId3"/>
    <p:sldId id="258" r:id="rId4"/>
    <p:sldId id="259" r:id="rId5"/>
    <p:sldId id="257" r:id="rId6"/>
    <p:sldId id="260" r:id="rId7"/>
    <p:sldId id="261" r:id="rId8"/>
    <p:sldId id="262" r:id="rId9"/>
    <p:sldId id="263" r:id="rId10"/>
    <p:sldId id="264" r:id="rId11"/>
    <p:sldId id="265" r:id="rId12"/>
    <p:sldId id="267" r:id="rId13"/>
    <p:sldId id="266" r:id="rId14"/>
    <p:sldId id="269" r:id="rId15"/>
    <p:sldId id="270" r:id="rId16"/>
    <p:sldId id="273"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4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69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0D8B66-21B2-4F29-AF7B-1C57F0276943}" type="datetimeFigureOut">
              <a:rPr lang="en-US" smtClean="0"/>
              <a:t>1/31/2022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459291-08EE-40AD-93BC-FE205B4428F4}" type="slidenum">
              <a:rPr lang="en-US" smtClean="0"/>
              <a:t>‹#›</a:t>
            </a:fld>
            <a:endParaRPr lang="en-US"/>
          </a:p>
        </p:txBody>
      </p:sp>
    </p:spTree>
    <p:extLst>
      <p:ext uri="{BB962C8B-B14F-4D97-AF65-F5344CB8AC3E}">
        <p14:creationId xmlns:p14="http://schemas.microsoft.com/office/powerpoint/2010/main" val="266794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IMS has evolved over time and will continue to do so as the fundamental business and political conditions underlying the world economy continue to shift.</a:t>
            </a:r>
          </a:p>
        </p:txBody>
      </p:sp>
      <p:sp>
        <p:nvSpPr>
          <p:cNvPr id="4" name="Slide Number Placeholder 3"/>
          <p:cNvSpPr>
            <a:spLocks noGrp="1"/>
          </p:cNvSpPr>
          <p:nvPr>
            <p:ph type="sldNum" sz="quarter" idx="5"/>
          </p:nvPr>
        </p:nvSpPr>
        <p:spPr/>
        <p:txBody>
          <a:bodyPr/>
          <a:lstStyle/>
          <a:p>
            <a:fld id="{29459291-08EE-40AD-93BC-FE205B4428F4}" type="slidenum">
              <a:rPr lang="en-US" smtClean="0"/>
              <a:t>4</a:t>
            </a:fld>
            <a:endParaRPr lang="en-US"/>
          </a:p>
        </p:txBody>
      </p:sp>
    </p:spTree>
    <p:extLst>
      <p:ext uri="{BB962C8B-B14F-4D97-AF65-F5344CB8AC3E}">
        <p14:creationId xmlns:p14="http://schemas.microsoft.com/office/powerpoint/2010/main" val="3712419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effort tot support the dollar based exchange rat system is not sufficient. Devaluation of dollar. US inflation and expansionary monetary policy, and inflation. 1971 President Nixon suspend the conversion between $ and </a:t>
            </a:r>
            <a:r>
              <a:rPr lang="en-US" dirty="0" err="1"/>
              <a:t>gold.Mark</a:t>
            </a:r>
            <a:r>
              <a:rPr lang="en-US" dirty="0"/>
              <a:t> pound yen were allow to float in 1971.</a:t>
            </a:r>
          </a:p>
        </p:txBody>
      </p:sp>
      <p:sp>
        <p:nvSpPr>
          <p:cNvPr id="4" name="Slide Number Placeholder 3"/>
          <p:cNvSpPr>
            <a:spLocks noGrp="1"/>
          </p:cNvSpPr>
          <p:nvPr>
            <p:ph type="sldNum" sz="quarter" idx="5"/>
          </p:nvPr>
        </p:nvSpPr>
        <p:spPr/>
        <p:txBody>
          <a:bodyPr/>
          <a:lstStyle/>
          <a:p>
            <a:fld id="{29459291-08EE-40AD-93BC-FE205B4428F4}" type="slidenum">
              <a:rPr lang="en-US" smtClean="0"/>
              <a:t>9</a:t>
            </a:fld>
            <a:endParaRPr lang="en-US"/>
          </a:p>
        </p:txBody>
      </p:sp>
    </p:spTree>
    <p:extLst>
      <p:ext uri="{BB962C8B-B14F-4D97-AF65-F5344CB8AC3E}">
        <p14:creationId xmlns:p14="http://schemas.microsoft.com/office/powerpoint/2010/main" val="13695609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459291-08EE-40AD-93BC-FE205B4428F4}" type="slidenum">
              <a:rPr lang="en-US" smtClean="0"/>
              <a:t>15</a:t>
            </a:fld>
            <a:endParaRPr lang="en-US"/>
          </a:p>
        </p:txBody>
      </p:sp>
    </p:spTree>
    <p:extLst>
      <p:ext uri="{BB962C8B-B14F-4D97-AF65-F5344CB8AC3E}">
        <p14:creationId xmlns:p14="http://schemas.microsoft.com/office/powerpoint/2010/main" val="2533821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0A7C3-B176-42B3-B897-8EAAB40274A6}"/>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BFB1EDB1-5D21-40C0-A797-B39CCE02BB6E}"/>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B3EE5529-CC08-400D-9CEB-F5132B5217EA}"/>
              </a:ext>
            </a:extLst>
          </p:cNvPr>
          <p:cNvSpPr>
            <a:spLocks noGrp="1"/>
          </p:cNvSpPr>
          <p:nvPr>
            <p:ph type="dt" sz="half" idx="10"/>
          </p:nvPr>
        </p:nvSpPr>
        <p:spPr/>
        <p:txBody>
          <a:bodyPr/>
          <a:lstStyle/>
          <a:p>
            <a:fld id="{C671CA82-3ECB-4EA6-8C04-DFD997E5C808}" type="datetimeFigureOut">
              <a:rPr lang="en-US" smtClean="0"/>
              <a:t>1/31/2022</a:t>
            </a:fld>
            <a:endParaRPr lang="en-US"/>
          </a:p>
        </p:txBody>
      </p:sp>
      <p:sp>
        <p:nvSpPr>
          <p:cNvPr id="5" name="Footer Placeholder 4">
            <a:extLst>
              <a:ext uri="{FF2B5EF4-FFF2-40B4-BE49-F238E27FC236}">
                <a16:creationId xmlns:a16="http://schemas.microsoft.com/office/drawing/2014/main" id="{5835DFEE-875A-4EFE-8B15-F43C84DB8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EE7A23-4667-491B-B656-C01017A9DEE5}"/>
              </a:ext>
            </a:extLst>
          </p:cNvPr>
          <p:cNvSpPr>
            <a:spLocks noGrp="1"/>
          </p:cNvSpPr>
          <p:nvPr>
            <p:ph type="sldNum" sz="quarter" idx="12"/>
          </p:nvPr>
        </p:nvSpPr>
        <p:spPr/>
        <p:txBody>
          <a:bodyPr/>
          <a:lstStyle/>
          <a:p>
            <a:fld id="{28F1E738-411C-4E98-AEDC-23459E193C85}" type="slidenum">
              <a:rPr lang="en-US" smtClean="0"/>
              <a:t>‹#›</a:t>
            </a:fld>
            <a:endParaRPr lang="en-US"/>
          </a:p>
        </p:txBody>
      </p:sp>
    </p:spTree>
    <p:extLst>
      <p:ext uri="{BB962C8B-B14F-4D97-AF65-F5344CB8AC3E}">
        <p14:creationId xmlns:p14="http://schemas.microsoft.com/office/powerpoint/2010/main" val="2583334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3DA89-79E2-4201-8036-9D820BFB30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7E5155-6724-44F7-8B43-E2E560E1A8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CEA2DC-798E-4623-B885-8B210892AE48}"/>
              </a:ext>
            </a:extLst>
          </p:cNvPr>
          <p:cNvSpPr>
            <a:spLocks noGrp="1"/>
          </p:cNvSpPr>
          <p:nvPr>
            <p:ph type="dt" sz="half" idx="10"/>
          </p:nvPr>
        </p:nvSpPr>
        <p:spPr/>
        <p:txBody>
          <a:bodyPr/>
          <a:lstStyle/>
          <a:p>
            <a:fld id="{C671CA82-3ECB-4EA6-8C04-DFD997E5C808}" type="datetimeFigureOut">
              <a:rPr lang="en-US" smtClean="0"/>
              <a:t>1/31/2022</a:t>
            </a:fld>
            <a:endParaRPr lang="en-US"/>
          </a:p>
        </p:txBody>
      </p:sp>
      <p:sp>
        <p:nvSpPr>
          <p:cNvPr id="5" name="Footer Placeholder 4">
            <a:extLst>
              <a:ext uri="{FF2B5EF4-FFF2-40B4-BE49-F238E27FC236}">
                <a16:creationId xmlns:a16="http://schemas.microsoft.com/office/drawing/2014/main" id="{81248BD6-FB4C-4585-B7EF-6E3D2AAC5C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79698F-7CC9-48FC-840B-DCC26B75806D}"/>
              </a:ext>
            </a:extLst>
          </p:cNvPr>
          <p:cNvSpPr>
            <a:spLocks noGrp="1"/>
          </p:cNvSpPr>
          <p:nvPr>
            <p:ph type="sldNum" sz="quarter" idx="12"/>
          </p:nvPr>
        </p:nvSpPr>
        <p:spPr/>
        <p:txBody>
          <a:bodyPr/>
          <a:lstStyle/>
          <a:p>
            <a:fld id="{28F1E738-411C-4E98-AEDC-23459E193C85}" type="slidenum">
              <a:rPr lang="en-US" smtClean="0"/>
              <a:t>‹#›</a:t>
            </a:fld>
            <a:endParaRPr lang="en-US"/>
          </a:p>
        </p:txBody>
      </p:sp>
    </p:spTree>
    <p:extLst>
      <p:ext uri="{BB962C8B-B14F-4D97-AF65-F5344CB8AC3E}">
        <p14:creationId xmlns:p14="http://schemas.microsoft.com/office/powerpoint/2010/main" val="2666239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AA4400-7AC8-4057-BB76-6EC21E9AF976}"/>
              </a:ext>
            </a:extLst>
          </p:cNvPr>
          <p:cNvSpPr>
            <a:spLocks noGrp="1"/>
          </p:cNvSpPr>
          <p:nvPr>
            <p:ph type="title" orient="vert"/>
          </p:nvPr>
        </p:nvSpPr>
        <p:spPr>
          <a:xfrm>
            <a:off x="6543676"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04AC69-D698-400A-BBB1-4F1C4CE89765}"/>
              </a:ext>
            </a:extLst>
          </p:cNvPr>
          <p:cNvSpPr>
            <a:spLocks noGrp="1"/>
          </p:cNvSpPr>
          <p:nvPr>
            <p:ph type="body" orient="vert" idx="1"/>
          </p:nvPr>
        </p:nvSpPr>
        <p:spPr>
          <a:xfrm>
            <a:off x="628651"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392AAB-325B-491E-A9FD-E4D5B3F6B8F8}"/>
              </a:ext>
            </a:extLst>
          </p:cNvPr>
          <p:cNvSpPr>
            <a:spLocks noGrp="1"/>
          </p:cNvSpPr>
          <p:nvPr>
            <p:ph type="dt" sz="half" idx="10"/>
          </p:nvPr>
        </p:nvSpPr>
        <p:spPr/>
        <p:txBody>
          <a:bodyPr/>
          <a:lstStyle/>
          <a:p>
            <a:fld id="{C671CA82-3ECB-4EA6-8C04-DFD997E5C808}" type="datetimeFigureOut">
              <a:rPr lang="en-US" smtClean="0"/>
              <a:t>1/31/2022</a:t>
            </a:fld>
            <a:endParaRPr lang="en-US"/>
          </a:p>
        </p:txBody>
      </p:sp>
      <p:sp>
        <p:nvSpPr>
          <p:cNvPr id="5" name="Footer Placeholder 4">
            <a:extLst>
              <a:ext uri="{FF2B5EF4-FFF2-40B4-BE49-F238E27FC236}">
                <a16:creationId xmlns:a16="http://schemas.microsoft.com/office/drawing/2014/main" id="{9A852151-32F7-45D8-9943-CBC27BC6CA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AC96B3-F58E-42D3-A277-E7508135F4C0}"/>
              </a:ext>
            </a:extLst>
          </p:cNvPr>
          <p:cNvSpPr>
            <a:spLocks noGrp="1"/>
          </p:cNvSpPr>
          <p:nvPr>
            <p:ph type="sldNum" sz="quarter" idx="12"/>
          </p:nvPr>
        </p:nvSpPr>
        <p:spPr/>
        <p:txBody>
          <a:bodyPr/>
          <a:lstStyle/>
          <a:p>
            <a:fld id="{28F1E738-411C-4E98-AEDC-23459E193C85}" type="slidenum">
              <a:rPr lang="en-US" smtClean="0"/>
              <a:t>‹#›</a:t>
            </a:fld>
            <a:endParaRPr lang="en-US"/>
          </a:p>
        </p:txBody>
      </p:sp>
    </p:spTree>
    <p:extLst>
      <p:ext uri="{BB962C8B-B14F-4D97-AF65-F5344CB8AC3E}">
        <p14:creationId xmlns:p14="http://schemas.microsoft.com/office/powerpoint/2010/main" val="7977455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431801"/>
        </a:solidFill>
        <a:effectLst/>
      </p:bgPr>
    </p:bg>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solidFill>
                  <a:schemeClr val="bg1"/>
                </a:solidFill>
              </a:defRPr>
            </a:lvl1pPr>
          </a:lstStyle>
          <a:p>
            <a:r>
              <a:rPr lang="en-US" dirty="0"/>
              <a:t>Presentation Title to Come Here</a:t>
            </a:r>
          </a:p>
        </p:txBody>
      </p:sp>
    </p:spTree>
    <p:extLst>
      <p:ext uri="{BB962C8B-B14F-4D97-AF65-F5344CB8AC3E}">
        <p14:creationId xmlns:p14="http://schemas.microsoft.com/office/powerpoint/2010/main" val="3294293911"/>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EF822-FB6A-4C87-B363-FA36C97FFC1B}"/>
              </a:ext>
            </a:extLst>
          </p:cNvPr>
          <p:cNvSpPr>
            <a:spLocks noGrp="1"/>
          </p:cNvSpPr>
          <p:nvPr>
            <p:ph type="title"/>
          </p:nvPr>
        </p:nvSpPr>
        <p:spPr/>
        <p:txBody>
          <a:bodyPr>
            <a:normAutofit/>
          </a:bodyPr>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E4AE8F3A-489B-492E-935A-E223D073256D}"/>
              </a:ext>
            </a:extLst>
          </p:cNvPr>
          <p:cNvSpPr>
            <a:spLocks noGrp="1"/>
          </p:cNvSpPr>
          <p:nvPr>
            <p:ph idx="1"/>
          </p:nvPr>
        </p:nvSpPr>
        <p:spPr/>
        <p:txBody>
          <a:bodyPr/>
          <a:lstStyle>
            <a:lvl1pPr marL="457200" indent="-457200">
              <a:buFont typeface="Arial" panose="020B0604020202020204" pitchFamily="34" charset="0"/>
              <a:buChar char="•"/>
              <a:defRPr b="0"/>
            </a:lvl1pPr>
            <a:lvl2pPr marL="514350" indent="-171450">
              <a:buFont typeface="Times New Roman" panose="02020603050405020304" pitchFamily="18" charset="0"/>
              <a:buChar char="―"/>
              <a:defRPr b="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C0BEA9E-901B-4436-9B30-AE2071FDF876}"/>
              </a:ext>
            </a:extLst>
          </p:cNvPr>
          <p:cNvSpPr>
            <a:spLocks noGrp="1"/>
          </p:cNvSpPr>
          <p:nvPr>
            <p:ph type="dt" sz="half" idx="10"/>
          </p:nvPr>
        </p:nvSpPr>
        <p:spPr/>
        <p:txBody>
          <a:bodyPr/>
          <a:lstStyle/>
          <a:p>
            <a:fld id="{C671CA82-3ECB-4EA6-8C04-DFD997E5C808}" type="datetimeFigureOut">
              <a:rPr lang="en-US" smtClean="0"/>
              <a:t>1/31/2022</a:t>
            </a:fld>
            <a:endParaRPr lang="en-US"/>
          </a:p>
        </p:txBody>
      </p:sp>
      <p:sp>
        <p:nvSpPr>
          <p:cNvPr id="5" name="Footer Placeholder 4">
            <a:extLst>
              <a:ext uri="{FF2B5EF4-FFF2-40B4-BE49-F238E27FC236}">
                <a16:creationId xmlns:a16="http://schemas.microsoft.com/office/drawing/2014/main" id="{6E31C536-1B32-4180-A9FD-C7D9B7C1FA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7EAE13-C25A-4400-8B94-6250B1AC7BC3}"/>
              </a:ext>
            </a:extLst>
          </p:cNvPr>
          <p:cNvSpPr>
            <a:spLocks noGrp="1"/>
          </p:cNvSpPr>
          <p:nvPr>
            <p:ph type="sldNum" sz="quarter" idx="12"/>
          </p:nvPr>
        </p:nvSpPr>
        <p:spPr/>
        <p:txBody>
          <a:bodyPr/>
          <a:lstStyle/>
          <a:p>
            <a:fld id="{28F1E738-411C-4E98-AEDC-23459E193C85}" type="slidenum">
              <a:rPr lang="en-US" smtClean="0"/>
              <a:t>‹#›</a:t>
            </a:fld>
            <a:endParaRPr lang="en-US"/>
          </a:p>
        </p:txBody>
      </p:sp>
    </p:spTree>
    <p:extLst>
      <p:ext uri="{BB962C8B-B14F-4D97-AF65-F5344CB8AC3E}">
        <p14:creationId xmlns:p14="http://schemas.microsoft.com/office/powerpoint/2010/main" val="1223834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F67EA-22EB-4414-8499-F19F3E9DC849}"/>
              </a:ext>
            </a:extLst>
          </p:cNvPr>
          <p:cNvSpPr>
            <a:spLocks noGrp="1"/>
          </p:cNvSpPr>
          <p:nvPr>
            <p:ph type="title"/>
          </p:nvPr>
        </p:nvSpPr>
        <p:spPr>
          <a:xfrm>
            <a:off x="623888" y="1709741"/>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5F0EFF80-FB78-4ABB-A561-58124DBC7C4D}"/>
              </a:ext>
            </a:extLst>
          </p:cNvPr>
          <p:cNvSpPr>
            <a:spLocks noGrp="1"/>
          </p:cNvSpPr>
          <p:nvPr>
            <p:ph type="body" idx="1"/>
          </p:nvPr>
        </p:nvSpPr>
        <p:spPr>
          <a:xfrm>
            <a:off x="623888" y="4589466"/>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74BD48-2FEF-4EFD-BE4F-58777C9EE6D3}"/>
              </a:ext>
            </a:extLst>
          </p:cNvPr>
          <p:cNvSpPr>
            <a:spLocks noGrp="1"/>
          </p:cNvSpPr>
          <p:nvPr>
            <p:ph type="dt" sz="half" idx="10"/>
          </p:nvPr>
        </p:nvSpPr>
        <p:spPr/>
        <p:txBody>
          <a:bodyPr/>
          <a:lstStyle/>
          <a:p>
            <a:fld id="{C671CA82-3ECB-4EA6-8C04-DFD997E5C808}" type="datetimeFigureOut">
              <a:rPr lang="en-US" smtClean="0"/>
              <a:t>1/31/2022</a:t>
            </a:fld>
            <a:endParaRPr lang="en-US"/>
          </a:p>
        </p:txBody>
      </p:sp>
      <p:sp>
        <p:nvSpPr>
          <p:cNvPr id="5" name="Footer Placeholder 4">
            <a:extLst>
              <a:ext uri="{FF2B5EF4-FFF2-40B4-BE49-F238E27FC236}">
                <a16:creationId xmlns:a16="http://schemas.microsoft.com/office/drawing/2014/main" id="{47E418D6-29A7-49D0-8ED2-0BBB4F8465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1330DD-04A2-4214-9BEB-690470C41FEB}"/>
              </a:ext>
            </a:extLst>
          </p:cNvPr>
          <p:cNvSpPr>
            <a:spLocks noGrp="1"/>
          </p:cNvSpPr>
          <p:nvPr>
            <p:ph type="sldNum" sz="quarter" idx="12"/>
          </p:nvPr>
        </p:nvSpPr>
        <p:spPr/>
        <p:txBody>
          <a:bodyPr/>
          <a:lstStyle/>
          <a:p>
            <a:fld id="{28F1E738-411C-4E98-AEDC-23459E193C85}" type="slidenum">
              <a:rPr lang="en-US" smtClean="0"/>
              <a:t>‹#›</a:t>
            </a:fld>
            <a:endParaRPr lang="en-US"/>
          </a:p>
        </p:txBody>
      </p:sp>
    </p:spTree>
    <p:extLst>
      <p:ext uri="{BB962C8B-B14F-4D97-AF65-F5344CB8AC3E}">
        <p14:creationId xmlns:p14="http://schemas.microsoft.com/office/powerpoint/2010/main" val="84543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3E844-065A-464F-A125-472E3A1B73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698271-E3EA-45A7-84A4-B1495193BA26}"/>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DACEF91-554C-49F7-86A8-91DC5830181E}"/>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B5F35FC-6148-43B8-A23C-F9D56853445D}"/>
              </a:ext>
            </a:extLst>
          </p:cNvPr>
          <p:cNvSpPr>
            <a:spLocks noGrp="1"/>
          </p:cNvSpPr>
          <p:nvPr>
            <p:ph type="dt" sz="half" idx="10"/>
          </p:nvPr>
        </p:nvSpPr>
        <p:spPr/>
        <p:txBody>
          <a:bodyPr/>
          <a:lstStyle/>
          <a:p>
            <a:fld id="{C671CA82-3ECB-4EA6-8C04-DFD997E5C808}" type="datetimeFigureOut">
              <a:rPr lang="en-US" smtClean="0"/>
              <a:t>1/31/2022</a:t>
            </a:fld>
            <a:endParaRPr lang="en-US"/>
          </a:p>
        </p:txBody>
      </p:sp>
      <p:sp>
        <p:nvSpPr>
          <p:cNvPr id="6" name="Footer Placeholder 5">
            <a:extLst>
              <a:ext uri="{FF2B5EF4-FFF2-40B4-BE49-F238E27FC236}">
                <a16:creationId xmlns:a16="http://schemas.microsoft.com/office/drawing/2014/main" id="{90775909-4361-40F8-ACCB-85D3D48D46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3E63C-A5D8-4427-89CB-76AA432F3B41}"/>
              </a:ext>
            </a:extLst>
          </p:cNvPr>
          <p:cNvSpPr>
            <a:spLocks noGrp="1"/>
          </p:cNvSpPr>
          <p:nvPr>
            <p:ph type="sldNum" sz="quarter" idx="12"/>
          </p:nvPr>
        </p:nvSpPr>
        <p:spPr/>
        <p:txBody>
          <a:bodyPr/>
          <a:lstStyle/>
          <a:p>
            <a:fld id="{28F1E738-411C-4E98-AEDC-23459E193C85}" type="slidenum">
              <a:rPr lang="en-US" smtClean="0"/>
              <a:t>‹#›</a:t>
            </a:fld>
            <a:endParaRPr lang="en-US"/>
          </a:p>
        </p:txBody>
      </p:sp>
    </p:spTree>
    <p:extLst>
      <p:ext uri="{BB962C8B-B14F-4D97-AF65-F5344CB8AC3E}">
        <p14:creationId xmlns:p14="http://schemas.microsoft.com/office/powerpoint/2010/main" val="358463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44984-FF53-489E-B2EB-921012164082}"/>
              </a:ext>
            </a:extLst>
          </p:cNvPr>
          <p:cNvSpPr>
            <a:spLocks noGrp="1"/>
          </p:cNvSpPr>
          <p:nvPr>
            <p:ph type="title"/>
          </p:nvPr>
        </p:nvSpPr>
        <p:spPr>
          <a:xfrm>
            <a:off x="629841" y="365128"/>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C764207-6AE3-4426-B2D7-BE8B1B933846}"/>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506772DD-3745-4A53-A197-DBDDF5F4A0EC}"/>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DF9536-FF84-49EA-AED6-B05C9F58E9E5}"/>
              </a:ext>
            </a:extLst>
          </p:cNvPr>
          <p:cNvSpPr>
            <a:spLocks noGrp="1"/>
          </p:cNvSpPr>
          <p:nvPr>
            <p:ph type="body" sz="quarter" idx="3"/>
          </p:nvPr>
        </p:nvSpPr>
        <p:spPr>
          <a:xfrm>
            <a:off x="4629151"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C6450B53-6910-45EB-91FF-F20A62271765}"/>
              </a:ext>
            </a:extLst>
          </p:cNvPr>
          <p:cNvSpPr>
            <a:spLocks noGrp="1"/>
          </p:cNvSpPr>
          <p:nvPr>
            <p:ph sz="quarter" idx="4"/>
          </p:nvPr>
        </p:nvSpPr>
        <p:spPr>
          <a:xfrm>
            <a:off x="4629151"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FD88F5-25CB-4456-9C74-3A15407797B9}"/>
              </a:ext>
            </a:extLst>
          </p:cNvPr>
          <p:cNvSpPr>
            <a:spLocks noGrp="1"/>
          </p:cNvSpPr>
          <p:nvPr>
            <p:ph type="dt" sz="half" idx="10"/>
          </p:nvPr>
        </p:nvSpPr>
        <p:spPr/>
        <p:txBody>
          <a:bodyPr/>
          <a:lstStyle/>
          <a:p>
            <a:fld id="{C671CA82-3ECB-4EA6-8C04-DFD997E5C808}" type="datetimeFigureOut">
              <a:rPr lang="en-US" smtClean="0"/>
              <a:t>1/31/2022</a:t>
            </a:fld>
            <a:endParaRPr lang="en-US"/>
          </a:p>
        </p:txBody>
      </p:sp>
      <p:sp>
        <p:nvSpPr>
          <p:cNvPr id="8" name="Footer Placeholder 7">
            <a:extLst>
              <a:ext uri="{FF2B5EF4-FFF2-40B4-BE49-F238E27FC236}">
                <a16:creationId xmlns:a16="http://schemas.microsoft.com/office/drawing/2014/main" id="{6B6EF816-4098-482B-B3A5-692FD519A3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0DB1F3-5ADB-468D-A366-B5AD7DE6B3FB}"/>
              </a:ext>
            </a:extLst>
          </p:cNvPr>
          <p:cNvSpPr>
            <a:spLocks noGrp="1"/>
          </p:cNvSpPr>
          <p:nvPr>
            <p:ph type="sldNum" sz="quarter" idx="12"/>
          </p:nvPr>
        </p:nvSpPr>
        <p:spPr/>
        <p:txBody>
          <a:bodyPr/>
          <a:lstStyle/>
          <a:p>
            <a:fld id="{28F1E738-411C-4E98-AEDC-23459E193C85}" type="slidenum">
              <a:rPr lang="en-US" smtClean="0"/>
              <a:t>‹#›</a:t>
            </a:fld>
            <a:endParaRPr lang="en-US"/>
          </a:p>
        </p:txBody>
      </p:sp>
    </p:spTree>
    <p:extLst>
      <p:ext uri="{BB962C8B-B14F-4D97-AF65-F5344CB8AC3E}">
        <p14:creationId xmlns:p14="http://schemas.microsoft.com/office/powerpoint/2010/main" val="329068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F2A9B-E7AD-47DB-8133-A1D482BD9F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F06ECA-DDD2-4B7F-B599-2F7D0EA3CED9}"/>
              </a:ext>
            </a:extLst>
          </p:cNvPr>
          <p:cNvSpPr>
            <a:spLocks noGrp="1"/>
          </p:cNvSpPr>
          <p:nvPr>
            <p:ph type="dt" sz="half" idx="10"/>
          </p:nvPr>
        </p:nvSpPr>
        <p:spPr/>
        <p:txBody>
          <a:bodyPr/>
          <a:lstStyle/>
          <a:p>
            <a:fld id="{C671CA82-3ECB-4EA6-8C04-DFD997E5C808}" type="datetimeFigureOut">
              <a:rPr lang="en-US" smtClean="0"/>
              <a:t>1/31/2022</a:t>
            </a:fld>
            <a:endParaRPr lang="en-US"/>
          </a:p>
        </p:txBody>
      </p:sp>
      <p:sp>
        <p:nvSpPr>
          <p:cNvPr id="4" name="Footer Placeholder 3">
            <a:extLst>
              <a:ext uri="{FF2B5EF4-FFF2-40B4-BE49-F238E27FC236}">
                <a16:creationId xmlns:a16="http://schemas.microsoft.com/office/drawing/2014/main" id="{309FF10C-432B-40A1-BA24-89661D049E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63C21B-4195-4FED-9397-1B36DF14D38E}"/>
              </a:ext>
            </a:extLst>
          </p:cNvPr>
          <p:cNvSpPr>
            <a:spLocks noGrp="1"/>
          </p:cNvSpPr>
          <p:nvPr>
            <p:ph type="sldNum" sz="quarter" idx="12"/>
          </p:nvPr>
        </p:nvSpPr>
        <p:spPr/>
        <p:txBody>
          <a:bodyPr/>
          <a:lstStyle/>
          <a:p>
            <a:fld id="{28F1E738-411C-4E98-AEDC-23459E193C85}" type="slidenum">
              <a:rPr lang="en-US" smtClean="0"/>
              <a:t>‹#›</a:t>
            </a:fld>
            <a:endParaRPr lang="en-US"/>
          </a:p>
        </p:txBody>
      </p:sp>
    </p:spTree>
    <p:extLst>
      <p:ext uri="{BB962C8B-B14F-4D97-AF65-F5344CB8AC3E}">
        <p14:creationId xmlns:p14="http://schemas.microsoft.com/office/powerpoint/2010/main" val="1274047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C2FA5F-7999-4D15-90A8-A07EB2C41C19}"/>
              </a:ext>
            </a:extLst>
          </p:cNvPr>
          <p:cNvSpPr>
            <a:spLocks noGrp="1"/>
          </p:cNvSpPr>
          <p:nvPr>
            <p:ph type="dt" sz="half" idx="10"/>
          </p:nvPr>
        </p:nvSpPr>
        <p:spPr/>
        <p:txBody>
          <a:bodyPr/>
          <a:lstStyle/>
          <a:p>
            <a:fld id="{C671CA82-3ECB-4EA6-8C04-DFD997E5C808}" type="datetimeFigureOut">
              <a:rPr lang="en-US" smtClean="0"/>
              <a:t>1/31/2022</a:t>
            </a:fld>
            <a:endParaRPr lang="en-US"/>
          </a:p>
        </p:txBody>
      </p:sp>
      <p:sp>
        <p:nvSpPr>
          <p:cNvPr id="3" name="Footer Placeholder 2">
            <a:extLst>
              <a:ext uri="{FF2B5EF4-FFF2-40B4-BE49-F238E27FC236}">
                <a16:creationId xmlns:a16="http://schemas.microsoft.com/office/drawing/2014/main" id="{59AC4406-95D9-40C1-BAF1-BB1C7BA9EF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E87F36-8CD1-4AA2-BEB2-21582FB835B2}"/>
              </a:ext>
            </a:extLst>
          </p:cNvPr>
          <p:cNvSpPr>
            <a:spLocks noGrp="1"/>
          </p:cNvSpPr>
          <p:nvPr>
            <p:ph type="sldNum" sz="quarter" idx="12"/>
          </p:nvPr>
        </p:nvSpPr>
        <p:spPr/>
        <p:txBody>
          <a:bodyPr/>
          <a:lstStyle/>
          <a:p>
            <a:fld id="{28F1E738-411C-4E98-AEDC-23459E193C85}" type="slidenum">
              <a:rPr lang="en-US" smtClean="0"/>
              <a:t>‹#›</a:t>
            </a:fld>
            <a:endParaRPr lang="en-US"/>
          </a:p>
        </p:txBody>
      </p:sp>
    </p:spTree>
    <p:extLst>
      <p:ext uri="{BB962C8B-B14F-4D97-AF65-F5344CB8AC3E}">
        <p14:creationId xmlns:p14="http://schemas.microsoft.com/office/powerpoint/2010/main" val="4104086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DEEF8-9A59-440A-87DE-086F4AB7928A}"/>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F5AB68D2-9C7C-4DB1-AF6E-14FF3B6A7E24}"/>
              </a:ext>
            </a:extLst>
          </p:cNvPr>
          <p:cNvSpPr>
            <a:spLocks noGrp="1"/>
          </p:cNvSpPr>
          <p:nvPr>
            <p:ph idx="1"/>
          </p:nvPr>
        </p:nvSpPr>
        <p:spPr>
          <a:xfrm>
            <a:off x="3887391" y="987428"/>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C02C56E-5142-4737-8583-8ED3F63B3F9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E75F2E7C-4DBB-4B7D-880A-CB2AC4E79D96}"/>
              </a:ext>
            </a:extLst>
          </p:cNvPr>
          <p:cNvSpPr>
            <a:spLocks noGrp="1"/>
          </p:cNvSpPr>
          <p:nvPr>
            <p:ph type="dt" sz="half" idx="10"/>
          </p:nvPr>
        </p:nvSpPr>
        <p:spPr/>
        <p:txBody>
          <a:bodyPr/>
          <a:lstStyle/>
          <a:p>
            <a:fld id="{C671CA82-3ECB-4EA6-8C04-DFD997E5C808}" type="datetimeFigureOut">
              <a:rPr lang="en-US" smtClean="0"/>
              <a:t>1/31/2022</a:t>
            </a:fld>
            <a:endParaRPr lang="en-US"/>
          </a:p>
        </p:txBody>
      </p:sp>
      <p:sp>
        <p:nvSpPr>
          <p:cNvPr id="6" name="Footer Placeholder 5">
            <a:extLst>
              <a:ext uri="{FF2B5EF4-FFF2-40B4-BE49-F238E27FC236}">
                <a16:creationId xmlns:a16="http://schemas.microsoft.com/office/drawing/2014/main" id="{6E59F262-F7A7-4D31-9B3E-81E54C11C7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39771F-531A-48BD-8B37-0FA8D3CF7C35}"/>
              </a:ext>
            </a:extLst>
          </p:cNvPr>
          <p:cNvSpPr>
            <a:spLocks noGrp="1"/>
          </p:cNvSpPr>
          <p:nvPr>
            <p:ph type="sldNum" sz="quarter" idx="12"/>
          </p:nvPr>
        </p:nvSpPr>
        <p:spPr/>
        <p:txBody>
          <a:bodyPr/>
          <a:lstStyle/>
          <a:p>
            <a:fld id="{28F1E738-411C-4E98-AEDC-23459E193C85}" type="slidenum">
              <a:rPr lang="en-US" smtClean="0"/>
              <a:t>‹#›</a:t>
            </a:fld>
            <a:endParaRPr lang="en-US"/>
          </a:p>
        </p:txBody>
      </p:sp>
    </p:spTree>
    <p:extLst>
      <p:ext uri="{BB962C8B-B14F-4D97-AF65-F5344CB8AC3E}">
        <p14:creationId xmlns:p14="http://schemas.microsoft.com/office/powerpoint/2010/main" val="486928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A6290-8271-42FF-A28D-6CF44859E54B}"/>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8CBA60ED-8341-4477-9AAB-B0F9B4F33632}"/>
              </a:ext>
            </a:extLst>
          </p:cNvPr>
          <p:cNvSpPr>
            <a:spLocks noGrp="1"/>
          </p:cNvSpPr>
          <p:nvPr>
            <p:ph type="pic" idx="1"/>
          </p:nvPr>
        </p:nvSpPr>
        <p:spPr>
          <a:xfrm>
            <a:off x="3887391" y="987428"/>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A4A62250-CBFF-438D-8087-0247111FCFE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2C898055-C5BD-4454-B4C9-758A39416E17}"/>
              </a:ext>
            </a:extLst>
          </p:cNvPr>
          <p:cNvSpPr>
            <a:spLocks noGrp="1"/>
          </p:cNvSpPr>
          <p:nvPr>
            <p:ph type="dt" sz="half" idx="10"/>
          </p:nvPr>
        </p:nvSpPr>
        <p:spPr/>
        <p:txBody>
          <a:bodyPr/>
          <a:lstStyle/>
          <a:p>
            <a:fld id="{C671CA82-3ECB-4EA6-8C04-DFD997E5C808}" type="datetimeFigureOut">
              <a:rPr lang="en-US" smtClean="0"/>
              <a:t>1/31/2022</a:t>
            </a:fld>
            <a:endParaRPr lang="en-US"/>
          </a:p>
        </p:txBody>
      </p:sp>
      <p:sp>
        <p:nvSpPr>
          <p:cNvPr id="6" name="Footer Placeholder 5">
            <a:extLst>
              <a:ext uri="{FF2B5EF4-FFF2-40B4-BE49-F238E27FC236}">
                <a16:creationId xmlns:a16="http://schemas.microsoft.com/office/drawing/2014/main" id="{C27D83E6-328A-43AD-BEF1-352B0709BE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D933E0-F2CC-455C-8C96-3AFF4B07D1D8}"/>
              </a:ext>
            </a:extLst>
          </p:cNvPr>
          <p:cNvSpPr>
            <a:spLocks noGrp="1"/>
          </p:cNvSpPr>
          <p:nvPr>
            <p:ph type="sldNum" sz="quarter" idx="12"/>
          </p:nvPr>
        </p:nvSpPr>
        <p:spPr/>
        <p:txBody>
          <a:bodyPr/>
          <a:lstStyle/>
          <a:p>
            <a:fld id="{28F1E738-411C-4E98-AEDC-23459E193C85}" type="slidenum">
              <a:rPr lang="en-US" smtClean="0"/>
              <a:t>‹#›</a:t>
            </a:fld>
            <a:endParaRPr lang="en-US"/>
          </a:p>
        </p:txBody>
      </p:sp>
    </p:spTree>
    <p:extLst>
      <p:ext uri="{BB962C8B-B14F-4D97-AF65-F5344CB8AC3E}">
        <p14:creationId xmlns:p14="http://schemas.microsoft.com/office/powerpoint/2010/main" val="167846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E7DE70-807C-4DAD-882E-46E06507B4D8}"/>
              </a:ext>
            </a:extLst>
          </p:cNvPr>
          <p:cNvSpPr>
            <a:spLocks noGrp="1"/>
          </p:cNvSpPr>
          <p:nvPr>
            <p:ph type="title"/>
          </p:nvPr>
        </p:nvSpPr>
        <p:spPr>
          <a:xfrm>
            <a:off x="628650" y="777415"/>
            <a:ext cx="7886700" cy="795341"/>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B0D93D3A-BE27-4209-A30A-9C49048B650F}"/>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95493FC-AF45-484E-A0B9-141C9BEAB6E3}"/>
              </a:ext>
            </a:extLst>
          </p:cNvPr>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671CA82-3ECB-4EA6-8C04-DFD997E5C808}" type="datetimeFigureOut">
              <a:rPr lang="en-US" smtClean="0"/>
              <a:t>1/31/2022</a:t>
            </a:fld>
            <a:endParaRPr lang="en-US"/>
          </a:p>
        </p:txBody>
      </p:sp>
      <p:sp>
        <p:nvSpPr>
          <p:cNvPr id="5" name="Footer Placeholder 4">
            <a:extLst>
              <a:ext uri="{FF2B5EF4-FFF2-40B4-BE49-F238E27FC236}">
                <a16:creationId xmlns:a16="http://schemas.microsoft.com/office/drawing/2014/main" id="{D702FBBC-B264-4894-B773-A6AB7F878EB6}"/>
              </a:ext>
            </a:extLst>
          </p:cNvPr>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B631104-F21E-445D-8D4D-B3CFA9DF1EC8}"/>
              </a:ext>
            </a:extLst>
          </p:cNvPr>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8F1E738-411C-4E98-AEDC-23459E193C85}" type="slidenum">
              <a:rPr lang="en-US" smtClean="0"/>
              <a:t>‹#›</a:t>
            </a:fld>
            <a:endParaRPr lang="en-US"/>
          </a:p>
        </p:txBody>
      </p:sp>
      <p:cxnSp>
        <p:nvCxnSpPr>
          <p:cNvPr id="7" name="Straight Connector 6">
            <a:extLst>
              <a:ext uri="{FF2B5EF4-FFF2-40B4-BE49-F238E27FC236}">
                <a16:creationId xmlns:a16="http://schemas.microsoft.com/office/drawing/2014/main" id="{BDA7D74E-B576-4F4F-A75A-8691E7B60DF4}"/>
              </a:ext>
            </a:extLst>
          </p:cNvPr>
          <p:cNvCxnSpPr>
            <a:cxnSpLocks/>
          </p:cNvCxnSpPr>
          <p:nvPr userDrawn="1"/>
        </p:nvCxnSpPr>
        <p:spPr>
          <a:xfrm>
            <a:off x="236483" y="668669"/>
            <a:ext cx="8666217" cy="0"/>
          </a:xfrm>
          <a:prstGeom prst="line">
            <a:avLst/>
          </a:prstGeom>
          <a:ln w="6350" cap="rnd">
            <a:solidFill>
              <a:srgbClr val="431801"/>
            </a:solidFill>
          </a:ln>
          <a:effectLst/>
        </p:spPr>
        <p:style>
          <a:lnRef idx="2">
            <a:schemeClr val="dk1"/>
          </a:lnRef>
          <a:fillRef idx="0">
            <a:schemeClr val="dk1"/>
          </a:fillRef>
          <a:effectRef idx="1">
            <a:schemeClr val="dk1"/>
          </a:effectRef>
          <a:fontRef idx="minor">
            <a:schemeClr val="tx1"/>
          </a:fontRef>
        </p:style>
      </p:cxnSp>
      <p:pic>
        <p:nvPicPr>
          <p:cNvPr id="9" name="Picture 8" descr="lehigh_official_stacked_logo_4C.eps">
            <a:extLst>
              <a:ext uri="{FF2B5EF4-FFF2-40B4-BE49-F238E27FC236}">
                <a16:creationId xmlns:a16="http://schemas.microsoft.com/office/drawing/2014/main" id="{91E49D75-6C29-4CCA-AB91-E7590F0FB0D6}"/>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208606" y="324755"/>
            <a:ext cx="1176023" cy="254219"/>
          </a:xfrm>
          <a:prstGeom prst="rect">
            <a:avLst/>
          </a:prstGeom>
        </p:spPr>
      </p:pic>
    </p:spTree>
    <p:extLst>
      <p:ext uri="{BB962C8B-B14F-4D97-AF65-F5344CB8AC3E}">
        <p14:creationId xmlns:p14="http://schemas.microsoft.com/office/powerpoint/2010/main" val="18531780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4000" b="1" kern="1200">
          <a:solidFill>
            <a:schemeClr val="tx1"/>
          </a:solidFill>
          <a:latin typeface="Times New Roman" panose="02020603050405020304" pitchFamily="18" charset="0"/>
          <a:ea typeface="+mj-ea"/>
          <a:cs typeface="Times New Roman" panose="02020603050405020304" pitchFamily="18" charset="0"/>
        </a:defRPr>
      </a:lvl1pPr>
    </p:titleStyle>
    <p:bodyStyle>
      <a:lvl1pPr marL="171450" indent="-171450" algn="l" defTabSz="685800" rtl="0" eaLnBrk="1" latinLnBrk="0" hangingPunct="1">
        <a:lnSpc>
          <a:spcPct val="90000"/>
        </a:lnSpc>
        <a:spcBef>
          <a:spcPts val="750"/>
        </a:spcBef>
        <a:buFont typeface="Times New Roman" panose="02020603050405020304" pitchFamily="18" charset="0"/>
        <a:buChar char="―"/>
        <a:defRPr sz="2800" b="1" kern="1200">
          <a:solidFill>
            <a:schemeClr val="tx1"/>
          </a:solidFill>
          <a:latin typeface="Times New Roman" panose="02020603050405020304" pitchFamily="18" charset="0"/>
          <a:ea typeface="+mn-ea"/>
          <a:cs typeface="Times New Roman" panose="02020603050405020304" pitchFamily="18" charset="0"/>
        </a:defRPr>
      </a:lvl1pPr>
      <a:lvl2pPr marL="514350" indent="-171450" algn="l" defTabSz="685800" rtl="0" eaLnBrk="1" latinLnBrk="0" hangingPunct="1">
        <a:lnSpc>
          <a:spcPct val="90000"/>
        </a:lnSpc>
        <a:spcBef>
          <a:spcPts val="375"/>
        </a:spcBef>
        <a:buFont typeface="Arial" panose="020B0604020202020204" pitchFamily="34" charset="0"/>
        <a:buChar char="•"/>
        <a:defRPr sz="2400" b="1" kern="1200">
          <a:solidFill>
            <a:srgbClr val="544000"/>
          </a:solidFill>
          <a:latin typeface="Times New Roman" panose="02020603050405020304" pitchFamily="18" charset="0"/>
          <a:ea typeface="+mn-ea"/>
          <a:cs typeface="Times New Roman" panose="02020603050405020304" pitchFamily="18" charset="0"/>
        </a:defRPr>
      </a:lvl2pPr>
      <a:lvl3pPr marL="971550" indent="-285750" algn="l" defTabSz="685800" rtl="0" eaLnBrk="1" latinLnBrk="0" hangingPunct="1">
        <a:lnSpc>
          <a:spcPct val="90000"/>
        </a:lnSpc>
        <a:spcBef>
          <a:spcPts val="375"/>
        </a:spcBef>
        <a:buFont typeface="Courier New" panose="02070309020205020404" pitchFamily="49" charset="0"/>
        <a:buChar char="o"/>
        <a:defRPr sz="1800" kern="1200">
          <a:solidFill>
            <a:schemeClr val="tx1"/>
          </a:solidFill>
          <a:latin typeface="Times New Roman" panose="02020603050405020304" pitchFamily="18" charset="0"/>
          <a:ea typeface="+mn-ea"/>
          <a:cs typeface="Times New Roman" panose="02020603050405020304" pitchFamily="18"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Times New Roman" panose="02020603050405020304" pitchFamily="18" charset="0"/>
          <a:ea typeface="+mn-ea"/>
          <a:cs typeface="Times New Roman" panose="02020603050405020304" pitchFamily="18"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Times New Roman" panose="02020603050405020304" pitchFamily="18" charset="0"/>
          <a:ea typeface="+mn-ea"/>
          <a:cs typeface="Times New Roman" panose="02020603050405020304" pitchFamily="18"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43180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0470" y="2047409"/>
            <a:ext cx="7893854" cy="1513351"/>
          </a:xfrm>
          <a:prstGeom prst="rect">
            <a:avLst/>
          </a:prstGeom>
        </p:spPr>
        <p:txBody>
          <a:bodyPr vert="horz" lIns="91440" tIns="45720" rIns="91440" bIns="45720" rtlCol="0" anchor="ctr">
            <a:noAutofit/>
          </a:bodyPr>
          <a:lstStyle/>
          <a:p>
            <a:r>
              <a:rPr lang="en-US" dirty="0"/>
              <a:t>Presentation Title </a:t>
            </a:r>
            <a:br>
              <a:rPr lang="en-US" dirty="0"/>
            </a:br>
            <a:r>
              <a:rPr lang="en-US" dirty="0"/>
              <a:t>to Come Here</a:t>
            </a:r>
          </a:p>
        </p:txBody>
      </p:sp>
      <p:pic>
        <p:nvPicPr>
          <p:cNvPr id="9" name="Picture 8" descr="lehigh_official_stacked_logo_KO.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5411" y="5897670"/>
            <a:ext cx="2048913" cy="430779"/>
          </a:xfrm>
          <a:prstGeom prst="rect">
            <a:avLst/>
          </a:prstGeom>
        </p:spPr>
      </p:pic>
    </p:spTree>
    <p:extLst>
      <p:ext uri="{BB962C8B-B14F-4D97-AF65-F5344CB8AC3E}">
        <p14:creationId xmlns:p14="http://schemas.microsoft.com/office/powerpoint/2010/main" val="3561353316"/>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457200" rtl="0" eaLnBrk="1" latinLnBrk="0" hangingPunct="1">
        <a:lnSpc>
          <a:spcPts val="6400"/>
        </a:lnSpc>
        <a:spcBef>
          <a:spcPct val="0"/>
        </a:spcBef>
        <a:buNone/>
        <a:defRPr sz="6400" b="1" i="0" kern="1200" baseline="0">
          <a:solidFill>
            <a:schemeClr val="bg1"/>
          </a:solidFill>
          <a:latin typeface="Arial"/>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25427"/>
            <a:ext cx="9113078" cy="1513351"/>
          </a:xfrm>
        </p:spPr>
        <p:txBody>
          <a:bodyPr/>
          <a:lstStyle/>
          <a:p>
            <a:pPr algn="ctr"/>
            <a:r>
              <a:rPr lang="en-US" sz="4400" dirty="0">
                <a:latin typeface="Times New Roman" panose="02020603050405020304" pitchFamily="18" charset="0"/>
                <a:cs typeface="Times New Roman" panose="02020603050405020304" pitchFamily="18" charset="0"/>
              </a:rPr>
              <a:t>International Monetary System</a:t>
            </a:r>
            <a:br>
              <a:rPr lang="en-US" sz="6000" dirty="0">
                <a:latin typeface="Times New Roman" panose="02020603050405020304" pitchFamily="18" charset="0"/>
                <a:cs typeface="Times New Roman" panose="02020603050405020304" pitchFamily="18" charset="0"/>
              </a:rPr>
            </a:br>
            <a:endParaRPr 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74409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5C6D06-2AD8-45FB-8AB7-A42752BC654C}"/>
              </a:ext>
            </a:extLst>
          </p:cNvPr>
          <p:cNvSpPr>
            <a:spLocks noGrp="1"/>
          </p:cNvSpPr>
          <p:nvPr>
            <p:ph idx="1"/>
          </p:nvPr>
        </p:nvSpPr>
        <p:spPr>
          <a:xfrm>
            <a:off x="392189" y="716735"/>
            <a:ext cx="8519953" cy="4351338"/>
          </a:xfrm>
        </p:spPr>
        <p:txBody>
          <a:bodyPr/>
          <a:lstStyle/>
          <a:p>
            <a:r>
              <a:rPr lang="en-US" dirty="0"/>
              <a:t>The Floating Exchange Rates (1973-present)</a:t>
            </a:r>
          </a:p>
          <a:p>
            <a:pPr lvl="1"/>
            <a:r>
              <a:rPr lang="en-US" altLang="en-US" dirty="0"/>
              <a:t>Flexible exchange rates were declared acceptable to the IMF members.</a:t>
            </a:r>
          </a:p>
          <a:p>
            <a:pPr lvl="2"/>
            <a:r>
              <a:rPr lang="en-US" altLang="en-US" sz="2000" dirty="0"/>
              <a:t>There is no single governing body for the exchange of currencies.</a:t>
            </a:r>
          </a:p>
          <a:p>
            <a:pPr lvl="2"/>
            <a:r>
              <a:rPr lang="en-US" altLang="en-US" sz="2000" dirty="0"/>
              <a:t>The international monetary system is an eclectic combination of exchange rate regimes.</a:t>
            </a:r>
          </a:p>
          <a:p>
            <a:pPr lvl="1"/>
            <a:r>
              <a:rPr lang="en-US" dirty="0"/>
              <a:t>Exchange rates have become much more volatile and less predictable than they were during the “fixed” period.</a:t>
            </a:r>
          </a:p>
          <a:p>
            <a:endParaRPr lang="en-US" dirty="0"/>
          </a:p>
        </p:txBody>
      </p:sp>
      <p:pic>
        <p:nvPicPr>
          <p:cNvPr id="4" name="Picture 3" descr="Chart&#10;&#10;Description automatically generated">
            <a:extLst>
              <a:ext uri="{FF2B5EF4-FFF2-40B4-BE49-F238E27FC236}">
                <a16:creationId xmlns:a16="http://schemas.microsoft.com/office/drawing/2014/main" id="{35D808DD-4CE3-429E-B6BD-D7C69E14BCF0}"/>
              </a:ext>
            </a:extLst>
          </p:cNvPr>
          <p:cNvPicPr>
            <a:picLocks noChangeAspect="1"/>
          </p:cNvPicPr>
          <p:nvPr/>
        </p:nvPicPr>
        <p:blipFill>
          <a:blip r:embed="rId2"/>
          <a:stretch>
            <a:fillRect/>
          </a:stretch>
        </p:blipFill>
        <p:spPr>
          <a:xfrm>
            <a:off x="332252" y="3511048"/>
            <a:ext cx="8101203" cy="3231628"/>
          </a:xfrm>
          <a:prstGeom prst="rect">
            <a:avLst/>
          </a:prstGeom>
        </p:spPr>
      </p:pic>
      <p:sp>
        <p:nvSpPr>
          <p:cNvPr id="5" name="TextBox 4">
            <a:extLst>
              <a:ext uri="{FF2B5EF4-FFF2-40B4-BE49-F238E27FC236}">
                <a16:creationId xmlns:a16="http://schemas.microsoft.com/office/drawing/2014/main" id="{81E1D156-D226-4927-96C4-7771D1F445B8}"/>
              </a:ext>
            </a:extLst>
          </p:cNvPr>
          <p:cNvSpPr txBox="1"/>
          <p:nvPr/>
        </p:nvSpPr>
        <p:spPr>
          <a:xfrm>
            <a:off x="6229537" y="6670735"/>
            <a:ext cx="6037288" cy="261610"/>
          </a:xfrm>
          <a:prstGeom prst="rect">
            <a:avLst/>
          </a:prstGeom>
          <a:noFill/>
        </p:spPr>
        <p:txBody>
          <a:bodyPr wrap="square">
            <a:spAutoFit/>
          </a:bodyPr>
          <a:lstStyle/>
          <a:p>
            <a:r>
              <a:rPr lang="en-US" altLang="en-US" sz="1100" dirty="0"/>
              <a:t>Copyright © 2019by the McGraw-Hill Companies </a:t>
            </a:r>
            <a:endParaRPr lang="en-US" sz="1100" dirty="0"/>
          </a:p>
        </p:txBody>
      </p:sp>
      <p:sp>
        <p:nvSpPr>
          <p:cNvPr id="6" name="TextBox 5">
            <a:extLst>
              <a:ext uri="{FF2B5EF4-FFF2-40B4-BE49-F238E27FC236}">
                <a16:creationId xmlns:a16="http://schemas.microsoft.com/office/drawing/2014/main" id="{FC8A13B4-7DFF-4F72-BB21-DE5701102D51}"/>
              </a:ext>
            </a:extLst>
          </p:cNvPr>
          <p:cNvSpPr txBox="1"/>
          <p:nvPr/>
        </p:nvSpPr>
        <p:spPr>
          <a:xfrm>
            <a:off x="2456104" y="6055561"/>
            <a:ext cx="6037288" cy="307777"/>
          </a:xfrm>
          <a:prstGeom prst="rect">
            <a:avLst/>
          </a:prstGeom>
          <a:noFill/>
        </p:spPr>
        <p:txBody>
          <a:bodyPr wrap="square">
            <a:spAutoFit/>
          </a:bodyPr>
          <a:lstStyle/>
          <a:p>
            <a:r>
              <a:rPr lang="en-US" altLang="en-US" sz="1400" dirty="0">
                <a:latin typeface="Times New Roman" panose="02020603050405020304" pitchFamily="18" charset="0"/>
                <a:cs typeface="Times New Roman" panose="02020603050405020304" pitchFamily="18" charset="0"/>
              </a:rPr>
              <a:t>Monthly percentage change of the exchange rate between ¥ and $</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7918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E7776D1-BF9D-435C-A813-B2F2771FB9B2}"/>
              </a:ext>
            </a:extLst>
          </p:cNvPr>
          <p:cNvPicPr>
            <a:picLocks noChangeAspect="1"/>
          </p:cNvPicPr>
          <p:nvPr/>
        </p:nvPicPr>
        <p:blipFill>
          <a:blip r:embed="rId2"/>
          <a:stretch>
            <a:fillRect/>
          </a:stretch>
        </p:blipFill>
        <p:spPr>
          <a:xfrm>
            <a:off x="696431" y="1594338"/>
            <a:ext cx="7886700" cy="3669324"/>
          </a:xfrm>
          <a:prstGeom prst="rect">
            <a:avLst/>
          </a:prstGeom>
        </p:spPr>
      </p:pic>
      <p:sp>
        <p:nvSpPr>
          <p:cNvPr id="7" name="Title 1">
            <a:extLst>
              <a:ext uri="{FF2B5EF4-FFF2-40B4-BE49-F238E27FC236}">
                <a16:creationId xmlns:a16="http://schemas.microsoft.com/office/drawing/2014/main" id="{B9FA88B5-D70E-4197-B001-A318FA0B7AFF}"/>
              </a:ext>
            </a:extLst>
          </p:cNvPr>
          <p:cNvSpPr>
            <a:spLocks noGrp="1"/>
          </p:cNvSpPr>
          <p:nvPr>
            <p:ph type="title"/>
          </p:nvPr>
        </p:nvSpPr>
        <p:spPr>
          <a:xfrm>
            <a:off x="628650" y="777875"/>
            <a:ext cx="7886700" cy="795338"/>
          </a:xfrm>
        </p:spPr>
        <p:txBody>
          <a:bodyPr>
            <a:normAutofit fontScale="90000"/>
          </a:bodyPr>
          <a:lstStyle/>
          <a:p>
            <a:r>
              <a:rPr lang="en-US" altLang="en-US" sz="3200" dirty="0"/>
              <a:t>Current Exchange Rate Regimes</a:t>
            </a:r>
            <a:br>
              <a:rPr lang="en-US" altLang="en-US" sz="3200" dirty="0"/>
            </a:br>
            <a:endParaRPr lang="en-US" dirty="0"/>
          </a:p>
        </p:txBody>
      </p:sp>
    </p:spTree>
    <p:extLst>
      <p:ext uri="{BB962C8B-B14F-4D97-AF65-F5344CB8AC3E}">
        <p14:creationId xmlns:p14="http://schemas.microsoft.com/office/powerpoint/2010/main" val="3417006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Diagram&#10;&#10;Description automatically generated">
            <a:extLst>
              <a:ext uri="{FF2B5EF4-FFF2-40B4-BE49-F238E27FC236}">
                <a16:creationId xmlns:a16="http://schemas.microsoft.com/office/drawing/2014/main" id="{3D6B4099-7FB1-497A-9B4D-EFAAEE4B25EB}"/>
              </a:ext>
            </a:extLst>
          </p:cNvPr>
          <p:cNvPicPr>
            <a:picLocks noChangeAspect="1"/>
          </p:cNvPicPr>
          <p:nvPr/>
        </p:nvPicPr>
        <p:blipFill>
          <a:blip r:embed="rId2"/>
          <a:stretch>
            <a:fillRect/>
          </a:stretch>
        </p:blipFill>
        <p:spPr>
          <a:xfrm>
            <a:off x="1343432" y="3525867"/>
            <a:ext cx="6297923" cy="3332133"/>
          </a:xfrm>
          <a:prstGeom prst="rect">
            <a:avLst/>
          </a:prstGeom>
        </p:spPr>
      </p:pic>
      <p:sp>
        <p:nvSpPr>
          <p:cNvPr id="3" name="Content Placeholder 2">
            <a:extLst>
              <a:ext uri="{FF2B5EF4-FFF2-40B4-BE49-F238E27FC236}">
                <a16:creationId xmlns:a16="http://schemas.microsoft.com/office/drawing/2014/main" id="{DDED2B93-5923-4242-8567-080F70305187}"/>
              </a:ext>
            </a:extLst>
          </p:cNvPr>
          <p:cNvSpPr>
            <a:spLocks noGrp="1"/>
          </p:cNvSpPr>
          <p:nvPr>
            <p:ph idx="1"/>
          </p:nvPr>
        </p:nvSpPr>
        <p:spPr>
          <a:xfrm>
            <a:off x="580709" y="1173345"/>
            <a:ext cx="8116926" cy="4317575"/>
          </a:xfrm>
        </p:spPr>
        <p:txBody>
          <a:bodyPr>
            <a:normAutofit/>
          </a:bodyPr>
          <a:lstStyle/>
          <a:p>
            <a:pPr eaLnBrk="1" hangingPunct="1"/>
            <a:r>
              <a:rPr lang="en-US" altLang="en-US" sz="2400" dirty="0"/>
              <a:t>Arguments in </a:t>
            </a:r>
            <a:r>
              <a:rPr lang="en-US" altLang="en-US" sz="2400" b="1" dirty="0"/>
              <a:t>favor</a:t>
            </a:r>
            <a:r>
              <a:rPr lang="en-US" altLang="en-US" sz="2400" dirty="0"/>
              <a:t> of flexible exchange rates:</a:t>
            </a:r>
          </a:p>
          <a:p>
            <a:pPr lvl="1" eaLnBrk="1" hangingPunct="1"/>
            <a:r>
              <a:rPr lang="en-US" altLang="en-US" sz="2000" dirty="0"/>
              <a:t>Easier external adjustments.</a:t>
            </a:r>
          </a:p>
          <a:p>
            <a:pPr lvl="1" eaLnBrk="1" hangingPunct="1"/>
            <a:r>
              <a:rPr lang="en-US" altLang="en-US" sz="2000" dirty="0"/>
              <a:t>National policy autonomy.</a:t>
            </a:r>
          </a:p>
          <a:p>
            <a:pPr lvl="2"/>
            <a:r>
              <a:rPr lang="en-US" altLang="en-US" sz="2000" dirty="0"/>
              <a:t>Government can use its monetary and fiscal policies to pursue economic goals.</a:t>
            </a:r>
          </a:p>
          <a:p>
            <a:pPr eaLnBrk="1" hangingPunct="1"/>
            <a:r>
              <a:rPr lang="en-US" altLang="en-US" sz="2400" dirty="0"/>
              <a:t>Arguments </a:t>
            </a:r>
            <a:r>
              <a:rPr lang="en-US" altLang="en-US" sz="2400" b="1" dirty="0"/>
              <a:t>against</a:t>
            </a:r>
            <a:r>
              <a:rPr lang="en-US" altLang="en-US" sz="2400" dirty="0"/>
              <a:t> flexible exchange rates:</a:t>
            </a:r>
          </a:p>
          <a:p>
            <a:pPr lvl="1" eaLnBrk="1" hangingPunct="1"/>
            <a:r>
              <a:rPr lang="en-US" altLang="en-US" sz="2000" dirty="0"/>
              <a:t>Exchange rate uncertainty may hamper international trade.</a:t>
            </a:r>
          </a:p>
          <a:p>
            <a:pPr lvl="2"/>
            <a:endParaRPr lang="en-US" sz="2400" dirty="0"/>
          </a:p>
          <a:p>
            <a:endParaRPr lang="en-US" dirty="0"/>
          </a:p>
        </p:txBody>
      </p:sp>
      <p:sp>
        <p:nvSpPr>
          <p:cNvPr id="5" name="Title 1">
            <a:extLst>
              <a:ext uri="{FF2B5EF4-FFF2-40B4-BE49-F238E27FC236}">
                <a16:creationId xmlns:a16="http://schemas.microsoft.com/office/drawing/2014/main" id="{6A5A9F1C-8724-499F-95FE-1A0DA0D22036}"/>
              </a:ext>
            </a:extLst>
          </p:cNvPr>
          <p:cNvSpPr>
            <a:spLocks noGrp="1"/>
          </p:cNvSpPr>
          <p:nvPr>
            <p:ph type="title"/>
          </p:nvPr>
        </p:nvSpPr>
        <p:spPr>
          <a:xfrm>
            <a:off x="628650" y="851087"/>
            <a:ext cx="7886700" cy="535681"/>
          </a:xfrm>
        </p:spPr>
        <p:txBody>
          <a:bodyPr>
            <a:normAutofit fontScale="90000"/>
          </a:bodyPr>
          <a:lstStyle/>
          <a:p>
            <a:r>
              <a:rPr lang="en-US" sz="3100" dirty="0"/>
              <a:t>Fixed vs. Floating </a:t>
            </a:r>
            <a:r>
              <a:rPr lang="en-US" altLang="en-US" sz="3100" dirty="0"/>
              <a:t>Exchange Rate Regimes</a:t>
            </a:r>
            <a:br>
              <a:rPr lang="en-US" altLang="en-US" sz="3200" dirty="0"/>
            </a:br>
            <a:endParaRPr lang="en-US" dirty="0"/>
          </a:p>
        </p:txBody>
      </p:sp>
    </p:spTree>
    <p:extLst>
      <p:ext uri="{BB962C8B-B14F-4D97-AF65-F5344CB8AC3E}">
        <p14:creationId xmlns:p14="http://schemas.microsoft.com/office/powerpoint/2010/main" val="2725630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F326D-3BA5-4707-B419-B1412C343ADC}"/>
              </a:ext>
            </a:extLst>
          </p:cNvPr>
          <p:cNvSpPr>
            <a:spLocks noGrp="1"/>
          </p:cNvSpPr>
          <p:nvPr>
            <p:ph type="title"/>
          </p:nvPr>
        </p:nvSpPr>
        <p:spPr>
          <a:xfrm>
            <a:off x="628650" y="777415"/>
            <a:ext cx="7886700" cy="600685"/>
          </a:xfrm>
        </p:spPr>
        <p:txBody>
          <a:bodyPr>
            <a:normAutofit/>
          </a:bodyPr>
          <a:lstStyle/>
          <a:p>
            <a:r>
              <a:rPr lang="en-US" sz="2800" dirty="0"/>
              <a:t>Fixed vs Floating Exchange Rate (Cont.)</a:t>
            </a:r>
          </a:p>
        </p:txBody>
      </p:sp>
      <p:sp>
        <p:nvSpPr>
          <p:cNvPr id="3" name="Content Placeholder 2">
            <a:extLst>
              <a:ext uri="{FF2B5EF4-FFF2-40B4-BE49-F238E27FC236}">
                <a16:creationId xmlns:a16="http://schemas.microsoft.com/office/drawing/2014/main" id="{7A08925B-D2EA-4F72-A76F-C25895C284D7}"/>
              </a:ext>
            </a:extLst>
          </p:cNvPr>
          <p:cNvSpPr>
            <a:spLocks noGrp="1"/>
          </p:cNvSpPr>
          <p:nvPr>
            <p:ph idx="1"/>
          </p:nvPr>
        </p:nvSpPr>
        <p:spPr>
          <a:xfrm>
            <a:off x="450970" y="1334764"/>
            <a:ext cx="8792704" cy="4351338"/>
          </a:xfrm>
        </p:spPr>
        <p:txBody>
          <a:bodyPr/>
          <a:lstStyle/>
          <a:p>
            <a:r>
              <a:rPr lang="en-US" sz="2400" dirty="0"/>
              <a:t>A nation’s choice of currency regime involves a trade-off between:</a:t>
            </a:r>
          </a:p>
          <a:p>
            <a:pPr lvl="1"/>
            <a:r>
              <a:rPr lang="en-US" sz="2000" dirty="0"/>
              <a:t>Exchange rate stability</a:t>
            </a:r>
          </a:p>
          <a:p>
            <a:pPr lvl="1"/>
            <a:r>
              <a:rPr lang="en-US" sz="2000" dirty="0"/>
              <a:t>Full financial integration</a:t>
            </a:r>
          </a:p>
          <a:p>
            <a:pPr lvl="1"/>
            <a:r>
              <a:rPr lang="en-US" sz="2000" dirty="0"/>
              <a:t>Monetary independence</a:t>
            </a:r>
          </a:p>
          <a:p>
            <a:r>
              <a:rPr lang="en-US" sz="2400" dirty="0"/>
              <a:t> Impossible Trinity: the forces of economics do not allow the simultaneous achievement of all three.</a:t>
            </a:r>
          </a:p>
          <a:p>
            <a:endParaRPr lang="en-US" dirty="0"/>
          </a:p>
        </p:txBody>
      </p:sp>
      <p:pic>
        <p:nvPicPr>
          <p:cNvPr id="6" name="Picture 5" descr="Diagram, shape, radar chart&#10;&#10;Description automatically generated">
            <a:extLst>
              <a:ext uri="{FF2B5EF4-FFF2-40B4-BE49-F238E27FC236}">
                <a16:creationId xmlns:a16="http://schemas.microsoft.com/office/drawing/2014/main" id="{99C7E192-0536-4BD4-8B7F-A8695CDFFCCE}"/>
              </a:ext>
            </a:extLst>
          </p:cNvPr>
          <p:cNvPicPr>
            <a:picLocks noChangeAspect="1"/>
          </p:cNvPicPr>
          <p:nvPr/>
        </p:nvPicPr>
        <p:blipFill>
          <a:blip r:embed="rId2"/>
          <a:stretch>
            <a:fillRect/>
          </a:stretch>
        </p:blipFill>
        <p:spPr>
          <a:xfrm>
            <a:off x="1001073" y="3873540"/>
            <a:ext cx="7141854" cy="2799188"/>
          </a:xfrm>
          <a:prstGeom prst="rect">
            <a:avLst/>
          </a:prstGeom>
        </p:spPr>
      </p:pic>
    </p:spTree>
    <p:extLst>
      <p:ext uri="{BB962C8B-B14F-4D97-AF65-F5344CB8AC3E}">
        <p14:creationId xmlns:p14="http://schemas.microsoft.com/office/powerpoint/2010/main" val="614721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563DA-BFA8-46D4-A9BC-914C25AFD48E}"/>
              </a:ext>
            </a:extLst>
          </p:cNvPr>
          <p:cNvSpPr>
            <a:spLocks noGrp="1"/>
          </p:cNvSpPr>
          <p:nvPr>
            <p:ph type="title"/>
          </p:nvPr>
        </p:nvSpPr>
        <p:spPr/>
        <p:txBody>
          <a:bodyPr/>
          <a:lstStyle/>
          <a:p>
            <a:r>
              <a:rPr lang="en-US" dirty="0"/>
              <a:t>An Ideal International Monetary System</a:t>
            </a:r>
          </a:p>
        </p:txBody>
      </p:sp>
      <p:sp>
        <p:nvSpPr>
          <p:cNvPr id="3" name="Content Placeholder 2">
            <a:extLst>
              <a:ext uri="{FF2B5EF4-FFF2-40B4-BE49-F238E27FC236}">
                <a16:creationId xmlns:a16="http://schemas.microsoft.com/office/drawing/2014/main" id="{3C05E4D7-E1A4-4E87-B80C-BC8FFAEFEA07}"/>
              </a:ext>
            </a:extLst>
          </p:cNvPr>
          <p:cNvSpPr>
            <a:spLocks noGrp="1"/>
          </p:cNvSpPr>
          <p:nvPr>
            <p:ph idx="1"/>
          </p:nvPr>
        </p:nvSpPr>
        <p:spPr>
          <a:xfrm>
            <a:off x="628650" y="1729247"/>
            <a:ext cx="7886700" cy="4351338"/>
          </a:xfrm>
        </p:spPr>
        <p:txBody>
          <a:bodyPr/>
          <a:lstStyle/>
          <a:p>
            <a:r>
              <a:rPr lang="en-US" u="sng" dirty="0"/>
              <a:t>Liquidity</a:t>
            </a:r>
            <a:r>
              <a:rPr lang="en-US" dirty="0"/>
              <a:t>: provide sufficient monetary reserves to support the growth of international trade and investment.</a:t>
            </a:r>
          </a:p>
          <a:p>
            <a:r>
              <a:rPr lang="en-US" u="sng" dirty="0"/>
              <a:t>Adjustment</a:t>
            </a:r>
            <a:r>
              <a:rPr lang="en-US" dirty="0"/>
              <a:t>: provide an effective mechanism that restore the balance-of-payment equilibrium when it is disturbed.</a:t>
            </a:r>
          </a:p>
          <a:p>
            <a:r>
              <a:rPr lang="en-US" u="sng" dirty="0"/>
              <a:t>Confidence</a:t>
            </a:r>
            <a:r>
              <a:rPr lang="en-US" dirty="0"/>
              <a:t>: prevent crises of confidence in the system.</a:t>
            </a:r>
          </a:p>
          <a:p>
            <a:endParaRPr lang="en-US" dirty="0"/>
          </a:p>
        </p:txBody>
      </p:sp>
    </p:spTree>
    <p:extLst>
      <p:ext uri="{BB962C8B-B14F-4D97-AF65-F5344CB8AC3E}">
        <p14:creationId xmlns:p14="http://schemas.microsoft.com/office/powerpoint/2010/main" val="25739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2CB853C-3922-4FA3-AEC9-A54EA3B5A2D0}"/>
              </a:ext>
            </a:extLst>
          </p:cNvPr>
          <p:cNvPicPr>
            <a:picLocks noChangeAspect="1"/>
          </p:cNvPicPr>
          <p:nvPr/>
        </p:nvPicPr>
        <p:blipFill>
          <a:blip r:embed="rId3"/>
          <a:stretch>
            <a:fillRect/>
          </a:stretch>
        </p:blipFill>
        <p:spPr>
          <a:xfrm>
            <a:off x="576375" y="2368097"/>
            <a:ext cx="7696562" cy="2016826"/>
          </a:xfrm>
          <a:prstGeom prst="rect">
            <a:avLst/>
          </a:prstGeom>
        </p:spPr>
      </p:pic>
      <p:sp>
        <p:nvSpPr>
          <p:cNvPr id="2" name="Title 1">
            <a:extLst>
              <a:ext uri="{FF2B5EF4-FFF2-40B4-BE49-F238E27FC236}">
                <a16:creationId xmlns:a16="http://schemas.microsoft.com/office/drawing/2014/main" id="{4732C747-1160-46E3-B8E0-886F22F06C37}"/>
              </a:ext>
            </a:extLst>
          </p:cNvPr>
          <p:cNvSpPr>
            <a:spLocks noGrp="1"/>
          </p:cNvSpPr>
          <p:nvPr>
            <p:ph type="title"/>
          </p:nvPr>
        </p:nvSpPr>
        <p:spPr/>
        <p:txBody>
          <a:bodyPr>
            <a:normAutofit/>
          </a:bodyPr>
          <a:lstStyle/>
          <a:p>
            <a:r>
              <a:rPr lang="en-US" sz="3200" dirty="0"/>
              <a:t>Summary (Learning Objectives Revisit)</a:t>
            </a:r>
          </a:p>
        </p:txBody>
      </p:sp>
      <p:sp>
        <p:nvSpPr>
          <p:cNvPr id="3" name="Content Placeholder 2">
            <a:extLst>
              <a:ext uri="{FF2B5EF4-FFF2-40B4-BE49-F238E27FC236}">
                <a16:creationId xmlns:a16="http://schemas.microsoft.com/office/drawing/2014/main" id="{4A2540EE-73B9-4018-B67D-6FA6FD2B7B31}"/>
              </a:ext>
            </a:extLst>
          </p:cNvPr>
          <p:cNvSpPr>
            <a:spLocks noGrp="1"/>
          </p:cNvSpPr>
          <p:nvPr>
            <p:ph idx="1"/>
          </p:nvPr>
        </p:nvSpPr>
        <p:spPr>
          <a:xfrm>
            <a:off x="215378" y="1572756"/>
            <a:ext cx="8651268" cy="4351338"/>
          </a:xfrm>
        </p:spPr>
        <p:txBody>
          <a:bodyPr/>
          <a:lstStyle/>
          <a:p>
            <a:r>
              <a:rPr lang="en-US" sz="2800" dirty="0"/>
              <a:t>Explore how the international monetary system has evolved.</a:t>
            </a:r>
          </a:p>
          <a:p>
            <a:endParaRPr lang="en-US" dirty="0"/>
          </a:p>
          <a:p>
            <a:endParaRPr lang="en-US" sz="2800" dirty="0"/>
          </a:p>
          <a:p>
            <a:endParaRPr lang="en-US" sz="2800" dirty="0"/>
          </a:p>
          <a:p>
            <a:r>
              <a:rPr lang="en-US" sz="2800" dirty="0"/>
              <a:t>Examine how the choice of fixed versus floating exchange rate regimes is made by a country. </a:t>
            </a:r>
          </a:p>
          <a:p>
            <a:endParaRPr lang="en-US" sz="2800" dirty="0"/>
          </a:p>
          <a:p>
            <a:endParaRPr lang="en-US" dirty="0"/>
          </a:p>
        </p:txBody>
      </p:sp>
      <p:pic>
        <p:nvPicPr>
          <p:cNvPr id="5" name="Picture 4" descr="Diagram, shape, radar chart&#10;&#10;Description automatically generated">
            <a:extLst>
              <a:ext uri="{FF2B5EF4-FFF2-40B4-BE49-F238E27FC236}">
                <a16:creationId xmlns:a16="http://schemas.microsoft.com/office/drawing/2014/main" id="{D1D70E40-7899-4059-9B85-383781725ECE}"/>
              </a:ext>
            </a:extLst>
          </p:cNvPr>
          <p:cNvPicPr>
            <a:picLocks noChangeAspect="1"/>
          </p:cNvPicPr>
          <p:nvPr/>
        </p:nvPicPr>
        <p:blipFill>
          <a:blip r:embed="rId4"/>
          <a:stretch>
            <a:fillRect/>
          </a:stretch>
        </p:blipFill>
        <p:spPr>
          <a:xfrm>
            <a:off x="1573115" y="4690668"/>
            <a:ext cx="5529736" cy="2167332"/>
          </a:xfrm>
          <a:prstGeom prst="rect">
            <a:avLst/>
          </a:prstGeom>
        </p:spPr>
      </p:pic>
    </p:spTree>
    <p:extLst>
      <p:ext uri="{BB962C8B-B14F-4D97-AF65-F5344CB8AC3E}">
        <p14:creationId xmlns:p14="http://schemas.microsoft.com/office/powerpoint/2010/main" val="4088719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7B45D-4B47-4B7C-9849-DC86D1DAA0B4}"/>
              </a:ext>
            </a:extLst>
          </p:cNvPr>
          <p:cNvSpPr>
            <a:spLocks noGrp="1"/>
          </p:cNvSpPr>
          <p:nvPr>
            <p:ph type="title"/>
          </p:nvPr>
        </p:nvSpPr>
        <p:spPr>
          <a:xfrm>
            <a:off x="348018" y="818358"/>
            <a:ext cx="9096233" cy="795341"/>
          </a:xfrm>
        </p:spPr>
        <p:txBody>
          <a:bodyPr>
            <a:normAutofit/>
          </a:bodyPr>
          <a:lstStyle/>
          <a:p>
            <a:r>
              <a:rPr lang="en-US" altLang="zh-CN" sz="3200" dirty="0"/>
              <a:t>Definition of </a:t>
            </a:r>
            <a:r>
              <a:rPr lang="en-US" altLang="en-US" sz="3200" dirty="0"/>
              <a:t>International Monetary System</a:t>
            </a:r>
            <a:endParaRPr lang="en-US" sz="3200" dirty="0"/>
          </a:p>
        </p:txBody>
      </p:sp>
      <p:sp>
        <p:nvSpPr>
          <p:cNvPr id="3" name="Content Placeholder 2">
            <a:extLst>
              <a:ext uri="{FF2B5EF4-FFF2-40B4-BE49-F238E27FC236}">
                <a16:creationId xmlns:a16="http://schemas.microsoft.com/office/drawing/2014/main" id="{C13BB50B-7542-410B-AB2A-ADAB698EC462}"/>
              </a:ext>
            </a:extLst>
          </p:cNvPr>
          <p:cNvSpPr>
            <a:spLocks noGrp="1"/>
          </p:cNvSpPr>
          <p:nvPr>
            <p:ph idx="1"/>
          </p:nvPr>
        </p:nvSpPr>
        <p:spPr>
          <a:xfrm>
            <a:off x="238835" y="1767384"/>
            <a:ext cx="8850573" cy="4524233"/>
          </a:xfrm>
        </p:spPr>
        <p:txBody>
          <a:bodyPr/>
          <a:lstStyle/>
          <a:p>
            <a:r>
              <a:rPr lang="en-US" dirty="0"/>
              <a:t>The international monetary system (IMS) is the institutional framework within which </a:t>
            </a:r>
          </a:p>
          <a:p>
            <a:pPr lvl="1"/>
            <a:r>
              <a:rPr lang="en-US" dirty="0"/>
              <a:t>International payment are made.</a:t>
            </a:r>
          </a:p>
          <a:p>
            <a:pPr lvl="1"/>
            <a:r>
              <a:rPr lang="en-US" dirty="0"/>
              <a:t>Movements of capital are accommodated. </a:t>
            </a:r>
          </a:p>
          <a:p>
            <a:pPr lvl="1"/>
            <a:r>
              <a:rPr lang="en-US" dirty="0"/>
              <a:t>Exchange rate among currencies are determined.</a:t>
            </a:r>
          </a:p>
          <a:p>
            <a:endParaRPr lang="en-US" dirty="0"/>
          </a:p>
        </p:txBody>
      </p:sp>
    </p:spTree>
    <p:extLst>
      <p:ext uri="{BB962C8B-B14F-4D97-AF65-F5344CB8AC3E}">
        <p14:creationId xmlns:p14="http://schemas.microsoft.com/office/powerpoint/2010/main" val="3342194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D1715-D203-4338-86CA-C908CF368E3F}"/>
              </a:ext>
            </a:extLst>
          </p:cNvPr>
          <p:cNvSpPr>
            <a:spLocks noGrp="1"/>
          </p:cNvSpPr>
          <p:nvPr>
            <p:ph type="title"/>
          </p:nvPr>
        </p:nvSpPr>
        <p:spPr/>
        <p:txBody>
          <a:bodyPr>
            <a:noAutofit/>
          </a:bodyPr>
          <a:lstStyle/>
          <a:p>
            <a:r>
              <a:rPr lang="en-US" altLang="en-US" sz="3200" dirty="0"/>
              <a:t>Why do we need to study international monetary system? </a:t>
            </a:r>
            <a:endParaRPr lang="en-US" sz="3200" dirty="0"/>
          </a:p>
        </p:txBody>
      </p:sp>
      <p:sp>
        <p:nvSpPr>
          <p:cNvPr id="3" name="Content Placeholder 2">
            <a:extLst>
              <a:ext uri="{FF2B5EF4-FFF2-40B4-BE49-F238E27FC236}">
                <a16:creationId xmlns:a16="http://schemas.microsoft.com/office/drawing/2014/main" id="{6831C481-F462-4BF1-B06F-28B50874D20E}"/>
              </a:ext>
            </a:extLst>
          </p:cNvPr>
          <p:cNvSpPr>
            <a:spLocks noGrp="1"/>
          </p:cNvSpPr>
          <p:nvPr>
            <p:ph idx="1"/>
          </p:nvPr>
        </p:nvSpPr>
        <p:spPr>
          <a:xfrm>
            <a:off x="628650" y="1828799"/>
            <a:ext cx="8515350" cy="4348163"/>
          </a:xfrm>
        </p:spPr>
        <p:txBody>
          <a:bodyPr/>
          <a:lstStyle/>
          <a:p>
            <a:r>
              <a:rPr lang="en-US" sz="2800" dirty="0"/>
              <a:t>International monetary system defines the overall financial environment in which multinational corporations and international investors operate.</a:t>
            </a:r>
          </a:p>
          <a:p>
            <a:endParaRPr lang="en-US" sz="2800" dirty="0"/>
          </a:p>
          <a:p>
            <a:r>
              <a:rPr lang="en-US" dirty="0"/>
              <a:t>It is essential for managers to understand the arrangements, workings and the dynamic nature of </a:t>
            </a:r>
            <a:r>
              <a:rPr lang="en-US" sz="2800" dirty="0"/>
              <a:t>international monetary system.</a:t>
            </a:r>
            <a:r>
              <a:rPr lang="en-US" dirty="0"/>
              <a:t> </a:t>
            </a:r>
            <a:endParaRPr lang="en-US" sz="2800" dirty="0"/>
          </a:p>
          <a:p>
            <a:endParaRPr lang="en-US" dirty="0"/>
          </a:p>
        </p:txBody>
      </p:sp>
    </p:spTree>
    <p:extLst>
      <p:ext uri="{BB962C8B-B14F-4D97-AF65-F5344CB8AC3E}">
        <p14:creationId xmlns:p14="http://schemas.microsoft.com/office/powerpoint/2010/main" val="3345425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2C747-1160-46E3-B8E0-886F22F06C37}"/>
              </a:ext>
            </a:extLst>
          </p:cNvPr>
          <p:cNvSpPr>
            <a:spLocks noGrp="1"/>
          </p:cNvSpPr>
          <p:nvPr>
            <p:ph type="title"/>
          </p:nvPr>
        </p:nvSpPr>
        <p:spPr/>
        <p:txBody>
          <a:bodyPr>
            <a:normAutofit/>
          </a:bodyPr>
          <a:lstStyle/>
          <a:p>
            <a:r>
              <a:rPr lang="en-US" sz="3200" dirty="0"/>
              <a:t>Learning Objectives</a:t>
            </a:r>
          </a:p>
        </p:txBody>
      </p:sp>
      <p:sp>
        <p:nvSpPr>
          <p:cNvPr id="3" name="Content Placeholder 2">
            <a:extLst>
              <a:ext uri="{FF2B5EF4-FFF2-40B4-BE49-F238E27FC236}">
                <a16:creationId xmlns:a16="http://schemas.microsoft.com/office/drawing/2014/main" id="{4A2540EE-73B9-4018-B67D-6FA6FD2B7B31}"/>
              </a:ext>
            </a:extLst>
          </p:cNvPr>
          <p:cNvSpPr>
            <a:spLocks noGrp="1"/>
          </p:cNvSpPr>
          <p:nvPr>
            <p:ph idx="1"/>
          </p:nvPr>
        </p:nvSpPr>
        <p:spPr>
          <a:xfrm>
            <a:off x="215378" y="1572756"/>
            <a:ext cx="8651268" cy="4351338"/>
          </a:xfrm>
        </p:spPr>
        <p:txBody>
          <a:bodyPr/>
          <a:lstStyle/>
          <a:p>
            <a:r>
              <a:rPr lang="en-US" sz="2800" dirty="0"/>
              <a:t>Explore how the international monetary system has evolved.</a:t>
            </a:r>
          </a:p>
          <a:p>
            <a:r>
              <a:rPr lang="en-US" sz="2800" dirty="0"/>
              <a:t>Examine how the choice of fixed versus floating exchange rate regimes is made by a country. </a:t>
            </a:r>
          </a:p>
          <a:p>
            <a:endParaRPr lang="en-US" sz="2800" dirty="0"/>
          </a:p>
          <a:p>
            <a:endParaRPr lang="en-US" dirty="0"/>
          </a:p>
        </p:txBody>
      </p:sp>
    </p:spTree>
    <p:extLst>
      <p:ext uri="{BB962C8B-B14F-4D97-AF65-F5344CB8AC3E}">
        <p14:creationId xmlns:p14="http://schemas.microsoft.com/office/powerpoint/2010/main" val="2077366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AA0D7-1D2D-4189-9096-5E3BB052D4B5}"/>
              </a:ext>
            </a:extLst>
          </p:cNvPr>
          <p:cNvSpPr>
            <a:spLocks noGrp="1"/>
          </p:cNvSpPr>
          <p:nvPr>
            <p:ph type="title"/>
          </p:nvPr>
        </p:nvSpPr>
        <p:spPr>
          <a:xfrm>
            <a:off x="341195" y="777415"/>
            <a:ext cx="8720918" cy="795341"/>
          </a:xfrm>
        </p:spPr>
        <p:txBody>
          <a:bodyPr>
            <a:noAutofit/>
          </a:bodyPr>
          <a:lstStyle/>
          <a:p>
            <a:r>
              <a:rPr lang="en-US" sz="3200" dirty="0"/>
              <a:t>Evolution of the International Monetary System</a:t>
            </a:r>
          </a:p>
        </p:txBody>
      </p:sp>
      <p:pic>
        <p:nvPicPr>
          <p:cNvPr id="8" name="Picture 7">
            <a:extLst>
              <a:ext uri="{FF2B5EF4-FFF2-40B4-BE49-F238E27FC236}">
                <a16:creationId xmlns:a16="http://schemas.microsoft.com/office/drawing/2014/main" id="{DDE54B51-2D09-4011-A2FB-38D1A3318F67}"/>
              </a:ext>
            </a:extLst>
          </p:cNvPr>
          <p:cNvPicPr>
            <a:picLocks noChangeAspect="1"/>
          </p:cNvPicPr>
          <p:nvPr/>
        </p:nvPicPr>
        <p:blipFill>
          <a:blip r:embed="rId2"/>
          <a:stretch>
            <a:fillRect/>
          </a:stretch>
        </p:blipFill>
        <p:spPr>
          <a:xfrm>
            <a:off x="203681" y="2096599"/>
            <a:ext cx="9144000" cy="2396116"/>
          </a:xfrm>
          <a:prstGeom prst="rect">
            <a:avLst/>
          </a:prstGeom>
        </p:spPr>
      </p:pic>
    </p:spTree>
    <p:extLst>
      <p:ext uri="{BB962C8B-B14F-4D97-AF65-F5344CB8AC3E}">
        <p14:creationId xmlns:p14="http://schemas.microsoft.com/office/powerpoint/2010/main" val="2842378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DB1299-2CC8-460F-A117-CE68713DFAB6}"/>
              </a:ext>
            </a:extLst>
          </p:cNvPr>
          <p:cNvSpPr>
            <a:spLocks noGrp="1"/>
          </p:cNvSpPr>
          <p:nvPr>
            <p:ph idx="1"/>
          </p:nvPr>
        </p:nvSpPr>
        <p:spPr>
          <a:xfrm>
            <a:off x="498996" y="986287"/>
            <a:ext cx="8402320" cy="5470849"/>
          </a:xfrm>
        </p:spPr>
        <p:txBody>
          <a:bodyPr>
            <a:normAutofit/>
          </a:bodyPr>
          <a:lstStyle/>
          <a:p>
            <a:pPr indent="-255600"/>
            <a:r>
              <a:rPr lang="en-US" dirty="0"/>
              <a:t>The Gold Standard </a:t>
            </a:r>
            <a:r>
              <a:rPr lang="en-US" sz="3200" dirty="0"/>
              <a:t>(1876-1913)</a:t>
            </a:r>
          </a:p>
          <a:p>
            <a:pPr lvl="1" indent="-284400"/>
            <a:r>
              <a:rPr lang="en-US" dirty="0"/>
              <a:t>“Rules of the game”: each country set the rate at which its currency unit could be converted to a weight of gold.</a:t>
            </a:r>
          </a:p>
          <a:p>
            <a:pPr lvl="1" indent="-284400"/>
            <a:r>
              <a:rPr lang="en-US" altLang="en-US" dirty="0"/>
              <a:t>Exchange rates among currencies is determined by their </a:t>
            </a:r>
            <a:r>
              <a:rPr lang="en-US" altLang="en-US" b="1" dirty="0"/>
              <a:t>gold contents</a:t>
            </a:r>
            <a:r>
              <a:rPr lang="en-US" altLang="en-US" dirty="0"/>
              <a:t>.</a:t>
            </a:r>
          </a:p>
          <a:p>
            <a:pPr lvl="2" indent="-284400"/>
            <a:r>
              <a:rPr lang="en-US" altLang="en-US" sz="2000" dirty="0"/>
              <a:t>Example: if the France franc is pegged to gold at Fr 12 = 1 ounce of gold, and the British pound is pegged to gold at £6 = 1 ounce of gold. What is the exchange rate?</a:t>
            </a:r>
          </a:p>
          <a:p>
            <a:pPr lvl="1" indent="-284400"/>
            <a:r>
              <a:rPr lang="en-US" b="1" dirty="0"/>
              <a:t>Pros</a:t>
            </a:r>
            <a:r>
              <a:rPr lang="en-US" dirty="0"/>
              <a:t>: (1)autocorrection of misalignment of exchange rate; (2) control inflation as expansionary monetary policy was limited to a government’s supply of gold.</a:t>
            </a:r>
          </a:p>
          <a:p>
            <a:pPr lvl="1" indent="-284400"/>
            <a:r>
              <a:rPr lang="en-US" b="1" dirty="0"/>
              <a:t>Cons</a:t>
            </a:r>
            <a:r>
              <a:rPr lang="en-US" dirty="0"/>
              <a:t>: (1) deflationary pressure on world economy; (2) depends on each country’s willingness to abide the rules.</a:t>
            </a:r>
          </a:p>
          <a:p>
            <a:pPr lvl="1" indent="-284400"/>
            <a:r>
              <a:rPr lang="en-US" dirty="0"/>
              <a:t>Was in effect until the outbreak of WW I interrupted trade flows and free movement of gold.</a:t>
            </a:r>
          </a:p>
        </p:txBody>
      </p:sp>
    </p:spTree>
    <p:extLst>
      <p:ext uri="{BB962C8B-B14F-4D97-AF65-F5344CB8AC3E}">
        <p14:creationId xmlns:p14="http://schemas.microsoft.com/office/powerpoint/2010/main" val="1471406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C1BCEE-D1AD-43A0-9589-AA282C43584E}"/>
              </a:ext>
            </a:extLst>
          </p:cNvPr>
          <p:cNvSpPr>
            <a:spLocks noGrp="1"/>
          </p:cNvSpPr>
          <p:nvPr>
            <p:ph idx="1"/>
          </p:nvPr>
        </p:nvSpPr>
        <p:spPr>
          <a:xfrm>
            <a:off x="327972" y="883929"/>
            <a:ext cx="8577191" cy="4773068"/>
          </a:xfrm>
        </p:spPr>
        <p:txBody>
          <a:bodyPr>
            <a:normAutofit/>
          </a:bodyPr>
          <a:lstStyle/>
          <a:p>
            <a:r>
              <a:rPr lang="en-US" dirty="0"/>
              <a:t>The Inter-War Years &amp; WWII (1914-1944)</a:t>
            </a:r>
          </a:p>
          <a:p>
            <a:pPr lvl="1"/>
            <a:r>
              <a:rPr lang="en-US" dirty="0"/>
              <a:t>During this period, currencies were allowed to fluctuate over a fairly wide range in terms of gold and each other.</a:t>
            </a:r>
          </a:p>
          <a:p>
            <a:pPr lvl="1"/>
            <a:r>
              <a:rPr lang="en-US" dirty="0"/>
              <a:t>This </a:t>
            </a:r>
            <a:r>
              <a:rPr lang="en-US" u="sng" dirty="0"/>
              <a:t>flexible</a:t>
            </a:r>
            <a:r>
              <a:rPr lang="en-US" dirty="0"/>
              <a:t> exchange rates didn’t work in an equilibrating manner as predicted by the theory of supply and demand for a country’s export and import. </a:t>
            </a:r>
          </a:p>
          <a:p>
            <a:pPr lvl="2"/>
            <a:r>
              <a:rPr lang="en-US" altLang="en-US" sz="2000" dirty="0"/>
              <a:t>Lack of the political will to “follow the rules” .</a:t>
            </a:r>
          </a:p>
          <a:p>
            <a:pPr lvl="2"/>
            <a:r>
              <a:rPr lang="en-US" altLang="en-US" sz="2000" dirty="0"/>
              <a:t>Illiquid forward exchange market.</a:t>
            </a:r>
          </a:p>
          <a:p>
            <a:pPr lvl="1"/>
            <a:r>
              <a:rPr lang="en-US" altLang="en-US" dirty="0"/>
              <a:t>It is detrimental to international trade and investment.</a:t>
            </a:r>
            <a:endParaRPr lang="en-US" dirty="0"/>
          </a:p>
          <a:p>
            <a:pPr lvl="2"/>
            <a:r>
              <a:rPr lang="en-US" sz="2000" dirty="0"/>
              <a:t>The volume of international trade didn’t grow in proportion to world GDP, it even declined to a very low level with the Great Depression.</a:t>
            </a:r>
          </a:p>
        </p:txBody>
      </p:sp>
    </p:spTree>
    <p:extLst>
      <p:ext uri="{BB962C8B-B14F-4D97-AF65-F5344CB8AC3E}">
        <p14:creationId xmlns:p14="http://schemas.microsoft.com/office/powerpoint/2010/main" val="2016937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3A5270-84DA-40BC-A08F-F37579B6F95D}"/>
              </a:ext>
            </a:extLst>
          </p:cNvPr>
          <p:cNvSpPr>
            <a:spLocks noGrp="1"/>
          </p:cNvSpPr>
          <p:nvPr>
            <p:ph idx="1"/>
          </p:nvPr>
        </p:nvSpPr>
        <p:spPr>
          <a:xfrm>
            <a:off x="209257" y="839398"/>
            <a:ext cx="8836072" cy="5503222"/>
          </a:xfrm>
        </p:spPr>
        <p:txBody>
          <a:bodyPr>
            <a:normAutofit/>
          </a:bodyPr>
          <a:lstStyle/>
          <a:p>
            <a:r>
              <a:rPr lang="en-US" dirty="0"/>
              <a:t>Fixed Exchange Rates (1945-1973)</a:t>
            </a:r>
          </a:p>
          <a:p>
            <a:pPr lvl="1"/>
            <a:r>
              <a:rPr lang="en-US" altLang="en-US" dirty="0"/>
              <a:t>In 1944, a meeting of 44 nations at Bretton Woods, NH </a:t>
            </a:r>
            <a:r>
              <a:rPr lang="en-US" dirty="0"/>
              <a:t>established a U.S. dollar-based international monetary system. </a:t>
            </a:r>
          </a:p>
          <a:p>
            <a:pPr lvl="2"/>
            <a:r>
              <a:rPr lang="en-US" sz="2000" dirty="0"/>
              <a:t>Each country established a par value relative to the U.S. dollar.</a:t>
            </a:r>
          </a:p>
          <a:p>
            <a:pPr lvl="2"/>
            <a:r>
              <a:rPr lang="en-US" sz="2000" dirty="0"/>
              <a:t>Only dollar remained convertible into gold at $35 per ounce.</a:t>
            </a:r>
          </a:p>
          <a:p>
            <a:pPr lvl="2"/>
            <a:r>
              <a:rPr lang="en-US" altLang="en-US" sz="2000" dirty="0"/>
              <a:t>Each country maintains the exchange rate within 1% of the par by buying or selling FX or gold.</a:t>
            </a:r>
          </a:p>
          <a:p>
            <a:pPr lvl="2"/>
            <a:r>
              <a:rPr lang="en-US" altLang="en-US" sz="2000" dirty="0"/>
              <a:t>Gold and U.S. dollars were used as an international means of payment.</a:t>
            </a:r>
            <a:endParaRPr lang="en-US" sz="2000" dirty="0"/>
          </a:p>
          <a:p>
            <a:pPr lvl="2"/>
            <a:r>
              <a:rPr lang="en-US" sz="2000" dirty="0"/>
              <a:t>The International Monetary Fund (IMF) was created to monitor and enforce this set of rules.</a:t>
            </a:r>
          </a:p>
          <a:p>
            <a:endParaRPr lang="en-US" dirty="0"/>
          </a:p>
        </p:txBody>
      </p:sp>
      <p:pic>
        <p:nvPicPr>
          <p:cNvPr id="4" name="Picture 3">
            <a:extLst>
              <a:ext uri="{FF2B5EF4-FFF2-40B4-BE49-F238E27FC236}">
                <a16:creationId xmlns:a16="http://schemas.microsoft.com/office/drawing/2014/main" id="{610613ED-26EE-4E25-9529-4DF31A843227}"/>
              </a:ext>
            </a:extLst>
          </p:cNvPr>
          <p:cNvPicPr>
            <a:picLocks noChangeAspect="1"/>
          </p:cNvPicPr>
          <p:nvPr/>
        </p:nvPicPr>
        <p:blipFill>
          <a:blip r:embed="rId2"/>
          <a:stretch>
            <a:fillRect/>
          </a:stretch>
        </p:blipFill>
        <p:spPr>
          <a:xfrm>
            <a:off x="5395592" y="4049133"/>
            <a:ext cx="3470992" cy="2663689"/>
          </a:xfrm>
          <a:prstGeom prst="rect">
            <a:avLst/>
          </a:prstGeom>
        </p:spPr>
      </p:pic>
    </p:spTree>
    <p:extLst>
      <p:ext uri="{BB962C8B-B14F-4D97-AF65-F5344CB8AC3E}">
        <p14:creationId xmlns:p14="http://schemas.microsoft.com/office/powerpoint/2010/main" val="2491965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2A63BF-5F4B-4D1B-BAE7-2002683C8752}"/>
              </a:ext>
            </a:extLst>
          </p:cNvPr>
          <p:cNvSpPr>
            <a:spLocks noGrp="1"/>
          </p:cNvSpPr>
          <p:nvPr>
            <p:ph idx="1"/>
          </p:nvPr>
        </p:nvSpPr>
        <p:spPr>
          <a:xfrm>
            <a:off x="134178" y="646871"/>
            <a:ext cx="8966320" cy="4351338"/>
          </a:xfrm>
        </p:spPr>
        <p:txBody>
          <a:bodyPr>
            <a:normAutofit/>
          </a:bodyPr>
          <a:lstStyle/>
          <a:p>
            <a:r>
              <a:rPr lang="en-US" sz="2800" dirty="0"/>
              <a:t>Fixed Exchange Rates (1945-1973) (Cont</a:t>
            </a:r>
            <a:r>
              <a:rPr lang="en-US" dirty="0"/>
              <a:t>.</a:t>
            </a:r>
            <a:r>
              <a:rPr lang="en-US" sz="2800" dirty="0"/>
              <a:t>)</a:t>
            </a:r>
          </a:p>
          <a:p>
            <a:pPr lvl="1"/>
            <a:r>
              <a:rPr lang="en-US" dirty="0"/>
              <a:t>Advantages:</a:t>
            </a:r>
          </a:p>
          <a:p>
            <a:pPr lvl="2"/>
            <a:r>
              <a:rPr lang="en-US" dirty="0"/>
              <a:t>Exchange rates were stable.</a:t>
            </a:r>
          </a:p>
          <a:p>
            <a:pPr lvl="2"/>
            <a:r>
              <a:rPr lang="en-US" dirty="0"/>
              <a:t>Offset the deflationary effect of limited addition to the world’s monetary gold stock.</a:t>
            </a:r>
          </a:p>
          <a:p>
            <a:pPr lvl="1"/>
            <a:r>
              <a:rPr lang="en-US" dirty="0"/>
              <a:t>Disadvantage:</a:t>
            </a:r>
          </a:p>
          <a:p>
            <a:pPr lvl="2"/>
            <a:r>
              <a:rPr lang="en-US" b="1" dirty="0"/>
              <a:t>Triffin paradox</a:t>
            </a:r>
            <a:r>
              <a:rPr lang="en-US" dirty="0"/>
              <a:t>: U.S. had to run </a:t>
            </a:r>
            <a:r>
              <a:rPr lang="en-US" altLang="en-US" dirty="0"/>
              <a:t>balance-of-payments deficits continuously to satisfy the growing need for reserves, however, large and persistent deficit will also lead to a crisis of confidence in US dollar.</a:t>
            </a:r>
          </a:p>
          <a:p>
            <a:pPr lvl="2"/>
            <a:r>
              <a:rPr lang="en-US" dirty="0"/>
              <a:t>Remedy to the problem: the creation of a new reserve asset, special drawing rights (SDRs), which is a basket currency comprising major currencies. </a:t>
            </a:r>
          </a:p>
          <a:p>
            <a:pPr lvl="3"/>
            <a:r>
              <a:rPr lang="en-US" dirty="0"/>
              <a:t>Countries could use SDR for international payment. The value is more stable due to the portfolio nature of SDR.</a:t>
            </a:r>
          </a:p>
          <a:p>
            <a:pPr lvl="3"/>
            <a:r>
              <a:rPr lang="en-US" dirty="0"/>
              <a:t>The composition is updated periodically, and the weight reflect the importance of each country in the world trade.</a:t>
            </a:r>
          </a:p>
          <a:p>
            <a:pPr marL="342900" lvl="1" indent="0">
              <a:buNone/>
            </a:pPr>
            <a:endParaRPr lang="en-US" sz="2000" dirty="0"/>
          </a:p>
          <a:p>
            <a:endParaRPr lang="en-US" dirty="0"/>
          </a:p>
        </p:txBody>
      </p:sp>
      <p:pic>
        <p:nvPicPr>
          <p:cNvPr id="5" name="Picture 4">
            <a:extLst>
              <a:ext uri="{FF2B5EF4-FFF2-40B4-BE49-F238E27FC236}">
                <a16:creationId xmlns:a16="http://schemas.microsoft.com/office/drawing/2014/main" id="{0A7B7858-A2CA-49CA-91F1-4CB01618F4F2}"/>
              </a:ext>
            </a:extLst>
          </p:cNvPr>
          <p:cNvPicPr>
            <a:picLocks noChangeAspect="1"/>
          </p:cNvPicPr>
          <p:nvPr/>
        </p:nvPicPr>
        <p:blipFill>
          <a:blip r:embed="rId3"/>
          <a:stretch>
            <a:fillRect/>
          </a:stretch>
        </p:blipFill>
        <p:spPr>
          <a:xfrm>
            <a:off x="1126748" y="4828729"/>
            <a:ext cx="6981180" cy="1954477"/>
          </a:xfrm>
          <a:prstGeom prst="rect">
            <a:avLst/>
          </a:prstGeom>
        </p:spPr>
      </p:pic>
      <p:sp>
        <p:nvSpPr>
          <p:cNvPr id="6" name="TextBox 5">
            <a:extLst>
              <a:ext uri="{FF2B5EF4-FFF2-40B4-BE49-F238E27FC236}">
                <a16:creationId xmlns:a16="http://schemas.microsoft.com/office/drawing/2014/main" id="{1DD00793-E775-4C0D-B003-B667B4598A08}"/>
              </a:ext>
            </a:extLst>
          </p:cNvPr>
          <p:cNvSpPr txBox="1"/>
          <p:nvPr/>
        </p:nvSpPr>
        <p:spPr>
          <a:xfrm>
            <a:off x="8275019" y="6596390"/>
            <a:ext cx="1315346" cy="261610"/>
          </a:xfrm>
          <a:prstGeom prst="rect">
            <a:avLst/>
          </a:prstGeom>
          <a:noFill/>
        </p:spPr>
        <p:txBody>
          <a:bodyPr wrap="square">
            <a:spAutoFit/>
          </a:bodyPr>
          <a:lstStyle/>
          <a:p>
            <a:r>
              <a:rPr lang="en-US" sz="1100" dirty="0"/>
              <a:t>Source: IMF</a:t>
            </a:r>
          </a:p>
        </p:txBody>
      </p:sp>
    </p:spTree>
    <p:extLst>
      <p:ext uri="{BB962C8B-B14F-4D97-AF65-F5344CB8AC3E}">
        <p14:creationId xmlns:p14="http://schemas.microsoft.com/office/powerpoint/2010/main" val="2202624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1001</TotalTime>
  <Words>978</Words>
  <Application>Microsoft Office PowerPoint</Application>
  <PresentationFormat>On-screen Show (4:3)</PresentationFormat>
  <Paragraphs>81</Paragraphs>
  <Slides>15</Slides>
  <Notes>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15</vt:i4>
      </vt:variant>
    </vt:vector>
  </HeadingPairs>
  <TitlesOfParts>
    <vt:vector size="21" baseType="lpstr">
      <vt:lpstr>Arial</vt:lpstr>
      <vt:lpstr>Calibri</vt:lpstr>
      <vt:lpstr>Courier New</vt:lpstr>
      <vt:lpstr>Times New Roman</vt:lpstr>
      <vt:lpstr>Office Theme</vt:lpstr>
      <vt:lpstr>1_Custom Design</vt:lpstr>
      <vt:lpstr>International Monetary System </vt:lpstr>
      <vt:lpstr>Definition of International Monetary System</vt:lpstr>
      <vt:lpstr>Why do we need to study international monetary system? </vt:lpstr>
      <vt:lpstr>Learning Objectives</vt:lpstr>
      <vt:lpstr>Evolution of the International Monetary System</vt:lpstr>
      <vt:lpstr>PowerPoint Presentation</vt:lpstr>
      <vt:lpstr>PowerPoint Presentation</vt:lpstr>
      <vt:lpstr>PowerPoint Presentation</vt:lpstr>
      <vt:lpstr>PowerPoint Presentation</vt:lpstr>
      <vt:lpstr>PowerPoint Presentation</vt:lpstr>
      <vt:lpstr>Current Exchange Rate Regimes </vt:lpstr>
      <vt:lpstr>Fixed vs. Floating Exchange Rate Regimes </vt:lpstr>
      <vt:lpstr>Fixed vs Floating Exchange Rate (Cont.)</vt:lpstr>
      <vt:lpstr>An Ideal International Monetary System</vt:lpstr>
      <vt:lpstr>Summary (Learning Objectives Revisit)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Chen Cai</dc:creator>
  <cp:lastModifiedBy>Chen Cai</cp:lastModifiedBy>
  <cp:revision>17</cp:revision>
  <dcterms:created xsi:type="dcterms:W3CDTF">2021-08-29T13:05:56Z</dcterms:created>
  <dcterms:modified xsi:type="dcterms:W3CDTF">2022-01-31T16:18:13Z</dcterms:modified>
</cp:coreProperties>
</file>