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72" r:id="rId3"/>
    <p:sldId id="292" r:id="rId4"/>
    <p:sldId id="293" r:id="rId5"/>
    <p:sldId id="297" r:id="rId6"/>
    <p:sldId id="294" r:id="rId7"/>
    <p:sldId id="298" r:id="rId8"/>
    <p:sldId id="295" r:id="rId9"/>
    <p:sldId id="301" r:id="rId10"/>
    <p:sldId id="299" r:id="rId11"/>
    <p:sldId id="300" r:id="rId12"/>
    <p:sldId id="302" r:id="rId13"/>
    <p:sldId id="303" r:id="rId14"/>
    <p:sldId id="304" r:id="rId15"/>
    <p:sldId id="305" r:id="rId16"/>
    <p:sldId id="306" r:id="rId17"/>
    <p:sldId id="307" r:id="rId18"/>
    <p:sldId id="308" r:id="rId19"/>
    <p:sldId id="296" r:id="rId20"/>
    <p:sldId id="309" r:id="rId21"/>
    <p:sldId id="31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4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3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D8B66-21B2-4F29-AF7B-1C57F0276943}" type="datetimeFigureOut">
              <a:rPr lang="en-US" smtClean="0"/>
              <a:t>9/21/2021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59291-08EE-40AD-93BC-FE205B4428F4}" type="slidenum">
              <a:rPr lang="en-US" smtClean="0"/>
              <a:t>‹#›</a:t>
            </a:fld>
            <a:endParaRPr lang="en-US"/>
          </a:p>
        </p:txBody>
      </p:sp>
    </p:spTree>
    <p:extLst>
      <p:ext uri="{BB962C8B-B14F-4D97-AF65-F5344CB8AC3E}">
        <p14:creationId xmlns:p14="http://schemas.microsoft.com/office/powerpoint/2010/main" val="2667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A7C3-B176-42B3-B897-8EAAB40274A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FB1EDB1-5D21-40C0-A797-B39CCE02BB6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3EE5529-CC08-400D-9CEB-F5132B5217EA}"/>
              </a:ext>
            </a:extLst>
          </p:cNvPr>
          <p:cNvSpPr>
            <a:spLocks noGrp="1"/>
          </p:cNvSpPr>
          <p:nvPr>
            <p:ph type="dt" sz="half" idx="10"/>
          </p:nvPr>
        </p:nvSpPr>
        <p:spPr/>
        <p:txBody>
          <a:bodyPr/>
          <a:lstStyle/>
          <a:p>
            <a:fld id="{C671CA82-3ECB-4EA6-8C04-DFD997E5C808}" type="datetimeFigureOut">
              <a:rPr lang="en-US" smtClean="0"/>
              <a:t>9/21/2021</a:t>
            </a:fld>
            <a:endParaRPr lang="en-US"/>
          </a:p>
        </p:txBody>
      </p:sp>
      <p:sp>
        <p:nvSpPr>
          <p:cNvPr id="5" name="Footer Placeholder 4">
            <a:extLst>
              <a:ext uri="{FF2B5EF4-FFF2-40B4-BE49-F238E27FC236}">
                <a16:creationId xmlns:a16="http://schemas.microsoft.com/office/drawing/2014/main" id="{5835DFEE-875A-4EFE-8B15-F43C84DB8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E7A23-4667-491B-B656-C01017A9DEE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58333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DA89-79E2-4201-8036-9D820BFB3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7E5155-6724-44F7-8B43-E2E560E1A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EA2DC-798E-4623-B885-8B210892AE48}"/>
              </a:ext>
            </a:extLst>
          </p:cNvPr>
          <p:cNvSpPr>
            <a:spLocks noGrp="1"/>
          </p:cNvSpPr>
          <p:nvPr>
            <p:ph type="dt" sz="half" idx="10"/>
          </p:nvPr>
        </p:nvSpPr>
        <p:spPr/>
        <p:txBody>
          <a:bodyPr/>
          <a:lstStyle/>
          <a:p>
            <a:fld id="{C671CA82-3ECB-4EA6-8C04-DFD997E5C808}" type="datetimeFigureOut">
              <a:rPr lang="en-US" smtClean="0"/>
              <a:t>9/21/2021</a:t>
            </a:fld>
            <a:endParaRPr lang="en-US"/>
          </a:p>
        </p:txBody>
      </p:sp>
      <p:sp>
        <p:nvSpPr>
          <p:cNvPr id="5" name="Footer Placeholder 4">
            <a:extLst>
              <a:ext uri="{FF2B5EF4-FFF2-40B4-BE49-F238E27FC236}">
                <a16:creationId xmlns:a16="http://schemas.microsoft.com/office/drawing/2014/main" id="{81248BD6-FB4C-4585-B7EF-6E3D2AAC5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9698F-7CC9-48FC-840B-DCC26B75806D}"/>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66623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A4400-7AC8-4057-BB76-6EC21E9AF976}"/>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04AC69-D698-400A-BBB1-4F1C4CE89765}"/>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92AAB-325B-491E-A9FD-E4D5B3F6B8F8}"/>
              </a:ext>
            </a:extLst>
          </p:cNvPr>
          <p:cNvSpPr>
            <a:spLocks noGrp="1"/>
          </p:cNvSpPr>
          <p:nvPr>
            <p:ph type="dt" sz="half" idx="10"/>
          </p:nvPr>
        </p:nvSpPr>
        <p:spPr/>
        <p:txBody>
          <a:bodyPr/>
          <a:lstStyle/>
          <a:p>
            <a:fld id="{C671CA82-3ECB-4EA6-8C04-DFD997E5C808}" type="datetimeFigureOut">
              <a:rPr lang="en-US" smtClean="0"/>
              <a:t>9/21/2021</a:t>
            </a:fld>
            <a:endParaRPr lang="en-US"/>
          </a:p>
        </p:txBody>
      </p:sp>
      <p:sp>
        <p:nvSpPr>
          <p:cNvPr id="5" name="Footer Placeholder 4">
            <a:extLst>
              <a:ext uri="{FF2B5EF4-FFF2-40B4-BE49-F238E27FC236}">
                <a16:creationId xmlns:a16="http://schemas.microsoft.com/office/drawing/2014/main" id="{9A852151-32F7-45D8-9943-CBC27BC6C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C96B3-F58E-42D3-A277-E7508135F4C0}"/>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797745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431801"/>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bg1"/>
                </a:solidFill>
              </a:defRPr>
            </a:lvl1pPr>
          </a:lstStyle>
          <a:p>
            <a:r>
              <a:rPr lang="en-US" dirty="0"/>
              <a:t>Presentation Title to Come Here</a:t>
            </a:r>
          </a:p>
        </p:txBody>
      </p:sp>
    </p:spTree>
    <p:extLst>
      <p:ext uri="{BB962C8B-B14F-4D97-AF65-F5344CB8AC3E}">
        <p14:creationId xmlns:p14="http://schemas.microsoft.com/office/powerpoint/2010/main" val="329429391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F822-FB6A-4C87-B363-FA36C97FFC1B}"/>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4AE8F3A-489B-492E-935A-E223D073256D}"/>
              </a:ext>
            </a:extLst>
          </p:cNvPr>
          <p:cNvSpPr>
            <a:spLocks noGrp="1"/>
          </p:cNvSpPr>
          <p:nvPr>
            <p:ph idx="1"/>
          </p:nvPr>
        </p:nvSpPr>
        <p:spPr/>
        <p:txBody>
          <a:bodyPr/>
          <a:lstStyle>
            <a:lvl1pPr marL="457200" indent="-457200">
              <a:buFont typeface="Arial" panose="020B0604020202020204" pitchFamily="34" charset="0"/>
              <a:buChar char="•"/>
              <a:defRPr b="0"/>
            </a:lvl1pPr>
            <a:lvl2pPr marL="514350" indent="-171450">
              <a:buFont typeface="Times New Roman" panose="02020603050405020304" pitchFamily="18" charset="0"/>
              <a:buChar char="―"/>
              <a:defRPr b="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C0BEA9E-901B-4436-9B30-AE2071FDF876}"/>
              </a:ext>
            </a:extLst>
          </p:cNvPr>
          <p:cNvSpPr>
            <a:spLocks noGrp="1"/>
          </p:cNvSpPr>
          <p:nvPr>
            <p:ph type="dt" sz="half" idx="10"/>
          </p:nvPr>
        </p:nvSpPr>
        <p:spPr/>
        <p:txBody>
          <a:bodyPr/>
          <a:lstStyle/>
          <a:p>
            <a:fld id="{C671CA82-3ECB-4EA6-8C04-DFD997E5C808}" type="datetimeFigureOut">
              <a:rPr lang="en-US" smtClean="0"/>
              <a:t>9/21/2021</a:t>
            </a:fld>
            <a:endParaRPr lang="en-US"/>
          </a:p>
        </p:txBody>
      </p:sp>
      <p:sp>
        <p:nvSpPr>
          <p:cNvPr id="5" name="Footer Placeholder 4">
            <a:extLst>
              <a:ext uri="{FF2B5EF4-FFF2-40B4-BE49-F238E27FC236}">
                <a16:creationId xmlns:a16="http://schemas.microsoft.com/office/drawing/2014/main" id="{6E31C536-1B32-4180-A9FD-C7D9B7C1F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EAE13-C25A-4400-8B94-6250B1AC7BC3}"/>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2383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67EA-22EB-4414-8499-F19F3E9DC849}"/>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F0EFF80-FB78-4ABB-A561-58124DBC7C4D}"/>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4BD48-2FEF-4EFD-BE4F-58777C9EE6D3}"/>
              </a:ext>
            </a:extLst>
          </p:cNvPr>
          <p:cNvSpPr>
            <a:spLocks noGrp="1"/>
          </p:cNvSpPr>
          <p:nvPr>
            <p:ph type="dt" sz="half" idx="10"/>
          </p:nvPr>
        </p:nvSpPr>
        <p:spPr/>
        <p:txBody>
          <a:bodyPr/>
          <a:lstStyle/>
          <a:p>
            <a:fld id="{C671CA82-3ECB-4EA6-8C04-DFD997E5C808}" type="datetimeFigureOut">
              <a:rPr lang="en-US" smtClean="0"/>
              <a:t>9/21/2021</a:t>
            </a:fld>
            <a:endParaRPr lang="en-US"/>
          </a:p>
        </p:txBody>
      </p:sp>
      <p:sp>
        <p:nvSpPr>
          <p:cNvPr id="5" name="Footer Placeholder 4">
            <a:extLst>
              <a:ext uri="{FF2B5EF4-FFF2-40B4-BE49-F238E27FC236}">
                <a16:creationId xmlns:a16="http://schemas.microsoft.com/office/drawing/2014/main" id="{47E418D6-29A7-49D0-8ED2-0BBB4F846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330DD-04A2-4214-9BEB-690470C41FE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8454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E844-065A-464F-A125-472E3A1B7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98271-E3EA-45A7-84A4-B1495193BA2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ACEF91-554C-49F7-86A8-91DC583018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F35FC-6148-43B8-A23C-F9D56853445D}"/>
              </a:ext>
            </a:extLst>
          </p:cNvPr>
          <p:cNvSpPr>
            <a:spLocks noGrp="1"/>
          </p:cNvSpPr>
          <p:nvPr>
            <p:ph type="dt" sz="half" idx="10"/>
          </p:nvPr>
        </p:nvSpPr>
        <p:spPr/>
        <p:txBody>
          <a:bodyPr/>
          <a:lstStyle/>
          <a:p>
            <a:fld id="{C671CA82-3ECB-4EA6-8C04-DFD997E5C808}" type="datetimeFigureOut">
              <a:rPr lang="en-US" smtClean="0"/>
              <a:t>9/21/2021</a:t>
            </a:fld>
            <a:endParaRPr lang="en-US"/>
          </a:p>
        </p:txBody>
      </p:sp>
      <p:sp>
        <p:nvSpPr>
          <p:cNvPr id="6" name="Footer Placeholder 5">
            <a:extLst>
              <a:ext uri="{FF2B5EF4-FFF2-40B4-BE49-F238E27FC236}">
                <a16:creationId xmlns:a16="http://schemas.microsoft.com/office/drawing/2014/main" id="{90775909-4361-40F8-ACCB-85D3D48D4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3E63C-A5D8-4427-89CB-76AA432F3B41}"/>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5846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4984-FF53-489E-B2EB-921012164082}"/>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64207-6AE3-4426-B2D7-BE8B1B93384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772DD-3745-4A53-A197-DBDDF5F4A0E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9536-FF84-49EA-AED6-B05C9F58E9E5}"/>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50B53-6910-45EB-91FF-F20A62271765}"/>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FD88F5-25CB-4456-9C74-3A15407797B9}"/>
              </a:ext>
            </a:extLst>
          </p:cNvPr>
          <p:cNvSpPr>
            <a:spLocks noGrp="1"/>
          </p:cNvSpPr>
          <p:nvPr>
            <p:ph type="dt" sz="half" idx="10"/>
          </p:nvPr>
        </p:nvSpPr>
        <p:spPr/>
        <p:txBody>
          <a:bodyPr/>
          <a:lstStyle/>
          <a:p>
            <a:fld id="{C671CA82-3ECB-4EA6-8C04-DFD997E5C808}" type="datetimeFigureOut">
              <a:rPr lang="en-US" smtClean="0"/>
              <a:t>9/21/2021</a:t>
            </a:fld>
            <a:endParaRPr lang="en-US"/>
          </a:p>
        </p:txBody>
      </p:sp>
      <p:sp>
        <p:nvSpPr>
          <p:cNvPr id="8" name="Footer Placeholder 7">
            <a:extLst>
              <a:ext uri="{FF2B5EF4-FFF2-40B4-BE49-F238E27FC236}">
                <a16:creationId xmlns:a16="http://schemas.microsoft.com/office/drawing/2014/main" id="{6B6EF816-4098-482B-B3A5-692FD519A3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0DB1F3-5ADB-468D-A366-B5AD7DE6B3F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2906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2A9B-E7AD-47DB-8133-A1D482BD9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F06ECA-DDD2-4B7F-B599-2F7D0EA3CED9}"/>
              </a:ext>
            </a:extLst>
          </p:cNvPr>
          <p:cNvSpPr>
            <a:spLocks noGrp="1"/>
          </p:cNvSpPr>
          <p:nvPr>
            <p:ph type="dt" sz="half" idx="10"/>
          </p:nvPr>
        </p:nvSpPr>
        <p:spPr/>
        <p:txBody>
          <a:bodyPr/>
          <a:lstStyle/>
          <a:p>
            <a:fld id="{C671CA82-3ECB-4EA6-8C04-DFD997E5C808}" type="datetimeFigureOut">
              <a:rPr lang="en-US" smtClean="0"/>
              <a:t>9/21/2021</a:t>
            </a:fld>
            <a:endParaRPr lang="en-US"/>
          </a:p>
        </p:txBody>
      </p:sp>
      <p:sp>
        <p:nvSpPr>
          <p:cNvPr id="4" name="Footer Placeholder 3">
            <a:extLst>
              <a:ext uri="{FF2B5EF4-FFF2-40B4-BE49-F238E27FC236}">
                <a16:creationId xmlns:a16="http://schemas.microsoft.com/office/drawing/2014/main" id="{309FF10C-432B-40A1-BA24-89661D049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63C21B-4195-4FED-9397-1B36DF14D38E}"/>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740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2FA5F-7999-4D15-90A8-A07EB2C41C19}"/>
              </a:ext>
            </a:extLst>
          </p:cNvPr>
          <p:cNvSpPr>
            <a:spLocks noGrp="1"/>
          </p:cNvSpPr>
          <p:nvPr>
            <p:ph type="dt" sz="half" idx="10"/>
          </p:nvPr>
        </p:nvSpPr>
        <p:spPr/>
        <p:txBody>
          <a:bodyPr/>
          <a:lstStyle/>
          <a:p>
            <a:fld id="{C671CA82-3ECB-4EA6-8C04-DFD997E5C808}" type="datetimeFigureOut">
              <a:rPr lang="en-US" smtClean="0"/>
              <a:t>9/21/2021</a:t>
            </a:fld>
            <a:endParaRPr lang="en-US"/>
          </a:p>
        </p:txBody>
      </p:sp>
      <p:sp>
        <p:nvSpPr>
          <p:cNvPr id="3" name="Footer Placeholder 2">
            <a:extLst>
              <a:ext uri="{FF2B5EF4-FFF2-40B4-BE49-F238E27FC236}">
                <a16:creationId xmlns:a16="http://schemas.microsoft.com/office/drawing/2014/main" id="{59AC4406-95D9-40C1-BAF1-BB1C7BA9EF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87F36-8CD1-4AA2-BEB2-21582FB835B2}"/>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10408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EEF8-9A59-440A-87DE-086F4AB792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5AB68D2-9C7C-4DB1-AF6E-14FF3B6A7E24}"/>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2C56E-5142-4737-8583-8ED3F63B3F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75F2E7C-4DBB-4B7D-880A-CB2AC4E79D96}"/>
              </a:ext>
            </a:extLst>
          </p:cNvPr>
          <p:cNvSpPr>
            <a:spLocks noGrp="1"/>
          </p:cNvSpPr>
          <p:nvPr>
            <p:ph type="dt" sz="half" idx="10"/>
          </p:nvPr>
        </p:nvSpPr>
        <p:spPr/>
        <p:txBody>
          <a:bodyPr/>
          <a:lstStyle/>
          <a:p>
            <a:fld id="{C671CA82-3ECB-4EA6-8C04-DFD997E5C808}" type="datetimeFigureOut">
              <a:rPr lang="en-US" smtClean="0"/>
              <a:t>9/21/2021</a:t>
            </a:fld>
            <a:endParaRPr lang="en-US"/>
          </a:p>
        </p:txBody>
      </p:sp>
      <p:sp>
        <p:nvSpPr>
          <p:cNvPr id="6" name="Footer Placeholder 5">
            <a:extLst>
              <a:ext uri="{FF2B5EF4-FFF2-40B4-BE49-F238E27FC236}">
                <a16:creationId xmlns:a16="http://schemas.microsoft.com/office/drawing/2014/main" id="{6E59F262-F7A7-4D31-9B3E-81E54C11C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9771F-531A-48BD-8B37-0FA8D3CF7C3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8692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6290-8271-42FF-A28D-6CF44859E54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CBA60ED-8341-4477-9AAB-B0F9B4F33632}"/>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4A62250-CBFF-438D-8087-0247111FCFE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898055-C5BD-4454-B4C9-758A39416E17}"/>
              </a:ext>
            </a:extLst>
          </p:cNvPr>
          <p:cNvSpPr>
            <a:spLocks noGrp="1"/>
          </p:cNvSpPr>
          <p:nvPr>
            <p:ph type="dt" sz="half" idx="10"/>
          </p:nvPr>
        </p:nvSpPr>
        <p:spPr/>
        <p:txBody>
          <a:bodyPr/>
          <a:lstStyle/>
          <a:p>
            <a:fld id="{C671CA82-3ECB-4EA6-8C04-DFD997E5C808}" type="datetimeFigureOut">
              <a:rPr lang="en-US" smtClean="0"/>
              <a:t>9/21/2021</a:t>
            </a:fld>
            <a:endParaRPr lang="en-US"/>
          </a:p>
        </p:txBody>
      </p:sp>
      <p:sp>
        <p:nvSpPr>
          <p:cNvPr id="6" name="Footer Placeholder 5">
            <a:extLst>
              <a:ext uri="{FF2B5EF4-FFF2-40B4-BE49-F238E27FC236}">
                <a16:creationId xmlns:a16="http://schemas.microsoft.com/office/drawing/2014/main" id="{C27D83E6-328A-43AD-BEF1-352B0709B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933E0-F2CC-455C-8C96-3AFF4B07D1D8}"/>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6784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7DE70-807C-4DAD-882E-46E06507B4D8}"/>
              </a:ext>
            </a:extLst>
          </p:cNvPr>
          <p:cNvSpPr>
            <a:spLocks noGrp="1"/>
          </p:cNvSpPr>
          <p:nvPr>
            <p:ph type="title"/>
          </p:nvPr>
        </p:nvSpPr>
        <p:spPr>
          <a:xfrm>
            <a:off x="628650" y="777415"/>
            <a:ext cx="7886700" cy="7953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0D93D3A-BE27-4209-A30A-9C49048B650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5493FC-AF45-484E-A0B9-141C9BEAB6E3}"/>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71CA82-3ECB-4EA6-8C04-DFD997E5C808}" type="datetimeFigureOut">
              <a:rPr lang="en-US" smtClean="0"/>
              <a:t>9/21/2021</a:t>
            </a:fld>
            <a:endParaRPr lang="en-US"/>
          </a:p>
        </p:txBody>
      </p:sp>
      <p:sp>
        <p:nvSpPr>
          <p:cNvPr id="5" name="Footer Placeholder 4">
            <a:extLst>
              <a:ext uri="{FF2B5EF4-FFF2-40B4-BE49-F238E27FC236}">
                <a16:creationId xmlns:a16="http://schemas.microsoft.com/office/drawing/2014/main" id="{D702FBBC-B264-4894-B773-A6AB7F878EB6}"/>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631104-F21E-445D-8D4D-B3CFA9DF1EC8}"/>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F1E738-411C-4E98-AEDC-23459E193C85}" type="slidenum">
              <a:rPr lang="en-US" smtClean="0"/>
              <a:t>‹#›</a:t>
            </a:fld>
            <a:endParaRPr lang="en-US"/>
          </a:p>
        </p:txBody>
      </p:sp>
      <p:cxnSp>
        <p:nvCxnSpPr>
          <p:cNvPr id="7" name="Straight Connector 6">
            <a:extLst>
              <a:ext uri="{FF2B5EF4-FFF2-40B4-BE49-F238E27FC236}">
                <a16:creationId xmlns:a16="http://schemas.microsoft.com/office/drawing/2014/main" id="{BDA7D74E-B576-4F4F-A75A-8691E7B60DF4}"/>
              </a:ext>
            </a:extLst>
          </p:cNvPr>
          <p:cNvCxnSpPr>
            <a:cxnSpLocks/>
          </p:cNvCxnSpPr>
          <p:nvPr userDrawn="1"/>
        </p:nvCxnSpPr>
        <p:spPr>
          <a:xfrm>
            <a:off x="236483" y="668669"/>
            <a:ext cx="8666217" cy="0"/>
          </a:xfrm>
          <a:prstGeom prst="line">
            <a:avLst/>
          </a:prstGeom>
          <a:ln w="6350" cap="rnd">
            <a:solidFill>
              <a:srgbClr val="431801"/>
            </a:solidFill>
          </a:ln>
          <a:effectLst/>
        </p:spPr>
        <p:style>
          <a:lnRef idx="2">
            <a:schemeClr val="dk1"/>
          </a:lnRef>
          <a:fillRef idx="0">
            <a:schemeClr val="dk1"/>
          </a:fillRef>
          <a:effectRef idx="1">
            <a:schemeClr val="dk1"/>
          </a:effectRef>
          <a:fontRef idx="minor">
            <a:schemeClr val="tx1"/>
          </a:fontRef>
        </p:style>
      </p:cxnSp>
      <p:pic>
        <p:nvPicPr>
          <p:cNvPr id="9" name="Picture 8" descr="lehigh_official_stacked_logo_4C.eps">
            <a:extLst>
              <a:ext uri="{FF2B5EF4-FFF2-40B4-BE49-F238E27FC236}">
                <a16:creationId xmlns:a16="http://schemas.microsoft.com/office/drawing/2014/main" id="{91E49D75-6C29-4CCA-AB91-E7590F0FB0D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208606" y="324755"/>
            <a:ext cx="1176023" cy="254219"/>
          </a:xfrm>
          <a:prstGeom prst="rect">
            <a:avLst/>
          </a:prstGeom>
        </p:spPr>
      </p:pic>
    </p:spTree>
    <p:extLst>
      <p:ext uri="{BB962C8B-B14F-4D97-AF65-F5344CB8AC3E}">
        <p14:creationId xmlns:p14="http://schemas.microsoft.com/office/powerpoint/2010/main" val="185317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40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Times New Roman" panose="02020603050405020304" pitchFamily="18" charset="0"/>
        <a:buChar char="―"/>
        <a:defRPr sz="2800" b="1"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rgbClr val="544000"/>
          </a:solidFill>
          <a:latin typeface="Times New Roman" panose="02020603050405020304" pitchFamily="18" charset="0"/>
          <a:ea typeface="+mn-ea"/>
          <a:cs typeface="Times New Roman" panose="02020603050405020304" pitchFamily="18" charset="0"/>
        </a:defRPr>
      </a:lvl2pPr>
      <a:lvl3pPr marL="971550" indent="-2857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3180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0470" y="2047409"/>
            <a:ext cx="7893854" cy="1513351"/>
          </a:xfrm>
          <a:prstGeom prst="rect">
            <a:avLst/>
          </a:prstGeom>
        </p:spPr>
        <p:txBody>
          <a:bodyPr vert="horz" lIns="91440" tIns="45720" rIns="91440" bIns="45720" rtlCol="0" anchor="ctr">
            <a:noAutofit/>
          </a:bodyPr>
          <a:lstStyle/>
          <a:p>
            <a:r>
              <a:rPr lang="en-US" dirty="0"/>
              <a:t>Presentation Title </a:t>
            </a:r>
            <a:br>
              <a:rPr lang="en-US" dirty="0"/>
            </a:br>
            <a:r>
              <a:rPr lang="en-US" dirty="0"/>
              <a:t>to Come Here</a:t>
            </a:r>
          </a:p>
        </p:txBody>
      </p:sp>
      <p:pic>
        <p:nvPicPr>
          <p:cNvPr id="9" name="Picture 8" descr="lehigh_official_stacked_logo_K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411" y="5897670"/>
            <a:ext cx="2048913" cy="430779"/>
          </a:xfrm>
          <a:prstGeom prst="rect">
            <a:avLst/>
          </a:prstGeom>
        </p:spPr>
      </p:pic>
    </p:spTree>
    <p:extLst>
      <p:ext uri="{BB962C8B-B14F-4D97-AF65-F5344CB8AC3E}">
        <p14:creationId xmlns:p14="http://schemas.microsoft.com/office/powerpoint/2010/main" val="356135331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57200" rtl="0" eaLnBrk="1" latinLnBrk="0" hangingPunct="1">
        <a:lnSpc>
          <a:spcPts val="6400"/>
        </a:lnSpc>
        <a:spcBef>
          <a:spcPct val="0"/>
        </a:spcBef>
        <a:buNone/>
        <a:defRPr sz="6400" b="1" i="0" kern="1200" baseline="0">
          <a:solidFill>
            <a:schemeClr val="bg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5427"/>
            <a:ext cx="9113078" cy="1513351"/>
          </a:xfrm>
        </p:spPr>
        <p:txBody>
          <a:bodyPr/>
          <a:lstStyle/>
          <a:p>
            <a:pPr algn="ctr"/>
            <a:r>
              <a:rPr lang="en-US" sz="4400" dirty="0">
                <a:latin typeface="Times New Roman" panose="02020603050405020304" pitchFamily="18" charset="0"/>
                <a:cs typeface="Times New Roman" panose="02020603050405020304" pitchFamily="18" charset="0"/>
              </a:rPr>
              <a:t>International Parity Conditions</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440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5D82-F786-4EE8-A7E4-44A3206C3B2F}"/>
              </a:ext>
            </a:extLst>
          </p:cNvPr>
          <p:cNvSpPr>
            <a:spLocks noGrp="1"/>
          </p:cNvSpPr>
          <p:nvPr>
            <p:ph type="title"/>
          </p:nvPr>
        </p:nvSpPr>
        <p:spPr>
          <a:xfrm>
            <a:off x="127000" y="777415"/>
            <a:ext cx="9017000" cy="795341"/>
          </a:xfrm>
        </p:spPr>
        <p:txBody>
          <a:bodyPr>
            <a:normAutofit fontScale="90000"/>
          </a:bodyPr>
          <a:lstStyle/>
          <a:p>
            <a:r>
              <a:rPr lang="en-US" dirty="0"/>
              <a:t>Interest Rate Parity: Interest Rates and Exchange Rates</a:t>
            </a:r>
          </a:p>
        </p:txBody>
      </p:sp>
      <p:sp>
        <p:nvSpPr>
          <p:cNvPr id="3" name="Content Placeholder 2">
            <a:extLst>
              <a:ext uri="{FF2B5EF4-FFF2-40B4-BE49-F238E27FC236}">
                <a16:creationId xmlns:a16="http://schemas.microsoft.com/office/drawing/2014/main" id="{A72F50B0-21D2-4A3F-9C78-CDFC476027F6}"/>
              </a:ext>
            </a:extLst>
          </p:cNvPr>
          <p:cNvSpPr>
            <a:spLocks noGrp="1"/>
          </p:cNvSpPr>
          <p:nvPr>
            <p:ph idx="1"/>
          </p:nvPr>
        </p:nvSpPr>
        <p:spPr>
          <a:xfrm>
            <a:off x="195014" y="1499443"/>
            <a:ext cx="8918649" cy="4677520"/>
          </a:xfrm>
        </p:spPr>
        <p:txBody>
          <a:bodyPr>
            <a:normAutofit/>
          </a:bodyPr>
          <a:lstStyle/>
          <a:p>
            <a:r>
              <a:rPr lang="en-US" dirty="0"/>
              <a:t>Interest rate parity is a manifestation of law of one price applied to international money market instruments.</a:t>
            </a:r>
          </a:p>
          <a:p>
            <a:r>
              <a:rPr lang="en-US" altLang="en-US" dirty="0"/>
              <a:t>Suppose you have $1 to invest over a one-year period, and you only consider default-free investment.</a:t>
            </a:r>
          </a:p>
          <a:p>
            <a:pPr lvl="1"/>
            <a:r>
              <a:rPr lang="en-US" altLang="en-US" sz="2000" dirty="0"/>
              <a:t>Strategy 1: Invest $1 domestically at U.S. interest rate </a:t>
            </a:r>
            <a:r>
              <a:rPr lang="en-US" altLang="en-US" sz="2000" i="1" dirty="0" err="1"/>
              <a:t>i</a:t>
            </a:r>
            <a:r>
              <a:rPr lang="en-US" altLang="en-US" sz="2000" i="1" baseline="-25000" dirty="0"/>
              <a:t>$, </a:t>
            </a:r>
            <a:r>
              <a:rPr lang="en-US" altLang="en-US" sz="2000" dirty="0"/>
              <a:t>the payoff in one year is $1(1+ </a:t>
            </a:r>
            <a:r>
              <a:rPr lang="en-US" altLang="en-US" sz="2000" i="1" dirty="0" err="1"/>
              <a:t>i</a:t>
            </a:r>
            <a:r>
              <a:rPr lang="en-US" altLang="en-US" sz="2000" i="1" baseline="-25000" dirty="0"/>
              <a:t>$</a:t>
            </a:r>
            <a:r>
              <a:rPr lang="en-US" altLang="en-US" sz="2000" dirty="0"/>
              <a:t>)</a:t>
            </a:r>
          </a:p>
          <a:p>
            <a:pPr lvl="1"/>
            <a:r>
              <a:rPr lang="en-US" altLang="en-US" sz="2000" dirty="0"/>
              <a:t>Strategy 2: invest in £ with the following transactions</a:t>
            </a:r>
          </a:p>
          <a:p>
            <a:pPr lvl="2"/>
            <a:r>
              <a:rPr lang="en-US" altLang="en-US" sz="1800" dirty="0"/>
              <a:t>Exchange $ to £ at spot rate </a:t>
            </a:r>
            <a:r>
              <a:rPr lang="en-US" altLang="en-US" sz="1800" i="1" dirty="0"/>
              <a:t>S</a:t>
            </a:r>
            <a:r>
              <a:rPr lang="en-US" altLang="en-US" sz="1800" dirty="0"/>
              <a:t>($/£), which yields £(1/</a:t>
            </a:r>
            <a:r>
              <a:rPr lang="en-US" altLang="en-US" sz="1800" i="1" dirty="0"/>
              <a:t>S</a:t>
            </a:r>
            <a:r>
              <a:rPr lang="en-US" altLang="en-US" sz="1800" dirty="0"/>
              <a:t>), </a:t>
            </a:r>
          </a:p>
          <a:p>
            <a:pPr lvl="2"/>
            <a:r>
              <a:rPr lang="en-US" altLang="en-US" sz="1800" dirty="0"/>
              <a:t>Invest at U.K. interest rate </a:t>
            </a:r>
            <a:r>
              <a:rPr lang="en-US" altLang="en-US" sz="1800" i="1" dirty="0" err="1"/>
              <a:t>i</a:t>
            </a:r>
            <a:r>
              <a:rPr lang="en-US" altLang="en-US" sz="1800" i="1" baseline="-25000" dirty="0"/>
              <a:t>£. </a:t>
            </a:r>
            <a:r>
              <a:rPr lang="en-US" altLang="en-US" sz="1800" dirty="0"/>
              <a:t>the payoff in one year is £(1/</a:t>
            </a:r>
            <a:r>
              <a:rPr lang="en-US" altLang="en-US" sz="1800" i="1" dirty="0"/>
              <a:t>S</a:t>
            </a:r>
            <a:r>
              <a:rPr lang="en-US" altLang="en-US" sz="1800" dirty="0"/>
              <a:t>) (1+ </a:t>
            </a:r>
            <a:r>
              <a:rPr lang="en-US" altLang="en-US" sz="1800" i="1" dirty="0" err="1"/>
              <a:t>i</a:t>
            </a:r>
            <a:r>
              <a:rPr lang="en-US" altLang="en-US" sz="1800" i="1" baseline="-25000" dirty="0"/>
              <a:t>£</a:t>
            </a:r>
            <a:r>
              <a:rPr lang="en-US" altLang="en-US" sz="1800" dirty="0"/>
              <a:t>)</a:t>
            </a:r>
          </a:p>
          <a:p>
            <a:pPr lvl="2"/>
            <a:r>
              <a:rPr lang="en-US" altLang="en-US" sz="1800" dirty="0"/>
              <a:t>Sell the amount of the £ payoff forward, which will yield $(1/</a:t>
            </a:r>
            <a:r>
              <a:rPr lang="en-US" altLang="en-US" sz="1800" i="1" dirty="0"/>
              <a:t>S</a:t>
            </a:r>
            <a:r>
              <a:rPr lang="en-US" altLang="en-US" sz="1800" dirty="0"/>
              <a:t>) (1+ </a:t>
            </a:r>
            <a:r>
              <a:rPr lang="en-US" altLang="en-US" sz="1800" dirty="0" err="1"/>
              <a:t>i</a:t>
            </a:r>
            <a:r>
              <a:rPr lang="en-US" altLang="en-US" sz="1800" baseline="-25000" dirty="0"/>
              <a:t>£</a:t>
            </a:r>
            <a:r>
              <a:rPr lang="en-US" altLang="en-US" sz="1800" dirty="0"/>
              <a:t>)</a:t>
            </a:r>
            <a:r>
              <a:rPr lang="en-US" altLang="en-US" sz="1800" i="1" dirty="0"/>
              <a:t>F</a:t>
            </a:r>
            <a:r>
              <a:rPr lang="en-US" altLang="en-US" sz="1800" dirty="0"/>
              <a:t> in one year.</a:t>
            </a:r>
          </a:p>
          <a:p>
            <a:endParaRPr lang="en-US" dirty="0"/>
          </a:p>
        </p:txBody>
      </p:sp>
    </p:spTree>
    <p:extLst>
      <p:ext uri="{BB962C8B-B14F-4D97-AF65-F5344CB8AC3E}">
        <p14:creationId xmlns:p14="http://schemas.microsoft.com/office/powerpoint/2010/main" val="308789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E9FC70-F309-4C22-95C6-A68CF107C966}"/>
                  </a:ext>
                </a:extLst>
              </p:cNvPr>
              <p:cNvSpPr>
                <a:spLocks noGrp="1"/>
              </p:cNvSpPr>
              <p:nvPr>
                <p:ph idx="1"/>
              </p:nvPr>
            </p:nvSpPr>
            <p:spPr>
              <a:xfrm>
                <a:off x="507307" y="902557"/>
                <a:ext cx="8441678" cy="5502576"/>
              </a:xfrm>
            </p:spPr>
            <p:txBody>
              <a:bodyPr>
                <a:normAutofit fontScale="70000" lnSpcReduction="20000"/>
              </a:bodyPr>
              <a:lstStyle/>
              <a:p>
                <a:r>
                  <a:rPr lang="en-US" sz="2800" dirty="0"/>
                  <a:t>Interest Rate Parity (</a:t>
                </a:r>
                <a:r>
                  <a:rPr lang="en-US" altLang="en-US" sz="2800" dirty="0">
                    <a:latin typeface="Times New Roman" panose="02020603050405020304" pitchFamily="18" charset="0"/>
                    <a:cs typeface="Times New Roman" panose="02020603050405020304" pitchFamily="18" charset="0"/>
                  </a:rPr>
                  <a:t>IRP) implies that you will be indifferent between investing your money domestically and investing in a foreign country with forward hedging as the two investment are equivalent (same price, same risk), the dollar proceeds must be the same.</a:t>
                </a:r>
              </a:p>
              <a:p>
                <a:pPr algn="ctr"/>
                <a14:m>
                  <m:oMath xmlns:m="http://schemas.openxmlformats.org/officeDocument/2006/math">
                    <m:r>
                      <a:rPr kumimoji="0" lang="en-US" b="0" i="1" u="none" strike="noStrike" kern="1200" cap="none" spc="0" normalizeH="0" baseline="0" noProof="0" smtClean="0">
                        <a:ln>
                          <a:noFill/>
                        </a:ln>
                        <a:solidFill>
                          <a:srgbClr val="FF0000"/>
                        </a:solidFill>
                        <a:effectLst/>
                        <a:uLnTx/>
                        <a:uFillTx/>
                        <a:latin typeface="Cambria Math" panose="02040503050406030204" pitchFamily="18" charset="0"/>
                      </a:rPr>
                      <m:t>𝐹</m:t>
                    </m:r>
                    <m:r>
                      <a:rPr kumimoji="0" lang="en-US" b="0" i="1" u="none" strike="noStrike" kern="1200" cap="none" spc="0" normalizeH="0" baseline="0" noProof="0" smtClean="0">
                        <a:ln>
                          <a:noFill/>
                        </a:ln>
                        <a:solidFill>
                          <a:srgbClr val="FF0000"/>
                        </a:solidFill>
                        <a:effectLst/>
                        <a:uLnTx/>
                        <a:uFillTx/>
                        <a:latin typeface="Cambria Math" panose="02040503050406030204" pitchFamily="18" charset="0"/>
                      </a:rPr>
                      <m:t>=</m:t>
                    </m:r>
                    <m:r>
                      <a:rPr kumimoji="0" lang="en-US" b="0" i="1" u="none" strike="noStrike" kern="1200" cap="none" spc="0" normalizeH="0" baseline="0" noProof="0" smtClean="0">
                        <a:ln>
                          <a:noFill/>
                        </a:ln>
                        <a:solidFill>
                          <a:srgbClr val="FF0000"/>
                        </a:solidFill>
                        <a:effectLst/>
                        <a:uLnTx/>
                        <a:uFillTx/>
                        <a:latin typeface="Cambria Math" panose="02040503050406030204" pitchFamily="18" charset="0"/>
                      </a:rPr>
                      <m:t>𝑆</m:t>
                    </m:r>
                    <m:d>
                      <m:dPr>
                        <m:begChr m:val="["/>
                        <m:endChr m:val="]"/>
                        <m:ctrlPr>
                          <a:rPr kumimoji="0" lang="en-US" b="0" i="1" u="none" strike="noStrike" kern="1200" cap="none" spc="0" normalizeH="0" baseline="0" noProof="0">
                            <a:ln>
                              <a:noFill/>
                            </a:ln>
                            <a:solidFill>
                              <a:srgbClr val="FF0000"/>
                            </a:solidFill>
                            <a:effectLst/>
                            <a:uLnTx/>
                            <a:uFillTx/>
                            <a:latin typeface="Cambria Math" panose="02040503050406030204" pitchFamily="18" charset="0"/>
                          </a:rPr>
                        </m:ctrlPr>
                      </m:dPr>
                      <m:e>
                        <m:f>
                          <m:fPr>
                            <m:ctrlPr>
                              <a:rPr kumimoji="0" lang="en-US" b="0" i="1" u="none" strike="noStrike" kern="1200" cap="none" spc="0" normalizeH="0" baseline="0" noProof="0">
                                <a:ln>
                                  <a:noFill/>
                                </a:ln>
                                <a:solidFill>
                                  <a:srgbClr val="FF0000"/>
                                </a:solidFill>
                                <a:effectLst/>
                                <a:uLnTx/>
                                <a:uFillTx/>
                                <a:latin typeface="Cambria Math" panose="02040503050406030204" pitchFamily="18" charset="0"/>
                              </a:rPr>
                            </m:ctrlPr>
                          </m:fPr>
                          <m:num>
                            <m:r>
                              <a:rPr kumimoji="0" lang="en-US" b="0" i="1" u="none" strike="noStrike" kern="1200" cap="none" spc="0" normalizeH="0" baseline="0" noProof="0">
                                <a:ln>
                                  <a:noFill/>
                                </a:ln>
                                <a:solidFill>
                                  <a:srgbClr val="FF0000"/>
                                </a:solidFill>
                                <a:effectLst/>
                                <a:uLnTx/>
                                <a:uFillTx/>
                                <a:latin typeface="Cambria Math" panose="02040503050406030204" pitchFamily="18" charset="0"/>
                              </a:rPr>
                              <m:t>1+</m:t>
                            </m:r>
                            <m:sSub>
                              <m:sSubPr>
                                <m:ctrlPr>
                                  <a:rPr kumimoji="0" lang="en-US" b="0" i="1" u="none" strike="noStrike" kern="1200" cap="none" spc="0" normalizeH="0" baseline="0" noProof="0">
                                    <a:ln>
                                      <a:noFill/>
                                    </a:ln>
                                    <a:solidFill>
                                      <a:srgbClr val="FF0000"/>
                                    </a:solidFill>
                                    <a:effectLst/>
                                    <a:uLnTx/>
                                    <a:uFillTx/>
                                    <a:latin typeface="Cambria Math" panose="02040503050406030204" pitchFamily="18" charset="0"/>
                                  </a:rPr>
                                </m:ctrlPr>
                              </m:sSubPr>
                              <m:e>
                                <m:r>
                                  <a:rPr kumimoji="0" lang="en-US" b="0" i="1" u="none" strike="noStrike" kern="1200" cap="none" spc="0" normalizeH="0" baseline="0" noProof="0">
                                    <a:ln>
                                      <a:noFill/>
                                    </a:ln>
                                    <a:solidFill>
                                      <a:srgbClr val="FF0000"/>
                                    </a:solidFill>
                                    <a:effectLst/>
                                    <a:uLnTx/>
                                    <a:uFillTx/>
                                    <a:latin typeface="Cambria Math" panose="02040503050406030204" pitchFamily="18" charset="0"/>
                                  </a:rPr>
                                  <m:t>𝑖</m:t>
                                </m:r>
                              </m:e>
                              <m:sub>
                                <m:r>
                                  <a:rPr kumimoji="0" lang="en-US" b="0" i="1" u="none" strike="noStrike" kern="1200" cap="none" spc="0" normalizeH="0" baseline="0" noProof="0">
                                    <a:ln>
                                      <a:noFill/>
                                    </a:ln>
                                    <a:solidFill>
                                      <a:srgbClr val="FF0000"/>
                                    </a:solidFill>
                                    <a:effectLst/>
                                    <a:uLnTx/>
                                    <a:uFillTx/>
                                    <a:latin typeface="Cambria Math" panose="02040503050406030204" pitchFamily="18" charset="0"/>
                                  </a:rPr>
                                  <m:t>$</m:t>
                                </m:r>
                              </m:sub>
                            </m:sSub>
                          </m:num>
                          <m:den>
                            <m:r>
                              <a:rPr kumimoji="0" lang="en-US" b="0" i="1" u="none" strike="noStrike" kern="1200" cap="none" spc="0" normalizeH="0" baseline="0" noProof="0">
                                <a:ln>
                                  <a:noFill/>
                                </a:ln>
                                <a:solidFill>
                                  <a:srgbClr val="FF0000"/>
                                </a:solidFill>
                                <a:effectLst/>
                                <a:uLnTx/>
                                <a:uFillTx/>
                                <a:latin typeface="Cambria Math" panose="02040503050406030204" pitchFamily="18" charset="0"/>
                              </a:rPr>
                              <m:t>1+</m:t>
                            </m:r>
                            <m:sSub>
                              <m:sSubPr>
                                <m:ctrlPr>
                                  <a:rPr kumimoji="0" lang="en-US" b="0" i="1" u="none" strike="noStrike" kern="1200" cap="none" spc="0" normalizeH="0" baseline="0" noProof="0">
                                    <a:ln>
                                      <a:noFill/>
                                    </a:ln>
                                    <a:solidFill>
                                      <a:srgbClr val="FF0000"/>
                                    </a:solidFill>
                                    <a:effectLst/>
                                    <a:uLnTx/>
                                    <a:uFillTx/>
                                    <a:latin typeface="Cambria Math" panose="02040503050406030204" pitchFamily="18" charset="0"/>
                                  </a:rPr>
                                </m:ctrlPr>
                              </m:sSubPr>
                              <m:e>
                                <m:r>
                                  <a:rPr kumimoji="0" lang="en-US" b="0" i="1" u="none" strike="noStrike" kern="1200" cap="none" spc="0" normalizeH="0" baseline="0" noProof="0">
                                    <a:ln>
                                      <a:noFill/>
                                    </a:ln>
                                    <a:solidFill>
                                      <a:srgbClr val="FF0000"/>
                                    </a:solidFill>
                                    <a:effectLst/>
                                    <a:uLnTx/>
                                    <a:uFillTx/>
                                    <a:latin typeface="Cambria Math" panose="02040503050406030204" pitchFamily="18" charset="0"/>
                                  </a:rPr>
                                  <m:t>𝑖</m:t>
                                </m:r>
                              </m:e>
                              <m:sub>
                                <m:r>
                                  <a:rPr kumimoji="0" lang="en-US" b="0" i="1" u="none" strike="noStrike" kern="1200" cap="none" spc="0" normalizeH="0" baseline="0" noProof="0">
                                    <a:ln>
                                      <a:noFill/>
                                    </a:ln>
                                    <a:solidFill>
                                      <a:srgbClr val="FF0000"/>
                                    </a:solidFill>
                                    <a:effectLst/>
                                    <a:uLnTx/>
                                    <a:uFillTx/>
                                    <a:latin typeface="Cambria Math" panose="02040503050406030204" pitchFamily="18" charset="0"/>
                                  </a:rPr>
                                  <m:t>𝑓</m:t>
                                </m:r>
                              </m:sub>
                            </m:sSub>
                          </m:den>
                        </m:f>
                      </m:e>
                    </m:d>
                  </m:oMath>
                </a14:m>
                <a:r>
                  <a:rPr kumimoji="0" lang="en-US" b="0" i="0" u="none" strike="noStrike" kern="1200" cap="none" spc="0" normalizeH="0" baseline="0" noProof="0" dirty="0">
                    <a:ln>
                      <a:noFill/>
                    </a:ln>
                    <a:solidFill>
                      <a:prstClr val="black"/>
                    </a:solidFill>
                    <a:effectLst/>
                    <a:uLnTx/>
                    <a:uFillTx/>
                  </a:rPr>
                  <a:t> (direct quote)</a:t>
                </a:r>
              </a:p>
              <a:p>
                <a:endParaRPr lang="en-US" altLang="en-US" sz="2000" dirty="0">
                  <a:latin typeface="Times New Roman" panose="02020603050405020304" pitchFamily="18" charset="0"/>
                  <a:cs typeface="Times New Roman" panose="02020603050405020304" pitchFamily="18" charset="0"/>
                </a:endParaRPr>
              </a:p>
              <a:p>
                <a:r>
                  <a:rPr lang="en-US" sz="2800" dirty="0"/>
                  <a:t>IRP states that the difference in the national interest rates for securities of similar risk and maturity should be equal to, but opposite in sign to, the forward rate discount or premium for the foreign currency, except for transaction costs.</a:t>
                </a:r>
              </a:p>
              <a:p>
                <a:endParaRPr lang="en-US" sz="2800" dirty="0"/>
              </a:p>
              <a:p>
                <a:pPr marL="342900" indent="-228600" algn="ctr" defTabSz="914400">
                  <a:spcBef>
                    <a:spcPts val="1000"/>
                  </a:spcBef>
                  <a:defRPr/>
                </a:pPr>
                <a14:m>
                  <m:oMath xmlns:m="http://schemas.openxmlformats.org/officeDocument/2006/math">
                    <m:sSub>
                      <m:sSubPr>
                        <m:ctrlPr>
                          <a:rPr kumimoji="0" lang="en-US" b="0" i="1" u="none" strike="noStrike" kern="1200" cap="none" spc="0" normalizeH="0" baseline="0" noProof="0">
                            <a:ln>
                              <a:noFill/>
                            </a:ln>
                            <a:solidFill>
                              <a:srgbClr val="FF0000"/>
                            </a:solidFill>
                            <a:effectLst/>
                            <a:uLnTx/>
                            <a:uFillTx/>
                            <a:latin typeface="Cambria Math" panose="02040503050406030204" pitchFamily="18" charset="0"/>
                          </a:rPr>
                        </m:ctrlPr>
                      </m:sSubPr>
                      <m:e>
                        <m:r>
                          <a:rPr kumimoji="0" lang="en-US" b="0" i="1" u="none" strike="noStrike" kern="1200" cap="none" spc="0" normalizeH="0" baseline="0" noProof="0">
                            <a:ln>
                              <a:noFill/>
                            </a:ln>
                            <a:solidFill>
                              <a:srgbClr val="FF0000"/>
                            </a:solidFill>
                            <a:effectLst/>
                            <a:uLnTx/>
                            <a:uFillTx/>
                            <a:latin typeface="Cambria Math" panose="02040503050406030204" pitchFamily="18" charset="0"/>
                          </a:rPr>
                          <m:t>𝑖</m:t>
                        </m:r>
                      </m:e>
                      <m:sub>
                        <m:r>
                          <a:rPr kumimoji="0" lang="en-US" b="0" i="1" u="none" strike="noStrike" kern="1200" cap="none" spc="0" normalizeH="0" baseline="0" noProof="0">
                            <a:ln>
                              <a:noFill/>
                            </a:ln>
                            <a:solidFill>
                              <a:srgbClr val="FF0000"/>
                            </a:solidFill>
                            <a:effectLst/>
                            <a:uLnTx/>
                            <a:uFillTx/>
                            <a:latin typeface="Cambria Math" panose="02040503050406030204" pitchFamily="18" charset="0"/>
                          </a:rPr>
                          <m:t>$</m:t>
                        </m:r>
                      </m:sub>
                    </m:sSub>
                    <m:r>
                      <a:rPr kumimoji="0" lang="en-US" b="0" i="1" u="none" strike="noStrike" kern="1200" cap="none" spc="0" normalizeH="0" baseline="0" noProof="0">
                        <a:ln>
                          <a:noFill/>
                        </a:ln>
                        <a:solidFill>
                          <a:srgbClr val="FF0000"/>
                        </a:solidFill>
                        <a:effectLst/>
                        <a:uLnTx/>
                        <a:uFillTx/>
                        <a:latin typeface="Cambria Math" panose="02040503050406030204" pitchFamily="18" charset="0"/>
                      </a:rPr>
                      <m:t>−</m:t>
                    </m:r>
                    <m:sSub>
                      <m:sSubPr>
                        <m:ctrlPr>
                          <a:rPr kumimoji="0" lang="en-US" b="0" i="1" u="none" strike="noStrike" kern="1200" cap="none" spc="0" normalizeH="0" baseline="0" noProof="0">
                            <a:ln>
                              <a:noFill/>
                            </a:ln>
                            <a:solidFill>
                              <a:srgbClr val="FF0000"/>
                            </a:solidFill>
                            <a:effectLst/>
                            <a:uLnTx/>
                            <a:uFillTx/>
                            <a:latin typeface="Cambria Math" panose="02040503050406030204" pitchFamily="18" charset="0"/>
                          </a:rPr>
                        </m:ctrlPr>
                      </m:sSubPr>
                      <m:e>
                        <m:r>
                          <a:rPr kumimoji="0" lang="en-US" b="0" i="1" u="none" strike="noStrike" kern="1200" cap="none" spc="0" normalizeH="0" baseline="0" noProof="0">
                            <a:ln>
                              <a:noFill/>
                            </a:ln>
                            <a:solidFill>
                              <a:srgbClr val="FF0000"/>
                            </a:solidFill>
                            <a:effectLst/>
                            <a:uLnTx/>
                            <a:uFillTx/>
                            <a:latin typeface="Cambria Math" panose="02040503050406030204" pitchFamily="18" charset="0"/>
                          </a:rPr>
                          <m:t>𝑖</m:t>
                        </m:r>
                      </m:e>
                      <m:sub>
                        <m:r>
                          <a:rPr kumimoji="0" lang="en-US" b="0" i="1" u="none" strike="noStrike" kern="1200" cap="none" spc="0" normalizeH="0" baseline="0" noProof="0">
                            <a:ln>
                              <a:noFill/>
                            </a:ln>
                            <a:solidFill>
                              <a:srgbClr val="FF0000"/>
                            </a:solidFill>
                            <a:effectLst/>
                            <a:uLnTx/>
                            <a:uFillTx/>
                            <a:latin typeface="Cambria Math" panose="02040503050406030204" pitchFamily="18" charset="0"/>
                          </a:rPr>
                          <m:t>𝑓</m:t>
                        </m:r>
                      </m:sub>
                    </m:sSub>
                    <m:r>
                      <a:rPr kumimoji="0" lang="en-US"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rPr>
                      <m:t>≈</m:t>
                    </m:r>
                    <m:f>
                      <m:fPr>
                        <m:ctrlPr>
                          <a:rPr kumimoji="0" lang="en-US"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rPr>
                        </m:ctrlPr>
                      </m:fPr>
                      <m:num>
                        <m:r>
                          <a:rPr kumimoji="0" lang="en-US"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rPr>
                          <m:t>𝐹</m:t>
                        </m:r>
                        <m:r>
                          <a:rPr kumimoji="0" lang="en-US"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rPr>
                          <m:t>−</m:t>
                        </m:r>
                        <m:r>
                          <a:rPr kumimoji="0" lang="en-US"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rPr>
                          <m:t>𝑆</m:t>
                        </m:r>
                      </m:num>
                      <m:den>
                        <m:r>
                          <a:rPr kumimoji="0" lang="en-US"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rPr>
                          <m:t>𝑆</m:t>
                        </m:r>
                      </m:den>
                    </m:f>
                  </m:oMath>
                </a14:m>
                <a:r>
                  <a:rPr kumimoji="0" lang="en-US" b="1" i="0" u="none" strike="noStrike" kern="0" cap="none" spc="0" normalizeH="0" baseline="0" noProof="0" dirty="0">
                    <a:ln>
                      <a:noFill/>
                    </a:ln>
                    <a:solidFill>
                      <a:srgbClr val="FF0000"/>
                    </a:solidFill>
                    <a:effectLst/>
                    <a:uLnTx/>
                    <a:uFillTx/>
                    <a:ea typeface="Arial Unicode MS" panose="020B0604020202020204" pitchFamily="34" charset="-128"/>
                  </a:rPr>
                  <a:t> </a:t>
                </a:r>
                <a:r>
                  <a:rPr kumimoji="0" lang="en-US" b="0" i="0" u="none" strike="noStrike" kern="1200" cap="none" spc="0" normalizeH="0" baseline="0" noProof="0" dirty="0">
                    <a:ln>
                      <a:noFill/>
                    </a:ln>
                    <a:solidFill>
                      <a:prstClr val="black"/>
                    </a:solidFill>
                    <a:effectLst/>
                    <a:uLnTx/>
                    <a:uFillTx/>
                  </a:rPr>
                  <a:t>(direct quote)</a:t>
                </a:r>
              </a:p>
              <a:p>
                <a:pPr marL="342900" indent="-228600" algn="ctr" defTabSz="914400">
                  <a:spcBef>
                    <a:spcPts val="1000"/>
                  </a:spcBef>
                  <a:defRPr/>
                </a:pPr>
                <a:endParaRPr kumimoji="0" lang="en-US" b="0" i="0" u="none" strike="noStrike" kern="1200" cap="none" spc="0" normalizeH="0" baseline="0" noProof="0" dirty="0">
                  <a:ln>
                    <a:noFill/>
                  </a:ln>
                  <a:solidFill>
                    <a:prstClr val="black"/>
                  </a:solidFill>
                  <a:effectLst/>
                  <a:uLnTx/>
                  <a:uFillTx/>
                </a:endParaRPr>
              </a:p>
              <a:p>
                <a:pPr marL="285750" lvl="1" indent="-342900"/>
                <a:r>
                  <a:rPr lang="en-US" altLang="en-US" sz="2600" i="1" dirty="0" err="1">
                    <a:latin typeface="Times New Roman" panose="02020603050405020304" pitchFamily="18" charset="0"/>
                    <a:cs typeface="Times New Roman" panose="02020603050405020304" pitchFamily="18" charset="0"/>
                  </a:rPr>
                  <a:t>i</a:t>
                </a:r>
                <a:r>
                  <a:rPr lang="en-US" altLang="en-US" sz="2600" i="1" baseline="-250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&gt; </a:t>
                </a:r>
                <a:r>
                  <a:rPr lang="en-US" altLang="en-US" sz="2600" i="1" dirty="0">
                    <a:latin typeface="Times New Roman" panose="02020603050405020304" pitchFamily="18" charset="0"/>
                    <a:cs typeface="Times New Roman" panose="02020603050405020304" pitchFamily="18" charset="0"/>
                  </a:rPr>
                  <a:t>i</a:t>
                </a:r>
                <a:r>
                  <a:rPr lang="en-US" altLang="en-US" sz="2600" i="1" baseline="-25000" dirty="0">
                    <a:latin typeface="Times New Roman" panose="02020603050405020304" pitchFamily="18" charset="0"/>
                    <a:cs typeface="Times New Roman" panose="02020603050405020304" pitchFamily="18" charset="0"/>
                  </a:rPr>
                  <a:t>f</a:t>
                </a:r>
                <a:r>
                  <a:rPr lang="en-US" altLang="en-US" sz="2600" i="1"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F &gt; S, f is at forward premium, $ is at forward discount.</a:t>
                </a:r>
              </a:p>
              <a:p>
                <a:pPr lvl="2" indent="-342900"/>
                <a:r>
                  <a:rPr lang="en-US" altLang="en-US" sz="2100" dirty="0">
                    <a:latin typeface="Times New Roman" panose="02020603050405020304" pitchFamily="18" charset="0"/>
                    <a:cs typeface="Times New Roman" panose="02020603050405020304" pitchFamily="18" charset="0"/>
                  </a:rPr>
                  <a:t>Implies $ will depreciate against f.</a:t>
                </a:r>
              </a:p>
              <a:p>
                <a:pPr marL="285750" lvl="1" indent="-342900"/>
                <a:r>
                  <a:rPr lang="en-US" altLang="en-US" sz="2600" i="1" dirty="0" err="1">
                    <a:latin typeface="Times New Roman" panose="02020603050405020304" pitchFamily="18" charset="0"/>
                    <a:cs typeface="Times New Roman" panose="02020603050405020304" pitchFamily="18" charset="0"/>
                  </a:rPr>
                  <a:t>i</a:t>
                </a:r>
                <a:r>
                  <a:rPr lang="en-US" altLang="en-US" sz="2600" i="1" baseline="-250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&lt; </a:t>
                </a:r>
                <a:r>
                  <a:rPr lang="en-US" altLang="en-US" sz="2600" i="1" dirty="0">
                    <a:latin typeface="Times New Roman" panose="02020603050405020304" pitchFamily="18" charset="0"/>
                    <a:cs typeface="Times New Roman" panose="02020603050405020304" pitchFamily="18" charset="0"/>
                  </a:rPr>
                  <a:t>i</a:t>
                </a:r>
                <a:r>
                  <a:rPr lang="en-US" altLang="en-US" sz="2600" i="1" baseline="-25000" dirty="0">
                    <a:latin typeface="Times New Roman" panose="02020603050405020304" pitchFamily="18" charset="0"/>
                    <a:cs typeface="Times New Roman" panose="02020603050405020304" pitchFamily="18" charset="0"/>
                  </a:rPr>
                  <a:t>f</a:t>
                </a:r>
                <a:r>
                  <a:rPr lang="en-US" altLang="en-US" sz="2600" i="1"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F &lt; S, f is at forward discount, $ is at forward premium.</a:t>
                </a:r>
              </a:p>
              <a:p>
                <a:pPr lvl="2" indent="-342900"/>
                <a:r>
                  <a:rPr lang="en-US" altLang="en-US" sz="2100" dirty="0">
                    <a:latin typeface="Times New Roman" panose="02020603050405020304" pitchFamily="18" charset="0"/>
                    <a:cs typeface="Times New Roman" panose="02020603050405020304" pitchFamily="18" charset="0"/>
                  </a:rPr>
                  <a:t>Implies $ will </a:t>
                </a:r>
                <a:r>
                  <a:rPr lang="en-US" sz="2100" dirty="0">
                    <a:latin typeface="Times New Roman" panose="02020603050405020304" pitchFamily="18" charset="0"/>
                    <a:cs typeface="Times New Roman" panose="02020603050405020304" pitchFamily="18" charset="0"/>
                  </a:rPr>
                  <a:t>appreciate </a:t>
                </a:r>
                <a:r>
                  <a:rPr lang="en-US" altLang="en-US" sz="2100" dirty="0">
                    <a:latin typeface="Times New Roman" panose="02020603050405020304" pitchFamily="18" charset="0"/>
                    <a:cs typeface="Times New Roman" panose="02020603050405020304" pitchFamily="18" charset="0"/>
                  </a:rPr>
                  <a:t>against f.</a:t>
                </a:r>
              </a:p>
              <a:p>
                <a:pPr lvl="2" indent="-342900"/>
                <a:endParaRPr lang="en-US" altLang="en-US" sz="2100" dirty="0">
                  <a:latin typeface="Times New Roman" panose="02020603050405020304" pitchFamily="18" charset="0"/>
                  <a:cs typeface="Times New Roman" panose="02020603050405020304" pitchFamily="18" charset="0"/>
                </a:endParaRPr>
              </a:p>
              <a:p>
                <a:pPr marL="457200" lvl="2" indent="-457200">
                  <a:spcBef>
                    <a:spcPts val="750"/>
                  </a:spcBef>
                  <a:buFont typeface="Arial" panose="020B0604020202020204" pitchFamily="34" charset="0"/>
                  <a:buChar char="•"/>
                  <a:defRPr/>
                </a:pPr>
                <a:r>
                  <a:rPr lang="en-US" sz="2900" dirty="0"/>
                  <a:t>Note that the interest rate and forward premium (discount) need to be for the same length of period, and direct quote is used in the equation.</a:t>
                </a:r>
              </a:p>
              <a:p>
                <a:pPr marL="857250" marR="0" lvl="2"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2800" dirty="0"/>
              </a:p>
            </p:txBody>
          </p:sp>
        </mc:Choice>
        <mc:Fallback xmlns="">
          <p:sp>
            <p:nvSpPr>
              <p:cNvPr id="3" name="Content Placeholder 2">
                <a:extLst>
                  <a:ext uri="{FF2B5EF4-FFF2-40B4-BE49-F238E27FC236}">
                    <a16:creationId xmlns:a16="http://schemas.microsoft.com/office/drawing/2014/main" id="{CBE9FC70-F309-4C22-95C6-A68CF107C966}"/>
                  </a:ext>
                </a:extLst>
              </p:cNvPr>
              <p:cNvSpPr>
                <a:spLocks noGrp="1" noRot="1" noChangeAspect="1" noMove="1" noResize="1" noEditPoints="1" noAdjustHandles="1" noChangeArrowheads="1" noChangeShapeType="1" noTextEdit="1"/>
              </p:cNvSpPr>
              <p:nvPr>
                <p:ph idx="1"/>
              </p:nvPr>
            </p:nvSpPr>
            <p:spPr>
              <a:xfrm>
                <a:off x="507307" y="902557"/>
                <a:ext cx="8441678" cy="5502576"/>
              </a:xfrm>
              <a:blipFill>
                <a:blip r:embed="rId2"/>
                <a:stretch>
                  <a:fillRect l="-650" t="-2104" r="-1083"/>
                </a:stretch>
              </a:blipFill>
            </p:spPr>
            <p:txBody>
              <a:bodyPr/>
              <a:lstStyle/>
              <a:p>
                <a:r>
                  <a:rPr lang="en-US">
                    <a:noFill/>
                  </a:rPr>
                  <a:t> </a:t>
                </a:r>
              </a:p>
            </p:txBody>
          </p:sp>
        </mc:Fallback>
      </mc:AlternateContent>
    </p:spTree>
    <p:extLst>
      <p:ext uri="{BB962C8B-B14F-4D97-AF65-F5344CB8AC3E}">
        <p14:creationId xmlns:p14="http://schemas.microsoft.com/office/powerpoint/2010/main" val="1363902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F900C5-BA2A-48BD-8914-B094FD7A5911}"/>
                  </a:ext>
                </a:extLst>
              </p:cNvPr>
              <p:cNvSpPr>
                <a:spLocks noGrp="1"/>
              </p:cNvSpPr>
              <p:nvPr>
                <p:ph idx="1"/>
              </p:nvPr>
            </p:nvSpPr>
            <p:spPr>
              <a:xfrm>
                <a:off x="628649" y="833219"/>
                <a:ext cx="8207661" cy="5801598"/>
              </a:xfrm>
            </p:spPr>
            <p:txBody>
              <a:bodyPr>
                <a:normAutofit lnSpcReduction="10000"/>
              </a:bodyPr>
              <a:lstStyle/>
              <a:p>
                <a:r>
                  <a:rPr lang="en-US" dirty="0"/>
                  <a:t>IRP is a market equilibrium condition when no profitable arbitrage opportunities exist.</a:t>
                </a:r>
              </a:p>
              <a:p>
                <a:pPr lvl="1"/>
                <a:r>
                  <a:rPr lang="en-US" dirty="0"/>
                  <a:t>Consider an arbitrage portfolio consisting of the three separate positions:</a:t>
                </a:r>
              </a:p>
              <a:p>
                <a:pPr lvl="2">
                  <a:lnSpc>
                    <a:spcPct val="100000"/>
                  </a:lnSpc>
                </a:pPr>
                <a:r>
                  <a:rPr lang="en-US" dirty="0"/>
                  <a:t>Borrow $S in U.S. at U.S. interest rate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𝑖</m:t>
                        </m:r>
                      </m:e>
                      <m:sub>
                        <m:r>
                          <a:rPr lang="en-US">
                            <a:latin typeface="Cambria Math" panose="02040503050406030204" pitchFamily="18" charset="0"/>
                          </a:rPr>
                          <m:t>$</m:t>
                        </m:r>
                      </m:sub>
                    </m:sSub>
                  </m:oMath>
                </a14:m>
                <a:r>
                  <a:rPr lang="en-US" dirty="0"/>
                  <a:t>, which is just enough to buy £1 at the spot exchange rate S.</a:t>
                </a:r>
              </a:p>
              <a:p>
                <a:pPr lvl="2">
                  <a:lnSpc>
                    <a:spcPct val="100000"/>
                  </a:lnSpc>
                </a:pPr>
                <a:r>
                  <a:rPr lang="en-US" dirty="0"/>
                  <a:t>Lending £1in U.K. at the U.K. interest rate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𝑖</m:t>
                        </m:r>
                      </m:e>
                      <m:sub>
                        <m:r>
                          <a:rPr lang="en-US" i="1" smtClean="0">
                            <a:latin typeface="Cambria Math" panose="02040503050406030204" pitchFamily="18" charset="0"/>
                          </a:rPr>
                          <m:t>£</m:t>
                        </m:r>
                      </m:sub>
                    </m:sSub>
                  </m:oMath>
                </a14:m>
                <a:r>
                  <a:rPr lang="en-US" dirty="0"/>
                  <a:t>.</a:t>
                </a:r>
              </a:p>
              <a:p>
                <a:pPr lvl="2"/>
                <a:r>
                  <a:rPr lang="en-US" dirty="0"/>
                  <a:t>Selling the maturity value of the U.K. investment forward at forward rate F.</a:t>
                </a:r>
              </a:p>
              <a:p>
                <a:pPr lvl="1"/>
                <a:r>
                  <a:rPr lang="en-US" dirty="0">
                    <a:solidFill>
                      <a:schemeClr val="tx1"/>
                    </a:solidFill>
                  </a:rPr>
                  <a:t>This arbitrage portfolio involves no investment and no risk, thus this portfolio should not generate any net cash flow.</a:t>
                </a: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endParaRPr lang="en-US" b="0" i="1" dirty="0">
                  <a:solidFill>
                    <a:srgbClr val="FF0000"/>
                  </a:solidFill>
                  <a:latin typeface="Cambria Math" panose="02040503050406030204" pitchFamily="18" charset="0"/>
                </a:endParaRPr>
              </a:p>
              <a:p>
                <a:endParaRPr lang="en-US" b="0" i="1" dirty="0">
                  <a:solidFill>
                    <a:srgbClr val="FF0000"/>
                  </a:solidFill>
                  <a:latin typeface="Cambria Math" panose="02040503050406030204" pitchFamily="18" charset="0"/>
                </a:endParaRPr>
              </a:p>
              <a:p>
                <a14:m>
                  <m:oMath xmlns:m="http://schemas.openxmlformats.org/officeDocument/2006/math">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1+</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𝑖</m:t>
                            </m:r>
                          </m:e>
                          <m:sub>
                            <m:r>
                              <a:rPr lang="en-US" b="0" i="1" smtClean="0">
                                <a:solidFill>
                                  <a:srgbClr val="FF0000"/>
                                </a:solidFill>
                                <a:latin typeface="Cambria Math" panose="02040503050406030204" pitchFamily="18" charset="0"/>
                              </a:rPr>
                              <m:t>𝑓</m:t>
                            </m:r>
                          </m:sub>
                        </m:sSub>
                      </m:e>
                    </m:d>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𝐹</m:t>
                    </m:r>
                    <m:r>
                      <a:rPr lang="en-US" b="0" i="1" smtClean="0">
                        <a:solidFill>
                          <a:srgbClr val="FF0000"/>
                        </a:solidFill>
                        <a:latin typeface="Cambria Math" panose="02040503050406030204" pitchFamily="18" charset="0"/>
                      </a:rPr>
                      <m:t>−</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1+</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𝑖</m:t>
                            </m:r>
                          </m:e>
                          <m:sub>
                            <m:r>
                              <a:rPr lang="en-US" b="0" i="1" smtClean="0">
                                <a:solidFill>
                                  <a:srgbClr val="FF0000"/>
                                </a:solidFill>
                                <a:latin typeface="Cambria Math" panose="02040503050406030204" pitchFamily="18" charset="0"/>
                              </a:rPr>
                              <m:t>$</m:t>
                            </m:r>
                          </m:sub>
                        </m:sSub>
                      </m:e>
                    </m:d>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𝑆</m:t>
                    </m:r>
                    <m:r>
                      <a:rPr lang="en-US" b="0" i="1" smtClean="0">
                        <a:solidFill>
                          <a:srgbClr val="FF0000"/>
                        </a:solidFill>
                        <a:latin typeface="Cambria Math" panose="02040503050406030204" pitchFamily="18" charset="0"/>
                      </a:rPr>
                      <m:t>=0</m:t>
                    </m:r>
                  </m:oMath>
                </a14:m>
                <a:endParaRPr lang="en-US" dirty="0">
                  <a:solidFill>
                    <a:srgbClr val="FF0000"/>
                  </a:solidFill>
                </a:endParaRPr>
              </a:p>
            </p:txBody>
          </p:sp>
        </mc:Choice>
        <mc:Fallback>
          <p:sp>
            <p:nvSpPr>
              <p:cNvPr id="3" name="Content Placeholder 2">
                <a:extLst>
                  <a:ext uri="{FF2B5EF4-FFF2-40B4-BE49-F238E27FC236}">
                    <a16:creationId xmlns:a16="http://schemas.microsoft.com/office/drawing/2014/main" id="{E9F900C5-BA2A-48BD-8914-B094FD7A5911}"/>
                  </a:ext>
                </a:extLst>
              </p:cNvPr>
              <p:cNvSpPr>
                <a:spLocks noGrp="1" noRot="1" noChangeAspect="1" noMove="1" noResize="1" noEditPoints="1" noAdjustHandles="1" noChangeArrowheads="1" noChangeShapeType="1" noTextEdit="1"/>
              </p:cNvSpPr>
              <p:nvPr>
                <p:ph idx="1"/>
              </p:nvPr>
            </p:nvSpPr>
            <p:spPr>
              <a:xfrm>
                <a:off x="628649" y="833219"/>
                <a:ext cx="8207661" cy="5801598"/>
              </a:xfrm>
              <a:blipFill>
                <a:blip r:embed="rId2"/>
                <a:stretch>
                  <a:fillRect l="-1336" t="-262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CB55196-2BFF-417A-B6C1-38D6A3F9B483}"/>
              </a:ext>
            </a:extLst>
          </p:cNvPr>
          <p:cNvPicPr>
            <a:picLocks noChangeAspect="1"/>
          </p:cNvPicPr>
          <p:nvPr/>
        </p:nvPicPr>
        <p:blipFill>
          <a:blip r:embed="rId3"/>
          <a:stretch>
            <a:fillRect/>
          </a:stretch>
        </p:blipFill>
        <p:spPr>
          <a:xfrm>
            <a:off x="1098353" y="4102551"/>
            <a:ext cx="7467600" cy="1370081"/>
          </a:xfrm>
          <a:prstGeom prst="rect">
            <a:avLst/>
          </a:prstGeom>
        </p:spPr>
      </p:pic>
    </p:spTree>
    <p:extLst>
      <p:ext uri="{BB962C8B-B14F-4D97-AF65-F5344CB8AC3E}">
        <p14:creationId xmlns:p14="http://schemas.microsoft.com/office/powerpoint/2010/main" val="178426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CAADE-287E-4444-9574-8610D80905EE}"/>
              </a:ext>
            </a:extLst>
          </p:cNvPr>
          <p:cNvSpPr>
            <a:spLocks noGrp="1"/>
          </p:cNvSpPr>
          <p:nvPr>
            <p:ph idx="1"/>
          </p:nvPr>
        </p:nvSpPr>
        <p:spPr>
          <a:xfrm>
            <a:off x="589647" y="837553"/>
            <a:ext cx="7886700" cy="4351338"/>
          </a:xfrm>
        </p:spPr>
        <p:txBody>
          <a:bodyPr/>
          <a:lstStyle/>
          <a:p>
            <a:r>
              <a:rPr lang="en-US" dirty="0">
                <a:solidFill>
                  <a:prstClr val="black"/>
                </a:solidFill>
              </a:rPr>
              <a:t>IR</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 Deviations and </a:t>
            </a:r>
            <a:r>
              <a:rPr lang="en-US" dirty="0"/>
              <a:t>Covered Interest Arbitrage</a:t>
            </a:r>
          </a:p>
          <a:p>
            <a:pPr lvl="1"/>
            <a:r>
              <a:rPr lang="en-US" dirty="0">
                <a:solidFill>
                  <a:prstClr val="black"/>
                </a:solidFill>
              </a:rPr>
              <a:t>S</a:t>
            </a:r>
            <a:r>
              <a:rPr lang="en-US" dirty="0"/>
              <a:t>uppose that the annual interest rate is 5% in the U.S. and 8% in the U.K. The spot exchange rate is $1.80/£.</a:t>
            </a:r>
          </a:p>
          <a:p>
            <a:pPr lvl="1"/>
            <a:r>
              <a:rPr lang="en-US" altLang="en-US" dirty="0">
                <a:latin typeface="Times New Roman" panose="02020603050405020304" pitchFamily="18" charset="0"/>
                <a:cs typeface="Times New Roman" panose="02020603050405020304" pitchFamily="18" charset="0"/>
              </a:rPr>
              <a:t>Given no arbitrage condition, what should be the one-year forward exchange rate implied by IRP? </a:t>
            </a:r>
          </a:p>
          <a:p>
            <a:pPr lvl="1"/>
            <a:r>
              <a:rPr lang="en-US" altLang="en-US" dirty="0"/>
              <a:t>If the</a:t>
            </a:r>
            <a:r>
              <a:rPr lang="en-US" dirty="0"/>
              <a:t> current forward exchange rate, with one-year maturity, is $1.78/£.  Assume that the arbitrager can borrow up to $1,000,000 or £555,556. Is there any arbitrage opportunities? How much profit can the arbitrager make?</a:t>
            </a:r>
            <a:endParaRPr lang="en-US" alt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9619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4F064-1F89-47A6-848C-999EE01F90DB}"/>
                  </a:ext>
                </a:extLst>
              </p:cNvPr>
              <p:cNvSpPr>
                <a:spLocks noGrp="1"/>
              </p:cNvSpPr>
              <p:nvPr>
                <p:ph idx="1"/>
              </p:nvPr>
            </p:nvSpPr>
            <p:spPr>
              <a:xfrm>
                <a:off x="351297" y="798550"/>
                <a:ext cx="8337670" cy="4351338"/>
              </a:xfrm>
            </p:spPr>
            <p:txBody>
              <a:bodyPr>
                <a:normAutofit/>
              </a:bodyPr>
              <a:lstStyle/>
              <a:p>
                <a:r>
                  <a:rPr lang="en-US" sz="2800" dirty="0"/>
                  <a:t>When IRP holds, you will be indifferent between investing your money domestically and investing in a foreign country with forward hedging.</a:t>
                </a:r>
              </a:p>
              <a:p>
                <a:r>
                  <a:rPr lang="en-US" sz="2800" dirty="0"/>
                  <a:t>If IRP is violated, you will prefer one to another. The situation also gives rise to </a:t>
                </a:r>
                <a:r>
                  <a:rPr lang="en-US" sz="2800" b="1" u="sng" dirty="0"/>
                  <a:t>covered</a:t>
                </a:r>
                <a:r>
                  <a:rPr lang="en-US" sz="2800" dirty="0"/>
                  <a:t> interest arbitrage opportunities.</a:t>
                </a:r>
              </a:p>
              <a:p>
                <a:pPr lvl="1"/>
                <a:r>
                  <a:rPr lang="en-US" sz="2000" i="1" kern="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F</a:t>
                </a:r>
                <a:r>
                  <a:rPr lang="en-US" sz="2000" kern="0" baseline="-250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000" kern="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&lt;</a:t>
                </a:r>
                <a:r>
                  <a:rPr lang="en-US" sz="2000" i="1" kern="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S</a:t>
                </a:r>
                <a:r>
                  <a:rPr lang="en-US" sz="2000" kern="0" baseline="-250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0</a:t>
                </a:r>
                <a:r>
                  <a:rPr lang="en-US" sz="2000" kern="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kern="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a:t>
                </a:r>
                <a14:m>
                  <m:oMath xmlns:m="http://schemas.openxmlformats.org/officeDocument/2006/math">
                    <m:f>
                      <m:fPr>
                        <m:ctrlP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ctrlPr>
                      </m:fPr>
                      <m:num>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𝟏</m:t>
                        </m:r>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𝒊</m:t>
                            </m:r>
                          </m:e>
                          <m:sub>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m:t>
                            </m:r>
                          </m:sub>
                        </m:sSub>
                      </m:num>
                      <m:den>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𝟏</m:t>
                        </m:r>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𝒊</m:t>
                            </m:r>
                          </m:e>
                          <m:sub>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𝒇</m:t>
                            </m:r>
                          </m:sub>
                        </m:sSub>
                      </m:den>
                    </m:f>
                  </m:oMath>
                </a14:m>
                <a:r>
                  <a:rPr lang="en-US" sz="2000" dirty="0"/>
                  <a:t> :f undervalued, forward position: long f short $, borrow f.</a:t>
                </a:r>
                <a:endParaRPr lang="en-US" sz="3200" dirty="0"/>
              </a:p>
              <a:p>
                <a:pPr lvl="1"/>
                <a:r>
                  <a:rPr lang="en-US" sz="2000" i="1" kern="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F</a:t>
                </a:r>
                <a:r>
                  <a:rPr lang="en-US" sz="2000" kern="0" baseline="-250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000" kern="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&gt;</a:t>
                </a:r>
                <a:r>
                  <a:rPr lang="en-US" sz="2000" i="1" kern="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S</a:t>
                </a:r>
                <a:r>
                  <a:rPr lang="en-US" sz="2000" kern="0" baseline="-250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0</a:t>
                </a:r>
                <a:r>
                  <a:rPr lang="en-US" sz="2000" kern="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kern="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a:t>
                </a:r>
                <a14:m>
                  <m:oMath xmlns:m="http://schemas.openxmlformats.org/officeDocument/2006/math">
                    <m:f>
                      <m:fPr>
                        <m:ctrlP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ctrlPr>
                      </m:fPr>
                      <m:num>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𝟏</m:t>
                        </m:r>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𝒊</m:t>
                            </m:r>
                          </m:e>
                          <m:sub>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m:t>
                            </m:r>
                          </m:sub>
                        </m:sSub>
                      </m:num>
                      <m:den>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𝟏</m:t>
                        </m:r>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𝒊</m:t>
                            </m:r>
                          </m:e>
                          <m:sub>
                            <m:r>
                              <a:rPr lang="en-US" sz="2000" b="1" i="1" kern="0" smtClean="0">
                                <a:solidFill>
                                  <a:srgbClr val="FF0000"/>
                                </a:solidFill>
                                <a:latin typeface="Cambria Math" panose="02040503050406030204" pitchFamily="18" charset="0"/>
                                <a:ea typeface="Arial Unicode MS" panose="020B0604020202020204" pitchFamily="34" charset="-128"/>
                                <a:cs typeface="Arial Unicode MS" panose="020B0604020202020204" pitchFamily="34" charset="-128"/>
                              </a:rPr>
                              <m:t>𝒇</m:t>
                            </m:r>
                          </m:sub>
                        </m:sSub>
                      </m:den>
                    </m:f>
                  </m:oMath>
                </a14:m>
                <a:r>
                  <a:rPr lang="en-US" sz="2000" dirty="0"/>
                  <a:t> :f overvalued, forward position: long $ short f ,borrow $.</a:t>
                </a:r>
                <a:endParaRPr lang="en-US" sz="3200" dirty="0"/>
              </a:p>
              <a:p>
                <a:endParaRPr lang="en-US" sz="2800" dirty="0"/>
              </a:p>
              <a:p>
                <a:endParaRPr lang="en-US" dirty="0"/>
              </a:p>
            </p:txBody>
          </p:sp>
        </mc:Choice>
        <mc:Fallback xmlns="">
          <p:sp>
            <p:nvSpPr>
              <p:cNvPr id="3" name="Content Placeholder 2">
                <a:extLst>
                  <a:ext uri="{FF2B5EF4-FFF2-40B4-BE49-F238E27FC236}">
                    <a16:creationId xmlns:a16="http://schemas.microsoft.com/office/drawing/2014/main" id="{0EC4F064-1F89-47A6-848C-999EE01F90DB}"/>
                  </a:ext>
                </a:extLst>
              </p:cNvPr>
              <p:cNvSpPr>
                <a:spLocks noGrp="1" noRot="1" noChangeAspect="1" noMove="1" noResize="1" noEditPoints="1" noAdjustHandles="1" noChangeArrowheads="1" noChangeShapeType="1" noTextEdit="1"/>
              </p:cNvSpPr>
              <p:nvPr>
                <p:ph idx="1"/>
              </p:nvPr>
            </p:nvSpPr>
            <p:spPr>
              <a:xfrm>
                <a:off x="351297" y="798550"/>
                <a:ext cx="8337670" cy="4351338"/>
              </a:xfrm>
              <a:blipFill>
                <a:blip r:embed="rId2"/>
                <a:stretch>
                  <a:fillRect l="-1317" t="-2521" r="-1463"/>
                </a:stretch>
              </a:blipFill>
            </p:spPr>
            <p:txBody>
              <a:bodyPr/>
              <a:lstStyle/>
              <a:p>
                <a:r>
                  <a:rPr lang="en-US">
                    <a:noFill/>
                  </a:rPr>
                  <a:t> </a:t>
                </a:r>
              </a:p>
            </p:txBody>
          </p:sp>
        </mc:Fallback>
      </mc:AlternateContent>
    </p:spTree>
    <p:extLst>
      <p:ext uri="{BB962C8B-B14F-4D97-AF65-F5344CB8AC3E}">
        <p14:creationId xmlns:p14="http://schemas.microsoft.com/office/powerpoint/2010/main" val="1893126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AA3CDB-F7FB-46CB-8CD0-55D8ED783595}"/>
                  </a:ext>
                </a:extLst>
              </p:cNvPr>
              <p:cNvSpPr>
                <a:spLocks noGrp="1"/>
              </p:cNvSpPr>
              <p:nvPr>
                <p:ph idx="1"/>
              </p:nvPr>
            </p:nvSpPr>
            <p:spPr>
              <a:xfrm>
                <a:off x="628650" y="833219"/>
                <a:ext cx="7886700" cy="4351338"/>
              </a:xfrm>
            </p:spPr>
            <p:txBody>
              <a:bodyPr/>
              <a:lstStyle/>
              <a:p>
                <a:r>
                  <a:rPr lang="en-US" dirty="0"/>
                  <a:t>In the previous example, </a:t>
                </a:r>
                <a:r>
                  <a:rPr lang="en-US" sz="2000" i="1" kern="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a:t>
                </a:r>
                <a:r>
                  <a:rPr lang="en-US" sz="2000" kern="0" baseline="-25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000" kern="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&gt;</a:t>
                </a:r>
                <a:r>
                  <a:rPr lang="en-US" sz="2000" i="1" kern="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a:t>
                </a:r>
                <a:r>
                  <a:rPr lang="en-US" sz="2000" kern="0" baseline="-25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0</a:t>
                </a:r>
                <a:r>
                  <a:rPr lang="en-US" sz="2000" kern="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kern="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14:m>
                  <m:oMath xmlns:m="http://schemas.openxmlformats.org/officeDocument/2006/math">
                    <m:f>
                      <m:fPr>
                        <m:ctrlPr>
                          <a:rPr lang="en-US" sz="2000" b="1" i="1" kern="0" smtClea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ctrlPr>
                      </m:fPr>
                      <m:num>
                        <m:r>
                          <a:rPr lang="en-US" sz="2000" b="1" i="1" kern="0" smtClea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t>𝟏</m:t>
                        </m:r>
                        <m:r>
                          <a:rPr lang="en-US" sz="2000" b="1" i="1" kern="0" smtClea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b="1" i="1" kern="0" smtClea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b="1" i="1" kern="0" smtClea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t>𝒊</m:t>
                            </m:r>
                          </m:e>
                          <m:sub>
                            <m:r>
                              <a:rPr lang="en-US" sz="2000" b="1" i="1" kern="0" smtClea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t>$</m:t>
                            </m:r>
                          </m:sub>
                        </m:sSub>
                      </m:num>
                      <m:den>
                        <m:r>
                          <a:rPr lang="en-US" sz="2000" b="1" i="1" kern="0" smtClea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t>𝟏</m:t>
                        </m:r>
                        <m:r>
                          <a:rPr lang="en-US" sz="2000" b="1" i="1" kern="0" smtClea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b="1" i="1" kern="0" smtClea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b="1" i="1" kern="0" smtClea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t>𝒊</m:t>
                            </m:r>
                          </m:e>
                          <m:sub>
                            <m:r>
                              <a:rPr lang="en-US" sz="2000" b="1" i="1" kern="0" smtClea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t>𝒇</m:t>
                            </m:r>
                          </m:sub>
                        </m:sSub>
                      </m:den>
                    </m:f>
                    <m:r>
                      <a:rPr lang="en-US" sz="2000" b="1" i="1" kern="0" smtClea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t> , </m:t>
                    </m:r>
                  </m:oMath>
                </a14:m>
                <a:r>
                  <a:rPr lang="en-US" sz="2800" dirty="0"/>
                  <a:t>thus the covered interest arbitrage activities includes:</a:t>
                </a:r>
              </a:p>
              <a:p>
                <a:pPr lvl="1"/>
                <a:r>
                  <a:rPr lang="en-US" sz="2000" dirty="0"/>
                  <a:t>borrow in the US</a:t>
                </a:r>
              </a:p>
              <a:p>
                <a:pPr lvl="1"/>
                <a:r>
                  <a:rPr lang="en-US" sz="2000" dirty="0"/>
                  <a:t>buy the pound spot  </a:t>
                </a:r>
              </a:p>
              <a:p>
                <a:pPr lvl="1"/>
                <a:r>
                  <a:rPr lang="en-US" sz="2000" dirty="0"/>
                  <a:t>lend in the U.K., and at the same time, </a:t>
                </a:r>
              </a:p>
              <a:p>
                <a:pPr lvl="1"/>
                <a:r>
                  <a:rPr lang="en-US" sz="2000" dirty="0"/>
                  <a:t>sell the pound forward, </a:t>
                </a:r>
              </a:p>
              <a:p>
                <a:r>
                  <a:rPr lang="en-US" sz="2400" dirty="0"/>
                  <a:t>As a result, the following adjustments will occur to the initial market condition</a:t>
                </a:r>
              </a:p>
              <a:p>
                <a:pPr lvl="1"/>
                <a:r>
                  <a:rPr lang="en-US" sz="2000" dirty="0"/>
                  <a:t>The interest rate will rise in the US( </a:t>
                </a:r>
                <a:r>
                  <a:rPr lang="en-US" sz="2000" i="1" dirty="0" err="1"/>
                  <a:t>i</a:t>
                </a:r>
                <a:r>
                  <a:rPr lang="en-US" sz="2000" i="1" dirty="0"/>
                  <a:t> </a:t>
                </a:r>
                <a:r>
                  <a:rPr lang="en-US" sz="2000" baseline="-25000" dirty="0"/>
                  <a:t>$</a:t>
                </a:r>
                <a:r>
                  <a:rPr lang="en-US" sz="2000" dirty="0"/>
                  <a:t> ↑).</a:t>
                </a:r>
              </a:p>
              <a:p>
                <a:pPr lvl="1"/>
                <a:r>
                  <a:rPr lang="en-US" sz="2000" dirty="0"/>
                  <a:t>The interest rate will fall in the U.K. ( </a:t>
                </a:r>
                <a:r>
                  <a:rPr lang="en-US" sz="2000" i="1" dirty="0" err="1"/>
                  <a:t>i</a:t>
                </a:r>
                <a:r>
                  <a:rPr lang="en-US" sz="2000" i="1" dirty="0"/>
                  <a:t> </a:t>
                </a:r>
                <a:r>
                  <a:rPr lang="en-US" sz="2000" baseline="-25000" dirty="0"/>
                  <a:t>£</a:t>
                </a:r>
                <a:r>
                  <a:rPr lang="en-US" sz="2000" dirty="0"/>
                  <a:t> ↓).</a:t>
                </a:r>
              </a:p>
              <a:p>
                <a:pPr lvl="1"/>
                <a:r>
                  <a:rPr lang="en-US" sz="2000" dirty="0"/>
                  <a:t>The pound will appreciate in the spot market ( </a:t>
                </a:r>
                <a:r>
                  <a:rPr lang="en-US" sz="2000" i="1" dirty="0"/>
                  <a:t>S </a:t>
                </a:r>
                <a:r>
                  <a:rPr lang="en-US" sz="2000" dirty="0"/>
                  <a:t>↑).</a:t>
                </a:r>
              </a:p>
              <a:p>
                <a:pPr lvl="1"/>
                <a:r>
                  <a:rPr lang="en-US" sz="2000" dirty="0"/>
                  <a:t>The pound will depreciate in the forward market ( </a:t>
                </a:r>
                <a:r>
                  <a:rPr lang="en-US" sz="2000" i="1" dirty="0"/>
                  <a:t>F </a:t>
                </a:r>
                <a:r>
                  <a:rPr lang="en-US" sz="2000" dirty="0"/>
                  <a:t>↓).</a:t>
                </a:r>
                <a:endParaRPr lang="en-US" dirty="0"/>
              </a:p>
            </p:txBody>
          </p:sp>
        </mc:Choice>
        <mc:Fallback xmlns="">
          <p:sp>
            <p:nvSpPr>
              <p:cNvPr id="3" name="Content Placeholder 2">
                <a:extLst>
                  <a:ext uri="{FF2B5EF4-FFF2-40B4-BE49-F238E27FC236}">
                    <a16:creationId xmlns:a16="http://schemas.microsoft.com/office/drawing/2014/main" id="{66AA3CDB-F7FB-46CB-8CD0-55D8ED783595}"/>
                  </a:ext>
                </a:extLst>
              </p:cNvPr>
              <p:cNvSpPr>
                <a:spLocks noGrp="1" noRot="1" noChangeAspect="1" noMove="1" noResize="1" noEditPoints="1" noAdjustHandles="1" noChangeArrowheads="1" noChangeShapeType="1" noTextEdit="1"/>
              </p:cNvSpPr>
              <p:nvPr>
                <p:ph idx="1"/>
              </p:nvPr>
            </p:nvSpPr>
            <p:spPr>
              <a:xfrm>
                <a:off x="628650" y="833219"/>
                <a:ext cx="7886700" cy="4351338"/>
              </a:xfrm>
              <a:blipFill>
                <a:blip r:embed="rId2"/>
                <a:stretch>
                  <a:fillRect l="-1391" t="-2805" b="-1543"/>
                </a:stretch>
              </a:blipFill>
            </p:spPr>
            <p:txBody>
              <a:bodyPr/>
              <a:lstStyle/>
              <a:p>
                <a:r>
                  <a:rPr lang="en-US">
                    <a:noFill/>
                  </a:rPr>
                  <a:t> </a:t>
                </a:r>
              </a:p>
            </p:txBody>
          </p:sp>
        </mc:Fallback>
      </mc:AlternateContent>
    </p:spTree>
    <p:extLst>
      <p:ext uri="{BB962C8B-B14F-4D97-AF65-F5344CB8AC3E}">
        <p14:creationId xmlns:p14="http://schemas.microsoft.com/office/powerpoint/2010/main" val="155194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84C77-1573-4D5D-B4F3-3CFF1C8A9741}"/>
              </a:ext>
            </a:extLst>
          </p:cNvPr>
          <p:cNvSpPr>
            <a:spLocks noGrp="1"/>
          </p:cNvSpPr>
          <p:nvPr>
            <p:ph idx="1"/>
          </p:nvPr>
        </p:nvSpPr>
        <p:spPr>
          <a:xfrm>
            <a:off x="459638" y="850554"/>
            <a:ext cx="7886700" cy="4351338"/>
          </a:xfrm>
        </p:spPr>
        <p:txBody>
          <a:bodyPr/>
          <a:lstStyle/>
          <a:p>
            <a:r>
              <a:rPr lang="en-US" dirty="0"/>
              <a:t>IRP line and </a:t>
            </a:r>
            <a:r>
              <a:rPr lang="en-US" sz="2800" dirty="0"/>
              <a:t>adjustments to restore IRP</a:t>
            </a:r>
            <a:endParaRPr lang="en-US" dirty="0"/>
          </a:p>
        </p:txBody>
      </p:sp>
      <p:pic>
        <p:nvPicPr>
          <p:cNvPr id="4" name="Content Placeholder 3">
            <a:extLst>
              <a:ext uri="{FF2B5EF4-FFF2-40B4-BE49-F238E27FC236}">
                <a16:creationId xmlns:a16="http://schemas.microsoft.com/office/drawing/2014/main" id="{321B9862-CF47-4E10-8EC8-AB63EC65888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762"/>
          <a:stretch/>
        </p:blipFill>
        <p:spPr>
          <a:xfrm>
            <a:off x="4047477" y="1272418"/>
            <a:ext cx="4794670" cy="375830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85E696-FA93-4E37-8619-90EEBD18BF96}"/>
                  </a:ext>
                </a:extLst>
              </p:cNvPr>
              <p:cNvSpPr txBox="1"/>
              <p:nvPr/>
            </p:nvSpPr>
            <p:spPr>
              <a:xfrm>
                <a:off x="107256" y="1559467"/>
                <a:ext cx="4122383" cy="1738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tx1"/>
                    </a:solidFill>
                  </a:rPr>
                  <a:t>Point A: </a:t>
                </a:r>
              </a:p>
              <a:p>
                <a:pPr marL="285750" indent="-285750">
                  <a:buFont typeface="Arial" panose="020B0604020202020204" pitchFamily="34" charset="0"/>
                  <a:buChar char="•"/>
                </a:pPr>
                <a:r>
                  <a:rPr lang="en-US" dirty="0">
                    <a:solidFill>
                      <a:schemeClr val="tx1"/>
                    </a:solidFill>
                  </a:rPr>
                  <a:t>Deviation:</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𝑖</m:t>
                        </m:r>
                      </m:e>
                      <m:sub>
                        <m:r>
                          <a:rPr lang="en-US" sz="1600" i="1">
                            <a:solidFill>
                              <a:schemeClr val="tx1"/>
                            </a:solidFill>
                            <a:latin typeface="Cambria Math" panose="02040503050406030204" pitchFamily="18" charset="0"/>
                          </a:rPr>
                          <m:t>$</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𝑖</m:t>
                        </m:r>
                      </m:e>
                      <m:sub>
                        <m:r>
                          <a:rPr lang="en-US" sz="1600" i="1">
                            <a:solidFill>
                              <a:schemeClr val="tx1"/>
                            </a:solidFill>
                            <a:latin typeface="Cambria Math" panose="02040503050406030204" pitchFamily="18" charset="0"/>
                          </a:rPr>
                          <m:t>𝐹</m:t>
                        </m:r>
                      </m:sub>
                    </m:sSub>
                    <m:r>
                      <a:rPr lang="en-US" sz="1600" b="0" i="1" smtClean="0">
                        <a:solidFill>
                          <a:schemeClr val="tx1"/>
                        </a:solidFill>
                        <a:latin typeface="Cambria Math" panose="02040503050406030204" pitchFamily="18" charset="0"/>
                        <a:ea typeface="Cambria Math" panose="02040503050406030204" pitchFamily="18" charset="0"/>
                      </a:rPr>
                      <m:t>&lt;</m:t>
                    </m:r>
                    <m:f>
                      <m:fPr>
                        <m:ctrlPr>
                          <a:rPr lang="en-US" sz="1600" i="1">
                            <a:solidFill>
                              <a:schemeClr val="tx1"/>
                            </a:solidFill>
                            <a:latin typeface="Cambria Math" panose="02040503050406030204" pitchFamily="18" charset="0"/>
                            <a:ea typeface="Cambria Math" panose="02040503050406030204" pitchFamily="18" charset="0"/>
                          </a:rPr>
                        </m:ctrlPr>
                      </m:fPr>
                      <m:num>
                        <m:r>
                          <a:rPr lang="en-US" sz="1600" i="1">
                            <a:solidFill>
                              <a:schemeClr val="tx1"/>
                            </a:solidFill>
                            <a:latin typeface="Cambria Math" panose="02040503050406030204" pitchFamily="18" charset="0"/>
                            <a:ea typeface="Cambria Math" panose="02040503050406030204" pitchFamily="18" charset="0"/>
                          </a:rPr>
                          <m:t>𝐹</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𝑆</m:t>
                        </m:r>
                      </m:num>
                      <m:den>
                        <m:r>
                          <a:rPr lang="en-US" sz="1600" i="1">
                            <a:solidFill>
                              <a:schemeClr val="tx1"/>
                            </a:solidFill>
                            <a:latin typeface="Cambria Math" panose="02040503050406030204" pitchFamily="18" charset="0"/>
                            <a:ea typeface="Cambria Math" panose="02040503050406030204" pitchFamily="18" charset="0"/>
                          </a:rPr>
                          <m:t>𝑆</m:t>
                        </m:r>
                      </m:den>
                    </m:f>
                  </m:oMath>
                </a14:m>
                <a:r>
                  <a:rPr lang="en-US" sz="1600" dirty="0">
                    <a:solidFill>
                      <a:schemeClr val="tx1"/>
                    </a:solidFill>
                    <a:ea typeface="Cambria Math" panose="02040503050406030204" pitchFamily="18" charset="0"/>
                  </a:rPr>
                  <a:t> or </a:t>
                </a:r>
                <a:r>
                  <a:rPr lang="en-US" sz="1600" i="1" kern="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F</a:t>
                </a:r>
                <a:r>
                  <a:rPr lang="en-US" sz="1600" kern="0" baseline="-2500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1</a:t>
                </a:r>
                <a:r>
                  <a:rPr lang="en-US" sz="1600" kern="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 &gt;</a:t>
                </a:r>
                <a:r>
                  <a:rPr lang="en-US" sz="1600" i="1" kern="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S</a:t>
                </a:r>
                <a:r>
                  <a:rPr lang="en-US" sz="1600" kern="0" baseline="-2500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0</a:t>
                </a:r>
                <a:r>
                  <a:rPr lang="en-US" sz="1600" kern="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 </a:t>
                </a:r>
                <a:r>
                  <a:rPr lang="en-US" sz="1600" b="1" kern="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 </a:t>
                </a:r>
                <a14:m>
                  <m:oMath xmlns:m="http://schemas.openxmlformats.org/officeDocument/2006/math">
                    <m:f>
                      <m:fPr>
                        <m:ctrlP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ctrlPr>
                      </m:fPr>
                      <m:num>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𝟏</m:t>
                        </m:r>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m:t>
                        </m:r>
                        <m:sSub>
                          <m:sSubPr>
                            <m:ctrlP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ctrlPr>
                          </m:sSubPr>
                          <m:e>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𝒊</m:t>
                            </m:r>
                          </m:e>
                          <m:sub>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m:t>
                            </m:r>
                          </m:sub>
                        </m:sSub>
                      </m:num>
                      <m:den>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𝟏</m:t>
                        </m:r>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m:t>
                        </m:r>
                        <m:sSub>
                          <m:sSubPr>
                            <m:ctrlP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ctrlPr>
                          </m:sSubPr>
                          <m:e>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𝒊</m:t>
                            </m:r>
                          </m:e>
                          <m:sub>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𝒇</m:t>
                            </m:r>
                          </m:sub>
                        </m:sSub>
                      </m:den>
                    </m:f>
                    <m:r>
                      <a:rPr lang="en-US" sz="1600" b="1" i="1" ker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t> </m:t>
                    </m:r>
                  </m:oMath>
                </a14:m>
                <a:endParaRPr lang="en-US" sz="1600" b="1" kern="0" dirty="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dirty="0">
                    <a:solidFill>
                      <a:schemeClr val="tx1"/>
                    </a:solidFill>
                    <a:ea typeface="Cambria Math" panose="02040503050406030204" pitchFamily="18" charset="0"/>
                  </a:rPr>
                  <a:t>Adjustments</a:t>
                </a:r>
                <a:r>
                  <a:rPr lang="en-US" sz="1600" dirty="0">
                    <a:solidFill>
                      <a:schemeClr val="tx1"/>
                    </a:solidFill>
                    <a:ea typeface="Cambria Math" panose="02040503050406030204" pitchFamily="18" charset="0"/>
                  </a:rPr>
                  <a:t>:</a:t>
                </a:r>
              </a:p>
              <a:p>
                <a:pPr marL="285750" indent="-285750">
                  <a:buFont typeface="Arial" panose="020B0604020202020204" pitchFamily="34" charset="0"/>
                  <a:buChar char="•"/>
                </a:pP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𝑖</m:t>
                        </m:r>
                      </m:e>
                      <m:sub>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𝑖</m:t>
                        </m:r>
                      </m:e>
                      <m:sub>
                        <m:r>
                          <a:rPr lang="en-US" i="1">
                            <a:solidFill>
                              <a:schemeClr val="tx1"/>
                            </a:solidFill>
                            <a:latin typeface="Cambria Math" panose="02040503050406030204" pitchFamily="18" charset="0"/>
                          </a:rPr>
                          <m:t>𝐹</m:t>
                        </m:r>
                      </m:sub>
                    </m:sSub>
                  </m:oMath>
                </a14:m>
                <a:r>
                  <a:rPr lang="en-US" dirty="0">
                    <a:solidFill>
                      <a:schemeClr val="tx1"/>
                    </a:solidFill>
                  </a:rPr>
                  <a:t> increase</a:t>
                </a:r>
              </a:p>
              <a:p>
                <a:pPr marL="285750" indent="-285750">
                  <a:buFont typeface="Arial" panose="020B0604020202020204" pitchFamily="34" charset="0"/>
                  <a:buChar char="•"/>
                </a:pPr>
                <a14:m>
                  <m:oMath xmlns:m="http://schemas.openxmlformats.org/officeDocument/2006/math">
                    <m:f>
                      <m:fPr>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𝐹</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𝑆</m:t>
                        </m:r>
                      </m:num>
                      <m:den>
                        <m:r>
                          <a:rPr lang="en-US" i="1">
                            <a:solidFill>
                              <a:schemeClr val="tx1"/>
                            </a:solidFill>
                            <a:latin typeface="Cambria Math" panose="02040503050406030204" pitchFamily="18" charset="0"/>
                            <a:ea typeface="Cambria Math" panose="02040503050406030204" pitchFamily="18" charset="0"/>
                          </a:rPr>
                          <m:t>𝑆</m:t>
                        </m:r>
                      </m:den>
                    </m:f>
                  </m:oMath>
                </a14:m>
                <a:r>
                  <a:rPr lang="en-US" dirty="0">
                    <a:solidFill>
                      <a:schemeClr val="tx1"/>
                    </a:solidFill>
                  </a:rPr>
                  <a:t> decrease</a:t>
                </a:r>
              </a:p>
            </p:txBody>
          </p:sp>
        </mc:Choice>
        <mc:Fallback xmlns="">
          <p:sp>
            <p:nvSpPr>
              <p:cNvPr id="5" name="TextBox 4">
                <a:extLst>
                  <a:ext uri="{FF2B5EF4-FFF2-40B4-BE49-F238E27FC236}">
                    <a16:creationId xmlns:a16="http://schemas.microsoft.com/office/drawing/2014/main" id="{CE85E696-FA93-4E37-8619-90EEBD18BF96}"/>
                  </a:ext>
                </a:extLst>
              </p:cNvPr>
              <p:cNvSpPr txBox="1">
                <a:spLocks noRot="1" noChangeAspect="1" noMove="1" noResize="1" noEditPoints="1" noAdjustHandles="1" noChangeArrowheads="1" noChangeShapeType="1" noTextEdit="1"/>
              </p:cNvSpPr>
              <p:nvPr/>
            </p:nvSpPr>
            <p:spPr>
              <a:xfrm>
                <a:off x="107256" y="1559467"/>
                <a:ext cx="4122383" cy="1738040"/>
              </a:xfrm>
              <a:prstGeom prst="rect">
                <a:avLst/>
              </a:prstGeom>
              <a:blipFill>
                <a:blip r:embed="rId3"/>
                <a:stretch>
                  <a:fillRect l="-1180" t="-1742" b="-10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3AA945-4D45-4E23-BA92-09443916A73B}"/>
                  </a:ext>
                </a:extLst>
              </p:cNvPr>
              <p:cNvSpPr txBox="1"/>
              <p:nvPr/>
            </p:nvSpPr>
            <p:spPr>
              <a:xfrm>
                <a:off x="155648" y="3800686"/>
                <a:ext cx="4122383" cy="1738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tx1"/>
                    </a:solidFill>
                  </a:rPr>
                  <a:t>Point B: </a:t>
                </a:r>
              </a:p>
              <a:p>
                <a:pPr marL="285750" indent="-285750">
                  <a:buFont typeface="Arial" panose="020B0604020202020204" pitchFamily="34" charset="0"/>
                  <a:buChar char="•"/>
                </a:pPr>
                <a:r>
                  <a:rPr lang="en-US" dirty="0">
                    <a:solidFill>
                      <a:schemeClr val="tx1"/>
                    </a:solidFill>
                  </a:rPr>
                  <a:t>Deviation:</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𝑖</m:t>
                        </m:r>
                      </m:e>
                      <m:sub>
                        <m:r>
                          <a:rPr lang="en-US" sz="1600" i="1">
                            <a:solidFill>
                              <a:schemeClr val="tx1"/>
                            </a:solidFill>
                            <a:latin typeface="Cambria Math" panose="02040503050406030204" pitchFamily="18" charset="0"/>
                          </a:rPr>
                          <m:t>$</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𝑖</m:t>
                        </m:r>
                      </m:e>
                      <m:sub>
                        <m:r>
                          <a:rPr lang="en-US" sz="1600" i="1">
                            <a:solidFill>
                              <a:schemeClr val="tx1"/>
                            </a:solidFill>
                            <a:latin typeface="Cambria Math" panose="02040503050406030204" pitchFamily="18" charset="0"/>
                          </a:rPr>
                          <m:t>𝐹</m:t>
                        </m:r>
                      </m:sub>
                    </m:sSub>
                    <m:r>
                      <a:rPr lang="en-US" sz="1600" b="0" i="1" smtClean="0">
                        <a:solidFill>
                          <a:schemeClr val="tx1"/>
                        </a:solidFill>
                        <a:latin typeface="Cambria Math" panose="02040503050406030204" pitchFamily="18" charset="0"/>
                      </a:rPr>
                      <m:t>&gt;</m:t>
                    </m:r>
                    <m:f>
                      <m:fPr>
                        <m:ctrlPr>
                          <a:rPr lang="en-US" sz="1600" i="1">
                            <a:solidFill>
                              <a:schemeClr val="tx1"/>
                            </a:solidFill>
                            <a:latin typeface="Cambria Math" panose="02040503050406030204" pitchFamily="18" charset="0"/>
                            <a:ea typeface="Cambria Math" panose="02040503050406030204" pitchFamily="18" charset="0"/>
                          </a:rPr>
                        </m:ctrlPr>
                      </m:fPr>
                      <m:num>
                        <m:r>
                          <a:rPr lang="en-US" sz="1600" i="1">
                            <a:solidFill>
                              <a:schemeClr val="tx1"/>
                            </a:solidFill>
                            <a:latin typeface="Cambria Math" panose="02040503050406030204" pitchFamily="18" charset="0"/>
                            <a:ea typeface="Cambria Math" panose="02040503050406030204" pitchFamily="18" charset="0"/>
                          </a:rPr>
                          <m:t>𝐹</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𝑆</m:t>
                        </m:r>
                      </m:num>
                      <m:den>
                        <m:r>
                          <a:rPr lang="en-US" sz="1600" i="1">
                            <a:solidFill>
                              <a:schemeClr val="tx1"/>
                            </a:solidFill>
                            <a:latin typeface="Cambria Math" panose="02040503050406030204" pitchFamily="18" charset="0"/>
                            <a:ea typeface="Cambria Math" panose="02040503050406030204" pitchFamily="18" charset="0"/>
                          </a:rPr>
                          <m:t>𝑆</m:t>
                        </m:r>
                      </m:den>
                    </m:f>
                  </m:oMath>
                </a14:m>
                <a:r>
                  <a:rPr lang="en-US" sz="1600" dirty="0">
                    <a:solidFill>
                      <a:schemeClr val="tx1"/>
                    </a:solidFill>
                    <a:ea typeface="Cambria Math" panose="02040503050406030204" pitchFamily="18" charset="0"/>
                  </a:rPr>
                  <a:t> or </a:t>
                </a:r>
                <a:r>
                  <a:rPr lang="en-US" sz="1600" i="1" kern="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F</a:t>
                </a:r>
                <a:r>
                  <a:rPr lang="en-US" sz="1600" kern="0" baseline="-2500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1</a:t>
                </a:r>
                <a:r>
                  <a:rPr lang="en-US" sz="1600" kern="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 &lt;</a:t>
                </a:r>
                <a:r>
                  <a:rPr lang="en-US" sz="1600" i="1" kern="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S</a:t>
                </a:r>
                <a:r>
                  <a:rPr lang="en-US" sz="1600" kern="0" baseline="-2500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0</a:t>
                </a:r>
                <a:r>
                  <a:rPr lang="en-US" sz="1600" kern="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 </a:t>
                </a:r>
                <a:r>
                  <a:rPr lang="en-US" sz="1600" b="1" kern="0" dirty="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a:t>× </a:t>
                </a:r>
                <a14:m>
                  <m:oMath xmlns:m="http://schemas.openxmlformats.org/officeDocument/2006/math">
                    <m:f>
                      <m:fPr>
                        <m:ctrlP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ctrlPr>
                      </m:fPr>
                      <m:num>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𝟏</m:t>
                        </m:r>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m:t>
                        </m:r>
                        <m:sSub>
                          <m:sSubPr>
                            <m:ctrlP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ctrlPr>
                          </m:sSubPr>
                          <m:e>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𝒊</m:t>
                            </m:r>
                          </m:e>
                          <m:sub>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m:t>
                            </m:r>
                          </m:sub>
                        </m:sSub>
                      </m:num>
                      <m:den>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𝟏</m:t>
                        </m:r>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m:t>
                        </m:r>
                        <m:sSub>
                          <m:sSubPr>
                            <m:ctrlP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ctrlPr>
                          </m:sSubPr>
                          <m:e>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𝒊</m:t>
                            </m:r>
                          </m:e>
                          <m:sub>
                            <m:r>
                              <a:rPr lang="en-US" sz="1600" b="1" i="1" kern="0">
                                <a:solidFill>
                                  <a:schemeClr val="tx1"/>
                                </a:solidFill>
                                <a:latin typeface="Cambria Math" panose="02040503050406030204" pitchFamily="18" charset="0"/>
                                <a:ea typeface="Cambria Math" panose="02040503050406030204" pitchFamily="18" charset="0"/>
                                <a:cs typeface="Arial Unicode MS" panose="020B0604020202020204" pitchFamily="34" charset="-128"/>
                              </a:rPr>
                              <m:t>𝒇</m:t>
                            </m:r>
                          </m:sub>
                        </m:sSub>
                      </m:den>
                    </m:f>
                    <m:r>
                      <a:rPr lang="en-US" sz="1600" b="1" i="1" kern="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rPr>
                      <m:t> </m:t>
                    </m:r>
                  </m:oMath>
                </a14:m>
                <a:endParaRPr lang="en-US" sz="1600" b="1" kern="0" dirty="0">
                  <a:solidFill>
                    <a:schemeClr val="tx1"/>
                  </a:solidFill>
                  <a:latin typeface="Cambria Math" panose="02040503050406030204" pitchFamily="18" charset="0"/>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dirty="0">
                    <a:solidFill>
                      <a:schemeClr val="tx1"/>
                    </a:solidFill>
                    <a:ea typeface="Cambria Math" panose="02040503050406030204" pitchFamily="18" charset="0"/>
                  </a:rPr>
                  <a:t>Adjustments</a:t>
                </a:r>
                <a:r>
                  <a:rPr lang="en-US" sz="1600" dirty="0">
                    <a:solidFill>
                      <a:schemeClr val="tx1"/>
                    </a:solidFill>
                    <a:ea typeface="Cambria Math" panose="02040503050406030204" pitchFamily="18" charset="0"/>
                  </a:rPr>
                  <a:t>:</a:t>
                </a:r>
              </a:p>
              <a:p>
                <a:pPr marL="285750" indent="-285750">
                  <a:buFont typeface="Arial" panose="020B0604020202020204" pitchFamily="34" charset="0"/>
                  <a:buChar char="•"/>
                </a:pP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𝑖</m:t>
                        </m:r>
                      </m:e>
                      <m:sub>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𝑖</m:t>
                        </m:r>
                      </m:e>
                      <m:sub>
                        <m:r>
                          <a:rPr lang="en-US" i="1">
                            <a:solidFill>
                              <a:schemeClr val="tx1"/>
                            </a:solidFill>
                            <a:latin typeface="Cambria Math" panose="02040503050406030204" pitchFamily="18" charset="0"/>
                          </a:rPr>
                          <m:t>𝐹</m:t>
                        </m:r>
                      </m:sub>
                    </m:sSub>
                  </m:oMath>
                </a14:m>
                <a:r>
                  <a:rPr lang="en-US" dirty="0">
                    <a:solidFill>
                      <a:schemeClr val="tx1"/>
                    </a:solidFill>
                  </a:rPr>
                  <a:t> decrease</a:t>
                </a:r>
              </a:p>
              <a:p>
                <a:pPr marL="285750" indent="-285750">
                  <a:buFont typeface="Arial" panose="020B0604020202020204" pitchFamily="34" charset="0"/>
                  <a:buChar char="•"/>
                </a:pPr>
                <a14:m>
                  <m:oMath xmlns:m="http://schemas.openxmlformats.org/officeDocument/2006/math">
                    <m:f>
                      <m:fPr>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𝐹</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𝑆</m:t>
                        </m:r>
                      </m:num>
                      <m:den>
                        <m:r>
                          <a:rPr lang="en-US" i="1">
                            <a:solidFill>
                              <a:schemeClr val="tx1"/>
                            </a:solidFill>
                            <a:latin typeface="Cambria Math" panose="02040503050406030204" pitchFamily="18" charset="0"/>
                            <a:ea typeface="Cambria Math" panose="02040503050406030204" pitchFamily="18" charset="0"/>
                          </a:rPr>
                          <m:t>𝑆</m:t>
                        </m:r>
                      </m:den>
                    </m:f>
                  </m:oMath>
                </a14:m>
                <a:r>
                  <a:rPr lang="en-US" dirty="0">
                    <a:solidFill>
                      <a:schemeClr val="tx1"/>
                    </a:solidFill>
                  </a:rPr>
                  <a:t> increase</a:t>
                </a:r>
              </a:p>
            </p:txBody>
          </p:sp>
        </mc:Choice>
        <mc:Fallback xmlns="">
          <p:sp>
            <p:nvSpPr>
              <p:cNvPr id="6" name="TextBox 5">
                <a:extLst>
                  <a:ext uri="{FF2B5EF4-FFF2-40B4-BE49-F238E27FC236}">
                    <a16:creationId xmlns:a16="http://schemas.microsoft.com/office/drawing/2014/main" id="{563AA945-4D45-4E23-BA92-09443916A73B}"/>
                  </a:ext>
                </a:extLst>
              </p:cNvPr>
              <p:cNvSpPr txBox="1">
                <a:spLocks noRot="1" noChangeAspect="1" noMove="1" noResize="1" noEditPoints="1" noAdjustHandles="1" noChangeArrowheads="1" noChangeShapeType="1" noTextEdit="1"/>
              </p:cNvSpPr>
              <p:nvPr/>
            </p:nvSpPr>
            <p:spPr>
              <a:xfrm>
                <a:off x="155648" y="3800686"/>
                <a:ext cx="4122383" cy="1738040"/>
              </a:xfrm>
              <a:prstGeom prst="rect">
                <a:avLst/>
              </a:prstGeom>
              <a:blipFill>
                <a:blip r:embed="rId4"/>
                <a:stretch>
                  <a:fillRect l="-1180" t="-1389" b="-694"/>
                </a:stretch>
              </a:blipFill>
            </p:spPr>
            <p:txBody>
              <a:bodyPr/>
              <a:lstStyle/>
              <a:p>
                <a:r>
                  <a:rPr lang="en-US">
                    <a:noFill/>
                  </a:rPr>
                  <a:t> </a:t>
                </a:r>
              </a:p>
            </p:txBody>
          </p:sp>
        </mc:Fallback>
      </mc:AlternateContent>
    </p:spTree>
    <p:extLst>
      <p:ext uri="{BB962C8B-B14F-4D97-AF65-F5344CB8AC3E}">
        <p14:creationId xmlns:p14="http://schemas.microsoft.com/office/powerpoint/2010/main" val="2049480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B17FE-8535-4B49-AB9D-34D15EDACE35}"/>
              </a:ext>
            </a:extLst>
          </p:cNvPr>
          <p:cNvSpPr>
            <a:spLocks noGrp="1"/>
          </p:cNvSpPr>
          <p:nvPr>
            <p:ph idx="1"/>
          </p:nvPr>
        </p:nvSpPr>
        <p:spPr>
          <a:xfrm>
            <a:off x="524643" y="898225"/>
            <a:ext cx="7886700" cy="4351338"/>
          </a:xfrm>
        </p:spPr>
        <p:txBody>
          <a:bodyPr/>
          <a:lstStyle/>
          <a:p>
            <a:r>
              <a:rPr lang="en-US" altLang="en-US" sz="2800" dirty="0"/>
              <a:t>Reasons for deviations from IRP.</a:t>
            </a:r>
          </a:p>
          <a:p>
            <a:pPr lvl="1"/>
            <a:r>
              <a:rPr lang="en-US" altLang="en-US" dirty="0"/>
              <a:t>IRP tends to hold quite well, it may not hold precisely all the time, especially in short run.</a:t>
            </a:r>
          </a:p>
          <a:p>
            <a:pPr lvl="2"/>
            <a:r>
              <a:rPr lang="en-US" sz="2000" dirty="0"/>
              <a:t>Transactions costs, bid-ask spreads.</a:t>
            </a:r>
          </a:p>
          <a:p>
            <a:pPr lvl="2"/>
            <a:r>
              <a:rPr lang="en-US" sz="2000" dirty="0"/>
              <a:t>Government restrictions.</a:t>
            </a:r>
          </a:p>
          <a:p>
            <a:endParaRPr lang="en-US" dirty="0"/>
          </a:p>
        </p:txBody>
      </p:sp>
      <p:grpSp>
        <p:nvGrpSpPr>
          <p:cNvPr id="4" name="Group 34">
            <a:extLst>
              <a:ext uri="{FF2B5EF4-FFF2-40B4-BE49-F238E27FC236}">
                <a16:creationId xmlns:a16="http://schemas.microsoft.com/office/drawing/2014/main" id="{1D3DC39F-286C-4AFF-9080-591D88F187FA}"/>
              </a:ext>
            </a:extLst>
          </p:cNvPr>
          <p:cNvGrpSpPr>
            <a:grpSpLocks/>
          </p:cNvGrpSpPr>
          <p:nvPr/>
        </p:nvGrpSpPr>
        <p:grpSpPr bwMode="auto">
          <a:xfrm>
            <a:off x="1545668" y="2539519"/>
            <a:ext cx="7702339" cy="4183416"/>
            <a:chOff x="609600" y="1433605"/>
            <a:chExt cx="9220200" cy="5271995"/>
          </a:xfrm>
        </p:grpSpPr>
        <p:sp>
          <p:nvSpPr>
            <p:cNvPr id="5" name="Text Box 39">
              <a:extLst>
                <a:ext uri="{FF2B5EF4-FFF2-40B4-BE49-F238E27FC236}">
                  <a16:creationId xmlns:a16="http://schemas.microsoft.com/office/drawing/2014/main" id="{371D7A54-E406-4328-AFA9-AE67DA459166}"/>
                </a:ext>
              </a:extLst>
            </p:cNvPr>
            <p:cNvSpPr txBox="1">
              <a:spLocks noChangeArrowheads="1"/>
            </p:cNvSpPr>
            <p:nvPr/>
          </p:nvSpPr>
          <p:spPr bwMode="auto">
            <a:xfrm>
              <a:off x="748725" y="4407061"/>
              <a:ext cx="2998787" cy="8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000" dirty="0">
                  <a:latin typeface="Times New Roman" pitchFamily="18" charset="0"/>
                </a:rPr>
                <a:t>exploitable arbitrage opportunity →</a:t>
              </a:r>
            </a:p>
          </p:txBody>
        </p:sp>
        <p:grpSp>
          <p:nvGrpSpPr>
            <p:cNvPr id="6" name="Group 27">
              <a:extLst>
                <a:ext uri="{FF2B5EF4-FFF2-40B4-BE49-F238E27FC236}">
                  <a16:creationId xmlns:a16="http://schemas.microsoft.com/office/drawing/2014/main" id="{CFC51FE0-8519-4A19-A628-BF8ADFC9A5E2}"/>
                </a:ext>
              </a:extLst>
            </p:cNvPr>
            <p:cNvGrpSpPr>
              <a:grpSpLocks/>
            </p:cNvGrpSpPr>
            <p:nvPr/>
          </p:nvGrpSpPr>
          <p:grpSpPr bwMode="auto">
            <a:xfrm>
              <a:off x="609600" y="1433605"/>
              <a:ext cx="7173653" cy="5271995"/>
              <a:chOff x="609600" y="1433605"/>
              <a:chExt cx="7173653" cy="5271995"/>
            </a:xfrm>
          </p:grpSpPr>
          <p:cxnSp>
            <p:nvCxnSpPr>
              <p:cNvPr id="12" name="Straight Connector 11">
                <a:extLst>
                  <a:ext uri="{FF2B5EF4-FFF2-40B4-BE49-F238E27FC236}">
                    <a16:creationId xmlns:a16="http://schemas.microsoft.com/office/drawing/2014/main" id="{3A400853-F0A6-4A1C-9068-45135ACDCA29}"/>
                  </a:ext>
                </a:extLst>
              </p:cNvPr>
              <p:cNvCxnSpPr/>
              <p:nvPr/>
            </p:nvCxnSpPr>
            <p:spPr>
              <a:xfrm flipH="1">
                <a:off x="4572000" y="1747839"/>
                <a:ext cx="13494" cy="4881561"/>
              </a:xfrm>
              <a:prstGeom prst="line">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9DAD056-09A6-4D9E-9CD9-A8A62B9F9BC7}"/>
                  </a:ext>
                </a:extLst>
              </p:cNvPr>
              <p:cNvCxnSpPr/>
              <p:nvPr/>
            </p:nvCxnSpPr>
            <p:spPr>
              <a:xfrm rot="16200000">
                <a:off x="4723607" y="1737518"/>
                <a:ext cx="0" cy="5211763"/>
              </a:xfrm>
              <a:prstGeom prst="line">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2F2B02-2E6A-431D-BF70-5A9A4CAF247C}"/>
                  </a:ext>
                </a:extLst>
              </p:cNvPr>
              <p:cNvCxnSpPr/>
              <p:nvPr/>
            </p:nvCxnSpPr>
            <p:spPr>
              <a:xfrm rot="2700000">
                <a:off x="4585494" y="1723232"/>
                <a:ext cx="0" cy="5211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A2CE365-3019-46D1-A192-4D74C86E001B}"/>
                  </a:ext>
                </a:extLst>
              </p:cNvPr>
              <p:cNvSpPr/>
              <p:nvPr/>
            </p:nvSpPr>
            <p:spPr>
              <a:xfrm>
                <a:off x="6858000" y="4495800"/>
                <a:ext cx="925253" cy="461665"/>
              </a:xfrm>
              <a:prstGeom prst="rect">
                <a:avLst/>
              </a:prstGeom>
            </p:spPr>
            <p:txBody>
              <a:bodyPr wrap="none">
                <a:spAutoFit/>
              </a:bodyPr>
              <a:lstStyle/>
              <a:p>
                <a:pPr>
                  <a:defRPr/>
                </a:pPr>
                <a:r>
                  <a:rPr lang="en-US" sz="2400" i="1" kern="0" dirty="0">
                    <a:solidFill>
                      <a:srgbClr val="000000"/>
                    </a:solidFill>
                    <a:latin typeface="Palatino Linotype"/>
                  </a:rPr>
                  <a:t> </a:t>
                </a:r>
                <a:r>
                  <a:rPr lang="en-US" sz="2400" i="1" kern="0" dirty="0" err="1">
                    <a:solidFill>
                      <a:srgbClr val="000000"/>
                    </a:solidFill>
                    <a:latin typeface="Palatino Linotype"/>
                  </a:rPr>
                  <a:t>i</a:t>
                </a:r>
                <a:r>
                  <a:rPr lang="en-US" sz="2400" i="1" kern="0" baseline="-25000" dirty="0">
                    <a:solidFill>
                      <a:srgbClr val="000000"/>
                    </a:solidFill>
                    <a:latin typeface="Palatino Linotype"/>
                  </a:rPr>
                  <a:t>$ </a:t>
                </a:r>
                <a:r>
                  <a:rPr lang="en-US" sz="2400" kern="0" dirty="0">
                    <a:solidFill>
                      <a:srgbClr val="000000"/>
                    </a:solidFill>
                    <a:latin typeface="Palatino Linotype"/>
                  </a:rPr>
                  <a:t>−</a:t>
                </a:r>
                <a:r>
                  <a:rPr lang="en-US" sz="2400" i="1" kern="0" dirty="0">
                    <a:solidFill>
                      <a:srgbClr val="000000"/>
                    </a:solidFill>
                    <a:latin typeface="Palatino Linotype"/>
                  </a:rPr>
                  <a:t> i</a:t>
                </a:r>
                <a:r>
                  <a:rPr lang="en-US" sz="2400" i="1" kern="0" baseline="-25000" dirty="0">
                    <a:solidFill>
                      <a:srgbClr val="000000"/>
                    </a:solidFill>
                    <a:latin typeface="Palatino Linotype"/>
                  </a:rPr>
                  <a:t>f </a:t>
                </a:r>
                <a:endParaRPr lang="en-US" dirty="0"/>
              </a:p>
            </p:txBody>
          </p:sp>
          <p:sp>
            <p:nvSpPr>
              <p:cNvPr id="16" name="TextBox 9">
                <a:extLst>
                  <a:ext uri="{FF2B5EF4-FFF2-40B4-BE49-F238E27FC236}">
                    <a16:creationId xmlns:a16="http://schemas.microsoft.com/office/drawing/2014/main" id="{7DE3ED5A-753C-42D0-8048-6CF1C0549E0C}"/>
                  </a:ext>
                </a:extLst>
              </p:cNvPr>
              <p:cNvSpPr txBox="1">
                <a:spLocks noChangeArrowheads="1"/>
              </p:cNvSpPr>
              <p:nvPr/>
            </p:nvSpPr>
            <p:spPr bwMode="auto">
              <a:xfrm rot="-2892813">
                <a:off x="6203364" y="1822643"/>
                <a:ext cx="1189556"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Times New Roman" pitchFamily="18" charset="0"/>
                    <a:cs typeface="Times New Roman" pitchFamily="18" charset="0"/>
                  </a:rPr>
                  <a:t>IRP line</a:t>
                </a:r>
              </a:p>
            </p:txBody>
          </p:sp>
          <p:sp>
            <p:nvSpPr>
              <p:cNvPr id="17" name="Rectangle 16">
                <a:extLst>
                  <a:ext uri="{FF2B5EF4-FFF2-40B4-BE49-F238E27FC236}">
                    <a16:creationId xmlns:a16="http://schemas.microsoft.com/office/drawing/2014/main" id="{A334011C-0CA6-4602-A740-B7C29EC7B4E7}"/>
                  </a:ext>
                </a:extLst>
              </p:cNvPr>
              <p:cNvSpPr/>
              <p:nvPr/>
            </p:nvSpPr>
            <p:spPr>
              <a:xfrm rot="18900000">
                <a:off x="2038350" y="4044950"/>
                <a:ext cx="5070475" cy="593725"/>
              </a:xfrm>
              <a:prstGeom prst="rect">
                <a:avLst/>
              </a:prstGeom>
              <a:solidFill>
                <a:schemeClr val="accent1">
                  <a:alpha val="5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ight Brace 17">
                <a:extLst>
                  <a:ext uri="{FF2B5EF4-FFF2-40B4-BE49-F238E27FC236}">
                    <a16:creationId xmlns:a16="http://schemas.microsoft.com/office/drawing/2014/main" id="{5CB6273A-8C6C-4632-927D-1E4DB0592AB6}"/>
                  </a:ext>
                </a:extLst>
              </p:cNvPr>
              <p:cNvSpPr/>
              <p:nvPr/>
            </p:nvSpPr>
            <p:spPr>
              <a:xfrm rot="18900000" flipH="1">
                <a:off x="2483644" y="6047582"/>
                <a:ext cx="285750" cy="47466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 name="TextBox 12">
                <a:extLst>
                  <a:ext uri="{FF2B5EF4-FFF2-40B4-BE49-F238E27FC236}">
                    <a16:creationId xmlns:a16="http://schemas.microsoft.com/office/drawing/2014/main" id="{2A706F02-1876-4E0C-B3EB-C626752E5EE9}"/>
                  </a:ext>
                </a:extLst>
              </p:cNvPr>
              <p:cNvSpPr txBox="1">
                <a:spLocks noChangeArrowheads="1"/>
              </p:cNvSpPr>
              <p:nvPr/>
            </p:nvSpPr>
            <p:spPr bwMode="auto">
              <a:xfrm>
                <a:off x="609600" y="5997714"/>
                <a:ext cx="24072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000">
                    <a:latin typeface="Times New Roman" pitchFamily="18" charset="0"/>
                    <a:cs typeface="Times New Roman" pitchFamily="18" charset="0"/>
                  </a:rPr>
                  <a:t>Unprofitable arbitrage</a:t>
                </a:r>
              </a:p>
            </p:txBody>
          </p:sp>
          <p:cxnSp>
            <p:nvCxnSpPr>
              <p:cNvPr id="20" name="Straight Connector 19">
                <a:extLst>
                  <a:ext uri="{FF2B5EF4-FFF2-40B4-BE49-F238E27FC236}">
                    <a16:creationId xmlns:a16="http://schemas.microsoft.com/office/drawing/2014/main" id="{CB8A43AE-A63D-44B1-98BB-924AC9A99F49}"/>
                  </a:ext>
                </a:extLst>
              </p:cNvPr>
              <p:cNvCxnSpPr/>
              <p:nvPr/>
            </p:nvCxnSpPr>
            <p:spPr>
              <a:xfrm>
                <a:off x="2743200" y="4191000"/>
                <a:ext cx="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2F082-3CAD-4655-B2D6-6A5691B8A039}"/>
                  </a:ext>
                </a:extLst>
              </p:cNvPr>
              <p:cNvCxnSpPr/>
              <p:nvPr/>
            </p:nvCxnSpPr>
            <p:spPr>
              <a:xfrm>
                <a:off x="3657600" y="4191000"/>
                <a:ext cx="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DD916C-6277-4A72-A353-45485622ABDB}"/>
                  </a:ext>
                </a:extLst>
              </p:cNvPr>
              <p:cNvCxnSpPr/>
              <p:nvPr/>
            </p:nvCxnSpPr>
            <p:spPr>
              <a:xfrm>
                <a:off x="5486400" y="4191000"/>
                <a:ext cx="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C3291BA-0C8F-4DD8-AAE2-7879E02FEE5F}"/>
                  </a:ext>
                </a:extLst>
              </p:cNvPr>
              <p:cNvCxnSpPr/>
              <p:nvPr/>
            </p:nvCxnSpPr>
            <p:spPr>
              <a:xfrm>
                <a:off x="6400800" y="4191000"/>
                <a:ext cx="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Group 22">
                <a:extLst>
                  <a:ext uri="{FF2B5EF4-FFF2-40B4-BE49-F238E27FC236}">
                    <a16:creationId xmlns:a16="http://schemas.microsoft.com/office/drawing/2014/main" id="{7EBC2C32-42C6-473F-BD41-79B90F63A83C}"/>
                  </a:ext>
                </a:extLst>
              </p:cNvPr>
              <p:cNvGrpSpPr>
                <a:grpSpLocks/>
              </p:cNvGrpSpPr>
              <p:nvPr/>
            </p:nvGrpSpPr>
            <p:grpSpPr bwMode="auto">
              <a:xfrm rot="5400000">
                <a:off x="2743200" y="4191000"/>
                <a:ext cx="3657600" cy="304800"/>
                <a:chOff x="2895600" y="4343400"/>
                <a:chExt cx="3657600" cy="304800"/>
              </a:xfrm>
            </p:grpSpPr>
            <p:cxnSp>
              <p:nvCxnSpPr>
                <p:cNvPr id="27" name="Straight Connector 26">
                  <a:extLst>
                    <a:ext uri="{FF2B5EF4-FFF2-40B4-BE49-F238E27FC236}">
                      <a16:creationId xmlns:a16="http://schemas.microsoft.com/office/drawing/2014/main" id="{E15F118B-6183-4D7B-8020-AF52330C74B1}"/>
                    </a:ext>
                  </a:extLst>
                </p:cNvPr>
                <p:cNvCxnSpPr/>
                <p:nvPr/>
              </p:nvCxnSpPr>
              <p:spPr>
                <a:xfrm>
                  <a:off x="2895600" y="4343400"/>
                  <a:ext cx="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86EFCF-2D2B-46B4-BDB6-B1B78D5DA8A4}"/>
                    </a:ext>
                  </a:extLst>
                </p:cNvPr>
                <p:cNvCxnSpPr/>
                <p:nvPr/>
              </p:nvCxnSpPr>
              <p:spPr>
                <a:xfrm>
                  <a:off x="3810000" y="4343400"/>
                  <a:ext cx="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8BB46C-B102-4682-A19D-AEAD6782256C}"/>
                    </a:ext>
                  </a:extLst>
                </p:cNvPr>
                <p:cNvCxnSpPr/>
                <p:nvPr/>
              </p:nvCxnSpPr>
              <p:spPr>
                <a:xfrm>
                  <a:off x="5638800" y="4343400"/>
                  <a:ext cx="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88D257-8312-4C1A-A1E4-A0EB3D02FE5B}"/>
                    </a:ext>
                  </a:extLst>
                </p:cNvPr>
                <p:cNvCxnSpPr/>
                <p:nvPr/>
              </p:nvCxnSpPr>
              <p:spPr>
                <a:xfrm>
                  <a:off x="6553200" y="4343400"/>
                  <a:ext cx="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21422BE3-1A3E-4F6F-9D0D-EF17A23BAFBA}"/>
                  </a:ext>
                </a:extLst>
              </p:cNvPr>
              <p:cNvSpPr/>
              <p:nvPr/>
            </p:nvSpPr>
            <p:spPr>
              <a:xfrm>
                <a:off x="3048000" y="4983163"/>
                <a:ext cx="46038" cy="460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a:extLst>
                  <a:ext uri="{FF2B5EF4-FFF2-40B4-BE49-F238E27FC236}">
                    <a16:creationId xmlns:a16="http://schemas.microsoft.com/office/drawing/2014/main" id="{7E6FD017-A5C1-44A2-BCD9-E226DB486FD6}"/>
                  </a:ext>
                </a:extLst>
              </p:cNvPr>
              <p:cNvSpPr/>
              <p:nvPr/>
            </p:nvSpPr>
            <p:spPr>
              <a:xfrm>
                <a:off x="5592763" y="3505200"/>
                <a:ext cx="46037" cy="4603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 name="Group 103">
              <a:extLst>
                <a:ext uri="{FF2B5EF4-FFF2-40B4-BE49-F238E27FC236}">
                  <a16:creationId xmlns:a16="http://schemas.microsoft.com/office/drawing/2014/main" id="{4DF13A90-795F-4C26-A2D2-4A7616C79421}"/>
                </a:ext>
              </a:extLst>
            </p:cNvPr>
            <p:cNvGrpSpPr>
              <a:grpSpLocks/>
            </p:cNvGrpSpPr>
            <p:nvPr/>
          </p:nvGrpSpPr>
          <p:grpSpPr bwMode="auto">
            <a:xfrm>
              <a:off x="2233613" y="1747839"/>
              <a:ext cx="2414587" cy="919163"/>
              <a:chOff x="1632" y="1917"/>
              <a:chExt cx="1521" cy="579"/>
            </a:xfrm>
          </p:grpSpPr>
          <p:sp>
            <p:nvSpPr>
              <p:cNvPr id="9" name="Text Box 43">
                <a:extLst>
                  <a:ext uri="{FF2B5EF4-FFF2-40B4-BE49-F238E27FC236}">
                    <a16:creationId xmlns:a16="http://schemas.microsoft.com/office/drawing/2014/main" id="{CF414F3D-B0D3-4706-A1C8-8911FD671FAD}"/>
                  </a:ext>
                </a:extLst>
              </p:cNvPr>
              <p:cNvSpPr txBox="1">
                <a:spLocks noChangeArrowheads="1"/>
              </p:cNvSpPr>
              <p:nvPr/>
            </p:nvSpPr>
            <p:spPr bwMode="auto">
              <a:xfrm>
                <a:off x="1632" y="1917"/>
                <a:ext cx="1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dirty="0">
                    <a:latin typeface="Times New Roman" pitchFamily="18" charset="0"/>
                  </a:rPr>
                  <a:t>F</a:t>
                </a:r>
                <a:r>
                  <a:rPr lang="en-US" altLang="en-US" sz="2400" baseline="-25000" dirty="0">
                    <a:latin typeface="Times New Roman" pitchFamily="18" charset="0"/>
                  </a:rPr>
                  <a:t>1</a:t>
                </a:r>
                <a:r>
                  <a:rPr lang="en-US" altLang="en-US" sz="2400" dirty="0">
                    <a:latin typeface="Times New Roman" pitchFamily="18" charset="0"/>
                    <a:cs typeface="Times New Roman" pitchFamily="18" charset="0"/>
                  </a:rPr>
                  <a:t> –</a:t>
                </a:r>
                <a:r>
                  <a:rPr lang="en-US" altLang="en-US" sz="2400" dirty="0">
                    <a:latin typeface="Times New Roman" pitchFamily="18" charset="0"/>
                  </a:rPr>
                  <a:t>S</a:t>
                </a:r>
                <a:r>
                  <a:rPr lang="en-US" altLang="en-US" sz="2400" baseline="-25000" dirty="0">
                    <a:latin typeface="Times New Roman" pitchFamily="18" charset="0"/>
                  </a:rPr>
                  <a:t>0</a:t>
                </a:r>
                <a:r>
                  <a:rPr lang="en-US" altLang="en-US" sz="2400" dirty="0">
                    <a:latin typeface="Times New Roman" pitchFamily="18" charset="0"/>
                    <a:cs typeface="Times New Roman" pitchFamily="18" charset="0"/>
                  </a:rPr>
                  <a:t>  </a:t>
                </a:r>
              </a:p>
            </p:txBody>
          </p:sp>
          <p:sp>
            <p:nvSpPr>
              <p:cNvPr id="10" name="Text Box 82">
                <a:extLst>
                  <a:ext uri="{FF2B5EF4-FFF2-40B4-BE49-F238E27FC236}">
                    <a16:creationId xmlns:a16="http://schemas.microsoft.com/office/drawing/2014/main" id="{5414D698-E5D1-404F-984E-196752CFC5D5}"/>
                  </a:ext>
                </a:extLst>
              </p:cNvPr>
              <p:cNvSpPr txBox="1">
                <a:spLocks noChangeArrowheads="1"/>
              </p:cNvSpPr>
              <p:nvPr/>
            </p:nvSpPr>
            <p:spPr bwMode="auto">
              <a:xfrm>
                <a:off x="1986" y="220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dirty="0">
                    <a:latin typeface="Times New Roman" pitchFamily="18" charset="0"/>
                  </a:rPr>
                  <a:t>S</a:t>
                </a:r>
                <a:r>
                  <a:rPr lang="en-US" altLang="en-US" sz="2400" baseline="-25000" dirty="0">
                    <a:latin typeface="Times New Roman" pitchFamily="18" charset="0"/>
                  </a:rPr>
                  <a:t>0</a:t>
                </a:r>
                <a:endParaRPr lang="en-US" altLang="en-US" sz="2400" dirty="0">
                  <a:latin typeface="Times New Roman" pitchFamily="18" charset="0"/>
                  <a:cs typeface="Times New Roman" pitchFamily="18" charset="0"/>
                </a:endParaRPr>
              </a:p>
            </p:txBody>
          </p:sp>
          <p:sp>
            <p:nvSpPr>
              <p:cNvPr id="11" name="Line 84">
                <a:extLst>
                  <a:ext uri="{FF2B5EF4-FFF2-40B4-BE49-F238E27FC236}">
                    <a16:creationId xmlns:a16="http://schemas.microsoft.com/office/drawing/2014/main" id="{55A37A7D-E9AF-49B6-9EF3-40A0DA0F7ADE}"/>
                  </a:ext>
                </a:extLst>
              </p:cNvPr>
              <p:cNvSpPr>
                <a:spLocks noChangeShapeType="1"/>
              </p:cNvSpPr>
              <p:nvPr/>
            </p:nvSpPr>
            <p:spPr bwMode="auto">
              <a:xfrm>
                <a:off x="1761" y="2208"/>
                <a:ext cx="1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 name="Text Box 39">
              <a:extLst>
                <a:ext uri="{FF2B5EF4-FFF2-40B4-BE49-F238E27FC236}">
                  <a16:creationId xmlns:a16="http://schemas.microsoft.com/office/drawing/2014/main" id="{CDCB1B09-A68C-4491-BD71-580297B880D5}"/>
                </a:ext>
              </a:extLst>
            </p:cNvPr>
            <p:cNvSpPr txBox="1">
              <a:spLocks noChangeArrowheads="1"/>
            </p:cNvSpPr>
            <p:nvPr/>
          </p:nvSpPr>
          <p:spPr bwMode="auto">
            <a:xfrm>
              <a:off x="5599112" y="3295650"/>
              <a:ext cx="4230688" cy="9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dirty="0">
                  <a:latin typeface="Times New Roman" pitchFamily="18" charset="0"/>
                </a:rPr>
                <a:t>←</a:t>
              </a:r>
              <a:r>
                <a:rPr lang="en-US" altLang="en-US" sz="2000" dirty="0">
                  <a:latin typeface="Times New Roman" pitchFamily="18" charset="0"/>
                </a:rPr>
                <a:t>Unprofitable “arbitrage” opportunity</a:t>
              </a:r>
              <a:endParaRPr lang="en-US" altLang="en-US" sz="2400" dirty="0">
                <a:latin typeface="Times New Roman" pitchFamily="18" charset="0"/>
              </a:endParaRPr>
            </a:p>
          </p:txBody>
        </p:sp>
      </p:grpSp>
    </p:spTree>
    <p:extLst>
      <p:ext uri="{BB962C8B-B14F-4D97-AF65-F5344CB8AC3E}">
        <p14:creationId xmlns:p14="http://schemas.microsoft.com/office/powerpoint/2010/main" val="589109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744B-56D9-4F6D-830A-2AA459029EAA}"/>
              </a:ext>
            </a:extLst>
          </p:cNvPr>
          <p:cNvSpPr>
            <a:spLocks noGrp="1"/>
          </p:cNvSpPr>
          <p:nvPr>
            <p:ph type="title"/>
          </p:nvPr>
        </p:nvSpPr>
        <p:spPr/>
        <p:txBody>
          <a:bodyPr/>
          <a:lstStyle/>
          <a:p>
            <a:r>
              <a:rPr lang="en-US" dirty="0"/>
              <a:t>International fisher effect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3C7F34-56DE-40E2-A1D3-BDF7FF6699A5}"/>
                  </a:ext>
                </a:extLst>
              </p:cNvPr>
              <p:cNvSpPr>
                <a:spLocks noGrp="1"/>
              </p:cNvSpPr>
              <p:nvPr>
                <p:ph idx="1"/>
              </p:nvPr>
            </p:nvSpPr>
            <p:spPr>
              <a:xfrm>
                <a:off x="715323" y="1513603"/>
                <a:ext cx="7886700" cy="4351338"/>
              </a:xfrm>
            </p:spPr>
            <p:txBody>
              <a:bodyPr>
                <a:normAutofit/>
              </a:bodyPr>
              <a:lstStyle/>
              <a:p>
                <a:r>
                  <a:rPr lang="en-US" dirty="0"/>
                  <a:t>Fisher effect states that nominal interest rates in each country are equal to the required real rate of return plus compensation for expected inflation.</a:t>
                </a:r>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𝑖</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e>
                    </m:d>
                  </m:oMath>
                </a14:m>
                <a:endParaRPr lang="en-US" b="0" dirty="0">
                  <a:ea typeface="Cambria Math" panose="02040503050406030204" pitchFamily="18" charset="0"/>
                </a:endParaRPr>
              </a:p>
              <a:p>
                <a:pPr lvl="1"/>
                <a:r>
                  <a:rPr lang="en-US" b="0" dirty="0"/>
                  <a:t> Approximately: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oMath>
                </a14:m>
                <a:endParaRPr lang="en-US" dirty="0"/>
              </a:p>
              <a:p>
                <a:pPr lvl="2"/>
                <a:r>
                  <a:rPr lang="en-US" dirty="0"/>
                  <a:t>Where </a:t>
                </a:r>
                <a:r>
                  <a:rPr lang="en-US" dirty="0" err="1"/>
                  <a:t>i</a:t>
                </a:r>
                <a:r>
                  <a:rPr lang="en-US" dirty="0"/>
                  <a:t> = nominal interest rate, r = real interest rate and</a:t>
                </a:r>
                <a:r>
                  <a:rPr lang="en-US" dirty="0">
                    <a:ea typeface="Cambria Math" panose="02040503050406030204" pitchFamily="18" charset="0"/>
                  </a:rPr>
                  <a:t> E(</a:t>
                </a:r>
                <a14:m>
                  <m:oMath xmlns:m="http://schemas.openxmlformats.org/officeDocument/2006/math">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a14:m>
                <a:r>
                  <a:rPr lang="en-US" dirty="0"/>
                  <a:t>= expected inflation.</a:t>
                </a:r>
              </a:p>
              <a:p>
                <a:r>
                  <a:rPr lang="en-US" dirty="0"/>
                  <a:t>International fisher effect</a:t>
                </a:r>
              </a:p>
              <a:p>
                <a:pPr lvl="1"/>
                <a:r>
                  <a:rPr lang="en-US" altLang="en-US" sz="2400" dirty="0"/>
                  <a:t>Nominal interest rate differential reflects the expected change in exchange rate</a:t>
                </a:r>
              </a:p>
              <a:p>
                <a:pPr lvl="1"/>
                <a:r>
                  <a:rPr lang="en-US" dirty="0">
                    <a:solidFill>
                      <a:srgbClr val="FF0000"/>
                    </a:solidFill>
                  </a:rPr>
                  <a:t> E(</a:t>
                </a:r>
                <a14:m>
                  <m:oMath xmlns:m="http://schemas.openxmlformats.org/officeDocument/2006/math">
                    <m:f>
                      <m:fPr>
                        <m:ctrlPr>
                          <a:rPr lang="en-US" i="1">
                            <a:solidFill>
                              <a:srgbClr val="FF0000"/>
                            </a:solidFill>
                            <a:latin typeface="Cambria Math" panose="02040503050406030204" pitchFamily="18" charset="0"/>
                          </a:rPr>
                        </m:ctrlPr>
                      </m:fPr>
                      <m:num>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m:t>
                            </m:r>
                          </m:e>
                          <m:sub>
                            <m:r>
                              <a:rPr lang="en-US" i="1">
                                <a:solidFill>
                                  <a:srgbClr val="FF0000"/>
                                </a:solidFill>
                                <a:latin typeface="Cambria Math" panose="02040503050406030204" pitchFamily="18" charset="0"/>
                              </a:rPr>
                              <m:t>0</m:t>
                            </m:r>
                          </m:sub>
                        </m:sSub>
                      </m:num>
                      <m:den>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m:t>
                            </m:r>
                          </m:e>
                          <m:sub>
                            <m:r>
                              <a:rPr lang="en-US" i="1">
                                <a:solidFill>
                                  <a:srgbClr val="FF0000"/>
                                </a:solidFill>
                                <a:latin typeface="Cambria Math" panose="02040503050406030204" pitchFamily="18" charset="0"/>
                              </a:rPr>
                              <m:t>0</m:t>
                            </m:r>
                          </m:sub>
                        </m:sSub>
                      </m:den>
                    </m:f>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𝐸</m:t>
                    </m:r>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𝑒</m:t>
                    </m:r>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𝑖</m:t>
                        </m:r>
                      </m:e>
                      <m:sub>
                        <m:r>
                          <a:rPr lang="en-US" i="1">
                            <a:solidFill>
                              <a:srgbClr val="FF0000"/>
                            </a:solidFill>
                            <a:latin typeface="Cambria Math" panose="02040503050406030204" pitchFamily="18" charset="0"/>
                            <a:ea typeface="Cambria Math" panose="02040503050406030204" pitchFamily="18" charset="0"/>
                          </a:rPr>
                          <m:t>$</m:t>
                        </m:r>
                      </m:sub>
                    </m:sSub>
                    <m: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𝑖</m:t>
                        </m:r>
                      </m:e>
                      <m:sub>
                        <m:r>
                          <a:rPr lang="en-US" i="1">
                            <a:solidFill>
                              <a:srgbClr val="FF0000"/>
                            </a:solidFill>
                            <a:latin typeface="Cambria Math" panose="02040503050406030204" pitchFamily="18" charset="0"/>
                            <a:ea typeface="Cambria Math" panose="02040503050406030204" pitchFamily="18" charset="0"/>
                          </a:rPr>
                          <m:t>𝑓</m:t>
                        </m:r>
                      </m:sub>
                    </m:sSub>
                  </m:oMath>
                </a14:m>
                <a:r>
                  <a:rPr lang="en-US" dirty="0"/>
                  <a:t> (direct quote)</a:t>
                </a:r>
              </a:p>
            </p:txBody>
          </p:sp>
        </mc:Choice>
        <mc:Fallback xmlns="">
          <p:sp>
            <p:nvSpPr>
              <p:cNvPr id="3" name="Content Placeholder 2">
                <a:extLst>
                  <a:ext uri="{FF2B5EF4-FFF2-40B4-BE49-F238E27FC236}">
                    <a16:creationId xmlns:a16="http://schemas.microsoft.com/office/drawing/2014/main" id="{A83C7F34-56DE-40E2-A1D3-BDF7FF6699A5}"/>
                  </a:ext>
                </a:extLst>
              </p:cNvPr>
              <p:cNvSpPr>
                <a:spLocks noGrp="1" noRot="1" noChangeAspect="1" noMove="1" noResize="1" noEditPoints="1" noAdjustHandles="1" noChangeArrowheads="1" noChangeShapeType="1" noTextEdit="1"/>
              </p:cNvSpPr>
              <p:nvPr>
                <p:ph idx="1"/>
              </p:nvPr>
            </p:nvSpPr>
            <p:spPr>
              <a:xfrm>
                <a:off x="715323" y="1513603"/>
                <a:ext cx="7886700" cy="4351338"/>
              </a:xfrm>
              <a:blipFill>
                <a:blip r:embed="rId2"/>
                <a:stretch>
                  <a:fillRect l="-1391" t="-2381" r="-1005"/>
                </a:stretch>
              </a:blipFill>
            </p:spPr>
            <p:txBody>
              <a:bodyPr/>
              <a:lstStyle/>
              <a:p>
                <a:r>
                  <a:rPr lang="en-US">
                    <a:noFill/>
                  </a:rPr>
                  <a:t> </a:t>
                </a:r>
              </a:p>
            </p:txBody>
          </p:sp>
        </mc:Fallback>
      </mc:AlternateContent>
    </p:spTree>
    <p:extLst>
      <p:ext uri="{BB962C8B-B14F-4D97-AF65-F5344CB8AC3E}">
        <p14:creationId xmlns:p14="http://schemas.microsoft.com/office/powerpoint/2010/main" val="830609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4352-C412-40E4-9899-6D641F001F19}"/>
              </a:ext>
            </a:extLst>
          </p:cNvPr>
          <p:cNvSpPr>
            <a:spLocks noGrp="1"/>
          </p:cNvSpPr>
          <p:nvPr>
            <p:ph type="title"/>
          </p:nvPr>
        </p:nvSpPr>
        <p:spPr/>
        <p:txBody>
          <a:bodyPr/>
          <a:lstStyle/>
          <a:p>
            <a:r>
              <a:rPr lang="en-US" altLang="en-US" sz="3200" dirty="0"/>
              <a:t>Forward Expectation Parity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AEAE51-EB89-44D6-B7CF-6F742F039B6E}"/>
                  </a:ext>
                </a:extLst>
              </p:cNvPr>
              <p:cNvSpPr>
                <a:spLocks noGrp="1"/>
              </p:cNvSpPr>
              <p:nvPr>
                <p:ph idx="1"/>
              </p:nvPr>
            </p:nvSpPr>
            <p:spPr>
              <a:xfrm>
                <a:off x="234018" y="1522270"/>
                <a:ext cx="8909982" cy="4351338"/>
              </a:xfrm>
            </p:spPr>
            <p:txBody>
              <a:bodyPr/>
              <a:lstStyle/>
              <a:p>
                <a:r>
                  <a:rPr lang="en-US" altLang="en-US" sz="2800" dirty="0"/>
                  <a:t>When international fisher effect (IFE) is combined with IRP, we obtain the forward expectation parity (FEP):</a:t>
                </a:r>
              </a:p>
              <a:p>
                <a:endParaRPr lang="en-US" altLang="en-US" dirty="0"/>
              </a:p>
              <a:p>
                <a:pPr marL="0" indent="0">
                  <a:buNone/>
                </a:pPr>
                <a14:m>
                  <m:oMathPara xmlns:m="http://schemas.openxmlformats.org/officeDocument/2006/math">
                    <m:oMathParaPr>
                      <m:jc m:val="center"/>
                    </m:oMathParaPr>
                    <m:oMath xmlns:m="http://schemas.openxmlformats.org/officeDocument/2006/math">
                      <m:r>
                        <a:rPr lang="en-US" sz="2400" i="1" smtClean="0">
                          <a:solidFill>
                            <a:srgbClr val="FF0000"/>
                          </a:solidFill>
                          <a:latin typeface="Cambria Math" panose="02040503050406030204" pitchFamily="18" charset="0"/>
                        </a:rPr>
                        <m:t>𝐸</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𝑒</m:t>
                      </m:r>
                      <m:r>
                        <a:rPr lang="en-US" sz="2400" b="0" i="1" smtClean="0">
                          <a:solidFill>
                            <a:srgbClr val="FF0000"/>
                          </a:solidFill>
                          <a:latin typeface="Cambria Math" panose="02040503050406030204" pitchFamily="18" charset="0"/>
                        </a:rPr>
                        <m:t>)≈</m:t>
                      </m:r>
                      <m:f>
                        <m:fPr>
                          <m:ctrlPr>
                            <a:rPr lang="en-US" sz="2400" b="0" i="1" smtClean="0">
                              <a:solidFill>
                                <a:srgbClr val="FF0000"/>
                              </a:solidFill>
                              <a:latin typeface="Cambria Math" panose="02040503050406030204" pitchFamily="18" charset="0"/>
                              <a:ea typeface="Cambria Math" panose="02040503050406030204" pitchFamily="18" charset="0"/>
                            </a:rPr>
                          </m:ctrlPr>
                        </m:fPr>
                        <m:num>
                          <m:r>
                            <a:rPr lang="en-US" sz="2400" b="0" i="1" smtClean="0">
                              <a:solidFill>
                                <a:srgbClr val="FF0000"/>
                              </a:solidFill>
                              <a:latin typeface="Cambria Math" panose="02040503050406030204" pitchFamily="18" charset="0"/>
                              <a:ea typeface="Cambria Math" panose="02040503050406030204" pitchFamily="18" charset="0"/>
                            </a:rPr>
                            <m:t>𝐹</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𝑆</m:t>
                          </m:r>
                        </m:num>
                        <m:den>
                          <m:r>
                            <a:rPr lang="en-US" sz="2400" b="0" i="1" smtClean="0">
                              <a:solidFill>
                                <a:srgbClr val="FF0000"/>
                              </a:solidFill>
                              <a:latin typeface="Cambria Math" panose="02040503050406030204" pitchFamily="18" charset="0"/>
                              <a:ea typeface="Cambria Math" panose="02040503050406030204" pitchFamily="18" charset="0"/>
                            </a:rPr>
                            <m:t>𝑆</m:t>
                          </m:r>
                        </m:den>
                      </m:f>
                    </m:oMath>
                  </m:oMathPara>
                </a14:m>
                <a:endParaRPr lang="en-US" sz="2000" dirty="0"/>
              </a:p>
              <a:p>
                <a:endParaRPr lang="en-US" altLang="en-US" sz="2400" dirty="0"/>
              </a:p>
              <a:p>
                <a:pPr eaLnBrk="1" hangingPunct="1"/>
                <a:r>
                  <a:rPr lang="en-US" altLang="en-US" dirty="0"/>
                  <a:t>FEP states that in equilibrium any forward premium or discount is equal to the expected change in the exchange rate. </a:t>
                </a:r>
              </a:p>
              <a:p>
                <a:endParaRPr lang="en-US" dirty="0"/>
              </a:p>
            </p:txBody>
          </p:sp>
        </mc:Choice>
        <mc:Fallback xmlns="">
          <p:sp>
            <p:nvSpPr>
              <p:cNvPr id="3" name="Content Placeholder 2">
                <a:extLst>
                  <a:ext uri="{FF2B5EF4-FFF2-40B4-BE49-F238E27FC236}">
                    <a16:creationId xmlns:a16="http://schemas.microsoft.com/office/drawing/2014/main" id="{89AEAE51-EB89-44D6-B7CF-6F742F039B6E}"/>
                  </a:ext>
                </a:extLst>
              </p:cNvPr>
              <p:cNvSpPr>
                <a:spLocks noGrp="1" noRot="1" noChangeAspect="1" noMove="1" noResize="1" noEditPoints="1" noAdjustHandles="1" noChangeArrowheads="1" noChangeShapeType="1" noTextEdit="1"/>
              </p:cNvSpPr>
              <p:nvPr>
                <p:ph idx="1"/>
              </p:nvPr>
            </p:nvSpPr>
            <p:spPr>
              <a:xfrm>
                <a:off x="234018" y="1522270"/>
                <a:ext cx="8909982" cy="4351338"/>
              </a:xfrm>
              <a:blipFill>
                <a:blip r:embed="rId2"/>
                <a:stretch>
                  <a:fillRect l="-1231" t="-2521"/>
                </a:stretch>
              </a:blipFill>
            </p:spPr>
            <p:txBody>
              <a:bodyPr/>
              <a:lstStyle/>
              <a:p>
                <a:r>
                  <a:rPr lang="en-US">
                    <a:noFill/>
                  </a:rPr>
                  <a:t> </a:t>
                </a:r>
              </a:p>
            </p:txBody>
          </p:sp>
        </mc:Fallback>
      </mc:AlternateContent>
    </p:spTree>
    <p:extLst>
      <p:ext uri="{BB962C8B-B14F-4D97-AF65-F5344CB8AC3E}">
        <p14:creationId xmlns:p14="http://schemas.microsoft.com/office/powerpoint/2010/main" val="238092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325F-8ACC-4836-8107-45C2E60BB8E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514C4A9-9723-4821-98DB-1C8DC12A5A04}"/>
              </a:ext>
            </a:extLst>
          </p:cNvPr>
          <p:cNvSpPr>
            <a:spLocks noGrp="1"/>
          </p:cNvSpPr>
          <p:nvPr>
            <p:ph idx="1"/>
          </p:nvPr>
        </p:nvSpPr>
        <p:spPr>
          <a:xfrm>
            <a:off x="355359" y="1652279"/>
            <a:ext cx="8320606" cy="4351338"/>
          </a:xfrm>
        </p:spPr>
        <p:txBody>
          <a:bodyPr>
            <a:normAutofit/>
          </a:bodyPr>
          <a:lstStyle/>
          <a:p>
            <a:r>
              <a:rPr lang="en-US" sz="2800" dirty="0"/>
              <a:t>Examine the link among exchange rates, price level, and interest rates (international parity conditions)</a:t>
            </a:r>
          </a:p>
          <a:p>
            <a:pPr lvl="1">
              <a:lnSpc>
                <a:spcPct val="80000"/>
              </a:lnSpc>
            </a:pPr>
            <a:r>
              <a:rPr lang="en-US" altLang="en-US" b="1" dirty="0"/>
              <a:t>Purchasing Power Parity(PPP)</a:t>
            </a:r>
          </a:p>
          <a:p>
            <a:pPr lvl="1">
              <a:lnSpc>
                <a:spcPct val="80000"/>
              </a:lnSpc>
            </a:pPr>
            <a:r>
              <a:rPr lang="en-US" altLang="en-US" b="1" dirty="0"/>
              <a:t>Interest Rate Parity(IRP)</a:t>
            </a:r>
          </a:p>
          <a:p>
            <a:pPr lvl="1">
              <a:lnSpc>
                <a:spcPct val="80000"/>
              </a:lnSpc>
            </a:pPr>
            <a:r>
              <a:rPr lang="en-US" altLang="en-US" dirty="0"/>
              <a:t>International Fisher effects(IFE)</a:t>
            </a:r>
          </a:p>
          <a:p>
            <a:pPr lvl="1">
              <a:lnSpc>
                <a:spcPct val="80000"/>
              </a:lnSpc>
            </a:pPr>
            <a:r>
              <a:rPr lang="en-US" altLang="en-US" dirty="0"/>
              <a:t>Forward Expectation parity(FEP)</a:t>
            </a:r>
          </a:p>
          <a:p>
            <a:endParaRPr lang="en-US" dirty="0"/>
          </a:p>
        </p:txBody>
      </p:sp>
    </p:spTree>
    <p:extLst>
      <p:ext uri="{BB962C8B-B14F-4D97-AF65-F5344CB8AC3E}">
        <p14:creationId xmlns:p14="http://schemas.microsoft.com/office/powerpoint/2010/main" val="420758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4F3-F027-4F4D-90B2-DFC60F214A26}"/>
              </a:ext>
            </a:extLst>
          </p:cNvPr>
          <p:cNvSpPr>
            <a:spLocks noGrp="1"/>
          </p:cNvSpPr>
          <p:nvPr>
            <p:ph type="title"/>
          </p:nvPr>
        </p:nvSpPr>
        <p:spPr>
          <a:xfrm>
            <a:off x="43336" y="777415"/>
            <a:ext cx="9222006" cy="795341"/>
          </a:xfrm>
        </p:spPr>
        <p:txBody>
          <a:bodyPr>
            <a:normAutofit fontScale="90000"/>
          </a:bodyPr>
          <a:lstStyle/>
          <a:p>
            <a:r>
              <a:rPr lang="en-US" altLang="en-US" sz="3200" dirty="0"/>
              <a:t>Approximate Equilibrium Exchange Rate Relationships</a:t>
            </a:r>
            <a:endParaRPr lang="en-US" dirty="0"/>
          </a:p>
        </p:txBody>
      </p:sp>
      <p:sp>
        <p:nvSpPr>
          <p:cNvPr id="3" name="Content Placeholder 2">
            <a:extLst>
              <a:ext uri="{FF2B5EF4-FFF2-40B4-BE49-F238E27FC236}">
                <a16:creationId xmlns:a16="http://schemas.microsoft.com/office/drawing/2014/main" id="{446B997D-E8A1-496E-B4C9-453A4793D73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D67FE44-2B90-4A64-AD04-5946298F0558}"/>
              </a:ext>
            </a:extLst>
          </p:cNvPr>
          <p:cNvPicPr>
            <a:picLocks noChangeAspect="1"/>
          </p:cNvPicPr>
          <p:nvPr/>
        </p:nvPicPr>
        <p:blipFill>
          <a:blip r:embed="rId2"/>
          <a:stretch>
            <a:fillRect/>
          </a:stretch>
        </p:blipFill>
        <p:spPr>
          <a:xfrm>
            <a:off x="511370" y="1728737"/>
            <a:ext cx="8515350" cy="4448226"/>
          </a:xfrm>
          <a:prstGeom prst="rect">
            <a:avLst/>
          </a:prstGeom>
        </p:spPr>
      </p:pic>
    </p:spTree>
    <p:extLst>
      <p:ext uri="{BB962C8B-B14F-4D97-AF65-F5344CB8AC3E}">
        <p14:creationId xmlns:p14="http://schemas.microsoft.com/office/powerpoint/2010/main" val="74863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DB4F-7AA1-4C4D-9829-60F731FCFAD2}"/>
              </a:ext>
            </a:extLst>
          </p:cNvPr>
          <p:cNvSpPr>
            <a:spLocks noGrp="1"/>
          </p:cNvSpPr>
          <p:nvPr>
            <p:ph type="title"/>
          </p:nvPr>
        </p:nvSpPr>
        <p:spPr/>
        <p:txBody>
          <a:bodyPr/>
          <a:lstStyle/>
          <a:p>
            <a:r>
              <a:rPr lang="en-US" dirty="0"/>
              <a:t>International Parity Conditions</a:t>
            </a:r>
          </a:p>
        </p:txBody>
      </p:sp>
      <p:sp>
        <p:nvSpPr>
          <p:cNvPr id="3" name="Content Placeholder 2">
            <a:extLst>
              <a:ext uri="{FF2B5EF4-FFF2-40B4-BE49-F238E27FC236}">
                <a16:creationId xmlns:a16="http://schemas.microsoft.com/office/drawing/2014/main" id="{9C7F26FF-EA7A-4910-94A9-113FCC9E7440}"/>
              </a:ext>
            </a:extLst>
          </p:cNvPr>
          <p:cNvSpPr>
            <a:spLocks noGrp="1"/>
          </p:cNvSpPr>
          <p:nvPr>
            <p:ph idx="1"/>
          </p:nvPr>
        </p:nvSpPr>
        <p:spPr>
          <a:xfrm>
            <a:off x="385965" y="1483267"/>
            <a:ext cx="8593356" cy="4351338"/>
          </a:xfrm>
        </p:spPr>
        <p:txBody>
          <a:bodyPr/>
          <a:lstStyle/>
          <a:p>
            <a:r>
              <a:rPr lang="en-US" dirty="0"/>
              <a:t>The economic theories that link exchange rates, price levels, and interest rates together are called international parity conditions.</a:t>
            </a:r>
          </a:p>
          <a:p>
            <a:pPr lvl="1"/>
            <a:r>
              <a:rPr lang="en-US" dirty="0"/>
              <a:t>These international parity conditions form the core of the financial theory that is unique to international finance.</a:t>
            </a:r>
          </a:p>
          <a:p>
            <a:r>
              <a:rPr lang="en-US" dirty="0"/>
              <a:t>An understanding of the international parity conditions provides insights into</a:t>
            </a:r>
          </a:p>
          <a:p>
            <a:pPr lvl="1"/>
            <a:r>
              <a:rPr lang="en-US" dirty="0"/>
              <a:t>How foreign exchange rates are determined.</a:t>
            </a:r>
          </a:p>
          <a:p>
            <a:pPr lvl="1"/>
            <a:r>
              <a:rPr lang="en-US" dirty="0"/>
              <a:t>How to forecast foreign exchange rates.</a:t>
            </a:r>
          </a:p>
        </p:txBody>
      </p:sp>
    </p:spTree>
    <p:extLst>
      <p:ext uri="{BB962C8B-B14F-4D97-AF65-F5344CB8AC3E}">
        <p14:creationId xmlns:p14="http://schemas.microsoft.com/office/powerpoint/2010/main" val="422680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1EB68E-4552-4129-AE61-7A031EB04EBA}"/>
              </a:ext>
            </a:extLst>
          </p:cNvPr>
          <p:cNvSpPr>
            <a:spLocks noGrp="1"/>
          </p:cNvSpPr>
          <p:nvPr>
            <p:ph idx="1"/>
          </p:nvPr>
        </p:nvSpPr>
        <p:spPr>
          <a:xfrm>
            <a:off x="323850" y="949325"/>
            <a:ext cx="7886700" cy="4351338"/>
          </a:xfrm>
        </p:spPr>
        <p:txBody>
          <a:bodyPr>
            <a:normAutofit/>
          </a:bodyPr>
          <a:lstStyle/>
          <a:p>
            <a:r>
              <a:rPr lang="en-US" dirty="0"/>
              <a:t>The international parity conditions are manifestations of that </a:t>
            </a:r>
            <a:r>
              <a:rPr lang="en-US" u="sng" dirty="0"/>
              <a:t>law of one price </a:t>
            </a:r>
            <a:r>
              <a:rPr lang="en-US" dirty="0"/>
              <a:t>that must hold in </a:t>
            </a:r>
            <a:r>
              <a:rPr lang="en-US" u="sng" dirty="0"/>
              <a:t>arbitrage equilibrium</a:t>
            </a:r>
            <a:r>
              <a:rPr lang="en-US" dirty="0"/>
              <a:t>.</a:t>
            </a:r>
          </a:p>
          <a:p>
            <a:pPr lvl="1"/>
            <a:r>
              <a:rPr lang="en-US" dirty="0"/>
              <a:t>Law of one price: the same or equivalent things are trading at the same price across different locations or markets.</a:t>
            </a:r>
          </a:p>
          <a:p>
            <a:pPr lvl="1"/>
            <a:r>
              <a:rPr lang="en-US" dirty="0"/>
              <a:t>Arbitrage: simultaneously buying and selling the same or equivalent assets or commodities for the purpose of making certain, guaranteed profits.</a:t>
            </a:r>
          </a:p>
          <a:p>
            <a:r>
              <a:rPr lang="en-US" dirty="0"/>
              <a:t>The market can be said to be in equilibrium when no profitable arbitrage opportunities exist.</a:t>
            </a:r>
          </a:p>
        </p:txBody>
      </p:sp>
    </p:spTree>
    <p:extLst>
      <p:ext uri="{BB962C8B-B14F-4D97-AF65-F5344CB8AC3E}">
        <p14:creationId xmlns:p14="http://schemas.microsoft.com/office/powerpoint/2010/main" val="314807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915D-2838-47EA-860D-C022E753B03A}"/>
              </a:ext>
            </a:extLst>
          </p:cNvPr>
          <p:cNvSpPr>
            <a:spLocks noGrp="1"/>
          </p:cNvSpPr>
          <p:nvPr>
            <p:ph type="title"/>
          </p:nvPr>
        </p:nvSpPr>
        <p:spPr>
          <a:xfrm>
            <a:off x="359693" y="777415"/>
            <a:ext cx="8636000" cy="795341"/>
          </a:xfrm>
        </p:spPr>
        <p:txBody>
          <a:bodyPr>
            <a:normAutofit fontScale="90000"/>
          </a:bodyPr>
          <a:lstStyle/>
          <a:p>
            <a:r>
              <a:rPr lang="en-US" dirty="0"/>
              <a:t>Purchasing Power Parity: Prices and Exchange Rates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57060E-A0DA-4DE4-BE7B-1546263042C3}"/>
                  </a:ext>
                </a:extLst>
              </p:cNvPr>
              <p:cNvSpPr>
                <a:spLocks noGrp="1"/>
              </p:cNvSpPr>
              <p:nvPr>
                <p:ph idx="1"/>
              </p:nvPr>
            </p:nvSpPr>
            <p:spPr>
              <a:xfrm>
                <a:off x="359693" y="1509256"/>
                <a:ext cx="8511287" cy="4819377"/>
              </a:xfrm>
            </p:spPr>
            <p:txBody>
              <a:bodyPr>
                <a:normAutofit/>
              </a:bodyPr>
              <a:lstStyle/>
              <a:p>
                <a:r>
                  <a:rPr lang="en-US" dirty="0"/>
                  <a:t>Absolute purchasing power parity </a:t>
                </a:r>
              </a:p>
              <a:p>
                <a:pPr lvl="1"/>
                <a:r>
                  <a:rPr lang="en-US" dirty="0"/>
                  <a:t>When the law of one price applies internationally to a standard consumption basket, the exchange rate between two currencies should equal the ratio of the countries’ price levels</a:t>
                </a:r>
              </a:p>
              <a:p>
                <a:pPr lvl="1"/>
                <a:endParaRPr lang="en-US" dirty="0"/>
              </a:p>
              <a:p>
                <a:pPr marL="342900" lvl="1" indent="0" algn="ctr">
                  <a:buNone/>
                </a:pPr>
                <a:r>
                  <a:rPr lang="en-US" dirty="0">
                    <a:solidFill>
                      <a:srgbClr val="FF0000"/>
                    </a:solidFill>
                  </a:rPr>
                  <a:t>    </a:t>
                </a:r>
                <a14:m>
                  <m:oMath xmlns:m="http://schemas.openxmlformats.org/officeDocument/2006/math">
                    <m:r>
                      <a:rPr lang="en-US" i="1" smtClean="0">
                        <a:solidFill>
                          <a:srgbClr val="FF0000"/>
                        </a:solidFill>
                        <a:latin typeface="Cambria Math" panose="02040503050406030204" pitchFamily="18" charset="0"/>
                      </a:rPr>
                      <m:t>𝑆</m:t>
                    </m:r>
                    <m:r>
                      <a:rPr lang="en-US" i="1" smtClean="0">
                        <a:solidFill>
                          <a:srgbClr val="FF0000"/>
                        </a:solidFill>
                        <a:latin typeface="Cambria Math" panose="02040503050406030204" pitchFamily="18" charset="0"/>
                      </a:rPr>
                      <m:t>(</m:t>
                    </m:r>
                    <m:f>
                      <m:fPr>
                        <m:type m:val="lin"/>
                        <m:ctrlPr>
                          <a:rPr lang="en-US" i="1">
                            <a:solidFill>
                              <a:srgbClr val="FF0000"/>
                            </a:solidFill>
                            <a:latin typeface="Cambria Math" panose="02040503050406030204" pitchFamily="18" charset="0"/>
                          </a:rPr>
                        </m:ctrlPr>
                      </m:fPr>
                      <m:num>
                        <m:r>
                          <a:rPr lang="en-US" i="1" smtClean="0">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𝑓</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𝑃</m:t>
                                </m:r>
                              </m:e>
                              <m:sub>
                                <m:r>
                                  <a:rPr lang="en-US" i="1">
                                    <a:solidFill>
                                      <a:srgbClr val="FF0000"/>
                                    </a:solidFill>
                                    <a:latin typeface="Cambria Math" panose="02040503050406030204" pitchFamily="18" charset="0"/>
                                  </a:rPr>
                                  <m:t>$</m:t>
                                </m:r>
                              </m:sub>
                            </m:sSub>
                          </m:num>
                          <m:den>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𝑃</m:t>
                                </m:r>
                              </m:e>
                              <m:sub>
                                <m:r>
                                  <a:rPr lang="en-US" i="1">
                                    <a:solidFill>
                                      <a:srgbClr val="FF0000"/>
                                    </a:solidFill>
                                    <a:latin typeface="Cambria Math" panose="02040503050406030204" pitchFamily="18" charset="0"/>
                                  </a:rPr>
                                  <m:t>𝑓</m:t>
                                </m:r>
                              </m:sub>
                            </m:sSub>
                          </m:den>
                        </m:f>
                      </m:den>
                    </m:f>
                  </m:oMath>
                </a14:m>
                <a:r>
                  <a:rPr lang="en-US" dirty="0">
                    <a:solidFill>
                      <a:srgbClr val="FF0000"/>
                    </a:solidFill>
                  </a:rPr>
                  <a:t> (direct quote)</a:t>
                </a:r>
              </a:p>
              <a:p>
                <a:pPr lvl="1"/>
                <a:r>
                  <a:rPr lang="en-US" dirty="0"/>
                  <a:t>For example, if a standard consumption basket costs $300 in the U.S. and £150 in the U.K., what should the price of one pound in terms of dollars be?</a:t>
                </a:r>
              </a:p>
              <a:p>
                <a:endParaRPr lang="en-US" dirty="0"/>
              </a:p>
            </p:txBody>
          </p:sp>
        </mc:Choice>
        <mc:Fallback xmlns="">
          <p:sp>
            <p:nvSpPr>
              <p:cNvPr id="3" name="Content Placeholder 2">
                <a:extLst>
                  <a:ext uri="{FF2B5EF4-FFF2-40B4-BE49-F238E27FC236}">
                    <a16:creationId xmlns:a16="http://schemas.microsoft.com/office/drawing/2014/main" id="{B957060E-A0DA-4DE4-BE7B-1546263042C3}"/>
                  </a:ext>
                </a:extLst>
              </p:cNvPr>
              <p:cNvSpPr>
                <a:spLocks noGrp="1" noRot="1" noChangeAspect="1" noMove="1" noResize="1" noEditPoints="1" noAdjustHandles="1" noChangeArrowheads="1" noChangeShapeType="1" noTextEdit="1"/>
              </p:cNvSpPr>
              <p:nvPr>
                <p:ph idx="1"/>
              </p:nvPr>
            </p:nvSpPr>
            <p:spPr>
              <a:xfrm>
                <a:off x="359693" y="1509256"/>
                <a:ext cx="8511287" cy="4819377"/>
              </a:xfrm>
              <a:blipFill>
                <a:blip r:embed="rId2"/>
                <a:stretch>
                  <a:fillRect l="-1289" t="-2278" r="-1576"/>
                </a:stretch>
              </a:blipFill>
            </p:spPr>
            <p:txBody>
              <a:bodyPr/>
              <a:lstStyle/>
              <a:p>
                <a:r>
                  <a:rPr lang="en-US">
                    <a:noFill/>
                  </a:rPr>
                  <a:t> </a:t>
                </a:r>
              </a:p>
            </p:txBody>
          </p:sp>
        </mc:Fallback>
      </mc:AlternateContent>
    </p:spTree>
    <p:extLst>
      <p:ext uri="{BB962C8B-B14F-4D97-AF65-F5344CB8AC3E}">
        <p14:creationId xmlns:p14="http://schemas.microsoft.com/office/powerpoint/2010/main" val="141760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202A1-D761-4D87-86F4-A1C57A12A906}"/>
              </a:ext>
            </a:extLst>
          </p:cNvPr>
          <p:cNvSpPr>
            <a:spLocks noGrp="1"/>
          </p:cNvSpPr>
          <p:nvPr>
            <p:ph idx="1"/>
          </p:nvPr>
        </p:nvSpPr>
        <p:spPr>
          <a:xfrm>
            <a:off x="1437839" y="799845"/>
            <a:ext cx="7886700" cy="4351338"/>
          </a:xfrm>
        </p:spPr>
        <p:txBody>
          <a:bodyPr/>
          <a:lstStyle/>
          <a:p>
            <a:pPr marL="0" indent="0">
              <a:buNone/>
            </a:pPr>
            <a:r>
              <a:rPr lang="en-US" dirty="0"/>
              <a:t> “Big Mac PPP”</a:t>
            </a:r>
          </a:p>
        </p:txBody>
      </p:sp>
      <p:pic>
        <p:nvPicPr>
          <p:cNvPr id="5" name="Picture 4">
            <a:extLst>
              <a:ext uri="{FF2B5EF4-FFF2-40B4-BE49-F238E27FC236}">
                <a16:creationId xmlns:a16="http://schemas.microsoft.com/office/drawing/2014/main" id="{133D409E-7B39-41A2-97A1-636ECA673549}"/>
              </a:ext>
            </a:extLst>
          </p:cNvPr>
          <p:cNvPicPr>
            <a:picLocks noChangeAspect="1"/>
          </p:cNvPicPr>
          <p:nvPr/>
        </p:nvPicPr>
        <p:blipFill>
          <a:blip r:embed="rId2"/>
          <a:stretch>
            <a:fillRect/>
          </a:stretch>
        </p:blipFill>
        <p:spPr>
          <a:xfrm>
            <a:off x="1035742" y="1286181"/>
            <a:ext cx="7821686" cy="4997610"/>
          </a:xfrm>
          <a:prstGeom prst="rect">
            <a:avLst/>
          </a:prstGeom>
        </p:spPr>
      </p:pic>
      <p:pic>
        <p:nvPicPr>
          <p:cNvPr id="7" name="Picture 6">
            <a:extLst>
              <a:ext uri="{FF2B5EF4-FFF2-40B4-BE49-F238E27FC236}">
                <a16:creationId xmlns:a16="http://schemas.microsoft.com/office/drawing/2014/main" id="{9809905C-9988-4BBD-9929-92E0A7E52361}"/>
              </a:ext>
            </a:extLst>
          </p:cNvPr>
          <p:cNvPicPr>
            <a:picLocks noChangeAspect="1"/>
          </p:cNvPicPr>
          <p:nvPr/>
        </p:nvPicPr>
        <p:blipFill>
          <a:blip r:embed="rId3"/>
          <a:stretch>
            <a:fillRect/>
          </a:stretch>
        </p:blipFill>
        <p:spPr>
          <a:xfrm>
            <a:off x="184490" y="965490"/>
            <a:ext cx="1132939" cy="1306099"/>
          </a:xfrm>
          <a:prstGeom prst="rect">
            <a:avLst/>
          </a:prstGeom>
        </p:spPr>
      </p:pic>
      <p:sp>
        <p:nvSpPr>
          <p:cNvPr id="9" name="TextBox 8">
            <a:extLst>
              <a:ext uri="{FF2B5EF4-FFF2-40B4-BE49-F238E27FC236}">
                <a16:creationId xmlns:a16="http://schemas.microsoft.com/office/drawing/2014/main" id="{2A7DA14F-6D71-4498-AA8A-C558B7B24A77}"/>
              </a:ext>
            </a:extLst>
          </p:cNvPr>
          <p:cNvSpPr txBox="1"/>
          <p:nvPr/>
        </p:nvSpPr>
        <p:spPr>
          <a:xfrm>
            <a:off x="4381320" y="6596390"/>
            <a:ext cx="5018365" cy="261610"/>
          </a:xfrm>
          <a:prstGeom prst="rect">
            <a:avLst/>
          </a:prstGeom>
          <a:noFill/>
        </p:spPr>
        <p:txBody>
          <a:bodyPr wrap="square">
            <a:spAutoFit/>
          </a:bodyPr>
          <a:lstStyle/>
          <a:p>
            <a:r>
              <a:rPr lang="en-US" sz="1100" b="0" i="0" u="none" strike="noStrike" baseline="0" dirty="0">
                <a:solidFill>
                  <a:srgbClr val="000000"/>
                </a:solidFill>
                <a:latin typeface="Times New Roman" panose="02020603050405020304" pitchFamily="18" charset="0"/>
                <a:cs typeface="Times New Roman" panose="02020603050405020304" pitchFamily="18" charset="0"/>
              </a:rPr>
              <a:t>Source: Data obtained from “The Big Mac Index” The Economist, January, 2021</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96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6CF349-868B-47CD-A693-BC1140997645}"/>
                  </a:ext>
                </a:extLst>
              </p:cNvPr>
              <p:cNvSpPr>
                <a:spLocks noGrp="1"/>
              </p:cNvSpPr>
              <p:nvPr>
                <p:ph idx="1"/>
              </p:nvPr>
            </p:nvSpPr>
            <p:spPr>
              <a:xfrm>
                <a:off x="398966" y="828885"/>
                <a:ext cx="8519684" cy="5901272"/>
              </a:xfrm>
            </p:spPr>
            <p:txBody>
              <a:bodyPr>
                <a:normAutofit/>
              </a:bodyPr>
              <a:lstStyle/>
              <a:p>
                <a:r>
                  <a:rPr lang="en-US" dirty="0"/>
                  <a:t>Relative purchasing power parity</a:t>
                </a:r>
              </a:p>
              <a:p>
                <a:pPr lvl="1"/>
                <a:r>
                  <a:rPr lang="en-US" dirty="0"/>
                  <a:t>Relative change in prices between two countries over a period of time determines the change in the exchange rate.</a:t>
                </a:r>
              </a:p>
              <a:p>
                <a:pPr marL="342900" lvl="1" indent="0" algn="ctr">
                  <a:buNone/>
                </a:pPr>
                <a14:m>
                  <m:oMath xmlns:m="http://schemas.openxmlformats.org/officeDocument/2006/math">
                    <m:f>
                      <m:fPr>
                        <m:ctrlPr>
                          <a:rPr lang="en-US" i="1" smtClean="0">
                            <a:solidFill>
                              <a:srgbClr val="FF0000"/>
                            </a:solidFill>
                            <a:latin typeface="Cambria Math" panose="02040503050406030204" pitchFamily="18" charset="0"/>
                          </a:rPr>
                        </m:ctrlPr>
                      </m:fPr>
                      <m:num>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𝑆</m:t>
                            </m:r>
                          </m:e>
                          <m:sub>
                            <m:r>
                              <a:rPr lang="en-US" b="0" i="1" smtClean="0">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𝑆</m:t>
                            </m:r>
                          </m:e>
                          <m:sub>
                            <m:r>
                              <a:rPr lang="en-US" b="0" i="1" smtClean="0">
                                <a:solidFill>
                                  <a:srgbClr val="FF0000"/>
                                </a:solidFill>
                                <a:latin typeface="Cambria Math" panose="02040503050406030204" pitchFamily="18" charset="0"/>
                              </a:rPr>
                              <m:t>0</m:t>
                            </m:r>
                          </m:sub>
                        </m:sSub>
                      </m:num>
                      <m:den>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𝑆</m:t>
                            </m:r>
                          </m:e>
                          <m:sub>
                            <m:r>
                              <a:rPr lang="en-US" b="0" i="1" smtClean="0">
                                <a:solidFill>
                                  <a:srgbClr val="FF0000"/>
                                </a:solidFill>
                                <a:latin typeface="Cambria Math" panose="02040503050406030204" pitchFamily="18" charset="0"/>
                              </a:rPr>
                              <m:t>0</m:t>
                            </m:r>
                          </m:sub>
                        </m:sSub>
                      </m:den>
                    </m:f>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𝑒</m:t>
                    </m:r>
                    <m:r>
                      <a:rPr lang="en-US" i="1">
                        <a:solidFill>
                          <a:srgbClr val="FF0000"/>
                        </a:solidFill>
                        <a:latin typeface="Cambria Math" panose="02040503050406030204" pitchFamily="18" charset="0"/>
                      </a:rPr>
                      <m:t>=</m:t>
                    </m:r>
                    <m:d>
                      <m:dPr>
                        <m:begChr m:val="["/>
                        <m:endChr m:val="]"/>
                        <m:ctrlPr>
                          <a:rPr lang="en-US" i="1">
                            <a:solidFill>
                              <a:srgbClr val="FF0000"/>
                            </a:solidFill>
                            <a:latin typeface="Cambria Math" panose="02040503050406030204" pitchFamily="18" charset="0"/>
                          </a:rPr>
                        </m:ctrlPr>
                      </m:dPr>
                      <m:e>
                        <m:f>
                          <m:fPr>
                            <m:ctrlPr>
                              <a:rPr lang="en-US" i="1">
                                <a:solidFill>
                                  <a:srgbClr val="FF0000"/>
                                </a:solidFill>
                                <a:latin typeface="Cambria Math" panose="02040503050406030204" pitchFamily="18" charset="0"/>
                              </a:rPr>
                            </m:ctrlPr>
                          </m:fPr>
                          <m:num>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𝜋</m:t>
                                </m:r>
                              </m:e>
                              <m:sub>
                                <m:r>
                                  <a:rPr lang="en-US" i="1">
                                    <a:solidFill>
                                      <a:srgbClr val="FF0000"/>
                                    </a:solidFill>
                                    <a:latin typeface="Cambria Math" panose="02040503050406030204" pitchFamily="18" charset="0"/>
                                  </a:rPr>
                                  <m:t>$</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𝜋</m:t>
                                </m:r>
                              </m:e>
                              <m:sub>
                                <m:r>
                                  <a:rPr lang="en-US" i="1">
                                    <a:solidFill>
                                      <a:srgbClr val="FF0000"/>
                                    </a:solidFill>
                                    <a:latin typeface="Cambria Math" panose="02040503050406030204" pitchFamily="18" charset="0"/>
                                  </a:rPr>
                                  <m:t>𝑓</m:t>
                                </m:r>
                              </m:sub>
                            </m:sSub>
                          </m:num>
                          <m:den>
                            <m:r>
                              <a:rPr lang="en-US" i="1">
                                <a:solidFill>
                                  <a:srgbClr val="FF0000"/>
                                </a:solidFill>
                                <a:latin typeface="Cambria Math" panose="02040503050406030204" pitchFamily="18" charset="0"/>
                              </a:rPr>
                              <m:t>1+</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𝜋</m:t>
                                </m:r>
                              </m:e>
                              <m:sub>
                                <m:r>
                                  <a:rPr lang="en-US" i="1">
                                    <a:solidFill>
                                      <a:srgbClr val="FF0000"/>
                                    </a:solidFill>
                                    <a:latin typeface="Cambria Math" panose="02040503050406030204" pitchFamily="18" charset="0"/>
                                  </a:rPr>
                                  <m:t>𝑓</m:t>
                                </m:r>
                              </m:sub>
                            </m:sSub>
                          </m:den>
                        </m:f>
                      </m:e>
                    </m:d>
                    <m:r>
                      <a:rPr lang="en-US" i="1">
                        <a:solidFill>
                          <a:srgbClr val="FF0000"/>
                        </a:solidFill>
                        <a:latin typeface="Cambria Math" panose="02040503050406030204" pitchFamily="18" charset="0"/>
                        <a:ea typeface="Cambria Math" panose="02040503050406030204" pitchFamily="18" charset="0"/>
                      </a:rPr>
                      <m:t>≈</m:t>
                    </m:r>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𝜋</m:t>
                        </m:r>
                      </m:e>
                      <m:sub>
                        <m:r>
                          <a:rPr lang="en-US" i="1">
                            <a:solidFill>
                              <a:srgbClr val="FF0000"/>
                            </a:solidFill>
                            <a:latin typeface="Cambria Math" panose="02040503050406030204" pitchFamily="18" charset="0"/>
                            <a:ea typeface="Cambria Math" panose="02040503050406030204" pitchFamily="18" charset="0"/>
                          </a:rPr>
                          <m:t>$</m:t>
                        </m:r>
                      </m:sub>
                    </m:sSub>
                    <m: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𝜋</m:t>
                        </m:r>
                      </m:e>
                      <m:sub>
                        <m:r>
                          <a:rPr lang="en-US" i="1">
                            <a:solidFill>
                              <a:srgbClr val="FF0000"/>
                            </a:solidFill>
                            <a:latin typeface="Cambria Math" panose="02040503050406030204" pitchFamily="18" charset="0"/>
                            <a:ea typeface="Cambria Math" panose="02040503050406030204" pitchFamily="18" charset="0"/>
                          </a:rPr>
                          <m:t>𝑓</m:t>
                        </m:r>
                      </m:sub>
                    </m:sSub>
                  </m:oMath>
                </a14:m>
                <a:r>
                  <a:rPr lang="en-US" dirty="0"/>
                  <a:t> (direct quote)</a:t>
                </a:r>
              </a:p>
              <a:p>
                <a:pPr lvl="2"/>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𝜋</m:t>
                    </m:r>
                    <m:r>
                      <a:rPr lang="en-US" i="1" dirty="0" smtClean="0">
                        <a:solidFill>
                          <a:schemeClr val="tx1"/>
                        </a:solidFill>
                        <a:latin typeface="Cambria Math" panose="02040503050406030204" pitchFamily="18" charset="0"/>
                        <a:ea typeface="Cambria Math" panose="02040503050406030204" pitchFamily="18" charset="0"/>
                      </a:rPr>
                      <m:t> </m:t>
                    </m:r>
                  </m:oMath>
                </a14:m>
                <a:r>
                  <a:rPr lang="en-US" dirty="0">
                    <a:solidFill>
                      <a:schemeClr val="tx1"/>
                    </a:solidFill>
                  </a:rPr>
                  <a:t>is the inflation rate.</a:t>
                </a:r>
              </a:p>
              <a:p>
                <a:pPr lvl="1"/>
                <a:r>
                  <a:rPr lang="en-US" dirty="0"/>
                  <a:t>If the spot exchange rate between two countries starts in equilibrium, any change in the inflation differential between two countries tends to be offset over the long run by an equal, but opposite change in the spot exchange rate.</a:t>
                </a:r>
              </a:p>
              <a:p>
                <a:pPr lvl="1"/>
                <a:r>
                  <a:rPr lang="en-US" dirty="0"/>
                  <a:t>An economy that has relatively high inflation rate, its currency tends to depreciate in value.</a:t>
                </a:r>
              </a:p>
              <a:p>
                <a:pPr lvl="2"/>
                <a:r>
                  <a:rPr lang="en-US" sz="2000" dirty="0"/>
                  <a:t>If inflation is 6% in US, and 4% in UK, pound should appreciate against the dollar by about 2%. </a:t>
                </a:r>
              </a:p>
              <a:p>
                <a:endParaRPr lang="en-US" dirty="0"/>
              </a:p>
            </p:txBody>
          </p:sp>
        </mc:Choice>
        <mc:Fallback xmlns="">
          <p:sp>
            <p:nvSpPr>
              <p:cNvPr id="3" name="Content Placeholder 2">
                <a:extLst>
                  <a:ext uri="{FF2B5EF4-FFF2-40B4-BE49-F238E27FC236}">
                    <a16:creationId xmlns:a16="http://schemas.microsoft.com/office/drawing/2014/main" id="{A56CF349-868B-47CD-A693-BC1140997645}"/>
                  </a:ext>
                </a:extLst>
              </p:cNvPr>
              <p:cNvSpPr>
                <a:spLocks noGrp="1" noRot="1" noChangeAspect="1" noMove="1" noResize="1" noEditPoints="1" noAdjustHandles="1" noChangeArrowheads="1" noChangeShapeType="1" noTextEdit="1"/>
              </p:cNvSpPr>
              <p:nvPr>
                <p:ph idx="1"/>
              </p:nvPr>
            </p:nvSpPr>
            <p:spPr>
              <a:xfrm>
                <a:off x="398966" y="828885"/>
                <a:ext cx="8519684" cy="5901272"/>
              </a:xfrm>
              <a:blipFill>
                <a:blip r:embed="rId2"/>
                <a:stretch>
                  <a:fillRect l="-1288" t="-1860" r="-1431"/>
                </a:stretch>
              </a:blipFill>
            </p:spPr>
            <p:txBody>
              <a:bodyPr/>
              <a:lstStyle/>
              <a:p>
                <a:r>
                  <a:rPr lang="en-US">
                    <a:noFill/>
                  </a:rPr>
                  <a:t> </a:t>
                </a:r>
              </a:p>
            </p:txBody>
          </p:sp>
        </mc:Fallback>
      </mc:AlternateContent>
    </p:spTree>
    <p:extLst>
      <p:ext uri="{BB962C8B-B14F-4D97-AF65-F5344CB8AC3E}">
        <p14:creationId xmlns:p14="http://schemas.microsoft.com/office/powerpoint/2010/main" val="309204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9105B5-15B4-46B4-8C95-8AFB3893D16F}"/>
              </a:ext>
            </a:extLst>
          </p:cNvPr>
          <p:cNvPicPr>
            <a:picLocks noChangeAspect="1"/>
          </p:cNvPicPr>
          <p:nvPr/>
        </p:nvPicPr>
        <p:blipFill>
          <a:blip r:embed="rId2"/>
          <a:stretch>
            <a:fillRect/>
          </a:stretch>
        </p:blipFill>
        <p:spPr>
          <a:xfrm>
            <a:off x="3939287" y="2104133"/>
            <a:ext cx="5296729" cy="3794036"/>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32B85B-256A-4A5F-9E47-0CF8959BE261}"/>
                  </a:ext>
                </a:extLst>
              </p:cNvPr>
              <p:cNvSpPr>
                <a:spLocks noGrp="1"/>
              </p:cNvSpPr>
              <p:nvPr>
                <p:ph idx="1"/>
              </p:nvPr>
            </p:nvSpPr>
            <p:spPr>
              <a:xfrm>
                <a:off x="463550" y="702051"/>
                <a:ext cx="4910176" cy="6155949"/>
              </a:xfrm>
            </p:spPr>
            <p:txBody>
              <a:bodyPr>
                <a:normAutofit/>
              </a:bodyPr>
              <a:lstStyle/>
              <a:p>
                <a:pPr lvl="1"/>
                <a:endParaRPr lang="en-US" dirty="0"/>
              </a:p>
              <a:p>
                <a:pPr lvl="1"/>
                <a:r>
                  <a:rPr lang="en-US" dirty="0"/>
                  <a:t>PPP line and PPP deviations </a:t>
                </a:r>
              </a:p>
              <a:p>
                <a:pPr lvl="2"/>
                <a:r>
                  <a:rPr lang="en-US" dirty="0"/>
                  <a:t>All points to the left of (or above) the PPP line represent competitiveness of domestic products deteriorates in the world market.</a:t>
                </a:r>
              </a:p>
              <a:p>
                <a:pPr lvl="2"/>
                <a:r>
                  <a:rPr lang="en-US" dirty="0"/>
                  <a:t>All points to the right of (or below) the PPP line represent competitiveness of domestic products improves in the world market.</a:t>
                </a:r>
              </a:p>
              <a:p>
                <a:pPr lvl="1"/>
                <a:endParaRPr lang="en-US" dirty="0"/>
              </a:p>
              <a:p>
                <a:pPr lvl="1"/>
                <a:r>
                  <a:rPr lang="en-US" dirty="0"/>
                  <a:t>Real exchange rate </a:t>
                </a:r>
              </a:p>
              <a:p>
                <a:pPr lvl="1"/>
                <a14:m>
                  <m:oMath xmlns:m="http://schemas.openxmlformats.org/officeDocument/2006/math">
                    <m:r>
                      <a:rPr lang="en-US" i="1" smtClean="0">
                        <a:solidFill>
                          <a:srgbClr val="FF0000"/>
                        </a:solidFill>
                        <a:latin typeface="Cambria Math" panose="02040503050406030204" pitchFamily="18" charset="0"/>
                      </a:rPr>
                      <m:t>𝑞</m:t>
                    </m:r>
                    <m:r>
                      <a:rPr lang="en-US" i="1" smtClean="0">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𝜋</m:t>
                            </m:r>
                          </m:e>
                          <m:sub>
                            <m:r>
                              <a:rPr lang="en-US" i="1">
                                <a:solidFill>
                                  <a:srgbClr val="FF0000"/>
                                </a:solidFill>
                                <a:latin typeface="Cambria Math" panose="02040503050406030204" pitchFamily="18" charset="0"/>
                              </a:rPr>
                              <m:t>$</m:t>
                            </m:r>
                          </m:sub>
                        </m:sSub>
                      </m:num>
                      <m:den>
                        <m:r>
                          <a:rPr lang="en-US" i="1">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𝑒</m:t>
                        </m:r>
                        <m:r>
                          <a:rPr lang="en-US" i="1">
                            <a:solidFill>
                              <a:srgbClr val="FF0000"/>
                            </a:solidFill>
                            <a:latin typeface="Cambria Math" panose="02040503050406030204" pitchFamily="18" charset="0"/>
                          </a:rPr>
                          <m:t>)(1+</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𝜋</m:t>
                            </m:r>
                          </m:e>
                          <m:sub>
                            <m:r>
                              <a:rPr lang="en-US" i="1">
                                <a:solidFill>
                                  <a:srgbClr val="FF0000"/>
                                </a:solidFill>
                                <a:latin typeface="Cambria Math" panose="02040503050406030204" pitchFamily="18" charset="0"/>
                              </a:rPr>
                              <m:t>𝑓</m:t>
                            </m:r>
                          </m:sub>
                        </m:sSub>
                        <m:r>
                          <a:rPr lang="en-US" i="1">
                            <a:solidFill>
                              <a:srgbClr val="FF0000"/>
                            </a:solidFill>
                            <a:latin typeface="Cambria Math" panose="02040503050406030204" pitchFamily="18" charset="0"/>
                          </a:rPr>
                          <m:t>)</m:t>
                        </m:r>
                      </m:den>
                    </m:f>
                  </m:oMath>
                </a14:m>
                <a:endParaRPr lang="en-US" dirty="0"/>
              </a:p>
              <a:p>
                <a:pPr lvl="2"/>
                <a:r>
                  <a:rPr lang="en-US" dirty="0"/>
                  <a:t>q=1, PPP holds, domestic competitiveness unaltered.</a:t>
                </a:r>
              </a:p>
              <a:p>
                <a:pPr lvl="2"/>
                <a:r>
                  <a:rPr lang="en-US" dirty="0"/>
                  <a:t>q&lt;1, domestic products competitiveness improves.</a:t>
                </a:r>
              </a:p>
              <a:p>
                <a:pPr lvl="2"/>
                <a:r>
                  <a:rPr lang="en-US" dirty="0"/>
                  <a:t>q&gt;1, domestic products competitiveness deteriorates. </a:t>
                </a:r>
              </a:p>
              <a:p>
                <a:endParaRPr lang="en-US" dirty="0"/>
              </a:p>
            </p:txBody>
          </p:sp>
        </mc:Choice>
        <mc:Fallback xmlns="">
          <p:sp>
            <p:nvSpPr>
              <p:cNvPr id="3" name="Content Placeholder 2">
                <a:extLst>
                  <a:ext uri="{FF2B5EF4-FFF2-40B4-BE49-F238E27FC236}">
                    <a16:creationId xmlns:a16="http://schemas.microsoft.com/office/drawing/2014/main" id="{3A32B85B-256A-4A5F-9E47-0CF8959BE261}"/>
                  </a:ext>
                </a:extLst>
              </p:cNvPr>
              <p:cNvSpPr>
                <a:spLocks noGrp="1" noRot="1" noChangeAspect="1" noMove="1" noResize="1" noEditPoints="1" noAdjustHandles="1" noChangeArrowheads="1" noChangeShapeType="1" noTextEdit="1"/>
              </p:cNvSpPr>
              <p:nvPr>
                <p:ph idx="1"/>
              </p:nvPr>
            </p:nvSpPr>
            <p:spPr>
              <a:xfrm>
                <a:off x="463550" y="702051"/>
                <a:ext cx="4910176" cy="6155949"/>
              </a:xfrm>
              <a:blipFill>
                <a:blip r:embed="rId3"/>
                <a:stretch>
                  <a:fillRect r="-186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8ABDAC2-DC1C-4982-BE19-59D4569ED733}"/>
              </a:ext>
            </a:extLst>
          </p:cNvPr>
          <p:cNvSpPr txBox="1"/>
          <p:nvPr/>
        </p:nvSpPr>
        <p:spPr>
          <a:xfrm>
            <a:off x="775723" y="1993479"/>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8E49B338-425A-4FB5-8525-F55CB81D6930}"/>
              </a:ext>
            </a:extLst>
          </p:cNvPr>
          <p:cNvSpPr txBox="1"/>
          <p:nvPr/>
        </p:nvSpPr>
        <p:spPr>
          <a:xfrm>
            <a:off x="637047" y="654380"/>
            <a:ext cx="7006533" cy="757130"/>
          </a:xfrm>
          <a:prstGeom prst="rect">
            <a:avLst/>
          </a:prstGeom>
          <a:noFill/>
        </p:spPr>
        <p:txBody>
          <a:bodyPr wrap="none" rtlCol="0">
            <a:spAutoFit/>
          </a:bodyPr>
          <a:lstStyle/>
          <a:p>
            <a:pPr marL="457200" marR="0" lvl="0" indent="-45720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PPP Deviations and the Real Exchange Rate</a:t>
            </a:r>
          </a:p>
          <a:p>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5895217-7669-49F4-9FF5-5E343AF0083A}"/>
                  </a:ext>
                </a:extLst>
              </p:cNvPr>
              <p:cNvSpPr txBox="1"/>
              <p:nvPr/>
            </p:nvSpPr>
            <p:spPr>
              <a:xfrm>
                <a:off x="6145221" y="1601897"/>
                <a:ext cx="1498359" cy="391582"/>
              </a:xfrm>
              <a:prstGeom prst="rect">
                <a:avLst/>
              </a:prstGeom>
              <a:noFill/>
            </p:spPr>
            <p:txBody>
              <a:bodyPr wrap="square">
                <a:spAutoFit/>
              </a:bodyPr>
              <a:lstStyle/>
              <a:p>
                <a14:m>
                  <m:oMath xmlns:m="http://schemas.openxmlformats.org/officeDocument/2006/math">
                    <m:r>
                      <a:rPr lang="en-US" b="0" i="1" smtClean="0">
                        <a:solidFill>
                          <a:srgbClr val="FF0000"/>
                        </a:solidFill>
                        <a:latin typeface="Cambria Math" panose="02040503050406030204" pitchFamily="18" charset="0"/>
                        <a:ea typeface="Cambria Math" panose="02040503050406030204" pitchFamily="18" charset="0"/>
                      </a:rPr>
                      <m:t>𝑒</m:t>
                    </m:r>
                    <m:r>
                      <a:rPr lang="en-US" i="1" smtClean="0">
                        <a:solidFill>
                          <a:srgbClr val="FF0000"/>
                        </a:solidFill>
                        <a:latin typeface="Cambria Math" panose="02040503050406030204" pitchFamily="18" charset="0"/>
                        <a:ea typeface="Cambria Math" panose="02040503050406030204" pitchFamily="18" charset="0"/>
                      </a:rPr>
                      <m:t>≈</m:t>
                    </m:r>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𝜋</m:t>
                        </m:r>
                      </m:e>
                      <m:sub>
                        <m:r>
                          <a:rPr lang="en-US" i="1">
                            <a:solidFill>
                              <a:srgbClr val="FF0000"/>
                            </a:solidFill>
                            <a:latin typeface="Cambria Math" panose="02040503050406030204" pitchFamily="18" charset="0"/>
                            <a:ea typeface="Cambria Math" panose="02040503050406030204" pitchFamily="18" charset="0"/>
                          </a:rPr>
                          <m:t>$</m:t>
                        </m:r>
                      </m:sub>
                    </m:sSub>
                    <m: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𝜋</m:t>
                        </m:r>
                      </m:e>
                      <m:sub>
                        <m:r>
                          <a:rPr lang="en-US" i="1">
                            <a:solidFill>
                              <a:srgbClr val="FF0000"/>
                            </a:solidFill>
                            <a:latin typeface="Cambria Math" panose="02040503050406030204" pitchFamily="18" charset="0"/>
                            <a:ea typeface="Cambria Math" panose="02040503050406030204" pitchFamily="18" charset="0"/>
                          </a:rPr>
                          <m:t>𝑓</m:t>
                        </m:r>
                      </m:sub>
                    </m:sSub>
                  </m:oMath>
                </a14:m>
                <a:r>
                  <a:rPr lang="en-US" dirty="0"/>
                  <a:t> </a:t>
                </a:r>
              </a:p>
            </p:txBody>
          </p:sp>
        </mc:Choice>
        <mc:Fallback xmlns="">
          <p:sp>
            <p:nvSpPr>
              <p:cNvPr id="7" name="TextBox 6">
                <a:extLst>
                  <a:ext uri="{FF2B5EF4-FFF2-40B4-BE49-F238E27FC236}">
                    <a16:creationId xmlns:a16="http://schemas.microsoft.com/office/drawing/2014/main" id="{F5895217-7669-49F4-9FF5-5E343AF0083A}"/>
                  </a:ext>
                </a:extLst>
              </p:cNvPr>
              <p:cNvSpPr txBox="1">
                <a:spLocks noRot="1" noChangeAspect="1" noMove="1" noResize="1" noEditPoints="1" noAdjustHandles="1" noChangeArrowheads="1" noChangeShapeType="1" noTextEdit="1"/>
              </p:cNvSpPr>
              <p:nvPr/>
            </p:nvSpPr>
            <p:spPr>
              <a:xfrm>
                <a:off x="6145221" y="1601897"/>
                <a:ext cx="1498359" cy="391582"/>
              </a:xfrm>
              <a:prstGeom prst="rect">
                <a:avLst/>
              </a:prstGeom>
              <a:blipFill>
                <a:blip r:embed="rId4"/>
                <a:stretch>
                  <a:fillRect b="-9375"/>
                </a:stretch>
              </a:blipFill>
            </p:spPr>
            <p:txBody>
              <a:bodyPr/>
              <a:lstStyle/>
              <a:p>
                <a:r>
                  <a:rPr lang="en-US">
                    <a:noFill/>
                  </a:rPr>
                  <a:t> </a:t>
                </a:r>
              </a:p>
            </p:txBody>
          </p:sp>
        </mc:Fallback>
      </mc:AlternateContent>
    </p:spTree>
    <p:extLst>
      <p:ext uri="{BB962C8B-B14F-4D97-AF65-F5344CB8AC3E}">
        <p14:creationId xmlns:p14="http://schemas.microsoft.com/office/powerpoint/2010/main" val="452106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A245E-67A6-4759-9E2B-DE0FCA031318}"/>
              </a:ext>
            </a:extLst>
          </p:cNvPr>
          <p:cNvSpPr>
            <a:spLocks noGrp="1"/>
          </p:cNvSpPr>
          <p:nvPr>
            <p:ph idx="1"/>
          </p:nvPr>
        </p:nvSpPr>
        <p:spPr>
          <a:xfrm>
            <a:off x="628650" y="962025"/>
            <a:ext cx="7886700" cy="4351338"/>
          </a:xfrm>
        </p:spPr>
        <p:txBody>
          <a:bodyPr>
            <a:normAutofit/>
          </a:bodyPr>
          <a:lstStyle/>
          <a:p>
            <a:r>
              <a:rPr lang="en-US" dirty="0"/>
              <a:t>Empirical evidence of purchasing power parity</a:t>
            </a:r>
          </a:p>
          <a:p>
            <a:pPr lvl="1"/>
            <a:r>
              <a:rPr lang="en-US" dirty="0"/>
              <a:t>PPP holds up well over the very long run but poorly for shorter time periods.</a:t>
            </a:r>
          </a:p>
          <a:p>
            <a:r>
              <a:rPr lang="en-US" dirty="0"/>
              <a:t>Reasons for deviations from PPP.</a:t>
            </a:r>
          </a:p>
          <a:p>
            <a:pPr lvl="1"/>
            <a:r>
              <a:rPr lang="en-US" dirty="0"/>
              <a:t>No substitutes for traded products.</a:t>
            </a:r>
          </a:p>
          <a:p>
            <a:pPr lvl="1"/>
            <a:r>
              <a:rPr lang="en-US" dirty="0"/>
              <a:t>Government restrictions.</a:t>
            </a:r>
          </a:p>
          <a:p>
            <a:pPr lvl="1"/>
            <a:endParaRPr lang="en-US" dirty="0"/>
          </a:p>
        </p:txBody>
      </p:sp>
    </p:spTree>
    <p:extLst>
      <p:ext uri="{BB962C8B-B14F-4D97-AF65-F5344CB8AC3E}">
        <p14:creationId xmlns:p14="http://schemas.microsoft.com/office/powerpoint/2010/main" val="3692775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12791</TotalTime>
  <Words>1594</Words>
  <Application>Microsoft Office PowerPoint</Application>
  <PresentationFormat>On-screen Show (4:3)</PresentationFormat>
  <Paragraphs>137</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 Unicode MS</vt:lpstr>
      <vt:lpstr>Arial</vt:lpstr>
      <vt:lpstr>Calibri</vt:lpstr>
      <vt:lpstr>Cambria Math</vt:lpstr>
      <vt:lpstr>Courier New</vt:lpstr>
      <vt:lpstr>Palatino Linotype</vt:lpstr>
      <vt:lpstr>Times New Roman</vt:lpstr>
      <vt:lpstr>Office Theme</vt:lpstr>
      <vt:lpstr>1_Custom Design</vt:lpstr>
      <vt:lpstr>International Parity Conditions</vt:lpstr>
      <vt:lpstr>Learning Objectives</vt:lpstr>
      <vt:lpstr>International Parity Conditions</vt:lpstr>
      <vt:lpstr>PowerPoint Presentation</vt:lpstr>
      <vt:lpstr>Purchasing Power Parity: Prices and Exchange Rates</vt:lpstr>
      <vt:lpstr>PowerPoint Presentation</vt:lpstr>
      <vt:lpstr>PowerPoint Presentation</vt:lpstr>
      <vt:lpstr>PowerPoint Presentation</vt:lpstr>
      <vt:lpstr>PowerPoint Presentation</vt:lpstr>
      <vt:lpstr>Interest Rate Parity: Interest Rates and Exchange Rates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International fisher effect</vt:lpstr>
      <vt:lpstr>Forward Expectation Parity</vt:lpstr>
      <vt:lpstr>Approximate Equilibrium Exchange Rate Relationships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Cai</dc:creator>
  <cp:lastModifiedBy>Chen Cai</cp:lastModifiedBy>
  <cp:revision>41</cp:revision>
  <dcterms:created xsi:type="dcterms:W3CDTF">2021-08-29T13:05:56Z</dcterms:created>
  <dcterms:modified xsi:type="dcterms:W3CDTF">2021-09-21T18:48:31Z</dcterms:modified>
</cp:coreProperties>
</file>