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272" r:id="rId3"/>
    <p:sldId id="292" r:id="rId4"/>
    <p:sldId id="268" r:id="rId5"/>
    <p:sldId id="294" r:id="rId6"/>
    <p:sldId id="295" r:id="rId7"/>
    <p:sldId id="296" r:id="rId8"/>
    <p:sldId id="297" r:id="rId9"/>
    <p:sldId id="299" r:id="rId10"/>
    <p:sldId id="300" r:id="rId11"/>
    <p:sldId id="301" r:id="rId12"/>
    <p:sldId id="302" r:id="rId13"/>
    <p:sldId id="307" r:id="rId14"/>
    <p:sldId id="308" r:id="rId15"/>
    <p:sldId id="310" r:id="rId16"/>
    <p:sldId id="311" r:id="rId17"/>
    <p:sldId id="315" r:id="rId18"/>
    <p:sldId id="312" r:id="rId19"/>
    <p:sldId id="313" r:id="rId20"/>
    <p:sldId id="314" r:id="rId21"/>
    <p:sldId id="31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4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965" autoAdjust="0"/>
  </p:normalViewPr>
  <p:slideViewPr>
    <p:cSldViewPr snapToGrid="0">
      <p:cViewPr varScale="1">
        <p:scale>
          <a:sx n="106" d="100"/>
          <a:sy n="106" d="100"/>
        </p:scale>
        <p:origin x="172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D8B66-21B2-4F29-AF7B-1C57F0276943}" type="datetimeFigureOut">
              <a:rPr lang="en-US" smtClean="0"/>
              <a:t>11/9/2022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59291-08EE-40AD-93BC-FE205B4428F4}" type="slidenum">
              <a:rPr lang="en-US" smtClean="0"/>
              <a:t>‹#›</a:t>
            </a:fld>
            <a:endParaRPr lang="en-US"/>
          </a:p>
        </p:txBody>
      </p:sp>
    </p:spTree>
    <p:extLst>
      <p:ext uri="{BB962C8B-B14F-4D97-AF65-F5344CB8AC3E}">
        <p14:creationId xmlns:p14="http://schemas.microsoft.com/office/powerpoint/2010/main" val="26679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CFBE96-9BA6-4745-9AA9-0D362F9D9357}" type="slidenum">
              <a:rPr lang="en-US" smtClean="0"/>
              <a:t>3</a:t>
            </a:fld>
            <a:endParaRPr lang="en-US"/>
          </a:p>
        </p:txBody>
      </p:sp>
    </p:spTree>
    <p:extLst>
      <p:ext uri="{BB962C8B-B14F-4D97-AF65-F5344CB8AC3E}">
        <p14:creationId xmlns:p14="http://schemas.microsoft.com/office/powerpoint/2010/main" val="4248136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A7C3-B176-42B3-B897-8EAAB40274A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FB1EDB1-5D21-40C0-A797-B39CCE02BB6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3EE5529-CC08-400D-9CEB-F5132B5217EA}"/>
              </a:ext>
            </a:extLst>
          </p:cNvPr>
          <p:cNvSpPr>
            <a:spLocks noGrp="1"/>
          </p:cNvSpPr>
          <p:nvPr>
            <p:ph type="dt" sz="half" idx="10"/>
          </p:nvPr>
        </p:nvSpPr>
        <p:spPr/>
        <p:txBody>
          <a:bodyPr/>
          <a:lstStyle/>
          <a:p>
            <a:fld id="{C671CA82-3ECB-4EA6-8C04-DFD997E5C808}" type="datetimeFigureOut">
              <a:rPr lang="en-US" smtClean="0"/>
              <a:t>11/9/2022</a:t>
            </a:fld>
            <a:endParaRPr lang="en-US"/>
          </a:p>
        </p:txBody>
      </p:sp>
      <p:sp>
        <p:nvSpPr>
          <p:cNvPr id="5" name="Footer Placeholder 4">
            <a:extLst>
              <a:ext uri="{FF2B5EF4-FFF2-40B4-BE49-F238E27FC236}">
                <a16:creationId xmlns:a16="http://schemas.microsoft.com/office/drawing/2014/main" id="{5835DFEE-875A-4EFE-8B15-F43C84DB8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E7A23-4667-491B-B656-C01017A9DEE5}"/>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258333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DA89-79E2-4201-8036-9D820BFB30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7E5155-6724-44F7-8B43-E2E560E1A8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CEA2DC-798E-4623-B885-8B210892AE48}"/>
              </a:ext>
            </a:extLst>
          </p:cNvPr>
          <p:cNvSpPr>
            <a:spLocks noGrp="1"/>
          </p:cNvSpPr>
          <p:nvPr>
            <p:ph type="dt" sz="half" idx="10"/>
          </p:nvPr>
        </p:nvSpPr>
        <p:spPr/>
        <p:txBody>
          <a:bodyPr/>
          <a:lstStyle/>
          <a:p>
            <a:fld id="{C671CA82-3ECB-4EA6-8C04-DFD997E5C808}" type="datetimeFigureOut">
              <a:rPr lang="en-US" smtClean="0"/>
              <a:t>11/9/2022</a:t>
            </a:fld>
            <a:endParaRPr lang="en-US"/>
          </a:p>
        </p:txBody>
      </p:sp>
      <p:sp>
        <p:nvSpPr>
          <p:cNvPr id="5" name="Footer Placeholder 4">
            <a:extLst>
              <a:ext uri="{FF2B5EF4-FFF2-40B4-BE49-F238E27FC236}">
                <a16:creationId xmlns:a16="http://schemas.microsoft.com/office/drawing/2014/main" id="{81248BD6-FB4C-4585-B7EF-6E3D2AAC5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9698F-7CC9-48FC-840B-DCC26B75806D}"/>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2666239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AA4400-7AC8-4057-BB76-6EC21E9AF976}"/>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04AC69-D698-400A-BBB1-4F1C4CE89765}"/>
              </a:ext>
            </a:extLst>
          </p:cNvPr>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92AAB-325B-491E-A9FD-E4D5B3F6B8F8}"/>
              </a:ext>
            </a:extLst>
          </p:cNvPr>
          <p:cNvSpPr>
            <a:spLocks noGrp="1"/>
          </p:cNvSpPr>
          <p:nvPr>
            <p:ph type="dt" sz="half" idx="10"/>
          </p:nvPr>
        </p:nvSpPr>
        <p:spPr/>
        <p:txBody>
          <a:bodyPr/>
          <a:lstStyle/>
          <a:p>
            <a:fld id="{C671CA82-3ECB-4EA6-8C04-DFD997E5C808}" type="datetimeFigureOut">
              <a:rPr lang="en-US" smtClean="0"/>
              <a:t>11/9/2022</a:t>
            </a:fld>
            <a:endParaRPr lang="en-US"/>
          </a:p>
        </p:txBody>
      </p:sp>
      <p:sp>
        <p:nvSpPr>
          <p:cNvPr id="5" name="Footer Placeholder 4">
            <a:extLst>
              <a:ext uri="{FF2B5EF4-FFF2-40B4-BE49-F238E27FC236}">
                <a16:creationId xmlns:a16="http://schemas.microsoft.com/office/drawing/2014/main" id="{9A852151-32F7-45D8-9943-CBC27BC6C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C96B3-F58E-42D3-A277-E7508135F4C0}"/>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797745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431801"/>
        </a:solidFill>
        <a:effectLst/>
      </p:bgPr>
    </p:bg>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bg1"/>
                </a:solidFill>
              </a:defRPr>
            </a:lvl1pPr>
          </a:lstStyle>
          <a:p>
            <a:r>
              <a:rPr lang="en-US" dirty="0"/>
              <a:t>Presentation Title to Come Here</a:t>
            </a:r>
          </a:p>
        </p:txBody>
      </p:sp>
    </p:spTree>
    <p:extLst>
      <p:ext uri="{BB962C8B-B14F-4D97-AF65-F5344CB8AC3E}">
        <p14:creationId xmlns:p14="http://schemas.microsoft.com/office/powerpoint/2010/main" val="329429391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EF822-FB6A-4C87-B363-FA36C97FFC1B}"/>
              </a:ext>
            </a:extLst>
          </p:cNvPr>
          <p:cNvSpPr>
            <a:spLocks noGrp="1"/>
          </p:cNvSpPr>
          <p:nvPr>
            <p:ph type="title"/>
          </p:nvPr>
        </p:nvSpPr>
        <p:spPr/>
        <p:txBody>
          <a:bodyPr>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4AE8F3A-489B-492E-935A-E223D073256D}"/>
              </a:ext>
            </a:extLst>
          </p:cNvPr>
          <p:cNvSpPr>
            <a:spLocks noGrp="1"/>
          </p:cNvSpPr>
          <p:nvPr>
            <p:ph idx="1"/>
          </p:nvPr>
        </p:nvSpPr>
        <p:spPr/>
        <p:txBody>
          <a:bodyPr/>
          <a:lstStyle>
            <a:lvl1pPr marL="457200" indent="-457200">
              <a:buFont typeface="Arial" panose="020B0604020202020204" pitchFamily="34" charset="0"/>
              <a:buChar char="•"/>
              <a:defRPr b="0"/>
            </a:lvl1pPr>
            <a:lvl2pPr marL="514350" indent="-171450">
              <a:buFont typeface="Times New Roman" panose="02020603050405020304" pitchFamily="18" charset="0"/>
              <a:buChar char="―"/>
              <a:defRPr b="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C0BEA9E-901B-4436-9B30-AE2071FDF876}"/>
              </a:ext>
            </a:extLst>
          </p:cNvPr>
          <p:cNvSpPr>
            <a:spLocks noGrp="1"/>
          </p:cNvSpPr>
          <p:nvPr>
            <p:ph type="dt" sz="half" idx="10"/>
          </p:nvPr>
        </p:nvSpPr>
        <p:spPr/>
        <p:txBody>
          <a:bodyPr/>
          <a:lstStyle/>
          <a:p>
            <a:fld id="{C671CA82-3ECB-4EA6-8C04-DFD997E5C808}" type="datetimeFigureOut">
              <a:rPr lang="en-US" smtClean="0"/>
              <a:t>11/9/2022</a:t>
            </a:fld>
            <a:endParaRPr lang="en-US"/>
          </a:p>
        </p:txBody>
      </p:sp>
      <p:sp>
        <p:nvSpPr>
          <p:cNvPr id="5" name="Footer Placeholder 4">
            <a:extLst>
              <a:ext uri="{FF2B5EF4-FFF2-40B4-BE49-F238E27FC236}">
                <a16:creationId xmlns:a16="http://schemas.microsoft.com/office/drawing/2014/main" id="{6E31C536-1B32-4180-A9FD-C7D9B7C1F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EAE13-C25A-4400-8B94-6250B1AC7BC3}"/>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122383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67EA-22EB-4414-8499-F19F3E9DC849}"/>
              </a:ext>
            </a:extLst>
          </p:cNvPr>
          <p:cNvSpPr>
            <a:spLocks noGrp="1"/>
          </p:cNvSpPr>
          <p:nvPr>
            <p:ph type="title"/>
          </p:nvPr>
        </p:nvSpPr>
        <p:spPr>
          <a:xfrm>
            <a:off x="623888" y="1709741"/>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F0EFF80-FB78-4ABB-A561-58124DBC7C4D}"/>
              </a:ext>
            </a:extLst>
          </p:cNvPr>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74BD48-2FEF-4EFD-BE4F-58777C9EE6D3}"/>
              </a:ext>
            </a:extLst>
          </p:cNvPr>
          <p:cNvSpPr>
            <a:spLocks noGrp="1"/>
          </p:cNvSpPr>
          <p:nvPr>
            <p:ph type="dt" sz="half" idx="10"/>
          </p:nvPr>
        </p:nvSpPr>
        <p:spPr/>
        <p:txBody>
          <a:bodyPr/>
          <a:lstStyle/>
          <a:p>
            <a:fld id="{C671CA82-3ECB-4EA6-8C04-DFD997E5C808}" type="datetimeFigureOut">
              <a:rPr lang="en-US" smtClean="0"/>
              <a:t>11/9/2022</a:t>
            </a:fld>
            <a:endParaRPr lang="en-US"/>
          </a:p>
        </p:txBody>
      </p:sp>
      <p:sp>
        <p:nvSpPr>
          <p:cNvPr id="5" name="Footer Placeholder 4">
            <a:extLst>
              <a:ext uri="{FF2B5EF4-FFF2-40B4-BE49-F238E27FC236}">
                <a16:creationId xmlns:a16="http://schemas.microsoft.com/office/drawing/2014/main" id="{47E418D6-29A7-49D0-8ED2-0BBB4F8465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330DD-04A2-4214-9BEB-690470C41FEB}"/>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84543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E844-065A-464F-A125-472E3A1B73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98271-E3EA-45A7-84A4-B1495193BA26}"/>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ACEF91-554C-49F7-86A8-91DC5830181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5F35FC-6148-43B8-A23C-F9D56853445D}"/>
              </a:ext>
            </a:extLst>
          </p:cNvPr>
          <p:cNvSpPr>
            <a:spLocks noGrp="1"/>
          </p:cNvSpPr>
          <p:nvPr>
            <p:ph type="dt" sz="half" idx="10"/>
          </p:nvPr>
        </p:nvSpPr>
        <p:spPr/>
        <p:txBody>
          <a:bodyPr/>
          <a:lstStyle/>
          <a:p>
            <a:fld id="{C671CA82-3ECB-4EA6-8C04-DFD997E5C808}" type="datetimeFigureOut">
              <a:rPr lang="en-US" smtClean="0"/>
              <a:t>11/9/2022</a:t>
            </a:fld>
            <a:endParaRPr lang="en-US"/>
          </a:p>
        </p:txBody>
      </p:sp>
      <p:sp>
        <p:nvSpPr>
          <p:cNvPr id="6" name="Footer Placeholder 5">
            <a:extLst>
              <a:ext uri="{FF2B5EF4-FFF2-40B4-BE49-F238E27FC236}">
                <a16:creationId xmlns:a16="http://schemas.microsoft.com/office/drawing/2014/main" id="{90775909-4361-40F8-ACCB-85D3D48D46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3E63C-A5D8-4427-89CB-76AA432F3B41}"/>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35846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4984-FF53-489E-B2EB-921012164082}"/>
              </a:ext>
            </a:extLst>
          </p:cNvPr>
          <p:cNvSpPr>
            <a:spLocks noGrp="1"/>
          </p:cNvSpPr>
          <p:nvPr>
            <p:ph type="title"/>
          </p:nvPr>
        </p:nvSpPr>
        <p:spPr>
          <a:xfrm>
            <a:off x="629841" y="365128"/>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764207-6AE3-4426-B2D7-BE8B1B93384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06772DD-3745-4A53-A197-DBDDF5F4A0E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DF9536-FF84-49EA-AED6-B05C9F58E9E5}"/>
              </a:ext>
            </a:extLst>
          </p:cNvPr>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6450B53-6910-45EB-91FF-F20A62271765}"/>
              </a:ext>
            </a:extLst>
          </p:cNvPr>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FD88F5-25CB-4456-9C74-3A15407797B9}"/>
              </a:ext>
            </a:extLst>
          </p:cNvPr>
          <p:cNvSpPr>
            <a:spLocks noGrp="1"/>
          </p:cNvSpPr>
          <p:nvPr>
            <p:ph type="dt" sz="half" idx="10"/>
          </p:nvPr>
        </p:nvSpPr>
        <p:spPr/>
        <p:txBody>
          <a:bodyPr/>
          <a:lstStyle/>
          <a:p>
            <a:fld id="{C671CA82-3ECB-4EA6-8C04-DFD997E5C808}" type="datetimeFigureOut">
              <a:rPr lang="en-US" smtClean="0"/>
              <a:t>11/9/2022</a:t>
            </a:fld>
            <a:endParaRPr lang="en-US"/>
          </a:p>
        </p:txBody>
      </p:sp>
      <p:sp>
        <p:nvSpPr>
          <p:cNvPr id="8" name="Footer Placeholder 7">
            <a:extLst>
              <a:ext uri="{FF2B5EF4-FFF2-40B4-BE49-F238E27FC236}">
                <a16:creationId xmlns:a16="http://schemas.microsoft.com/office/drawing/2014/main" id="{6B6EF816-4098-482B-B3A5-692FD519A3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0DB1F3-5ADB-468D-A366-B5AD7DE6B3FB}"/>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329068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2A9B-E7AD-47DB-8133-A1D482BD9F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F06ECA-DDD2-4B7F-B599-2F7D0EA3CED9}"/>
              </a:ext>
            </a:extLst>
          </p:cNvPr>
          <p:cNvSpPr>
            <a:spLocks noGrp="1"/>
          </p:cNvSpPr>
          <p:nvPr>
            <p:ph type="dt" sz="half" idx="10"/>
          </p:nvPr>
        </p:nvSpPr>
        <p:spPr/>
        <p:txBody>
          <a:bodyPr/>
          <a:lstStyle/>
          <a:p>
            <a:fld id="{C671CA82-3ECB-4EA6-8C04-DFD997E5C808}" type="datetimeFigureOut">
              <a:rPr lang="en-US" smtClean="0"/>
              <a:t>11/9/2022</a:t>
            </a:fld>
            <a:endParaRPr lang="en-US"/>
          </a:p>
        </p:txBody>
      </p:sp>
      <p:sp>
        <p:nvSpPr>
          <p:cNvPr id="4" name="Footer Placeholder 3">
            <a:extLst>
              <a:ext uri="{FF2B5EF4-FFF2-40B4-BE49-F238E27FC236}">
                <a16:creationId xmlns:a16="http://schemas.microsoft.com/office/drawing/2014/main" id="{309FF10C-432B-40A1-BA24-89661D049E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63C21B-4195-4FED-9397-1B36DF14D38E}"/>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12740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2FA5F-7999-4D15-90A8-A07EB2C41C19}"/>
              </a:ext>
            </a:extLst>
          </p:cNvPr>
          <p:cNvSpPr>
            <a:spLocks noGrp="1"/>
          </p:cNvSpPr>
          <p:nvPr>
            <p:ph type="dt" sz="half" idx="10"/>
          </p:nvPr>
        </p:nvSpPr>
        <p:spPr/>
        <p:txBody>
          <a:bodyPr/>
          <a:lstStyle/>
          <a:p>
            <a:fld id="{C671CA82-3ECB-4EA6-8C04-DFD997E5C808}" type="datetimeFigureOut">
              <a:rPr lang="en-US" smtClean="0"/>
              <a:t>11/9/2022</a:t>
            </a:fld>
            <a:endParaRPr lang="en-US"/>
          </a:p>
        </p:txBody>
      </p:sp>
      <p:sp>
        <p:nvSpPr>
          <p:cNvPr id="3" name="Footer Placeholder 2">
            <a:extLst>
              <a:ext uri="{FF2B5EF4-FFF2-40B4-BE49-F238E27FC236}">
                <a16:creationId xmlns:a16="http://schemas.microsoft.com/office/drawing/2014/main" id="{59AC4406-95D9-40C1-BAF1-BB1C7BA9EF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87F36-8CD1-4AA2-BEB2-21582FB835B2}"/>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4104086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EEF8-9A59-440A-87DE-086F4AB7928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5AB68D2-9C7C-4DB1-AF6E-14FF3B6A7E24}"/>
              </a:ext>
            </a:extLst>
          </p:cNvPr>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02C56E-5142-4737-8583-8ED3F63B3F9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75F2E7C-4DBB-4B7D-880A-CB2AC4E79D96}"/>
              </a:ext>
            </a:extLst>
          </p:cNvPr>
          <p:cNvSpPr>
            <a:spLocks noGrp="1"/>
          </p:cNvSpPr>
          <p:nvPr>
            <p:ph type="dt" sz="half" idx="10"/>
          </p:nvPr>
        </p:nvSpPr>
        <p:spPr/>
        <p:txBody>
          <a:bodyPr/>
          <a:lstStyle/>
          <a:p>
            <a:fld id="{C671CA82-3ECB-4EA6-8C04-DFD997E5C808}" type="datetimeFigureOut">
              <a:rPr lang="en-US" smtClean="0"/>
              <a:t>11/9/2022</a:t>
            </a:fld>
            <a:endParaRPr lang="en-US"/>
          </a:p>
        </p:txBody>
      </p:sp>
      <p:sp>
        <p:nvSpPr>
          <p:cNvPr id="6" name="Footer Placeholder 5">
            <a:extLst>
              <a:ext uri="{FF2B5EF4-FFF2-40B4-BE49-F238E27FC236}">
                <a16:creationId xmlns:a16="http://schemas.microsoft.com/office/drawing/2014/main" id="{6E59F262-F7A7-4D31-9B3E-81E54C11C7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39771F-531A-48BD-8B37-0FA8D3CF7C35}"/>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486928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A6290-8271-42FF-A28D-6CF44859E54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CBA60ED-8341-4477-9AAB-B0F9B4F33632}"/>
              </a:ext>
            </a:extLst>
          </p:cNvPr>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4A62250-CBFF-438D-8087-0247111FCFE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C898055-C5BD-4454-B4C9-758A39416E17}"/>
              </a:ext>
            </a:extLst>
          </p:cNvPr>
          <p:cNvSpPr>
            <a:spLocks noGrp="1"/>
          </p:cNvSpPr>
          <p:nvPr>
            <p:ph type="dt" sz="half" idx="10"/>
          </p:nvPr>
        </p:nvSpPr>
        <p:spPr/>
        <p:txBody>
          <a:bodyPr/>
          <a:lstStyle/>
          <a:p>
            <a:fld id="{C671CA82-3ECB-4EA6-8C04-DFD997E5C808}" type="datetimeFigureOut">
              <a:rPr lang="en-US" smtClean="0"/>
              <a:t>11/9/2022</a:t>
            </a:fld>
            <a:endParaRPr lang="en-US"/>
          </a:p>
        </p:txBody>
      </p:sp>
      <p:sp>
        <p:nvSpPr>
          <p:cNvPr id="6" name="Footer Placeholder 5">
            <a:extLst>
              <a:ext uri="{FF2B5EF4-FFF2-40B4-BE49-F238E27FC236}">
                <a16:creationId xmlns:a16="http://schemas.microsoft.com/office/drawing/2014/main" id="{C27D83E6-328A-43AD-BEF1-352B0709BE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D933E0-F2CC-455C-8C96-3AFF4B07D1D8}"/>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16784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E7DE70-807C-4DAD-882E-46E06507B4D8}"/>
              </a:ext>
            </a:extLst>
          </p:cNvPr>
          <p:cNvSpPr>
            <a:spLocks noGrp="1"/>
          </p:cNvSpPr>
          <p:nvPr>
            <p:ph type="title"/>
          </p:nvPr>
        </p:nvSpPr>
        <p:spPr>
          <a:xfrm>
            <a:off x="628650" y="777415"/>
            <a:ext cx="7886700" cy="79534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0D93D3A-BE27-4209-A30A-9C49048B650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95493FC-AF45-484E-A0B9-141C9BEAB6E3}"/>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671CA82-3ECB-4EA6-8C04-DFD997E5C808}" type="datetimeFigureOut">
              <a:rPr lang="en-US" smtClean="0"/>
              <a:t>11/9/2022</a:t>
            </a:fld>
            <a:endParaRPr lang="en-US"/>
          </a:p>
        </p:txBody>
      </p:sp>
      <p:sp>
        <p:nvSpPr>
          <p:cNvPr id="5" name="Footer Placeholder 4">
            <a:extLst>
              <a:ext uri="{FF2B5EF4-FFF2-40B4-BE49-F238E27FC236}">
                <a16:creationId xmlns:a16="http://schemas.microsoft.com/office/drawing/2014/main" id="{D702FBBC-B264-4894-B773-A6AB7F878EB6}"/>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631104-F21E-445D-8D4D-B3CFA9DF1EC8}"/>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F1E738-411C-4E98-AEDC-23459E193C85}" type="slidenum">
              <a:rPr lang="en-US" smtClean="0"/>
              <a:t>‹#›</a:t>
            </a:fld>
            <a:endParaRPr lang="en-US"/>
          </a:p>
        </p:txBody>
      </p:sp>
      <p:cxnSp>
        <p:nvCxnSpPr>
          <p:cNvPr id="7" name="Straight Connector 6">
            <a:extLst>
              <a:ext uri="{FF2B5EF4-FFF2-40B4-BE49-F238E27FC236}">
                <a16:creationId xmlns:a16="http://schemas.microsoft.com/office/drawing/2014/main" id="{BDA7D74E-B576-4F4F-A75A-8691E7B60DF4}"/>
              </a:ext>
            </a:extLst>
          </p:cNvPr>
          <p:cNvCxnSpPr>
            <a:cxnSpLocks/>
          </p:cNvCxnSpPr>
          <p:nvPr userDrawn="1"/>
        </p:nvCxnSpPr>
        <p:spPr>
          <a:xfrm>
            <a:off x="236483" y="668669"/>
            <a:ext cx="8666217" cy="0"/>
          </a:xfrm>
          <a:prstGeom prst="line">
            <a:avLst/>
          </a:prstGeom>
          <a:ln w="6350" cap="rnd">
            <a:solidFill>
              <a:srgbClr val="431801"/>
            </a:solidFill>
          </a:ln>
          <a:effectLst/>
        </p:spPr>
        <p:style>
          <a:lnRef idx="2">
            <a:schemeClr val="dk1"/>
          </a:lnRef>
          <a:fillRef idx="0">
            <a:schemeClr val="dk1"/>
          </a:fillRef>
          <a:effectRef idx="1">
            <a:schemeClr val="dk1"/>
          </a:effectRef>
          <a:fontRef idx="minor">
            <a:schemeClr val="tx1"/>
          </a:fontRef>
        </p:style>
      </p:cxnSp>
      <p:pic>
        <p:nvPicPr>
          <p:cNvPr id="9" name="Picture 8" descr="lehigh_official_stacked_logo_4C.eps">
            <a:extLst>
              <a:ext uri="{FF2B5EF4-FFF2-40B4-BE49-F238E27FC236}">
                <a16:creationId xmlns:a16="http://schemas.microsoft.com/office/drawing/2014/main" id="{91E49D75-6C29-4CCA-AB91-E7590F0FB0D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208606" y="324755"/>
            <a:ext cx="1176023" cy="254219"/>
          </a:xfrm>
          <a:prstGeom prst="rect">
            <a:avLst/>
          </a:prstGeom>
        </p:spPr>
      </p:pic>
    </p:spTree>
    <p:extLst>
      <p:ext uri="{BB962C8B-B14F-4D97-AF65-F5344CB8AC3E}">
        <p14:creationId xmlns:p14="http://schemas.microsoft.com/office/powerpoint/2010/main" val="1853178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40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171450" indent="-171450" algn="l" defTabSz="685800" rtl="0" eaLnBrk="1" latinLnBrk="0" hangingPunct="1">
        <a:lnSpc>
          <a:spcPct val="90000"/>
        </a:lnSpc>
        <a:spcBef>
          <a:spcPts val="750"/>
        </a:spcBef>
        <a:buFont typeface="Times New Roman" panose="02020603050405020304" pitchFamily="18" charset="0"/>
        <a:buChar char="―"/>
        <a:defRPr sz="2800" b="1"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a:solidFill>
            <a:srgbClr val="544000"/>
          </a:solidFill>
          <a:latin typeface="Times New Roman" panose="02020603050405020304" pitchFamily="18" charset="0"/>
          <a:ea typeface="+mn-ea"/>
          <a:cs typeface="Times New Roman" panose="02020603050405020304" pitchFamily="18" charset="0"/>
        </a:defRPr>
      </a:lvl2pPr>
      <a:lvl3pPr marL="971550" indent="-285750" algn="l" defTabSz="685800" rtl="0" eaLnBrk="1" latinLnBrk="0" hangingPunct="1">
        <a:lnSpc>
          <a:spcPct val="90000"/>
        </a:lnSpc>
        <a:spcBef>
          <a:spcPts val="375"/>
        </a:spcBef>
        <a:buFont typeface="Courier New" panose="02070309020205020404" pitchFamily="49" charset="0"/>
        <a:buChar char="o"/>
        <a:defRPr sz="18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43180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0470" y="2047409"/>
            <a:ext cx="7893854" cy="1513351"/>
          </a:xfrm>
          <a:prstGeom prst="rect">
            <a:avLst/>
          </a:prstGeom>
        </p:spPr>
        <p:txBody>
          <a:bodyPr vert="horz" lIns="91440" tIns="45720" rIns="91440" bIns="45720" rtlCol="0" anchor="ctr">
            <a:noAutofit/>
          </a:bodyPr>
          <a:lstStyle/>
          <a:p>
            <a:r>
              <a:rPr lang="en-US" dirty="0"/>
              <a:t>Presentation Title </a:t>
            </a:r>
            <a:br>
              <a:rPr lang="en-US" dirty="0"/>
            </a:br>
            <a:r>
              <a:rPr lang="en-US" dirty="0"/>
              <a:t>to Come Here</a:t>
            </a:r>
          </a:p>
        </p:txBody>
      </p:sp>
      <p:pic>
        <p:nvPicPr>
          <p:cNvPr id="9" name="Picture 8" descr="lehigh_official_stacked_logo_K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5411" y="5897670"/>
            <a:ext cx="2048913" cy="430779"/>
          </a:xfrm>
          <a:prstGeom prst="rect">
            <a:avLst/>
          </a:prstGeom>
        </p:spPr>
      </p:pic>
    </p:spTree>
    <p:extLst>
      <p:ext uri="{BB962C8B-B14F-4D97-AF65-F5344CB8AC3E}">
        <p14:creationId xmlns:p14="http://schemas.microsoft.com/office/powerpoint/2010/main" val="356135331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57200" rtl="0" eaLnBrk="1" latinLnBrk="0" hangingPunct="1">
        <a:lnSpc>
          <a:spcPts val="6400"/>
        </a:lnSpc>
        <a:spcBef>
          <a:spcPct val="0"/>
        </a:spcBef>
        <a:buNone/>
        <a:defRPr sz="6400" b="1" i="0" kern="1200" baseline="0">
          <a:solidFill>
            <a:schemeClr val="bg1"/>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25427"/>
            <a:ext cx="9113078" cy="1513351"/>
          </a:xfrm>
        </p:spPr>
        <p:txBody>
          <a:bodyPr/>
          <a:lstStyle/>
          <a:p>
            <a:pPr algn="ctr"/>
            <a:r>
              <a:rPr lang="en-US" sz="4400" dirty="0">
                <a:latin typeface="Times New Roman" panose="02020603050405020304" pitchFamily="18" charset="0"/>
                <a:cs typeface="Times New Roman" panose="02020603050405020304" pitchFamily="18" charset="0"/>
              </a:rPr>
              <a:t>Funding the Multinational Firm</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7440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514D6-8A46-4BAE-8ECB-58A1230CF7B9}"/>
              </a:ext>
            </a:extLst>
          </p:cNvPr>
          <p:cNvSpPr>
            <a:spLocks noGrp="1"/>
          </p:cNvSpPr>
          <p:nvPr>
            <p:ph type="title"/>
          </p:nvPr>
        </p:nvSpPr>
        <p:spPr/>
        <p:txBody>
          <a:bodyPr/>
          <a:lstStyle/>
          <a:p>
            <a:r>
              <a:rPr lang="en-US" altLang="en-US" dirty="0"/>
              <a:t>International CAPM (ICAPM)</a:t>
            </a:r>
            <a:endParaRPr lang="en-US" dirty="0"/>
          </a:p>
        </p:txBody>
      </p:sp>
      <p:sp>
        <p:nvSpPr>
          <p:cNvPr id="3" name="Content Placeholder 2">
            <a:extLst>
              <a:ext uri="{FF2B5EF4-FFF2-40B4-BE49-F238E27FC236}">
                <a16:creationId xmlns:a16="http://schemas.microsoft.com/office/drawing/2014/main" id="{F80BED57-C002-4314-A2AC-8074A7562C75}"/>
              </a:ext>
            </a:extLst>
          </p:cNvPr>
          <p:cNvSpPr>
            <a:spLocks noGrp="1"/>
          </p:cNvSpPr>
          <p:nvPr>
            <p:ph idx="1"/>
          </p:nvPr>
        </p:nvSpPr>
        <p:spPr/>
        <p:txBody>
          <a:bodyPr/>
          <a:lstStyle/>
          <a:p>
            <a:r>
              <a:rPr lang="en-US" altLang="en-US" sz="2800" dirty="0"/>
              <a:t>ICAPM assumes the financial markets are global, not just domestic.</a:t>
            </a:r>
          </a:p>
          <a:p>
            <a:endParaRPr lang="en-US" sz="2800" dirty="0"/>
          </a:p>
          <a:p>
            <a:endParaRPr lang="en-US" sz="2800" dirty="0"/>
          </a:p>
          <a:p>
            <a:pPr lvl="1"/>
            <a:r>
              <a:rPr lang="en-US" altLang="en-US" dirty="0"/>
              <a:t>The risk-free rate is unlikely to change much, but beta and market risk premium easily could change.</a:t>
            </a:r>
          </a:p>
          <a:p>
            <a:endParaRPr lang="en-US" dirty="0"/>
          </a:p>
        </p:txBody>
      </p:sp>
      <p:pic>
        <p:nvPicPr>
          <p:cNvPr id="4" name="Picture 3">
            <a:extLst>
              <a:ext uri="{FF2B5EF4-FFF2-40B4-BE49-F238E27FC236}">
                <a16:creationId xmlns:a16="http://schemas.microsoft.com/office/drawing/2014/main" id="{C2DA0CE8-87E3-4C02-99A3-96014EC5D806}"/>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713597" y="2698419"/>
            <a:ext cx="5411937" cy="972207"/>
          </a:xfrm>
          <a:prstGeom prst="rect">
            <a:avLst/>
          </a:prstGeom>
          <a:noFill/>
          <a:ln>
            <a:noFill/>
          </a:ln>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952539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B7A91-1C7A-4CDB-BB21-6A842E8DC035}"/>
              </a:ext>
            </a:extLst>
          </p:cNvPr>
          <p:cNvSpPr>
            <a:spLocks noGrp="1"/>
          </p:cNvSpPr>
          <p:nvPr>
            <p:ph type="title"/>
          </p:nvPr>
        </p:nvSpPr>
        <p:spPr/>
        <p:txBody>
          <a:bodyPr/>
          <a:lstStyle/>
          <a:p>
            <a:r>
              <a:rPr lang="en-US" altLang="en-US" dirty="0"/>
              <a:t>Example of ICAPM</a:t>
            </a:r>
            <a:endParaRPr lang="en-US" dirty="0"/>
          </a:p>
        </p:txBody>
      </p:sp>
      <p:sp>
        <p:nvSpPr>
          <p:cNvPr id="3" name="Content Placeholder 2">
            <a:extLst>
              <a:ext uri="{FF2B5EF4-FFF2-40B4-BE49-F238E27FC236}">
                <a16:creationId xmlns:a16="http://schemas.microsoft.com/office/drawing/2014/main" id="{8B678FA5-9270-4869-A625-1D9922CCCE3F}"/>
              </a:ext>
            </a:extLst>
          </p:cNvPr>
          <p:cNvSpPr>
            <a:spLocks noGrp="1"/>
          </p:cNvSpPr>
          <p:nvPr>
            <p:ph idx="1"/>
          </p:nvPr>
        </p:nvSpPr>
        <p:spPr/>
        <p:txBody>
          <a:bodyPr/>
          <a:lstStyle/>
          <a:p>
            <a:endParaRPr lang="en-US" dirty="0"/>
          </a:p>
        </p:txBody>
      </p:sp>
      <p:pic>
        <p:nvPicPr>
          <p:cNvPr id="4" name="Content Placeholder 3" descr="ex13_03.gif">
            <a:extLst>
              <a:ext uri="{FF2B5EF4-FFF2-40B4-BE49-F238E27FC236}">
                <a16:creationId xmlns:a16="http://schemas.microsoft.com/office/drawing/2014/main" id="{57CFE829-B5EF-407C-BDEC-E537621115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825625"/>
            <a:ext cx="9338114" cy="3471863"/>
          </a:xfrm>
          <a:prstGeom prst="rect">
            <a:avLst/>
          </a:prstGeom>
        </p:spPr>
      </p:pic>
    </p:spTree>
    <p:extLst>
      <p:ext uri="{BB962C8B-B14F-4D97-AF65-F5344CB8AC3E}">
        <p14:creationId xmlns:p14="http://schemas.microsoft.com/office/powerpoint/2010/main" val="1864077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35817-A2E2-406C-8BF5-CC382B78C047}"/>
              </a:ext>
            </a:extLst>
          </p:cNvPr>
          <p:cNvSpPr>
            <a:spLocks noGrp="1"/>
          </p:cNvSpPr>
          <p:nvPr>
            <p:ph type="title"/>
          </p:nvPr>
        </p:nvSpPr>
        <p:spPr/>
        <p:txBody>
          <a:bodyPr/>
          <a:lstStyle/>
          <a:p>
            <a:r>
              <a:rPr lang="en-US" altLang="en-US" dirty="0"/>
              <a:t>Raising Equity Globally</a:t>
            </a:r>
            <a:endParaRPr lang="en-US" dirty="0"/>
          </a:p>
        </p:txBody>
      </p:sp>
      <p:sp>
        <p:nvSpPr>
          <p:cNvPr id="3" name="Content Placeholder 2">
            <a:extLst>
              <a:ext uri="{FF2B5EF4-FFF2-40B4-BE49-F238E27FC236}">
                <a16:creationId xmlns:a16="http://schemas.microsoft.com/office/drawing/2014/main" id="{97159829-9DA5-4C80-AD15-EFAE730FBC24}"/>
              </a:ext>
            </a:extLst>
          </p:cNvPr>
          <p:cNvSpPr>
            <a:spLocks noGrp="1"/>
          </p:cNvSpPr>
          <p:nvPr>
            <p:ph idx="1"/>
          </p:nvPr>
        </p:nvSpPr>
        <p:spPr/>
        <p:txBody>
          <a:bodyPr/>
          <a:lstStyle/>
          <a:p>
            <a:r>
              <a:rPr lang="en-US" dirty="0"/>
              <a:t>Four major equity alternatives available to multinational firms.</a:t>
            </a:r>
          </a:p>
          <a:p>
            <a:r>
              <a:rPr lang="en-US" dirty="0"/>
              <a:t>Public pathway</a:t>
            </a:r>
          </a:p>
          <a:p>
            <a:pPr lvl="1"/>
            <a:r>
              <a:rPr lang="en-US" dirty="0"/>
              <a:t>Initial public offering (IPO).</a:t>
            </a:r>
          </a:p>
          <a:p>
            <a:pPr lvl="1"/>
            <a:r>
              <a:rPr lang="en-US" dirty="0"/>
              <a:t>Seasoned offering.</a:t>
            </a:r>
          </a:p>
          <a:p>
            <a:pPr lvl="1"/>
            <a:r>
              <a:rPr lang="en-US" altLang="en-US" dirty="0"/>
              <a:t>Depositary receipts.</a:t>
            </a:r>
          </a:p>
          <a:p>
            <a:pPr lvl="1"/>
            <a:r>
              <a:rPr lang="en-US" dirty="0" err="1"/>
              <a:t>Euroequity</a:t>
            </a:r>
            <a:r>
              <a:rPr lang="en-US" dirty="0"/>
              <a:t>—the initial sale of shares in two or more markets and countries simultaneously.</a:t>
            </a:r>
          </a:p>
          <a:p>
            <a:r>
              <a:rPr lang="en-US" dirty="0"/>
              <a:t>Private pathway</a:t>
            </a:r>
          </a:p>
          <a:p>
            <a:pPr lvl="1"/>
            <a:r>
              <a:rPr lang="en-US" dirty="0"/>
              <a:t>Private placement.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41209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21163B-3E63-416A-B90C-4ABBB8BA6C87}"/>
              </a:ext>
            </a:extLst>
          </p:cNvPr>
          <p:cNvSpPr>
            <a:spLocks noGrp="1"/>
          </p:cNvSpPr>
          <p:nvPr>
            <p:ph idx="1"/>
          </p:nvPr>
        </p:nvSpPr>
        <p:spPr>
          <a:xfrm>
            <a:off x="355630" y="846220"/>
            <a:ext cx="8619357" cy="5333564"/>
          </a:xfrm>
        </p:spPr>
        <p:txBody>
          <a:bodyPr>
            <a:normAutofit fontScale="92500" lnSpcReduction="20000"/>
          </a:bodyPr>
          <a:lstStyle/>
          <a:p>
            <a:r>
              <a:rPr lang="en-US" altLang="en-US" dirty="0"/>
              <a:t>Depositary receipts are certificates issued by a depository bank to represent the underlying shares of stock, which are held in trust at a foreign custodian bank.</a:t>
            </a:r>
          </a:p>
          <a:p>
            <a:r>
              <a:rPr lang="en-US" altLang="en-US" dirty="0"/>
              <a:t>American depository receipts (ADRs) are traded in the United States and denominated in US dollars.</a:t>
            </a:r>
          </a:p>
          <a:p>
            <a:pPr lvl="1"/>
            <a:r>
              <a:rPr lang="en-US" altLang="en-US" dirty="0"/>
              <a:t>Examples include Cemex (ticker symbol CX, Mexico), China Telecom Corp. (CHA, China), Nokia (NOK, Finland), Heineken (HINKF, Netherlands), Alibaba (BABA, China), and Credit Suisse Group (CS, Switzerland).</a:t>
            </a:r>
          </a:p>
          <a:p>
            <a:pPr lvl="1"/>
            <a:r>
              <a:rPr lang="en-US" altLang="en-US" dirty="0"/>
              <a:t>ADRs are sold, registered, and transferred in the US in the same manner as any share of stock with each ADR representing some multiple of the underlying foreign share.</a:t>
            </a:r>
          </a:p>
          <a:p>
            <a:pPr lvl="1"/>
            <a:r>
              <a:rPr lang="en-US" altLang="en-US" dirty="0"/>
              <a:t>ADRs also convey certain technical advantages to U.S. shareholders, such as dividends in $, lower trading cost, and faster settlement.</a:t>
            </a:r>
          </a:p>
          <a:p>
            <a:pPr lvl="1"/>
            <a:r>
              <a:rPr lang="en-US" altLang="en-US" dirty="0"/>
              <a:t>ADRs can be exchanged for the underlying foreign shares, or vice versa, so arbitrage keeps foreign and U.S. prices of any given share the same after adjusting for transfer costs.</a:t>
            </a:r>
          </a:p>
          <a:p>
            <a:pPr lvl="2"/>
            <a:r>
              <a:rPr lang="en-US" altLang="en-US" dirty="0"/>
              <a:t>Shares of Toyota are listed as an ADR on the NYSE, with each ADR representing 2 shares. The Toyota share closes at ¥6604 in Tokyo Stock Exchange, the exchange rate is ¥ 109.48/$, what should the Toyota ADR price be?</a:t>
            </a:r>
          </a:p>
          <a:p>
            <a:pPr lvl="1"/>
            <a:endParaRPr lang="en-US" altLang="en-US" dirty="0"/>
          </a:p>
          <a:p>
            <a:endParaRPr lang="en-US" dirty="0"/>
          </a:p>
        </p:txBody>
      </p:sp>
    </p:spTree>
    <p:extLst>
      <p:ext uri="{BB962C8B-B14F-4D97-AF65-F5344CB8AC3E}">
        <p14:creationId xmlns:p14="http://schemas.microsoft.com/office/powerpoint/2010/main" val="1858596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FA4045-F43F-45DD-8517-5C9E84808B5F}"/>
              </a:ext>
            </a:extLst>
          </p:cNvPr>
          <p:cNvSpPr>
            <a:spLocks noGrp="1"/>
          </p:cNvSpPr>
          <p:nvPr>
            <p:ph idx="1"/>
          </p:nvPr>
        </p:nvSpPr>
        <p:spPr>
          <a:xfrm>
            <a:off x="169283" y="941560"/>
            <a:ext cx="8974717" cy="5916440"/>
          </a:xfrm>
        </p:spPr>
        <p:txBody>
          <a:bodyPr>
            <a:normAutofit fontScale="92500" lnSpcReduction="20000"/>
          </a:bodyPr>
          <a:lstStyle/>
          <a:p>
            <a:r>
              <a:rPr lang="en-US" dirty="0"/>
              <a:t>Private placement is the sale of a security to a small set of qualified institutional buyers.</a:t>
            </a:r>
          </a:p>
          <a:p>
            <a:pPr lvl="1"/>
            <a:r>
              <a:rPr lang="en-US" dirty="0"/>
              <a:t>Passive investors (e.g., Rule 144A investors). </a:t>
            </a:r>
          </a:p>
          <a:p>
            <a:pPr lvl="2"/>
            <a:r>
              <a:rPr lang="en-US" dirty="0"/>
              <a:t>In 1990, the SEC approved Rule 144A. It permits qualified institutional buyers (QIBs) to trade privately placed securities without requiring SEC registration.</a:t>
            </a:r>
          </a:p>
          <a:p>
            <a:pPr lvl="2"/>
            <a:r>
              <a:rPr lang="en-US" dirty="0"/>
              <a:t>A QIB is an entity owns and invests on a discretionary basis $100 million in securities. </a:t>
            </a:r>
          </a:p>
          <a:p>
            <a:pPr lvl="2"/>
            <a:r>
              <a:rPr lang="en-US" dirty="0"/>
              <a:t>The SEC estimates that about 4,000 QIBs exist, mainly investment advisors, investment companies, insurance companies, pension funds, and charitable institutions. </a:t>
            </a:r>
          </a:p>
          <a:p>
            <a:pPr lvl="1"/>
            <a:r>
              <a:rPr lang="en-US" dirty="0"/>
              <a:t>Active investors(e.g., private equity fund). </a:t>
            </a:r>
          </a:p>
          <a:p>
            <a:pPr lvl="2"/>
            <a:r>
              <a:rPr lang="en-US" dirty="0"/>
              <a:t>Private equity funds are usually limited partnerships of institutional and wealthy investors, such as college endowment funds, </a:t>
            </a:r>
          </a:p>
          <a:p>
            <a:pPr lvl="2"/>
            <a:r>
              <a:rPr lang="en-US" dirty="0"/>
              <a:t>They usually seek control of publicly owned firms, taking them private, improving management, and then reselling them after one to three years such as selling the firms to other firms, to other private equity funds, or by taking them public once again.</a:t>
            </a:r>
          </a:p>
          <a:p>
            <a:r>
              <a:rPr lang="en-US" dirty="0"/>
              <a:t>The securities through private placement are not registered for sale to the public, thus holders don’t enjoy an open and liquid market for exchange of the issue. </a:t>
            </a:r>
          </a:p>
          <a:p>
            <a:pPr lvl="1"/>
            <a:r>
              <a:rPr lang="en-US" dirty="0"/>
              <a:t>A trading system called PORTAL was established to support the distribution of issues and to create a liquid secondary market for issues.</a:t>
            </a:r>
          </a:p>
          <a:p>
            <a:r>
              <a:rPr lang="en-US" dirty="0"/>
              <a:t>Both publicly traded and private firms could raise equity through private placement.</a:t>
            </a:r>
          </a:p>
          <a:p>
            <a:endParaRPr lang="en-US" dirty="0"/>
          </a:p>
        </p:txBody>
      </p:sp>
    </p:spTree>
    <p:extLst>
      <p:ext uri="{BB962C8B-B14F-4D97-AF65-F5344CB8AC3E}">
        <p14:creationId xmlns:p14="http://schemas.microsoft.com/office/powerpoint/2010/main" val="1795339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8D1F98-5B62-45F2-AC90-243D05CF53CD}"/>
              </a:ext>
            </a:extLst>
          </p:cNvPr>
          <p:cNvSpPr>
            <a:spLocks noGrp="1"/>
          </p:cNvSpPr>
          <p:nvPr>
            <p:ph idx="1"/>
          </p:nvPr>
        </p:nvSpPr>
        <p:spPr>
          <a:xfrm>
            <a:off x="411832" y="898224"/>
            <a:ext cx="8415676" cy="4351338"/>
          </a:xfrm>
        </p:spPr>
        <p:txBody>
          <a:bodyPr>
            <a:normAutofit/>
          </a:bodyPr>
          <a:lstStyle/>
          <a:p>
            <a:r>
              <a:rPr lang="en-US" dirty="0"/>
              <a:t>Which foreign markets to cross-list shares and sell new equity?</a:t>
            </a:r>
          </a:p>
          <a:p>
            <a:pPr lvl="1"/>
            <a:r>
              <a:rPr lang="en-US" dirty="0"/>
              <a:t>Improve the liquidity of its shares and support a liquid secondary market for new equity issues in foreign markets.</a:t>
            </a:r>
          </a:p>
          <a:p>
            <a:pPr lvl="1"/>
            <a:r>
              <a:rPr lang="en-US" dirty="0"/>
              <a:t>Increase its share price by overcoming mispricing in a segmented and illiquid home capital market.</a:t>
            </a:r>
          </a:p>
          <a:p>
            <a:pPr lvl="1"/>
            <a:r>
              <a:rPr lang="en-US" dirty="0"/>
              <a:t>Increase the firm’s visibility and acceptance to its customers, suppliers, creditors, and host governments.</a:t>
            </a:r>
          </a:p>
          <a:p>
            <a:pPr lvl="1"/>
            <a:r>
              <a:rPr lang="en-US" dirty="0"/>
              <a:t>Establish a liquid secondary market for shares used to acquire other firms in the host market and to compensate local management and employees of foreign subsidiaries.</a:t>
            </a:r>
          </a:p>
          <a:p>
            <a:endParaRPr lang="en-US" dirty="0"/>
          </a:p>
        </p:txBody>
      </p:sp>
    </p:spTree>
    <p:extLst>
      <p:ext uri="{BB962C8B-B14F-4D97-AF65-F5344CB8AC3E}">
        <p14:creationId xmlns:p14="http://schemas.microsoft.com/office/powerpoint/2010/main" val="1006320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79FDF0-BAF5-4F72-8CE5-B7D26F2A58AC}"/>
              </a:ext>
            </a:extLst>
          </p:cNvPr>
          <p:cNvSpPr>
            <a:spLocks noGrp="1"/>
          </p:cNvSpPr>
          <p:nvPr>
            <p:ph idx="1"/>
          </p:nvPr>
        </p:nvSpPr>
        <p:spPr>
          <a:xfrm>
            <a:off x="147614" y="815883"/>
            <a:ext cx="8376673" cy="5103881"/>
          </a:xfrm>
        </p:spPr>
        <p:txBody>
          <a:bodyPr>
            <a:normAutofit/>
          </a:bodyPr>
          <a:lstStyle/>
          <a:p>
            <a:pPr defTabSz="685800" eaLnBrk="1" hangingPunct="1">
              <a:lnSpc>
                <a:spcPct val="90000"/>
              </a:lnSpc>
              <a:spcBef>
                <a:spcPct val="20000"/>
              </a:spcBef>
            </a:pPr>
            <a:r>
              <a:rPr lang="en-US" altLang="en-US" sz="2800" dirty="0">
                <a:latin typeface="Times New Roman" panose="02020603050405020304" pitchFamily="18" charset="0"/>
                <a:cs typeface="Times New Roman" panose="02020603050405020304" pitchFamily="18" charset="0"/>
              </a:rPr>
              <a:t>Cross-listings of stocks do carry costs:</a:t>
            </a:r>
          </a:p>
          <a:p>
            <a:pPr lvl="1"/>
            <a:r>
              <a:rPr lang="en-US" altLang="en-US" dirty="0"/>
              <a:t>It can be costly to meet the disclosure and listing requirements imposed by the foreign exchange and regulatory authorities.</a:t>
            </a:r>
          </a:p>
          <a:p>
            <a:pPr lvl="1"/>
            <a:r>
              <a:rPr lang="en-US" altLang="en-US" dirty="0"/>
              <a:t> Public firm financial disclosures can be seen as a tremendous amount of information that customers, suppliers, partners, and competitors may use in their relationship with the firm. </a:t>
            </a:r>
          </a:p>
          <a:p>
            <a:pPr lvl="1"/>
            <a:r>
              <a:rPr lang="en-US" altLang="en-US" dirty="0"/>
              <a:t>Once a company’s stock is traded in overseas markets, there can be volatility spillover from these markets.</a:t>
            </a:r>
          </a:p>
          <a:p>
            <a:pPr lvl="1"/>
            <a:r>
              <a:rPr lang="en-US" altLang="en-US" dirty="0"/>
              <a:t>Once a company’s stock is made available to foreigners, they might acquire a controlling interest and challenge the domestic control of the company.</a:t>
            </a:r>
          </a:p>
          <a:p>
            <a:endParaRPr lang="en-US" dirty="0"/>
          </a:p>
        </p:txBody>
      </p:sp>
    </p:spTree>
    <p:extLst>
      <p:ext uri="{BB962C8B-B14F-4D97-AF65-F5344CB8AC3E}">
        <p14:creationId xmlns:p14="http://schemas.microsoft.com/office/powerpoint/2010/main" val="4252813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7A229-466F-42E1-ACBA-57EEE1855A17}"/>
              </a:ext>
            </a:extLst>
          </p:cNvPr>
          <p:cNvSpPr>
            <a:spLocks noGrp="1"/>
          </p:cNvSpPr>
          <p:nvPr>
            <p:ph type="title"/>
          </p:nvPr>
        </p:nvSpPr>
        <p:spPr>
          <a:xfrm>
            <a:off x="628650" y="651739"/>
            <a:ext cx="7886700" cy="795341"/>
          </a:xfrm>
        </p:spPr>
        <p:txBody>
          <a:bodyPr/>
          <a:lstStyle/>
          <a:p>
            <a:r>
              <a:rPr lang="en-US" altLang="en-US" dirty="0"/>
              <a:t>Raising Debt Globally</a:t>
            </a:r>
            <a:endParaRPr lang="en-US" dirty="0"/>
          </a:p>
        </p:txBody>
      </p:sp>
      <p:sp>
        <p:nvSpPr>
          <p:cNvPr id="3" name="Content Placeholder 2">
            <a:extLst>
              <a:ext uri="{FF2B5EF4-FFF2-40B4-BE49-F238E27FC236}">
                <a16:creationId xmlns:a16="http://schemas.microsoft.com/office/drawing/2014/main" id="{413A7A9F-8440-4772-88E1-74D56A3EA129}"/>
              </a:ext>
            </a:extLst>
          </p:cNvPr>
          <p:cNvSpPr>
            <a:spLocks noGrp="1"/>
          </p:cNvSpPr>
          <p:nvPr>
            <p:ph idx="1"/>
          </p:nvPr>
        </p:nvSpPr>
        <p:spPr>
          <a:xfrm>
            <a:off x="355359" y="1209087"/>
            <a:ext cx="8680300" cy="4997173"/>
          </a:xfrm>
        </p:spPr>
        <p:txBody>
          <a:bodyPr>
            <a:normAutofit fontScale="92500" lnSpcReduction="10000"/>
          </a:bodyPr>
          <a:lstStyle/>
          <a:p>
            <a:r>
              <a:rPr lang="en-US" altLang="en-US" dirty="0"/>
              <a:t>The international debt market offers the borrower a wide variety of different maturities, repayment structures, and currencies of denomination.</a:t>
            </a:r>
          </a:p>
          <a:p>
            <a:r>
              <a:rPr lang="en-US" altLang="en-US" dirty="0"/>
              <a:t>The three major sources of debt funding on the international markets: </a:t>
            </a:r>
          </a:p>
          <a:p>
            <a:pPr lvl="1"/>
            <a:r>
              <a:rPr lang="en-US" dirty="0"/>
              <a:t>Bank loans and syndications (</a:t>
            </a:r>
            <a:r>
              <a:rPr lang="en-US" altLang="en-US" dirty="0"/>
              <a:t>short- to medium-term)</a:t>
            </a:r>
            <a:endParaRPr lang="en-US" dirty="0"/>
          </a:p>
          <a:p>
            <a:pPr lvl="2"/>
            <a:r>
              <a:rPr lang="en-US" dirty="0"/>
              <a:t> Pricing is typically at LIBOR plus a spread</a:t>
            </a:r>
          </a:p>
          <a:p>
            <a:pPr lvl="1"/>
            <a:r>
              <a:rPr lang="en-US" dirty="0" err="1"/>
              <a:t>Euronote</a:t>
            </a:r>
            <a:r>
              <a:rPr lang="en-US" dirty="0"/>
              <a:t> market (</a:t>
            </a:r>
            <a:r>
              <a:rPr lang="en-US" altLang="en-US" dirty="0"/>
              <a:t>short- to medium-term)</a:t>
            </a:r>
            <a:endParaRPr lang="en-US" dirty="0"/>
          </a:p>
          <a:p>
            <a:pPr lvl="1"/>
            <a:r>
              <a:rPr lang="en-US" dirty="0"/>
              <a:t>International bond market (</a:t>
            </a:r>
            <a:r>
              <a:rPr lang="en-US" altLang="en-US" dirty="0"/>
              <a:t>medium-to long term)</a:t>
            </a:r>
            <a:endParaRPr lang="en-US" dirty="0"/>
          </a:p>
          <a:p>
            <a:pPr lvl="2"/>
            <a:r>
              <a:rPr lang="en-US" altLang="en-US" dirty="0"/>
              <a:t>Eurobond (80%):</a:t>
            </a:r>
          </a:p>
          <a:p>
            <a:pPr lvl="3"/>
            <a:r>
              <a:rPr lang="en-US" altLang="en-US" dirty="0"/>
              <a:t>A bond denominated in a particular currency but sold to investors in national capital market other than the country that issued the denominating currency.</a:t>
            </a:r>
          </a:p>
          <a:p>
            <a:pPr lvl="3"/>
            <a:r>
              <a:rPr lang="en-US" altLang="en-US" dirty="0" err="1"/>
              <a:t>Eg.</a:t>
            </a:r>
            <a:r>
              <a:rPr lang="en-US" altLang="en-US" dirty="0"/>
              <a:t> German MNC issuing a dollar-denominated bonds to investors in the UK, and France.</a:t>
            </a:r>
          </a:p>
          <a:p>
            <a:pPr lvl="2"/>
            <a:r>
              <a:rPr lang="en-US" altLang="en-US" dirty="0"/>
              <a:t>Foreign Bond:</a:t>
            </a:r>
          </a:p>
          <a:p>
            <a:pPr lvl="3"/>
            <a:r>
              <a:rPr lang="en-US" altLang="en-US" dirty="0"/>
              <a:t>Issued by a foreign borrower to the investors in a national capital market and denominated in that nation’s currency.</a:t>
            </a:r>
          </a:p>
          <a:p>
            <a:pPr lvl="3"/>
            <a:r>
              <a:rPr lang="en-US" altLang="en-US" dirty="0" err="1"/>
              <a:t>Eg.</a:t>
            </a:r>
            <a:r>
              <a:rPr lang="en-US" altLang="en-US" dirty="0"/>
              <a:t> German MNC issuing dollar-denominated bonds to US investors.</a:t>
            </a:r>
          </a:p>
          <a:p>
            <a:endParaRPr lang="en-US" dirty="0"/>
          </a:p>
        </p:txBody>
      </p:sp>
    </p:spTree>
    <p:extLst>
      <p:ext uri="{BB962C8B-B14F-4D97-AF65-F5344CB8AC3E}">
        <p14:creationId xmlns:p14="http://schemas.microsoft.com/office/powerpoint/2010/main" val="1154196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AC8074-FF13-49C9-8456-6BC1B1F9C2EE}"/>
              </a:ext>
            </a:extLst>
          </p:cNvPr>
          <p:cNvSpPr>
            <a:spLocks noGrp="1"/>
          </p:cNvSpPr>
          <p:nvPr>
            <p:ph idx="1"/>
          </p:nvPr>
        </p:nvSpPr>
        <p:spPr>
          <a:xfrm>
            <a:off x="697989" y="655540"/>
            <a:ext cx="7886700" cy="4351338"/>
          </a:xfrm>
        </p:spPr>
        <p:txBody>
          <a:bodyPr/>
          <a:lstStyle/>
          <a:p>
            <a:r>
              <a:rPr lang="en-US" altLang="en-US" dirty="0"/>
              <a:t>Unique Characteristics of Eurobond Markets:</a:t>
            </a:r>
          </a:p>
          <a:p>
            <a:pPr lvl="1"/>
            <a:r>
              <a:rPr lang="en-US" altLang="en-US" dirty="0"/>
              <a:t>Absence of regulatory interference</a:t>
            </a:r>
          </a:p>
          <a:p>
            <a:pPr lvl="2"/>
            <a:r>
              <a:rPr lang="en-US" altLang="en-US" dirty="0"/>
              <a:t>National governments often impose tight controls on foreign issuers of securities denominated in local currencies, although governments generally have less stringent limitations for securities denominated in foreign currencies and sold within their markets.</a:t>
            </a:r>
          </a:p>
          <a:p>
            <a:pPr lvl="1"/>
            <a:r>
              <a:rPr lang="en-US" altLang="en-US" dirty="0"/>
              <a:t>Less stringent disclosure</a:t>
            </a:r>
          </a:p>
          <a:p>
            <a:pPr lvl="2"/>
            <a:r>
              <a:rPr lang="en-US" altLang="en-US" dirty="0"/>
              <a:t>Disclosure requirements less stringent than those of the SEC.</a:t>
            </a:r>
          </a:p>
          <a:p>
            <a:pPr lvl="1"/>
            <a:r>
              <a:rPr lang="en-US" altLang="en-US" dirty="0"/>
              <a:t>Favorable tax status</a:t>
            </a:r>
          </a:p>
          <a:p>
            <a:pPr lvl="2"/>
            <a:r>
              <a:rPr lang="en-US" altLang="en-US" dirty="0"/>
              <a:t>Eurobonds offer tax anonymity and flexibility.</a:t>
            </a:r>
          </a:p>
          <a:p>
            <a:pPr lvl="2"/>
            <a:r>
              <a:rPr lang="en-US" altLang="en-US" dirty="0"/>
              <a:t>Bearer form , interests are not subjected to the income tax.</a:t>
            </a:r>
          </a:p>
          <a:p>
            <a:endParaRPr lang="en-US" dirty="0"/>
          </a:p>
        </p:txBody>
      </p:sp>
    </p:spTree>
    <p:extLst>
      <p:ext uri="{BB962C8B-B14F-4D97-AF65-F5344CB8AC3E}">
        <p14:creationId xmlns:p14="http://schemas.microsoft.com/office/powerpoint/2010/main" val="3362399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361EC-3262-41F3-B306-A68C8D3AAA6E}"/>
              </a:ext>
            </a:extLst>
          </p:cNvPr>
          <p:cNvSpPr>
            <a:spLocks noGrp="1"/>
          </p:cNvSpPr>
          <p:nvPr>
            <p:ph type="title"/>
          </p:nvPr>
        </p:nvSpPr>
        <p:spPr/>
        <p:txBody>
          <a:bodyPr/>
          <a:lstStyle/>
          <a:p>
            <a:r>
              <a:rPr lang="en-US" altLang="en-US" sz="3200" dirty="0"/>
              <a:t>Types of Eurobond</a:t>
            </a:r>
            <a:endParaRPr lang="en-US" dirty="0"/>
          </a:p>
        </p:txBody>
      </p:sp>
      <p:sp>
        <p:nvSpPr>
          <p:cNvPr id="3" name="Content Placeholder 2">
            <a:extLst>
              <a:ext uri="{FF2B5EF4-FFF2-40B4-BE49-F238E27FC236}">
                <a16:creationId xmlns:a16="http://schemas.microsoft.com/office/drawing/2014/main" id="{8BA3DA30-3810-4D2C-A4A0-9A9DE8D60948}"/>
              </a:ext>
            </a:extLst>
          </p:cNvPr>
          <p:cNvSpPr>
            <a:spLocks noGrp="1"/>
          </p:cNvSpPr>
          <p:nvPr>
            <p:ph idx="1"/>
          </p:nvPr>
        </p:nvSpPr>
        <p:spPr>
          <a:xfrm>
            <a:off x="437969" y="1608943"/>
            <a:ext cx="7886700" cy="4351338"/>
          </a:xfrm>
        </p:spPr>
        <p:txBody>
          <a:bodyPr>
            <a:normAutofit fontScale="77500" lnSpcReduction="20000"/>
          </a:bodyPr>
          <a:lstStyle/>
          <a:p>
            <a:r>
              <a:rPr lang="en-US" altLang="en-US" sz="3100" dirty="0"/>
              <a:t>Straight fixed-rate debt</a:t>
            </a:r>
          </a:p>
          <a:p>
            <a:pPr lvl="1"/>
            <a:r>
              <a:rPr lang="en-US" altLang="en-US" sz="2500" dirty="0"/>
              <a:t>These are “plain vanilla” bonds with a specified coupon rate and maturity and no options attached.</a:t>
            </a:r>
          </a:p>
          <a:p>
            <a:pPr lvl="1"/>
            <a:r>
              <a:rPr lang="en-US" altLang="en-US" sz="2500" dirty="0"/>
              <a:t>Eurobonds typically pays coupon annually</a:t>
            </a:r>
          </a:p>
          <a:p>
            <a:r>
              <a:rPr lang="en-US" altLang="en-US" sz="3100" dirty="0"/>
              <a:t>Floating-rate notes</a:t>
            </a:r>
          </a:p>
          <a:p>
            <a:pPr lvl="1"/>
            <a:r>
              <a:rPr lang="en-US" altLang="en-US" sz="2500" dirty="0"/>
              <a:t>Common reference rates are 3-month and 6-month U.S. dollar LIBOR.</a:t>
            </a:r>
          </a:p>
          <a:p>
            <a:pPr lvl="1"/>
            <a:r>
              <a:rPr lang="en-US" altLang="en-US" sz="2500" dirty="0" err="1"/>
              <a:t>Eg.</a:t>
            </a:r>
            <a:r>
              <a:rPr lang="en-US" altLang="en-US" sz="2500" dirty="0"/>
              <a:t> A 5-year FRN on $1,000 with coupons referenced to 6-month dollar LIBOR paying coupon interest semiannually, At the beginning of every 6-month period, the next semiannual coupon payment  is reset to be 0.5 * (LIBOR + 1/8)% of face value. If the current 6-month LIBOR is 6.6%, what is the next period coupon payment?</a:t>
            </a:r>
          </a:p>
          <a:p>
            <a:r>
              <a:rPr lang="en-US" altLang="en-US" sz="3100" dirty="0"/>
              <a:t>Equity-related bonds</a:t>
            </a:r>
          </a:p>
          <a:p>
            <a:pPr lvl="1"/>
            <a:r>
              <a:rPr lang="en-US" altLang="en-US" sz="2500" dirty="0"/>
              <a:t>Convertible bond allows the investor to exchange the bond for a predetermined number of equity shares of the issuer. </a:t>
            </a:r>
          </a:p>
          <a:p>
            <a:pPr lvl="1"/>
            <a:r>
              <a:rPr lang="en-US" altLang="en-US" sz="2500" dirty="0"/>
              <a:t>Bond with equity warrant allows the holder to keep the bond but still buy a specified number of shares in the firm of the issuer at a specified price.</a:t>
            </a:r>
          </a:p>
          <a:p>
            <a:endParaRPr lang="en-US" dirty="0"/>
          </a:p>
        </p:txBody>
      </p:sp>
    </p:spTree>
    <p:extLst>
      <p:ext uri="{BB962C8B-B14F-4D97-AF65-F5344CB8AC3E}">
        <p14:creationId xmlns:p14="http://schemas.microsoft.com/office/powerpoint/2010/main" val="1024139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3325F-8ACC-4836-8107-45C2E60BB8E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514C4A9-9723-4821-98DB-1C8DC12A5A04}"/>
              </a:ext>
            </a:extLst>
          </p:cNvPr>
          <p:cNvSpPr>
            <a:spLocks noGrp="1"/>
          </p:cNvSpPr>
          <p:nvPr>
            <p:ph idx="1"/>
          </p:nvPr>
        </p:nvSpPr>
        <p:spPr>
          <a:xfrm>
            <a:off x="355359" y="1652279"/>
            <a:ext cx="8320606" cy="4351338"/>
          </a:xfrm>
        </p:spPr>
        <p:txBody>
          <a:bodyPr>
            <a:normAutofit/>
          </a:bodyPr>
          <a:lstStyle/>
          <a:p>
            <a:r>
              <a:rPr lang="en-US" sz="2400" dirty="0"/>
              <a:t>Compare the weighted average cost of capital for an MNE with its domestic counterpart.</a:t>
            </a:r>
          </a:p>
          <a:p>
            <a:r>
              <a:rPr lang="en-US" sz="2400" dirty="0"/>
              <a:t>Design a strategy to source capital globally.</a:t>
            </a:r>
          </a:p>
          <a:p>
            <a:r>
              <a:rPr lang="en-US" sz="2400" dirty="0"/>
              <a:t>Describe the various financial instruments that can be used to source equity in the global equity markets.</a:t>
            </a:r>
          </a:p>
          <a:p>
            <a:r>
              <a:rPr lang="en-US" sz="2400" dirty="0"/>
              <a:t>Explore the different structures that can be used to source debt globally.</a:t>
            </a:r>
          </a:p>
          <a:p>
            <a:endParaRPr lang="en-US" dirty="0"/>
          </a:p>
        </p:txBody>
      </p:sp>
    </p:spTree>
    <p:extLst>
      <p:ext uri="{BB962C8B-B14F-4D97-AF65-F5344CB8AC3E}">
        <p14:creationId xmlns:p14="http://schemas.microsoft.com/office/powerpoint/2010/main" val="420758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1C581-A0DD-439A-8A47-D07ECC4B4EBE}"/>
              </a:ext>
            </a:extLst>
          </p:cNvPr>
          <p:cNvSpPr>
            <a:spLocks noGrp="1"/>
          </p:cNvSpPr>
          <p:nvPr>
            <p:ph type="title"/>
          </p:nvPr>
        </p:nvSpPr>
        <p:spPr/>
        <p:txBody>
          <a:bodyPr/>
          <a:lstStyle/>
          <a:p>
            <a:r>
              <a:rPr lang="en-US" dirty="0"/>
              <a:t>Revisit the learning objectives</a:t>
            </a:r>
          </a:p>
        </p:txBody>
      </p:sp>
      <p:sp>
        <p:nvSpPr>
          <p:cNvPr id="3" name="Content Placeholder 2">
            <a:extLst>
              <a:ext uri="{FF2B5EF4-FFF2-40B4-BE49-F238E27FC236}">
                <a16:creationId xmlns:a16="http://schemas.microsoft.com/office/drawing/2014/main" id="{04E9244A-7553-4AF4-BBBD-3EE860F0ADD3}"/>
              </a:ext>
            </a:extLst>
          </p:cNvPr>
          <p:cNvSpPr>
            <a:spLocks noGrp="1"/>
          </p:cNvSpPr>
          <p:nvPr>
            <p:ph idx="1"/>
          </p:nvPr>
        </p:nvSpPr>
        <p:spPr/>
        <p:txBody>
          <a:bodyPr>
            <a:normAutofit/>
          </a:bodyPr>
          <a:lstStyle/>
          <a:p>
            <a:r>
              <a:rPr lang="en-US" sz="2800" dirty="0"/>
              <a:t>Compare the weighted average cost of capital for an MNE with its domestic counterpart.</a:t>
            </a:r>
          </a:p>
          <a:p>
            <a:r>
              <a:rPr lang="en-US" sz="2800" dirty="0"/>
              <a:t>Design a strategy to source capital globally.</a:t>
            </a:r>
          </a:p>
          <a:p>
            <a:r>
              <a:rPr lang="en-US" sz="2800" dirty="0"/>
              <a:t>Describe the various financial instruments that can be used to source equity in the global equity markets.</a:t>
            </a:r>
          </a:p>
          <a:p>
            <a:r>
              <a:rPr lang="en-US" sz="2800" dirty="0"/>
              <a:t>Explore the different structures that can be used to source debt globally.</a:t>
            </a:r>
          </a:p>
          <a:p>
            <a:endParaRPr lang="en-US" dirty="0"/>
          </a:p>
        </p:txBody>
      </p:sp>
    </p:spTree>
    <p:extLst>
      <p:ext uri="{BB962C8B-B14F-4D97-AF65-F5344CB8AC3E}">
        <p14:creationId xmlns:p14="http://schemas.microsoft.com/office/powerpoint/2010/main" val="1385436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3F2421-A4E0-44DC-98BE-E146C0099883}"/>
              </a:ext>
            </a:extLst>
          </p:cNvPr>
          <p:cNvSpPr>
            <a:spLocks noGrp="1"/>
          </p:cNvSpPr>
          <p:nvPr>
            <p:ph type="title"/>
          </p:nvPr>
        </p:nvSpPr>
        <p:spPr>
          <a:xfrm>
            <a:off x="0" y="762461"/>
            <a:ext cx="9413823" cy="550534"/>
          </a:xfrm>
        </p:spPr>
        <p:txBody>
          <a:bodyPr>
            <a:noAutofit/>
          </a:bodyPr>
          <a:lstStyle/>
          <a:p>
            <a:r>
              <a:rPr lang="en-US" altLang="en-US" sz="3600" dirty="0">
                <a:latin typeface="Times New Roman" panose="02020603050405020304" pitchFamily="18" charset="0"/>
                <a:cs typeface="Times New Roman" panose="02020603050405020304" pitchFamily="18" charset="0"/>
              </a:rPr>
              <a:t>Goal for International Financial Management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ctangle 2">
                <a:extLst>
                  <a:ext uri="{FF2B5EF4-FFF2-40B4-BE49-F238E27FC236}">
                    <a16:creationId xmlns:a16="http://schemas.microsoft.com/office/drawing/2014/main" id="{B19645BD-BCB0-4CA9-9DB9-A9B200DF34A0}"/>
                  </a:ext>
                </a:extLst>
              </p:cNvPr>
              <p:cNvSpPr txBox="1">
                <a:spLocks noChangeArrowheads="1"/>
              </p:cNvSpPr>
              <p:nvPr/>
            </p:nvSpPr>
            <p:spPr bwMode="auto">
              <a:xfrm>
                <a:off x="119923" y="1405722"/>
                <a:ext cx="9024078" cy="4249737"/>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2071" tIns="46036" rIns="92071" bIns="46036"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85763" marR="0" lvl="0" indent="-385763" algn="l" defTabSz="1031875" rtl="0" eaLnBrk="1" fontAlgn="base" latinLnBrk="0" hangingPunct="1">
                  <a:lnSpc>
                    <a:spcPct val="100000"/>
                  </a:lnSpc>
                  <a:spcBef>
                    <a:spcPct val="20000"/>
                  </a:spcBef>
                  <a:spcAft>
                    <a:spcPct val="0"/>
                  </a:spcAft>
                  <a:buClrTx/>
                  <a:buSzTx/>
                  <a:buFont typeface="Arial" charset="0"/>
                  <a:buChar char="•"/>
                  <a:tabLst/>
                  <a:defRPr/>
                </a:pPr>
                <a:r>
                  <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Maximize shareholder </a:t>
                </a:r>
                <a:r>
                  <a:rPr lang="en-US" altLang="en-US" sz="2800" dirty="0">
                    <a:solidFill>
                      <a:sysClr val="windowText" lastClr="000000"/>
                    </a:solidFill>
                    <a:latin typeface="Times New Roman" panose="02020603050405020304" pitchFamily="18" charset="0"/>
                    <a:cs typeface="Times New Roman" panose="02020603050405020304" pitchFamily="18" charset="0"/>
                  </a:rPr>
                  <a:t>wealth.</a:t>
                </a:r>
                <a:endPar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785813" marR="0" lvl="1" indent="-385763" defTabSz="1031875" eaLnBrk="1" hangingPunct="1">
                  <a:lnSpc>
                    <a:spcPct val="100000"/>
                  </a:lnSpc>
                  <a:buClrTx/>
                  <a:buSzTx/>
                  <a:tabLst/>
                  <a:defRPr/>
                </a:pPr>
                <a:r>
                  <a:rPr lang="en-US" altLang="en-US" sz="2400" dirty="0">
                    <a:solidFill>
                      <a:srgbClr val="431801"/>
                    </a:solidFill>
                    <a:latin typeface="Times New Roman" panose="02020603050405020304" pitchFamily="18" charset="0"/>
                    <a:cs typeface="Times New Roman" panose="02020603050405020304" pitchFamily="18" charset="0"/>
                  </a:rPr>
                  <a:t>Maximize stock price.</a:t>
                </a:r>
              </a:p>
              <a:p>
                <a:pPr marL="785813" marR="0" lvl="1" indent="-385763" defTabSz="1031875" eaLnBrk="1" hangingPunct="1">
                  <a:lnSpc>
                    <a:spcPct val="100000"/>
                  </a:lnSpc>
                  <a:buClrTx/>
                  <a:buSzTx/>
                  <a:tabLst/>
                  <a:defRPr/>
                </a:pPr>
                <a:r>
                  <a:rPr lang="en-US" altLang="en-US" sz="2400" dirty="0">
                    <a:solidFill>
                      <a:srgbClr val="431801"/>
                    </a:solidFill>
                    <a:latin typeface="Times New Roman" panose="02020603050405020304" pitchFamily="18" charset="0"/>
                    <a:cs typeface="Times New Roman" panose="02020603050405020304" pitchFamily="18" charset="0"/>
                  </a:rPr>
                  <a:t>Maximize firm value.</a:t>
                </a:r>
              </a:p>
              <a:p>
                <a:pPr marL="400050" marR="0" lvl="1" indent="0" defTabSz="1031875" eaLnBrk="1" hangingPunct="1">
                  <a:lnSpc>
                    <a:spcPct val="100000"/>
                  </a:lnSpc>
                  <a:buClrTx/>
                  <a:buSzTx/>
                  <a:buNone/>
                  <a:tabLst/>
                  <a:defRPr/>
                </a:pPr>
                <a14:m>
                  <m:oMathPara xmlns:m="http://schemas.openxmlformats.org/officeDocument/2006/math">
                    <m:oMathParaPr>
                      <m:jc m:val="centerGroup"/>
                    </m:oMathParaPr>
                    <m:oMath xmlns:m="http://schemas.openxmlformats.org/officeDocument/2006/math">
                      <m:r>
                        <a:rPr lang="en-US" altLang="en-US" sz="2400" b="0" i="1" smtClean="0">
                          <a:solidFill>
                            <a:srgbClr val="431801"/>
                          </a:solidFill>
                          <a:latin typeface="Cambria Math" panose="02040503050406030204" pitchFamily="18" charset="0"/>
                          <a:cs typeface="Times New Roman" panose="02020603050405020304" pitchFamily="18" charset="0"/>
                        </a:rPr>
                        <m:t>𝐹𝑖𝑟𝑚</m:t>
                      </m:r>
                      <m:r>
                        <a:rPr lang="en-US" altLang="en-US" sz="2400" b="0" i="1" smtClean="0">
                          <a:solidFill>
                            <a:srgbClr val="431801"/>
                          </a:solidFill>
                          <a:latin typeface="Cambria Math" panose="02040503050406030204" pitchFamily="18" charset="0"/>
                          <a:cs typeface="Times New Roman" panose="02020603050405020304" pitchFamily="18" charset="0"/>
                        </a:rPr>
                        <m:t> </m:t>
                      </m:r>
                      <m:r>
                        <a:rPr lang="en-US" altLang="en-US" sz="2400" b="0" i="1" smtClean="0">
                          <a:solidFill>
                            <a:srgbClr val="431801"/>
                          </a:solidFill>
                          <a:latin typeface="Cambria Math" panose="02040503050406030204" pitchFamily="18" charset="0"/>
                          <a:cs typeface="Times New Roman" panose="02020603050405020304" pitchFamily="18" charset="0"/>
                        </a:rPr>
                        <m:t>𝑉𝑎𝑙𝑢𝑒</m:t>
                      </m:r>
                      <m:r>
                        <a:rPr lang="en-US" altLang="en-US" sz="2400" b="0" i="1" smtClean="0">
                          <a:solidFill>
                            <a:srgbClr val="431801"/>
                          </a:solidFill>
                          <a:latin typeface="Cambria Math" panose="02040503050406030204" pitchFamily="18" charset="0"/>
                          <a:cs typeface="Times New Roman" panose="02020603050405020304" pitchFamily="18" charset="0"/>
                        </a:rPr>
                        <m:t>=</m:t>
                      </m:r>
                      <m:nary>
                        <m:naryPr>
                          <m:chr m:val="∑"/>
                          <m:ctrlPr>
                            <a:rPr lang="en-US" altLang="en-US" sz="2400" b="0" i="1" smtClean="0">
                              <a:solidFill>
                                <a:srgbClr val="431801"/>
                              </a:solidFill>
                              <a:latin typeface="Cambria Math" panose="02040503050406030204" pitchFamily="18" charset="0"/>
                              <a:cs typeface="Times New Roman" panose="02020603050405020304" pitchFamily="18" charset="0"/>
                            </a:rPr>
                          </m:ctrlPr>
                        </m:naryPr>
                        <m:sub>
                          <m:r>
                            <m:rPr>
                              <m:brk m:alnAt="23"/>
                            </m:rPr>
                            <a:rPr lang="en-US" altLang="en-US" sz="2400" b="0" i="1" smtClean="0">
                              <a:solidFill>
                                <a:srgbClr val="431801"/>
                              </a:solidFill>
                              <a:latin typeface="Cambria Math" panose="02040503050406030204" pitchFamily="18" charset="0"/>
                              <a:cs typeface="Times New Roman" panose="02020603050405020304" pitchFamily="18" charset="0"/>
                            </a:rPr>
                            <m:t>𝑡</m:t>
                          </m:r>
                          <m:r>
                            <a:rPr lang="en-US" altLang="en-US" sz="2400" b="0" i="1" smtClean="0">
                              <a:solidFill>
                                <a:srgbClr val="431801"/>
                              </a:solidFill>
                              <a:latin typeface="Cambria Math" panose="02040503050406030204" pitchFamily="18" charset="0"/>
                              <a:cs typeface="Times New Roman" panose="02020603050405020304" pitchFamily="18" charset="0"/>
                            </a:rPr>
                            <m:t>=1</m:t>
                          </m:r>
                        </m:sub>
                        <m:sup>
                          <m:r>
                            <a:rPr lang="en-US" altLang="en-US" sz="2400" b="0" i="1" smtClean="0">
                              <a:solidFill>
                                <a:srgbClr val="431801"/>
                              </a:solidFill>
                              <a:latin typeface="Cambria Math" panose="02040503050406030204" pitchFamily="18" charset="0"/>
                              <a:ea typeface="Cambria Math" panose="02040503050406030204" pitchFamily="18" charset="0"/>
                              <a:cs typeface="Times New Roman" panose="02020603050405020304" pitchFamily="18" charset="0"/>
                            </a:rPr>
                            <m:t>∞</m:t>
                          </m:r>
                        </m:sup>
                        <m:e>
                          <m:f>
                            <m:fPr>
                              <m:ctrlPr>
                                <a:rPr lang="en-US" altLang="en-US" sz="2400" b="0" i="1" smtClean="0">
                                  <a:solidFill>
                                    <a:srgbClr val="431801"/>
                                  </a:solidFill>
                                  <a:latin typeface="Cambria Math" panose="02040503050406030204" pitchFamily="18" charset="0"/>
                                  <a:cs typeface="Times New Roman" panose="02020603050405020304" pitchFamily="18" charset="0"/>
                                </a:rPr>
                              </m:ctrlPr>
                            </m:fPr>
                            <m:num>
                              <m:sSub>
                                <m:sSubPr>
                                  <m:ctrlPr>
                                    <a:rPr lang="en-US" altLang="en-US" sz="2400" b="0" i="1" smtClean="0">
                                      <a:solidFill>
                                        <a:srgbClr val="431801"/>
                                      </a:solidFill>
                                      <a:latin typeface="Cambria Math" panose="02040503050406030204" pitchFamily="18" charset="0"/>
                                      <a:cs typeface="Times New Roman" panose="02020603050405020304" pitchFamily="18" charset="0"/>
                                    </a:rPr>
                                  </m:ctrlPr>
                                </m:sSubPr>
                                <m:e>
                                  <m:r>
                                    <a:rPr lang="en-US" altLang="en-US" sz="2400" b="0" i="1" smtClean="0">
                                      <a:solidFill>
                                        <a:srgbClr val="431801"/>
                                      </a:solidFill>
                                      <a:latin typeface="Cambria Math" panose="02040503050406030204" pitchFamily="18" charset="0"/>
                                      <a:cs typeface="Times New Roman" panose="02020603050405020304" pitchFamily="18" charset="0"/>
                                    </a:rPr>
                                    <m:t>𝐹𝐶𝐹</m:t>
                                  </m:r>
                                </m:e>
                                <m:sub>
                                  <m:r>
                                    <a:rPr lang="en-US" altLang="en-US" sz="2400" b="0" i="1" smtClean="0">
                                      <a:solidFill>
                                        <a:srgbClr val="431801"/>
                                      </a:solidFill>
                                      <a:latin typeface="Cambria Math" panose="02040503050406030204" pitchFamily="18" charset="0"/>
                                      <a:cs typeface="Times New Roman" panose="02020603050405020304" pitchFamily="18" charset="0"/>
                                    </a:rPr>
                                    <m:t>𝑡</m:t>
                                  </m:r>
                                </m:sub>
                              </m:sSub>
                            </m:num>
                            <m:den>
                              <m:sSup>
                                <m:sSupPr>
                                  <m:ctrlPr>
                                    <a:rPr lang="en-US" altLang="en-US" sz="2400" b="0" i="1" smtClean="0">
                                      <a:solidFill>
                                        <a:srgbClr val="431801"/>
                                      </a:solidFill>
                                      <a:latin typeface="Cambria Math" panose="02040503050406030204" pitchFamily="18" charset="0"/>
                                      <a:cs typeface="Times New Roman" panose="02020603050405020304" pitchFamily="18" charset="0"/>
                                    </a:rPr>
                                  </m:ctrlPr>
                                </m:sSupPr>
                                <m:e>
                                  <m:r>
                                    <a:rPr lang="en-US" altLang="en-US" sz="2400" b="0" i="1" smtClean="0">
                                      <a:solidFill>
                                        <a:srgbClr val="431801"/>
                                      </a:solidFill>
                                      <a:latin typeface="Cambria Math" panose="02040503050406030204" pitchFamily="18" charset="0"/>
                                      <a:cs typeface="Times New Roman" panose="02020603050405020304" pitchFamily="18" charset="0"/>
                                    </a:rPr>
                                    <m:t>(1+</m:t>
                                  </m:r>
                                  <m:r>
                                    <a:rPr lang="en-US" altLang="en-US" sz="2400" b="0" i="1" smtClean="0">
                                      <a:solidFill>
                                        <a:srgbClr val="431801"/>
                                      </a:solidFill>
                                      <a:latin typeface="Cambria Math" panose="02040503050406030204" pitchFamily="18" charset="0"/>
                                      <a:cs typeface="Times New Roman" panose="02020603050405020304" pitchFamily="18" charset="0"/>
                                    </a:rPr>
                                    <m:t>𝑊𝐴𝐶𝐶</m:t>
                                  </m:r>
                                  <m:r>
                                    <a:rPr lang="en-US" altLang="en-US" sz="2400" b="0" i="1" smtClean="0">
                                      <a:solidFill>
                                        <a:srgbClr val="431801"/>
                                      </a:solidFill>
                                      <a:latin typeface="Cambria Math" panose="02040503050406030204" pitchFamily="18" charset="0"/>
                                      <a:cs typeface="Times New Roman" panose="02020603050405020304" pitchFamily="18" charset="0"/>
                                    </a:rPr>
                                    <m:t>)</m:t>
                                  </m:r>
                                </m:e>
                                <m:sup>
                                  <m:r>
                                    <a:rPr lang="en-US" altLang="en-US" sz="2400" b="0" i="1" smtClean="0">
                                      <a:solidFill>
                                        <a:srgbClr val="431801"/>
                                      </a:solidFill>
                                      <a:latin typeface="Cambria Math" panose="02040503050406030204" pitchFamily="18" charset="0"/>
                                      <a:cs typeface="Times New Roman" panose="02020603050405020304" pitchFamily="18" charset="0"/>
                                    </a:rPr>
                                    <m:t>𝑡</m:t>
                                  </m:r>
                                </m:sup>
                              </m:sSup>
                            </m:den>
                          </m:f>
                        </m:e>
                      </m:nary>
                    </m:oMath>
                  </m:oMathPara>
                </a14:m>
                <a:endParaRPr lang="en-US" altLang="en-US" sz="2400" dirty="0">
                  <a:solidFill>
                    <a:srgbClr val="431801"/>
                  </a:solidFill>
                  <a:latin typeface="Times New Roman" panose="02020603050405020304" pitchFamily="18" charset="0"/>
                  <a:cs typeface="Times New Roman" panose="02020603050405020304" pitchFamily="18" charset="0"/>
                </a:endParaRPr>
              </a:p>
              <a:p>
                <a:pPr marL="785813" marR="0" lvl="1" indent="-385763" defTabSz="1031875" eaLnBrk="1" hangingPunct="1">
                  <a:lnSpc>
                    <a:spcPct val="100000"/>
                  </a:lnSpc>
                  <a:buClrTx/>
                  <a:buSzTx/>
                  <a:tabLst/>
                  <a:defRPr/>
                </a:pPr>
                <a:endParaRPr lang="en-US" altLang="en-US" sz="2400" dirty="0">
                  <a:solidFill>
                    <a:srgbClr val="431801"/>
                  </a:solidFill>
                  <a:latin typeface="Times New Roman" panose="02020603050405020304" pitchFamily="18" charset="0"/>
                  <a:cs typeface="Times New Roman" panose="02020603050405020304" pitchFamily="18" charset="0"/>
                </a:endParaRPr>
              </a:p>
              <a:p>
                <a:pPr marL="385763" indent="-385763" defTabSz="1031875" eaLnBrk="1" hangingPunct="1">
                  <a:defRPr/>
                </a:pPr>
                <a:r>
                  <a:rPr lang="en-US" altLang="en-US" sz="2800" dirty="0">
                    <a:solidFill>
                      <a:sysClr val="windowText" lastClr="000000"/>
                    </a:solidFill>
                    <a:latin typeface="Times New Roman" panose="02020603050405020304" pitchFamily="18" charset="0"/>
                    <a:cs typeface="Times New Roman" panose="02020603050405020304" pitchFamily="18" charset="0"/>
                  </a:rPr>
                  <a:t>A firm’s optimal financial structure is determined by the mix of debt and equity that minimizes the firm’s cost of capital for a given level of business risk.</a:t>
                </a:r>
              </a:p>
              <a:p>
                <a:pPr marL="385763" indent="-385763" defTabSz="1031875" eaLnBrk="1" hangingPunct="1">
                  <a:defRPr/>
                </a:pPr>
                <a:endParaRPr lang="en-US" altLang="en-US" sz="2800" dirty="0">
                  <a:solidFill>
                    <a:srgbClr val="431801"/>
                  </a:solidFill>
                  <a:latin typeface="Times New Roman" panose="02020603050405020304" pitchFamily="18" charset="0"/>
                  <a:cs typeface="Times New Roman" panose="02020603050405020304" pitchFamily="18" charset="0"/>
                </a:endParaRPr>
              </a:p>
              <a:p>
                <a:pPr marL="0" indent="0" defTabSz="1031875" eaLnBrk="1" hangingPunct="1">
                  <a:buNone/>
                  <a:defRPr/>
                </a:pPr>
                <a:endParaRPr lang="en-US" altLang="en-US" sz="2800" b="0" i="1" dirty="0">
                  <a:solidFill>
                    <a:srgbClr val="431801"/>
                  </a:solidFill>
                  <a:latin typeface="Cambria Math" panose="02040503050406030204" pitchFamily="18" charset="0"/>
                  <a:cs typeface="Times New Roman" panose="02020603050405020304" pitchFamily="18" charset="0"/>
                </a:endParaRPr>
              </a:p>
              <a:p>
                <a:pPr marL="0" indent="0" defTabSz="1031875" eaLnBrk="1" hangingPunct="1">
                  <a:buNone/>
                  <a:defRPr/>
                </a:pPr>
                <a:endParaRPr lang="en-US" altLang="en-US" sz="2800" i="1" dirty="0">
                  <a:solidFill>
                    <a:srgbClr val="431801"/>
                  </a:solidFill>
                  <a:latin typeface="Cambria Math" panose="02040503050406030204" pitchFamily="18" charset="0"/>
                  <a:cs typeface="Times New Roman" panose="02020603050405020304" pitchFamily="18" charset="0"/>
                </a:endParaRPr>
              </a:p>
              <a:p>
                <a:pPr marL="0" indent="0" defTabSz="1031875" eaLnBrk="1" hangingPunct="1">
                  <a:buNone/>
                  <a:defRPr/>
                </a:pPr>
                <a:endParaRPr lang="en-US" altLang="en-US" sz="2800" dirty="0">
                  <a:solidFill>
                    <a:srgbClr val="431801"/>
                  </a:solidFill>
                  <a:latin typeface="Times New Roman" panose="02020603050405020304" pitchFamily="18" charset="0"/>
                  <a:cs typeface="Times New Roman" panose="02020603050405020304" pitchFamily="18" charset="0"/>
                </a:endParaRPr>
              </a:p>
            </p:txBody>
          </p:sp>
        </mc:Choice>
        <mc:Fallback xmlns="">
          <p:sp>
            <p:nvSpPr>
              <p:cNvPr id="5" name="Rectangle 2">
                <a:extLst>
                  <a:ext uri="{FF2B5EF4-FFF2-40B4-BE49-F238E27FC236}">
                    <a16:creationId xmlns:a16="http://schemas.microsoft.com/office/drawing/2014/main" id="{B19645BD-BCB0-4CA9-9DB9-A9B200DF34A0}"/>
                  </a:ext>
                </a:extLst>
              </p:cNvPr>
              <p:cNvSpPr txBox="1">
                <a:spLocks noRot="1" noChangeAspect="1" noMove="1" noResize="1" noEditPoints="1" noAdjustHandles="1" noChangeArrowheads="1" noChangeShapeType="1" noTextEdit="1"/>
              </p:cNvSpPr>
              <p:nvPr/>
            </p:nvSpPr>
            <p:spPr bwMode="auto">
              <a:xfrm>
                <a:off x="119923" y="1405722"/>
                <a:ext cx="9024078" cy="4249737"/>
              </a:xfrm>
              <a:prstGeom prst="rect">
                <a:avLst/>
              </a:prstGeom>
              <a:blipFill>
                <a:blip r:embed="rId3"/>
                <a:stretch>
                  <a:fillRect l="-1216" t="-1578" b="-2869"/>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3304247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46CEF-B11A-4DEC-8270-6579DF4816D0}"/>
              </a:ext>
            </a:extLst>
          </p:cNvPr>
          <p:cNvSpPr>
            <a:spLocks noGrp="1"/>
          </p:cNvSpPr>
          <p:nvPr>
            <p:ph type="title"/>
          </p:nvPr>
        </p:nvSpPr>
        <p:spPr>
          <a:xfrm>
            <a:off x="585313" y="612723"/>
            <a:ext cx="7886700" cy="795341"/>
          </a:xfrm>
        </p:spPr>
        <p:txBody>
          <a:bodyPr/>
          <a:lstStyle/>
          <a:p>
            <a:r>
              <a:rPr lang="en-US" altLang="en-US" dirty="0"/>
              <a:t>Weighted Average Cost of Capital</a:t>
            </a:r>
            <a:endParaRPr lang="en-US" dirty="0"/>
          </a:p>
        </p:txBody>
      </p:sp>
      <p:sp>
        <p:nvSpPr>
          <p:cNvPr id="3" name="Content Placeholder 2">
            <a:extLst>
              <a:ext uri="{FF2B5EF4-FFF2-40B4-BE49-F238E27FC236}">
                <a16:creationId xmlns:a16="http://schemas.microsoft.com/office/drawing/2014/main" id="{580C2688-0947-4BD4-9F19-A0F6FFADB54C}"/>
              </a:ext>
            </a:extLst>
          </p:cNvPr>
          <p:cNvSpPr>
            <a:spLocks noGrp="1"/>
          </p:cNvSpPr>
          <p:nvPr>
            <p:ph idx="1"/>
          </p:nvPr>
        </p:nvSpPr>
        <p:spPr>
          <a:xfrm>
            <a:off x="463971" y="1253331"/>
            <a:ext cx="7886700" cy="4351338"/>
          </a:xfrm>
        </p:spPr>
        <p:txBody>
          <a:bodyPr/>
          <a:lstStyle/>
          <a:p>
            <a:r>
              <a:rPr lang="en-US" altLang="en-US" dirty="0"/>
              <a:t>A firm’s weighted average cost of capital (WACC) combines the cost of equity with the cost of debt in proportion to the relative weight of each in the firm’s optimal long-term financial structure:</a:t>
            </a:r>
          </a:p>
          <a:p>
            <a:endParaRPr lang="en-US" dirty="0"/>
          </a:p>
        </p:txBody>
      </p:sp>
      <p:pic>
        <p:nvPicPr>
          <p:cNvPr id="4" name="Picture 3">
            <a:extLst>
              <a:ext uri="{FF2B5EF4-FFF2-40B4-BE49-F238E27FC236}">
                <a16:creationId xmlns:a16="http://schemas.microsoft.com/office/drawing/2014/main" id="{8994CCFA-C574-4AF2-8558-3C5A080690A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901659" y="2999969"/>
            <a:ext cx="7011324" cy="3413235"/>
          </a:xfrm>
          <a:prstGeom prst="rect">
            <a:avLst/>
          </a:prstGeom>
          <a:noFill/>
          <a:ln>
            <a:noFill/>
          </a:ln>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512287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9D8008C-B00F-4BF2-92E1-11F592C7811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762000" y="2057400"/>
            <a:ext cx="6858000" cy="1629783"/>
          </a:xfrm>
          <a:prstGeom prst="rect">
            <a:avLst/>
          </a:prstGeom>
          <a:noFill/>
          <a:ln>
            <a:noFill/>
          </a:ln>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Lst>
        </p:spPr>
      </p:pic>
      <p:sp>
        <p:nvSpPr>
          <p:cNvPr id="9" name="Content Placeholder 1">
            <a:extLst>
              <a:ext uri="{FF2B5EF4-FFF2-40B4-BE49-F238E27FC236}">
                <a16:creationId xmlns:a16="http://schemas.microsoft.com/office/drawing/2014/main" id="{C84966DE-7C82-46FF-88E1-78AC717B8E1C}"/>
              </a:ext>
            </a:extLst>
          </p:cNvPr>
          <p:cNvSpPr>
            <a:spLocks noGrp="1"/>
          </p:cNvSpPr>
          <p:nvPr>
            <p:ph idx="1"/>
          </p:nvPr>
        </p:nvSpPr>
        <p:spPr>
          <a:xfrm>
            <a:off x="717691" y="1318390"/>
            <a:ext cx="8204961" cy="5575264"/>
          </a:xfrm>
        </p:spPr>
        <p:txBody>
          <a:bodyPr>
            <a:normAutofit/>
          </a:bodyPr>
          <a:lstStyle/>
          <a:p>
            <a:r>
              <a:rPr lang="en-US" altLang="en-US" sz="2400" dirty="0"/>
              <a:t>The capital asset pricing model (CAPM) approach is to define the cost of equity for a firm by the following formula:</a:t>
            </a:r>
          </a:p>
          <a:p>
            <a:endParaRPr lang="en-US" altLang="en-US" sz="2400" dirty="0"/>
          </a:p>
          <a:p>
            <a:endParaRPr lang="en-US" altLang="en-US" sz="2400" dirty="0"/>
          </a:p>
          <a:p>
            <a:endParaRPr lang="en-US" altLang="en-US" sz="2400" dirty="0"/>
          </a:p>
          <a:p>
            <a:pPr lvl="1"/>
            <a:endParaRPr lang="en-US" sz="2000" dirty="0"/>
          </a:p>
          <a:p>
            <a:pPr lvl="1"/>
            <a:endParaRPr lang="en-US" sz="2000" dirty="0"/>
          </a:p>
          <a:p>
            <a:pPr lvl="1"/>
            <a:r>
              <a:rPr lang="en-US" sz="2000" dirty="0"/>
              <a:t>The key component of CAPM is beta, the measure of systematic risk. </a:t>
            </a:r>
          </a:p>
          <a:p>
            <a:pPr lvl="2"/>
            <a:r>
              <a:rPr lang="en-US" sz="1800" dirty="0"/>
              <a:t>If beta &lt; 1.0 returns are less volatile than the market</a:t>
            </a:r>
          </a:p>
          <a:p>
            <a:pPr lvl="2"/>
            <a:r>
              <a:rPr lang="en-US" sz="1800" dirty="0"/>
              <a:t>If beta = 1 returns are the same as the market</a:t>
            </a:r>
          </a:p>
          <a:p>
            <a:pPr lvl="2"/>
            <a:r>
              <a:rPr lang="en-US" sz="1800" dirty="0"/>
              <a:t>If beta &gt; 1.0 returns </a:t>
            </a:r>
            <a:r>
              <a:rPr lang="en-US" dirty="0"/>
              <a:t>are more volatile than the market</a:t>
            </a:r>
          </a:p>
          <a:p>
            <a:endParaRPr lang="en-US" altLang="en-US" dirty="0"/>
          </a:p>
          <a:p>
            <a:endParaRPr lang="en-US" dirty="0"/>
          </a:p>
        </p:txBody>
      </p:sp>
      <p:sp>
        <p:nvSpPr>
          <p:cNvPr id="10" name="Title 2">
            <a:extLst>
              <a:ext uri="{FF2B5EF4-FFF2-40B4-BE49-F238E27FC236}">
                <a16:creationId xmlns:a16="http://schemas.microsoft.com/office/drawing/2014/main" id="{D6B4B96A-CDE5-4DDD-9EE6-8F918A8FDE64}"/>
              </a:ext>
            </a:extLst>
          </p:cNvPr>
          <p:cNvSpPr>
            <a:spLocks noGrp="1"/>
          </p:cNvSpPr>
          <p:nvPr>
            <p:ph type="title"/>
          </p:nvPr>
        </p:nvSpPr>
        <p:spPr>
          <a:xfrm>
            <a:off x="762000" y="562983"/>
            <a:ext cx="6641647" cy="837746"/>
          </a:xfrm>
        </p:spPr>
        <p:txBody>
          <a:bodyPr/>
          <a:lstStyle/>
          <a:p>
            <a:r>
              <a:rPr lang="en-US" altLang="en-US" dirty="0"/>
              <a:t>Cost of Equity</a:t>
            </a:r>
            <a:endParaRPr lang="en-US" dirty="0"/>
          </a:p>
        </p:txBody>
      </p:sp>
      <p:pic>
        <p:nvPicPr>
          <p:cNvPr id="11" name="Picture 10">
            <a:extLst>
              <a:ext uri="{FF2B5EF4-FFF2-40B4-BE49-F238E27FC236}">
                <a16:creationId xmlns:a16="http://schemas.microsoft.com/office/drawing/2014/main" id="{A8004FB6-1517-4BDE-901A-239638D5C9B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151993" y="5262995"/>
            <a:ext cx="4840014" cy="1595005"/>
          </a:xfrm>
          <a:prstGeom prst="rect">
            <a:avLst/>
          </a:prstGeom>
          <a:noFill/>
          <a:ln>
            <a:noFill/>
          </a:ln>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140048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3C3A5-7E37-459C-A1CA-1BED3A0E4BE6}"/>
              </a:ext>
            </a:extLst>
          </p:cNvPr>
          <p:cNvSpPr>
            <a:spLocks noGrp="1"/>
          </p:cNvSpPr>
          <p:nvPr>
            <p:ph type="title"/>
          </p:nvPr>
        </p:nvSpPr>
        <p:spPr/>
        <p:txBody>
          <a:bodyPr/>
          <a:lstStyle/>
          <a:p>
            <a:r>
              <a:rPr lang="en-US" altLang="en-US" dirty="0"/>
              <a:t>Cost of Debt</a:t>
            </a:r>
            <a:endParaRPr lang="en-US" dirty="0"/>
          </a:p>
        </p:txBody>
      </p:sp>
      <p:sp>
        <p:nvSpPr>
          <p:cNvPr id="3" name="Content Placeholder 2">
            <a:extLst>
              <a:ext uri="{FF2B5EF4-FFF2-40B4-BE49-F238E27FC236}">
                <a16:creationId xmlns:a16="http://schemas.microsoft.com/office/drawing/2014/main" id="{91022D21-DBB3-4EA3-8226-E58968F54B33}"/>
              </a:ext>
            </a:extLst>
          </p:cNvPr>
          <p:cNvSpPr>
            <a:spLocks noGrp="1"/>
          </p:cNvSpPr>
          <p:nvPr>
            <p:ph idx="1"/>
          </p:nvPr>
        </p:nvSpPr>
        <p:spPr/>
        <p:txBody>
          <a:bodyPr/>
          <a:lstStyle/>
          <a:p>
            <a:r>
              <a:rPr lang="en-US" dirty="0"/>
              <a:t>Firms acquire debt financing in the form of loans from commercial banks or as securities sold to the debt market, such as corporate bonds.</a:t>
            </a:r>
          </a:p>
          <a:p>
            <a:r>
              <a:rPr lang="en-US" altLang="en-US" dirty="0"/>
              <a:t>The interest costs of different debt components are then averaged (according to their proportion) to calculate the before-tax average,</a:t>
            </a:r>
            <a:r>
              <a:rPr lang="en-US" altLang="en-US" i="1" dirty="0"/>
              <a:t> </a:t>
            </a:r>
            <a:r>
              <a:rPr lang="en-US" altLang="en-US" i="1" dirty="0" err="1"/>
              <a:t>k</a:t>
            </a:r>
            <a:r>
              <a:rPr lang="en-US" altLang="en-US" i="1" baseline="-25000" dirty="0" err="1"/>
              <a:t>d</a:t>
            </a:r>
            <a:r>
              <a:rPr lang="en-US" altLang="en-US" dirty="0"/>
              <a:t>, then adjusted for corporate income taxes by multiplying it by (1- tax rate), to obtain </a:t>
            </a:r>
            <a:r>
              <a:rPr lang="en-US" altLang="en-US" i="1" dirty="0" err="1"/>
              <a:t>k</a:t>
            </a:r>
            <a:r>
              <a:rPr lang="en-US" altLang="en-US" i="1" baseline="-25000" dirty="0" err="1"/>
              <a:t>d</a:t>
            </a:r>
            <a:r>
              <a:rPr lang="en-US" altLang="en-US" dirty="0"/>
              <a:t>(1 - </a:t>
            </a:r>
            <a:r>
              <a:rPr lang="en-US" altLang="en-US" i="1" dirty="0"/>
              <a:t>t</a:t>
            </a:r>
            <a:r>
              <a:rPr lang="en-US" altLang="en-US" dirty="0"/>
              <a:t>), the weighted average after-tax cost of debt.</a:t>
            </a:r>
          </a:p>
          <a:p>
            <a:endParaRPr lang="en-US" dirty="0"/>
          </a:p>
        </p:txBody>
      </p:sp>
    </p:spTree>
    <p:extLst>
      <p:ext uri="{BB962C8B-B14F-4D97-AF65-F5344CB8AC3E}">
        <p14:creationId xmlns:p14="http://schemas.microsoft.com/office/powerpoint/2010/main" val="360027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951E39-FFF3-436C-92C2-3C7C9D2ED373}"/>
              </a:ext>
            </a:extLst>
          </p:cNvPr>
          <p:cNvSpPr>
            <a:spLocks noGrp="1"/>
          </p:cNvSpPr>
          <p:nvPr>
            <p:ph idx="1"/>
          </p:nvPr>
        </p:nvSpPr>
        <p:spPr>
          <a:xfrm>
            <a:off x="442033" y="862396"/>
            <a:ext cx="8173262" cy="5664080"/>
          </a:xfrm>
        </p:spPr>
        <p:txBody>
          <a:bodyPr>
            <a:normAutofit lnSpcReduction="10000"/>
          </a:bodyPr>
          <a:lstStyle/>
          <a:p>
            <a:r>
              <a:rPr lang="en-US" dirty="0"/>
              <a:t>When we calculate the WACC, we implicitly assume the equity and debt capital would always be available at the same required rate of return when the firm increase its investment scale.</a:t>
            </a:r>
          </a:p>
          <a:p>
            <a:r>
              <a:rPr lang="en-US" dirty="0"/>
              <a:t>However, the cost and availability of capital depends on the market liquidity and segmentation.</a:t>
            </a:r>
          </a:p>
          <a:p>
            <a:pPr lvl="1"/>
            <a:r>
              <a:rPr lang="en-US" altLang="en-US" dirty="0"/>
              <a:t>Market liquidity: the degree to which a firm can issue a new security without depressing the existing market price (increasing the required rate of return)</a:t>
            </a:r>
          </a:p>
          <a:p>
            <a:pPr lvl="1"/>
            <a:r>
              <a:rPr lang="en-US" dirty="0"/>
              <a:t>A national capital market is segmented if the required rate of return on securities in that market differs from the required rate of return on securities of comparable risk traded on other securities markets. </a:t>
            </a:r>
          </a:p>
          <a:p>
            <a:pPr lvl="2"/>
            <a:r>
              <a:rPr lang="en-US" dirty="0"/>
              <a:t>Capital market segmentation is caused mainly by:</a:t>
            </a:r>
          </a:p>
          <a:p>
            <a:pPr lvl="3"/>
            <a:r>
              <a:rPr lang="en-US" dirty="0"/>
              <a:t>government constraints;</a:t>
            </a:r>
          </a:p>
          <a:p>
            <a:pPr lvl="3"/>
            <a:r>
              <a:rPr lang="en-US" dirty="0"/>
              <a:t>institutional practices;  </a:t>
            </a:r>
          </a:p>
          <a:p>
            <a:pPr lvl="3"/>
            <a:r>
              <a:rPr lang="en-US" dirty="0"/>
              <a:t>investor perceptions.</a:t>
            </a:r>
          </a:p>
          <a:p>
            <a:endParaRPr lang="en-US" dirty="0"/>
          </a:p>
        </p:txBody>
      </p:sp>
    </p:spTree>
    <p:extLst>
      <p:ext uri="{BB962C8B-B14F-4D97-AF65-F5344CB8AC3E}">
        <p14:creationId xmlns:p14="http://schemas.microsoft.com/office/powerpoint/2010/main" val="2071843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09B5-914C-43FC-9CD8-E1260C6F25C7}"/>
              </a:ext>
            </a:extLst>
          </p:cNvPr>
          <p:cNvSpPr>
            <a:spLocks noGrp="1"/>
          </p:cNvSpPr>
          <p:nvPr>
            <p:ph type="title"/>
          </p:nvPr>
        </p:nvSpPr>
        <p:spPr/>
        <p:txBody>
          <a:bodyPr/>
          <a:lstStyle/>
          <a:p>
            <a:r>
              <a:rPr lang="en-US" altLang="en-US" dirty="0"/>
              <a:t>Global Cost and Availability of Capital</a:t>
            </a:r>
            <a:endParaRPr lang="en-US" dirty="0"/>
          </a:p>
        </p:txBody>
      </p:sp>
      <p:sp>
        <p:nvSpPr>
          <p:cNvPr id="3" name="Content Placeholder 2">
            <a:extLst>
              <a:ext uri="{FF2B5EF4-FFF2-40B4-BE49-F238E27FC236}">
                <a16:creationId xmlns:a16="http://schemas.microsoft.com/office/drawing/2014/main" id="{3918E626-3117-46DA-BA34-8C20799821CE}"/>
              </a:ext>
            </a:extLst>
          </p:cNvPr>
          <p:cNvSpPr>
            <a:spLocks noGrp="1"/>
          </p:cNvSpPr>
          <p:nvPr>
            <p:ph idx="1"/>
          </p:nvPr>
        </p:nvSpPr>
        <p:spPr>
          <a:xfrm>
            <a:off x="515975" y="1517936"/>
            <a:ext cx="7886700" cy="4351338"/>
          </a:xfrm>
        </p:spPr>
        <p:txBody>
          <a:bodyPr>
            <a:normAutofit fontScale="92500" lnSpcReduction="10000"/>
          </a:bodyPr>
          <a:lstStyle/>
          <a:p>
            <a:r>
              <a:rPr lang="en-US" altLang="en-US" dirty="0"/>
              <a:t>Global capital markets have given many firms access to lower global cost and greater availability of capital.</a:t>
            </a:r>
          </a:p>
          <a:p>
            <a:pPr lvl="1"/>
            <a:r>
              <a:rPr lang="en-US" altLang="en-US" dirty="0"/>
              <a:t>In the domestic case, a firm’s marginal cost of capital will eventually increase as suppliers of capital become saturated with the firm’s securities.</a:t>
            </a:r>
          </a:p>
          <a:p>
            <a:pPr lvl="1"/>
            <a:r>
              <a:rPr lang="en-US" altLang="en-US" dirty="0"/>
              <a:t>In the multinational case, a firm is able to tap many capital markets above and beyond what would have been available in a domestic capital market only. In addition, the international pricing of the firm’s securities may also lower the cost of capital.</a:t>
            </a:r>
          </a:p>
          <a:p>
            <a:pPr lvl="2"/>
            <a:r>
              <a:rPr lang="en-US" altLang="en-US" dirty="0"/>
              <a:t>Raising funds in the </a:t>
            </a:r>
            <a:r>
              <a:rPr lang="en-US" altLang="en-US" dirty="0" err="1"/>
              <a:t>euromarkets</a:t>
            </a:r>
            <a:r>
              <a:rPr lang="en-US" altLang="en-US" dirty="0"/>
              <a:t>, selling securities aboard.</a:t>
            </a:r>
          </a:p>
          <a:p>
            <a:pPr lvl="1"/>
            <a:r>
              <a:rPr lang="en-US" altLang="en-US" dirty="0"/>
              <a:t>It is especially important for a firm which is located in a country with illiquid, small, and/or segmented capital markets to gain access to highly liquid global markets.</a:t>
            </a:r>
            <a:endParaRPr lang="en-US" dirty="0"/>
          </a:p>
          <a:p>
            <a:endParaRPr lang="en-US" dirty="0"/>
          </a:p>
        </p:txBody>
      </p:sp>
    </p:spTree>
    <p:extLst>
      <p:ext uri="{BB962C8B-B14F-4D97-AF65-F5344CB8AC3E}">
        <p14:creationId xmlns:p14="http://schemas.microsoft.com/office/powerpoint/2010/main" val="1875846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806ED7-F04B-41FA-B075-678F36C28E13}"/>
              </a:ext>
            </a:extLst>
          </p:cNvPr>
          <p:cNvSpPr>
            <a:spLocks noGrp="1"/>
          </p:cNvSpPr>
          <p:nvPr>
            <p:ph idx="1"/>
          </p:nvPr>
        </p:nvSpPr>
        <p:spPr>
          <a:xfrm>
            <a:off x="557386" y="1572756"/>
            <a:ext cx="7886700" cy="4351338"/>
          </a:xfrm>
        </p:spPr>
        <p:txBody>
          <a:bodyPr>
            <a:normAutofit/>
          </a:bodyPr>
          <a:lstStyle/>
          <a:p>
            <a:r>
              <a:rPr lang="en-US" altLang="en-US" dirty="0"/>
              <a:t>What motivates investors to go global?</a:t>
            </a:r>
          </a:p>
          <a:p>
            <a:r>
              <a:rPr lang="en-US" dirty="0"/>
              <a:t>International diversification</a:t>
            </a:r>
          </a:p>
          <a:p>
            <a:pPr lvl="1"/>
            <a:r>
              <a:rPr lang="en-US" altLang="en-US" dirty="0"/>
              <a:t>Internationally diversified portfolios often have a lower level of portfolio risk for a given expected rate of return since national securities markets are imperfectly correlated with one another.</a:t>
            </a:r>
          </a:p>
          <a:p>
            <a:pPr lvl="1"/>
            <a:r>
              <a:rPr lang="en-US" dirty="0"/>
              <a:t>Different from domestic portfolio diversification, acquiring a foreign currency-denominated asset is equivalent to acquiring two assets—the currency of denomination and the asset subsequently purchased with the currency.</a:t>
            </a:r>
          </a:p>
          <a:p>
            <a:endParaRPr lang="en-US" altLang="en-US" dirty="0"/>
          </a:p>
          <a:p>
            <a:endParaRPr lang="en-US" dirty="0"/>
          </a:p>
        </p:txBody>
      </p:sp>
      <p:sp>
        <p:nvSpPr>
          <p:cNvPr id="4" name="Title 1">
            <a:extLst>
              <a:ext uri="{FF2B5EF4-FFF2-40B4-BE49-F238E27FC236}">
                <a16:creationId xmlns:a16="http://schemas.microsoft.com/office/drawing/2014/main" id="{65AC547A-AFF4-4636-95F9-34047806C7A1}"/>
              </a:ext>
            </a:extLst>
          </p:cNvPr>
          <p:cNvSpPr>
            <a:spLocks noGrp="1"/>
          </p:cNvSpPr>
          <p:nvPr>
            <p:ph type="title"/>
          </p:nvPr>
        </p:nvSpPr>
        <p:spPr>
          <a:xfrm>
            <a:off x="628650" y="777415"/>
            <a:ext cx="7886700" cy="795341"/>
          </a:xfrm>
        </p:spPr>
        <p:txBody>
          <a:bodyPr>
            <a:normAutofit fontScale="90000"/>
          </a:bodyPr>
          <a:lstStyle/>
          <a:p>
            <a:r>
              <a:rPr lang="en-US" altLang="en-US" dirty="0"/>
              <a:t>The Role of International Portfolio Investors</a:t>
            </a:r>
            <a:endParaRPr lang="en-US" dirty="0"/>
          </a:p>
        </p:txBody>
      </p:sp>
    </p:spTree>
    <p:extLst>
      <p:ext uri="{BB962C8B-B14F-4D97-AF65-F5344CB8AC3E}">
        <p14:creationId xmlns:p14="http://schemas.microsoft.com/office/powerpoint/2010/main" val="3124127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23507</TotalTime>
  <Words>1858</Words>
  <Application>Microsoft Office PowerPoint</Application>
  <PresentationFormat>On-screen Show (4:3)</PresentationFormat>
  <Paragraphs>132</Paragraphs>
  <Slides>20</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Calibri</vt:lpstr>
      <vt:lpstr>Cambria Math</vt:lpstr>
      <vt:lpstr>Courier New</vt:lpstr>
      <vt:lpstr>Times New Roman</vt:lpstr>
      <vt:lpstr>Office Theme</vt:lpstr>
      <vt:lpstr>1_Custom Design</vt:lpstr>
      <vt:lpstr>Funding the Multinational Firm</vt:lpstr>
      <vt:lpstr>Learning Objectives</vt:lpstr>
      <vt:lpstr>Goal for International Financial Management</vt:lpstr>
      <vt:lpstr>Weighted Average Cost of Capital</vt:lpstr>
      <vt:lpstr>Cost of Equity</vt:lpstr>
      <vt:lpstr>Cost of Debt</vt:lpstr>
      <vt:lpstr>PowerPoint Presentation</vt:lpstr>
      <vt:lpstr>Global Cost and Availability of Capital</vt:lpstr>
      <vt:lpstr>The Role of International Portfolio Investors</vt:lpstr>
      <vt:lpstr>International CAPM (ICAPM)</vt:lpstr>
      <vt:lpstr>Example of ICAPM</vt:lpstr>
      <vt:lpstr>Raising Equity Globally</vt:lpstr>
      <vt:lpstr>PowerPoint Presentation</vt:lpstr>
      <vt:lpstr>PowerPoint Presentation</vt:lpstr>
      <vt:lpstr>PowerPoint Presentation</vt:lpstr>
      <vt:lpstr>PowerPoint Presentation</vt:lpstr>
      <vt:lpstr>Raising Debt Globally</vt:lpstr>
      <vt:lpstr>PowerPoint Presentation</vt:lpstr>
      <vt:lpstr>Types of Eurobond</vt:lpstr>
      <vt:lpstr>Revisit the learning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Cai</dc:creator>
  <cp:lastModifiedBy>Chen Cai</cp:lastModifiedBy>
  <cp:revision>63</cp:revision>
  <dcterms:created xsi:type="dcterms:W3CDTF">2021-08-29T13:05:56Z</dcterms:created>
  <dcterms:modified xsi:type="dcterms:W3CDTF">2022-11-09T19:37:36Z</dcterms:modified>
</cp:coreProperties>
</file>