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5"/>
  </p:notesMasterIdLst>
  <p:sldIdLst>
    <p:sldId id="272" r:id="rId3"/>
    <p:sldId id="292" r:id="rId4"/>
    <p:sldId id="293" r:id="rId5"/>
    <p:sldId id="294" r:id="rId6"/>
    <p:sldId id="295" r:id="rId7"/>
    <p:sldId id="309" r:id="rId8"/>
    <p:sldId id="296" r:id="rId9"/>
    <p:sldId id="298" r:id="rId10"/>
    <p:sldId id="299" r:id="rId11"/>
    <p:sldId id="300" r:id="rId12"/>
    <p:sldId id="301" r:id="rId13"/>
    <p:sldId id="302" r:id="rId14"/>
    <p:sldId id="304" r:id="rId15"/>
    <p:sldId id="303" r:id="rId16"/>
    <p:sldId id="305" r:id="rId17"/>
    <p:sldId id="306" r:id="rId18"/>
    <p:sldId id="307" r:id="rId19"/>
    <p:sldId id="297" r:id="rId20"/>
    <p:sldId id="308" r:id="rId21"/>
    <p:sldId id="325" r:id="rId22"/>
    <p:sldId id="326" r:id="rId23"/>
    <p:sldId id="327" r:id="rId24"/>
    <p:sldId id="328" r:id="rId25"/>
    <p:sldId id="329" r:id="rId26"/>
    <p:sldId id="330" r:id="rId27"/>
    <p:sldId id="332" r:id="rId28"/>
    <p:sldId id="331" r:id="rId29"/>
    <p:sldId id="310" r:id="rId30"/>
    <p:sldId id="311" r:id="rId31"/>
    <p:sldId id="312" r:id="rId32"/>
    <p:sldId id="313" r:id="rId33"/>
    <p:sldId id="319" r:id="rId34"/>
    <p:sldId id="314" r:id="rId35"/>
    <p:sldId id="323" r:id="rId36"/>
    <p:sldId id="315" r:id="rId37"/>
    <p:sldId id="316" r:id="rId38"/>
    <p:sldId id="317" r:id="rId39"/>
    <p:sldId id="318" r:id="rId40"/>
    <p:sldId id="320" r:id="rId41"/>
    <p:sldId id="321" r:id="rId42"/>
    <p:sldId id="322" r:id="rId43"/>
    <p:sldId id="32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5" autoAdjust="0"/>
  </p:normalViewPr>
  <p:slideViewPr>
    <p:cSldViewPr snapToGrid="0">
      <p:cViewPr varScale="1">
        <p:scale>
          <a:sx n="106" d="100"/>
          <a:sy n="106" d="100"/>
        </p:scale>
        <p:origin x="101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D8B66-21B2-4F29-AF7B-1C57F0276943}" type="datetimeFigureOut">
              <a:rPr lang="en-US" smtClean="0"/>
              <a:t>10/31/2023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59291-08EE-40AD-93BC-FE205B4428F4}" type="slidenum">
              <a:rPr lang="en-US" smtClean="0"/>
              <a:t>‹#›</a:t>
            </a:fld>
            <a:endParaRPr lang="en-US"/>
          </a:p>
        </p:txBody>
      </p:sp>
    </p:spTree>
    <p:extLst>
      <p:ext uri="{BB962C8B-B14F-4D97-AF65-F5344CB8AC3E}">
        <p14:creationId xmlns:p14="http://schemas.microsoft.com/office/powerpoint/2010/main" val="2667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7C3-B176-42B3-B897-8EAAB40274A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FB1EDB1-5D21-40C0-A797-B39CCE02BB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3EE5529-CC08-400D-9CEB-F5132B5217EA}"/>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5835DFEE-875A-4EFE-8B15-F43C84DB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E7A23-4667-491B-B656-C01017A9DEE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58333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DA89-79E2-4201-8036-9D820BFB30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7E5155-6724-44F7-8B43-E2E560E1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EA2DC-798E-4623-B885-8B210892AE48}"/>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81248BD6-FB4C-4585-B7EF-6E3D2AAC5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9698F-7CC9-48FC-840B-DCC26B75806D}"/>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2666239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A4400-7AC8-4057-BB76-6EC21E9AF97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4AC69-D698-400A-BBB1-4F1C4CE89765}"/>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92AAB-325B-491E-A9FD-E4D5B3F6B8F8}"/>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9A852151-32F7-45D8-9943-CBC27BC6C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96B3-F58E-42D3-A277-E7508135F4C0}"/>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79774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431801"/>
        </a:solidFill>
        <a:effectLst/>
      </p:bgPr>
    </p:bg>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lvl1pPr>
              <a:defRPr>
                <a:solidFill>
                  <a:schemeClr val="bg1"/>
                </a:solidFill>
              </a:defRPr>
            </a:lvl1pPr>
          </a:lstStyle>
          <a:p>
            <a:r>
              <a:rPr lang="en-US" dirty="0"/>
              <a:t>Presentation Title to Come Here</a:t>
            </a:r>
          </a:p>
        </p:txBody>
      </p:sp>
    </p:spTree>
    <p:extLst>
      <p:ext uri="{BB962C8B-B14F-4D97-AF65-F5344CB8AC3E}">
        <p14:creationId xmlns:p14="http://schemas.microsoft.com/office/powerpoint/2010/main" val="329429391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F822-FB6A-4C87-B363-FA36C97FFC1B}"/>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4AE8F3A-489B-492E-935A-E223D073256D}"/>
              </a:ext>
            </a:extLst>
          </p:cNvPr>
          <p:cNvSpPr>
            <a:spLocks noGrp="1"/>
          </p:cNvSpPr>
          <p:nvPr>
            <p:ph idx="1"/>
          </p:nvPr>
        </p:nvSpPr>
        <p:spPr/>
        <p:txBody>
          <a:bodyPr/>
          <a:lstStyle>
            <a:lvl1pPr marL="457200" indent="-457200">
              <a:buFont typeface="Arial" panose="020B0604020202020204" pitchFamily="34" charset="0"/>
              <a:buChar char="•"/>
              <a:defRPr b="0"/>
            </a:lvl1pPr>
            <a:lvl2pPr marL="514350" indent="-171450">
              <a:buFont typeface="Times New Roman" panose="02020603050405020304" pitchFamily="18" charset="0"/>
              <a:buChar char="―"/>
              <a:defRPr b="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0BEA9E-901B-4436-9B30-AE2071FDF876}"/>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6E31C536-1B32-4180-A9FD-C7D9B7C1F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EAE13-C25A-4400-8B94-6250B1AC7BC3}"/>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2383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7EA-22EB-4414-8499-F19F3E9DC849}"/>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F0EFF80-FB78-4ABB-A561-58124DBC7C4D}"/>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4BD48-2FEF-4EFD-BE4F-58777C9EE6D3}"/>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47E418D6-29A7-49D0-8ED2-0BBB4F846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30DD-04A2-4214-9BEB-690470C41FE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8454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E844-065A-464F-A125-472E3A1B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8271-E3EA-45A7-84A4-B1495193BA2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ACEF91-554C-49F7-86A8-91DC583018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F35FC-6148-43B8-A23C-F9D56853445D}"/>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6" name="Footer Placeholder 5">
            <a:extLst>
              <a:ext uri="{FF2B5EF4-FFF2-40B4-BE49-F238E27FC236}">
                <a16:creationId xmlns:a16="http://schemas.microsoft.com/office/drawing/2014/main" id="{90775909-4361-40F8-ACCB-85D3D48D4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3E63C-A5D8-4427-89CB-76AA432F3B41}"/>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5846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984-FF53-489E-B2EB-921012164082}"/>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64207-6AE3-4426-B2D7-BE8B1B9338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772DD-3745-4A53-A197-DBDDF5F4A0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9536-FF84-49EA-AED6-B05C9F58E9E5}"/>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0B53-6910-45EB-91FF-F20A62271765}"/>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D88F5-25CB-4456-9C74-3A15407797B9}"/>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8" name="Footer Placeholder 7">
            <a:extLst>
              <a:ext uri="{FF2B5EF4-FFF2-40B4-BE49-F238E27FC236}">
                <a16:creationId xmlns:a16="http://schemas.microsoft.com/office/drawing/2014/main" id="{6B6EF816-4098-482B-B3A5-692FD519A3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0DB1F3-5ADB-468D-A366-B5AD7DE6B3FB}"/>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32906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2A9B-E7AD-47DB-8133-A1D482BD9F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06ECA-DDD2-4B7F-B599-2F7D0EA3CED9}"/>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4" name="Footer Placeholder 3">
            <a:extLst>
              <a:ext uri="{FF2B5EF4-FFF2-40B4-BE49-F238E27FC236}">
                <a16:creationId xmlns:a16="http://schemas.microsoft.com/office/drawing/2014/main" id="{309FF10C-432B-40A1-BA24-89661D049E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63C21B-4195-4FED-9397-1B36DF14D38E}"/>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2740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2FA5F-7999-4D15-90A8-A07EB2C41C19}"/>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3" name="Footer Placeholder 2">
            <a:extLst>
              <a:ext uri="{FF2B5EF4-FFF2-40B4-BE49-F238E27FC236}">
                <a16:creationId xmlns:a16="http://schemas.microsoft.com/office/drawing/2014/main" id="{59AC4406-95D9-40C1-BAF1-BB1C7BA9E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87F36-8CD1-4AA2-BEB2-21582FB835B2}"/>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10408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EEF8-9A59-440A-87DE-086F4AB792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5AB68D2-9C7C-4DB1-AF6E-14FF3B6A7E24}"/>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02C56E-5142-4737-8583-8ED3F63B3F9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5F2E7C-4DBB-4B7D-880A-CB2AC4E79D96}"/>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6" name="Footer Placeholder 5">
            <a:extLst>
              <a:ext uri="{FF2B5EF4-FFF2-40B4-BE49-F238E27FC236}">
                <a16:creationId xmlns:a16="http://schemas.microsoft.com/office/drawing/2014/main" id="{6E59F262-F7A7-4D31-9B3E-81E54C11C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39771F-531A-48BD-8B37-0FA8D3CF7C35}"/>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48692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6290-8271-42FF-A28D-6CF44859E5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BA60ED-8341-4477-9AAB-B0F9B4F33632}"/>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4A62250-CBFF-438D-8087-0247111FCFE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898055-C5BD-4454-B4C9-758A39416E17}"/>
              </a:ext>
            </a:extLst>
          </p:cNvPr>
          <p:cNvSpPr>
            <a:spLocks noGrp="1"/>
          </p:cNvSpPr>
          <p:nvPr>
            <p:ph type="dt" sz="half" idx="10"/>
          </p:nvPr>
        </p:nvSpPr>
        <p:spPr/>
        <p:txBody>
          <a:bodyPr/>
          <a:lstStyle/>
          <a:p>
            <a:fld id="{C671CA82-3ECB-4EA6-8C04-DFD997E5C808}" type="datetimeFigureOut">
              <a:rPr lang="en-US" smtClean="0"/>
              <a:t>10/31/2023</a:t>
            </a:fld>
            <a:endParaRPr lang="en-US"/>
          </a:p>
        </p:txBody>
      </p:sp>
      <p:sp>
        <p:nvSpPr>
          <p:cNvPr id="6" name="Footer Placeholder 5">
            <a:extLst>
              <a:ext uri="{FF2B5EF4-FFF2-40B4-BE49-F238E27FC236}">
                <a16:creationId xmlns:a16="http://schemas.microsoft.com/office/drawing/2014/main" id="{C27D83E6-328A-43AD-BEF1-352B0709B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33E0-F2CC-455C-8C96-3AFF4B07D1D8}"/>
              </a:ext>
            </a:extLst>
          </p:cNvPr>
          <p:cNvSpPr>
            <a:spLocks noGrp="1"/>
          </p:cNvSpPr>
          <p:nvPr>
            <p:ph type="sldNum" sz="quarter" idx="12"/>
          </p:nvPr>
        </p:nvSpPr>
        <p:spPr/>
        <p:txBody>
          <a:bodyPr/>
          <a:lstStyle/>
          <a:p>
            <a:fld id="{28F1E738-411C-4E98-AEDC-23459E193C85}" type="slidenum">
              <a:rPr lang="en-US" smtClean="0"/>
              <a:t>‹#›</a:t>
            </a:fld>
            <a:endParaRPr lang="en-US"/>
          </a:p>
        </p:txBody>
      </p:sp>
    </p:spTree>
    <p:extLst>
      <p:ext uri="{BB962C8B-B14F-4D97-AF65-F5344CB8AC3E}">
        <p14:creationId xmlns:p14="http://schemas.microsoft.com/office/powerpoint/2010/main" val="167846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E7DE70-807C-4DAD-882E-46E06507B4D8}"/>
              </a:ext>
            </a:extLst>
          </p:cNvPr>
          <p:cNvSpPr>
            <a:spLocks noGrp="1"/>
          </p:cNvSpPr>
          <p:nvPr>
            <p:ph type="title"/>
          </p:nvPr>
        </p:nvSpPr>
        <p:spPr>
          <a:xfrm>
            <a:off x="628650" y="777415"/>
            <a:ext cx="7886700" cy="79534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0D93D3A-BE27-4209-A30A-9C49048B650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5493FC-AF45-484E-A0B9-141C9BEAB6E3}"/>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71CA82-3ECB-4EA6-8C04-DFD997E5C808}" type="datetimeFigureOut">
              <a:rPr lang="en-US" smtClean="0"/>
              <a:t>10/31/2023</a:t>
            </a:fld>
            <a:endParaRPr lang="en-US"/>
          </a:p>
        </p:txBody>
      </p:sp>
      <p:sp>
        <p:nvSpPr>
          <p:cNvPr id="5" name="Footer Placeholder 4">
            <a:extLst>
              <a:ext uri="{FF2B5EF4-FFF2-40B4-BE49-F238E27FC236}">
                <a16:creationId xmlns:a16="http://schemas.microsoft.com/office/drawing/2014/main" id="{D702FBBC-B264-4894-B773-A6AB7F878EB6}"/>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631104-F21E-445D-8D4D-B3CFA9DF1EC8}"/>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1E738-411C-4E98-AEDC-23459E193C85}" type="slidenum">
              <a:rPr lang="en-US" smtClean="0"/>
              <a:t>‹#›</a:t>
            </a:fld>
            <a:endParaRPr lang="en-US"/>
          </a:p>
        </p:txBody>
      </p:sp>
      <p:cxnSp>
        <p:nvCxnSpPr>
          <p:cNvPr id="7" name="Straight Connector 6">
            <a:extLst>
              <a:ext uri="{FF2B5EF4-FFF2-40B4-BE49-F238E27FC236}">
                <a16:creationId xmlns:a16="http://schemas.microsoft.com/office/drawing/2014/main" id="{BDA7D74E-B576-4F4F-A75A-8691E7B60DF4}"/>
              </a:ext>
            </a:extLst>
          </p:cNvPr>
          <p:cNvCxnSpPr>
            <a:cxnSpLocks/>
          </p:cNvCxnSpPr>
          <p:nvPr userDrawn="1"/>
        </p:nvCxnSpPr>
        <p:spPr>
          <a:xfrm>
            <a:off x="236483" y="668669"/>
            <a:ext cx="8666217" cy="0"/>
          </a:xfrm>
          <a:prstGeom prst="line">
            <a:avLst/>
          </a:prstGeom>
          <a:ln w="6350" cap="rnd">
            <a:solidFill>
              <a:srgbClr val="431801"/>
            </a:solidFill>
          </a:ln>
          <a:effectLst/>
        </p:spPr>
        <p:style>
          <a:lnRef idx="2">
            <a:schemeClr val="dk1"/>
          </a:lnRef>
          <a:fillRef idx="0">
            <a:schemeClr val="dk1"/>
          </a:fillRef>
          <a:effectRef idx="1">
            <a:schemeClr val="dk1"/>
          </a:effectRef>
          <a:fontRef idx="minor">
            <a:schemeClr val="tx1"/>
          </a:fontRef>
        </p:style>
      </p:cxnSp>
      <p:pic>
        <p:nvPicPr>
          <p:cNvPr id="9" name="Picture 8" descr="lehigh_official_stacked_logo_4C.eps">
            <a:extLst>
              <a:ext uri="{FF2B5EF4-FFF2-40B4-BE49-F238E27FC236}">
                <a16:creationId xmlns:a16="http://schemas.microsoft.com/office/drawing/2014/main" id="{91E49D75-6C29-4CCA-AB91-E7590F0FB0D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08606" y="324755"/>
            <a:ext cx="1176023" cy="254219"/>
          </a:xfrm>
          <a:prstGeom prst="rect">
            <a:avLst/>
          </a:prstGeom>
        </p:spPr>
      </p:pic>
    </p:spTree>
    <p:extLst>
      <p:ext uri="{BB962C8B-B14F-4D97-AF65-F5344CB8AC3E}">
        <p14:creationId xmlns:p14="http://schemas.microsoft.com/office/powerpoint/2010/main" val="185317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40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Times New Roman" panose="02020603050405020304" pitchFamily="18" charset="0"/>
        <a:buChar char="―"/>
        <a:defRPr sz="2800" b="1"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2400" b="1"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3180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470" y="2047409"/>
            <a:ext cx="7893854" cy="1513351"/>
          </a:xfrm>
          <a:prstGeom prst="rect">
            <a:avLst/>
          </a:prstGeom>
        </p:spPr>
        <p:txBody>
          <a:bodyPr vert="horz" lIns="91440" tIns="45720" rIns="91440" bIns="45720" rtlCol="0" anchor="ctr">
            <a:noAutofit/>
          </a:bodyPr>
          <a:lstStyle/>
          <a:p>
            <a:r>
              <a:rPr lang="en-US" dirty="0"/>
              <a:t>Presentation Title </a:t>
            </a:r>
            <a:br>
              <a:rPr lang="en-US" dirty="0"/>
            </a:br>
            <a:r>
              <a:rPr lang="en-US" dirty="0"/>
              <a:t>to Come Here</a:t>
            </a:r>
          </a:p>
        </p:txBody>
      </p:sp>
      <p:pic>
        <p:nvPicPr>
          <p:cNvPr id="9" name="Picture 8" descr="lehigh_official_stacked_logo_K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411" y="5897670"/>
            <a:ext cx="2048913" cy="430779"/>
          </a:xfrm>
          <a:prstGeom prst="rect">
            <a:avLst/>
          </a:prstGeom>
        </p:spPr>
      </p:pic>
    </p:spTree>
    <p:extLst>
      <p:ext uri="{BB962C8B-B14F-4D97-AF65-F5344CB8AC3E}">
        <p14:creationId xmlns:p14="http://schemas.microsoft.com/office/powerpoint/2010/main" val="356135331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57200" rtl="0" eaLnBrk="1" latinLnBrk="0" hangingPunct="1">
        <a:lnSpc>
          <a:spcPts val="6400"/>
        </a:lnSpc>
        <a:spcBef>
          <a:spcPct val="0"/>
        </a:spcBef>
        <a:buNone/>
        <a:defRPr sz="6400" b="1" i="0" kern="1200" baseline="0">
          <a:solidFill>
            <a:schemeClr val="bg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731" y="2608419"/>
            <a:ext cx="7752899" cy="1513351"/>
          </a:xfrm>
        </p:spPr>
        <p:txBody>
          <a:bodyPr/>
          <a:lstStyle/>
          <a:p>
            <a:pPr algn="ctr"/>
            <a:r>
              <a:rPr lang="en-US" sz="4400" dirty="0">
                <a:latin typeface="Times New Roman" panose="02020603050405020304" pitchFamily="18" charset="0"/>
                <a:cs typeface="Times New Roman" panose="02020603050405020304" pitchFamily="18" charset="0"/>
              </a:rPr>
              <a:t>Management of Foreign Exchange Exposures </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4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5AA5D-81A5-4CC9-8840-3ECF573E62E9}"/>
              </a:ext>
            </a:extLst>
          </p:cNvPr>
          <p:cNvSpPr>
            <a:spLocks noGrp="1"/>
          </p:cNvSpPr>
          <p:nvPr>
            <p:ph idx="1"/>
          </p:nvPr>
        </p:nvSpPr>
        <p:spPr>
          <a:xfrm>
            <a:off x="572313" y="937227"/>
            <a:ext cx="7886700" cy="4351338"/>
          </a:xfrm>
        </p:spPr>
        <p:txBody>
          <a:bodyPr/>
          <a:lstStyle/>
          <a:p>
            <a:r>
              <a:rPr lang="en-US" dirty="0"/>
              <a:t>Forward Hedge: sell the foreign currency receivables forward to eliminate its foreign exchange exposure.</a:t>
            </a:r>
          </a:p>
          <a:p>
            <a:pPr lvl="1"/>
            <a:r>
              <a:rPr lang="en-US" dirty="0"/>
              <a:t>At t=0, Boeing takes the short position in the forward contract on £10 million for delivery in one year.</a:t>
            </a:r>
          </a:p>
          <a:p>
            <a:pPr lvl="1"/>
            <a:r>
              <a:rPr lang="en-US" dirty="0"/>
              <a:t>Proceeds at t=1 is £10 M*F</a:t>
            </a:r>
            <a:r>
              <a:rPr lang="en-US" baseline="-25000" dirty="0"/>
              <a:t>1</a:t>
            </a:r>
            <a:r>
              <a:rPr lang="en-US" dirty="0"/>
              <a:t>= £10*$1.46/ £=$14.6M</a:t>
            </a:r>
          </a:p>
          <a:p>
            <a:endParaRPr lang="en-US" dirty="0"/>
          </a:p>
          <a:p>
            <a:endParaRPr lang="en-US" dirty="0"/>
          </a:p>
        </p:txBody>
      </p:sp>
      <p:pic>
        <p:nvPicPr>
          <p:cNvPr id="4" name="Picture 3">
            <a:extLst>
              <a:ext uri="{FF2B5EF4-FFF2-40B4-BE49-F238E27FC236}">
                <a16:creationId xmlns:a16="http://schemas.microsoft.com/office/drawing/2014/main" id="{0099CCB1-864D-4738-AF1D-FD1F12D351F5}"/>
              </a:ext>
            </a:extLst>
          </p:cNvPr>
          <p:cNvPicPr>
            <a:picLocks noChangeAspect="1"/>
          </p:cNvPicPr>
          <p:nvPr/>
        </p:nvPicPr>
        <p:blipFill>
          <a:blip r:embed="rId2"/>
          <a:stretch>
            <a:fillRect/>
          </a:stretch>
        </p:blipFill>
        <p:spPr>
          <a:xfrm>
            <a:off x="1867667" y="3683601"/>
            <a:ext cx="4706871" cy="2754657"/>
          </a:xfrm>
          <a:prstGeom prst="rect">
            <a:avLst/>
          </a:prstGeom>
        </p:spPr>
      </p:pic>
    </p:spTree>
    <p:extLst>
      <p:ext uri="{BB962C8B-B14F-4D97-AF65-F5344CB8AC3E}">
        <p14:creationId xmlns:p14="http://schemas.microsoft.com/office/powerpoint/2010/main" val="169475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7B48FB-7107-4AB5-96E6-9036BA67CFAE}"/>
              </a:ext>
            </a:extLst>
          </p:cNvPr>
          <p:cNvSpPr>
            <a:spLocks noGrp="1"/>
          </p:cNvSpPr>
          <p:nvPr>
            <p:ph idx="1"/>
          </p:nvPr>
        </p:nvSpPr>
        <p:spPr>
          <a:xfrm>
            <a:off x="463971" y="854888"/>
            <a:ext cx="7886700" cy="4351338"/>
          </a:xfrm>
        </p:spPr>
        <p:txBody>
          <a:bodyPr/>
          <a:lstStyle/>
          <a:p>
            <a:r>
              <a:rPr lang="en-US" dirty="0"/>
              <a:t>Money Market Hedge (Balance sheet hedge): Borrow in foreign currency to hedge its foreign currency receivables, thereby matching its assets and liabilities in the same currency.</a:t>
            </a:r>
          </a:p>
          <a:p>
            <a:endParaRPr lang="en-US" dirty="0"/>
          </a:p>
        </p:txBody>
      </p:sp>
      <p:pic>
        <p:nvPicPr>
          <p:cNvPr id="4" name="Picture 3">
            <a:extLst>
              <a:ext uri="{FF2B5EF4-FFF2-40B4-BE49-F238E27FC236}">
                <a16:creationId xmlns:a16="http://schemas.microsoft.com/office/drawing/2014/main" id="{4349F56B-29A6-4734-BE22-DADF83C823CB}"/>
              </a:ext>
            </a:extLst>
          </p:cNvPr>
          <p:cNvPicPr>
            <a:picLocks noChangeAspect="1"/>
          </p:cNvPicPr>
          <p:nvPr/>
        </p:nvPicPr>
        <p:blipFill>
          <a:blip r:embed="rId2"/>
          <a:stretch>
            <a:fillRect/>
          </a:stretch>
        </p:blipFill>
        <p:spPr>
          <a:xfrm>
            <a:off x="928116" y="2672055"/>
            <a:ext cx="7071083" cy="1983902"/>
          </a:xfrm>
          <a:prstGeom prst="rect">
            <a:avLst/>
          </a:prstGeom>
        </p:spPr>
      </p:pic>
    </p:spTree>
    <p:extLst>
      <p:ext uri="{BB962C8B-B14F-4D97-AF65-F5344CB8AC3E}">
        <p14:creationId xmlns:p14="http://schemas.microsoft.com/office/powerpoint/2010/main" val="145285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BED12-3E0A-4E1F-9F03-897A63C943E6}"/>
              </a:ext>
            </a:extLst>
          </p:cNvPr>
          <p:cNvSpPr>
            <a:spLocks noGrp="1"/>
          </p:cNvSpPr>
          <p:nvPr>
            <p:ph idx="1"/>
          </p:nvPr>
        </p:nvSpPr>
        <p:spPr>
          <a:xfrm>
            <a:off x="21668" y="762723"/>
            <a:ext cx="9122332" cy="5911097"/>
          </a:xfrm>
        </p:spPr>
        <p:txBody>
          <a:bodyPr>
            <a:normAutofit/>
          </a:bodyPr>
          <a:lstStyle/>
          <a:p>
            <a:r>
              <a:rPr lang="en-US" altLang="en-US" dirty="0"/>
              <a:t>Currency options allow you to protect downside risk, but still be able to capture upside benefit, for a fee.</a:t>
            </a:r>
            <a:endParaRPr lang="en-US" dirty="0"/>
          </a:p>
          <a:p>
            <a:r>
              <a:rPr lang="en-US" altLang="en-US" sz="2800" dirty="0"/>
              <a:t>Options Market Hedge: b</a:t>
            </a:r>
            <a:r>
              <a:rPr lang="en-US" dirty="0"/>
              <a:t>uy a foreign currency put option to hedge its foreign currency receivables.</a:t>
            </a:r>
          </a:p>
          <a:p>
            <a:pPr lvl="1"/>
            <a:r>
              <a:rPr lang="en-US" dirty="0"/>
              <a:t>Suppose at t=0, Boeing purchased an OTC put option on £10 M with an exercise price of $1.46 and a one-year expiration. Option premium is $0.02 per pound. Boeing thus paid $0.2M.</a:t>
            </a:r>
          </a:p>
          <a:p>
            <a:pPr lvl="1"/>
            <a:r>
              <a:rPr lang="en-US" dirty="0"/>
              <a:t>At t=1, the dollar proceeds from option is  £10M *Max(S</a:t>
            </a:r>
            <a:r>
              <a:rPr lang="en-US" baseline="-25000" dirty="0"/>
              <a:t>1,</a:t>
            </a:r>
            <a:r>
              <a:rPr lang="en-US" dirty="0"/>
              <a:t> $1.46/£)</a:t>
            </a:r>
          </a:p>
          <a:p>
            <a:pPr lvl="2"/>
            <a:r>
              <a:rPr lang="en-US" sz="2000" dirty="0"/>
              <a:t>if the spot rate S</a:t>
            </a:r>
            <a:r>
              <a:rPr lang="en-US" sz="2000" baseline="-25000" dirty="0"/>
              <a:t>1</a:t>
            </a:r>
            <a:r>
              <a:rPr lang="en-US" sz="2000" dirty="0"/>
              <a:t> is higher than exercise price $1.46/£, then Boeing will let the option expire and convert  £10M at S</a:t>
            </a:r>
            <a:r>
              <a:rPr lang="en-US" sz="2000" baseline="-25000" dirty="0"/>
              <a:t>1</a:t>
            </a:r>
            <a:r>
              <a:rPr lang="en-US" sz="2000" dirty="0"/>
              <a:t>. </a:t>
            </a:r>
          </a:p>
          <a:p>
            <a:pPr lvl="2"/>
            <a:r>
              <a:rPr lang="en-US" sz="2000" dirty="0"/>
              <a:t>if spot rate S</a:t>
            </a:r>
            <a:r>
              <a:rPr lang="en-US" sz="2000" baseline="-25000" dirty="0"/>
              <a:t>1</a:t>
            </a:r>
            <a:r>
              <a:rPr lang="en-US" sz="2000" dirty="0"/>
              <a:t> is lower than exercise price $1.46/£, , then Boeing will exercise the option and convert £10M at $1.46/£. </a:t>
            </a:r>
          </a:p>
          <a:p>
            <a:endParaRPr lang="en-US" dirty="0"/>
          </a:p>
        </p:txBody>
      </p:sp>
    </p:spTree>
    <p:extLst>
      <p:ext uri="{BB962C8B-B14F-4D97-AF65-F5344CB8AC3E}">
        <p14:creationId xmlns:p14="http://schemas.microsoft.com/office/powerpoint/2010/main" val="121844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9EC271-417A-4848-BEF0-08D2F6E164A8}"/>
              </a:ext>
            </a:extLst>
          </p:cNvPr>
          <p:cNvPicPr>
            <a:picLocks noGrp="1" noChangeAspect="1"/>
          </p:cNvPicPr>
          <p:nvPr>
            <p:ph idx="1"/>
          </p:nvPr>
        </p:nvPicPr>
        <p:blipFill>
          <a:blip r:embed="rId2"/>
          <a:stretch>
            <a:fillRect/>
          </a:stretch>
        </p:blipFill>
        <p:spPr>
          <a:xfrm>
            <a:off x="1783568" y="2876417"/>
            <a:ext cx="5143500" cy="3038475"/>
          </a:xfrm>
        </p:spPr>
      </p:pic>
      <p:sp>
        <p:nvSpPr>
          <p:cNvPr id="6" name="Content Placeholder 2">
            <a:extLst>
              <a:ext uri="{FF2B5EF4-FFF2-40B4-BE49-F238E27FC236}">
                <a16:creationId xmlns:a16="http://schemas.microsoft.com/office/drawing/2014/main" id="{EFC419CF-AD30-4E08-8E79-9CF5F30CCCE0}"/>
              </a:ext>
            </a:extLst>
          </p:cNvPr>
          <p:cNvSpPr txBox="1">
            <a:spLocks/>
          </p:cNvSpPr>
          <p:nvPr/>
        </p:nvSpPr>
        <p:spPr>
          <a:xfrm>
            <a:off x="268685" y="845062"/>
            <a:ext cx="9122332" cy="5911097"/>
          </a:xfrm>
          <a:prstGeom prst="rect">
            <a:avLst/>
          </a:prstGeom>
        </p:spPr>
        <p:txBody>
          <a:bodyPr vert="horz" lIns="91440" tIns="45720" rIns="91440" bIns="45720" rtlCol="0">
            <a:normAutofit/>
          </a:bodyPr>
          <a:lstStyle>
            <a:lvl1pPr marL="457200" indent="-45720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Times New Roman" panose="02020603050405020304" pitchFamily="18" charset="0"/>
              <a:buChar char="―"/>
              <a:defRPr sz="2400" b="0" kern="1200">
                <a:solidFill>
                  <a:srgbClr val="544000"/>
                </a:solidFill>
                <a:latin typeface="Times New Roman" panose="02020603050405020304" pitchFamily="18" charset="0"/>
                <a:ea typeface="+mn-ea"/>
                <a:cs typeface="Times New Roman" panose="02020603050405020304" pitchFamily="18" charset="0"/>
              </a:defRPr>
            </a:lvl2pPr>
            <a:lvl3pPr marL="971550" indent="-285750" algn="l" defTabSz="685800" rtl="0" eaLnBrk="1" latinLnBrk="0" hangingPunct="1">
              <a:lnSpc>
                <a:spcPct val="90000"/>
              </a:lnSpc>
              <a:spcBef>
                <a:spcPts val="375"/>
              </a:spcBef>
              <a:buFont typeface="Courier New" panose="02070309020205020404" pitchFamily="49" charset="0"/>
              <a:buChar char="o"/>
              <a:defRPr sz="18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 order to compare with other hedging alternatives, we need to calculated the net dollar proceeds at t=1, which subtract the future value of the option cost paid at t=0.</a:t>
            </a:r>
          </a:p>
          <a:p>
            <a:pPr lvl="1"/>
            <a:r>
              <a:rPr lang="en-US" dirty="0"/>
              <a:t>£10M *Max(S</a:t>
            </a:r>
            <a:r>
              <a:rPr lang="en-US" baseline="-25000" dirty="0"/>
              <a:t>1,</a:t>
            </a:r>
            <a:r>
              <a:rPr lang="en-US" dirty="0"/>
              <a:t> $1.46/£)-$0.2M*(1+6.1%)</a:t>
            </a:r>
          </a:p>
          <a:p>
            <a:endParaRPr lang="en-US" dirty="0"/>
          </a:p>
        </p:txBody>
      </p:sp>
    </p:spTree>
    <p:extLst>
      <p:ext uri="{BB962C8B-B14F-4D97-AF65-F5344CB8AC3E}">
        <p14:creationId xmlns:p14="http://schemas.microsoft.com/office/powerpoint/2010/main" val="103180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1E8BE-036B-47D5-9BC9-DEDEC3CC315D}"/>
              </a:ext>
            </a:extLst>
          </p:cNvPr>
          <p:cNvSpPr>
            <a:spLocks noGrp="1"/>
          </p:cNvSpPr>
          <p:nvPr>
            <p:ph idx="1"/>
          </p:nvPr>
        </p:nvSpPr>
        <p:spPr>
          <a:xfrm>
            <a:off x="520309" y="625204"/>
            <a:ext cx="7886700" cy="4351338"/>
          </a:xfrm>
        </p:spPr>
        <p:txBody>
          <a:bodyPr/>
          <a:lstStyle/>
          <a:p>
            <a:r>
              <a:rPr lang="en-US" dirty="0"/>
              <a:t>Comparison of alternative hedging strategies</a:t>
            </a:r>
            <a:endParaRPr lang="en-US" altLang="en-US" sz="2800" b="0" dirty="0"/>
          </a:p>
          <a:p>
            <a:pPr lvl="1"/>
            <a:r>
              <a:rPr lang="en-US" dirty="0"/>
              <a:t>Break-even spot rate (option </a:t>
            </a:r>
            <a:r>
              <a:rPr lang="en-US" dirty="0" err="1"/>
              <a:t>v.s</a:t>
            </a:r>
            <a:r>
              <a:rPr lang="en-US" dirty="0"/>
              <a:t>. forward)</a:t>
            </a:r>
          </a:p>
          <a:p>
            <a:pPr marL="914400" lvl="2" indent="0">
              <a:buNone/>
            </a:pPr>
            <a:r>
              <a:rPr lang="en-US" sz="1400" dirty="0"/>
              <a:t>£10M*S</a:t>
            </a:r>
            <a:r>
              <a:rPr lang="en-US" sz="1400" baseline="-25000" dirty="0"/>
              <a:t>1</a:t>
            </a:r>
            <a:r>
              <a:rPr lang="en-US" sz="1400" dirty="0"/>
              <a:t>-$0.2M*(1+6.1%)=$14.6M</a:t>
            </a:r>
          </a:p>
          <a:p>
            <a:pPr marL="914400" lvl="2" indent="0">
              <a:buNone/>
            </a:pPr>
            <a:r>
              <a:rPr lang="en-US" sz="1400" dirty="0"/>
              <a:t>S</a:t>
            </a:r>
            <a:r>
              <a:rPr lang="en-US" sz="1400" baseline="-25000" dirty="0"/>
              <a:t>1</a:t>
            </a:r>
            <a:r>
              <a:rPr lang="en-US" sz="1400" baseline="30000" dirty="0"/>
              <a:t>*</a:t>
            </a:r>
            <a:r>
              <a:rPr lang="en-US" sz="1400" dirty="0"/>
              <a:t>=$1.48/ £</a:t>
            </a:r>
          </a:p>
          <a:p>
            <a:pPr lvl="1"/>
            <a:r>
              <a:rPr lang="en-US" dirty="0"/>
              <a:t>Break-even spot rate (option </a:t>
            </a:r>
            <a:r>
              <a:rPr lang="en-US" dirty="0" err="1"/>
              <a:t>v.s</a:t>
            </a:r>
            <a:r>
              <a:rPr lang="en-US" dirty="0"/>
              <a:t>. money market)</a:t>
            </a:r>
          </a:p>
          <a:p>
            <a:pPr marL="914400" lvl="2" indent="0">
              <a:buNone/>
            </a:pPr>
            <a:r>
              <a:rPr lang="en-US" sz="1400" dirty="0"/>
              <a:t>£10M*S</a:t>
            </a:r>
            <a:r>
              <a:rPr lang="en-US" sz="1400" baseline="-25000" dirty="0"/>
              <a:t>1</a:t>
            </a:r>
            <a:r>
              <a:rPr lang="en-US" sz="1400" dirty="0"/>
              <a:t>-$0.2M*(1+6.1%)=$14.600918M</a:t>
            </a:r>
          </a:p>
          <a:p>
            <a:pPr marL="914400" lvl="2" indent="0">
              <a:buNone/>
            </a:pPr>
            <a:r>
              <a:rPr lang="en-US" sz="1400" dirty="0"/>
              <a:t>S</a:t>
            </a:r>
            <a:r>
              <a:rPr lang="en-US" sz="1400" baseline="-25000" dirty="0"/>
              <a:t>1</a:t>
            </a:r>
            <a:r>
              <a:rPr lang="en-US" sz="1400" baseline="30000" dirty="0"/>
              <a:t>*</a:t>
            </a:r>
            <a:r>
              <a:rPr lang="en-US" sz="1400" dirty="0"/>
              <a:t>=$1.4813/ £</a:t>
            </a:r>
          </a:p>
          <a:p>
            <a:endParaRPr lang="en-US" dirty="0"/>
          </a:p>
        </p:txBody>
      </p:sp>
      <p:pic>
        <p:nvPicPr>
          <p:cNvPr id="7" name="Picture 6">
            <a:extLst>
              <a:ext uri="{FF2B5EF4-FFF2-40B4-BE49-F238E27FC236}">
                <a16:creationId xmlns:a16="http://schemas.microsoft.com/office/drawing/2014/main" id="{68D6606D-6F4E-42DB-BD91-AB2BDEAFBEA3}"/>
              </a:ext>
            </a:extLst>
          </p:cNvPr>
          <p:cNvPicPr>
            <a:picLocks noChangeAspect="1"/>
          </p:cNvPicPr>
          <p:nvPr/>
        </p:nvPicPr>
        <p:blipFill>
          <a:blip r:embed="rId2"/>
          <a:stretch>
            <a:fillRect/>
          </a:stretch>
        </p:blipFill>
        <p:spPr>
          <a:xfrm>
            <a:off x="962071" y="2951318"/>
            <a:ext cx="6049774" cy="3551441"/>
          </a:xfrm>
          <a:prstGeom prst="rect">
            <a:avLst/>
          </a:prstGeom>
        </p:spPr>
      </p:pic>
    </p:spTree>
    <p:extLst>
      <p:ext uri="{BB962C8B-B14F-4D97-AF65-F5344CB8AC3E}">
        <p14:creationId xmlns:p14="http://schemas.microsoft.com/office/powerpoint/2010/main" val="143907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57E5F-4B47-4A78-8433-8E9481B911CE}"/>
              </a:ext>
            </a:extLst>
          </p:cNvPr>
          <p:cNvSpPr>
            <a:spLocks noGrp="1"/>
          </p:cNvSpPr>
          <p:nvPr>
            <p:ph idx="1"/>
          </p:nvPr>
        </p:nvSpPr>
        <p:spPr>
          <a:xfrm>
            <a:off x="511641" y="950228"/>
            <a:ext cx="7886700" cy="4351338"/>
          </a:xfrm>
        </p:spPr>
        <p:txBody>
          <a:bodyPr/>
          <a:lstStyle/>
          <a:p>
            <a:r>
              <a:rPr lang="en-US" sz="3200" b="1" dirty="0"/>
              <a:t>Hedge foreign currency payables</a:t>
            </a:r>
          </a:p>
          <a:p>
            <a:r>
              <a:rPr lang="en-US" sz="2800" dirty="0"/>
              <a:t>Suppose that Boeing Corporation imports jet engine from U.K. and it will pay £5 million in one year.</a:t>
            </a:r>
          </a:p>
          <a:p>
            <a:r>
              <a:rPr lang="en-US" sz="2400" dirty="0"/>
              <a:t>The interest rates and exchange rates are:</a:t>
            </a:r>
          </a:p>
          <a:p>
            <a:pPr lvl="1"/>
            <a:r>
              <a:rPr lang="en-US" sz="2000" dirty="0" err="1"/>
              <a:t>i</a:t>
            </a:r>
            <a:r>
              <a:rPr lang="en-US" sz="2000" baseline="-25000" dirty="0"/>
              <a:t>$</a:t>
            </a:r>
            <a:r>
              <a:rPr lang="en-US" sz="2000" dirty="0"/>
              <a:t>=6.0%</a:t>
            </a:r>
          </a:p>
          <a:p>
            <a:pPr lvl="1"/>
            <a:r>
              <a:rPr lang="en-US" sz="2000" dirty="0" err="1"/>
              <a:t>i</a:t>
            </a:r>
            <a:r>
              <a:rPr lang="en-US" sz="2000" baseline="-25000" dirty="0"/>
              <a:t>£</a:t>
            </a:r>
            <a:r>
              <a:rPr lang="en-US" sz="2000" dirty="0"/>
              <a:t>=6.5%</a:t>
            </a:r>
          </a:p>
          <a:p>
            <a:pPr lvl="1"/>
            <a:r>
              <a:rPr lang="en-US" sz="2000" dirty="0"/>
              <a:t>S</a:t>
            </a:r>
            <a:r>
              <a:rPr lang="en-US" sz="2000" baseline="-25000" dirty="0"/>
              <a:t>0</a:t>
            </a:r>
            <a:r>
              <a:rPr lang="en-US" sz="2000" dirty="0"/>
              <a:t>=$1.80/ £</a:t>
            </a:r>
          </a:p>
          <a:p>
            <a:pPr lvl="1"/>
            <a:r>
              <a:rPr lang="en-US" sz="2000" dirty="0"/>
              <a:t>F</a:t>
            </a:r>
            <a:r>
              <a:rPr lang="en-US" sz="2000" baseline="-25000" dirty="0"/>
              <a:t>1</a:t>
            </a:r>
            <a:r>
              <a:rPr lang="en-US" sz="2000" dirty="0"/>
              <a:t>=$1.75/ £</a:t>
            </a:r>
          </a:p>
          <a:p>
            <a:endParaRPr lang="en-US" dirty="0"/>
          </a:p>
        </p:txBody>
      </p:sp>
    </p:spTree>
    <p:extLst>
      <p:ext uri="{BB962C8B-B14F-4D97-AF65-F5344CB8AC3E}">
        <p14:creationId xmlns:p14="http://schemas.microsoft.com/office/powerpoint/2010/main" val="9862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24E9B-262D-4E53-972A-0780AC513B60}"/>
              </a:ext>
            </a:extLst>
          </p:cNvPr>
          <p:cNvSpPr>
            <a:spLocks noGrp="1"/>
          </p:cNvSpPr>
          <p:nvPr>
            <p:ph idx="1"/>
          </p:nvPr>
        </p:nvSpPr>
        <p:spPr>
          <a:xfrm>
            <a:off x="429302" y="941561"/>
            <a:ext cx="7886700" cy="4351338"/>
          </a:xfrm>
        </p:spPr>
        <p:txBody>
          <a:bodyPr>
            <a:normAutofit lnSpcReduction="10000"/>
          </a:bodyPr>
          <a:lstStyle/>
          <a:p>
            <a:r>
              <a:rPr lang="en-US" sz="2400" dirty="0"/>
              <a:t>Unhedged</a:t>
            </a:r>
          </a:p>
          <a:p>
            <a:pPr lvl="1"/>
            <a:r>
              <a:rPr lang="en-US" sz="2000" dirty="0"/>
              <a:t>Payment at t=1 is £5 M*S</a:t>
            </a:r>
            <a:r>
              <a:rPr lang="en-US" sz="2000" baseline="-25000" dirty="0"/>
              <a:t>1</a:t>
            </a:r>
            <a:endParaRPr lang="en-US" sz="2000" dirty="0"/>
          </a:p>
          <a:p>
            <a:r>
              <a:rPr lang="en-US" sz="2400" dirty="0"/>
              <a:t>Forward mkt hedge</a:t>
            </a:r>
          </a:p>
          <a:p>
            <a:pPr lvl="1"/>
            <a:r>
              <a:rPr lang="en-US" sz="2000" dirty="0"/>
              <a:t>Buy £5 M forward</a:t>
            </a:r>
          </a:p>
          <a:p>
            <a:pPr lvl="1"/>
            <a:r>
              <a:rPr lang="en-US" sz="2000" dirty="0"/>
              <a:t>Payment at t=1 is £5 M*F</a:t>
            </a:r>
            <a:r>
              <a:rPr lang="en-US" sz="2000" baseline="-25000" dirty="0"/>
              <a:t>1</a:t>
            </a:r>
            <a:r>
              <a:rPr lang="en-US" sz="2000" dirty="0"/>
              <a:t> =$8.75M</a:t>
            </a:r>
          </a:p>
          <a:p>
            <a:r>
              <a:rPr lang="en-US" sz="2400" dirty="0"/>
              <a:t>Money mkt hedge</a:t>
            </a:r>
          </a:p>
          <a:p>
            <a:pPr lvl="1"/>
            <a:r>
              <a:rPr lang="en-US" sz="2000" dirty="0"/>
              <a:t>Borrow $8,450,705 at t=0, convert to £4,694,836 at the spot rate $1.80/ £, deposit at </a:t>
            </a:r>
            <a:r>
              <a:rPr lang="en-US" sz="2000" dirty="0" err="1"/>
              <a:t>i</a:t>
            </a:r>
            <a:r>
              <a:rPr lang="en-US" sz="2000" baseline="-25000" dirty="0"/>
              <a:t>£</a:t>
            </a:r>
            <a:r>
              <a:rPr lang="en-US" sz="2000" dirty="0"/>
              <a:t>=6.5%</a:t>
            </a:r>
          </a:p>
          <a:p>
            <a:pPr lvl="1"/>
            <a:r>
              <a:rPr lang="en-US" sz="2000" dirty="0"/>
              <a:t>Payment at t=1 is $8,450,705 *(1+6%)=$8,957,747</a:t>
            </a:r>
          </a:p>
          <a:p>
            <a:r>
              <a:rPr lang="en-US" sz="2400" dirty="0"/>
              <a:t>Option mkt hedge</a:t>
            </a:r>
          </a:p>
          <a:p>
            <a:pPr lvl="1"/>
            <a:r>
              <a:rPr lang="en-US" sz="2000" dirty="0"/>
              <a:t>Buy call option on £5 M with exercise price $1.8/£ and premium $0.018 per pound.</a:t>
            </a:r>
          </a:p>
          <a:p>
            <a:pPr lvl="1"/>
            <a:r>
              <a:rPr lang="en-US" sz="2000" dirty="0"/>
              <a:t>Payment at t=1 is £5 M*Min[1.8, S</a:t>
            </a:r>
            <a:r>
              <a:rPr lang="en-US" sz="2000" baseline="-25000" dirty="0"/>
              <a:t>1</a:t>
            </a:r>
            <a:r>
              <a:rPr lang="en-US" sz="2000" dirty="0"/>
              <a:t>]+ £5 M*$0.018/ £*(1+6%)</a:t>
            </a:r>
          </a:p>
          <a:p>
            <a:endParaRPr lang="en-US" dirty="0"/>
          </a:p>
        </p:txBody>
      </p:sp>
    </p:spTree>
    <p:extLst>
      <p:ext uri="{BB962C8B-B14F-4D97-AF65-F5344CB8AC3E}">
        <p14:creationId xmlns:p14="http://schemas.microsoft.com/office/powerpoint/2010/main" val="2855353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D0E94-F523-4875-A605-685B8801518C}"/>
              </a:ext>
            </a:extLst>
          </p:cNvPr>
          <p:cNvSpPr>
            <a:spLocks noGrp="1"/>
          </p:cNvSpPr>
          <p:nvPr>
            <p:ph idx="1"/>
          </p:nvPr>
        </p:nvSpPr>
        <p:spPr>
          <a:xfrm>
            <a:off x="537642" y="759547"/>
            <a:ext cx="7886700" cy="4351338"/>
          </a:xfrm>
        </p:spPr>
        <p:txBody>
          <a:bodyPr/>
          <a:lstStyle/>
          <a:p>
            <a:r>
              <a:rPr lang="en-US" dirty="0"/>
              <a:t>Comparison of alternative hedging strategies</a:t>
            </a:r>
            <a:endParaRPr lang="en-US" altLang="en-US" sz="2800" b="0" dirty="0"/>
          </a:p>
          <a:p>
            <a:pPr lvl="1"/>
            <a:r>
              <a:rPr lang="en-US" dirty="0"/>
              <a:t>Break-even spot rate (option </a:t>
            </a:r>
            <a:r>
              <a:rPr lang="en-US" dirty="0" err="1"/>
              <a:t>v.s</a:t>
            </a:r>
            <a:r>
              <a:rPr lang="en-US" dirty="0"/>
              <a:t>. forward)</a:t>
            </a:r>
          </a:p>
          <a:p>
            <a:pPr marL="914400" lvl="2" indent="0">
              <a:buNone/>
            </a:pPr>
            <a:r>
              <a:rPr lang="en-US" sz="1400" dirty="0"/>
              <a:t>£5M*S</a:t>
            </a:r>
            <a:r>
              <a:rPr lang="en-US" sz="1400" baseline="-25000" dirty="0"/>
              <a:t>1</a:t>
            </a:r>
            <a:r>
              <a:rPr lang="en-US" sz="1400" dirty="0"/>
              <a:t>+$0.09M*(1+6%)=$8.75M</a:t>
            </a:r>
          </a:p>
          <a:p>
            <a:pPr marL="914400" lvl="2" indent="0">
              <a:buNone/>
            </a:pPr>
            <a:r>
              <a:rPr lang="en-US" sz="1400" dirty="0"/>
              <a:t>S</a:t>
            </a:r>
            <a:r>
              <a:rPr lang="en-US" sz="1400" baseline="-25000" dirty="0"/>
              <a:t>1</a:t>
            </a:r>
            <a:r>
              <a:rPr lang="en-US" sz="1400" baseline="30000" dirty="0"/>
              <a:t>*</a:t>
            </a:r>
            <a:r>
              <a:rPr lang="en-US" sz="1400" dirty="0"/>
              <a:t>=$1.731/ £</a:t>
            </a:r>
          </a:p>
          <a:p>
            <a:pPr lvl="1"/>
            <a:r>
              <a:rPr lang="en-US" dirty="0"/>
              <a:t>Break-even spot rate (option </a:t>
            </a:r>
            <a:r>
              <a:rPr lang="en-US" dirty="0" err="1"/>
              <a:t>v.s</a:t>
            </a:r>
            <a:r>
              <a:rPr lang="en-US" dirty="0"/>
              <a:t>. money market)</a:t>
            </a:r>
          </a:p>
          <a:p>
            <a:pPr marL="914400" lvl="2" indent="0">
              <a:buNone/>
            </a:pPr>
            <a:r>
              <a:rPr lang="en-US" sz="1400" dirty="0"/>
              <a:t>£5M*S</a:t>
            </a:r>
            <a:r>
              <a:rPr lang="en-US" sz="1400" baseline="-25000" dirty="0"/>
              <a:t>1</a:t>
            </a:r>
            <a:r>
              <a:rPr lang="en-US" sz="1400" dirty="0"/>
              <a:t>+$0.09M*(1+6%)=$8,957,747</a:t>
            </a:r>
          </a:p>
          <a:p>
            <a:pPr marL="914400" lvl="2" indent="0">
              <a:buNone/>
            </a:pPr>
            <a:r>
              <a:rPr lang="en-US" sz="1400" dirty="0"/>
              <a:t>S</a:t>
            </a:r>
            <a:r>
              <a:rPr lang="en-US" sz="1400" baseline="-25000" dirty="0"/>
              <a:t>1</a:t>
            </a:r>
            <a:r>
              <a:rPr lang="en-US" sz="1400" baseline="30000" dirty="0"/>
              <a:t>*</a:t>
            </a:r>
            <a:r>
              <a:rPr lang="en-US" sz="1400" dirty="0"/>
              <a:t>=$1.772/ £</a:t>
            </a:r>
          </a:p>
          <a:p>
            <a:endParaRPr lang="en-US" dirty="0"/>
          </a:p>
        </p:txBody>
      </p:sp>
      <p:pic>
        <p:nvPicPr>
          <p:cNvPr id="5" name="Picture 4">
            <a:extLst>
              <a:ext uri="{FF2B5EF4-FFF2-40B4-BE49-F238E27FC236}">
                <a16:creationId xmlns:a16="http://schemas.microsoft.com/office/drawing/2014/main" id="{E2523D26-8094-454E-ABF4-994EB04EE412}"/>
              </a:ext>
            </a:extLst>
          </p:cNvPr>
          <p:cNvPicPr>
            <a:picLocks noChangeAspect="1"/>
          </p:cNvPicPr>
          <p:nvPr/>
        </p:nvPicPr>
        <p:blipFill>
          <a:blip r:embed="rId2"/>
          <a:stretch>
            <a:fillRect/>
          </a:stretch>
        </p:blipFill>
        <p:spPr>
          <a:xfrm>
            <a:off x="481307" y="2993306"/>
            <a:ext cx="7093913" cy="3635010"/>
          </a:xfrm>
          <a:prstGeom prst="rect">
            <a:avLst/>
          </a:prstGeom>
        </p:spPr>
      </p:pic>
    </p:spTree>
    <p:extLst>
      <p:ext uri="{BB962C8B-B14F-4D97-AF65-F5344CB8AC3E}">
        <p14:creationId xmlns:p14="http://schemas.microsoft.com/office/powerpoint/2010/main" val="351938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30FF-F461-47E8-93D8-9ED0E11F4AD8}"/>
              </a:ext>
            </a:extLst>
          </p:cNvPr>
          <p:cNvSpPr>
            <a:spLocks noGrp="1"/>
          </p:cNvSpPr>
          <p:nvPr>
            <p:ph type="title"/>
          </p:nvPr>
        </p:nvSpPr>
        <p:spPr/>
        <p:txBody>
          <a:bodyPr/>
          <a:lstStyle/>
          <a:p>
            <a:r>
              <a:rPr lang="en-US" dirty="0"/>
              <a:t>Management of </a:t>
            </a:r>
            <a:r>
              <a:rPr lang="en-US" sz="3200" dirty="0"/>
              <a:t>Transaction Exposure</a:t>
            </a:r>
            <a:r>
              <a:rPr lang="en-US" dirty="0"/>
              <a:t> </a:t>
            </a:r>
          </a:p>
        </p:txBody>
      </p:sp>
      <p:sp>
        <p:nvSpPr>
          <p:cNvPr id="3" name="Content Placeholder 2">
            <a:extLst>
              <a:ext uri="{FF2B5EF4-FFF2-40B4-BE49-F238E27FC236}">
                <a16:creationId xmlns:a16="http://schemas.microsoft.com/office/drawing/2014/main" id="{FF8C7410-945F-4108-9842-BD63801E0C1D}"/>
              </a:ext>
            </a:extLst>
          </p:cNvPr>
          <p:cNvSpPr>
            <a:spLocks noGrp="1"/>
          </p:cNvSpPr>
          <p:nvPr>
            <p:ph idx="1"/>
          </p:nvPr>
        </p:nvSpPr>
        <p:spPr>
          <a:xfrm>
            <a:off x="533310" y="1572756"/>
            <a:ext cx="7886700" cy="4351338"/>
          </a:xfrm>
        </p:spPr>
        <p:txBody>
          <a:bodyPr/>
          <a:lstStyle/>
          <a:p>
            <a:r>
              <a:rPr lang="en-US" altLang="en-US" dirty="0"/>
              <a:t>Using financial contracts</a:t>
            </a:r>
          </a:p>
          <a:p>
            <a:pPr lvl="1"/>
            <a:r>
              <a:rPr lang="en-US" altLang="en-US" sz="2000" dirty="0"/>
              <a:t>Forward Market Hedge</a:t>
            </a:r>
          </a:p>
          <a:p>
            <a:pPr lvl="1"/>
            <a:r>
              <a:rPr lang="en-US" altLang="en-US" sz="2000" dirty="0"/>
              <a:t>Money Market Hedge</a:t>
            </a:r>
          </a:p>
          <a:p>
            <a:pPr lvl="1"/>
            <a:r>
              <a:rPr lang="en-US" altLang="en-US" sz="2000" dirty="0"/>
              <a:t>Options Market Hedge</a:t>
            </a:r>
          </a:p>
          <a:p>
            <a:r>
              <a:rPr lang="en-US" altLang="en-US" dirty="0"/>
              <a:t>Using operational techniques</a:t>
            </a:r>
          </a:p>
          <a:p>
            <a:pPr lvl="1"/>
            <a:r>
              <a:rPr lang="en-US" altLang="en-US" sz="2000" dirty="0"/>
              <a:t>Exposure Netting</a:t>
            </a:r>
          </a:p>
          <a:p>
            <a:pPr lvl="1"/>
            <a:r>
              <a:rPr lang="en-US" altLang="en-US" sz="2000" dirty="0"/>
              <a:t>Lead and lag</a:t>
            </a:r>
          </a:p>
          <a:p>
            <a:pPr lvl="1"/>
            <a:r>
              <a:rPr lang="en-US" altLang="en-US" sz="2000" dirty="0"/>
              <a:t>Invoice Currency</a:t>
            </a:r>
          </a:p>
          <a:p>
            <a:endParaRPr lang="en-US" dirty="0"/>
          </a:p>
        </p:txBody>
      </p:sp>
    </p:spTree>
    <p:extLst>
      <p:ext uri="{BB962C8B-B14F-4D97-AF65-F5344CB8AC3E}">
        <p14:creationId xmlns:p14="http://schemas.microsoft.com/office/powerpoint/2010/main" val="150928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23A347-14F4-4895-BBE8-DE14CC944F82}"/>
              </a:ext>
            </a:extLst>
          </p:cNvPr>
          <p:cNvSpPr>
            <a:spLocks noGrp="1"/>
          </p:cNvSpPr>
          <p:nvPr>
            <p:ph idx="1"/>
          </p:nvPr>
        </p:nvSpPr>
        <p:spPr>
          <a:xfrm>
            <a:off x="489973" y="997898"/>
            <a:ext cx="7886700" cy="4351338"/>
          </a:xfrm>
        </p:spPr>
        <p:txBody>
          <a:bodyPr>
            <a:normAutofit fontScale="92500" lnSpcReduction="10000"/>
          </a:bodyPr>
          <a:lstStyle/>
          <a:p>
            <a:r>
              <a:rPr lang="en-US" altLang="en-US" sz="2000" dirty="0"/>
              <a:t>Exposure Netting</a:t>
            </a:r>
          </a:p>
          <a:p>
            <a:pPr lvl="1"/>
            <a:r>
              <a:rPr lang="en-US" altLang="en-US" sz="1600" dirty="0"/>
              <a:t>If a firm has both receivables and payables in the same currency, it should consider hedging only its net exposure.</a:t>
            </a:r>
          </a:p>
          <a:p>
            <a:pPr lvl="1"/>
            <a:r>
              <a:rPr lang="en-US" altLang="en-US" sz="1600" dirty="0"/>
              <a:t>Reinvoice center: a financial subsidiary, that help firm net exposure of intrafirm transactions</a:t>
            </a:r>
          </a:p>
          <a:p>
            <a:pPr lvl="1"/>
            <a:r>
              <a:rPr lang="en-US" altLang="en-US" sz="1600" dirty="0"/>
              <a:t>E.g. Lufthansa (German airline) will buy $3 billion airplanes from Boeing. It expects to receive $1 billion from </a:t>
            </a:r>
            <a:r>
              <a:rPr lang="en-US" altLang="en-US" sz="1600" dirty="0" err="1"/>
              <a:t>airfair</a:t>
            </a:r>
            <a:r>
              <a:rPr lang="en-US" altLang="en-US" sz="1600" dirty="0"/>
              <a:t> sales in US. Lufthansa should only hedge the net exposure of $2 billion. </a:t>
            </a:r>
          </a:p>
          <a:p>
            <a:r>
              <a:rPr lang="en-US" altLang="en-US" sz="2000" dirty="0"/>
              <a:t>Hedging via lead and lag</a:t>
            </a:r>
          </a:p>
          <a:p>
            <a:pPr lvl="1"/>
            <a:r>
              <a:rPr lang="en-US" sz="1600" dirty="0"/>
              <a:t>Lead soft currency receivables and lag hard currency receivables</a:t>
            </a:r>
          </a:p>
          <a:p>
            <a:pPr lvl="1"/>
            <a:r>
              <a:rPr lang="en-US" sz="1600" dirty="0"/>
              <a:t>Lead hard currency payables and lag soft currency payables.</a:t>
            </a:r>
          </a:p>
          <a:p>
            <a:pPr lvl="1"/>
            <a:r>
              <a:rPr lang="en-US" sz="1600" dirty="0"/>
              <a:t>Avoid the loss from depreciation of the soft currency and benefit from the appreciation of the hard currency.</a:t>
            </a:r>
          </a:p>
          <a:p>
            <a:pPr lvl="1"/>
            <a:r>
              <a:rPr lang="en-US" altLang="en-US" sz="1600" dirty="0"/>
              <a:t>E.g. </a:t>
            </a:r>
            <a:r>
              <a:rPr lang="en-US" sz="1600" dirty="0"/>
              <a:t>concerned with the likely depreciation of sterling, Boeing would like British Airways to prepay £10 million.</a:t>
            </a:r>
          </a:p>
          <a:p>
            <a:pPr lvl="1"/>
            <a:r>
              <a:rPr lang="en-US" sz="1600" dirty="0"/>
              <a:t>The lead/lag strategy can be more effectively to deal with intrafirm payables and receivables among subsidiaries of the same MNC</a:t>
            </a:r>
          </a:p>
          <a:p>
            <a:r>
              <a:rPr lang="en-US" altLang="en-US" sz="2000" dirty="0"/>
              <a:t>Hedging through invoice currency</a:t>
            </a:r>
          </a:p>
          <a:p>
            <a:pPr lvl="1"/>
            <a:r>
              <a:rPr lang="en-US" altLang="en-US" sz="1600" dirty="0"/>
              <a:t>Shift exchange rate risk by invoicing foreign sales in home currency</a:t>
            </a:r>
          </a:p>
          <a:p>
            <a:endParaRPr lang="en-US" dirty="0"/>
          </a:p>
        </p:txBody>
      </p:sp>
    </p:spTree>
    <p:extLst>
      <p:ext uri="{BB962C8B-B14F-4D97-AF65-F5344CB8AC3E}">
        <p14:creationId xmlns:p14="http://schemas.microsoft.com/office/powerpoint/2010/main" val="422164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325F-8ACC-4836-8107-45C2E60BB8E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514C4A9-9723-4821-98DB-1C8DC12A5A04}"/>
              </a:ext>
            </a:extLst>
          </p:cNvPr>
          <p:cNvSpPr>
            <a:spLocks noGrp="1"/>
          </p:cNvSpPr>
          <p:nvPr>
            <p:ph idx="1"/>
          </p:nvPr>
        </p:nvSpPr>
        <p:spPr>
          <a:xfrm>
            <a:off x="264351" y="1572756"/>
            <a:ext cx="8723637" cy="4351338"/>
          </a:xfrm>
        </p:spPr>
        <p:txBody>
          <a:bodyPr>
            <a:normAutofit/>
          </a:bodyPr>
          <a:lstStyle/>
          <a:p>
            <a:r>
              <a:rPr lang="en-US" sz="2400" dirty="0"/>
              <a:t>Distinguish between the three major foreign exchange exposures experienced by MNCs:</a:t>
            </a:r>
          </a:p>
          <a:p>
            <a:pPr lvl="1"/>
            <a:r>
              <a:rPr lang="en-US" sz="2000" dirty="0"/>
              <a:t>Transaction exposure</a:t>
            </a:r>
          </a:p>
          <a:p>
            <a:pPr lvl="1"/>
            <a:r>
              <a:rPr lang="en-US" sz="2000" dirty="0"/>
              <a:t>Operating exposure</a:t>
            </a:r>
          </a:p>
          <a:p>
            <a:pPr lvl="1"/>
            <a:r>
              <a:rPr lang="en-US" sz="2000" dirty="0"/>
              <a:t>Translation exposure</a:t>
            </a:r>
          </a:p>
          <a:p>
            <a:r>
              <a:rPr lang="en-US" sz="2400" dirty="0"/>
              <a:t>Examine how each foreign exchange exposure arises in a MNC. </a:t>
            </a:r>
          </a:p>
          <a:p>
            <a:r>
              <a:rPr lang="en-US" sz="2400" dirty="0"/>
              <a:t>Analyze how to measure foreign exchange exposure.</a:t>
            </a:r>
          </a:p>
          <a:p>
            <a:r>
              <a:rPr lang="en-US" sz="2400" dirty="0"/>
              <a:t>Evaluate various hedging strategies for foreign exchange exposure.</a:t>
            </a:r>
          </a:p>
          <a:p>
            <a:r>
              <a:rPr lang="en-US" sz="2400" dirty="0"/>
              <a:t>Discuss the pros and cons of hedging foreign exchange transaction exposure.</a:t>
            </a:r>
          </a:p>
          <a:p>
            <a:endParaRPr lang="en-US" dirty="0"/>
          </a:p>
        </p:txBody>
      </p:sp>
    </p:spTree>
    <p:extLst>
      <p:ext uri="{BB962C8B-B14F-4D97-AF65-F5344CB8AC3E}">
        <p14:creationId xmlns:p14="http://schemas.microsoft.com/office/powerpoint/2010/main" val="42075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3795-18AF-4CD3-A920-F8DA8C5DE60E}"/>
              </a:ext>
            </a:extLst>
          </p:cNvPr>
          <p:cNvSpPr>
            <a:spLocks noGrp="1"/>
          </p:cNvSpPr>
          <p:nvPr>
            <p:ph type="title"/>
          </p:nvPr>
        </p:nvSpPr>
        <p:spPr>
          <a:xfrm>
            <a:off x="854000" y="2471872"/>
            <a:ext cx="7886700" cy="795341"/>
          </a:xfrm>
        </p:spPr>
        <p:txBody>
          <a:bodyPr/>
          <a:lstStyle/>
          <a:p>
            <a:r>
              <a:rPr lang="en-US" dirty="0"/>
              <a:t>Management of Translation Exposure</a:t>
            </a:r>
          </a:p>
        </p:txBody>
      </p:sp>
    </p:spTree>
    <p:extLst>
      <p:ext uri="{BB962C8B-B14F-4D97-AF65-F5344CB8AC3E}">
        <p14:creationId xmlns:p14="http://schemas.microsoft.com/office/powerpoint/2010/main" val="44986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6485-02E8-42E7-B440-3FCD8379F878}"/>
              </a:ext>
            </a:extLst>
          </p:cNvPr>
          <p:cNvSpPr>
            <a:spLocks noGrp="1"/>
          </p:cNvSpPr>
          <p:nvPr>
            <p:ph type="title"/>
          </p:nvPr>
        </p:nvSpPr>
        <p:spPr/>
        <p:txBody>
          <a:bodyPr/>
          <a:lstStyle/>
          <a:p>
            <a:r>
              <a:rPr lang="en-US" dirty="0"/>
              <a:t>Translation Exposure</a:t>
            </a:r>
          </a:p>
        </p:txBody>
      </p:sp>
      <p:sp>
        <p:nvSpPr>
          <p:cNvPr id="3" name="Content Placeholder 2">
            <a:extLst>
              <a:ext uri="{FF2B5EF4-FFF2-40B4-BE49-F238E27FC236}">
                <a16:creationId xmlns:a16="http://schemas.microsoft.com/office/drawing/2014/main" id="{3D961477-5C96-41A7-9CD0-BEFE4994D0F1}"/>
              </a:ext>
            </a:extLst>
          </p:cNvPr>
          <p:cNvSpPr>
            <a:spLocks noGrp="1"/>
          </p:cNvSpPr>
          <p:nvPr>
            <p:ph idx="1"/>
          </p:nvPr>
        </p:nvSpPr>
        <p:spPr>
          <a:xfrm>
            <a:off x="537642" y="1608942"/>
            <a:ext cx="8363674" cy="4718186"/>
          </a:xfrm>
        </p:spPr>
        <p:txBody>
          <a:bodyPr>
            <a:normAutofit/>
          </a:bodyPr>
          <a:lstStyle/>
          <a:p>
            <a:r>
              <a:rPr lang="en-US" altLang="en-US" dirty="0"/>
              <a:t>Translation exposure (accounting exposure), arises because financial statements of foreign subsidiaries—which are stated in foreign currency—must be restated in the parent’s reporting currency for the firm to prepare consolidated financial statements.</a:t>
            </a:r>
          </a:p>
          <a:p>
            <a:r>
              <a:rPr lang="en-US" altLang="en-US" dirty="0"/>
              <a:t>Translation in principle is simple:</a:t>
            </a:r>
          </a:p>
          <a:p>
            <a:pPr lvl="1"/>
            <a:r>
              <a:rPr lang="en-US" altLang="en-US" dirty="0"/>
              <a:t>If the same exchange rate were used to translate each and every line item on the individual statement (I/S and B/S), there would be no imbalances resulting from the translation.</a:t>
            </a:r>
          </a:p>
          <a:p>
            <a:pPr lvl="1"/>
            <a:r>
              <a:rPr lang="en-US" altLang="en-US" dirty="0"/>
              <a:t>However, different exchange rate (historical, current or average) were used for different line items on an individual statement (I/S and B/S) and thus an imbalance would result.</a:t>
            </a:r>
          </a:p>
          <a:p>
            <a:endParaRPr lang="en-US" dirty="0"/>
          </a:p>
        </p:txBody>
      </p:sp>
    </p:spTree>
    <p:extLst>
      <p:ext uri="{BB962C8B-B14F-4D97-AF65-F5344CB8AC3E}">
        <p14:creationId xmlns:p14="http://schemas.microsoft.com/office/powerpoint/2010/main" val="219529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599AA-7D5A-4917-9E53-E9288D20A84F}"/>
              </a:ext>
            </a:extLst>
          </p:cNvPr>
          <p:cNvSpPr>
            <a:spLocks noGrp="1"/>
          </p:cNvSpPr>
          <p:nvPr>
            <p:ph idx="1"/>
          </p:nvPr>
        </p:nvSpPr>
        <p:spPr>
          <a:xfrm>
            <a:off x="476971" y="850552"/>
            <a:ext cx="7982311" cy="4458167"/>
          </a:xfrm>
        </p:spPr>
        <p:txBody>
          <a:bodyPr/>
          <a:lstStyle/>
          <a:p>
            <a:r>
              <a:rPr lang="en-US" altLang="en-US" sz="2400" dirty="0"/>
              <a:t>Two basic methods for the translation of foreign subsidiary financial statements are employed worldwide:</a:t>
            </a:r>
          </a:p>
          <a:p>
            <a:pPr lvl="1"/>
            <a:r>
              <a:rPr lang="en-US" altLang="en-US" sz="2000" dirty="0"/>
              <a:t>The current rate method</a:t>
            </a:r>
          </a:p>
          <a:p>
            <a:pPr lvl="1"/>
            <a:r>
              <a:rPr lang="en-US" altLang="en-US" sz="2000" dirty="0"/>
              <a:t>The temporal method</a:t>
            </a:r>
          </a:p>
          <a:p>
            <a:r>
              <a:rPr lang="en-US" altLang="en-US" sz="2400" dirty="0"/>
              <a:t>Regardless of which method is employed, a translation method must not only designate at what exchange rate individual balance sheet and income statement items are translated, but also designate where any imbalance is to be recorded (current income or an equity reserve account).</a:t>
            </a:r>
          </a:p>
          <a:p>
            <a:endParaRPr lang="en-US" dirty="0"/>
          </a:p>
        </p:txBody>
      </p:sp>
    </p:spTree>
    <p:extLst>
      <p:ext uri="{BB962C8B-B14F-4D97-AF65-F5344CB8AC3E}">
        <p14:creationId xmlns:p14="http://schemas.microsoft.com/office/powerpoint/2010/main" val="3496129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A43B-35E1-4225-84BD-362F285A09D7}"/>
              </a:ext>
            </a:extLst>
          </p:cNvPr>
          <p:cNvSpPr>
            <a:spLocks noGrp="1"/>
          </p:cNvSpPr>
          <p:nvPr>
            <p:ph type="title"/>
          </p:nvPr>
        </p:nvSpPr>
        <p:spPr/>
        <p:txBody>
          <a:bodyPr/>
          <a:lstStyle/>
          <a:p>
            <a:r>
              <a:rPr lang="en-US" dirty="0"/>
              <a:t>Current Rate Method</a:t>
            </a:r>
          </a:p>
        </p:txBody>
      </p:sp>
      <p:sp>
        <p:nvSpPr>
          <p:cNvPr id="3" name="Content Placeholder 2">
            <a:extLst>
              <a:ext uri="{FF2B5EF4-FFF2-40B4-BE49-F238E27FC236}">
                <a16:creationId xmlns:a16="http://schemas.microsoft.com/office/drawing/2014/main" id="{D2C4ABDF-4F74-44CA-94FF-D48EFEC1AB51}"/>
              </a:ext>
            </a:extLst>
          </p:cNvPr>
          <p:cNvSpPr>
            <a:spLocks noGrp="1"/>
          </p:cNvSpPr>
          <p:nvPr>
            <p:ph idx="1"/>
          </p:nvPr>
        </p:nvSpPr>
        <p:spPr>
          <a:xfrm>
            <a:off x="676321" y="1572756"/>
            <a:ext cx="7886700" cy="4351338"/>
          </a:xfrm>
        </p:spPr>
        <p:txBody>
          <a:bodyPr>
            <a:normAutofit/>
          </a:bodyPr>
          <a:lstStyle/>
          <a:p>
            <a:r>
              <a:rPr lang="en-US" altLang="en-US" sz="2400" dirty="0"/>
              <a:t>The current rate method is the most prevalent in the world today.</a:t>
            </a:r>
          </a:p>
          <a:p>
            <a:pPr lvl="1"/>
            <a:r>
              <a:rPr lang="en-US" altLang="en-US" sz="2000" dirty="0"/>
              <a:t>Assets and liabilities are translated at the current exchange rate .</a:t>
            </a:r>
          </a:p>
          <a:p>
            <a:pPr lvl="1"/>
            <a:r>
              <a:rPr lang="en-US" altLang="en-US" sz="2000" dirty="0"/>
              <a:t>Income statement items are translated at the average rate for the period.</a:t>
            </a:r>
          </a:p>
          <a:p>
            <a:pPr lvl="1"/>
            <a:r>
              <a:rPr lang="en-US" altLang="en-US" sz="2000" dirty="0"/>
              <a:t>Dividends are translated at the rate in effect on the date of payment</a:t>
            </a:r>
          </a:p>
          <a:p>
            <a:pPr lvl="1"/>
            <a:r>
              <a:rPr lang="en-US" altLang="en-US" sz="2000" dirty="0"/>
              <a:t>Common stock and paid-in capital accounts are translated at historical rates.</a:t>
            </a:r>
          </a:p>
          <a:p>
            <a:r>
              <a:rPr lang="en-US" altLang="en-US" sz="2400" dirty="0"/>
              <a:t>Gains or losses caused by translation are not included in the calculation of consolidated net income. They are reported separately and accumulated in a separate account (on the B/S) as cumulative translation adjustment (CTA). Thus this method reduces variability of reported earnings.</a:t>
            </a:r>
          </a:p>
          <a:p>
            <a:endParaRPr lang="en-US" dirty="0"/>
          </a:p>
        </p:txBody>
      </p:sp>
    </p:spTree>
    <p:extLst>
      <p:ext uri="{BB962C8B-B14F-4D97-AF65-F5344CB8AC3E}">
        <p14:creationId xmlns:p14="http://schemas.microsoft.com/office/powerpoint/2010/main" val="3858471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D539-63F8-462A-AB79-0B958D5CFE9B}"/>
              </a:ext>
            </a:extLst>
          </p:cNvPr>
          <p:cNvSpPr>
            <a:spLocks noGrp="1"/>
          </p:cNvSpPr>
          <p:nvPr>
            <p:ph type="title"/>
          </p:nvPr>
        </p:nvSpPr>
        <p:spPr/>
        <p:txBody>
          <a:bodyPr/>
          <a:lstStyle/>
          <a:p>
            <a:r>
              <a:rPr lang="en-US" altLang="en-US" sz="3200" dirty="0"/>
              <a:t>Temporal Method</a:t>
            </a:r>
            <a:endParaRPr lang="en-US" dirty="0"/>
          </a:p>
        </p:txBody>
      </p:sp>
      <p:sp>
        <p:nvSpPr>
          <p:cNvPr id="3" name="Content Placeholder 2">
            <a:extLst>
              <a:ext uri="{FF2B5EF4-FFF2-40B4-BE49-F238E27FC236}">
                <a16:creationId xmlns:a16="http://schemas.microsoft.com/office/drawing/2014/main" id="{B4C936AA-57F0-41F6-804E-A7758B271D11}"/>
              </a:ext>
            </a:extLst>
          </p:cNvPr>
          <p:cNvSpPr>
            <a:spLocks noGrp="1"/>
          </p:cNvSpPr>
          <p:nvPr>
            <p:ph idx="1"/>
          </p:nvPr>
        </p:nvSpPr>
        <p:spPr>
          <a:xfrm>
            <a:off x="546310" y="1517936"/>
            <a:ext cx="7886700" cy="4351338"/>
          </a:xfrm>
        </p:spPr>
        <p:txBody>
          <a:bodyPr>
            <a:normAutofit fontScale="92500"/>
          </a:bodyPr>
          <a:lstStyle/>
          <a:p>
            <a:r>
              <a:rPr lang="en-US" altLang="en-US" sz="2400" dirty="0"/>
              <a:t>Under the temporal method, specific assets are translated at exchange rates consistent with the timing of the item’s creation.</a:t>
            </a:r>
          </a:p>
          <a:p>
            <a:pPr lvl="1"/>
            <a:r>
              <a:rPr lang="en-US" altLang="en-US" sz="2000" dirty="0"/>
              <a:t>Monetary assets (cash, marketable securities, A/R) and liabilities (CL, LTD) are translated at current exchange rates.</a:t>
            </a:r>
          </a:p>
          <a:p>
            <a:pPr lvl="1"/>
            <a:r>
              <a:rPr lang="en-US" altLang="en-US" sz="2000" dirty="0"/>
              <a:t>Nonmonetary assets (Inv, FA) and liabilities are translated at historical rates if carried at historical cost. If the value is restated to reflect current value, than use current rate to translate.</a:t>
            </a:r>
          </a:p>
          <a:p>
            <a:pPr lvl="1"/>
            <a:r>
              <a:rPr lang="en-US" altLang="en-US" sz="2000" dirty="0"/>
              <a:t>Income statement items are translated at the average exchange rate for the period, except for the Depreciation, which are translated at historical rate.</a:t>
            </a:r>
          </a:p>
          <a:p>
            <a:pPr lvl="1"/>
            <a:r>
              <a:rPr lang="en-US" altLang="en-US" sz="2000" dirty="0"/>
              <a:t>Dividends are translated at the exchange rate on the date of payment.</a:t>
            </a:r>
          </a:p>
          <a:p>
            <a:pPr lvl="1"/>
            <a:r>
              <a:rPr lang="en-US" altLang="en-US" sz="2000" dirty="0"/>
              <a:t>Equity items are translated at historical rates.</a:t>
            </a:r>
          </a:p>
          <a:p>
            <a:r>
              <a:rPr lang="en-US" altLang="en-US" sz="2400" dirty="0"/>
              <a:t>Gains or losses resulting from translation are carried directly to current consolidated income, which increases variability of consolidated earnings.</a:t>
            </a:r>
          </a:p>
          <a:p>
            <a:endParaRPr lang="en-US" dirty="0"/>
          </a:p>
        </p:txBody>
      </p:sp>
    </p:spTree>
    <p:extLst>
      <p:ext uri="{BB962C8B-B14F-4D97-AF65-F5344CB8AC3E}">
        <p14:creationId xmlns:p14="http://schemas.microsoft.com/office/powerpoint/2010/main" val="388473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3212-D7E5-4354-B777-59CC9ABD7ABA}"/>
              </a:ext>
            </a:extLst>
          </p:cNvPr>
          <p:cNvSpPr>
            <a:spLocks noGrp="1"/>
          </p:cNvSpPr>
          <p:nvPr>
            <p:ph type="title"/>
          </p:nvPr>
        </p:nvSpPr>
        <p:spPr/>
        <p:txBody>
          <a:bodyPr>
            <a:normAutofit fontScale="90000"/>
          </a:bodyPr>
          <a:lstStyle/>
          <a:p>
            <a:r>
              <a:rPr lang="en-US" dirty="0"/>
              <a:t>Current vs Temporal Method Example</a:t>
            </a:r>
            <a:br>
              <a:rPr lang="en-US" dirty="0"/>
            </a:br>
            <a:endParaRPr lang="en-US" dirty="0"/>
          </a:p>
        </p:txBody>
      </p:sp>
      <p:graphicFrame>
        <p:nvGraphicFramePr>
          <p:cNvPr id="5" name="Content Placeholder 3">
            <a:extLst>
              <a:ext uri="{FF2B5EF4-FFF2-40B4-BE49-F238E27FC236}">
                <a16:creationId xmlns:a16="http://schemas.microsoft.com/office/drawing/2014/main" id="{65F55A27-6662-4361-A243-80214F152DFE}"/>
              </a:ext>
            </a:extLst>
          </p:cNvPr>
          <p:cNvGraphicFramePr>
            <a:graphicFrameLocks/>
          </p:cNvGraphicFramePr>
          <p:nvPr/>
        </p:nvGraphicFramePr>
        <p:xfrm>
          <a:off x="457200" y="1219200"/>
          <a:ext cx="8077202" cy="2743200"/>
        </p:xfrm>
        <a:graphic>
          <a:graphicData uri="http://schemas.openxmlformats.org/drawingml/2006/table">
            <a:tbl>
              <a:tblPr>
                <a:tableStyleId>{5C22544A-7EE6-4342-B048-85BDC9FD1C3A}</a:tableStyleId>
              </a:tblPr>
              <a:tblGrid>
                <a:gridCol w="2869272">
                  <a:extLst>
                    <a:ext uri="{9D8B030D-6E8A-4147-A177-3AD203B41FA5}">
                      <a16:colId xmlns:a16="http://schemas.microsoft.com/office/drawing/2014/main" val="20000"/>
                    </a:ext>
                  </a:extLst>
                </a:gridCol>
                <a:gridCol w="1041586">
                  <a:extLst>
                    <a:ext uri="{9D8B030D-6E8A-4147-A177-3AD203B41FA5}">
                      <a16:colId xmlns:a16="http://schemas.microsoft.com/office/drawing/2014/main" val="20001"/>
                    </a:ext>
                  </a:extLst>
                </a:gridCol>
                <a:gridCol w="1041586">
                  <a:extLst>
                    <a:ext uri="{9D8B030D-6E8A-4147-A177-3AD203B41FA5}">
                      <a16:colId xmlns:a16="http://schemas.microsoft.com/office/drawing/2014/main" val="20002"/>
                    </a:ext>
                  </a:extLst>
                </a:gridCol>
                <a:gridCol w="1041586">
                  <a:extLst>
                    <a:ext uri="{9D8B030D-6E8A-4147-A177-3AD203B41FA5}">
                      <a16:colId xmlns:a16="http://schemas.microsoft.com/office/drawing/2014/main" val="20003"/>
                    </a:ext>
                  </a:extLst>
                </a:gridCol>
                <a:gridCol w="1041586">
                  <a:extLst>
                    <a:ext uri="{9D8B030D-6E8A-4147-A177-3AD203B41FA5}">
                      <a16:colId xmlns:a16="http://schemas.microsoft.com/office/drawing/2014/main" val="20004"/>
                    </a:ext>
                  </a:extLst>
                </a:gridCol>
                <a:gridCol w="1041586">
                  <a:extLst>
                    <a:ext uri="{9D8B030D-6E8A-4147-A177-3AD203B41FA5}">
                      <a16:colId xmlns:a16="http://schemas.microsoft.com/office/drawing/2014/main" val="20005"/>
                    </a:ext>
                  </a:extLst>
                </a:gridCol>
              </a:tblGrid>
              <a:tr h="579984">
                <a:tc>
                  <a:txBody>
                    <a:bodyPr/>
                    <a:lstStyle/>
                    <a:p>
                      <a:pPr algn="l" fontAlgn="b"/>
                      <a:r>
                        <a:rPr lang="en-US" sz="1200" b="1" u="none" strike="noStrike" dirty="0">
                          <a:effectLst/>
                          <a:latin typeface="Times New Roman" panose="02020603050405020304" pitchFamily="18" charset="0"/>
                          <a:cs typeface="Times New Roman" panose="02020603050405020304" pitchFamily="18" charset="0"/>
                        </a:rPr>
                        <a:t>Balance Sheet</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Local Currency (€)</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Current Rate</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Current Rate</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Temporal</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fontAlgn="b"/>
                      <a:r>
                        <a:rPr lang="en-US" sz="1200" b="1" u="none" strike="noStrike" dirty="0">
                          <a:effectLst/>
                          <a:latin typeface="Times New Roman" panose="02020603050405020304" pitchFamily="18" charset="0"/>
                          <a:cs typeface="Times New Roman" panose="02020603050405020304" pitchFamily="18" charset="0"/>
                        </a:rPr>
                        <a:t>Temporal</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Cash</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2100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CR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4200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CR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4200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1"/>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Inv (current </a:t>
                      </a:r>
                      <a:r>
                        <a:rPr lang="en-US" sz="1200" u="none" strike="noStrike" dirty="0" err="1">
                          <a:effectLst/>
                          <a:latin typeface="Times New Roman" panose="02020603050405020304" pitchFamily="18" charset="0"/>
                          <a:cs typeface="Times New Roman" panose="02020603050405020304" pitchFamily="18" charset="0"/>
                        </a:rPr>
                        <a:t>val</a:t>
                      </a:r>
                      <a:r>
                        <a:rPr lang="en-US" sz="1200" u="none" strike="noStrike" dirty="0">
                          <a:effectLst/>
                          <a:latin typeface="Times New Roman" panose="02020603050405020304" pitchFamily="18" charset="0"/>
                          <a:cs typeface="Times New Roman" panose="02020603050405020304" pitchFamily="18" charset="0"/>
                        </a:rPr>
                        <a:t>=1800)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1500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3000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CR*CV</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3600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2"/>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NFA</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3000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CR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6000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HR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4800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196656">
                <a:tc>
                  <a:txBody>
                    <a:bodyPr/>
                    <a:lstStyle/>
                    <a:p>
                      <a:pPr algn="l" fontAlgn="b"/>
                      <a:r>
                        <a:rPr lang="en-US" sz="1200" b="1" u="none" strike="noStrike" dirty="0">
                          <a:effectLst/>
                          <a:latin typeface="Times New Roman" panose="02020603050405020304" pitchFamily="18" charset="0"/>
                          <a:cs typeface="Times New Roman" panose="02020603050405020304" pitchFamily="18" charset="0"/>
                        </a:rPr>
                        <a:t>Total Assets</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6600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13200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12600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4"/>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 </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5"/>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CL</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1200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2400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2400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LT Debt</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1800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3600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CR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3600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Common Stock</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2700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HR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4320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HR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4320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8"/>
                  </a:ext>
                </a:extLst>
              </a:tr>
              <a:tr h="196656">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Retained Earnings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900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1620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2280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9"/>
                  </a:ext>
                </a:extLst>
              </a:tr>
              <a:tr h="196656">
                <a:tc>
                  <a:txBody>
                    <a:bodyPr/>
                    <a:lstStyle/>
                    <a:p>
                      <a:pPr algn="l" fontAlgn="b"/>
                      <a:r>
                        <a:rPr lang="en-US" sz="1200" b="1" u="none" strike="noStrike" dirty="0">
                          <a:effectLst/>
                          <a:latin typeface="Times New Roman" panose="02020603050405020304" pitchFamily="18" charset="0"/>
                          <a:cs typeface="Times New Roman" panose="02020603050405020304" pitchFamily="18" charset="0"/>
                        </a:rPr>
                        <a:t>CTA</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1260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N/A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u="none" strike="noStrike" dirty="0">
                          <a:effectLst/>
                          <a:latin typeface="Times New Roman" panose="02020603050405020304" pitchFamily="18" charset="0"/>
                          <a:cs typeface="Times New Roman" panose="02020603050405020304" pitchFamily="18" charset="0"/>
                        </a:rPr>
                        <a:t> N/A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0"/>
                  </a:ext>
                </a:extLst>
              </a:tr>
              <a:tr h="196656">
                <a:tc>
                  <a:txBody>
                    <a:bodyPr/>
                    <a:lstStyle/>
                    <a:p>
                      <a:pPr algn="l" fontAlgn="b"/>
                      <a:r>
                        <a:rPr lang="en-US" sz="1200" b="1" u="none" strike="noStrike" dirty="0">
                          <a:effectLst/>
                          <a:latin typeface="Times New Roman" panose="02020603050405020304" pitchFamily="18" charset="0"/>
                          <a:cs typeface="Times New Roman" panose="02020603050405020304" pitchFamily="18" charset="0"/>
                        </a:rPr>
                        <a:t>Total L&amp;E</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6600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13200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12600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11"/>
                  </a:ext>
                </a:extLst>
              </a:tr>
            </a:tbl>
          </a:graphicData>
        </a:graphic>
      </p:graphicFrame>
      <p:sp>
        <p:nvSpPr>
          <p:cNvPr id="6" name="Title 2">
            <a:extLst>
              <a:ext uri="{FF2B5EF4-FFF2-40B4-BE49-F238E27FC236}">
                <a16:creationId xmlns:a16="http://schemas.microsoft.com/office/drawing/2014/main" id="{9FCB8BBE-095A-49C5-9B2C-65D4BF5A1F79}"/>
              </a:ext>
            </a:extLst>
          </p:cNvPr>
          <p:cNvSpPr txBox="1">
            <a:spLocks/>
          </p:cNvSpPr>
          <p:nvPr/>
        </p:nvSpPr>
        <p:spPr>
          <a:xfrm>
            <a:off x="1493917" y="85047"/>
            <a:ext cx="6641647" cy="83774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200" b="1" kern="1200">
                <a:solidFill>
                  <a:schemeClr val="tx1"/>
                </a:solidFill>
                <a:latin typeface="Times New Roman" panose="02020603050405020304" pitchFamily="18" charset="0"/>
                <a:ea typeface="+mj-ea"/>
                <a:cs typeface="Times New Roman" panose="02020603050405020304" pitchFamily="18" charset="0"/>
              </a:defRPr>
            </a:lvl1pPr>
          </a:lstStyle>
          <a:p>
            <a:endParaRPr lang="en-US" dirty="0"/>
          </a:p>
        </p:txBody>
      </p:sp>
      <p:graphicFrame>
        <p:nvGraphicFramePr>
          <p:cNvPr id="7" name="Table 6">
            <a:extLst>
              <a:ext uri="{FF2B5EF4-FFF2-40B4-BE49-F238E27FC236}">
                <a16:creationId xmlns:a16="http://schemas.microsoft.com/office/drawing/2014/main" id="{C1975DA4-71F9-46E3-A783-804DADF6A776}"/>
              </a:ext>
            </a:extLst>
          </p:cNvPr>
          <p:cNvGraphicFramePr>
            <a:graphicFrameLocks noGrp="1"/>
          </p:cNvGraphicFramePr>
          <p:nvPr/>
        </p:nvGraphicFramePr>
        <p:xfrm>
          <a:off x="457200" y="3962400"/>
          <a:ext cx="8077199" cy="2096712"/>
        </p:xfrm>
        <a:graphic>
          <a:graphicData uri="http://schemas.openxmlformats.org/drawingml/2006/table">
            <a:tbl>
              <a:tblPr>
                <a:tableStyleId>{5C22544A-7EE6-4342-B048-85BDC9FD1C3A}</a:tableStyleId>
              </a:tblPr>
              <a:tblGrid>
                <a:gridCol w="2869274">
                  <a:extLst>
                    <a:ext uri="{9D8B030D-6E8A-4147-A177-3AD203B41FA5}">
                      <a16:colId xmlns:a16="http://schemas.microsoft.com/office/drawing/2014/main" val="20000"/>
                    </a:ext>
                  </a:extLst>
                </a:gridCol>
                <a:gridCol w="1041585">
                  <a:extLst>
                    <a:ext uri="{9D8B030D-6E8A-4147-A177-3AD203B41FA5}">
                      <a16:colId xmlns:a16="http://schemas.microsoft.com/office/drawing/2014/main" val="20001"/>
                    </a:ext>
                  </a:extLst>
                </a:gridCol>
                <a:gridCol w="1041585">
                  <a:extLst>
                    <a:ext uri="{9D8B030D-6E8A-4147-A177-3AD203B41FA5}">
                      <a16:colId xmlns:a16="http://schemas.microsoft.com/office/drawing/2014/main" val="20002"/>
                    </a:ext>
                  </a:extLst>
                </a:gridCol>
                <a:gridCol w="1041585">
                  <a:extLst>
                    <a:ext uri="{9D8B030D-6E8A-4147-A177-3AD203B41FA5}">
                      <a16:colId xmlns:a16="http://schemas.microsoft.com/office/drawing/2014/main" val="20003"/>
                    </a:ext>
                  </a:extLst>
                </a:gridCol>
                <a:gridCol w="1041585">
                  <a:extLst>
                    <a:ext uri="{9D8B030D-6E8A-4147-A177-3AD203B41FA5}">
                      <a16:colId xmlns:a16="http://schemas.microsoft.com/office/drawing/2014/main" val="20004"/>
                    </a:ext>
                  </a:extLst>
                </a:gridCol>
                <a:gridCol w="1041585">
                  <a:extLst>
                    <a:ext uri="{9D8B030D-6E8A-4147-A177-3AD203B41FA5}">
                      <a16:colId xmlns:a16="http://schemas.microsoft.com/office/drawing/2014/main" val="20005"/>
                    </a:ext>
                  </a:extLst>
                </a:gridCol>
              </a:tblGrid>
              <a:tr h="190904">
                <a:tc>
                  <a:txBody>
                    <a:bodyPr/>
                    <a:lstStyle/>
                    <a:p>
                      <a:pPr algn="l" fontAlgn="b"/>
                      <a:r>
                        <a:rPr lang="en-US" sz="1200" b="1" u="none" strike="noStrike" dirty="0">
                          <a:effectLst/>
                          <a:latin typeface="Times New Roman" panose="02020603050405020304" pitchFamily="18" charset="0"/>
                          <a:cs typeface="Times New Roman" panose="02020603050405020304" pitchFamily="18" charset="0"/>
                        </a:rPr>
                        <a:t>Income Statement</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090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Sales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AR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18000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AR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18000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1"/>
                  </a:ext>
                </a:extLst>
              </a:tr>
              <a:tr h="19090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COGS</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7500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AR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13500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AR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13500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2"/>
                  </a:ext>
                </a:extLst>
              </a:tr>
              <a:tr h="190904">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Depreciation</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AR</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1800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HR</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1600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3"/>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NOI</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1500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2700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2900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4"/>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Tax</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600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1080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1160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5"/>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Profit after tax</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900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1620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1740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6"/>
                  </a:ext>
                </a:extLst>
              </a:tr>
              <a:tr h="187672">
                <a:tc>
                  <a:txBody>
                    <a:bodyPr/>
                    <a:lstStyle/>
                    <a:p>
                      <a:pPr algn="l" fontAlgn="b"/>
                      <a:r>
                        <a:rPr lang="en-US" sz="1200" u="none" strike="noStrike">
                          <a:effectLst/>
                          <a:latin typeface="Times New Roman" panose="02020603050405020304" pitchFamily="18" charset="0"/>
                          <a:cs typeface="Times New Roman" panose="02020603050405020304" pitchFamily="18" charset="0"/>
                        </a:rPr>
                        <a:t>Foreign Exchange gain (loss)</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N/A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lvl="1" algn="r" fontAlgn="b"/>
                      <a:r>
                        <a:rPr lang="en-US" sz="1200" u="none" strike="noStrike" dirty="0">
                          <a:effectLst/>
                          <a:latin typeface="Times New Roman" panose="02020603050405020304" pitchFamily="18" charset="0"/>
                          <a:cs typeface="Times New Roman" panose="02020603050405020304" pitchFamily="18" charset="0"/>
                        </a:rPr>
                        <a:t> N/A</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540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7"/>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Net Income</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900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1620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2280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8"/>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Dividend</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a:effectLst/>
                          <a:latin typeface="Times New Roman" panose="02020603050405020304" pitchFamily="18" charset="0"/>
                          <a:cs typeface="Times New Roman" panose="02020603050405020304" pitchFamily="18" charset="0"/>
                        </a:rPr>
                        <a:t> </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9"/>
                  </a:ext>
                </a:extLst>
              </a:tr>
              <a:tr h="190904">
                <a:tc>
                  <a:txBody>
                    <a:bodyPr/>
                    <a:lstStyle/>
                    <a:p>
                      <a:pPr algn="l" fontAlgn="b"/>
                      <a:r>
                        <a:rPr lang="en-US" sz="1200" u="none" strike="noStrike">
                          <a:effectLst/>
                          <a:latin typeface="Times New Roman" panose="02020603050405020304" pitchFamily="18" charset="0"/>
                          <a:cs typeface="Times New Roman" panose="02020603050405020304" pitchFamily="18" charset="0"/>
                        </a:rPr>
                        <a:t>Addition to R.E.</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900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1620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fontAlgn="b"/>
                      <a:r>
                        <a:rPr lang="en-US" sz="1200" u="none" strike="noStrike" dirty="0">
                          <a:effectLst/>
                          <a:latin typeface="Times New Roman" panose="02020603050405020304" pitchFamily="18" charset="0"/>
                          <a:cs typeface="Times New Roman" panose="02020603050405020304" pitchFamily="18" charset="0"/>
                        </a:rPr>
                        <a:t> </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2280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F09CA6B3-C23A-4EA1-8E03-D7E9DC87EB2F}"/>
              </a:ext>
            </a:extLst>
          </p:cNvPr>
          <p:cNvGraphicFramePr>
            <a:graphicFrameLocks noGrp="1"/>
          </p:cNvGraphicFramePr>
          <p:nvPr/>
        </p:nvGraphicFramePr>
        <p:xfrm>
          <a:off x="457200" y="6248400"/>
          <a:ext cx="2527300" cy="562929"/>
        </p:xfrm>
        <a:graphic>
          <a:graphicData uri="http://schemas.openxmlformats.org/drawingml/2006/table">
            <a:tbl>
              <a:tblPr>
                <a:tableStyleId>{5C22544A-7EE6-4342-B048-85BDC9FD1C3A}</a:tableStyleId>
              </a:tblPr>
              <a:tblGrid>
                <a:gridCol w="18542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tblGrid>
              <a:tr h="180975">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Historical rate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a:effectLst/>
                          <a:latin typeface="Times New Roman" panose="02020603050405020304" pitchFamily="18" charset="0"/>
                          <a:cs typeface="Times New Roman" panose="02020603050405020304" pitchFamily="18" charset="0"/>
                        </a:rPr>
                        <a:t>1.6</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0975">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Current rate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2</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80975">
                <a:tc>
                  <a:txBody>
                    <a:bodyPr/>
                    <a:lstStyle/>
                    <a:p>
                      <a:pPr algn="l" fontAlgn="b"/>
                      <a:r>
                        <a:rPr lang="en-US" sz="1200" u="none" strike="noStrike" dirty="0">
                          <a:effectLst/>
                          <a:latin typeface="Times New Roman" panose="02020603050405020304" pitchFamily="18" charset="0"/>
                          <a:cs typeface="Times New Roman" panose="02020603050405020304" pitchFamily="18" charset="0"/>
                        </a:rPr>
                        <a:t>Average rate</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200" u="none" strike="noStrike" dirty="0">
                          <a:effectLst/>
                          <a:latin typeface="Times New Roman" panose="02020603050405020304" pitchFamily="18" charset="0"/>
                          <a:cs typeface="Times New Roman" panose="02020603050405020304" pitchFamily="18" charset="0"/>
                        </a:rPr>
                        <a:t>1.8</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9179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D55F8E-0BE8-90D6-BEF2-6D10B8D4ACBC}"/>
              </a:ext>
            </a:extLst>
          </p:cNvPr>
          <p:cNvPicPr>
            <a:picLocks noChangeAspect="1"/>
          </p:cNvPicPr>
          <p:nvPr/>
        </p:nvPicPr>
        <p:blipFill>
          <a:blip r:embed="rId2"/>
          <a:stretch>
            <a:fillRect/>
          </a:stretch>
        </p:blipFill>
        <p:spPr>
          <a:xfrm>
            <a:off x="279276" y="48481"/>
            <a:ext cx="6830980" cy="6849327"/>
          </a:xfrm>
          <a:prstGeom prst="rect">
            <a:avLst/>
          </a:prstGeom>
        </p:spPr>
      </p:pic>
      <p:sp>
        <p:nvSpPr>
          <p:cNvPr id="8" name="TextBox 7">
            <a:extLst>
              <a:ext uri="{FF2B5EF4-FFF2-40B4-BE49-F238E27FC236}">
                <a16:creationId xmlns:a16="http://schemas.microsoft.com/office/drawing/2014/main" id="{45ABEDE1-373C-F38C-C295-91052A411D1E}"/>
              </a:ext>
            </a:extLst>
          </p:cNvPr>
          <p:cNvSpPr txBox="1"/>
          <p:nvPr/>
        </p:nvSpPr>
        <p:spPr>
          <a:xfrm>
            <a:off x="7044935" y="5576489"/>
            <a:ext cx="2157624" cy="584775"/>
          </a:xfrm>
          <a:prstGeom prst="rect">
            <a:avLst/>
          </a:prstGeom>
          <a:noFill/>
        </p:spPr>
        <p:txBody>
          <a:bodyPr wrap="square" rtlCol="0">
            <a:spAutoFit/>
          </a:bodyPr>
          <a:lstStyle/>
          <a:p>
            <a:r>
              <a:rPr lang="en-US" sz="1600" dirty="0"/>
              <a:t>The implied Translation gain(loss) is -160,000 </a:t>
            </a:r>
          </a:p>
        </p:txBody>
      </p:sp>
    </p:spTree>
    <p:extLst>
      <p:ext uri="{BB962C8B-B14F-4D97-AF65-F5344CB8AC3E}">
        <p14:creationId xmlns:p14="http://schemas.microsoft.com/office/powerpoint/2010/main" val="1666372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F99C-F16D-4C0A-B5BD-E9260E0BC9DB}"/>
              </a:ext>
            </a:extLst>
          </p:cNvPr>
          <p:cNvSpPr>
            <a:spLocks noGrp="1"/>
          </p:cNvSpPr>
          <p:nvPr>
            <p:ph type="title"/>
          </p:nvPr>
        </p:nvSpPr>
        <p:spPr/>
        <p:txBody>
          <a:bodyPr/>
          <a:lstStyle/>
          <a:p>
            <a:r>
              <a:rPr lang="en-US" dirty="0"/>
              <a:t>Management of </a:t>
            </a:r>
            <a:r>
              <a:rPr lang="en-US" altLang="en-US" sz="3200" dirty="0"/>
              <a:t>Translation Exposure </a:t>
            </a:r>
            <a:endParaRPr lang="en-US" dirty="0"/>
          </a:p>
        </p:txBody>
      </p:sp>
      <p:sp>
        <p:nvSpPr>
          <p:cNvPr id="3" name="Content Placeholder 2">
            <a:extLst>
              <a:ext uri="{FF2B5EF4-FFF2-40B4-BE49-F238E27FC236}">
                <a16:creationId xmlns:a16="http://schemas.microsoft.com/office/drawing/2014/main" id="{75A346A5-7301-49EB-BA82-C0EED39824C9}"/>
              </a:ext>
            </a:extLst>
          </p:cNvPr>
          <p:cNvSpPr>
            <a:spLocks noGrp="1"/>
          </p:cNvSpPr>
          <p:nvPr>
            <p:ph idx="1"/>
          </p:nvPr>
        </p:nvSpPr>
        <p:spPr>
          <a:xfrm>
            <a:off x="351027" y="1825625"/>
            <a:ext cx="8727968" cy="4986872"/>
          </a:xfrm>
        </p:spPr>
        <p:txBody>
          <a:bodyPr>
            <a:normAutofit fontScale="92500" lnSpcReduction="10000"/>
          </a:bodyPr>
          <a:lstStyle/>
          <a:p>
            <a:r>
              <a:rPr lang="en-US" altLang="en-US" sz="2600" dirty="0"/>
              <a:t>The main technique to minimize translation exposure is called a balance sheet hedge.</a:t>
            </a:r>
          </a:p>
          <a:p>
            <a:r>
              <a:rPr lang="en-US" altLang="en-US" sz="2600" dirty="0"/>
              <a:t>A balance sheet hedge requires an equal amount of exposed foreign currency assets and liabilities on a firm’s consolidated balance sheet.</a:t>
            </a:r>
          </a:p>
          <a:p>
            <a:pPr lvl="1"/>
            <a:r>
              <a:rPr lang="en-US" altLang="en-US" sz="2200" dirty="0"/>
              <a:t>If this can be achieved for each foreign currency, net translation exposure will be zero.</a:t>
            </a:r>
          </a:p>
          <a:p>
            <a:pPr lvl="2"/>
            <a:r>
              <a:rPr lang="en-US" altLang="en-US" sz="1700" dirty="0"/>
              <a:t>Under the temporal method, a zero net exposed position is called monetary balance.</a:t>
            </a:r>
          </a:p>
          <a:p>
            <a:pPr lvl="2"/>
            <a:r>
              <a:rPr lang="en-US" altLang="en-US" sz="1700" dirty="0"/>
              <a:t>Complete monetary balance cannot be achieved under the current rate method.</a:t>
            </a:r>
          </a:p>
          <a:p>
            <a:pPr lvl="1"/>
            <a:r>
              <a:rPr lang="en-US" altLang="en-US" sz="2200" dirty="0"/>
              <a:t>The following circumstances could justify when to use a balance sheet hedge:</a:t>
            </a:r>
          </a:p>
          <a:p>
            <a:pPr lvl="2"/>
            <a:r>
              <a:rPr lang="en-US" altLang="en-US" sz="1700" dirty="0"/>
              <a:t>The foreign subsidiary is about to be liquidated, so that the value of its CTA would be realized.</a:t>
            </a:r>
          </a:p>
          <a:p>
            <a:pPr lvl="2"/>
            <a:r>
              <a:rPr lang="en-US" altLang="en-US" sz="1700" dirty="0"/>
              <a:t>The firm has debt covenants or bank agreements that state the firm’s debt/equity ratios will be maintained within specific limits.</a:t>
            </a:r>
          </a:p>
          <a:p>
            <a:pPr lvl="2"/>
            <a:r>
              <a:rPr lang="en-US" altLang="en-US" sz="1700" dirty="0"/>
              <a:t>Management is evaluated on the basis of certain income statement and balance sheet measures that are affected by translation losses or gains.</a:t>
            </a:r>
          </a:p>
          <a:p>
            <a:pPr lvl="2"/>
            <a:r>
              <a:rPr lang="en-US" altLang="en-US" sz="1700" dirty="0"/>
              <a:t>The foreign subsidiary is operating in a hyperinflationary environment.</a:t>
            </a:r>
          </a:p>
          <a:p>
            <a:endParaRPr lang="en-US" dirty="0"/>
          </a:p>
        </p:txBody>
      </p:sp>
    </p:spTree>
    <p:extLst>
      <p:ext uri="{BB962C8B-B14F-4D97-AF65-F5344CB8AC3E}">
        <p14:creationId xmlns:p14="http://schemas.microsoft.com/office/powerpoint/2010/main" val="3153896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7736-7543-496C-9527-E61C0C319897}"/>
              </a:ext>
            </a:extLst>
          </p:cNvPr>
          <p:cNvSpPr>
            <a:spLocks noGrp="1"/>
          </p:cNvSpPr>
          <p:nvPr>
            <p:ph type="title"/>
          </p:nvPr>
        </p:nvSpPr>
        <p:spPr>
          <a:xfrm>
            <a:off x="984009" y="2692888"/>
            <a:ext cx="7886700" cy="795341"/>
          </a:xfrm>
        </p:spPr>
        <p:txBody>
          <a:bodyPr>
            <a:normAutofit/>
          </a:bodyPr>
          <a:lstStyle/>
          <a:p>
            <a:r>
              <a:rPr lang="en-US" dirty="0"/>
              <a:t>Management of Operating Exposure</a:t>
            </a:r>
          </a:p>
        </p:txBody>
      </p:sp>
    </p:spTree>
    <p:extLst>
      <p:ext uri="{BB962C8B-B14F-4D97-AF65-F5344CB8AC3E}">
        <p14:creationId xmlns:p14="http://schemas.microsoft.com/office/powerpoint/2010/main" val="2559061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0084B-1102-4D55-8A70-53FCB0EE5668}"/>
              </a:ext>
            </a:extLst>
          </p:cNvPr>
          <p:cNvSpPr>
            <a:spLocks noGrp="1"/>
          </p:cNvSpPr>
          <p:nvPr>
            <p:ph type="title"/>
          </p:nvPr>
        </p:nvSpPr>
        <p:spPr/>
        <p:txBody>
          <a:bodyPr/>
          <a:lstStyle/>
          <a:p>
            <a:r>
              <a:rPr lang="en-US" sz="3200" dirty="0"/>
              <a:t>Operating Exposure</a:t>
            </a:r>
            <a:endParaRPr lang="en-US" dirty="0"/>
          </a:p>
        </p:txBody>
      </p:sp>
      <p:sp>
        <p:nvSpPr>
          <p:cNvPr id="3" name="Content Placeholder 2">
            <a:extLst>
              <a:ext uri="{FF2B5EF4-FFF2-40B4-BE49-F238E27FC236}">
                <a16:creationId xmlns:a16="http://schemas.microsoft.com/office/drawing/2014/main" id="{99C3C21B-96AE-4949-A714-64E32D790ACF}"/>
              </a:ext>
            </a:extLst>
          </p:cNvPr>
          <p:cNvSpPr>
            <a:spLocks noGrp="1"/>
          </p:cNvSpPr>
          <p:nvPr>
            <p:ph idx="1"/>
          </p:nvPr>
        </p:nvSpPr>
        <p:spPr>
          <a:xfrm>
            <a:off x="524642" y="1572756"/>
            <a:ext cx="7886700" cy="4351338"/>
          </a:xfrm>
        </p:spPr>
        <p:txBody>
          <a:bodyPr>
            <a:normAutofit/>
          </a:bodyPr>
          <a:lstStyle/>
          <a:p>
            <a:pPr eaLnBrk="1" hangingPunct="1"/>
            <a:r>
              <a:rPr lang="en-US" altLang="en-US" sz="2800" dirty="0"/>
              <a:t>Operating exposure is the extent to which the firm’s operating cash flows would be affected by the unexpected change in the exchange rate.</a:t>
            </a:r>
          </a:p>
          <a:p>
            <a:r>
              <a:rPr lang="en-US" altLang="en-US" dirty="0"/>
              <a:t>The effect on operating cash flows arises from the </a:t>
            </a:r>
            <a:r>
              <a:rPr lang="en-US" altLang="en-US" sz="2800" dirty="0"/>
              <a:t> changes on a firm’s competitive positions in domestic and foreign markets, such as price, sales volume, operating costs, which is not readily measurable.</a:t>
            </a:r>
          </a:p>
          <a:p>
            <a:endParaRPr lang="en-US" altLang="en-US" sz="2800" dirty="0"/>
          </a:p>
          <a:p>
            <a:endParaRPr lang="en-US" dirty="0"/>
          </a:p>
        </p:txBody>
      </p:sp>
    </p:spTree>
    <p:extLst>
      <p:ext uri="{BB962C8B-B14F-4D97-AF65-F5344CB8AC3E}">
        <p14:creationId xmlns:p14="http://schemas.microsoft.com/office/powerpoint/2010/main" val="275776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22BC-2DBD-4476-9657-542B8E42BE44}"/>
              </a:ext>
            </a:extLst>
          </p:cNvPr>
          <p:cNvSpPr>
            <a:spLocks noGrp="1"/>
          </p:cNvSpPr>
          <p:nvPr>
            <p:ph type="title"/>
          </p:nvPr>
        </p:nvSpPr>
        <p:spPr/>
        <p:txBody>
          <a:bodyPr/>
          <a:lstStyle/>
          <a:p>
            <a:r>
              <a:rPr lang="en-US" altLang="en-US" sz="3200" dirty="0"/>
              <a:t>Foreign Exchange Exposure </a:t>
            </a:r>
            <a:endParaRPr lang="en-US" dirty="0"/>
          </a:p>
        </p:txBody>
      </p:sp>
      <p:sp>
        <p:nvSpPr>
          <p:cNvPr id="3" name="Content Placeholder 2">
            <a:extLst>
              <a:ext uri="{FF2B5EF4-FFF2-40B4-BE49-F238E27FC236}">
                <a16:creationId xmlns:a16="http://schemas.microsoft.com/office/drawing/2014/main" id="{3D9BF6FD-658B-4D10-A247-7E5663AE7AE1}"/>
              </a:ext>
            </a:extLst>
          </p:cNvPr>
          <p:cNvSpPr>
            <a:spLocks noGrp="1"/>
          </p:cNvSpPr>
          <p:nvPr>
            <p:ph idx="1"/>
          </p:nvPr>
        </p:nvSpPr>
        <p:spPr>
          <a:xfrm>
            <a:off x="329628" y="1572755"/>
            <a:ext cx="8710364" cy="5114065"/>
          </a:xfrm>
        </p:spPr>
        <p:txBody>
          <a:bodyPr>
            <a:normAutofit/>
          </a:bodyPr>
          <a:lstStyle/>
          <a:p>
            <a:r>
              <a:rPr lang="en-US" altLang="en-US" dirty="0"/>
              <a:t>Foreign exchange exposure is the potential impact of </a:t>
            </a:r>
            <a:r>
              <a:rPr lang="en-US" altLang="en-US" u="sng" dirty="0"/>
              <a:t>unanticipated</a:t>
            </a:r>
            <a:r>
              <a:rPr lang="en-US" altLang="en-US" dirty="0"/>
              <a:t> changes in exchange rates on a firm’s settlement of contracts, cash flow, and market value.</a:t>
            </a:r>
          </a:p>
          <a:p>
            <a:r>
              <a:rPr lang="en-US" altLang="en-US" dirty="0"/>
              <a:t>An important task of the financial manager is to measure foreign exchange exposure and manage it to maximize the value of the firm.</a:t>
            </a:r>
          </a:p>
          <a:p>
            <a:r>
              <a:rPr lang="en-US" altLang="en-US" dirty="0"/>
              <a:t>There are three main types of foreign exchange exposure:</a:t>
            </a:r>
          </a:p>
          <a:p>
            <a:pPr lvl="1"/>
            <a:r>
              <a:rPr lang="en-US" sz="2800" dirty="0"/>
              <a:t>Transaction exposure</a:t>
            </a:r>
          </a:p>
          <a:p>
            <a:pPr lvl="1"/>
            <a:r>
              <a:rPr lang="en-US" sz="2800" dirty="0"/>
              <a:t>Operating exposure</a:t>
            </a:r>
          </a:p>
          <a:p>
            <a:pPr lvl="1"/>
            <a:r>
              <a:rPr lang="en-US" sz="2800" dirty="0"/>
              <a:t>Translation exposure</a:t>
            </a:r>
          </a:p>
          <a:p>
            <a:pPr algn="just"/>
            <a:endParaRPr lang="en-US" dirty="0"/>
          </a:p>
        </p:txBody>
      </p:sp>
    </p:spTree>
    <p:extLst>
      <p:ext uri="{BB962C8B-B14F-4D97-AF65-F5344CB8AC3E}">
        <p14:creationId xmlns:p14="http://schemas.microsoft.com/office/powerpoint/2010/main" val="3935608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B14F-05D8-4039-95B4-0C0356021660}"/>
              </a:ext>
            </a:extLst>
          </p:cNvPr>
          <p:cNvSpPr>
            <a:spLocks noGrp="1"/>
          </p:cNvSpPr>
          <p:nvPr>
            <p:ph type="title"/>
          </p:nvPr>
        </p:nvSpPr>
        <p:spPr/>
        <p:txBody>
          <a:bodyPr>
            <a:normAutofit fontScale="90000"/>
          </a:bodyPr>
          <a:lstStyle/>
          <a:p>
            <a:r>
              <a:rPr lang="en-US" dirty="0"/>
              <a:t>Determinants of operating exposure</a:t>
            </a:r>
            <a:br>
              <a:rPr lang="en-US" dirty="0"/>
            </a:br>
            <a:endParaRPr lang="en-US" dirty="0"/>
          </a:p>
        </p:txBody>
      </p:sp>
      <p:sp>
        <p:nvSpPr>
          <p:cNvPr id="3" name="Content Placeholder 2">
            <a:extLst>
              <a:ext uri="{FF2B5EF4-FFF2-40B4-BE49-F238E27FC236}">
                <a16:creationId xmlns:a16="http://schemas.microsoft.com/office/drawing/2014/main" id="{3A4FCB04-E238-4C5B-B10D-3CE4FC3EDBD7}"/>
              </a:ext>
            </a:extLst>
          </p:cNvPr>
          <p:cNvSpPr>
            <a:spLocks noGrp="1"/>
          </p:cNvSpPr>
          <p:nvPr>
            <p:ph idx="1"/>
          </p:nvPr>
        </p:nvSpPr>
        <p:spPr>
          <a:xfrm>
            <a:off x="576647" y="1418262"/>
            <a:ext cx="7886700" cy="4351338"/>
          </a:xfrm>
        </p:spPr>
        <p:txBody>
          <a:bodyPr>
            <a:normAutofit/>
          </a:bodyPr>
          <a:lstStyle/>
          <a:p>
            <a:r>
              <a:rPr lang="en-US" dirty="0"/>
              <a:t>The structure of the markets where firm sources its inputs and sells its products.</a:t>
            </a:r>
          </a:p>
          <a:p>
            <a:pPr lvl="1"/>
            <a:r>
              <a:rPr lang="en-US" dirty="0"/>
              <a:t>Firm has high degrees of operating exposure when either its cost or its price is sensitive to exchange rate changes. </a:t>
            </a:r>
          </a:p>
          <a:p>
            <a:pPr lvl="1"/>
            <a:r>
              <a:rPr lang="en-US" dirty="0"/>
              <a:t>Firm has no major operating exposure when both the cost and the price are sensitive or insensitive to exchange rate changes.</a:t>
            </a:r>
          </a:p>
          <a:p>
            <a:r>
              <a:rPr lang="en-US" dirty="0"/>
              <a:t>Competition from local or oversea competitors</a:t>
            </a:r>
          </a:p>
          <a:p>
            <a:pPr lvl="1"/>
            <a:r>
              <a:rPr lang="en-US" dirty="0"/>
              <a:t>Firm’s ability to mitigate the effect of exchange rate change by adjusting its markets, product mix and sourcing.</a:t>
            </a:r>
          </a:p>
          <a:p>
            <a:endParaRPr lang="en-US" dirty="0"/>
          </a:p>
        </p:txBody>
      </p:sp>
    </p:spTree>
    <p:extLst>
      <p:ext uri="{BB962C8B-B14F-4D97-AF65-F5344CB8AC3E}">
        <p14:creationId xmlns:p14="http://schemas.microsoft.com/office/powerpoint/2010/main" val="2831593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30E1-09D3-484F-874D-856C71D7457C}"/>
              </a:ext>
            </a:extLst>
          </p:cNvPr>
          <p:cNvSpPr>
            <a:spLocks noGrp="1"/>
          </p:cNvSpPr>
          <p:nvPr>
            <p:ph type="title"/>
          </p:nvPr>
        </p:nvSpPr>
        <p:spPr/>
        <p:txBody>
          <a:bodyPr>
            <a:normAutofit/>
          </a:bodyPr>
          <a:lstStyle/>
          <a:p>
            <a:r>
              <a:rPr lang="en-US" altLang="en-US" dirty="0"/>
              <a:t>Operating Exposure Example</a:t>
            </a:r>
            <a:endParaRPr lang="en-US" dirty="0"/>
          </a:p>
        </p:txBody>
      </p:sp>
      <p:sp>
        <p:nvSpPr>
          <p:cNvPr id="3" name="Content Placeholder 2">
            <a:extLst>
              <a:ext uri="{FF2B5EF4-FFF2-40B4-BE49-F238E27FC236}">
                <a16:creationId xmlns:a16="http://schemas.microsoft.com/office/drawing/2014/main" id="{14254505-D2CF-45A2-BF6B-10C97DFCD8A6}"/>
              </a:ext>
            </a:extLst>
          </p:cNvPr>
          <p:cNvSpPr>
            <a:spLocks noGrp="1"/>
          </p:cNvSpPr>
          <p:nvPr>
            <p:ph idx="1"/>
          </p:nvPr>
        </p:nvSpPr>
        <p:spPr>
          <a:xfrm>
            <a:off x="628650" y="1513602"/>
            <a:ext cx="7886700" cy="4351338"/>
          </a:xfrm>
        </p:spPr>
        <p:txBody>
          <a:bodyPr/>
          <a:lstStyle/>
          <a:p>
            <a:r>
              <a:rPr lang="en-US" altLang="en-US" dirty="0"/>
              <a:t>Ganado Germany: </a:t>
            </a:r>
          </a:p>
          <a:p>
            <a:pPr lvl="1"/>
            <a:r>
              <a:rPr lang="en-US" altLang="en-US" dirty="0"/>
              <a:t>Subsidiary of Ganado U.S.</a:t>
            </a:r>
          </a:p>
          <a:p>
            <a:pPr lvl="1"/>
            <a:r>
              <a:rPr lang="en-US" dirty="0"/>
              <a:t>Material (local and imported) and labor costs are invoiced in euros (€). Sales are 50% domestic and 50% export, both are invoiced in euros(€).</a:t>
            </a:r>
          </a:p>
          <a:p>
            <a:pPr lvl="1"/>
            <a:r>
              <a:rPr lang="en-US" dirty="0"/>
              <a:t>Current exchange rate is </a:t>
            </a:r>
            <a:r>
              <a:rPr lang="en-US" sz="2400" dirty="0"/>
              <a:t>$1.2/€.</a:t>
            </a:r>
          </a:p>
          <a:p>
            <a:pPr lvl="1"/>
            <a:r>
              <a:rPr lang="en-US" dirty="0"/>
              <a:t>Projected life is 5 years with no terminal value.</a:t>
            </a:r>
          </a:p>
          <a:p>
            <a:pPr lvl="1"/>
            <a:r>
              <a:rPr lang="en-US" dirty="0"/>
              <a:t>No debt, thus no interest expense.</a:t>
            </a:r>
          </a:p>
        </p:txBody>
      </p:sp>
    </p:spTree>
    <p:extLst>
      <p:ext uri="{BB962C8B-B14F-4D97-AF65-F5344CB8AC3E}">
        <p14:creationId xmlns:p14="http://schemas.microsoft.com/office/powerpoint/2010/main" val="1834111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8475-7C5F-42D7-8AD6-E60BE1C272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A0AB68-11ED-473F-85BE-09643134C152}"/>
              </a:ext>
            </a:extLst>
          </p:cNvPr>
          <p:cNvSpPr>
            <a:spLocks noGrp="1"/>
          </p:cNvSpPr>
          <p:nvPr>
            <p:ph idx="1"/>
          </p:nvPr>
        </p:nvSpPr>
        <p:spPr/>
        <p:txBody>
          <a:bodyPr/>
          <a:lstStyle/>
          <a:p>
            <a:endParaRPr lang="en-US"/>
          </a:p>
        </p:txBody>
      </p:sp>
      <p:pic>
        <p:nvPicPr>
          <p:cNvPr id="4" name="Picture 3" descr="ex12_05.gif">
            <a:extLst>
              <a:ext uri="{FF2B5EF4-FFF2-40B4-BE49-F238E27FC236}">
                <a16:creationId xmlns:a16="http://schemas.microsoft.com/office/drawing/2014/main" id="{77B089A5-7F3E-4E2E-9A0F-E130A2E69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46" y="858487"/>
            <a:ext cx="7493184" cy="5820664"/>
          </a:xfrm>
          <a:prstGeom prst="rect">
            <a:avLst/>
          </a:prstGeom>
        </p:spPr>
      </p:pic>
    </p:spTree>
    <p:extLst>
      <p:ext uri="{BB962C8B-B14F-4D97-AF65-F5344CB8AC3E}">
        <p14:creationId xmlns:p14="http://schemas.microsoft.com/office/powerpoint/2010/main" val="390069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592D-E6E0-4DB0-BB52-A8F911CCB6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AAE7AC-88B0-40A3-B59A-EC90AF7494E1}"/>
              </a:ext>
            </a:extLst>
          </p:cNvPr>
          <p:cNvSpPr>
            <a:spLocks noGrp="1"/>
          </p:cNvSpPr>
          <p:nvPr>
            <p:ph idx="1"/>
          </p:nvPr>
        </p:nvSpPr>
        <p:spPr/>
        <p:txBody>
          <a:bodyPr/>
          <a:lstStyle/>
          <a:p>
            <a:endParaRPr lang="en-US"/>
          </a:p>
        </p:txBody>
      </p:sp>
      <p:pic>
        <p:nvPicPr>
          <p:cNvPr id="4" name="Picture 3" descr="ex12_04.gif">
            <a:extLst>
              <a:ext uri="{FF2B5EF4-FFF2-40B4-BE49-F238E27FC236}">
                <a16:creationId xmlns:a16="http://schemas.microsoft.com/office/drawing/2014/main" id="{B4C5CC3E-0414-45A3-81C5-3C93ABE11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2" y="1646786"/>
            <a:ext cx="9126138" cy="4296813"/>
          </a:xfrm>
          <a:prstGeom prst="rect">
            <a:avLst/>
          </a:prstGeom>
        </p:spPr>
      </p:pic>
    </p:spTree>
    <p:extLst>
      <p:ext uri="{BB962C8B-B14F-4D97-AF65-F5344CB8AC3E}">
        <p14:creationId xmlns:p14="http://schemas.microsoft.com/office/powerpoint/2010/main" val="2961512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81987-D9C2-4634-A691-C4C14262667B}"/>
              </a:ext>
            </a:extLst>
          </p:cNvPr>
          <p:cNvSpPr>
            <a:spLocks noGrp="1"/>
          </p:cNvSpPr>
          <p:nvPr>
            <p:ph idx="1"/>
          </p:nvPr>
        </p:nvSpPr>
        <p:spPr>
          <a:xfrm>
            <a:off x="715323" y="1023900"/>
            <a:ext cx="7886700" cy="4351338"/>
          </a:xfrm>
        </p:spPr>
        <p:txBody>
          <a:bodyPr/>
          <a:lstStyle/>
          <a:p>
            <a:r>
              <a:rPr lang="en-US" sz="2400" dirty="0"/>
              <a:t>How will the sudden depreciation of euro to $1/€ affect the dollar value of</a:t>
            </a:r>
            <a:r>
              <a:rPr lang="en-US" altLang="en-US" sz="2400" dirty="0"/>
              <a:t> Ganado Germany?</a:t>
            </a:r>
            <a:endParaRPr lang="en-US" sz="2400" dirty="0"/>
          </a:p>
          <a:p>
            <a:r>
              <a:rPr lang="en-US" altLang="en-US" sz="2400" dirty="0"/>
              <a:t>If euro depreciates, the operating exposure for Ganado Germany has two components.</a:t>
            </a:r>
          </a:p>
          <a:p>
            <a:pPr lvl="1"/>
            <a:r>
              <a:rPr lang="en-US" altLang="en-US" sz="2000" dirty="0"/>
              <a:t>The competitive effect:</a:t>
            </a:r>
          </a:p>
          <a:p>
            <a:pPr lvl="2"/>
            <a:r>
              <a:rPr lang="en-US" altLang="en-US" sz="1800" dirty="0"/>
              <a:t>Operating cash flow in </a:t>
            </a:r>
            <a:r>
              <a:rPr lang="en-US" altLang="en-US" sz="1800" u="sng" dirty="0"/>
              <a:t>euro</a:t>
            </a:r>
            <a:r>
              <a:rPr lang="en-US" altLang="en-US" sz="1800" dirty="0"/>
              <a:t> could be affected by altering the firm’s competitive position in the marketplace.</a:t>
            </a:r>
          </a:p>
          <a:p>
            <a:pPr lvl="3"/>
            <a:r>
              <a:rPr lang="en-US" altLang="en-US" sz="1400" dirty="0"/>
              <a:t>Selling price, sales volume, operating costs.</a:t>
            </a:r>
          </a:p>
          <a:p>
            <a:pPr lvl="1"/>
            <a:r>
              <a:rPr lang="en-US" altLang="en-US" sz="2000" dirty="0"/>
              <a:t>The conversion effect:</a:t>
            </a:r>
          </a:p>
          <a:p>
            <a:pPr lvl="2"/>
            <a:r>
              <a:rPr lang="en-US" altLang="en-US" sz="1800" dirty="0"/>
              <a:t>A given operating cash flow in euro will be converted into a lower </a:t>
            </a:r>
            <a:r>
              <a:rPr lang="en-US" altLang="en-US" sz="1800" u="sng" dirty="0"/>
              <a:t>dollar</a:t>
            </a:r>
            <a:r>
              <a:rPr lang="en-US" altLang="en-US" sz="1800" dirty="0"/>
              <a:t> amount after the euro depreciation.</a:t>
            </a:r>
          </a:p>
          <a:p>
            <a:endParaRPr lang="en-US" dirty="0"/>
          </a:p>
        </p:txBody>
      </p:sp>
    </p:spTree>
    <p:extLst>
      <p:ext uri="{BB962C8B-B14F-4D97-AF65-F5344CB8AC3E}">
        <p14:creationId xmlns:p14="http://schemas.microsoft.com/office/powerpoint/2010/main" val="41330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6D017-4B7E-4D2F-98D2-6E155C37FDAF}"/>
              </a:ext>
            </a:extLst>
          </p:cNvPr>
          <p:cNvSpPr>
            <a:spLocks noGrp="1"/>
          </p:cNvSpPr>
          <p:nvPr>
            <p:ph idx="1"/>
          </p:nvPr>
        </p:nvSpPr>
        <p:spPr>
          <a:xfrm>
            <a:off x="520307" y="872221"/>
            <a:ext cx="8311669" cy="5580582"/>
          </a:xfrm>
        </p:spPr>
        <p:txBody>
          <a:bodyPr>
            <a:normAutofit lnSpcReduction="10000"/>
          </a:bodyPr>
          <a:lstStyle/>
          <a:p>
            <a:r>
              <a:rPr lang="en-US" dirty="0"/>
              <a:t>Potential changes in sales volume, sales price or operating costs.</a:t>
            </a:r>
          </a:p>
          <a:p>
            <a:pPr lvl="1"/>
            <a:r>
              <a:rPr lang="en-US" dirty="0"/>
              <a:t>And for sales volume, the firm may sell more goods domestically and also increase exports as the its gods are more competitive.</a:t>
            </a:r>
          </a:p>
          <a:p>
            <a:pPr lvl="2"/>
            <a:r>
              <a:rPr lang="en-US" dirty="0"/>
              <a:t>Depreciation of euro made the firm’s product competitive with imports, and they are also cheaper in countries whose currencies have not weakened. </a:t>
            </a:r>
          </a:p>
          <a:p>
            <a:pPr lvl="1"/>
            <a:r>
              <a:rPr lang="en-US" dirty="0"/>
              <a:t>About sales prices side, depending on management's opinion about price elasticity of demand and also their assessment of competitor response.</a:t>
            </a:r>
          </a:p>
          <a:p>
            <a:pPr lvl="2"/>
            <a:r>
              <a:rPr lang="en-US" dirty="0"/>
              <a:t>Ganado Germany might choose to maintain its domestic sales prices constant in euro term </a:t>
            </a:r>
            <a:r>
              <a:rPr lang="en-US" altLang="en-US" sz="1800" dirty="0"/>
              <a:t>as management has not observed any change in local operation costs, and they also want to increase market share,</a:t>
            </a:r>
            <a:r>
              <a:rPr lang="en-US" altLang="en-US" dirty="0"/>
              <a:t> </a:t>
            </a:r>
            <a:r>
              <a:rPr lang="en-US" dirty="0"/>
              <a:t>or it might try to raise domestic prices as competing imports are now priced higher in euro.</a:t>
            </a:r>
          </a:p>
          <a:p>
            <a:pPr lvl="2"/>
            <a:r>
              <a:rPr lang="en-US" dirty="0"/>
              <a:t>The firm might choose to keep export prices constant in terms of foreign currencies, in terms of euro or somewhere in between.</a:t>
            </a:r>
          </a:p>
          <a:p>
            <a:pPr lvl="1"/>
            <a:r>
              <a:rPr lang="en-US" dirty="0"/>
              <a:t>On the cost side, the firm might raise price because more expensive imported raw materials and components.</a:t>
            </a:r>
          </a:p>
          <a:p>
            <a:endParaRPr lang="en-US" dirty="0"/>
          </a:p>
        </p:txBody>
      </p:sp>
    </p:spTree>
    <p:extLst>
      <p:ext uri="{BB962C8B-B14F-4D97-AF65-F5344CB8AC3E}">
        <p14:creationId xmlns:p14="http://schemas.microsoft.com/office/powerpoint/2010/main" val="2776171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FA661-4D4A-45E4-8961-6357944D936A}"/>
              </a:ext>
            </a:extLst>
          </p:cNvPr>
          <p:cNvSpPr>
            <a:spLocks noGrp="1"/>
          </p:cNvSpPr>
          <p:nvPr>
            <p:ph idx="1"/>
          </p:nvPr>
        </p:nvSpPr>
        <p:spPr>
          <a:xfrm>
            <a:off x="494306" y="954562"/>
            <a:ext cx="7886700" cy="4351338"/>
          </a:xfrm>
        </p:spPr>
        <p:txBody>
          <a:bodyPr/>
          <a:lstStyle/>
          <a:p>
            <a:r>
              <a:rPr lang="en-US" dirty="0"/>
              <a:t>Possible operating exposure of Ganado Germany due to </a:t>
            </a:r>
            <a:r>
              <a:rPr lang="en-US" altLang="en-US" dirty="0"/>
              <a:t>unexpected depreciation of Euro</a:t>
            </a:r>
            <a:r>
              <a:rPr lang="en-US" dirty="0"/>
              <a:t> </a:t>
            </a:r>
          </a:p>
          <a:p>
            <a:pPr lvl="1"/>
            <a:r>
              <a:rPr lang="en-US" altLang="en-US" sz="2000" dirty="0"/>
              <a:t>Case 1: Depreciation, no change in any variable</a:t>
            </a:r>
          </a:p>
          <a:p>
            <a:pPr lvl="1"/>
            <a:r>
              <a:rPr lang="en-US" altLang="en-US" sz="2000" dirty="0"/>
              <a:t>Case 2: Increase in sales volume; other variables remain constant</a:t>
            </a:r>
          </a:p>
          <a:p>
            <a:pPr lvl="1"/>
            <a:r>
              <a:rPr lang="en-US" altLang="en-US" sz="2000" dirty="0"/>
              <a:t>Case 3: Increase in sales price; other variables remain constant</a:t>
            </a:r>
          </a:p>
          <a:p>
            <a:pPr lvl="2"/>
            <a:r>
              <a:rPr lang="en-US" altLang="en-US" sz="1600" dirty="0"/>
              <a:t>Maintain the same $ price, pegged to international price level</a:t>
            </a:r>
          </a:p>
          <a:p>
            <a:pPr lvl="1"/>
            <a:r>
              <a:rPr lang="en-US" altLang="en-US" sz="2000" dirty="0"/>
              <a:t>Case 4: Sales price, cost, and volume increase</a:t>
            </a:r>
            <a:endParaRPr lang="en-US" dirty="0"/>
          </a:p>
        </p:txBody>
      </p:sp>
    </p:spTree>
    <p:extLst>
      <p:ext uri="{BB962C8B-B14F-4D97-AF65-F5344CB8AC3E}">
        <p14:creationId xmlns:p14="http://schemas.microsoft.com/office/powerpoint/2010/main" val="1956582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3D23-8584-4EBE-96EA-8CF64E955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CC01A8-6B70-43C7-91B7-8C5155371789}"/>
              </a:ext>
            </a:extLst>
          </p:cNvPr>
          <p:cNvSpPr>
            <a:spLocks noGrp="1"/>
          </p:cNvSpPr>
          <p:nvPr>
            <p:ph idx="1"/>
          </p:nvPr>
        </p:nvSpPr>
        <p:spPr/>
        <p:txBody>
          <a:bodyPr/>
          <a:lstStyle/>
          <a:p>
            <a:r>
              <a:rPr lang="en-US" dirty="0"/>
              <a:t>Case 1: Depreciation (1$/€), no change in any variable</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65731D7-4319-42A5-B870-C752BF3B7A46}"/>
                  </a:ext>
                </a:extLst>
              </p:cNvPr>
              <p:cNvGraphicFramePr>
                <a:graphicFrameLocks noGrp="1"/>
              </p:cNvGraphicFramePr>
              <p:nvPr>
                <p:extLst>
                  <p:ext uri="{D42A27DB-BD31-4B8C-83A1-F6EECF244321}">
                    <p14:modId xmlns:p14="http://schemas.microsoft.com/office/powerpoint/2010/main" val="816820076"/>
                  </p:ext>
                </p:extLst>
              </p:nvPr>
            </p:nvGraphicFramePr>
            <p:xfrm>
              <a:off x="587013" y="3114088"/>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328329">
                      <a:extLst>
                        <a:ext uri="{9D8B030D-6E8A-4147-A177-3AD203B41FA5}">
                          <a16:colId xmlns:a16="http://schemas.microsoft.com/office/drawing/2014/main" val="20001"/>
                        </a:ext>
                      </a:extLst>
                    </a:gridCol>
                    <a:gridCol w="1328329">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r>
                            <a:rPr lang="en-US" dirty="0"/>
                            <a:t>OCF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oMath>
                          </a14:m>
                          <a:endParaRPr lang="en-US" dirty="0"/>
                        </a:p>
                      </a:txBody>
                      <a:tcPr/>
                    </a:tc>
                    <a:tc>
                      <a:txBody>
                        <a:bodyPr/>
                        <a:lstStyle/>
                        <a:p>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extLst>
                      <a:ext uri="{0D108BD9-81ED-4DB2-BD59-A6C34878D82A}">
                        <a16:rowId xmlns:a16="http://schemas.microsoft.com/office/drawing/2014/main" val="10002"/>
                      </a:ext>
                    </a:extLst>
                  </a:tr>
                  <a:tr h="457200">
                    <a:tc>
                      <a:txBody>
                        <a:bodyPr/>
                        <a:lstStyle/>
                        <a:p>
                          <a:r>
                            <a:rPr lang="en-US" dirty="0"/>
                            <a:t>PV</a:t>
                          </a:r>
                          <a:r>
                            <a:rPr lang="en-US" baseline="0" dirty="0"/>
                            <a:t> @ 15%</a:t>
                          </a:r>
                          <a:endParaRPr lang="en-US" dirty="0"/>
                        </a:p>
                      </a:txBody>
                      <a:tcPr/>
                    </a:tc>
                    <a:tc>
                      <a:txBody>
                        <a:bodyPr/>
                        <a:lstStyle/>
                        <a:p>
                          <a:r>
                            <a:rPr lang="en-US" dirty="0"/>
                            <a:t>$6,052,483</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965731D7-4319-42A5-B870-C752BF3B7A46}"/>
                  </a:ext>
                </a:extLst>
              </p:cNvPr>
              <p:cNvGraphicFramePr>
                <a:graphicFrameLocks noGrp="1"/>
              </p:cNvGraphicFramePr>
              <p:nvPr>
                <p:extLst>
                  <p:ext uri="{D42A27DB-BD31-4B8C-83A1-F6EECF244321}">
                    <p14:modId xmlns:p14="http://schemas.microsoft.com/office/powerpoint/2010/main" val="816820076"/>
                  </p:ext>
                </p:extLst>
              </p:nvPr>
            </p:nvGraphicFramePr>
            <p:xfrm>
              <a:off x="587013" y="3114088"/>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328329">
                      <a:extLst>
                        <a:ext uri="{9D8B030D-6E8A-4147-A177-3AD203B41FA5}">
                          <a16:colId xmlns:a16="http://schemas.microsoft.com/office/drawing/2014/main" val="20001"/>
                        </a:ext>
                      </a:extLst>
                    </a:gridCol>
                    <a:gridCol w="1328329">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endParaRPr lang="en-US"/>
                        </a:p>
                      </a:txBody>
                      <a:tcPr>
                        <a:blipFill>
                          <a:blip r:embed="rId2"/>
                          <a:stretch>
                            <a:fillRect l="-459" t="-100000" r="-501835" b="-210526"/>
                          </a:stretch>
                        </a:blipFill>
                      </a:tcPr>
                    </a:tc>
                    <a:tc>
                      <a:txBody>
                        <a:bodyPr/>
                        <a:lstStyle/>
                        <a:p>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1,805,550</a:t>
                          </a:r>
                        </a:p>
                      </a:txBody>
                      <a:tcPr/>
                    </a:tc>
                    <a:extLst>
                      <a:ext uri="{0D108BD9-81ED-4DB2-BD59-A6C34878D82A}">
                        <a16:rowId xmlns:a16="http://schemas.microsoft.com/office/drawing/2014/main" val="10002"/>
                      </a:ext>
                    </a:extLst>
                  </a:tr>
                  <a:tr h="502920">
                    <a:tc>
                      <a:txBody>
                        <a:bodyPr/>
                        <a:lstStyle/>
                        <a:p>
                          <a:r>
                            <a:rPr lang="en-US" dirty="0"/>
                            <a:t>PV</a:t>
                          </a:r>
                          <a:r>
                            <a:rPr lang="en-US" baseline="0" dirty="0"/>
                            <a:t> @ 15%</a:t>
                          </a:r>
                          <a:endParaRPr lang="en-US" dirty="0"/>
                        </a:p>
                      </a:txBody>
                      <a:tcPr/>
                    </a:tc>
                    <a:tc>
                      <a:txBody>
                        <a:bodyPr/>
                        <a:lstStyle/>
                        <a:p>
                          <a:r>
                            <a:rPr lang="en-US" dirty="0"/>
                            <a:t>$6,052,483</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984816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558CC-3EC5-4D7C-B8A1-3F814D7E6079}"/>
              </a:ext>
            </a:extLst>
          </p:cNvPr>
          <p:cNvSpPr>
            <a:spLocks noGrp="1"/>
          </p:cNvSpPr>
          <p:nvPr>
            <p:ph idx="1"/>
          </p:nvPr>
        </p:nvSpPr>
        <p:spPr>
          <a:xfrm>
            <a:off x="442303" y="1175085"/>
            <a:ext cx="7886700" cy="4351338"/>
          </a:xfrm>
        </p:spPr>
        <p:txBody>
          <a:bodyPr/>
          <a:lstStyle/>
          <a:p>
            <a:r>
              <a:rPr lang="en-US" dirty="0"/>
              <a:t>Case 2: Increase in sales volume; other variables remain constant</a:t>
            </a:r>
          </a:p>
          <a:p>
            <a:pPr lvl="1"/>
            <a:r>
              <a:rPr lang="en-US" dirty="0"/>
              <a:t>Assume the sales increase by 40%, i.e. 1,400,000 unit</a:t>
            </a:r>
          </a:p>
          <a:p>
            <a:pPr lvl="1"/>
            <a:r>
              <a:rPr lang="en-US" dirty="0"/>
              <a:t>Sales increased by €5,120,000, NI increased by € 902,400</a:t>
            </a:r>
          </a:p>
          <a:p>
            <a:pPr lvl="1"/>
            <a:r>
              <a:rPr lang="en-US" dirty="0"/>
              <a:t>There is a one-time increase in NWC of € 203,397</a:t>
            </a:r>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198C8CD-6622-4FE6-99B2-2D8AE7877E8D}"/>
                  </a:ext>
                </a:extLst>
              </p:cNvPr>
              <p:cNvGraphicFramePr>
                <a:graphicFrameLocks noGrp="1"/>
              </p:cNvGraphicFramePr>
              <p:nvPr>
                <p:extLst>
                  <p:ext uri="{D42A27DB-BD31-4B8C-83A1-F6EECF244321}">
                    <p14:modId xmlns:p14="http://schemas.microsoft.com/office/powerpoint/2010/main" val="1431380232"/>
                  </p:ext>
                </p:extLst>
              </p:nvPr>
            </p:nvGraphicFramePr>
            <p:xfrm>
              <a:off x="527011" y="3733800"/>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328329">
                      <a:extLst>
                        <a:ext uri="{9D8B030D-6E8A-4147-A177-3AD203B41FA5}">
                          <a16:colId xmlns:a16="http://schemas.microsoft.com/office/drawing/2014/main" val="20001"/>
                        </a:ext>
                      </a:extLst>
                    </a:gridCol>
                    <a:gridCol w="1328329">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r>
                            <a:rPr lang="en-US" dirty="0"/>
                            <a:t>OCF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oMath>
                          </a14:m>
                          <a:endParaRPr lang="en-US" dirty="0"/>
                        </a:p>
                      </a:txBody>
                      <a:tcPr/>
                    </a:tc>
                    <a:tc>
                      <a:txBody>
                        <a:bodyPr/>
                        <a:lstStyle/>
                        <a:p>
                          <a:r>
                            <a:rPr lang="en-US" dirty="0"/>
                            <a:t>2,504,553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2,504,553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extLst>
                      <a:ext uri="{0D108BD9-81ED-4DB2-BD59-A6C34878D82A}">
                        <a16:rowId xmlns:a16="http://schemas.microsoft.com/office/drawing/2014/main" val="10002"/>
                      </a:ext>
                    </a:extLst>
                  </a:tr>
                  <a:tr h="457200">
                    <a:tc>
                      <a:txBody>
                        <a:bodyPr/>
                        <a:lstStyle/>
                        <a:p>
                          <a:r>
                            <a:rPr lang="en-US" dirty="0"/>
                            <a:t>PV</a:t>
                          </a:r>
                          <a:r>
                            <a:rPr lang="en-US" baseline="0" dirty="0"/>
                            <a:t> @ 15%</a:t>
                          </a:r>
                          <a:endParaRPr lang="en-US" dirty="0"/>
                        </a:p>
                      </a:txBody>
                      <a:tcPr/>
                    </a:tc>
                    <a:tc>
                      <a:txBody>
                        <a:bodyPr/>
                        <a:lstStyle/>
                        <a:p>
                          <a:r>
                            <a:rPr lang="en-US" dirty="0"/>
                            <a:t>$8,900,601</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7198C8CD-6622-4FE6-99B2-2D8AE7877E8D}"/>
                  </a:ext>
                </a:extLst>
              </p:cNvPr>
              <p:cNvGraphicFramePr>
                <a:graphicFrameLocks noGrp="1"/>
              </p:cNvGraphicFramePr>
              <p:nvPr>
                <p:extLst>
                  <p:ext uri="{D42A27DB-BD31-4B8C-83A1-F6EECF244321}">
                    <p14:modId xmlns:p14="http://schemas.microsoft.com/office/powerpoint/2010/main" val="1431380232"/>
                  </p:ext>
                </p:extLst>
              </p:nvPr>
            </p:nvGraphicFramePr>
            <p:xfrm>
              <a:off x="527011" y="3733800"/>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328329">
                      <a:extLst>
                        <a:ext uri="{9D8B030D-6E8A-4147-A177-3AD203B41FA5}">
                          <a16:colId xmlns:a16="http://schemas.microsoft.com/office/drawing/2014/main" val="20001"/>
                        </a:ext>
                      </a:extLst>
                    </a:gridCol>
                    <a:gridCol w="1328329">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endParaRPr lang="en-US"/>
                        </a:p>
                      </a:txBody>
                      <a:tcPr>
                        <a:blipFill>
                          <a:blip r:embed="rId2"/>
                          <a:stretch>
                            <a:fillRect l="-459" t="-101333" r="-502294" b="-214667"/>
                          </a:stretch>
                        </a:blipFill>
                      </a:tcPr>
                    </a:tc>
                    <a:tc>
                      <a:txBody>
                        <a:bodyPr/>
                        <a:lstStyle/>
                        <a:p>
                          <a:r>
                            <a:rPr lang="en-US" dirty="0"/>
                            <a:t>2,504,553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2,504,553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2,707,950</a:t>
                          </a:r>
                        </a:p>
                      </a:txBody>
                      <a:tcPr/>
                    </a:tc>
                    <a:extLst>
                      <a:ext uri="{0D108BD9-81ED-4DB2-BD59-A6C34878D82A}">
                        <a16:rowId xmlns:a16="http://schemas.microsoft.com/office/drawing/2014/main" val="10002"/>
                      </a:ext>
                    </a:extLst>
                  </a:tr>
                  <a:tr h="502920">
                    <a:tc>
                      <a:txBody>
                        <a:bodyPr/>
                        <a:lstStyle/>
                        <a:p>
                          <a:r>
                            <a:rPr lang="en-US" dirty="0"/>
                            <a:t>PV</a:t>
                          </a:r>
                          <a:r>
                            <a:rPr lang="en-US" baseline="0" dirty="0"/>
                            <a:t> @ 15%</a:t>
                          </a:r>
                          <a:endParaRPr lang="en-US" dirty="0"/>
                        </a:p>
                      </a:txBody>
                      <a:tcPr/>
                    </a:tc>
                    <a:tc>
                      <a:txBody>
                        <a:bodyPr/>
                        <a:lstStyle/>
                        <a:p>
                          <a:r>
                            <a:rPr lang="en-US" dirty="0"/>
                            <a:t>$8,900,601</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599902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7A206-BF87-4969-AEA3-6897DDBD8551}"/>
              </a:ext>
            </a:extLst>
          </p:cNvPr>
          <p:cNvSpPr>
            <a:spLocks noGrp="1"/>
          </p:cNvSpPr>
          <p:nvPr>
            <p:ph idx="1"/>
          </p:nvPr>
        </p:nvSpPr>
        <p:spPr>
          <a:xfrm>
            <a:off x="589647" y="1119240"/>
            <a:ext cx="7886700" cy="4351338"/>
          </a:xfrm>
        </p:spPr>
        <p:txBody>
          <a:bodyPr/>
          <a:lstStyle/>
          <a:p>
            <a:r>
              <a:rPr lang="en-US" dirty="0"/>
              <a:t>Case 3: Increase in sales price; other variables remain constant</a:t>
            </a:r>
          </a:p>
          <a:p>
            <a:pPr lvl="1"/>
            <a:r>
              <a:rPr lang="en-US" dirty="0"/>
              <a:t>Price increase to €15.36 , which maintain the same $ price</a:t>
            </a:r>
          </a:p>
          <a:p>
            <a:pPr lvl="1"/>
            <a:r>
              <a:rPr lang="en-US" dirty="0"/>
              <a:t>NI increases to € 3,010,350</a:t>
            </a:r>
          </a:p>
          <a:p>
            <a:pPr lvl="1"/>
            <a:r>
              <a:rPr lang="en-US" dirty="0"/>
              <a:t>One time increase in NWC is € 49,096</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88E911EF-5336-4F36-960F-04E46EB808C9}"/>
                  </a:ext>
                </a:extLst>
              </p:cNvPr>
              <p:cNvGraphicFramePr>
                <a:graphicFrameLocks noGrp="1"/>
              </p:cNvGraphicFramePr>
              <p:nvPr>
                <p:extLst>
                  <p:ext uri="{D42A27DB-BD31-4B8C-83A1-F6EECF244321}">
                    <p14:modId xmlns:p14="http://schemas.microsoft.com/office/powerpoint/2010/main" val="1375314588"/>
                  </p:ext>
                </p:extLst>
              </p:nvPr>
            </p:nvGraphicFramePr>
            <p:xfrm>
              <a:off x="589647" y="3811444"/>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491071">
                      <a:extLst>
                        <a:ext uri="{9D8B030D-6E8A-4147-A177-3AD203B41FA5}">
                          <a16:colId xmlns:a16="http://schemas.microsoft.com/office/drawing/2014/main" val="20001"/>
                        </a:ext>
                      </a:extLst>
                    </a:gridCol>
                    <a:gridCol w="1165587">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r>
                            <a:rPr lang="en-US" dirty="0"/>
                            <a:t>OCF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oMath>
                          </a14:m>
                          <a:endParaRPr lang="en-US" dirty="0"/>
                        </a:p>
                      </a:txBody>
                      <a:tcPr/>
                    </a:tc>
                    <a:tc>
                      <a:txBody>
                        <a:bodyPr/>
                        <a:lstStyle/>
                        <a:p>
                          <a:r>
                            <a:rPr lang="en-US" dirty="0"/>
                            <a:t>3,561,254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3,561,254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extLst>
                      <a:ext uri="{0D108BD9-81ED-4DB2-BD59-A6C34878D82A}">
                        <a16:rowId xmlns:a16="http://schemas.microsoft.com/office/drawing/2014/main" val="10002"/>
                      </a:ext>
                    </a:extLst>
                  </a:tr>
                  <a:tr h="457200">
                    <a:tc>
                      <a:txBody>
                        <a:bodyPr/>
                        <a:lstStyle/>
                        <a:p>
                          <a:r>
                            <a:rPr lang="en-US" dirty="0"/>
                            <a:t>PV</a:t>
                          </a:r>
                          <a:r>
                            <a:rPr lang="en-US" baseline="0" dirty="0"/>
                            <a:t> @ 15%</a:t>
                          </a:r>
                          <a:endParaRPr lang="en-US" dirty="0"/>
                        </a:p>
                      </a:txBody>
                      <a:tcPr/>
                    </a:tc>
                    <a:tc>
                      <a:txBody>
                        <a:bodyPr/>
                        <a:lstStyle/>
                        <a:p>
                          <a:r>
                            <a:rPr lang="en-US" dirty="0"/>
                            <a:t>$12,059,761</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88E911EF-5336-4F36-960F-04E46EB808C9}"/>
                  </a:ext>
                </a:extLst>
              </p:cNvPr>
              <p:cNvGraphicFramePr>
                <a:graphicFrameLocks noGrp="1"/>
              </p:cNvGraphicFramePr>
              <p:nvPr>
                <p:extLst>
                  <p:ext uri="{D42A27DB-BD31-4B8C-83A1-F6EECF244321}">
                    <p14:modId xmlns:p14="http://schemas.microsoft.com/office/powerpoint/2010/main" val="1375314588"/>
                  </p:ext>
                </p:extLst>
              </p:nvPr>
            </p:nvGraphicFramePr>
            <p:xfrm>
              <a:off x="589647" y="3811444"/>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491071">
                      <a:extLst>
                        <a:ext uri="{9D8B030D-6E8A-4147-A177-3AD203B41FA5}">
                          <a16:colId xmlns:a16="http://schemas.microsoft.com/office/drawing/2014/main" val="20001"/>
                        </a:ext>
                      </a:extLst>
                    </a:gridCol>
                    <a:gridCol w="1165587">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endParaRPr lang="en-US"/>
                        </a:p>
                      </a:txBody>
                      <a:tcPr>
                        <a:blipFill>
                          <a:blip r:embed="rId2"/>
                          <a:stretch>
                            <a:fillRect l="-459" t="-101333" r="-502294" b="-213333"/>
                          </a:stretch>
                        </a:blipFill>
                      </a:tcPr>
                    </a:tc>
                    <a:tc>
                      <a:txBody>
                        <a:bodyPr/>
                        <a:lstStyle/>
                        <a:p>
                          <a:r>
                            <a:rPr lang="en-US" dirty="0"/>
                            <a:t>3,561,254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3,561,254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3,610,350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3,610,350</a:t>
                          </a:r>
                        </a:p>
                      </a:txBody>
                      <a:tcPr/>
                    </a:tc>
                    <a:extLst>
                      <a:ext uri="{0D108BD9-81ED-4DB2-BD59-A6C34878D82A}">
                        <a16:rowId xmlns:a16="http://schemas.microsoft.com/office/drawing/2014/main" val="10002"/>
                      </a:ext>
                    </a:extLst>
                  </a:tr>
                  <a:tr h="502920">
                    <a:tc>
                      <a:txBody>
                        <a:bodyPr/>
                        <a:lstStyle/>
                        <a:p>
                          <a:r>
                            <a:rPr lang="en-US" dirty="0"/>
                            <a:t>PV</a:t>
                          </a:r>
                          <a:r>
                            <a:rPr lang="en-US" baseline="0" dirty="0"/>
                            <a:t> @ 15%</a:t>
                          </a:r>
                          <a:endParaRPr lang="en-US" dirty="0"/>
                        </a:p>
                      </a:txBody>
                      <a:tcPr/>
                    </a:tc>
                    <a:tc>
                      <a:txBody>
                        <a:bodyPr/>
                        <a:lstStyle/>
                        <a:p>
                          <a:r>
                            <a:rPr lang="en-US" dirty="0"/>
                            <a:t>$12,059,761</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15739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066C2E-BA0F-4710-B487-6C8259FE1D4A}"/>
              </a:ext>
            </a:extLst>
          </p:cNvPr>
          <p:cNvSpPr>
            <a:spLocks noGrp="1"/>
          </p:cNvSpPr>
          <p:nvPr>
            <p:ph idx="1"/>
          </p:nvPr>
        </p:nvSpPr>
        <p:spPr>
          <a:xfrm>
            <a:off x="338295" y="772547"/>
            <a:ext cx="8576021" cy="5615251"/>
          </a:xfrm>
        </p:spPr>
        <p:txBody>
          <a:bodyPr>
            <a:normAutofit fontScale="85000" lnSpcReduction="10000"/>
          </a:bodyPr>
          <a:lstStyle/>
          <a:p>
            <a:r>
              <a:rPr lang="en-US" b="1" dirty="0"/>
              <a:t>Transaction exposure </a:t>
            </a:r>
            <a:r>
              <a:rPr lang="en-US" dirty="0"/>
              <a:t>measures changes in the domestic currency value of the firms’ </a:t>
            </a:r>
            <a:r>
              <a:rPr lang="en-US" u="sng" dirty="0"/>
              <a:t>contractual cash flows </a:t>
            </a:r>
            <a:r>
              <a:rPr lang="en-US" dirty="0"/>
              <a:t>denominated in foreign currencies due to unexpected exchange rate changes. </a:t>
            </a:r>
          </a:p>
          <a:p>
            <a:r>
              <a:rPr lang="en-US" altLang="en-US" b="1" dirty="0"/>
              <a:t>Operating exposure </a:t>
            </a:r>
            <a:r>
              <a:rPr lang="en-US" altLang="en-US" dirty="0"/>
              <a:t>(economic exposure, competitive exposure, or strategic exposure) </a:t>
            </a:r>
            <a:r>
              <a:rPr lang="en-US" dirty="0"/>
              <a:t>measures changes </a:t>
            </a:r>
            <a:r>
              <a:rPr lang="en-US" altLang="en-US" dirty="0"/>
              <a:t>of the </a:t>
            </a:r>
            <a:r>
              <a:rPr lang="en-US" altLang="en-US" u="sng" dirty="0"/>
              <a:t>firm value in </a:t>
            </a:r>
            <a:r>
              <a:rPr lang="en-US" u="sng" dirty="0"/>
              <a:t>domestic</a:t>
            </a:r>
            <a:r>
              <a:rPr lang="en-US" altLang="en-US" u="sng" dirty="0"/>
              <a:t> currency</a:t>
            </a:r>
            <a:r>
              <a:rPr lang="en-US" altLang="en-US" dirty="0"/>
              <a:t> (present value of future </a:t>
            </a:r>
            <a:r>
              <a:rPr lang="en-US" altLang="en-US" u="sng" dirty="0"/>
              <a:t>operating cash flows</a:t>
            </a:r>
            <a:r>
              <a:rPr lang="en-US" altLang="en-US" dirty="0"/>
              <a:t>) due to unexpected changes in exchange rates.</a:t>
            </a:r>
          </a:p>
          <a:p>
            <a:pPr lvl="1"/>
            <a:r>
              <a:rPr lang="en-US" altLang="en-US" dirty="0"/>
              <a:t>Both transaction exposure and operating exposure exist because of unexpected changes in future cash flows. </a:t>
            </a:r>
          </a:p>
          <a:p>
            <a:pPr lvl="1"/>
            <a:r>
              <a:rPr lang="en-US" altLang="en-US" dirty="0"/>
              <a:t>The difference is that transaction exposure is concerned with future cash flows already contracted for, while operating exposure focuses on expected (not yet contracted for) future cash flows that might change because a change in exchange rates has altered international competitiveness.</a:t>
            </a:r>
          </a:p>
          <a:p>
            <a:r>
              <a:rPr lang="en-US" altLang="en-US" b="1" dirty="0"/>
              <a:t>Translation exposure </a:t>
            </a:r>
            <a:r>
              <a:rPr lang="en-US" altLang="en-US" dirty="0"/>
              <a:t>(accounting exposure) is the potential that the firm’s </a:t>
            </a:r>
            <a:r>
              <a:rPr lang="en-US" altLang="en-US" u="sng" dirty="0"/>
              <a:t>consolidated financial statements</a:t>
            </a:r>
            <a:r>
              <a:rPr lang="en-US" altLang="en-US" dirty="0"/>
              <a:t> will be affected by unexpected changes in exchange rates as it needs to “translate” foreign currency financial statements of foreign subsidiaries into a single reporting currency.</a:t>
            </a:r>
          </a:p>
          <a:p>
            <a:endParaRPr lang="en-US" dirty="0"/>
          </a:p>
        </p:txBody>
      </p:sp>
    </p:spTree>
    <p:extLst>
      <p:ext uri="{BB962C8B-B14F-4D97-AF65-F5344CB8AC3E}">
        <p14:creationId xmlns:p14="http://schemas.microsoft.com/office/powerpoint/2010/main" val="2295677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38C1-5C0D-4DBE-AC45-03D1B4AF9A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8BDD86-A2BD-4CC9-8822-EE67E695E427}"/>
              </a:ext>
            </a:extLst>
          </p:cNvPr>
          <p:cNvSpPr>
            <a:spLocks noGrp="1"/>
          </p:cNvSpPr>
          <p:nvPr>
            <p:ph idx="1"/>
          </p:nvPr>
        </p:nvSpPr>
        <p:spPr>
          <a:xfrm>
            <a:off x="563645" y="1335923"/>
            <a:ext cx="7886700" cy="4351338"/>
          </a:xfrm>
        </p:spPr>
        <p:txBody>
          <a:bodyPr/>
          <a:lstStyle/>
          <a:p>
            <a:r>
              <a:rPr lang="en-US" dirty="0"/>
              <a:t>Case 4: Sales price, cost, and volume increase</a:t>
            </a:r>
          </a:p>
          <a:p>
            <a:pPr lvl="1"/>
            <a:r>
              <a:rPr lang="en-US" dirty="0"/>
              <a:t>Price increase by 10% to €14.08  </a:t>
            </a:r>
          </a:p>
          <a:p>
            <a:pPr lvl="1"/>
            <a:r>
              <a:rPr lang="en-US" dirty="0"/>
              <a:t>cost increase by 5% to €10 </a:t>
            </a:r>
          </a:p>
          <a:p>
            <a:pPr lvl="1"/>
            <a:r>
              <a:rPr lang="en-US" dirty="0"/>
              <a:t>Volume increase by 10% to 1,100,000 unit</a:t>
            </a:r>
          </a:p>
          <a:p>
            <a:pPr lvl="1"/>
            <a:r>
              <a:rPr lang="en-US" dirty="0"/>
              <a:t>NI increase to €2,113,590</a:t>
            </a:r>
          </a:p>
          <a:p>
            <a:pPr lvl="1"/>
            <a:r>
              <a:rPr lang="en-US" dirty="0"/>
              <a:t>One time increase in NWC of € 89,907</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5679C23-095C-429A-B5FB-974434A351A3}"/>
                  </a:ext>
                </a:extLst>
              </p:cNvPr>
              <p:cNvGraphicFramePr>
                <a:graphicFrameLocks noGrp="1"/>
              </p:cNvGraphicFramePr>
              <p:nvPr>
                <p:extLst>
                  <p:ext uri="{D42A27DB-BD31-4B8C-83A1-F6EECF244321}">
                    <p14:modId xmlns:p14="http://schemas.microsoft.com/office/powerpoint/2010/main" val="1768476549"/>
                  </p:ext>
                </p:extLst>
              </p:nvPr>
            </p:nvGraphicFramePr>
            <p:xfrm>
              <a:off x="755072" y="3892701"/>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491071">
                      <a:extLst>
                        <a:ext uri="{9D8B030D-6E8A-4147-A177-3AD203B41FA5}">
                          <a16:colId xmlns:a16="http://schemas.microsoft.com/office/drawing/2014/main" val="20001"/>
                        </a:ext>
                      </a:extLst>
                    </a:gridCol>
                    <a:gridCol w="1165587">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r>
                            <a:rPr lang="en-US" dirty="0"/>
                            <a:t>OCF (</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m:t>
                              </m:r>
                            </m:oMath>
                          </a14:m>
                          <a:endParaRPr lang="en-US" dirty="0"/>
                        </a:p>
                      </a:txBody>
                      <a:tcPr/>
                    </a:tc>
                    <a:tc>
                      <a:txBody>
                        <a:bodyPr/>
                        <a:lstStyle/>
                        <a:p>
                          <a:r>
                            <a:rPr lang="en-US" dirty="0"/>
                            <a:t>2,623,683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2,623,683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extLst>
                      <a:ext uri="{0D108BD9-81ED-4DB2-BD59-A6C34878D82A}">
                        <a16:rowId xmlns:a16="http://schemas.microsoft.com/office/drawing/2014/main" val="10002"/>
                      </a:ext>
                    </a:extLst>
                  </a:tr>
                  <a:tr h="457200">
                    <a:tc>
                      <a:txBody>
                        <a:bodyPr/>
                        <a:lstStyle/>
                        <a:p>
                          <a:r>
                            <a:rPr lang="en-US" dirty="0"/>
                            <a:t>PV</a:t>
                          </a:r>
                          <a:r>
                            <a:rPr lang="en-US" baseline="0" dirty="0"/>
                            <a:t> @ 15%</a:t>
                          </a:r>
                          <a:endParaRPr lang="en-US" dirty="0"/>
                        </a:p>
                      </a:txBody>
                      <a:tcPr/>
                    </a:tc>
                    <a:tc>
                      <a:txBody>
                        <a:bodyPr/>
                        <a:lstStyle/>
                        <a:p>
                          <a:r>
                            <a:rPr lang="en-US" dirty="0"/>
                            <a:t>$9,018,195</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75679C23-095C-429A-B5FB-974434A351A3}"/>
                  </a:ext>
                </a:extLst>
              </p:cNvPr>
              <p:cNvGraphicFramePr>
                <a:graphicFrameLocks noGrp="1"/>
              </p:cNvGraphicFramePr>
              <p:nvPr>
                <p:extLst>
                  <p:ext uri="{D42A27DB-BD31-4B8C-83A1-F6EECF244321}">
                    <p14:modId xmlns:p14="http://schemas.microsoft.com/office/powerpoint/2010/main" val="1768476549"/>
                  </p:ext>
                </p:extLst>
              </p:nvPr>
            </p:nvGraphicFramePr>
            <p:xfrm>
              <a:off x="755072" y="3892701"/>
              <a:ext cx="7969974" cy="1874520"/>
            </p:xfrm>
            <a:graphic>
              <a:graphicData uri="http://schemas.openxmlformats.org/drawingml/2006/table">
                <a:tbl>
                  <a:tblPr firstRow="1" bandRow="1">
                    <a:tableStyleId>{5C22544A-7EE6-4342-B048-85BDC9FD1C3A}</a:tableStyleId>
                  </a:tblPr>
                  <a:tblGrid>
                    <a:gridCol w="1328329">
                      <a:extLst>
                        <a:ext uri="{9D8B030D-6E8A-4147-A177-3AD203B41FA5}">
                          <a16:colId xmlns:a16="http://schemas.microsoft.com/office/drawing/2014/main" val="20000"/>
                        </a:ext>
                      </a:extLst>
                    </a:gridCol>
                    <a:gridCol w="1491071">
                      <a:extLst>
                        <a:ext uri="{9D8B030D-6E8A-4147-A177-3AD203B41FA5}">
                          <a16:colId xmlns:a16="http://schemas.microsoft.com/office/drawing/2014/main" val="20001"/>
                        </a:ext>
                      </a:extLst>
                    </a:gridCol>
                    <a:gridCol w="1165587">
                      <a:extLst>
                        <a:ext uri="{9D8B030D-6E8A-4147-A177-3AD203B41FA5}">
                          <a16:colId xmlns:a16="http://schemas.microsoft.com/office/drawing/2014/main" val="20002"/>
                        </a:ext>
                      </a:extLst>
                    </a:gridCol>
                    <a:gridCol w="1328329">
                      <a:extLst>
                        <a:ext uri="{9D8B030D-6E8A-4147-A177-3AD203B41FA5}">
                          <a16:colId xmlns:a16="http://schemas.microsoft.com/office/drawing/2014/main" val="20003"/>
                        </a:ext>
                      </a:extLst>
                    </a:gridCol>
                    <a:gridCol w="1328329">
                      <a:extLst>
                        <a:ext uri="{9D8B030D-6E8A-4147-A177-3AD203B41FA5}">
                          <a16:colId xmlns:a16="http://schemas.microsoft.com/office/drawing/2014/main" val="20004"/>
                        </a:ext>
                      </a:extLst>
                    </a:gridCol>
                    <a:gridCol w="1328329">
                      <a:extLst>
                        <a:ext uri="{9D8B030D-6E8A-4147-A177-3AD203B41FA5}">
                          <a16:colId xmlns:a16="http://schemas.microsoft.com/office/drawing/2014/main" val="20005"/>
                        </a:ext>
                      </a:extLst>
                    </a:gridCol>
                  </a:tblGrid>
                  <a:tr h="457200">
                    <a:tc>
                      <a:txBody>
                        <a:bodyPr/>
                        <a:lstStyle/>
                        <a:p>
                          <a:endParaRPr lang="en-US" dirty="0"/>
                        </a:p>
                      </a:txBody>
                      <a:tcPr/>
                    </a:tc>
                    <a:tc>
                      <a:txBody>
                        <a:bodyPr/>
                        <a:lstStyle/>
                        <a:p>
                          <a:r>
                            <a:rPr lang="en-US" dirty="0"/>
                            <a:t>2014</a:t>
                          </a:r>
                        </a:p>
                      </a:txBody>
                      <a:tcPr/>
                    </a:tc>
                    <a:tc>
                      <a:txBody>
                        <a:bodyPr/>
                        <a:lstStyle/>
                        <a:p>
                          <a:r>
                            <a:rPr lang="en-US" dirty="0"/>
                            <a:t>2015</a:t>
                          </a:r>
                        </a:p>
                      </a:txBody>
                      <a:tcPr/>
                    </a:tc>
                    <a:tc>
                      <a:txBody>
                        <a:bodyPr/>
                        <a:lstStyle/>
                        <a:p>
                          <a:r>
                            <a:rPr lang="en-US" dirty="0"/>
                            <a:t>2016</a:t>
                          </a:r>
                        </a:p>
                      </a:txBody>
                      <a:tcPr/>
                    </a:tc>
                    <a:tc>
                      <a:txBody>
                        <a:bodyPr/>
                        <a:lstStyle/>
                        <a:p>
                          <a:r>
                            <a:rPr lang="en-US" dirty="0"/>
                            <a:t>2017</a:t>
                          </a:r>
                        </a:p>
                      </a:txBody>
                      <a:tcPr/>
                    </a:tc>
                    <a:tc>
                      <a:txBody>
                        <a:bodyPr/>
                        <a:lstStyle/>
                        <a:p>
                          <a:r>
                            <a:rPr lang="en-US" dirty="0"/>
                            <a:t>2018</a:t>
                          </a:r>
                        </a:p>
                      </a:txBody>
                      <a:tcPr/>
                    </a:tc>
                    <a:extLst>
                      <a:ext uri="{0D108BD9-81ED-4DB2-BD59-A6C34878D82A}">
                        <a16:rowId xmlns:a16="http://schemas.microsoft.com/office/drawing/2014/main" val="10000"/>
                      </a:ext>
                    </a:extLst>
                  </a:tr>
                  <a:tr h="457200">
                    <a:tc>
                      <a:txBody>
                        <a:bodyPr/>
                        <a:lstStyle/>
                        <a:p>
                          <a:endParaRPr lang="en-US"/>
                        </a:p>
                      </a:txBody>
                      <a:tcPr>
                        <a:blipFill>
                          <a:blip r:embed="rId2"/>
                          <a:stretch>
                            <a:fillRect l="-459" t="-100000" r="-502294" b="-210526"/>
                          </a:stretch>
                        </a:blipFill>
                      </a:tcPr>
                    </a:tc>
                    <a:tc>
                      <a:txBody>
                        <a:bodyPr/>
                        <a:lstStyle/>
                        <a:p>
                          <a:r>
                            <a:rPr lang="en-US" dirty="0"/>
                            <a:t>2,623,683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extLst>
                      <a:ext uri="{0D108BD9-81ED-4DB2-BD59-A6C34878D82A}">
                        <a16:rowId xmlns:a16="http://schemas.microsoft.com/office/drawing/2014/main" val="10001"/>
                      </a:ext>
                    </a:extLst>
                  </a:tr>
                  <a:tr h="457200">
                    <a:tc>
                      <a:txBody>
                        <a:bodyPr/>
                        <a:lstStyle/>
                        <a:p>
                          <a:r>
                            <a:rPr lang="en-US" dirty="0"/>
                            <a:t>OCF ($)</a:t>
                          </a:r>
                        </a:p>
                      </a:txBody>
                      <a:tcPr/>
                    </a:tc>
                    <a:tc>
                      <a:txBody>
                        <a:bodyPr/>
                        <a:lstStyle/>
                        <a:p>
                          <a:r>
                            <a:rPr lang="en-US" dirty="0"/>
                            <a:t>2,623,683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2,713,590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2,713,590</a:t>
                          </a:r>
                        </a:p>
                      </a:txBody>
                      <a:tcPr/>
                    </a:tc>
                    <a:extLst>
                      <a:ext uri="{0D108BD9-81ED-4DB2-BD59-A6C34878D82A}">
                        <a16:rowId xmlns:a16="http://schemas.microsoft.com/office/drawing/2014/main" val="10002"/>
                      </a:ext>
                    </a:extLst>
                  </a:tr>
                  <a:tr h="502920">
                    <a:tc>
                      <a:txBody>
                        <a:bodyPr/>
                        <a:lstStyle/>
                        <a:p>
                          <a:r>
                            <a:rPr lang="en-US" dirty="0"/>
                            <a:t>PV</a:t>
                          </a:r>
                          <a:r>
                            <a:rPr lang="en-US" baseline="0" dirty="0"/>
                            <a:t> @ 15%</a:t>
                          </a:r>
                          <a:endParaRPr lang="en-US" dirty="0"/>
                        </a:p>
                      </a:txBody>
                      <a:tcPr/>
                    </a:tc>
                    <a:tc>
                      <a:txBody>
                        <a:bodyPr/>
                        <a:lstStyle/>
                        <a:p>
                          <a:r>
                            <a:rPr lang="en-US" dirty="0"/>
                            <a:t>$9,018,195</a:t>
                          </a:r>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683890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B4A64-16C0-424B-839F-25AD6388E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C85487-A3B5-4EC4-BC92-7FB191DD9C76}"/>
              </a:ext>
            </a:extLst>
          </p:cNvPr>
          <p:cNvSpPr>
            <a:spLocks noGrp="1"/>
          </p:cNvSpPr>
          <p:nvPr>
            <p:ph idx="1"/>
          </p:nvPr>
        </p:nvSpPr>
        <p:spPr>
          <a:xfrm>
            <a:off x="628650" y="1851627"/>
            <a:ext cx="7886700" cy="4351338"/>
          </a:xfrm>
        </p:spPr>
        <p:txBody>
          <a:bodyPr/>
          <a:lstStyle/>
          <a:p>
            <a:endParaRPr lang="en-US"/>
          </a:p>
        </p:txBody>
      </p:sp>
      <p:pic>
        <p:nvPicPr>
          <p:cNvPr id="4" name="Picture 3" descr="ex12_07.gif">
            <a:extLst>
              <a:ext uri="{FF2B5EF4-FFF2-40B4-BE49-F238E27FC236}">
                <a16:creationId xmlns:a16="http://schemas.microsoft.com/office/drawing/2014/main" id="{BF02EE7A-32E8-4EAB-8C5D-9E6C4B118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0"/>
            <a:ext cx="8305800" cy="1786194"/>
          </a:xfrm>
          <a:prstGeom prst="rect">
            <a:avLst/>
          </a:prstGeom>
        </p:spPr>
      </p:pic>
    </p:spTree>
    <p:extLst>
      <p:ext uri="{BB962C8B-B14F-4D97-AF65-F5344CB8AC3E}">
        <p14:creationId xmlns:p14="http://schemas.microsoft.com/office/powerpoint/2010/main" val="2210916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88CBA-D29E-405A-8BBB-D5199BD5F6E7}"/>
              </a:ext>
            </a:extLst>
          </p:cNvPr>
          <p:cNvSpPr>
            <a:spLocks noGrp="1"/>
          </p:cNvSpPr>
          <p:nvPr>
            <p:ph idx="1"/>
          </p:nvPr>
        </p:nvSpPr>
        <p:spPr>
          <a:xfrm>
            <a:off x="541977" y="1695616"/>
            <a:ext cx="7886700" cy="4351338"/>
          </a:xfrm>
        </p:spPr>
        <p:txBody>
          <a:bodyPr/>
          <a:lstStyle/>
          <a:p>
            <a:r>
              <a:rPr lang="en-US" dirty="0"/>
              <a:t>Management of operating exposure</a:t>
            </a:r>
          </a:p>
          <a:p>
            <a:pPr lvl="1"/>
            <a:r>
              <a:rPr lang="en-US" altLang="en-US" sz="2000" dirty="0"/>
              <a:t>Diversifying operations</a:t>
            </a:r>
          </a:p>
          <a:p>
            <a:pPr lvl="1"/>
            <a:r>
              <a:rPr lang="en-US" altLang="en-US" sz="2000" dirty="0"/>
              <a:t>R&amp;D and Product Differentiation</a:t>
            </a:r>
          </a:p>
          <a:p>
            <a:pPr lvl="2"/>
            <a:r>
              <a:rPr lang="en-US" altLang="en-US" sz="1400" dirty="0"/>
              <a:t>less elastic demand</a:t>
            </a:r>
          </a:p>
          <a:p>
            <a:pPr lvl="1"/>
            <a:r>
              <a:rPr lang="en-US" altLang="en-US" sz="2000" dirty="0"/>
              <a:t>Financial Hedging</a:t>
            </a:r>
          </a:p>
          <a:p>
            <a:pPr lvl="2"/>
            <a:r>
              <a:rPr lang="en-US" altLang="en-US" sz="1400" dirty="0"/>
              <a:t>Matching currency cash flows (operating cash flows with financing cash flows)</a:t>
            </a:r>
          </a:p>
          <a:p>
            <a:pPr lvl="1"/>
            <a:endParaRPr lang="en-US" altLang="en-US" sz="2000" dirty="0"/>
          </a:p>
          <a:p>
            <a:endParaRPr lang="en-US" dirty="0"/>
          </a:p>
        </p:txBody>
      </p:sp>
    </p:spTree>
    <p:extLst>
      <p:ext uri="{BB962C8B-B14F-4D97-AF65-F5344CB8AC3E}">
        <p14:creationId xmlns:p14="http://schemas.microsoft.com/office/powerpoint/2010/main" val="392056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3ABB-1E34-419F-BD85-5644A70B35E6}"/>
              </a:ext>
            </a:extLst>
          </p:cNvPr>
          <p:cNvSpPr>
            <a:spLocks noGrp="1"/>
          </p:cNvSpPr>
          <p:nvPr>
            <p:ph type="title"/>
          </p:nvPr>
        </p:nvSpPr>
        <p:spPr>
          <a:xfrm>
            <a:off x="628650" y="682075"/>
            <a:ext cx="7886700" cy="795341"/>
          </a:xfrm>
        </p:spPr>
        <p:txBody>
          <a:bodyPr/>
          <a:lstStyle/>
          <a:p>
            <a:r>
              <a:rPr lang="en-US" altLang="en-US" sz="3200" dirty="0"/>
              <a:t>Hedge Foreign Exchange Exposure </a:t>
            </a:r>
            <a:endParaRPr lang="en-US" dirty="0"/>
          </a:p>
        </p:txBody>
      </p:sp>
      <p:sp>
        <p:nvSpPr>
          <p:cNvPr id="3" name="Content Placeholder 2">
            <a:extLst>
              <a:ext uri="{FF2B5EF4-FFF2-40B4-BE49-F238E27FC236}">
                <a16:creationId xmlns:a16="http://schemas.microsoft.com/office/drawing/2014/main" id="{6E0CE15E-BDD7-4F76-9D9B-54456887A331}"/>
              </a:ext>
            </a:extLst>
          </p:cNvPr>
          <p:cNvSpPr>
            <a:spLocks noGrp="1"/>
          </p:cNvSpPr>
          <p:nvPr>
            <p:ph idx="1"/>
          </p:nvPr>
        </p:nvSpPr>
        <p:spPr>
          <a:xfrm>
            <a:off x="394633" y="1413928"/>
            <a:ext cx="8385340" cy="4351338"/>
          </a:xfrm>
        </p:spPr>
        <p:txBody>
          <a:bodyPr>
            <a:normAutofit fontScale="92500" lnSpcReduction="10000"/>
          </a:bodyPr>
          <a:lstStyle/>
          <a:p>
            <a:r>
              <a:rPr lang="en-US" altLang="en-US" dirty="0"/>
              <a:t>Many firms attempt to manage their foreign exchange exposures through hedging.</a:t>
            </a:r>
          </a:p>
          <a:p>
            <a:pPr lvl="1"/>
            <a:r>
              <a:rPr lang="en-US" altLang="en-US" dirty="0"/>
              <a:t>Hedging is the taking of a position, acquiring either, an asset, or a contract (including a derivative contract) that will rise (fall) in value and offset a fall (rise) in the value of an existing position.</a:t>
            </a:r>
          </a:p>
          <a:p>
            <a:r>
              <a:rPr lang="en-US" altLang="en-US" dirty="0"/>
              <a:t>Why hedge?</a:t>
            </a:r>
          </a:p>
          <a:p>
            <a:pPr lvl="1"/>
            <a:r>
              <a:rPr lang="en-US" altLang="en-US" dirty="0"/>
              <a:t>Reduction of risk in future cash flows reduces the likelihood of financial distress and improves the planning capability of the firm.</a:t>
            </a:r>
          </a:p>
          <a:p>
            <a:pPr lvl="1"/>
            <a:r>
              <a:rPr lang="en-US" altLang="en-US" dirty="0"/>
              <a:t>Hedging also reduces the gain from favorable movement in exchange rates.</a:t>
            </a:r>
          </a:p>
          <a:p>
            <a:pPr lvl="1"/>
            <a:r>
              <a:rPr lang="en-US" altLang="en-US" dirty="0"/>
              <a:t>Hedging is not free, whether the benefits can justify the costs (explicit or implicit).</a:t>
            </a:r>
          </a:p>
          <a:p>
            <a:pPr lvl="1"/>
            <a:r>
              <a:rPr lang="en-US" dirty="0"/>
              <a:t>Shareholder</a:t>
            </a:r>
            <a:r>
              <a:rPr lang="en-US" altLang="en-US" dirty="0"/>
              <a:t> are also capable of diversifying foreign exchange risk.</a:t>
            </a:r>
          </a:p>
          <a:p>
            <a:pPr lvl="1"/>
            <a:endParaRPr lang="en-US" dirty="0"/>
          </a:p>
        </p:txBody>
      </p:sp>
    </p:spTree>
    <p:extLst>
      <p:ext uri="{BB962C8B-B14F-4D97-AF65-F5344CB8AC3E}">
        <p14:creationId xmlns:p14="http://schemas.microsoft.com/office/powerpoint/2010/main" val="253114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7736-7543-496C-9527-E61C0C319897}"/>
              </a:ext>
            </a:extLst>
          </p:cNvPr>
          <p:cNvSpPr>
            <a:spLocks noGrp="1"/>
          </p:cNvSpPr>
          <p:nvPr>
            <p:ph type="title"/>
          </p:nvPr>
        </p:nvSpPr>
        <p:spPr>
          <a:xfrm>
            <a:off x="984009" y="2692888"/>
            <a:ext cx="7886700" cy="795341"/>
          </a:xfrm>
        </p:spPr>
        <p:txBody>
          <a:bodyPr>
            <a:normAutofit/>
          </a:bodyPr>
          <a:lstStyle/>
          <a:p>
            <a:r>
              <a:rPr lang="en-US" dirty="0"/>
              <a:t>Management of Transaction Exposure</a:t>
            </a:r>
          </a:p>
        </p:txBody>
      </p:sp>
      <p:sp>
        <p:nvSpPr>
          <p:cNvPr id="5" name="Content Placeholder 4">
            <a:extLst>
              <a:ext uri="{FF2B5EF4-FFF2-40B4-BE49-F238E27FC236}">
                <a16:creationId xmlns:a16="http://schemas.microsoft.com/office/drawing/2014/main" id="{3464962F-355B-46F8-BF28-BA4917BE67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17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A8F3-698A-4C90-A628-B682E7FEF8E2}"/>
              </a:ext>
            </a:extLst>
          </p:cNvPr>
          <p:cNvSpPr>
            <a:spLocks noGrp="1"/>
          </p:cNvSpPr>
          <p:nvPr>
            <p:ph type="title"/>
          </p:nvPr>
        </p:nvSpPr>
        <p:spPr>
          <a:xfrm>
            <a:off x="537643" y="670590"/>
            <a:ext cx="7886700" cy="795341"/>
          </a:xfrm>
        </p:spPr>
        <p:txBody>
          <a:bodyPr/>
          <a:lstStyle/>
          <a:p>
            <a:r>
              <a:rPr lang="en-US" sz="3200" dirty="0"/>
              <a:t>Transaction Exposure</a:t>
            </a:r>
            <a:endParaRPr lang="en-US" dirty="0"/>
          </a:p>
        </p:txBody>
      </p:sp>
      <p:sp>
        <p:nvSpPr>
          <p:cNvPr id="3" name="Content Placeholder 2">
            <a:extLst>
              <a:ext uri="{FF2B5EF4-FFF2-40B4-BE49-F238E27FC236}">
                <a16:creationId xmlns:a16="http://schemas.microsoft.com/office/drawing/2014/main" id="{D73365A5-255F-44D1-9861-32AAFCDBA552}"/>
              </a:ext>
            </a:extLst>
          </p:cNvPr>
          <p:cNvSpPr>
            <a:spLocks noGrp="1"/>
          </p:cNvSpPr>
          <p:nvPr>
            <p:ph idx="1"/>
          </p:nvPr>
        </p:nvSpPr>
        <p:spPr>
          <a:xfrm>
            <a:off x="325294" y="1383592"/>
            <a:ext cx="8641026" cy="5173219"/>
          </a:xfrm>
        </p:spPr>
        <p:txBody>
          <a:bodyPr>
            <a:normAutofit/>
          </a:bodyPr>
          <a:lstStyle/>
          <a:p>
            <a:r>
              <a:rPr lang="en-US" altLang="en-US" sz="2400" dirty="0"/>
              <a:t>Transaction exposure arises from the settlement of existing financial obligations that are stated in a foreign currency.</a:t>
            </a:r>
          </a:p>
          <a:p>
            <a:pPr lvl="1"/>
            <a:r>
              <a:rPr lang="en-US" sz="2000" dirty="0"/>
              <a:t>Purchasing or selling goods or service when prices and settlement stated in foreign currencies. (accounts receivable and accounts payable)</a:t>
            </a:r>
          </a:p>
          <a:p>
            <a:pPr lvl="1"/>
            <a:r>
              <a:rPr lang="en-US" sz="2000" dirty="0"/>
              <a:t>Borrowing or lending fund when repayment is to be made in a foreign currency.</a:t>
            </a:r>
          </a:p>
          <a:p>
            <a:pPr lvl="1"/>
            <a:r>
              <a:rPr lang="en-US" sz="2000" dirty="0"/>
              <a:t>Acquiring assets or incurring liabilities of any kind denominated in a foreign currency.</a:t>
            </a:r>
          </a:p>
          <a:p>
            <a:r>
              <a:rPr lang="en-US" sz="2400" dirty="0"/>
              <a:t>The amount of CFs is </a:t>
            </a:r>
            <a:r>
              <a:rPr lang="en-US" sz="2400" u="sng" dirty="0"/>
              <a:t>fixed</a:t>
            </a:r>
            <a:r>
              <a:rPr lang="en-US" sz="2400" dirty="0"/>
              <a:t> in foreign currency, thus their values in domestic currency are subject to exchange rate changes.</a:t>
            </a:r>
          </a:p>
          <a:p>
            <a:endParaRPr lang="en-US" dirty="0"/>
          </a:p>
        </p:txBody>
      </p:sp>
    </p:spTree>
    <p:extLst>
      <p:ext uri="{BB962C8B-B14F-4D97-AF65-F5344CB8AC3E}">
        <p14:creationId xmlns:p14="http://schemas.microsoft.com/office/powerpoint/2010/main" val="352325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7F73-3B89-4506-B927-DB61F3134AA2}"/>
              </a:ext>
            </a:extLst>
          </p:cNvPr>
          <p:cNvSpPr>
            <a:spLocks noGrp="1"/>
          </p:cNvSpPr>
          <p:nvPr>
            <p:ph type="title"/>
          </p:nvPr>
        </p:nvSpPr>
        <p:spPr>
          <a:xfrm>
            <a:off x="407634" y="0"/>
            <a:ext cx="7886700" cy="795341"/>
          </a:xfrm>
        </p:spPr>
        <p:txBody>
          <a:bodyPr/>
          <a:lstStyle/>
          <a:p>
            <a:r>
              <a:rPr lang="en-US" sz="3200" dirty="0"/>
              <a:t>Transaction Exposure Example</a:t>
            </a:r>
            <a:endParaRPr lang="en-US" dirty="0"/>
          </a:p>
        </p:txBody>
      </p:sp>
      <p:sp>
        <p:nvSpPr>
          <p:cNvPr id="3" name="Content Placeholder 2">
            <a:extLst>
              <a:ext uri="{FF2B5EF4-FFF2-40B4-BE49-F238E27FC236}">
                <a16:creationId xmlns:a16="http://schemas.microsoft.com/office/drawing/2014/main" id="{26492C09-818E-4CEB-B9D6-58DF593FD078}"/>
              </a:ext>
            </a:extLst>
          </p:cNvPr>
          <p:cNvSpPr>
            <a:spLocks noGrp="1"/>
          </p:cNvSpPr>
          <p:nvPr>
            <p:ph idx="1"/>
          </p:nvPr>
        </p:nvSpPr>
        <p:spPr>
          <a:xfrm>
            <a:off x="287381" y="961783"/>
            <a:ext cx="9022386" cy="5604669"/>
          </a:xfrm>
        </p:spPr>
        <p:txBody>
          <a:bodyPr>
            <a:normAutofit/>
          </a:bodyPr>
          <a:lstStyle/>
          <a:p>
            <a:r>
              <a:rPr lang="en-US" sz="2400" b="1" dirty="0"/>
              <a:t>Hedge foreign currency receivables</a:t>
            </a:r>
          </a:p>
          <a:p>
            <a:r>
              <a:rPr lang="en-US" sz="2400" dirty="0"/>
              <a:t>Suppose that Boeing Corporation exports a landing gear of Boeing 737 to British Airways billed £10 million to be paid in one year. When Boeing receives £10 million in one year, it will convert the pounds into dollars at the spot exchange rate prevail at that time. </a:t>
            </a:r>
          </a:p>
          <a:p>
            <a:r>
              <a:rPr lang="en-US" sz="2400" dirty="0"/>
              <a:t>The interest rates and exchange rates are:</a:t>
            </a:r>
          </a:p>
          <a:p>
            <a:pPr lvl="1"/>
            <a:r>
              <a:rPr lang="en-US" dirty="0" err="1"/>
              <a:t>i</a:t>
            </a:r>
            <a:r>
              <a:rPr lang="en-US" baseline="-25000" dirty="0"/>
              <a:t>$</a:t>
            </a:r>
            <a:r>
              <a:rPr lang="en-US" dirty="0"/>
              <a:t>=6.1%</a:t>
            </a:r>
          </a:p>
          <a:p>
            <a:pPr lvl="1"/>
            <a:r>
              <a:rPr lang="en-US" dirty="0" err="1"/>
              <a:t>i</a:t>
            </a:r>
            <a:r>
              <a:rPr lang="en-US" baseline="-25000" dirty="0"/>
              <a:t>£</a:t>
            </a:r>
            <a:r>
              <a:rPr lang="en-US" dirty="0"/>
              <a:t>=9%</a:t>
            </a:r>
          </a:p>
          <a:p>
            <a:pPr lvl="1"/>
            <a:r>
              <a:rPr lang="en-US" dirty="0"/>
              <a:t>S</a:t>
            </a:r>
            <a:r>
              <a:rPr lang="en-US" baseline="-25000" dirty="0"/>
              <a:t>0</a:t>
            </a:r>
            <a:r>
              <a:rPr lang="en-US" dirty="0"/>
              <a:t>=$1.50/ £</a:t>
            </a:r>
          </a:p>
          <a:p>
            <a:pPr lvl="1"/>
            <a:r>
              <a:rPr lang="en-US" dirty="0"/>
              <a:t>F</a:t>
            </a:r>
            <a:r>
              <a:rPr lang="en-US" baseline="-25000" dirty="0"/>
              <a:t>1</a:t>
            </a:r>
            <a:r>
              <a:rPr lang="en-US" dirty="0"/>
              <a:t>=$1.46/ £</a:t>
            </a:r>
          </a:p>
          <a:p>
            <a:endParaRPr lang="en-US" dirty="0"/>
          </a:p>
        </p:txBody>
      </p:sp>
    </p:spTree>
    <p:extLst>
      <p:ext uri="{BB962C8B-B14F-4D97-AF65-F5344CB8AC3E}">
        <p14:creationId xmlns:p14="http://schemas.microsoft.com/office/powerpoint/2010/main" val="35024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7D73C-3936-4DB7-8C9C-88B9D1ACC445}"/>
              </a:ext>
            </a:extLst>
          </p:cNvPr>
          <p:cNvSpPr>
            <a:spLocks noGrp="1"/>
          </p:cNvSpPr>
          <p:nvPr>
            <p:ph idx="1"/>
          </p:nvPr>
        </p:nvSpPr>
        <p:spPr>
          <a:xfrm>
            <a:off x="455304" y="781215"/>
            <a:ext cx="7886700" cy="4351338"/>
          </a:xfrm>
        </p:spPr>
        <p:txBody>
          <a:bodyPr/>
          <a:lstStyle/>
          <a:p>
            <a:r>
              <a:rPr lang="en-US" dirty="0"/>
              <a:t>Unhedged</a:t>
            </a:r>
          </a:p>
          <a:p>
            <a:pPr lvl="1"/>
            <a:r>
              <a:rPr lang="en-US" dirty="0"/>
              <a:t>The dollar value of the foreign currency receivable is subject to exchange rate change.</a:t>
            </a:r>
          </a:p>
          <a:p>
            <a:pPr lvl="1"/>
            <a:r>
              <a:rPr lang="en-US" sz="2200" dirty="0"/>
              <a:t>Proceeds at t=1 is £10M*S</a:t>
            </a:r>
            <a:r>
              <a:rPr lang="en-US" sz="2200" baseline="-25000" dirty="0"/>
              <a:t>1</a:t>
            </a:r>
          </a:p>
          <a:p>
            <a:endParaRPr lang="en-US" dirty="0"/>
          </a:p>
        </p:txBody>
      </p:sp>
      <p:pic>
        <p:nvPicPr>
          <p:cNvPr id="4" name="Picture 3">
            <a:extLst>
              <a:ext uri="{FF2B5EF4-FFF2-40B4-BE49-F238E27FC236}">
                <a16:creationId xmlns:a16="http://schemas.microsoft.com/office/drawing/2014/main" id="{7AFF84AB-15F6-49D6-A0FE-89BEDA2AAA3F}"/>
              </a:ext>
            </a:extLst>
          </p:cNvPr>
          <p:cNvPicPr>
            <a:picLocks noChangeAspect="1"/>
          </p:cNvPicPr>
          <p:nvPr/>
        </p:nvPicPr>
        <p:blipFill>
          <a:blip r:embed="rId2"/>
          <a:stretch>
            <a:fillRect/>
          </a:stretch>
        </p:blipFill>
        <p:spPr>
          <a:xfrm>
            <a:off x="1975422" y="2837732"/>
            <a:ext cx="4559753" cy="2818452"/>
          </a:xfrm>
          <a:prstGeom prst="rect">
            <a:avLst/>
          </a:prstGeom>
        </p:spPr>
      </p:pic>
    </p:spTree>
    <p:extLst>
      <p:ext uri="{BB962C8B-B14F-4D97-AF65-F5344CB8AC3E}">
        <p14:creationId xmlns:p14="http://schemas.microsoft.com/office/powerpoint/2010/main" val="3034387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22526</TotalTime>
  <Words>3132</Words>
  <Application>Microsoft Office PowerPoint</Application>
  <PresentationFormat>On-screen Show (4:3)</PresentationFormat>
  <Paragraphs>429</Paragraphs>
  <Slides>42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Arial</vt:lpstr>
      <vt:lpstr>Calibri</vt:lpstr>
      <vt:lpstr>Cambria Math</vt:lpstr>
      <vt:lpstr>Courier New</vt:lpstr>
      <vt:lpstr>Times New Roman</vt:lpstr>
      <vt:lpstr>Office Theme</vt:lpstr>
      <vt:lpstr>1_Custom Design</vt:lpstr>
      <vt:lpstr>Management of Foreign Exchange Exposures </vt:lpstr>
      <vt:lpstr>Learning Objectives</vt:lpstr>
      <vt:lpstr>Foreign Exchange Exposure </vt:lpstr>
      <vt:lpstr>PowerPoint Presentation</vt:lpstr>
      <vt:lpstr>Hedge Foreign Exchange Exposure </vt:lpstr>
      <vt:lpstr>Management of Transaction Exposure</vt:lpstr>
      <vt:lpstr>Transaction Exposure</vt:lpstr>
      <vt:lpstr>Transaction Exposure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Management of Transaction Exposure </vt:lpstr>
      <vt:lpstr>PowerPoint Presentation</vt:lpstr>
      <vt:lpstr>Management of Translation Exposure</vt:lpstr>
      <vt:lpstr>Translation Exposure</vt:lpstr>
      <vt:lpstr>PowerPoint Presentation</vt:lpstr>
      <vt:lpstr>Current Rate Method</vt:lpstr>
      <vt:lpstr>Temporal Method</vt:lpstr>
      <vt:lpstr>Current vs Temporal Method Example </vt:lpstr>
      <vt:lpstr>PowerPoint Presentation</vt:lpstr>
      <vt:lpstr>Management of Translation Exposure </vt:lpstr>
      <vt:lpstr>Management of Operating Exposure</vt:lpstr>
      <vt:lpstr>Operating Exposure</vt:lpstr>
      <vt:lpstr>Determinants of operating exposure </vt:lpstr>
      <vt:lpstr>Operating Exposure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Cai</dc:creator>
  <cp:lastModifiedBy>Chen Cai</cp:lastModifiedBy>
  <cp:revision>61</cp:revision>
  <dcterms:created xsi:type="dcterms:W3CDTF">2021-08-29T13:05:56Z</dcterms:created>
  <dcterms:modified xsi:type="dcterms:W3CDTF">2023-10-31T18:57:51Z</dcterms:modified>
</cp:coreProperties>
</file>