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72" r:id="rId3"/>
    <p:sldId id="292" r:id="rId4"/>
    <p:sldId id="293" r:id="rId5"/>
    <p:sldId id="294" r:id="rId6"/>
    <p:sldId id="303" r:id="rId7"/>
    <p:sldId id="304" r:id="rId8"/>
    <p:sldId id="295" r:id="rId9"/>
    <p:sldId id="296" r:id="rId10"/>
    <p:sldId id="297" r:id="rId11"/>
    <p:sldId id="298" r:id="rId12"/>
    <p:sldId id="299" r:id="rId13"/>
    <p:sldId id="300" r:id="rId14"/>
    <p:sldId id="30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4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5" autoAdjust="0"/>
  </p:normalViewPr>
  <p:slideViewPr>
    <p:cSldViewPr snapToGrid="0">
      <p:cViewPr varScale="1">
        <p:scale>
          <a:sx n="106" d="100"/>
          <a:sy n="106" d="100"/>
        </p:scale>
        <p:origin x="17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D8B66-21B2-4F29-AF7B-1C57F0276943}" type="datetimeFigureOut">
              <a:rPr lang="en-US" smtClean="0"/>
              <a:t>11/9/2022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59291-08EE-40AD-93BC-FE205B4428F4}" type="slidenum">
              <a:rPr lang="en-US" smtClean="0"/>
              <a:t>‹#›</a:t>
            </a:fld>
            <a:endParaRPr lang="en-US"/>
          </a:p>
        </p:txBody>
      </p:sp>
    </p:spTree>
    <p:extLst>
      <p:ext uri="{BB962C8B-B14F-4D97-AF65-F5344CB8AC3E}">
        <p14:creationId xmlns:p14="http://schemas.microsoft.com/office/powerpoint/2010/main" val="2667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59291-08EE-40AD-93BC-FE205B4428F4}" type="slidenum">
              <a:rPr lang="en-US" smtClean="0"/>
              <a:t>8</a:t>
            </a:fld>
            <a:endParaRPr lang="en-US"/>
          </a:p>
        </p:txBody>
      </p:sp>
    </p:spTree>
    <p:extLst>
      <p:ext uri="{BB962C8B-B14F-4D97-AF65-F5344CB8AC3E}">
        <p14:creationId xmlns:p14="http://schemas.microsoft.com/office/powerpoint/2010/main" val="2085494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59291-08EE-40AD-93BC-FE205B4428F4}" type="slidenum">
              <a:rPr lang="en-US" smtClean="0"/>
              <a:t>9</a:t>
            </a:fld>
            <a:endParaRPr lang="en-US"/>
          </a:p>
        </p:txBody>
      </p:sp>
    </p:spTree>
    <p:extLst>
      <p:ext uri="{BB962C8B-B14F-4D97-AF65-F5344CB8AC3E}">
        <p14:creationId xmlns:p14="http://schemas.microsoft.com/office/powerpoint/2010/main" val="213679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7C3-B176-42B3-B897-8EAAB40274A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FB1EDB1-5D21-40C0-A797-B39CCE02BB6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3EE5529-CC08-400D-9CEB-F5132B5217EA}"/>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5835DFEE-875A-4EFE-8B15-F43C84DB8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E7A23-4667-491B-B656-C01017A9DEE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58333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DA89-79E2-4201-8036-9D820BFB3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7E5155-6724-44F7-8B43-E2E560E1A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EA2DC-798E-4623-B885-8B210892AE48}"/>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81248BD6-FB4C-4585-B7EF-6E3D2AAC5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9698F-7CC9-48FC-840B-DCC26B75806D}"/>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6662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A4400-7AC8-4057-BB76-6EC21E9AF97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4AC69-D698-400A-BBB1-4F1C4CE89765}"/>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92AAB-325B-491E-A9FD-E4D5B3F6B8F8}"/>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9A852151-32F7-45D8-9943-CBC27BC6C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96B3-F58E-42D3-A277-E7508135F4C0}"/>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79774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431801"/>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bg1"/>
                </a:solidFill>
              </a:defRPr>
            </a:lvl1pPr>
          </a:lstStyle>
          <a:p>
            <a:r>
              <a:rPr lang="en-US" dirty="0"/>
              <a:t>Presentation Title to Come Here</a:t>
            </a:r>
          </a:p>
        </p:txBody>
      </p:sp>
    </p:spTree>
    <p:extLst>
      <p:ext uri="{BB962C8B-B14F-4D97-AF65-F5344CB8AC3E}">
        <p14:creationId xmlns:p14="http://schemas.microsoft.com/office/powerpoint/2010/main" val="329429391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F822-FB6A-4C87-B363-FA36C97FFC1B}"/>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4AE8F3A-489B-492E-935A-E223D073256D}"/>
              </a:ext>
            </a:extLst>
          </p:cNvPr>
          <p:cNvSpPr>
            <a:spLocks noGrp="1"/>
          </p:cNvSpPr>
          <p:nvPr>
            <p:ph idx="1"/>
          </p:nvPr>
        </p:nvSpPr>
        <p:spPr/>
        <p:txBody>
          <a:bodyPr/>
          <a:lstStyle>
            <a:lvl1pPr marL="457200" indent="-457200">
              <a:buFont typeface="Arial" panose="020B0604020202020204" pitchFamily="34" charset="0"/>
              <a:buChar char="•"/>
              <a:defRPr b="0"/>
            </a:lvl1pPr>
            <a:lvl2pPr marL="514350" indent="-171450">
              <a:buFont typeface="Times New Roman" panose="02020603050405020304" pitchFamily="18" charset="0"/>
              <a:buChar char="―"/>
              <a:defRPr b="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C0BEA9E-901B-4436-9B30-AE2071FDF876}"/>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6E31C536-1B32-4180-A9FD-C7D9B7C1F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AE13-C25A-4400-8B94-6250B1AC7BC3}"/>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2383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7EA-22EB-4414-8499-F19F3E9DC849}"/>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F0EFF80-FB78-4ABB-A561-58124DBC7C4D}"/>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4BD48-2FEF-4EFD-BE4F-58777C9EE6D3}"/>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47E418D6-29A7-49D0-8ED2-0BBB4F846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330DD-04A2-4214-9BEB-690470C41FE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8454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E844-065A-464F-A125-472E3A1B7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98271-E3EA-45A7-84A4-B1495193BA2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ACEF91-554C-49F7-86A8-91DC583018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F35FC-6148-43B8-A23C-F9D56853445D}"/>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6" name="Footer Placeholder 5">
            <a:extLst>
              <a:ext uri="{FF2B5EF4-FFF2-40B4-BE49-F238E27FC236}">
                <a16:creationId xmlns:a16="http://schemas.microsoft.com/office/drawing/2014/main" id="{90775909-4361-40F8-ACCB-85D3D48D4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E63C-A5D8-4427-89CB-76AA432F3B41}"/>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5846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984-FF53-489E-B2EB-921012164082}"/>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64207-6AE3-4426-B2D7-BE8B1B9338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772DD-3745-4A53-A197-DBDDF5F4A0E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9536-FF84-49EA-AED6-B05C9F58E9E5}"/>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50B53-6910-45EB-91FF-F20A6227176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D88F5-25CB-4456-9C74-3A15407797B9}"/>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8" name="Footer Placeholder 7">
            <a:extLst>
              <a:ext uri="{FF2B5EF4-FFF2-40B4-BE49-F238E27FC236}">
                <a16:creationId xmlns:a16="http://schemas.microsoft.com/office/drawing/2014/main" id="{6B6EF816-4098-482B-B3A5-692FD519A3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DB1F3-5ADB-468D-A366-B5AD7DE6B3F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2906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2A9B-E7AD-47DB-8133-A1D482BD9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F06ECA-DDD2-4B7F-B599-2F7D0EA3CED9}"/>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4" name="Footer Placeholder 3">
            <a:extLst>
              <a:ext uri="{FF2B5EF4-FFF2-40B4-BE49-F238E27FC236}">
                <a16:creationId xmlns:a16="http://schemas.microsoft.com/office/drawing/2014/main" id="{309FF10C-432B-40A1-BA24-89661D049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3C21B-4195-4FED-9397-1B36DF14D38E}"/>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740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2FA5F-7999-4D15-90A8-A07EB2C41C19}"/>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3" name="Footer Placeholder 2">
            <a:extLst>
              <a:ext uri="{FF2B5EF4-FFF2-40B4-BE49-F238E27FC236}">
                <a16:creationId xmlns:a16="http://schemas.microsoft.com/office/drawing/2014/main" id="{59AC4406-95D9-40C1-BAF1-BB1C7BA9E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87F36-8CD1-4AA2-BEB2-21582FB835B2}"/>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10408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EEF8-9A59-440A-87DE-086F4AB792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5AB68D2-9C7C-4DB1-AF6E-14FF3B6A7E24}"/>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2C56E-5142-4737-8583-8ED3F63B3F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75F2E7C-4DBB-4B7D-880A-CB2AC4E79D96}"/>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6" name="Footer Placeholder 5">
            <a:extLst>
              <a:ext uri="{FF2B5EF4-FFF2-40B4-BE49-F238E27FC236}">
                <a16:creationId xmlns:a16="http://schemas.microsoft.com/office/drawing/2014/main" id="{6E59F262-F7A7-4D31-9B3E-81E54C11C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9771F-531A-48BD-8B37-0FA8D3CF7C3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869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6290-8271-42FF-A28D-6CF44859E5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BA60ED-8341-4477-9AAB-B0F9B4F33632}"/>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4A62250-CBFF-438D-8087-0247111FCFE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898055-C5BD-4454-B4C9-758A39416E17}"/>
              </a:ext>
            </a:extLst>
          </p:cNvPr>
          <p:cNvSpPr>
            <a:spLocks noGrp="1"/>
          </p:cNvSpPr>
          <p:nvPr>
            <p:ph type="dt" sz="half" idx="10"/>
          </p:nvPr>
        </p:nvSpPr>
        <p:spPr/>
        <p:txBody>
          <a:bodyPr/>
          <a:lstStyle/>
          <a:p>
            <a:fld id="{C671CA82-3ECB-4EA6-8C04-DFD997E5C808}" type="datetimeFigureOut">
              <a:rPr lang="en-US" smtClean="0"/>
              <a:t>11/9/2022</a:t>
            </a:fld>
            <a:endParaRPr lang="en-US"/>
          </a:p>
        </p:txBody>
      </p:sp>
      <p:sp>
        <p:nvSpPr>
          <p:cNvPr id="6" name="Footer Placeholder 5">
            <a:extLst>
              <a:ext uri="{FF2B5EF4-FFF2-40B4-BE49-F238E27FC236}">
                <a16:creationId xmlns:a16="http://schemas.microsoft.com/office/drawing/2014/main" id="{C27D83E6-328A-43AD-BEF1-352B0709B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33E0-F2CC-455C-8C96-3AFF4B07D1D8}"/>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6784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7DE70-807C-4DAD-882E-46E06507B4D8}"/>
              </a:ext>
            </a:extLst>
          </p:cNvPr>
          <p:cNvSpPr>
            <a:spLocks noGrp="1"/>
          </p:cNvSpPr>
          <p:nvPr>
            <p:ph type="title"/>
          </p:nvPr>
        </p:nvSpPr>
        <p:spPr>
          <a:xfrm>
            <a:off x="628650" y="777415"/>
            <a:ext cx="7886700" cy="7953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0D93D3A-BE27-4209-A30A-9C49048B650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5493FC-AF45-484E-A0B9-141C9BEAB6E3}"/>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71CA82-3ECB-4EA6-8C04-DFD997E5C808}" type="datetimeFigureOut">
              <a:rPr lang="en-US" smtClean="0"/>
              <a:t>11/9/2022</a:t>
            </a:fld>
            <a:endParaRPr lang="en-US"/>
          </a:p>
        </p:txBody>
      </p:sp>
      <p:sp>
        <p:nvSpPr>
          <p:cNvPr id="5" name="Footer Placeholder 4">
            <a:extLst>
              <a:ext uri="{FF2B5EF4-FFF2-40B4-BE49-F238E27FC236}">
                <a16:creationId xmlns:a16="http://schemas.microsoft.com/office/drawing/2014/main" id="{D702FBBC-B264-4894-B773-A6AB7F878EB6}"/>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31104-F21E-445D-8D4D-B3CFA9DF1EC8}"/>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1E738-411C-4E98-AEDC-23459E193C85}" type="slidenum">
              <a:rPr lang="en-US" smtClean="0"/>
              <a:t>‹#›</a:t>
            </a:fld>
            <a:endParaRPr lang="en-US"/>
          </a:p>
        </p:txBody>
      </p:sp>
      <p:cxnSp>
        <p:nvCxnSpPr>
          <p:cNvPr id="7" name="Straight Connector 6">
            <a:extLst>
              <a:ext uri="{FF2B5EF4-FFF2-40B4-BE49-F238E27FC236}">
                <a16:creationId xmlns:a16="http://schemas.microsoft.com/office/drawing/2014/main" id="{BDA7D74E-B576-4F4F-A75A-8691E7B60DF4}"/>
              </a:ext>
            </a:extLst>
          </p:cNvPr>
          <p:cNvCxnSpPr>
            <a:cxnSpLocks/>
          </p:cNvCxnSpPr>
          <p:nvPr userDrawn="1"/>
        </p:nvCxnSpPr>
        <p:spPr>
          <a:xfrm>
            <a:off x="236483" y="668669"/>
            <a:ext cx="8666217" cy="0"/>
          </a:xfrm>
          <a:prstGeom prst="line">
            <a:avLst/>
          </a:prstGeom>
          <a:ln w="6350" cap="rnd">
            <a:solidFill>
              <a:srgbClr val="431801"/>
            </a:solidFill>
          </a:ln>
          <a:effectLst/>
        </p:spPr>
        <p:style>
          <a:lnRef idx="2">
            <a:schemeClr val="dk1"/>
          </a:lnRef>
          <a:fillRef idx="0">
            <a:schemeClr val="dk1"/>
          </a:fillRef>
          <a:effectRef idx="1">
            <a:schemeClr val="dk1"/>
          </a:effectRef>
          <a:fontRef idx="minor">
            <a:schemeClr val="tx1"/>
          </a:fontRef>
        </p:style>
      </p:cxnSp>
      <p:pic>
        <p:nvPicPr>
          <p:cNvPr id="9" name="Picture 8" descr="lehigh_official_stacked_logo_4C.eps">
            <a:extLst>
              <a:ext uri="{FF2B5EF4-FFF2-40B4-BE49-F238E27FC236}">
                <a16:creationId xmlns:a16="http://schemas.microsoft.com/office/drawing/2014/main" id="{91E49D75-6C29-4CCA-AB91-E7590F0FB0D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208606" y="324755"/>
            <a:ext cx="1176023" cy="254219"/>
          </a:xfrm>
          <a:prstGeom prst="rect">
            <a:avLst/>
          </a:prstGeom>
        </p:spPr>
      </p:pic>
    </p:spTree>
    <p:extLst>
      <p:ext uri="{BB962C8B-B14F-4D97-AF65-F5344CB8AC3E}">
        <p14:creationId xmlns:p14="http://schemas.microsoft.com/office/powerpoint/2010/main" val="185317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40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Times New Roman" panose="02020603050405020304" pitchFamily="18" charset="0"/>
        <a:buChar char="―"/>
        <a:defRPr sz="2800" b="1"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rgbClr val="544000"/>
          </a:solidFill>
          <a:latin typeface="Times New Roman" panose="02020603050405020304" pitchFamily="18" charset="0"/>
          <a:ea typeface="+mn-ea"/>
          <a:cs typeface="Times New Roman" panose="02020603050405020304" pitchFamily="18" charset="0"/>
        </a:defRPr>
      </a:lvl2pPr>
      <a:lvl3pPr marL="971550" indent="-2857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3180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0470" y="2047409"/>
            <a:ext cx="7893854" cy="1513351"/>
          </a:xfrm>
          <a:prstGeom prst="rect">
            <a:avLst/>
          </a:prstGeom>
        </p:spPr>
        <p:txBody>
          <a:bodyPr vert="horz" lIns="91440" tIns="45720" rIns="91440" bIns="45720" rtlCol="0" anchor="ctr">
            <a:noAutofit/>
          </a:bodyPr>
          <a:lstStyle/>
          <a:p>
            <a:r>
              <a:rPr lang="en-US" dirty="0"/>
              <a:t>Presentation Title </a:t>
            </a:r>
            <a:br>
              <a:rPr lang="en-US" dirty="0"/>
            </a:br>
            <a:r>
              <a:rPr lang="en-US" dirty="0"/>
              <a:t>to Come Here</a:t>
            </a:r>
          </a:p>
        </p:txBody>
      </p:sp>
      <p:pic>
        <p:nvPicPr>
          <p:cNvPr id="9" name="Picture 8" descr="lehigh_official_stacked_logo_K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411" y="5897670"/>
            <a:ext cx="2048913" cy="430779"/>
          </a:xfrm>
          <a:prstGeom prst="rect">
            <a:avLst/>
          </a:prstGeom>
        </p:spPr>
      </p:pic>
    </p:spTree>
    <p:extLst>
      <p:ext uri="{BB962C8B-B14F-4D97-AF65-F5344CB8AC3E}">
        <p14:creationId xmlns:p14="http://schemas.microsoft.com/office/powerpoint/2010/main" val="356135331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57200" rtl="0" eaLnBrk="1" latinLnBrk="0" hangingPunct="1">
        <a:lnSpc>
          <a:spcPts val="6400"/>
        </a:lnSpc>
        <a:spcBef>
          <a:spcPct val="0"/>
        </a:spcBef>
        <a:buNone/>
        <a:defRPr sz="6400" b="1" i="0" kern="1200" baseline="0">
          <a:solidFill>
            <a:schemeClr val="bg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5427"/>
            <a:ext cx="9113078" cy="1513351"/>
          </a:xfrm>
        </p:spPr>
        <p:txBody>
          <a:bodyPr/>
          <a:lstStyle/>
          <a:p>
            <a:pPr algn="ctr"/>
            <a:r>
              <a:rPr lang="en-US" sz="4400" dirty="0">
                <a:latin typeface="Times New Roman" panose="02020603050405020304" pitchFamily="18" charset="0"/>
                <a:cs typeface="Times New Roman" panose="02020603050405020304" pitchFamily="18" charset="0"/>
              </a:rPr>
              <a:t>Multinational Capital Budgeting </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4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9F2-7A0C-4DAD-AB94-585FD41BD7C5}"/>
              </a:ext>
            </a:extLst>
          </p:cNvPr>
          <p:cNvSpPr>
            <a:spLocks noGrp="1"/>
          </p:cNvSpPr>
          <p:nvPr>
            <p:ph type="title"/>
          </p:nvPr>
        </p:nvSpPr>
        <p:spPr>
          <a:xfrm>
            <a:off x="47670" y="777415"/>
            <a:ext cx="9065994" cy="795341"/>
          </a:xfrm>
        </p:spPr>
        <p:txBody>
          <a:bodyPr>
            <a:noAutofit/>
          </a:bodyPr>
          <a:lstStyle/>
          <a:p>
            <a:r>
              <a:rPr lang="en-US" altLang="en-US" sz="2400" dirty="0"/>
              <a:t>Capital Budgeting from the Parent’s Perspective: Example2</a:t>
            </a:r>
            <a:endParaRPr lang="en-US" sz="2400" dirty="0"/>
          </a:p>
        </p:txBody>
      </p:sp>
      <p:sp>
        <p:nvSpPr>
          <p:cNvPr id="3" name="Content Placeholder 2">
            <a:extLst>
              <a:ext uri="{FF2B5EF4-FFF2-40B4-BE49-F238E27FC236}">
                <a16:creationId xmlns:a16="http://schemas.microsoft.com/office/drawing/2014/main" id="{1F1AB08F-102F-4FCE-B49C-B53FC1502BBE}"/>
              </a:ext>
            </a:extLst>
          </p:cNvPr>
          <p:cNvSpPr>
            <a:spLocks noGrp="1"/>
          </p:cNvSpPr>
          <p:nvPr>
            <p:ph idx="1"/>
          </p:nvPr>
        </p:nvSpPr>
        <p:spPr/>
        <p:txBody>
          <a:bodyPr>
            <a:normAutofit fontScale="85000" lnSpcReduction="20000"/>
          </a:bodyPr>
          <a:lstStyle/>
          <a:p>
            <a:pPr>
              <a:lnSpc>
                <a:spcPct val="114000"/>
              </a:lnSpc>
            </a:pPr>
            <a:r>
              <a:rPr lang="en-US" dirty="0"/>
              <a:t>U.S. company invests in a project in Japan.</a:t>
            </a:r>
          </a:p>
          <a:p>
            <a:pPr>
              <a:lnSpc>
                <a:spcPct val="114000"/>
              </a:lnSpc>
            </a:pPr>
            <a:r>
              <a:rPr lang="en-US" dirty="0"/>
              <a:t>Expected future cash flows:</a:t>
            </a:r>
          </a:p>
          <a:p>
            <a:pPr lvl="1">
              <a:lnSpc>
                <a:spcPct val="114000"/>
              </a:lnSpc>
            </a:pPr>
            <a:r>
              <a:rPr lang="en-US" dirty="0"/>
              <a:t>CF</a:t>
            </a:r>
            <a:r>
              <a:rPr lang="en-US" baseline="-25000" dirty="0"/>
              <a:t>0</a:t>
            </a:r>
            <a:r>
              <a:rPr lang="en-US" dirty="0"/>
              <a:t> = - ¥1,000 million. CF</a:t>
            </a:r>
            <a:r>
              <a:rPr lang="en-US" baseline="-25000" dirty="0"/>
              <a:t>1</a:t>
            </a:r>
            <a:r>
              <a:rPr lang="en-US" dirty="0"/>
              <a:t> =   ¥500 million. CF</a:t>
            </a:r>
            <a:r>
              <a:rPr lang="en-US" baseline="-25000" dirty="0"/>
              <a:t>2</a:t>
            </a:r>
            <a:r>
              <a:rPr lang="en-US" dirty="0"/>
              <a:t> =   ¥800 million.</a:t>
            </a:r>
          </a:p>
          <a:p>
            <a:pPr>
              <a:lnSpc>
                <a:spcPct val="114000"/>
              </a:lnSpc>
            </a:pPr>
            <a:r>
              <a:rPr lang="en-US" dirty="0"/>
              <a:t>Risk-adjusted cost of capital for a similar U.S. project = 10%.</a:t>
            </a:r>
          </a:p>
          <a:p>
            <a:r>
              <a:rPr lang="en-US" dirty="0"/>
              <a:t>Current spot exchange rate = 110 ¥/$.</a:t>
            </a:r>
          </a:p>
          <a:p>
            <a:r>
              <a:rPr lang="en-US" dirty="0"/>
              <a:t>U.S. government bond rates:</a:t>
            </a:r>
          </a:p>
          <a:p>
            <a:pPr lvl="1"/>
            <a:r>
              <a:rPr lang="en-US" dirty="0"/>
              <a:t>1-year bond = 2.0%</a:t>
            </a:r>
          </a:p>
          <a:p>
            <a:pPr lvl="1"/>
            <a:r>
              <a:rPr lang="en-US" dirty="0"/>
              <a:t>2-year bond = 2.8%</a:t>
            </a:r>
          </a:p>
          <a:p>
            <a:r>
              <a:rPr lang="en-US" dirty="0"/>
              <a:t>Japan government bond rates:</a:t>
            </a:r>
          </a:p>
          <a:p>
            <a:pPr lvl="1"/>
            <a:r>
              <a:rPr lang="en-US" dirty="0"/>
              <a:t>1-year bond = 0.05%</a:t>
            </a:r>
          </a:p>
          <a:p>
            <a:pPr lvl="1"/>
            <a:r>
              <a:rPr lang="en-US" dirty="0"/>
              <a:t>2-year bond = 0.26%</a:t>
            </a:r>
          </a:p>
          <a:p>
            <a:endParaRPr lang="en-US" dirty="0"/>
          </a:p>
        </p:txBody>
      </p:sp>
    </p:spTree>
    <p:extLst>
      <p:ext uri="{BB962C8B-B14F-4D97-AF65-F5344CB8AC3E}">
        <p14:creationId xmlns:p14="http://schemas.microsoft.com/office/powerpoint/2010/main" val="263841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314BF-B512-4F88-9A2A-1DF2A9DEB7C3}"/>
              </a:ext>
            </a:extLst>
          </p:cNvPr>
          <p:cNvSpPr>
            <a:spLocks noGrp="1"/>
          </p:cNvSpPr>
          <p:nvPr>
            <p:ph idx="1"/>
          </p:nvPr>
        </p:nvSpPr>
        <p:spPr>
          <a:xfrm>
            <a:off x="0" y="1032567"/>
            <a:ext cx="9180035" cy="4351338"/>
          </a:xfrm>
        </p:spPr>
        <p:txBody>
          <a:bodyPr>
            <a:normAutofit/>
          </a:bodyPr>
          <a:lstStyle/>
          <a:p>
            <a:pPr marL="0" indent="0">
              <a:spcBef>
                <a:spcPct val="0"/>
              </a:spcBef>
              <a:buNone/>
            </a:pPr>
            <a:r>
              <a:rPr lang="en-US" sz="3200" b="1" dirty="0">
                <a:ea typeface="+mj-ea"/>
              </a:rPr>
              <a:t>Driving forces behind the </a:t>
            </a:r>
            <a:r>
              <a:rPr lang="en-US" altLang="en-US" sz="3200" b="1" dirty="0">
                <a:ea typeface="+mj-ea"/>
              </a:rPr>
              <a:t>foreign direct investment</a:t>
            </a:r>
          </a:p>
          <a:p>
            <a:r>
              <a:rPr lang="en-US" dirty="0"/>
              <a:t>Gaining access to strategic proprietary assets. </a:t>
            </a:r>
          </a:p>
          <a:p>
            <a:r>
              <a:rPr lang="en-US" dirty="0"/>
              <a:t>Gaining market power and dominance. </a:t>
            </a:r>
          </a:p>
          <a:p>
            <a:r>
              <a:rPr lang="en-US" dirty="0"/>
              <a:t>Achieving synergies in local/global operations and across different industries. </a:t>
            </a:r>
          </a:p>
          <a:p>
            <a:r>
              <a:rPr lang="en-US" dirty="0"/>
              <a:t>Becoming larger, and then reaping the benefits of size in competition and negotiation.</a:t>
            </a:r>
          </a:p>
          <a:p>
            <a:r>
              <a:rPr lang="en-US" dirty="0"/>
              <a:t>Diversifying and spreading their risks wider.</a:t>
            </a:r>
          </a:p>
        </p:txBody>
      </p:sp>
    </p:spTree>
    <p:extLst>
      <p:ext uri="{BB962C8B-B14F-4D97-AF65-F5344CB8AC3E}">
        <p14:creationId xmlns:p14="http://schemas.microsoft.com/office/powerpoint/2010/main" val="334297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489C-C317-4A60-8790-E1F193463088}"/>
              </a:ext>
            </a:extLst>
          </p:cNvPr>
          <p:cNvSpPr>
            <a:spLocks noGrp="1"/>
          </p:cNvSpPr>
          <p:nvPr>
            <p:ph type="title"/>
          </p:nvPr>
        </p:nvSpPr>
        <p:spPr/>
        <p:txBody>
          <a:bodyPr>
            <a:normAutofit fontScale="90000"/>
          </a:bodyPr>
          <a:lstStyle/>
          <a:p>
            <a:br>
              <a:rPr lang="en-US" dirty="0"/>
            </a:br>
            <a:endParaRPr lang="en-US" dirty="0"/>
          </a:p>
        </p:txBody>
      </p:sp>
      <p:sp>
        <p:nvSpPr>
          <p:cNvPr id="3" name="Content Placeholder 2">
            <a:extLst>
              <a:ext uri="{FF2B5EF4-FFF2-40B4-BE49-F238E27FC236}">
                <a16:creationId xmlns:a16="http://schemas.microsoft.com/office/drawing/2014/main" id="{8844D97C-B41B-472E-B659-1176703CB325}"/>
              </a:ext>
            </a:extLst>
          </p:cNvPr>
          <p:cNvSpPr>
            <a:spLocks noGrp="1"/>
          </p:cNvSpPr>
          <p:nvPr>
            <p:ph idx="1"/>
          </p:nvPr>
        </p:nvSpPr>
        <p:spPr>
          <a:xfrm>
            <a:off x="373887" y="872713"/>
            <a:ext cx="8770113" cy="4351338"/>
          </a:xfrm>
        </p:spPr>
        <p:txBody>
          <a:bodyPr>
            <a:normAutofit/>
          </a:bodyPr>
          <a:lstStyle/>
          <a:p>
            <a:pPr marL="0" indent="0">
              <a:spcBef>
                <a:spcPct val="0"/>
              </a:spcBef>
              <a:buNone/>
            </a:pPr>
            <a:r>
              <a:rPr lang="en-US" altLang="en-US" sz="3200" b="1" dirty="0">
                <a:ea typeface="+mj-ea"/>
              </a:rPr>
              <a:t>Cross-border M&amp;As compared to </a:t>
            </a:r>
            <a:r>
              <a:rPr lang="en-US" sz="3200" b="1" dirty="0">
                <a:ea typeface="+mj-ea"/>
              </a:rPr>
              <a:t>Greenfield investment</a:t>
            </a:r>
            <a:endParaRPr lang="en-US" altLang="en-US" sz="3200" b="1" dirty="0">
              <a:ea typeface="+mj-ea"/>
            </a:endParaRPr>
          </a:p>
          <a:p>
            <a:r>
              <a:rPr lang="en-US" dirty="0"/>
              <a:t>Pros</a:t>
            </a:r>
          </a:p>
          <a:p>
            <a:pPr lvl="1"/>
            <a:r>
              <a:rPr lang="en-US" dirty="0"/>
              <a:t>They tend to be quicker to achieve than starting from scratch.</a:t>
            </a:r>
          </a:p>
          <a:p>
            <a:pPr lvl="1"/>
            <a:r>
              <a:rPr lang="en-US" dirty="0"/>
              <a:t>International market imperfections may allow target firms to be undervalued.</a:t>
            </a:r>
          </a:p>
          <a:p>
            <a:r>
              <a:rPr lang="en-US" dirty="0"/>
              <a:t>Cons</a:t>
            </a:r>
          </a:p>
          <a:p>
            <a:pPr lvl="1"/>
            <a:r>
              <a:rPr lang="en-US" dirty="0"/>
              <a:t>Easy to pay too much.</a:t>
            </a:r>
          </a:p>
          <a:p>
            <a:pPr lvl="1"/>
            <a:r>
              <a:rPr lang="en-US" dirty="0"/>
              <a:t>Culture difference.</a:t>
            </a:r>
          </a:p>
          <a:p>
            <a:pPr lvl="1"/>
            <a:r>
              <a:rPr lang="en-US" dirty="0"/>
              <a:t>Potential host government interference.</a:t>
            </a:r>
          </a:p>
          <a:p>
            <a:endParaRPr lang="en-US" dirty="0"/>
          </a:p>
        </p:txBody>
      </p:sp>
    </p:spTree>
    <p:extLst>
      <p:ext uri="{BB962C8B-B14F-4D97-AF65-F5344CB8AC3E}">
        <p14:creationId xmlns:p14="http://schemas.microsoft.com/office/powerpoint/2010/main" val="421203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325F-8ACC-4836-8107-45C2E60BB8EE}"/>
              </a:ext>
            </a:extLst>
          </p:cNvPr>
          <p:cNvSpPr>
            <a:spLocks noGrp="1"/>
          </p:cNvSpPr>
          <p:nvPr>
            <p:ph type="title"/>
          </p:nvPr>
        </p:nvSpPr>
        <p:spPr/>
        <p:txBody>
          <a:bodyPr/>
          <a:lstStyle/>
          <a:p>
            <a:r>
              <a:rPr lang="en-US" dirty="0"/>
              <a:t>Learning Objectives Revisit</a:t>
            </a:r>
          </a:p>
        </p:txBody>
      </p:sp>
      <p:sp>
        <p:nvSpPr>
          <p:cNvPr id="3" name="Content Placeholder 2">
            <a:extLst>
              <a:ext uri="{FF2B5EF4-FFF2-40B4-BE49-F238E27FC236}">
                <a16:creationId xmlns:a16="http://schemas.microsoft.com/office/drawing/2014/main" id="{E514C4A9-9723-4821-98DB-1C8DC12A5A04}"/>
              </a:ext>
            </a:extLst>
          </p:cNvPr>
          <p:cNvSpPr>
            <a:spLocks noGrp="1"/>
          </p:cNvSpPr>
          <p:nvPr>
            <p:ph idx="1"/>
          </p:nvPr>
        </p:nvSpPr>
        <p:spPr>
          <a:xfrm>
            <a:off x="355359" y="1652279"/>
            <a:ext cx="8320606" cy="4351338"/>
          </a:xfrm>
        </p:spPr>
        <p:txBody>
          <a:bodyPr>
            <a:normAutofit/>
          </a:bodyPr>
          <a:lstStyle/>
          <a:p>
            <a:r>
              <a:rPr lang="en-US" altLang="en-US" sz="2800" dirty="0"/>
              <a:t>Extend the domestic capital budgeting analysis to multinational capital budgeting.</a:t>
            </a:r>
          </a:p>
          <a:p>
            <a:r>
              <a:rPr lang="en-US" altLang="en-US" sz="2800" dirty="0"/>
              <a:t>Distinguish between the project viewpoint and the parent viewpoint of a potential foreign investment</a:t>
            </a:r>
          </a:p>
          <a:p>
            <a:r>
              <a:rPr lang="en-US" altLang="en-US" sz="2800" dirty="0"/>
              <a:t>Adjust the capital budgeting analysis of a foreign project for risk.</a:t>
            </a:r>
          </a:p>
          <a:p>
            <a:r>
              <a:rPr lang="en-US" altLang="en-US" sz="2800" dirty="0"/>
              <a:t>Compare the two approaches for </a:t>
            </a:r>
            <a:r>
              <a:rPr lang="en-US" altLang="en-US" dirty="0"/>
              <a:t>foreign direct investment (DFI): </a:t>
            </a:r>
            <a:r>
              <a:rPr lang="en-US" altLang="en-US" sz="2800" dirty="0"/>
              <a:t>cross-border </a:t>
            </a:r>
            <a:r>
              <a:rPr lang="en-US" altLang="en-US" dirty="0"/>
              <a:t>M&amp;As </a:t>
            </a:r>
            <a:r>
              <a:rPr lang="en-US" altLang="en-US" dirty="0" err="1"/>
              <a:t>v.s</a:t>
            </a:r>
            <a:r>
              <a:rPr lang="en-US" altLang="en-US" dirty="0"/>
              <a:t>. </a:t>
            </a:r>
            <a:r>
              <a:rPr lang="en-US" dirty="0"/>
              <a:t>Greenfield investment</a:t>
            </a:r>
            <a:r>
              <a:rPr lang="en-US" altLang="en-US" sz="2800" dirty="0"/>
              <a:t>.</a:t>
            </a:r>
          </a:p>
          <a:p>
            <a:endParaRPr lang="en-US" dirty="0"/>
          </a:p>
        </p:txBody>
      </p:sp>
    </p:spTree>
    <p:extLst>
      <p:ext uri="{BB962C8B-B14F-4D97-AF65-F5344CB8AC3E}">
        <p14:creationId xmlns:p14="http://schemas.microsoft.com/office/powerpoint/2010/main" val="332350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325F-8ACC-4836-8107-45C2E60BB8E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514C4A9-9723-4821-98DB-1C8DC12A5A04}"/>
              </a:ext>
            </a:extLst>
          </p:cNvPr>
          <p:cNvSpPr>
            <a:spLocks noGrp="1"/>
          </p:cNvSpPr>
          <p:nvPr>
            <p:ph idx="1"/>
          </p:nvPr>
        </p:nvSpPr>
        <p:spPr>
          <a:xfrm>
            <a:off x="355359" y="1652279"/>
            <a:ext cx="8320606" cy="4351338"/>
          </a:xfrm>
        </p:spPr>
        <p:txBody>
          <a:bodyPr>
            <a:normAutofit/>
          </a:bodyPr>
          <a:lstStyle/>
          <a:p>
            <a:r>
              <a:rPr lang="en-US" altLang="en-US" sz="2800" dirty="0"/>
              <a:t>Extend the domestic capital budgeting analysis to multinational capital budgeting.</a:t>
            </a:r>
          </a:p>
          <a:p>
            <a:r>
              <a:rPr lang="en-US" altLang="en-US" sz="2800" dirty="0"/>
              <a:t>Distinguish between the project viewpoint and the parent viewpoint of a potential foreign investment</a:t>
            </a:r>
          </a:p>
          <a:p>
            <a:r>
              <a:rPr lang="en-US" altLang="en-US" sz="2800" dirty="0"/>
              <a:t>Adjust the capital budgeting analysis of a foreign project for risk.</a:t>
            </a:r>
          </a:p>
          <a:p>
            <a:r>
              <a:rPr lang="en-US" altLang="en-US" sz="2800" dirty="0"/>
              <a:t>Compare the two approaches for </a:t>
            </a:r>
            <a:r>
              <a:rPr lang="en-US" altLang="en-US" dirty="0"/>
              <a:t>foreign direct investment (DFI): </a:t>
            </a:r>
            <a:r>
              <a:rPr lang="en-US" altLang="en-US" sz="2800" dirty="0"/>
              <a:t>cross-border </a:t>
            </a:r>
            <a:r>
              <a:rPr lang="en-US" altLang="en-US" dirty="0"/>
              <a:t>M&amp;As </a:t>
            </a:r>
            <a:r>
              <a:rPr lang="en-US" altLang="en-US" dirty="0" err="1"/>
              <a:t>v.s</a:t>
            </a:r>
            <a:r>
              <a:rPr lang="en-US" altLang="en-US" dirty="0"/>
              <a:t>. </a:t>
            </a:r>
            <a:r>
              <a:rPr lang="en-US" dirty="0"/>
              <a:t>Greenfield investment</a:t>
            </a:r>
            <a:r>
              <a:rPr lang="en-US" altLang="en-US" sz="2800" dirty="0"/>
              <a:t>.</a:t>
            </a:r>
          </a:p>
          <a:p>
            <a:endParaRPr lang="en-US" dirty="0"/>
          </a:p>
        </p:txBody>
      </p:sp>
    </p:spTree>
    <p:extLst>
      <p:ext uri="{BB962C8B-B14F-4D97-AF65-F5344CB8AC3E}">
        <p14:creationId xmlns:p14="http://schemas.microsoft.com/office/powerpoint/2010/main" val="42075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63C6-F480-49AF-AEBB-2DBE689DC5EC}"/>
              </a:ext>
            </a:extLst>
          </p:cNvPr>
          <p:cNvSpPr>
            <a:spLocks noGrp="1"/>
          </p:cNvSpPr>
          <p:nvPr>
            <p:ph type="title"/>
          </p:nvPr>
        </p:nvSpPr>
        <p:spPr/>
        <p:txBody>
          <a:bodyPr/>
          <a:lstStyle/>
          <a:p>
            <a:r>
              <a:rPr lang="en-US" altLang="en-US" sz="3200" dirty="0"/>
              <a:t>Multinational Capital Budgeting</a:t>
            </a:r>
            <a:endParaRPr lang="en-US" dirty="0"/>
          </a:p>
        </p:txBody>
      </p:sp>
      <p:sp>
        <p:nvSpPr>
          <p:cNvPr id="3" name="Content Placeholder 2">
            <a:extLst>
              <a:ext uri="{FF2B5EF4-FFF2-40B4-BE49-F238E27FC236}">
                <a16:creationId xmlns:a16="http://schemas.microsoft.com/office/drawing/2014/main" id="{7B3E9AE4-3989-46C5-B172-39127B7B79BB}"/>
              </a:ext>
            </a:extLst>
          </p:cNvPr>
          <p:cNvSpPr>
            <a:spLocks noGrp="1"/>
          </p:cNvSpPr>
          <p:nvPr>
            <p:ph idx="1"/>
          </p:nvPr>
        </p:nvSpPr>
        <p:spPr>
          <a:xfrm>
            <a:off x="372829" y="1608943"/>
            <a:ext cx="8398342" cy="4351338"/>
          </a:xfrm>
        </p:spPr>
        <p:txBody>
          <a:bodyPr>
            <a:normAutofit/>
          </a:bodyPr>
          <a:lstStyle/>
          <a:p>
            <a:pPr algn="just"/>
            <a:r>
              <a:rPr lang="en-US" altLang="en-US" sz="2400" dirty="0"/>
              <a:t>Multinational capital budgeting, like traditional domestic capital budgeting, focuses on the cash inflows and outflows associated with prospective long-term investment projects.</a:t>
            </a:r>
          </a:p>
          <a:p>
            <a:pPr algn="just"/>
            <a:r>
              <a:rPr lang="en-US" altLang="en-US" sz="2400" dirty="0"/>
              <a:t>Capital budgeting for a foreign project uses the same theoretical framework as domestic capital budgeting.</a:t>
            </a:r>
          </a:p>
          <a:p>
            <a:pPr algn="just"/>
            <a:r>
              <a:rPr lang="en-US" altLang="en-US" sz="2400" dirty="0"/>
              <a:t>The basic steps are:</a:t>
            </a:r>
          </a:p>
          <a:p>
            <a:pPr lvl="1" algn="just"/>
            <a:r>
              <a:rPr lang="en-US" altLang="en-US" sz="2000" dirty="0"/>
              <a:t>Identify the initial capital invested or put at risk.</a:t>
            </a:r>
          </a:p>
          <a:p>
            <a:pPr lvl="1" algn="just"/>
            <a:r>
              <a:rPr lang="en-US" altLang="en-US" sz="2000" dirty="0"/>
              <a:t>Estimate cash flows to be derived from the project over time, including an estimate of the terminal or salvage value of the investment.</a:t>
            </a:r>
          </a:p>
          <a:p>
            <a:pPr lvl="1" algn="just"/>
            <a:r>
              <a:rPr lang="en-US" altLang="en-US" sz="2000" dirty="0"/>
              <a:t>Identify the appropriate discount rate to use in valuation</a:t>
            </a:r>
          </a:p>
          <a:p>
            <a:pPr lvl="1" algn="just"/>
            <a:r>
              <a:rPr lang="en-US" altLang="en-US" sz="2000" dirty="0"/>
              <a:t>Apply traditional capital budgeting decision criteria such as NPV and IRR</a:t>
            </a:r>
            <a:r>
              <a:rPr lang="en-US" altLang="en-US" sz="1800" dirty="0"/>
              <a:t>.</a:t>
            </a:r>
          </a:p>
          <a:p>
            <a:endParaRPr lang="en-US" dirty="0"/>
          </a:p>
        </p:txBody>
      </p:sp>
    </p:spTree>
    <p:extLst>
      <p:ext uri="{BB962C8B-B14F-4D97-AF65-F5344CB8AC3E}">
        <p14:creationId xmlns:p14="http://schemas.microsoft.com/office/powerpoint/2010/main" val="263349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FE0E2-FCB6-4011-A56B-9C787D68B020}"/>
              </a:ext>
            </a:extLst>
          </p:cNvPr>
          <p:cNvSpPr>
            <a:spLocks noGrp="1"/>
          </p:cNvSpPr>
          <p:nvPr>
            <p:ph idx="1"/>
          </p:nvPr>
        </p:nvSpPr>
        <p:spPr>
          <a:xfrm>
            <a:off x="281957" y="963229"/>
            <a:ext cx="8723366" cy="4351338"/>
          </a:xfrm>
        </p:spPr>
        <p:txBody>
          <a:bodyPr/>
          <a:lstStyle/>
          <a:p>
            <a:r>
              <a:rPr lang="en-US" altLang="en-US" dirty="0"/>
              <a:t>Capital budgeting for a foreign project is considerably more complex than the domestic case:</a:t>
            </a:r>
          </a:p>
          <a:p>
            <a:pPr lvl="1"/>
            <a:r>
              <a:rPr lang="en-US" altLang="en-US" dirty="0"/>
              <a:t>Parent cash flows must be distinguished from project cash flows.</a:t>
            </a:r>
          </a:p>
          <a:p>
            <a:pPr lvl="1"/>
            <a:r>
              <a:rPr lang="en-US" altLang="en-US" dirty="0"/>
              <a:t>The cash flows estimation are more complicated due to different tax system, legal and political constraints on the movement of funds, local business norms, differences in the way financial markets and institutions’ function, the form of financing, interactions among different subsidiaries, foreign exchange risk, and political risk.</a:t>
            </a:r>
          </a:p>
          <a:p>
            <a:pPr lvl="1"/>
            <a:endParaRPr lang="en-US" altLang="en-US" dirty="0"/>
          </a:p>
          <a:p>
            <a:endParaRPr lang="en-US" dirty="0"/>
          </a:p>
        </p:txBody>
      </p:sp>
    </p:spTree>
    <p:extLst>
      <p:ext uri="{BB962C8B-B14F-4D97-AF65-F5344CB8AC3E}">
        <p14:creationId xmlns:p14="http://schemas.microsoft.com/office/powerpoint/2010/main" val="241203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6BE1-4A6D-4162-A7F0-2584BCC68E56}"/>
              </a:ext>
            </a:extLst>
          </p:cNvPr>
          <p:cNvSpPr>
            <a:spLocks noGrp="1"/>
          </p:cNvSpPr>
          <p:nvPr>
            <p:ph type="title"/>
          </p:nvPr>
        </p:nvSpPr>
        <p:spPr>
          <a:xfrm>
            <a:off x="628650" y="634405"/>
            <a:ext cx="7886700" cy="795341"/>
          </a:xfrm>
        </p:spPr>
        <p:txBody>
          <a:bodyPr/>
          <a:lstStyle/>
          <a:p>
            <a:r>
              <a:rPr lang="en-US" altLang="en-US" dirty="0"/>
              <a:t>Political Risk</a:t>
            </a:r>
            <a:endParaRPr lang="en-US" dirty="0"/>
          </a:p>
        </p:txBody>
      </p:sp>
      <p:sp>
        <p:nvSpPr>
          <p:cNvPr id="3" name="Content Placeholder 2">
            <a:extLst>
              <a:ext uri="{FF2B5EF4-FFF2-40B4-BE49-F238E27FC236}">
                <a16:creationId xmlns:a16="http://schemas.microsoft.com/office/drawing/2014/main" id="{2BCED755-E70D-4736-9F2D-81E9442D52E9}"/>
              </a:ext>
            </a:extLst>
          </p:cNvPr>
          <p:cNvSpPr>
            <a:spLocks noGrp="1"/>
          </p:cNvSpPr>
          <p:nvPr>
            <p:ph idx="1"/>
          </p:nvPr>
        </p:nvSpPr>
        <p:spPr>
          <a:xfrm>
            <a:off x="381632" y="1253331"/>
            <a:ext cx="7886700" cy="4351338"/>
          </a:xfrm>
        </p:spPr>
        <p:txBody>
          <a:bodyPr/>
          <a:lstStyle/>
          <a:p>
            <a:r>
              <a:rPr lang="en-US" dirty="0"/>
              <a:t>Political risk is the possibility that political events in a particular country will (adversely) influence the economic well-being of a firm operating in that country.</a:t>
            </a:r>
          </a:p>
          <a:p>
            <a:endParaRPr lang="en-US" dirty="0"/>
          </a:p>
        </p:txBody>
      </p:sp>
      <p:pic>
        <p:nvPicPr>
          <p:cNvPr id="4" name="Picture 3" descr="A graph plots financial costs or losses versus increasing severity. Description on slide 41, Appendix 4">
            <a:extLst>
              <a:ext uri="{FF2B5EF4-FFF2-40B4-BE49-F238E27FC236}">
                <a16:creationId xmlns:a16="http://schemas.microsoft.com/office/drawing/2014/main" id="{A29F0B1F-EBD6-4FD7-B923-43B17AA8C341}"/>
              </a:ext>
            </a:extLst>
          </p:cNvPr>
          <p:cNvPicPr>
            <a:picLocks noChangeAspect="1"/>
          </p:cNvPicPr>
          <p:nvPr/>
        </p:nvPicPr>
        <p:blipFill>
          <a:blip r:embed="rId2"/>
          <a:stretch>
            <a:fillRect/>
          </a:stretch>
        </p:blipFill>
        <p:spPr>
          <a:xfrm>
            <a:off x="323984" y="2801114"/>
            <a:ext cx="8130695" cy="4056886"/>
          </a:xfrm>
          <a:prstGeom prst="rect">
            <a:avLst/>
          </a:prstGeom>
        </p:spPr>
      </p:pic>
    </p:spTree>
    <p:extLst>
      <p:ext uri="{BB962C8B-B14F-4D97-AF65-F5344CB8AC3E}">
        <p14:creationId xmlns:p14="http://schemas.microsoft.com/office/powerpoint/2010/main" val="346772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2E42-4DAE-4AB4-BED8-DA3532FA3670}"/>
              </a:ext>
            </a:extLst>
          </p:cNvPr>
          <p:cNvSpPr>
            <a:spLocks noGrp="1"/>
          </p:cNvSpPr>
          <p:nvPr>
            <p:ph type="title"/>
          </p:nvPr>
        </p:nvSpPr>
        <p:spPr/>
        <p:txBody>
          <a:bodyPr/>
          <a:lstStyle/>
          <a:p>
            <a:r>
              <a:rPr lang="en-US" dirty="0"/>
              <a:t>Political Risk Mitigation</a:t>
            </a:r>
          </a:p>
        </p:txBody>
      </p:sp>
      <p:sp>
        <p:nvSpPr>
          <p:cNvPr id="3" name="Content Placeholder 2">
            <a:extLst>
              <a:ext uri="{FF2B5EF4-FFF2-40B4-BE49-F238E27FC236}">
                <a16:creationId xmlns:a16="http://schemas.microsoft.com/office/drawing/2014/main" id="{6D1ACBB0-ED48-469A-BDE5-06EB2A82BDEA}"/>
              </a:ext>
            </a:extLst>
          </p:cNvPr>
          <p:cNvSpPr>
            <a:spLocks noGrp="1"/>
          </p:cNvSpPr>
          <p:nvPr>
            <p:ph idx="1"/>
          </p:nvPr>
        </p:nvSpPr>
        <p:spPr>
          <a:xfrm>
            <a:off x="498369" y="1421437"/>
            <a:ext cx="8532955" cy="5313054"/>
          </a:xfrm>
        </p:spPr>
        <p:txBody>
          <a:bodyPr>
            <a:normAutofit fontScale="32500" lnSpcReduction="20000"/>
          </a:bodyPr>
          <a:lstStyle/>
          <a:p>
            <a:r>
              <a:rPr lang="en-US" sz="5000" dirty="0"/>
              <a:t>Stakeholder engagement</a:t>
            </a:r>
          </a:p>
          <a:p>
            <a:pPr lvl="1"/>
            <a:r>
              <a:rPr lang="en-US" sz="5000" dirty="0"/>
              <a:t>Prior and early engagement of key FDI stakeholder: host government, key political leader, and impacted communities</a:t>
            </a:r>
          </a:p>
          <a:p>
            <a:r>
              <a:rPr lang="en-US" sz="5000" dirty="0"/>
              <a:t>Use of domestic partners</a:t>
            </a:r>
          </a:p>
          <a:p>
            <a:pPr lvl="1"/>
            <a:r>
              <a:rPr lang="en-US" sz="5000" dirty="0"/>
              <a:t>Domestic partners could act as a potential “shield” to prevent government from implementing additional interference in the conduct of the business.</a:t>
            </a:r>
          </a:p>
          <a:p>
            <a:r>
              <a:rPr lang="en-US" sz="5000" dirty="0"/>
              <a:t>International investment agreements</a:t>
            </a:r>
          </a:p>
          <a:p>
            <a:pPr lvl="1"/>
            <a:r>
              <a:rPr lang="en-US" sz="5000" dirty="0"/>
              <a:t>An IIA spells put specific rights and responsibilities of both the foreign firm and government</a:t>
            </a:r>
          </a:p>
          <a:p>
            <a:r>
              <a:rPr lang="en-US" sz="5000" dirty="0"/>
              <a:t>Gradual investing</a:t>
            </a:r>
          </a:p>
          <a:p>
            <a:pPr lvl="1"/>
            <a:r>
              <a:rPr lang="en-US" sz="5000" dirty="0"/>
              <a:t>A MNE may follow a “prudent investment” policy, which invests capital in stages, and rely primarily upon retained earnings from the business itself for additional capital and expansion.</a:t>
            </a:r>
          </a:p>
          <a:p>
            <a:r>
              <a:rPr lang="en-US" sz="5000" dirty="0"/>
              <a:t>Blocked funds management</a:t>
            </a:r>
          </a:p>
          <a:p>
            <a:pPr lvl="1"/>
            <a:r>
              <a:rPr lang="en-US" sz="5000" dirty="0"/>
              <a:t>Analyze the effect of blocked funds, move funds through a variety of repositioning techniques, and reinvested in the local country in a manner that avoids deterioration in their real value </a:t>
            </a:r>
          </a:p>
          <a:p>
            <a:r>
              <a:rPr lang="en-US" sz="5000" dirty="0"/>
              <a:t>Dispute resolution</a:t>
            </a:r>
          </a:p>
          <a:p>
            <a:pPr lvl="1"/>
            <a:r>
              <a:rPr lang="en-US" sz="5000" dirty="0"/>
              <a:t>MNEs can also require all disputes to </a:t>
            </a:r>
            <a:r>
              <a:rPr lang="en-US" sz="5000" dirty="0" err="1"/>
              <a:t>to</a:t>
            </a:r>
            <a:r>
              <a:rPr lang="en-US" sz="5000" dirty="0"/>
              <a:t> go to international arbitration or to be resolved according to the rules of the International Centre for the Settlement of Investment Disputes (ICSID).</a:t>
            </a:r>
          </a:p>
          <a:p>
            <a:r>
              <a:rPr lang="en-US" sz="5000" dirty="0"/>
              <a:t>Political risk insurance</a:t>
            </a:r>
          </a:p>
          <a:p>
            <a:pPr lvl="1"/>
            <a:r>
              <a:rPr lang="en-US" sz="5000" dirty="0"/>
              <a:t>Governmental and private insurers offer policies designed to manage political risks, including the risk of expropriation and nationalization.</a:t>
            </a:r>
          </a:p>
          <a:p>
            <a:pPr lvl="1"/>
            <a:r>
              <a:rPr lang="en-US" sz="5000" dirty="0"/>
              <a:t>Berne Union, MIGA</a:t>
            </a:r>
          </a:p>
          <a:p>
            <a:endParaRPr lang="en-US" dirty="0"/>
          </a:p>
        </p:txBody>
      </p:sp>
    </p:spTree>
    <p:extLst>
      <p:ext uri="{BB962C8B-B14F-4D97-AF65-F5344CB8AC3E}">
        <p14:creationId xmlns:p14="http://schemas.microsoft.com/office/powerpoint/2010/main" val="196874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8CC2-F633-4904-B77B-A252D2FF00E1}"/>
              </a:ext>
            </a:extLst>
          </p:cNvPr>
          <p:cNvSpPr>
            <a:spLocks noGrp="1"/>
          </p:cNvSpPr>
          <p:nvPr>
            <p:ph type="title"/>
          </p:nvPr>
        </p:nvSpPr>
        <p:spPr/>
        <p:txBody>
          <a:bodyPr/>
          <a:lstStyle/>
          <a:p>
            <a:r>
              <a:rPr lang="en-US" altLang="en-US" dirty="0"/>
              <a:t>Project Versus Parent Valuation</a:t>
            </a:r>
            <a:endParaRPr lang="en-US" dirty="0"/>
          </a:p>
        </p:txBody>
      </p:sp>
      <p:sp>
        <p:nvSpPr>
          <p:cNvPr id="5" name="Content Placeholder 4">
            <a:extLst>
              <a:ext uri="{FF2B5EF4-FFF2-40B4-BE49-F238E27FC236}">
                <a16:creationId xmlns:a16="http://schemas.microsoft.com/office/drawing/2014/main" id="{F966CCA6-CFF8-47DB-A0F6-0BA033FC6A1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E151BA4-25F3-494B-9530-42F30A627BDF}"/>
              </a:ext>
            </a:extLst>
          </p:cNvPr>
          <p:cNvPicPr>
            <a:picLocks noChangeAspect="1"/>
          </p:cNvPicPr>
          <p:nvPr/>
        </p:nvPicPr>
        <p:blipFill>
          <a:blip r:embed="rId2"/>
          <a:stretch>
            <a:fillRect/>
          </a:stretch>
        </p:blipFill>
        <p:spPr>
          <a:xfrm>
            <a:off x="0" y="1721041"/>
            <a:ext cx="9144000" cy="3415917"/>
          </a:xfrm>
          <a:prstGeom prst="rect">
            <a:avLst/>
          </a:prstGeom>
        </p:spPr>
      </p:pic>
    </p:spTree>
    <p:extLst>
      <p:ext uri="{BB962C8B-B14F-4D97-AF65-F5344CB8AC3E}">
        <p14:creationId xmlns:p14="http://schemas.microsoft.com/office/powerpoint/2010/main" val="276312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9D48BA-4AD0-46DF-A592-6F7D70DF6F9F}"/>
              </a:ext>
            </a:extLst>
          </p:cNvPr>
          <p:cNvSpPr>
            <a:spLocks noGrp="1"/>
          </p:cNvSpPr>
          <p:nvPr>
            <p:ph idx="1"/>
          </p:nvPr>
        </p:nvSpPr>
        <p:spPr>
          <a:xfrm>
            <a:off x="359693" y="875397"/>
            <a:ext cx="8155657" cy="5301566"/>
          </a:xfrm>
        </p:spPr>
        <p:txBody>
          <a:bodyPr>
            <a:normAutofit fontScale="85000" lnSpcReduction="10000"/>
          </a:bodyPr>
          <a:lstStyle/>
          <a:p>
            <a:r>
              <a:rPr lang="en-US" altLang="en-US" dirty="0"/>
              <a:t>A strong theoretical argument exists in favor of analyzing any foreign project from the viewpoint of the parent.</a:t>
            </a:r>
          </a:p>
          <a:p>
            <a:pPr lvl="1"/>
            <a:r>
              <a:rPr lang="en-US" altLang="en-US" dirty="0"/>
              <a:t>Cash flows to the parent are ultimately the basis for dividends to stockholders, reinvestment elsewhere in the world, repayment of corporate-wide debt, and other purposes that affect the firm’s many interest groups.</a:t>
            </a:r>
          </a:p>
          <a:p>
            <a:pPr lvl="1"/>
            <a:r>
              <a:rPr lang="en-US" altLang="en-US" dirty="0"/>
              <a:t>However, this viewpoint violates a cardinal concept of capital budgeting—that financial cash flows should not be mixed with operating cash flows.</a:t>
            </a:r>
          </a:p>
          <a:p>
            <a:r>
              <a:rPr lang="en-US" altLang="en-US" dirty="0"/>
              <a:t>Evaluation of a project from the local viewpoint serves some useful purposes:</a:t>
            </a:r>
          </a:p>
          <a:p>
            <a:pPr lvl="1"/>
            <a:r>
              <a:rPr lang="en-US" altLang="en-US" dirty="0"/>
              <a:t>MNEs should invest only if they can earn a risk-adjusted return greater than locally based competitors can earn on the same project, otherwise their stockholders would be better off buying shares in local firms</a:t>
            </a:r>
          </a:p>
          <a:p>
            <a:r>
              <a:rPr lang="en-US" altLang="en-US" dirty="0"/>
              <a:t>Most firms appear to evaluate foreign projects from both parent and project viewpoints (to obtain perspectives on NPV and the overall effect on consolidated earnings of the firm).</a:t>
            </a:r>
          </a:p>
          <a:p>
            <a:pPr lvl="1"/>
            <a:r>
              <a:rPr lang="en-US" altLang="en-US" dirty="0"/>
              <a:t>Local viewpoint should be subordinated to the parent’s viewpoint.</a:t>
            </a:r>
          </a:p>
          <a:p>
            <a:endParaRPr lang="en-US" dirty="0"/>
          </a:p>
        </p:txBody>
      </p:sp>
    </p:spTree>
    <p:extLst>
      <p:ext uri="{BB962C8B-B14F-4D97-AF65-F5344CB8AC3E}">
        <p14:creationId xmlns:p14="http://schemas.microsoft.com/office/powerpoint/2010/main" val="9523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5849-578F-4AE9-9F99-7F0088CCE9C8}"/>
              </a:ext>
            </a:extLst>
          </p:cNvPr>
          <p:cNvSpPr>
            <a:spLocks noGrp="1"/>
          </p:cNvSpPr>
          <p:nvPr>
            <p:ph type="title"/>
          </p:nvPr>
        </p:nvSpPr>
        <p:spPr>
          <a:xfrm>
            <a:off x="199980" y="774502"/>
            <a:ext cx="8839200" cy="795341"/>
          </a:xfrm>
        </p:spPr>
        <p:txBody>
          <a:bodyPr>
            <a:noAutofit/>
          </a:bodyPr>
          <a:lstStyle/>
          <a:p>
            <a:r>
              <a:rPr lang="en-US" altLang="en-US" sz="2400" dirty="0"/>
              <a:t>Capital Budgeting from the Parent’s Perspective: Example1</a:t>
            </a:r>
            <a:endParaRPr lang="en-US" sz="2400" dirty="0"/>
          </a:p>
        </p:txBody>
      </p:sp>
      <p:sp>
        <p:nvSpPr>
          <p:cNvPr id="4" name="Rectangle 2">
            <a:extLst>
              <a:ext uri="{FF2B5EF4-FFF2-40B4-BE49-F238E27FC236}">
                <a16:creationId xmlns:a16="http://schemas.microsoft.com/office/drawing/2014/main" id="{2FE466EF-D47A-4FDE-BDF6-CCAFC53054D4}"/>
              </a:ext>
            </a:extLst>
          </p:cNvPr>
          <p:cNvSpPr txBox="1">
            <a:spLocks noChangeArrowheads="1"/>
          </p:cNvSpPr>
          <p:nvPr/>
        </p:nvSpPr>
        <p:spPr>
          <a:xfrm>
            <a:off x="457200" y="910066"/>
            <a:ext cx="8229600" cy="990600"/>
          </a:xfrm>
          <a:prstGeom prst="rect">
            <a:avLst/>
          </a:prstGeom>
        </p:spPr>
        <p:txBody>
          <a:bodyPr vert="horz" lIns="91426" tIns="45713" rIns="91426" bIns="45713" rtlCol="0" anchor="ctr">
            <a:noAutofit/>
          </a:bodyPr>
          <a:lstStyle>
            <a:lvl1pPr algn="l" defTabSz="685800" rtl="0" eaLnBrk="1" latinLnBrk="0" hangingPunct="1">
              <a:lnSpc>
                <a:spcPct val="90000"/>
              </a:lnSpc>
              <a:spcBef>
                <a:spcPct val="0"/>
              </a:spcBef>
              <a:buNone/>
              <a:defRPr sz="3200" b="1" kern="1200">
                <a:solidFill>
                  <a:schemeClr val="tx1"/>
                </a:solidFill>
                <a:latin typeface="Times New Roman" panose="02020603050405020304" pitchFamily="18" charset="0"/>
                <a:ea typeface="+mj-ea"/>
                <a:cs typeface="Times New Roman" panose="02020603050405020304" pitchFamily="18" charset="0"/>
              </a:defRPr>
            </a:lvl1pPr>
          </a:lstStyle>
          <a:p>
            <a:pPr defTabSz="1031875"/>
            <a:endParaRPr lang="en-US" altLang="en-US" sz="3600" dirty="0"/>
          </a:p>
        </p:txBody>
      </p:sp>
      <p:sp>
        <p:nvSpPr>
          <p:cNvPr id="5" name="Rectangle 20">
            <a:extLst>
              <a:ext uri="{FF2B5EF4-FFF2-40B4-BE49-F238E27FC236}">
                <a16:creationId xmlns:a16="http://schemas.microsoft.com/office/drawing/2014/main" id="{A97C3DD1-B675-4367-B70A-44DBC967504D}"/>
              </a:ext>
            </a:extLst>
          </p:cNvPr>
          <p:cNvSpPr txBox="1">
            <a:spLocks noChangeArrowheads="1"/>
          </p:cNvSpPr>
          <p:nvPr/>
        </p:nvSpPr>
        <p:spPr>
          <a:xfrm>
            <a:off x="366690" y="1810020"/>
            <a:ext cx="8229600" cy="3992563"/>
          </a:xfrm>
          <a:prstGeom prst="rect">
            <a:avLst/>
          </a:prstGeom>
        </p:spPr>
        <p:txBody>
          <a:bodyPr vert="horz" lIns="91440" tIns="45720" rIns="91440" bIns="45720" rtlCol="0">
            <a:normAutofit/>
          </a:bodyPr>
          <a:lstStyle>
            <a:lvl1pPr marL="457200" indent="-45720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Times New Roman" panose="02020603050405020304" pitchFamily="18" charset="0"/>
              <a:buChar char="―"/>
              <a:defRPr sz="2400" b="0" kern="1200">
                <a:solidFill>
                  <a:srgbClr val="544000"/>
                </a:solidFill>
                <a:latin typeface="Times New Roman" panose="02020603050405020304" pitchFamily="18" charset="0"/>
                <a:ea typeface="+mn-ea"/>
                <a:cs typeface="Times New Roman" panose="02020603050405020304" pitchFamily="18" charset="0"/>
              </a:defRPr>
            </a:lvl2pPr>
            <a:lvl3pPr marL="971550" indent="-2857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ct val="50000"/>
              </a:spcBef>
              <a:buFontTx/>
              <a:buNone/>
            </a:pPr>
            <a:r>
              <a:rPr lang="en-US" altLang="en-US" sz="2000" dirty="0"/>
              <a:t>A U.S. MNC is considering a European opportunity. The size and timing of the after-tax cash flows are:</a:t>
            </a:r>
            <a:endParaRPr lang="en-US" altLang="en-US" sz="2400" dirty="0"/>
          </a:p>
        </p:txBody>
      </p:sp>
      <p:sp>
        <p:nvSpPr>
          <p:cNvPr id="6" name="Rectangle 3">
            <a:extLst>
              <a:ext uri="{FF2B5EF4-FFF2-40B4-BE49-F238E27FC236}">
                <a16:creationId xmlns:a16="http://schemas.microsoft.com/office/drawing/2014/main" id="{F6E28D2B-5B40-4709-B4FE-41FFD30529E1}"/>
              </a:ext>
            </a:extLst>
          </p:cNvPr>
          <p:cNvSpPr>
            <a:spLocks noChangeArrowheads="1"/>
          </p:cNvSpPr>
          <p:nvPr/>
        </p:nvSpPr>
        <p:spPr bwMode="auto">
          <a:xfrm>
            <a:off x="685800" y="624406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3236" tIns="51618" rIns="103236" bIns="51618"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7" name="Text Box 5">
            <a:extLst>
              <a:ext uri="{FF2B5EF4-FFF2-40B4-BE49-F238E27FC236}">
                <a16:creationId xmlns:a16="http://schemas.microsoft.com/office/drawing/2014/main" id="{F1A14E05-087D-4188-BD04-8805D0BA1314}"/>
              </a:ext>
            </a:extLst>
          </p:cNvPr>
          <p:cNvSpPr txBox="1">
            <a:spLocks noChangeArrowheads="1"/>
          </p:cNvSpPr>
          <p:nvPr/>
        </p:nvSpPr>
        <p:spPr bwMode="auto">
          <a:xfrm>
            <a:off x="76200" y="4629496"/>
            <a:ext cx="8839200" cy="71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227" tIns="51613" rIns="103227" bIns="51613">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000" dirty="0">
                <a:latin typeface="Times New Roman" panose="02020603050405020304" pitchFamily="18" charset="0"/>
                <a:ea typeface="Arial Unicode MS" panose="020B0604020202020204" pitchFamily="34" charset="-128"/>
                <a:cs typeface="Times New Roman" panose="02020603050405020304" pitchFamily="18" charset="0"/>
                <a:sym typeface="Symbol" pitchFamily="18" charset="2"/>
              </a:rPr>
              <a:t>The inflation rate in the euro zone is </a:t>
            </a:r>
            <a:r>
              <a:rPr lang="en-US" altLang="en-US" sz="2000" baseline="-25000" dirty="0">
                <a:latin typeface="Times New Roman" panose="02020603050405020304" pitchFamily="18" charset="0"/>
                <a:ea typeface="Arial Unicode MS" panose="020B0604020202020204" pitchFamily="34" charset="-128"/>
                <a:cs typeface="Times New Roman" panose="02020603050405020304" pitchFamily="18" charset="0"/>
              </a:rPr>
              <a:t>€</a:t>
            </a:r>
            <a:r>
              <a:rPr lang="en-US" altLang="en-US" sz="2000" dirty="0">
                <a:latin typeface="Times New Roman" panose="02020603050405020304" pitchFamily="18" charset="0"/>
                <a:ea typeface="Arial Unicode MS" panose="020B0604020202020204" pitchFamily="34" charset="-128"/>
                <a:cs typeface="Times New Roman" panose="02020603050405020304" pitchFamily="18" charset="0"/>
              </a:rPr>
              <a:t> = 3%, the inflation rate in dollars is </a:t>
            </a:r>
            <a:r>
              <a:rPr lang="en-US" altLang="en-US" sz="2000" dirty="0">
                <a:latin typeface="Times New Roman" panose="02020603050405020304" pitchFamily="18" charset="0"/>
                <a:ea typeface="Arial Unicode MS" panose="020B0604020202020204" pitchFamily="34" charset="-128"/>
                <a:cs typeface="Times New Roman" panose="02020603050405020304" pitchFamily="18" charset="0"/>
                <a:sym typeface="Symbol" pitchFamily="18" charset="2"/>
              </a:rPr>
              <a:t></a:t>
            </a:r>
            <a:r>
              <a:rPr lang="en-US" altLang="en-US" sz="2000" baseline="-25000" dirty="0">
                <a:latin typeface="Times New Roman" panose="02020603050405020304" pitchFamily="18" charset="0"/>
                <a:ea typeface="Arial Unicode MS" panose="020B0604020202020204" pitchFamily="34" charset="-128"/>
                <a:cs typeface="Times New Roman" panose="02020603050405020304" pitchFamily="18" charset="0"/>
              </a:rPr>
              <a:t>$</a:t>
            </a:r>
            <a:r>
              <a:rPr lang="en-US" altLang="en-US" sz="2000" i="1" dirty="0">
                <a:latin typeface="Times New Roman" panose="02020603050405020304" pitchFamily="18" charset="0"/>
                <a:ea typeface="Arial Unicode MS" panose="020B0604020202020204" pitchFamily="34" charset="-128"/>
                <a:cs typeface="Times New Roman" panose="02020603050405020304" pitchFamily="18" charset="0"/>
              </a:rPr>
              <a:t> = </a:t>
            </a:r>
            <a:r>
              <a:rPr lang="en-US" altLang="en-US" sz="2000" dirty="0">
                <a:latin typeface="Times New Roman" panose="02020603050405020304" pitchFamily="18" charset="0"/>
                <a:ea typeface="Arial Unicode MS" panose="020B0604020202020204" pitchFamily="34" charset="-128"/>
                <a:cs typeface="Times New Roman" panose="02020603050405020304" pitchFamily="18" charset="0"/>
              </a:rPr>
              <a:t>6%, and the WACC is 15%.</a:t>
            </a:r>
          </a:p>
        </p:txBody>
      </p:sp>
      <p:grpSp>
        <p:nvGrpSpPr>
          <p:cNvPr id="8" name="Group 6">
            <a:extLst>
              <a:ext uri="{FF2B5EF4-FFF2-40B4-BE49-F238E27FC236}">
                <a16:creationId xmlns:a16="http://schemas.microsoft.com/office/drawing/2014/main" id="{94C1FACD-1653-4252-8632-672E094EA5E3}"/>
              </a:ext>
            </a:extLst>
          </p:cNvPr>
          <p:cNvGrpSpPr>
            <a:grpSpLocks/>
          </p:cNvGrpSpPr>
          <p:nvPr/>
        </p:nvGrpSpPr>
        <p:grpSpPr bwMode="auto">
          <a:xfrm>
            <a:off x="1112957" y="2669596"/>
            <a:ext cx="6486525" cy="1501775"/>
            <a:chOff x="716" y="1039"/>
            <a:chExt cx="3678" cy="820"/>
          </a:xfrm>
        </p:grpSpPr>
        <p:sp>
          <p:nvSpPr>
            <p:cNvPr id="9" name="Line 7">
              <a:extLst>
                <a:ext uri="{FF2B5EF4-FFF2-40B4-BE49-F238E27FC236}">
                  <a16:creationId xmlns:a16="http://schemas.microsoft.com/office/drawing/2014/main" id="{73B9EA80-4A6F-4453-9BAE-5D8228B876F2}"/>
                </a:ext>
              </a:extLst>
            </p:cNvPr>
            <p:cNvSpPr>
              <a:spLocks noChangeShapeType="1"/>
            </p:cNvSpPr>
            <p:nvPr/>
          </p:nvSpPr>
          <p:spPr bwMode="auto">
            <a:xfrm>
              <a:off x="1058" y="1448"/>
              <a:ext cx="30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a:extLst>
                <a:ext uri="{FF2B5EF4-FFF2-40B4-BE49-F238E27FC236}">
                  <a16:creationId xmlns:a16="http://schemas.microsoft.com/office/drawing/2014/main" id="{E4E35F91-58DA-4E9D-9E2E-6A9EEB0EF7AA}"/>
                </a:ext>
              </a:extLst>
            </p:cNvPr>
            <p:cNvSpPr>
              <a:spLocks noChangeShapeType="1"/>
            </p:cNvSpPr>
            <p:nvPr/>
          </p:nvSpPr>
          <p:spPr bwMode="auto">
            <a:xfrm>
              <a:off x="1050" y="1372"/>
              <a:ext cx="0" cy="1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9">
              <a:extLst>
                <a:ext uri="{FF2B5EF4-FFF2-40B4-BE49-F238E27FC236}">
                  <a16:creationId xmlns:a16="http://schemas.microsoft.com/office/drawing/2014/main" id="{841A9318-D0BE-4DA8-817F-147786E221A3}"/>
                </a:ext>
              </a:extLst>
            </p:cNvPr>
            <p:cNvSpPr>
              <a:spLocks noChangeArrowheads="1"/>
            </p:cNvSpPr>
            <p:nvPr/>
          </p:nvSpPr>
          <p:spPr bwMode="auto">
            <a:xfrm>
              <a:off x="716" y="1039"/>
              <a:ext cx="57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80984" tIns="40492" rIns="80984" bIns="40492">
              <a:spAutoFit/>
            </a:bodyPr>
            <a:lstStyle>
              <a:lvl1pPr defTabSz="912813" eaLnBrk="0" hangingPunct="0">
                <a:defRPr>
                  <a:solidFill>
                    <a:schemeClr val="tx1"/>
                  </a:solidFill>
                  <a:latin typeface="Arial" pitchFamily="34" charset="0"/>
                </a:defRPr>
              </a:lvl1pPr>
              <a:lvl2pPr marL="742950" indent="-285750" defTabSz="912813" eaLnBrk="0" hangingPunct="0">
                <a:defRPr>
                  <a:solidFill>
                    <a:schemeClr val="tx1"/>
                  </a:solidFill>
                  <a:latin typeface="Arial" pitchFamily="34" charset="0"/>
                </a:defRPr>
              </a:lvl2pPr>
              <a:lvl3pPr marL="1143000" indent="-228600" defTabSz="912813" eaLnBrk="0" hangingPunct="0">
                <a:defRPr>
                  <a:solidFill>
                    <a:schemeClr val="tx1"/>
                  </a:solidFill>
                  <a:latin typeface="Arial" pitchFamily="34" charset="0"/>
                </a:defRPr>
              </a:lvl3pPr>
              <a:lvl4pPr marL="1600200" indent="-228600" defTabSz="912813" eaLnBrk="0" hangingPunct="0">
                <a:defRPr>
                  <a:solidFill>
                    <a:schemeClr val="tx1"/>
                  </a:solidFill>
                  <a:latin typeface="Arial" pitchFamily="34" charset="0"/>
                </a:defRPr>
              </a:lvl4pPr>
              <a:lvl5pPr marL="2057400" indent="-228600" defTabSz="912813" eaLnBrk="0" hangingPunct="0">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pPr eaLnBrk="1" hangingPunct="1"/>
              <a:r>
                <a:rPr lang="en-US" altLang="en-US" sz="2700" dirty="0">
                  <a:latin typeface="Times New Roman" pitchFamily="18" charset="0"/>
                </a:rPr>
                <a:t>–€600</a:t>
              </a:r>
            </a:p>
          </p:txBody>
        </p:sp>
        <p:sp>
          <p:nvSpPr>
            <p:cNvPr id="12" name="Text Box 10">
              <a:extLst>
                <a:ext uri="{FF2B5EF4-FFF2-40B4-BE49-F238E27FC236}">
                  <a16:creationId xmlns:a16="http://schemas.microsoft.com/office/drawing/2014/main" id="{B4671718-5ACC-41B3-AE4F-4F3E3207CB64}"/>
                </a:ext>
              </a:extLst>
            </p:cNvPr>
            <p:cNvSpPr txBox="1">
              <a:spLocks noChangeArrowheads="1"/>
            </p:cNvSpPr>
            <p:nvPr/>
          </p:nvSpPr>
          <p:spPr bwMode="auto">
            <a:xfrm>
              <a:off x="889" y="1580"/>
              <a:ext cx="25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80984" tIns="40492" rIns="80984" bIns="40492">
              <a:spAutoFit/>
            </a:bodyPr>
            <a:lstStyle>
              <a:lvl1pPr defTabSz="912813" eaLnBrk="0" hangingPunct="0">
                <a:defRPr>
                  <a:solidFill>
                    <a:schemeClr val="tx1"/>
                  </a:solidFill>
                  <a:latin typeface="Arial" pitchFamily="34" charset="0"/>
                </a:defRPr>
              </a:lvl1pPr>
              <a:lvl2pPr marL="742950" indent="-285750" defTabSz="912813" eaLnBrk="0" hangingPunct="0">
                <a:defRPr>
                  <a:solidFill>
                    <a:schemeClr val="tx1"/>
                  </a:solidFill>
                  <a:latin typeface="Arial" pitchFamily="34" charset="0"/>
                </a:defRPr>
              </a:lvl2pPr>
              <a:lvl3pPr marL="1143000" indent="-228600" defTabSz="912813" eaLnBrk="0" hangingPunct="0">
                <a:defRPr>
                  <a:solidFill>
                    <a:schemeClr val="tx1"/>
                  </a:solidFill>
                  <a:latin typeface="Arial" pitchFamily="34" charset="0"/>
                </a:defRPr>
              </a:lvl3pPr>
              <a:lvl4pPr marL="1600200" indent="-228600" defTabSz="912813" eaLnBrk="0" hangingPunct="0">
                <a:defRPr>
                  <a:solidFill>
                    <a:schemeClr val="tx1"/>
                  </a:solidFill>
                  <a:latin typeface="Arial" pitchFamily="34" charset="0"/>
                </a:defRPr>
              </a:lvl4pPr>
              <a:lvl5pPr marL="2057400" indent="-228600" defTabSz="912813" eaLnBrk="0" hangingPunct="0">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2800">
                  <a:latin typeface="Times New Roman" pitchFamily="18" charset="0"/>
                </a:rPr>
                <a:t>0</a:t>
              </a:r>
            </a:p>
          </p:txBody>
        </p:sp>
        <p:sp>
          <p:nvSpPr>
            <p:cNvPr id="13" name="Line 11">
              <a:extLst>
                <a:ext uri="{FF2B5EF4-FFF2-40B4-BE49-F238E27FC236}">
                  <a16:creationId xmlns:a16="http://schemas.microsoft.com/office/drawing/2014/main" id="{5BB6D1C7-FABB-4D45-BACF-1ABD04BC608E}"/>
                </a:ext>
              </a:extLst>
            </p:cNvPr>
            <p:cNvSpPr>
              <a:spLocks noChangeShapeType="1"/>
            </p:cNvSpPr>
            <p:nvPr/>
          </p:nvSpPr>
          <p:spPr bwMode="auto">
            <a:xfrm>
              <a:off x="2044" y="1372"/>
              <a:ext cx="0" cy="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2">
              <a:extLst>
                <a:ext uri="{FF2B5EF4-FFF2-40B4-BE49-F238E27FC236}">
                  <a16:creationId xmlns:a16="http://schemas.microsoft.com/office/drawing/2014/main" id="{904365FC-D1DD-41AC-A995-9FC297FDCD67}"/>
                </a:ext>
              </a:extLst>
            </p:cNvPr>
            <p:cNvSpPr>
              <a:spLocks noChangeArrowheads="1"/>
            </p:cNvSpPr>
            <p:nvPr/>
          </p:nvSpPr>
          <p:spPr bwMode="auto">
            <a:xfrm>
              <a:off x="1796" y="1039"/>
              <a:ext cx="48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80984" tIns="40492" rIns="80984" bIns="40492">
              <a:spAutoFit/>
            </a:bodyPr>
            <a:lstStyle>
              <a:lvl1pPr defTabSz="912813" eaLnBrk="0" hangingPunct="0">
                <a:defRPr>
                  <a:solidFill>
                    <a:schemeClr val="tx1"/>
                  </a:solidFill>
                  <a:latin typeface="Arial" pitchFamily="34" charset="0"/>
                </a:defRPr>
              </a:lvl1pPr>
              <a:lvl2pPr marL="742950" indent="-285750" defTabSz="912813" eaLnBrk="0" hangingPunct="0">
                <a:defRPr>
                  <a:solidFill>
                    <a:schemeClr val="tx1"/>
                  </a:solidFill>
                  <a:latin typeface="Arial" pitchFamily="34" charset="0"/>
                </a:defRPr>
              </a:lvl2pPr>
              <a:lvl3pPr marL="1143000" indent="-228600" defTabSz="912813" eaLnBrk="0" hangingPunct="0">
                <a:defRPr>
                  <a:solidFill>
                    <a:schemeClr val="tx1"/>
                  </a:solidFill>
                  <a:latin typeface="Arial" pitchFamily="34" charset="0"/>
                </a:defRPr>
              </a:lvl3pPr>
              <a:lvl4pPr marL="1600200" indent="-228600" defTabSz="912813" eaLnBrk="0" hangingPunct="0">
                <a:defRPr>
                  <a:solidFill>
                    <a:schemeClr val="tx1"/>
                  </a:solidFill>
                  <a:latin typeface="Arial" pitchFamily="34" charset="0"/>
                </a:defRPr>
              </a:lvl4pPr>
              <a:lvl5pPr marL="2057400" indent="-228600" defTabSz="912813" eaLnBrk="0" hangingPunct="0">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pPr eaLnBrk="1" hangingPunct="1"/>
              <a:r>
                <a:rPr lang="en-US" altLang="en-US" sz="2700" dirty="0">
                  <a:latin typeface="Times New Roman" pitchFamily="18" charset="0"/>
                </a:rPr>
                <a:t>€200</a:t>
              </a:r>
            </a:p>
          </p:txBody>
        </p:sp>
        <p:sp>
          <p:nvSpPr>
            <p:cNvPr id="15" name="Text Box 13">
              <a:extLst>
                <a:ext uri="{FF2B5EF4-FFF2-40B4-BE49-F238E27FC236}">
                  <a16:creationId xmlns:a16="http://schemas.microsoft.com/office/drawing/2014/main" id="{A756A1A4-3429-4006-9328-7CD530A2FED8}"/>
                </a:ext>
              </a:extLst>
            </p:cNvPr>
            <p:cNvSpPr txBox="1">
              <a:spLocks noChangeArrowheads="1"/>
            </p:cNvSpPr>
            <p:nvPr/>
          </p:nvSpPr>
          <p:spPr bwMode="auto">
            <a:xfrm>
              <a:off x="1926" y="1580"/>
              <a:ext cx="26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80984" tIns="40492" rIns="80984" bIns="40492">
              <a:spAutoFit/>
            </a:bodyPr>
            <a:lstStyle>
              <a:lvl1pPr defTabSz="912813" eaLnBrk="0" hangingPunct="0">
                <a:defRPr>
                  <a:solidFill>
                    <a:schemeClr val="tx1"/>
                  </a:solidFill>
                  <a:latin typeface="Arial" pitchFamily="34" charset="0"/>
                </a:defRPr>
              </a:lvl1pPr>
              <a:lvl2pPr marL="742950" indent="-285750" defTabSz="912813" eaLnBrk="0" hangingPunct="0">
                <a:defRPr>
                  <a:solidFill>
                    <a:schemeClr val="tx1"/>
                  </a:solidFill>
                  <a:latin typeface="Arial" pitchFamily="34" charset="0"/>
                </a:defRPr>
              </a:lvl2pPr>
              <a:lvl3pPr marL="1143000" indent="-228600" defTabSz="912813" eaLnBrk="0" hangingPunct="0">
                <a:defRPr>
                  <a:solidFill>
                    <a:schemeClr val="tx1"/>
                  </a:solidFill>
                  <a:latin typeface="Arial" pitchFamily="34" charset="0"/>
                </a:defRPr>
              </a:lvl3pPr>
              <a:lvl4pPr marL="1600200" indent="-228600" defTabSz="912813" eaLnBrk="0" hangingPunct="0">
                <a:defRPr>
                  <a:solidFill>
                    <a:schemeClr val="tx1"/>
                  </a:solidFill>
                  <a:latin typeface="Arial" pitchFamily="34" charset="0"/>
                </a:defRPr>
              </a:lvl4pPr>
              <a:lvl5pPr marL="2057400" indent="-228600" defTabSz="912813" eaLnBrk="0" hangingPunct="0">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2800">
                  <a:latin typeface="Times New Roman" pitchFamily="18" charset="0"/>
                </a:rPr>
                <a:t>1</a:t>
              </a:r>
            </a:p>
          </p:txBody>
        </p:sp>
        <p:sp>
          <p:nvSpPr>
            <p:cNvPr id="16" name="Line 14">
              <a:extLst>
                <a:ext uri="{FF2B5EF4-FFF2-40B4-BE49-F238E27FC236}">
                  <a16:creationId xmlns:a16="http://schemas.microsoft.com/office/drawing/2014/main" id="{2B05A9B0-12BC-4694-B98D-C6CB405139C5}"/>
                </a:ext>
              </a:extLst>
            </p:cNvPr>
            <p:cNvSpPr>
              <a:spLocks noChangeShapeType="1"/>
            </p:cNvSpPr>
            <p:nvPr/>
          </p:nvSpPr>
          <p:spPr bwMode="auto">
            <a:xfrm>
              <a:off x="3113" y="1372"/>
              <a:ext cx="0"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Rectangle 15">
              <a:extLst>
                <a:ext uri="{FF2B5EF4-FFF2-40B4-BE49-F238E27FC236}">
                  <a16:creationId xmlns:a16="http://schemas.microsoft.com/office/drawing/2014/main" id="{AFF1ED74-140A-4AEF-9864-94A7B0E3A6B4}"/>
                </a:ext>
              </a:extLst>
            </p:cNvPr>
            <p:cNvSpPr>
              <a:spLocks noChangeArrowheads="1"/>
            </p:cNvSpPr>
            <p:nvPr/>
          </p:nvSpPr>
          <p:spPr bwMode="auto">
            <a:xfrm>
              <a:off x="2876" y="1039"/>
              <a:ext cx="48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80984" tIns="40492" rIns="80984" bIns="40492">
              <a:spAutoFit/>
            </a:bodyPr>
            <a:lstStyle>
              <a:lvl1pPr defTabSz="912813" eaLnBrk="0" hangingPunct="0">
                <a:defRPr>
                  <a:solidFill>
                    <a:schemeClr val="tx1"/>
                  </a:solidFill>
                  <a:latin typeface="Arial" pitchFamily="34" charset="0"/>
                </a:defRPr>
              </a:lvl1pPr>
              <a:lvl2pPr marL="742950" indent="-285750" defTabSz="912813" eaLnBrk="0" hangingPunct="0">
                <a:defRPr>
                  <a:solidFill>
                    <a:schemeClr val="tx1"/>
                  </a:solidFill>
                  <a:latin typeface="Arial" pitchFamily="34" charset="0"/>
                </a:defRPr>
              </a:lvl2pPr>
              <a:lvl3pPr marL="1143000" indent="-228600" defTabSz="912813" eaLnBrk="0" hangingPunct="0">
                <a:defRPr>
                  <a:solidFill>
                    <a:schemeClr val="tx1"/>
                  </a:solidFill>
                  <a:latin typeface="Arial" pitchFamily="34" charset="0"/>
                </a:defRPr>
              </a:lvl3pPr>
              <a:lvl4pPr marL="1600200" indent="-228600" defTabSz="912813" eaLnBrk="0" hangingPunct="0">
                <a:defRPr>
                  <a:solidFill>
                    <a:schemeClr val="tx1"/>
                  </a:solidFill>
                  <a:latin typeface="Arial" pitchFamily="34" charset="0"/>
                </a:defRPr>
              </a:lvl4pPr>
              <a:lvl5pPr marL="2057400" indent="-228600" defTabSz="912813" eaLnBrk="0" hangingPunct="0">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pPr eaLnBrk="1" hangingPunct="1"/>
              <a:r>
                <a:rPr lang="en-US" altLang="en-US" sz="2700">
                  <a:latin typeface="Times New Roman" pitchFamily="18" charset="0"/>
                </a:rPr>
                <a:t>€500</a:t>
              </a:r>
            </a:p>
          </p:txBody>
        </p:sp>
        <p:sp>
          <p:nvSpPr>
            <p:cNvPr id="18" name="Text Box 16">
              <a:extLst>
                <a:ext uri="{FF2B5EF4-FFF2-40B4-BE49-F238E27FC236}">
                  <a16:creationId xmlns:a16="http://schemas.microsoft.com/office/drawing/2014/main" id="{91FCC11C-050F-4293-BB4E-75D261B92143}"/>
                </a:ext>
              </a:extLst>
            </p:cNvPr>
            <p:cNvSpPr txBox="1">
              <a:spLocks noChangeArrowheads="1"/>
            </p:cNvSpPr>
            <p:nvPr/>
          </p:nvSpPr>
          <p:spPr bwMode="auto">
            <a:xfrm>
              <a:off x="3006" y="1581"/>
              <a:ext cx="26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80984" tIns="40492" rIns="80984" bIns="40492">
              <a:spAutoFit/>
            </a:bodyPr>
            <a:lstStyle>
              <a:lvl1pPr defTabSz="912813" eaLnBrk="0" hangingPunct="0">
                <a:defRPr>
                  <a:solidFill>
                    <a:schemeClr val="tx1"/>
                  </a:solidFill>
                  <a:latin typeface="Arial" pitchFamily="34" charset="0"/>
                </a:defRPr>
              </a:lvl1pPr>
              <a:lvl2pPr marL="742950" indent="-285750" defTabSz="912813" eaLnBrk="0" hangingPunct="0">
                <a:defRPr>
                  <a:solidFill>
                    <a:schemeClr val="tx1"/>
                  </a:solidFill>
                  <a:latin typeface="Arial" pitchFamily="34" charset="0"/>
                </a:defRPr>
              </a:lvl2pPr>
              <a:lvl3pPr marL="1143000" indent="-228600" defTabSz="912813" eaLnBrk="0" hangingPunct="0">
                <a:defRPr>
                  <a:solidFill>
                    <a:schemeClr val="tx1"/>
                  </a:solidFill>
                  <a:latin typeface="Arial" pitchFamily="34" charset="0"/>
                </a:defRPr>
              </a:lvl3pPr>
              <a:lvl4pPr marL="1600200" indent="-228600" defTabSz="912813" eaLnBrk="0" hangingPunct="0">
                <a:defRPr>
                  <a:solidFill>
                    <a:schemeClr val="tx1"/>
                  </a:solidFill>
                  <a:latin typeface="Arial" pitchFamily="34" charset="0"/>
                </a:defRPr>
              </a:lvl4pPr>
              <a:lvl5pPr marL="2057400" indent="-228600" defTabSz="912813" eaLnBrk="0" hangingPunct="0">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2800">
                  <a:latin typeface="Times New Roman" pitchFamily="18" charset="0"/>
                </a:rPr>
                <a:t>2</a:t>
              </a:r>
            </a:p>
          </p:txBody>
        </p:sp>
        <p:sp>
          <p:nvSpPr>
            <p:cNvPr id="19" name="Line 17">
              <a:extLst>
                <a:ext uri="{FF2B5EF4-FFF2-40B4-BE49-F238E27FC236}">
                  <a16:creationId xmlns:a16="http://schemas.microsoft.com/office/drawing/2014/main" id="{4F51EF39-D8D3-4E15-AD4F-378DFEF0B3CB}"/>
                </a:ext>
              </a:extLst>
            </p:cNvPr>
            <p:cNvSpPr>
              <a:spLocks noChangeShapeType="1"/>
            </p:cNvSpPr>
            <p:nvPr/>
          </p:nvSpPr>
          <p:spPr bwMode="auto">
            <a:xfrm>
              <a:off x="4150" y="1382"/>
              <a:ext cx="0" cy="1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Rectangle 18">
              <a:extLst>
                <a:ext uri="{FF2B5EF4-FFF2-40B4-BE49-F238E27FC236}">
                  <a16:creationId xmlns:a16="http://schemas.microsoft.com/office/drawing/2014/main" id="{7BC6F00B-8293-4486-B799-BBB340FC3E8F}"/>
                </a:ext>
              </a:extLst>
            </p:cNvPr>
            <p:cNvSpPr>
              <a:spLocks noChangeArrowheads="1"/>
            </p:cNvSpPr>
            <p:nvPr/>
          </p:nvSpPr>
          <p:spPr bwMode="auto">
            <a:xfrm>
              <a:off x="3913" y="1039"/>
              <a:ext cx="48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80984" tIns="40492" rIns="80984" bIns="40492">
              <a:spAutoFit/>
            </a:bodyPr>
            <a:lstStyle>
              <a:lvl1pPr defTabSz="912813" eaLnBrk="0" hangingPunct="0">
                <a:defRPr>
                  <a:solidFill>
                    <a:schemeClr val="tx1"/>
                  </a:solidFill>
                  <a:latin typeface="Arial" pitchFamily="34" charset="0"/>
                </a:defRPr>
              </a:lvl1pPr>
              <a:lvl2pPr marL="742950" indent="-285750" defTabSz="912813" eaLnBrk="0" hangingPunct="0">
                <a:defRPr>
                  <a:solidFill>
                    <a:schemeClr val="tx1"/>
                  </a:solidFill>
                  <a:latin typeface="Arial" pitchFamily="34" charset="0"/>
                </a:defRPr>
              </a:lvl2pPr>
              <a:lvl3pPr marL="1143000" indent="-228600" defTabSz="912813" eaLnBrk="0" hangingPunct="0">
                <a:defRPr>
                  <a:solidFill>
                    <a:schemeClr val="tx1"/>
                  </a:solidFill>
                  <a:latin typeface="Arial" pitchFamily="34" charset="0"/>
                </a:defRPr>
              </a:lvl3pPr>
              <a:lvl4pPr marL="1600200" indent="-228600" defTabSz="912813" eaLnBrk="0" hangingPunct="0">
                <a:defRPr>
                  <a:solidFill>
                    <a:schemeClr val="tx1"/>
                  </a:solidFill>
                  <a:latin typeface="Arial" pitchFamily="34" charset="0"/>
                </a:defRPr>
              </a:lvl4pPr>
              <a:lvl5pPr marL="2057400" indent="-228600" defTabSz="912813" eaLnBrk="0" hangingPunct="0">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pPr>
                <a:spcBef>
                  <a:spcPct val="20000"/>
                </a:spcBef>
                <a:buClr>
                  <a:schemeClr val="accent1"/>
                </a:buClr>
                <a:buSzPct val="65000"/>
              </a:pPr>
              <a:r>
                <a:rPr lang="en-US" altLang="en-US" sz="2700">
                  <a:latin typeface="Times New Roman" pitchFamily="18" charset="0"/>
                </a:rPr>
                <a:t>€300</a:t>
              </a:r>
            </a:p>
          </p:txBody>
        </p:sp>
        <p:sp>
          <p:nvSpPr>
            <p:cNvPr id="21" name="Text Box 19">
              <a:extLst>
                <a:ext uri="{FF2B5EF4-FFF2-40B4-BE49-F238E27FC236}">
                  <a16:creationId xmlns:a16="http://schemas.microsoft.com/office/drawing/2014/main" id="{3012A613-F320-4AA2-B5E0-A5F02533C0B6}"/>
                </a:ext>
              </a:extLst>
            </p:cNvPr>
            <p:cNvSpPr txBox="1">
              <a:spLocks noChangeArrowheads="1"/>
            </p:cNvSpPr>
            <p:nvPr/>
          </p:nvSpPr>
          <p:spPr bwMode="auto">
            <a:xfrm>
              <a:off x="4044" y="1580"/>
              <a:ext cx="2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80984" tIns="40492" rIns="80984" bIns="40492">
              <a:spAutoFit/>
            </a:bodyPr>
            <a:lstStyle>
              <a:lvl1pPr defTabSz="912813" eaLnBrk="0" hangingPunct="0">
                <a:defRPr>
                  <a:solidFill>
                    <a:schemeClr val="tx1"/>
                  </a:solidFill>
                  <a:latin typeface="Arial" pitchFamily="34" charset="0"/>
                </a:defRPr>
              </a:lvl1pPr>
              <a:lvl2pPr marL="742950" indent="-285750" defTabSz="912813" eaLnBrk="0" hangingPunct="0">
                <a:defRPr>
                  <a:solidFill>
                    <a:schemeClr val="tx1"/>
                  </a:solidFill>
                  <a:latin typeface="Arial" pitchFamily="34" charset="0"/>
                </a:defRPr>
              </a:lvl2pPr>
              <a:lvl3pPr marL="1143000" indent="-228600" defTabSz="912813" eaLnBrk="0" hangingPunct="0">
                <a:defRPr>
                  <a:solidFill>
                    <a:schemeClr val="tx1"/>
                  </a:solidFill>
                  <a:latin typeface="Arial" pitchFamily="34" charset="0"/>
                </a:defRPr>
              </a:lvl3pPr>
              <a:lvl4pPr marL="1600200" indent="-228600" defTabSz="912813" eaLnBrk="0" hangingPunct="0">
                <a:defRPr>
                  <a:solidFill>
                    <a:schemeClr val="tx1"/>
                  </a:solidFill>
                  <a:latin typeface="Arial" pitchFamily="34" charset="0"/>
                </a:defRPr>
              </a:lvl4pPr>
              <a:lvl5pPr marL="2057400" indent="-228600" defTabSz="912813" eaLnBrk="0" hangingPunct="0">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2800">
                  <a:latin typeface="Times New Roman" pitchFamily="18" charset="0"/>
                </a:rPr>
                <a:t>3</a:t>
              </a:r>
            </a:p>
          </p:txBody>
        </p:sp>
      </p:grpSp>
      <p:sp>
        <p:nvSpPr>
          <p:cNvPr id="22" name="Text Box 26">
            <a:extLst>
              <a:ext uri="{FF2B5EF4-FFF2-40B4-BE49-F238E27FC236}">
                <a16:creationId xmlns:a16="http://schemas.microsoft.com/office/drawing/2014/main" id="{E154B468-AC9C-413D-8FA9-74A4E3562F72}"/>
              </a:ext>
            </a:extLst>
          </p:cNvPr>
          <p:cNvSpPr txBox="1">
            <a:spLocks noChangeArrowheads="1"/>
          </p:cNvSpPr>
          <p:nvPr/>
        </p:nvSpPr>
        <p:spPr bwMode="auto">
          <a:xfrm>
            <a:off x="76200" y="5657060"/>
            <a:ext cx="8915400" cy="163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en-US" sz="2000" dirty="0">
                <a:latin typeface="Times New Roman" panose="02020603050405020304" pitchFamily="18" charset="0"/>
                <a:ea typeface="Arial Unicode MS" panose="020B0604020202020204" pitchFamily="34" charset="-128"/>
                <a:cs typeface="Times New Roman" panose="02020603050405020304" pitchFamily="18" charset="0"/>
              </a:rPr>
              <a:t>The current exchange rate is S</a:t>
            </a:r>
            <a:r>
              <a:rPr lang="en-US" altLang="en-US" sz="2000" baseline="-25000" dirty="0">
                <a:latin typeface="Times New Roman" panose="02020603050405020304" pitchFamily="18" charset="0"/>
                <a:ea typeface="Arial Unicode MS" panose="020B0604020202020204" pitchFamily="34" charset="-128"/>
                <a:cs typeface="Times New Roman" panose="02020603050405020304" pitchFamily="18" charset="0"/>
              </a:rPr>
              <a:t>0</a:t>
            </a:r>
            <a:r>
              <a:rPr lang="en-US" altLang="en-US" sz="2000" dirty="0">
                <a:latin typeface="Times New Roman" panose="02020603050405020304" pitchFamily="18" charset="0"/>
                <a:ea typeface="Arial Unicode MS" panose="020B0604020202020204" pitchFamily="34" charset="-128"/>
                <a:cs typeface="Times New Roman" panose="02020603050405020304" pitchFamily="18" charset="0"/>
              </a:rPr>
              <a:t>($/€) = $1.25/€. Is this a good investment from the perspective of the U.S. shareholders?</a:t>
            </a:r>
          </a:p>
          <a:p>
            <a:pPr>
              <a:spcBef>
                <a:spcPct val="50000"/>
              </a:spcBef>
            </a:pP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spcBef>
                <a:spcPct val="50000"/>
              </a:spcBef>
            </a:pPr>
            <a:endPar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3" name="Rectangle 6">
            <a:extLst>
              <a:ext uri="{FF2B5EF4-FFF2-40B4-BE49-F238E27FC236}">
                <a16:creationId xmlns:a16="http://schemas.microsoft.com/office/drawing/2014/main" id="{443AB3CA-7BA3-4454-9EBA-D0CD289B70BD}"/>
              </a:ext>
            </a:extLst>
          </p:cNvPr>
          <p:cNvSpPr>
            <a:spLocks noChangeArrowheads="1"/>
          </p:cNvSpPr>
          <p:nvPr/>
        </p:nvSpPr>
        <p:spPr bwMode="auto">
          <a:xfrm>
            <a:off x="8610600" y="6548866"/>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altLang="en-US" sz="900" dirty="0">
                <a:cs typeface="Arial" charset="0"/>
              </a:rPr>
              <a:t>18-</a:t>
            </a:r>
            <a:fld id="{756FC0CF-5C1A-4BD0-AD82-2A700C929D24}" type="slidenum">
              <a:rPr lang="en-US" altLang="en-US" sz="900" smtClean="0">
                <a:cs typeface="Arial" charset="0"/>
              </a:rPr>
              <a:pPr algn="r" eaLnBrk="1" hangingPunct="1"/>
              <a:t>9</a:t>
            </a:fld>
            <a:endParaRPr lang="en-US" altLang="en-US" sz="1000" dirty="0">
              <a:cs typeface="Arial" charset="0"/>
            </a:endParaRPr>
          </a:p>
        </p:txBody>
      </p:sp>
      <p:sp>
        <p:nvSpPr>
          <p:cNvPr id="24" name="Rectangle 20">
            <a:extLst>
              <a:ext uri="{FF2B5EF4-FFF2-40B4-BE49-F238E27FC236}">
                <a16:creationId xmlns:a16="http://schemas.microsoft.com/office/drawing/2014/main" id="{074F6C9C-5E99-4BED-849D-AB5FE22E06CD}"/>
              </a:ext>
            </a:extLst>
          </p:cNvPr>
          <p:cNvSpPr txBox="1">
            <a:spLocks noChangeArrowheads="1"/>
          </p:cNvSpPr>
          <p:nvPr/>
        </p:nvSpPr>
        <p:spPr bwMode="auto">
          <a:xfrm>
            <a:off x="5867400" y="6472667"/>
            <a:ext cx="2895600" cy="412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en-US"/>
            </a:defPPr>
            <a:lvl1pPr marL="0" algn="ctr" defTabSz="914400" rtl="0" eaLnBrk="0" latinLnBrk="0" hangingPunct="0">
              <a:defRPr sz="900" kern="1200">
                <a:solidFill>
                  <a:schemeClr val="tx1"/>
                </a:solidFill>
                <a:latin typeface="Arial" charset="0"/>
                <a:ea typeface="+mn-ea"/>
                <a:cs typeface="+mn-cs"/>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9pPr>
          </a:lstStyle>
          <a:p>
            <a:pPr algn="r" eaLnBrk="1" hangingPunct="1"/>
            <a:r>
              <a:rPr lang="en-US" altLang="en-US"/>
              <a:t>Copyright © 2014 by the McGraw-Hill Companies, Inc. All rights reserved.</a:t>
            </a:r>
          </a:p>
          <a:p>
            <a:pPr algn="r" eaLnBrk="1" hangingPunct="1"/>
            <a:endParaRPr lang="en-US" altLang="en-US" dirty="0"/>
          </a:p>
        </p:txBody>
      </p:sp>
    </p:spTree>
    <p:extLst>
      <p:ext uri="{BB962C8B-B14F-4D97-AF65-F5344CB8AC3E}">
        <p14:creationId xmlns:p14="http://schemas.microsoft.com/office/powerpoint/2010/main" val="137403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23356</TotalTime>
  <Words>1039</Words>
  <Application>Microsoft Office PowerPoint</Application>
  <PresentationFormat>On-screen Show (4:3)</PresentationFormat>
  <Paragraphs>92</Paragraphs>
  <Slides>13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 Unicode MS</vt:lpstr>
      <vt:lpstr>Arial</vt:lpstr>
      <vt:lpstr>Calibri</vt:lpstr>
      <vt:lpstr>Courier New</vt:lpstr>
      <vt:lpstr>Times New Roman</vt:lpstr>
      <vt:lpstr>Office Theme</vt:lpstr>
      <vt:lpstr>1_Custom Design</vt:lpstr>
      <vt:lpstr>Multinational Capital Budgeting </vt:lpstr>
      <vt:lpstr>Learning Objectives</vt:lpstr>
      <vt:lpstr>Multinational Capital Budgeting</vt:lpstr>
      <vt:lpstr>PowerPoint Presentation</vt:lpstr>
      <vt:lpstr>Political Risk</vt:lpstr>
      <vt:lpstr>Political Risk Mitigation</vt:lpstr>
      <vt:lpstr>Project Versus Parent Valuation</vt:lpstr>
      <vt:lpstr>PowerPoint Presentation</vt:lpstr>
      <vt:lpstr>Capital Budgeting from the Parent’s Perspective: Example1</vt:lpstr>
      <vt:lpstr>Capital Budgeting from the Parent’s Perspective: Example2</vt:lpstr>
      <vt:lpstr>PowerPoint Presentation</vt:lpstr>
      <vt:lpstr> </vt:lpstr>
      <vt:lpstr>Learning Objectives Revisit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Cai</dc:creator>
  <cp:lastModifiedBy>Chen Cai</cp:lastModifiedBy>
  <cp:revision>63</cp:revision>
  <dcterms:created xsi:type="dcterms:W3CDTF">2021-08-29T13:05:56Z</dcterms:created>
  <dcterms:modified xsi:type="dcterms:W3CDTF">2022-11-09T19:46:47Z</dcterms:modified>
</cp:coreProperties>
</file>