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0" r:id="rId6"/>
    <p:sldId id="267" r:id="rId7"/>
    <p:sldId id="268" r:id="rId8"/>
    <p:sldId id="263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 yi" initials="zy" lastIdx="2" clrIdx="0">
    <p:extLst>
      <p:ext uri="{19B8F6BF-5375-455C-9EA6-DF929625EA0E}">
        <p15:presenceInfo xmlns:p15="http://schemas.microsoft.com/office/powerpoint/2012/main" userId="4df2cab8e3676f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/>
    <p:restoredTop sz="82444"/>
  </p:normalViewPr>
  <p:slideViewPr>
    <p:cSldViewPr snapToGrid="0" snapToObjects="1">
      <p:cViewPr varScale="1">
        <p:scale>
          <a:sx n="90" d="100"/>
          <a:sy n="90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5A07E-F429-B24B-AD56-25657C89C563}" type="datetimeFigureOut">
              <a:rPr kumimoji="1" lang="zh-CN" altLang="en-US" smtClean="0"/>
              <a:t>2019/6/14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162EB-ABCA-DD40-83C7-B21AB07721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7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在这里，显然贪心算法不能获得最优解，但非常接近。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在这里，显然贪心算法不能获得最优解，但非常接近。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79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在这里，显然贪心算法不能获得最优解，但非常接近。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4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在这里，显然贪心算法不能获得最优解，但非常接近。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79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在这里，显然贪心算法不能获得最优解，但非常接近。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64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2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97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2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162EB-ABCA-DD40-83C7-B21AB07721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51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D10C-7E60-904B-98FF-BF9956C3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8072" y="2449285"/>
            <a:ext cx="4375855" cy="1694261"/>
          </a:xfrm>
        </p:spPr>
        <p:txBody>
          <a:bodyPr/>
          <a:lstStyle/>
          <a:p>
            <a:r>
              <a:rPr kumimoji="1" lang="zh-CN" altLang="en-US" sz="6600" dirty="0"/>
              <a:t>贪心算法</a:t>
            </a:r>
          </a:p>
        </p:txBody>
      </p:sp>
    </p:spTree>
    <p:extLst>
      <p:ext uri="{BB962C8B-B14F-4D97-AF65-F5344CB8AC3E}">
        <p14:creationId xmlns:p14="http://schemas.microsoft.com/office/powerpoint/2010/main" val="175244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BBF82-7A02-904A-8EFF-8D9BAC4FDC8E}"/>
              </a:ext>
            </a:extLst>
          </p:cNvPr>
          <p:cNvSpPr txBox="1"/>
          <p:nvPr/>
        </p:nvSpPr>
        <p:spPr>
          <a:xfrm>
            <a:off x="2209800" y="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00326-B5C1-3447-B944-73FF75D48CBF}"/>
              </a:ext>
            </a:extLst>
          </p:cNvPr>
          <p:cNvSpPr txBox="1"/>
          <p:nvPr/>
        </p:nvSpPr>
        <p:spPr>
          <a:xfrm>
            <a:off x="1251678" y="1574191"/>
            <a:ext cx="1159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结果输出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35B52A-C936-A24D-8CF6-B87DED25F651}"/>
              </a:ext>
            </a:extLst>
          </p:cNvPr>
          <p:cNvSpPr txBox="1"/>
          <p:nvPr/>
        </p:nvSpPr>
        <p:spPr>
          <a:xfrm>
            <a:off x="2578100" y="2578100"/>
            <a:ext cx="5700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System.out.println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Arrays.toString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result.keySet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().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toArray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()));</a:t>
            </a:r>
            <a:endParaRPr lang="zh-CN" altLang="en-US" sz="1600" dirty="0">
              <a:latin typeface="Arial" panose="020B0604020202020204" pitchFamily="34" charset="0"/>
              <a:ea typeface="ST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6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BBF82-7A02-904A-8EFF-8D9BAC4FDC8E}"/>
              </a:ext>
            </a:extLst>
          </p:cNvPr>
          <p:cNvSpPr txBox="1"/>
          <p:nvPr/>
        </p:nvSpPr>
        <p:spPr>
          <a:xfrm>
            <a:off x="2209800" y="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684D6E-528D-594A-8B4D-757D946856CC}"/>
              </a:ext>
            </a:extLst>
          </p:cNvPr>
          <p:cNvSpPr txBox="1"/>
          <p:nvPr/>
        </p:nvSpPr>
        <p:spPr>
          <a:xfrm>
            <a:off x="3438524" y="2839998"/>
            <a:ext cx="654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/>
              <a:t>Thanks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for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your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time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13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1816-0047-1447-BEED-7DDB0B6E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教室调度问题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5B9703-6B06-4BC4-AA7F-4BC7AEA0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假设有这样一张课程表，你需要将尽可能多的课程安排在某一间教室！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28A0A65-EC88-ED4C-93AF-E41936EF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93" y="1900597"/>
            <a:ext cx="5176744" cy="3235465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79CB3523-8A67-9B46-972A-4EF909C5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14" y="3404029"/>
            <a:ext cx="5717708" cy="2437463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151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A17-708C-BC47-A613-868BA0ED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如何做？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B0AA46-AAA5-FB40-AEC3-D03F0C2E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59" y="534479"/>
            <a:ext cx="1921485" cy="1777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7F9D2F-225F-774F-BDF3-1E394A90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077" y="2542280"/>
            <a:ext cx="1997049" cy="1777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5F34DC-0782-1146-8420-4AB0B465D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011" y="4546148"/>
            <a:ext cx="2103400" cy="1777373"/>
          </a:xfrm>
          <a:prstGeom prst="rect">
            <a:avLst/>
          </a:prstGeo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D29AA0-ABA6-B244-9F75-4CD78503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7257322" cy="3593591"/>
          </a:xfrm>
        </p:spPr>
        <p:txBody>
          <a:bodyPr/>
          <a:lstStyle/>
          <a:p>
            <a:pPr marL="0">
              <a:buFont typeface="Wingdings" pitchFamily="2" charset="2"/>
              <a:buChar char="u"/>
            </a:pP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首先，选出最早结束的课程作为第一节课</a:t>
            </a:r>
            <a:endParaRPr lang="en-US" altLang="zh-CN" sz="1500" b="1" cap="all" spc="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>
              <a:buFont typeface="Wingdings" pitchFamily="2" charset="2"/>
              <a:buChar char="u"/>
            </a:pP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其次，以上一节课程的结束时间为起点，选择第二个最早结束的课程</a:t>
            </a:r>
            <a:endParaRPr lang="en-US" altLang="zh-CN" sz="1500" b="1" cap="all" spc="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>
              <a:buFont typeface="Wingdings" pitchFamily="2" charset="2"/>
              <a:buChar char="u"/>
            </a:pP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重复如上</a:t>
            </a:r>
            <a:endParaRPr lang="en-US" altLang="zh-CN" sz="1500" b="1" cap="all" spc="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C3451A-7566-474F-BCFE-39471B772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11" y="4319654"/>
            <a:ext cx="7442204" cy="15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A17-708C-BC47-A613-868BA0ED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10203723" cy="1320855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贪心算法的核心思想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3BEE2-3A14-9C4F-919B-790B8116D50F}"/>
              </a:ext>
            </a:extLst>
          </p:cNvPr>
          <p:cNvSpPr txBox="1"/>
          <p:nvPr/>
        </p:nvSpPr>
        <p:spPr>
          <a:xfrm>
            <a:off x="4638675" y="2368171"/>
            <a:ext cx="2914650" cy="47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zh-CN" altLang="en-US" sz="24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呐，其实很简单！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0336877-529C-884E-9703-AE1E15C1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607" y="3711154"/>
            <a:ext cx="5355862" cy="896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每步都采取最优的做法 </a:t>
            </a:r>
          </a:p>
          <a:p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786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A17-708C-BC47-A613-868BA0ED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DA730-BDBE-E84B-B454-3F9F40F2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7473222" cy="123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假设你是一个贪婪的小偷，背着一个可以装</a:t>
            </a:r>
            <a:r>
              <a:rPr lang="en-US" altLang="zh-CN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35kg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重的背包，在商场伺机行盗，你力图使此行收益最大，你该如何做？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1C92E9-A0AD-DE47-AFFD-CA1E0D06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4812"/>
            <a:ext cx="5738946" cy="196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A516A4-6CA6-AF4B-888E-C3BEAECB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850" y="228600"/>
            <a:ext cx="2781300" cy="2565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722545-E1D3-5945-8C4B-E3F3D306F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0" y="3774812"/>
            <a:ext cx="2565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7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7644E163-BE12-6640-997B-AA01083F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692" y="869788"/>
            <a:ext cx="4864615" cy="984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400" dirty="0"/>
              <a:t>完美是优秀的敌人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30D5CA4-4C3D-8E49-8B66-4D3D4B14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9" y="3257388"/>
            <a:ext cx="8077199" cy="1149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8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在有些情况下，完美是优秀的敌人。有时候你只需找到一个能够大致解决问题的算法，此时贪婪算法正好可派上用场，因为它们实现起来很容易，得到的结果又与正确结果相当接近。 </a:t>
            </a:r>
          </a:p>
        </p:txBody>
      </p:sp>
    </p:spTree>
    <p:extLst>
      <p:ext uri="{BB962C8B-B14F-4D97-AF65-F5344CB8AC3E}">
        <p14:creationId xmlns:p14="http://schemas.microsoft.com/office/powerpoint/2010/main" val="419461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C93CC35-8AA5-0040-B2C6-E829B4748B76}"/>
              </a:ext>
            </a:extLst>
          </p:cNvPr>
          <p:cNvSpPr txBox="1">
            <a:spLocks/>
          </p:cNvSpPr>
          <p:nvPr/>
        </p:nvSpPr>
        <p:spPr>
          <a:xfrm>
            <a:off x="1289779" y="378407"/>
            <a:ext cx="3384329" cy="117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/>
              <a:t>集合覆盖问题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BE1D6-26E9-0A4F-B1E7-5F393C58030B}"/>
              </a:ext>
            </a:extLst>
          </p:cNvPr>
          <p:cNvSpPr txBox="1"/>
          <p:nvPr/>
        </p:nvSpPr>
        <p:spPr>
          <a:xfrm>
            <a:off x="1797778" y="1587502"/>
            <a:ext cx="841302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zh-CN" altLang="zh-CN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假设你需要投放一个广告，要覆盖全国所有城市。为此，你需要决定在哪些平台上投放，每个平台投放都需要支付费用，你需要尽可能减少平台的数量。这些平台如下：</a:t>
            </a:r>
            <a:endParaRPr lang="en-US" altLang="zh-CN" sz="1500" b="1" cap="all" spc="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7116E5-29A3-3441-AE22-42DEDA29F629}"/>
              </a:ext>
            </a:extLst>
          </p:cNvPr>
          <p:cNvSpPr/>
          <p:nvPr/>
        </p:nvSpPr>
        <p:spPr>
          <a:xfrm>
            <a:off x="1797778" y="3467750"/>
            <a:ext cx="4954713" cy="9001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4A328C-43F0-D34D-80B4-CC6D3F95126D}"/>
              </a:ext>
            </a:extLst>
          </p:cNvPr>
          <p:cNvSpPr txBox="1"/>
          <p:nvPr/>
        </p:nvSpPr>
        <p:spPr>
          <a:xfrm>
            <a:off x="1981201" y="2706184"/>
            <a:ext cx="6917899" cy="4197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67" tIns="95267" rIns="95267" bIns="95267" numCol="1" spcCol="1270" anchor="ctr" anchorCtr="0">
            <a:noAutofit/>
          </a:bodyPr>
          <a:lstStyle/>
          <a:p>
            <a:pPr lvl="0" indent="0" defTabSz="914400">
              <a:lnSpc>
                <a:spcPct val="110000"/>
              </a:lnSpc>
              <a:spcBef>
                <a:spcPts val="700"/>
              </a:spcBef>
              <a:spcAft>
                <a:spcPct val="35000"/>
              </a:spcAft>
              <a:buClr>
                <a:schemeClr val="tx2"/>
              </a:buClr>
              <a:buNone/>
            </a:pP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	{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北京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上海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广州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深圳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成都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重庆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5F97B6-C984-8349-A74C-D43E5F79B4B5}"/>
              </a:ext>
            </a:extLst>
          </p:cNvPr>
          <p:cNvSpPr txBox="1"/>
          <p:nvPr/>
        </p:nvSpPr>
        <p:spPr>
          <a:xfrm>
            <a:off x="1958328" y="3467750"/>
            <a:ext cx="6917899" cy="3352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67" tIns="95267" rIns="95267" bIns="95267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	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北京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广州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河北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山东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青岛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贵州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A52436-D429-0A4C-BE77-A44B4481F61A}"/>
              </a:ext>
            </a:extLst>
          </p:cNvPr>
          <p:cNvSpPr txBox="1"/>
          <p:nvPr/>
        </p:nvSpPr>
        <p:spPr>
          <a:xfrm>
            <a:off x="1958326" y="4140932"/>
            <a:ext cx="4954713" cy="4483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67" tIns="95267" rIns="95267" bIns="95267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	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广元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平川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江西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温州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宜宾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EF994-C391-D743-91C8-B96EFFC0F3EE}"/>
              </a:ext>
            </a:extLst>
          </p:cNvPr>
          <p:cNvSpPr txBox="1"/>
          <p:nvPr/>
        </p:nvSpPr>
        <p:spPr>
          <a:xfrm>
            <a:off x="1981201" y="5773545"/>
            <a:ext cx="4954713" cy="4483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67" tIns="95267" rIns="95267" bIns="95267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	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江西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平川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河北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9A1A05-09EF-C443-8C3C-559B3DDB957A}"/>
              </a:ext>
            </a:extLst>
          </p:cNvPr>
          <p:cNvSpPr txBox="1"/>
          <p:nvPr/>
        </p:nvSpPr>
        <p:spPr>
          <a:xfrm>
            <a:off x="1981201" y="4927209"/>
            <a:ext cx="4954713" cy="5083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67" tIns="95267" rIns="95267" bIns="95267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	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上海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杭州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宁波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江西</a:t>
            </a:r>
            <a:r>
              <a:rPr 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68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BBF82-7A02-904A-8EFF-8D9BAC4FDC8E}"/>
              </a:ext>
            </a:extLst>
          </p:cNvPr>
          <p:cNvSpPr txBox="1"/>
          <p:nvPr/>
        </p:nvSpPr>
        <p:spPr>
          <a:xfrm>
            <a:off x="2209800" y="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48BBF-1069-0B43-9F07-7C362F8343EE}"/>
              </a:ext>
            </a:extLst>
          </p:cNvPr>
          <p:cNvSpPr txBox="1"/>
          <p:nvPr/>
        </p:nvSpPr>
        <p:spPr>
          <a:xfrm>
            <a:off x="1251678" y="1250342"/>
            <a:ext cx="4570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首先，创建一个数组用来存储所有的城市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F6941-BF02-3D47-9A9D-9EBBABBC31FD}"/>
              </a:ext>
            </a:extLst>
          </p:cNvPr>
          <p:cNvSpPr txBox="1"/>
          <p:nvPr/>
        </p:nvSpPr>
        <p:spPr>
          <a:xfrm>
            <a:off x="1251678" y="1943523"/>
            <a:ext cx="979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String[] cities = {"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北京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上海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广州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深圳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成都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重庆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山东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青岛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贵州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江西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宜宾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杭州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宁波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"};</a:t>
            </a:r>
            <a:endParaRPr kumimoji="1" lang="zh-CN" altLang="en-US" sz="1600" dirty="0">
              <a:latin typeface="Arial" panose="020B0604020202020204" pitchFamily="34" charset="0"/>
              <a:ea typeface="ST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00326-B5C1-3447-B944-73FF75D48CBF}"/>
              </a:ext>
            </a:extLst>
          </p:cNvPr>
          <p:cNvSpPr txBox="1"/>
          <p:nvPr/>
        </p:nvSpPr>
        <p:spPr>
          <a:xfrm>
            <a:off x="1251678" y="2615168"/>
            <a:ext cx="4570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然后，我们模拟平台并初始化对应的数据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3D8E21-EFA0-BD46-93E2-4F4395BF27D0}"/>
              </a:ext>
            </a:extLst>
          </p:cNvPr>
          <p:cNvSpPr txBox="1"/>
          <p:nvPr/>
        </p:nvSpPr>
        <p:spPr>
          <a:xfrm>
            <a:off x="1251678" y="3303032"/>
            <a:ext cx="94243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Map&lt;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String,Set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&lt;String&gt;&gt; platforms = new HashMap&lt;&gt;();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platforms.put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A",new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HashSet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Arrays.asList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(new String[]{"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北京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上海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广州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深圳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成都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重庆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"})));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platforms.put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B",new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HashSet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Arrays.asList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(new String[]{"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北京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广州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山东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青岛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贵州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"})));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platforms.put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C",new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HashSet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Arrays.asList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(new String[]{"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广元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江西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温州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宜宾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"})));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platforms.put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D",new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HashSet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Arrays.asList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(new String[]{"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上海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杭州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宁波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江西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"})));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platforms.put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E",new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HashSet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Arrays.asList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(new String[]{"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江西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","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河北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"})));</a:t>
            </a:r>
            <a:endParaRPr lang="zh-CN" altLang="en-US" sz="1600" dirty="0">
              <a:latin typeface="Arial" panose="020B0604020202020204" pitchFamily="34" charset="0"/>
              <a:ea typeface="ST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BBF82-7A02-904A-8EFF-8D9BAC4FDC8E}"/>
              </a:ext>
            </a:extLst>
          </p:cNvPr>
          <p:cNvSpPr txBox="1"/>
          <p:nvPr/>
        </p:nvSpPr>
        <p:spPr>
          <a:xfrm>
            <a:off x="2209800" y="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48BBF-1069-0B43-9F07-7C362F8343EE}"/>
              </a:ext>
            </a:extLst>
          </p:cNvPr>
          <p:cNvSpPr txBox="1"/>
          <p:nvPr/>
        </p:nvSpPr>
        <p:spPr>
          <a:xfrm>
            <a:off x="1251678" y="584014"/>
            <a:ext cx="4148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创建一个用于保存结果的</a:t>
            </a:r>
            <a:r>
              <a:rPr lang="en-US" altLang="zh-CN" sz="16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zh-CN" altLang="en-US" sz="16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F6941-BF02-3D47-9A9D-9EBBABBC31FD}"/>
              </a:ext>
            </a:extLst>
          </p:cNvPr>
          <p:cNvSpPr txBox="1"/>
          <p:nvPr/>
        </p:nvSpPr>
        <p:spPr>
          <a:xfrm>
            <a:off x="1251678" y="1020193"/>
            <a:ext cx="5041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Map&lt;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String,Set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&lt;String&gt;&gt; result = new HashMap&lt;&gt;();</a:t>
            </a:r>
            <a:endParaRPr lang="zh-CN" altLang="en-US" sz="1600" dirty="0">
              <a:latin typeface="Arial" panose="020B0604020202020204" pitchFamily="34" charset="0"/>
              <a:ea typeface="ST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00326-B5C1-3447-B944-73FF75D48CBF}"/>
              </a:ext>
            </a:extLst>
          </p:cNvPr>
          <p:cNvSpPr txBox="1"/>
          <p:nvPr/>
        </p:nvSpPr>
        <p:spPr>
          <a:xfrm>
            <a:off x="1251678" y="1574191"/>
            <a:ext cx="4801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cap="all" spc="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然后，我们模拟平台并初始化对应的数据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3D8E21-EFA0-BD46-93E2-4F4395BF27D0}"/>
              </a:ext>
            </a:extLst>
          </p:cNvPr>
          <p:cNvSpPr txBox="1"/>
          <p:nvPr/>
        </p:nvSpPr>
        <p:spPr>
          <a:xfrm>
            <a:off x="1251678" y="2128189"/>
            <a:ext cx="766427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Set&lt;String&gt;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citySet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= new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HashSet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&lt;&gt;();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while (true){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String key = null;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countUnion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= 0;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for (String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pName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: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platforms.keySet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()){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    Set&lt;String&gt; platform =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platforms.get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pName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    Set temp =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Sets.union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citySet,platform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    if 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temp.size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()&gt;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countUnion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){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        key =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pName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countUnion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temp.size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    }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}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citySet.addAll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platforms.get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(key));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result.put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key,platforms.get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(key));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//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如果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Set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集合中的城市数目大于等于了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citys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表示已经找到结果了，终止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while</a:t>
            </a: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循环</a:t>
            </a:r>
            <a:b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zh-CN" alt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if (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citySet.size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()&gt;=</a:t>
            </a:r>
            <a:r>
              <a:rPr lang="en-US" altLang="zh-CN" sz="16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cities.length</a:t>
            </a: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)break;</a:t>
            </a:r>
            <a:b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  <a:ea typeface="ST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32333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454</Words>
  <Application>Microsoft Macintosh PowerPoint</Application>
  <PresentationFormat>宽屏</PresentationFormat>
  <Paragraphs>46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Gill Sans MT</vt:lpstr>
      <vt:lpstr>Impact</vt:lpstr>
      <vt:lpstr>Wingdings</vt:lpstr>
      <vt:lpstr>徽章</vt:lpstr>
      <vt:lpstr>贪心算法</vt:lpstr>
      <vt:lpstr>教室调度问题</vt:lpstr>
      <vt:lpstr>如何做？</vt:lpstr>
      <vt:lpstr>贪心算法的核心思想</vt:lpstr>
      <vt:lpstr>背包问题</vt:lpstr>
      <vt:lpstr>完美是优秀的敌人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贪心算法</dc:title>
  <dc:creator>zh yi</dc:creator>
  <cp:lastModifiedBy>zh yi</cp:lastModifiedBy>
  <cp:revision>32</cp:revision>
  <dcterms:created xsi:type="dcterms:W3CDTF">2019-06-13T09:34:25Z</dcterms:created>
  <dcterms:modified xsi:type="dcterms:W3CDTF">2019-06-14T05:59:30Z</dcterms:modified>
</cp:coreProperties>
</file>