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70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6837" autoAdjust="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278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685641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-1" y="8685213"/>
            <a:ext cx="388461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School of Computing &amp; Digital Technologies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1979A-9422-4B9D-B734-A27F816916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5904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685641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685213"/>
            <a:ext cx="388461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School of Computing &amp; Digital Technologies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25AB6-2E2B-4A7C-9FF1-3334C3053A4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130359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School of Computing &amp; Digital Technologies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25AB6-2E2B-4A7C-9FF1-3334C3053A4D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536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F8338-0D41-4491-8E7C-8EB7B1435EB6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161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Airbus pic. Need details</a:t>
            </a:r>
          </a:p>
        </p:txBody>
      </p:sp>
    </p:spTree>
    <p:extLst>
      <p:ext uri="{BB962C8B-B14F-4D97-AF65-F5344CB8AC3E}">
        <p14:creationId xmlns:p14="http://schemas.microsoft.com/office/powerpoint/2010/main" val="873324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F0173C-42A3-4749-BF81-73EF77882DAD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8515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7CC81E-B599-48EF-8F83-B238ADA239A4}" type="slidenum">
              <a:rPr lang="en-GB" altLang="en-US"/>
              <a:pPr/>
              <a:t>27</a:t>
            </a:fld>
            <a:endParaRPr lang="en-GB" alt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EM signal is used as a means to transmit information. EM is a function of time but it can also be expressed as a function of frequency</a:t>
            </a:r>
          </a:p>
          <a:p>
            <a:r>
              <a:rPr lang="en-US" altLang="en-US" dirty="0"/>
              <a:t>That is the signal consists of components of frequencies. However, the frequency domain view of a signal is more important.</a:t>
            </a:r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0901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720" y="3113371"/>
            <a:ext cx="11408230" cy="1101726"/>
          </a:xfrm>
        </p:spPr>
        <p:txBody>
          <a:bodyPr anchor="b">
            <a:normAutofit/>
          </a:bodyPr>
          <a:lstStyle>
            <a:lvl1pPr algn="ctr">
              <a:defRPr sz="3600" baseline="0"/>
            </a:lvl1pPr>
          </a:lstStyle>
          <a:p>
            <a:r>
              <a:rPr lang="en-US" dirty="0"/>
              <a:t>Click to edit lecture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720" y="4268030"/>
            <a:ext cx="11408230" cy="1063691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lecture description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3720" y="2045571"/>
            <a:ext cx="11408230" cy="985094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600" b="1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module title</a:t>
            </a:r>
          </a:p>
        </p:txBody>
      </p:sp>
    </p:spTree>
    <p:extLst>
      <p:ext uri="{BB962C8B-B14F-4D97-AF65-F5344CB8AC3E}">
        <p14:creationId xmlns:p14="http://schemas.microsoft.com/office/powerpoint/2010/main" val="56248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365126"/>
            <a:ext cx="9496880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1337734"/>
            <a:ext cx="11478986" cy="48392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protocol layers and Security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12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9733" y="1346199"/>
            <a:ext cx="2142973" cy="4830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365125"/>
            <a:ext cx="9209012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protocol layers and Security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54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protocol layers and Security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65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protocol layers and Security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07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291600"/>
            <a:ext cx="9496881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720" y="1380067"/>
            <a:ext cx="5636080" cy="4796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380067"/>
            <a:ext cx="5690508" cy="4796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protocol layers and Security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745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5"/>
            <a:ext cx="9505347" cy="80327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19" y="1262063"/>
            <a:ext cx="5613856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720" y="1854202"/>
            <a:ext cx="5613856" cy="4335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8" y="1262063"/>
            <a:ext cx="5690507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1854202"/>
            <a:ext cx="5690507" cy="4335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protocol layers and Security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58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13813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protocol layers and Security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370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protocol layers and Security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27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1337733"/>
            <a:ext cx="6679519" cy="45233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protocol layers and Security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49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29267"/>
            <a:ext cx="6679519" cy="45317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protocol layers and Security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20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936" y="6384470"/>
            <a:ext cx="12191064" cy="4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3720" y="292937"/>
            <a:ext cx="9369880" cy="795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21" y="1323474"/>
            <a:ext cx="11478986" cy="4853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/>
              <a:t>protocol layers and Security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743" y="292937"/>
            <a:ext cx="1787964" cy="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10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Week 5 </a:t>
            </a:r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>
              <a:ea typeface="ＭＳ Ｐゴシック" pitchFamily="1" charset="-128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Physical Layer : Wireless Networks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516" y="5778694"/>
            <a:ext cx="7593827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91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1286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Security</a:t>
            </a:r>
          </a:p>
          <a:p>
            <a:r>
              <a:rPr lang="en-GB" dirty="0"/>
              <a:t>Higher data rates (60GH ???)</a:t>
            </a:r>
          </a:p>
          <a:p>
            <a:r>
              <a:rPr lang="en-GB" dirty="0"/>
              <a:t>Multiple In Multiple Out (MIMO) antennas: IEEE 802.11n</a:t>
            </a:r>
          </a:p>
          <a:p>
            <a:r>
              <a:rPr lang="en-GB" dirty="0"/>
              <a:t>Seamless Networking ⇒ Handoff (IEEE 802.21)</a:t>
            </a:r>
          </a:p>
          <a:p>
            <a:r>
              <a:rPr lang="en-GB" dirty="0"/>
              <a:t>Multimedia over Wireless: Media </a:t>
            </a:r>
            <a:r>
              <a:rPr lang="en-GB" dirty="0" err="1"/>
              <a:t>center</a:t>
            </a:r>
            <a:r>
              <a:rPr lang="en-GB" dirty="0"/>
              <a:t> extenders , VOIP/Video over cell phones</a:t>
            </a:r>
          </a:p>
          <a:p>
            <a:r>
              <a:rPr lang="en-GB" dirty="0"/>
              <a:t>Channel congestion in license-exempt band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87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Applications - </a:t>
            </a:r>
            <a:r>
              <a:rPr lang="en-US" altLang="en-US"/>
              <a:t>LAN Extension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sz="2400" dirty="0"/>
              <a:t>Saves</a:t>
            </a:r>
            <a:r>
              <a:rPr lang="en-US" altLang="en-US" sz="2400" dirty="0"/>
              <a:t> installation of LAN cabling</a:t>
            </a:r>
            <a:endParaRPr lang="en-GB" altLang="en-US" sz="2400" dirty="0"/>
          </a:p>
          <a:p>
            <a:pPr>
              <a:lnSpc>
                <a:spcPct val="90000"/>
              </a:lnSpc>
            </a:pPr>
            <a:r>
              <a:rPr lang="en-GB" altLang="en-US" sz="2400" dirty="0"/>
              <a:t>Eases</a:t>
            </a:r>
            <a:r>
              <a:rPr lang="en-US" altLang="en-US" sz="2400" dirty="0"/>
              <a:t> relocation and other modifications to network structure</a:t>
            </a:r>
            <a:endParaRPr lang="en-GB" altLang="en-US" sz="2400" dirty="0"/>
          </a:p>
          <a:p>
            <a:pPr>
              <a:lnSpc>
                <a:spcPct val="90000"/>
              </a:lnSpc>
            </a:pPr>
            <a:r>
              <a:rPr lang="en-GB" altLang="en-US" sz="2400" dirty="0"/>
              <a:t>However,</a:t>
            </a:r>
            <a:r>
              <a:rPr lang="en-US" altLang="en-US" sz="2400" dirty="0"/>
              <a:t> increasing reliance on twisted pair cabling for LANs </a:t>
            </a:r>
            <a:endParaRPr lang="en-GB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Most older buildings already wired </a:t>
            </a:r>
            <a:r>
              <a:rPr lang="en-GB" altLang="en-US" sz="2000" dirty="0"/>
              <a:t>with </a:t>
            </a:r>
            <a:r>
              <a:rPr lang="en-US" altLang="en-US" sz="2000" dirty="0"/>
              <a:t>Cat 3 cable</a:t>
            </a:r>
            <a:endParaRPr lang="en-GB" altLang="en-US" sz="2000" dirty="0"/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Newer</a:t>
            </a:r>
            <a:r>
              <a:rPr lang="en-US" altLang="en-US" sz="2000" dirty="0"/>
              <a:t> buildings are prewired with Cat 5e or 6</a:t>
            </a:r>
            <a:endParaRPr lang="en-GB" altLang="en-US" sz="2000" dirty="0"/>
          </a:p>
          <a:p>
            <a:pPr>
              <a:lnSpc>
                <a:spcPct val="90000"/>
              </a:lnSpc>
            </a:pPr>
            <a:r>
              <a:rPr lang="en-GB" altLang="en-US" sz="2400" dirty="0"/>
              <a:t>Wireless </a:t>
            </a:r>
            <a:r>
              <a:rPr lang="en-US" altLang="en-US" sz="2400" dirty="0"/>
              <a:t>LAN to replace wired LANs has not happened</a:t>
            </a:r>
            <a:endParaRPr lang="en-GB" altLang="en-US" sz="2400" dirty="0"/>
          </a:p>
          <a:p>
            <a:pPr>
              <a:lnSpc>
                <a:spcPct val="90000"/>
              </a:lnSpc>
            </a:pPr>
            <a:r>
              <a:rPr lang="en-GB" altLang="en-US" sz="2400" dirty="0"/>
              <a:t>In some</a:t>
            </a:r>
            <a:r>
              <a:rPr lang="en-US" altLang="en-US" sz="2400" dirty="0"/>
              <a:t> environments, role for the wireless LAN</a:t>
            </a:r>
            <a:endParaRPr lang="en-GB" altLang="en-US" sz="2400" dirty="0"/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Buildings</a:t>
            </a:r>
            <a:r>
              <a:rPr lang="en-US" altLang="en-US" sz="2000" dirty="0"/>
              <a:t> with large open areas</a:t>
            </a:r>
            <a:endParaRPr lang="en-GB" altLang="en-US" sz="2000" dirty="0"/>
          </a:p>
          <a:p>
            <a:pPr lvl="2">
              <a:lnSpc>
                <a:spcPct val="90000"/>
              </a:lnSpc>
            </a:pPr>
            <a:r>
              <a:rPr lang="en-GB" altLang="en-US" sz="1800" dirty="0"/>
              <a:t>Manufacturing</a:t>
            </a:r>
            <a:r>
              <a:rPr lang="en-US" altLang="en-US" sz="1800" dirty="0"/>
              <a:t> plants, stock exchange trading floors,</a:t>
            </a:r>
            <a:r>
              <a:rPr lang="en-GB" altLang="en-US" sz="1800" dirty="0"/>
              <a:t> </a:t>
            </a:r>
            <a:r>
              <a:rPr lang="en-US" altLang="en-US" sz="1800" dirty="0"/>
              <a:t>warehouses</a:t>
            </a:r>
            <a:endParaRPr lang="en-GB" altLang="en-US" sz="1800" dirty="0"/>
          </a:p>
          <a:p>
            <a:pPr lvl="2">
              <a:lnSpc>
                <a:spcPct val="90000"/>
              </a:lnSpc>
            </a:pPr>
            <a:r>
              <a:rPr lang="en-GB" altLang="en-US" sz="1800" dirty="0"/>
              <a:t>Historical</a:t>
            </a:r>
            <a:r>
              <a:rPr lang="en-US" altLang="en-US" sz="1800" dirty="0"/>
              <a:t> buildings</a:t>
            </a:r>
            <a:endParaRPr lang="en-GB" altLang="en-US" sz="1800" dirty="0"/>
          </a:p>
          <a:p>
            <a:pPr lvl="2">
              <a:lnSpc>
                <a:spcPct val="90000"/>
              </a:lnSpc>
            </a:pPr>
            <a:r>
              <a:rPr lang="en-GB" altLang="en-US" sz="1800" dirty="0"/>
              <a:t>Small</a:t>
            </a:r>
            <a:r>
              <a:rPr lang="en-US" altLang="en-US" sz="1800" dirty="0"/>
              <a:t> offices where wired LANs not economical</a:t>
            </a:r>
            <a:endParaRPr lang="en-GB" altLang="en-US" sz="1800" dirty="0"/>
          </a:p>
          <a:p>
            <a:pPr>
              <a:lnSpc>
                <a:spcPct val="90000"/>
              </a:lnSpc>
            </a:pPr>
            <a:r>
              <a:rPr lang="en-GB" altLang="en-US" sz="2400" dirty="0"/>
              <a:t>May also</a:t>
            </a:r>
            <a:r>
              <a:rPr lang="en-US" altLang="en-US" sz="2400" dirty="0"/>
              <a:t> have wired LAN</a:t>
            </a:r>
            <a:endParaRPr lang="en-GB" altLang="en-US" sz="2400" dirty="0"/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Servers </a:t>
            </a:r>
            <a:r>
              <a:rPr lang="en-US" altLang="en-US" sz="2000" dirty="0"/>
              <a:t>and stationary workstations</a:t>
            </a:r>
          </a:p>
        </p:txBody>
      </p:sp>
    </p:spTree>
    <p:extLst>
      <p:ext uri="{BB962C8B-B14F-4D97-AF65-F5344CB8AC3E}">
        <p14:creationId xmlns:p14="http://schemas.microsoft.com/office/powerpoint/2010/main" val="1266274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/>
              <a:t>Single Cell Wireless LAN Configuration</a:t>
            </a:r>
            <a:endParaRPr lang="en-US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7"/>
          <a:stretch>
            <a:fillRect/>
          </a:stretch>
        </p:blipFill>
        <p:spPr bwMode="auto">
          <a:xfrm>
            <a:off x="2667000" y="1371600"/>
            <a:ext cx="7010400" cy="539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060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/>
              <a:t>Multi-Cell Wireless LAN Configuration</a:t>
            </a:r>
            <a:endParaRPr lang="en-US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4"/>
          <a:stretch>
            <a:fillRect/>
          </a:stretch>
        </p:blipFill>
        <p:spPr bwMode="auto">
          <a:xfrm>
            <a:off x="2228850" y="1352550"/>
            <a:ext cx="7524750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4767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/>
              <a:t>Applications – </a:t>
            </a:r>
            <a:br>
              <a:rPr lang="en-GB" altLang="en-US"/>
            </a:br>
            <a:r>
              <a:rPr lang="en-US" altLang="en-US"/>
              <a:t>Cross-Building Interconnect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Connect</a:t>
            </a:r>
            <a:r>
              <a:rPr lang="en-US" altLang="en-US" dirty="0"/>
              <a:t> LANs in nearby buildings</a:t>
            </a:r>
            <a:endParaRPr lang="en-GB" altLang="en-US" dirty="0"/>
          </a:p>
          <a:p>
            <a:r>
              <a:rPr lang="en-GB" altLang="en-US" dirty="0"/>
              <a:t>Point</a:t>
            </a:r>
            <a:r>
              <a:rPr lang="en-US" altLang="en-US" dirty="0"/>
              <a:t>-to-point wireless link</a:t>
            </a:r>
            <a:endParaRPr lang="en-GB" altLang="en-US" dirty="0"/>
          </a:p>
          <a:p>
            <a:r>
              <a:rPr lang="en-GB" altLang="en-US" dirty="0"/>
              <a:t>Connect</a:t>
            </a:r>
            <a:r>
              <a:rPr lang="en-US" altLang="en-US" dirty="0"/>
              <a:t> bridges or routers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82709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Applications - </a:t>
            </a:r>
            <a:r>
              <a:rPr lang="en-US" altLang="en-US"/>
              <a:t>Nomadic Access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Link</a:t>
            </a:r>
            <a:r>
              <a:rPr lang="en-US" altLang="en-US" dirty="0"/>
              <a:t> between LAN hub and mobile data terminal </a:t>
            </a:r>
            <a:endParaRPr lang="en-GB" altLang="en-US" dirty="0"/>
          </a:p>
          <a:p>
            <a:pPr lvl="1"/>
            <a:r>
              <a:rPr lang="en-GB" altLang="en-US" dirty="0"/>
              <a:t>Laptop</a:t>
            </a:r>
            <a:r>
              <a:rPr lang="en-US" altLang="en-US" dirty="0"/>
              <a:t> or notepad computer</a:t>
            </a:r>
            <a:endParaRPr lang="en-GB" altLang="en-US" dirty="0"/>
          </a:p>
          <a:p>
            <a:pPr lvl="1"/>
            <a:r>
              <a:rPr lang="en-GB" altLang="en-US" dirty="0"/>
              <a:t>Enable </a:t>
            </a:r>
            <a:r>
              <a:rPr lang="en-US" altLang="en-US" dirty="0"/>
              <a:t>employee returning from trip to transfer data from portable computer to server</a:t>
            </a:r>
            <a:endParaRPr lang="en-GB" altLang="en-US" dirty="0"/>
          </a:p>
          <a:p>
            <a:r>
              <a:rPr lang="en-GB" altLang="en-US" dirty="0"/>
              <a:t>Also </a:t>
            </a:r>
            <a:r>
              <a:rPr lang="en-US" altLang="en-US" dirty="0"/>
              <a:t>useful in extended environment such as campus or cluster of buildings</a:t>
            </a:r>
            <a:endParaRPr lang="en-GB" altLang="en-US" dirty="0"/>
          </a:p>
          <a:p>
            <a:pPr lvl="1"/>
            <a:r>
              <a:rPr lang="en-GB" altLang="en-US" dirty="0"/>
              <a:t>Users</a:t>
            </a:r>
            <a:r>
              <a:rPr lang="en-US" altLang="en-US" dirty="0"/>
              <a:t> move around with portable computers</a:t>
            </a:r>
            <a:endParaRPr lang="en-GB" altLang="en-US" dirty="0"/>
          </a:p>
          <a:p>
            <a:pPr lvl="1"/>
            <a:r>
              <a:rPr lang="en-GB" altLang="en-US" dirty="0"/>
              <a:t>May</a:t>
            </a:r>
            <a:r>
              <a:rPr lang="en-US" altLang="en-US" dirty="0"/>
              <a:t> wish access to servers on wired LAN</a:t>
            </a:r>
          </a:p>
        </p:txBody>
      </p:sp>
    </p:spTree>
    <p:extLst>
      <p:ext uri="{BB962C8B-B14F-4D97-AF65-F5344CB8AC3E}">
        <p14:creationId xmlns:p14="http://schemas.microsoft.com/office/powerpoint/2010/main" val="2629519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Infrastructure Wireless LAN</a:t>
            </a:r>
            <a:endParaRPr lang="en-US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08"/>
          <a:stretch>
            <a:fillRect/>
          </a:stretch>
        </p:blipFill>
        <p:spPr bwMode="auto">
          <a:xfrm>
            <a:off x="2286001" y="1371600"/>
            <a:ext cx="7593013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476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/>
              <a:t>Applications – </a:t>
            </a:r>
            <a:br>
              <a:rPr lang="en-GB" altLang="en-US"/>
            </a:br>
            <a:r>
              <a:rPr lang="en-US" altLang="en-US"/>
              <a:t>Ad Hoc Networking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Peer</a:t>
            </a:r>
            <a:r>
              <a:rPr lang="en-US" altLang="en-US"/>
              <a:t>-to-peer network</a:t>
            </a:r>
            <a:endParaRPr lang="en-GB" altLang="en-US"/>
          </a:p>
          <a:p>
            <a:r>
              <a:rPr lang="en-GB" altLang="en-US"/>
              <a:t>Set </a:t>
            </a:r>
            <a:r>
              <a:rPr lang="en-US" altLang="en-US"/>
              <a:t>up temporarily to meet some immediate need</a:t>
            </a:r>
            <a:endParaRPr lang="en-GB" altLang="en-US"/>
          </a:p>
          <a:p>
            <a:r>
              <a:rPr lang="en-GB" altLang="en-US"/>
              <a:t>E.g.</a:t>
            </a:r>
            <a:r>
              <a:rPr lang="en-US" altLang="en-US"/>
              <a:t> group of employees, each with laptop or palmtop, in business or classroom meeting</a:t>
            </a:r>
            <a:endParaRPr lang="en-GB" altLang="en-US"/>
          </a:p>
          <a:p>
            <a:r>
              <a:rPr lang="en-GB" altLang="en-US"/>
              <a:t>Network</a:t>
            </a:r>
            <a:r>
              <a:rPr lang="en-US" altLang="en-US"/>
              <a:t> for duration of meeting</a:t>
            </a:r>
          </a:p>
        </p:txBody>
      </p:sp>
    </p:spTree>
    <p:extLst>
      <p:ext uri="{BB962C8B-B14F-4D97-AF65-F5344CB8AC3E}">
        <p14:creationId xmlns:p14="http://schemas.microsoft.com/office/powerpoint/2010/main" val="74807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Add Hoc LAN</a:t>
            </a:r>
            <a:endParaRPr lang="en-US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30" b="11563"/>
          <a:stretch>
            <a:fillRect/>
          </a:stretch>
        </p:blipFill>
        <p:spPr bwMode="auto">
          <a:xfrm>
            <a:off x="2286001" y="1600200"/>
            <a:ext cx="7593013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56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History</a:t>
            </a:r>
          </a:p>
          <a:p>
            <a:r>
              <a:rPr lang="en-GB" dirty="0"/>
              <a:t>Benefits</a:t>
            </a:r>
          </a:p>
          <a:p>
            <a:r>
              <a:rPr lang="en-GB" dirty="0"/>
              <a:t>Time/frequency domain concepts</a:t>
            </a:r>
          </a:p>
          <a:p>
            <a:r>
              <a:rPr lang="en-GB" dirty="0"/>
              <a:t>802.11 standards</a:t>
            </a:r>
          </a:p>
          <a:p>
            <a:r>
              <a:rPr lang="en-GB" dirty="0"/>
              <a:t>802.11 Mac algorithm</a:t>
            </a:r>
          </a:p>
          <a:p>
            <a:r>
              <a:rPr lang="en-GB" dirty="0"/>
              <a:t>Summary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75501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Wireless LAN Requirements</a:t>
            </a:r>
            <a:endParaRPr lang="en-US" altLang="en-US"/>
          </a:p>
        </p:txBody>
      </p:sp>
      <p:sp>
        <p:nvSpPr>
          <p:cNvPr id="13315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sz="2000" dirty="0"/>
              <a:t>Same as </a:t>
            </a:r>
            <a:r>
              <a:rPr lang="en-US" altLang="en-US" sz="2000" dirty="0"/>
              <a:t>any LAN</a:t>
            </a:r>
            <a:endParaRPr lang="en-GB" altLang="en-US" sz="2000" dirty="0"/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High</a:t>
            </a:r>
            <a:r>
              <a:rPr lang="en-US" altLang="en-US" sz="1800" dirty="0"/>
              <a:t> capacity, short distances, full connectivity, broadcast capability</a:t>
            </a:r>
            <a:endParaRPr lang="en-GB" altLang="en-US" sz="18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Throughput: efficient use wireless medium</a:t>
            </a:r>
            <a:endParaRPr lang="en-GB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Number of nodes:</a:t>
            </a:r>
            <a:r>
              <a:rPr lang="en-GB" altLang="en-US" sz="2000" dirty="0"/>
              <a:t>Hundreds </a:t>
            </a:r>
            <a:r>
              <a:rPr lang="en-US" altLang="en-US" sz="2000" dirty="0"/>
              <a:t>of nodes across multiple cells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Connection to backbone LAN:</a:t>
            </a:r>
            <a:r>
              <a:rPr lang="en-GB" altLang="en-US" sz="2000" dirty="0"/>
              <a:t> Use</a:t>
            </a:r>
            <a:r>
              <a:rPr lang="en-US" altLang="en-US" sz="2000" dirty="0"/>
              <a:t> control modules</a:t>
            </a:r>
            <a:r>
              <a:rPr lang="en-GB" altLang="en-US" sz="2000" dirty="0"/>
              <a:t> to</a:t>
            </a:r>
            <a:r>
              <a:rPr lang="en-US" altLang="en-US" sz="2000" dirty="0"/>
              <a:t> connect to both types of LANs</a:t>
            </a:r>
            <a:endParaRPr lang="en-GB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Service area: 100 to 300 m</a:t>
            </a:r>
          </a:p>
          <a:p>
            <a:pPr>
              <a:lnSpc>
                <a:spcPct val="90000"/>
              </a:lnSpc>
            </a:pPr>
            <a:r>
              <a:rPr lang="en-GB" altLang="en-US" sz="2000" dirty="0"/>
              <a:t>Low </a:t>
            </a:r>
            <a:r>
              <a:rPr lang="en-US" altLang="en-US" sz="2000" dirty="0"/>
              <a:t>power consumption:</a:t>
            </a:r>
            <a:r>
              <a:rPr lang="en-GB" altLang="en-US" sz="2000" dirty="0"/>
              <a:t>Need </a:t>
            </a:r>
            <a:r>
              <a:rPr lang="en-US" altLang="en-US" sz="2000" dirty="0"/>
              <a:t>long battery life </a:t>
            </a:r>
            <a:r>
              <a:rPr lang="en-GB" altLang="en-US" sz="2000" dirty="0"/>
              <a:t>on mobile stations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Mustn't</a:t>
            </a:r>
            <a:r>
              <a:rPr lang="en-US" altLang="en-US" sz="1800" dirty="0"/>
              <a:t> require nodes to monitor access points or frequent handshakes</a:t>
            </a:r>
            <a:endParaRPr lang="en-GB" altLang="en-US" sz="18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Transmission robustness and security:</a:t>
            </a:r>
            <a:r>
              <a:rPr lang="en-GB" altLang="en-US" sz="2000" dirty="0"/>
              <a:t>Interference</a:t>
            </a:r>
            <a:r>
              <a:rPr lang="en-US" altLang="en-US" sz="2000" dirty="0"/>
              <a:t> prone and easily eavesdropped</a:t>
            </a:r>
            <a:endParaRPr lang="en-GB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Collocated network operation:</a:t>
            </a:r>
            <a:r>
              <a:rPr lang="en-GB" altLang="en-US" sz="2000" dirty="0"/>
              <a:t>Two</a:t>
            </a:r>
            <a:r>
              <a:rPr lang="en-US" altLang="en-US" sz="2000" dirty="0"/>
              <a:t> or more wireless LANs in same area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License-free operation</a:t>
            </a:r>
            <a:endParaRPr lang="en-GB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Handoff/roaming: </a:t>
            </a:r>
            <a:r>
              <a:rPr lang="en-GB" altLang="en-US" sz="2000" dirty="0"/>
              <a:t>Move</a:t>
            </a:r>
            <a:r>
              <a:rPr lang="en-US" altLang="en-US" sz="2000" dirty="0"/>
              <a:t> from one cell to another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Dynamic configuration: </a:t>
            </a:r>
            <a:r>
              <a:rPr lang="en-GB" altLang="en-US" sz="2000" dirty="0"/>
              <a:t>Addition</a:t>
            </a:r>
            <a:r>
              <a:rPr lang="en-US" altLang="en-US" sz="2000" dirty="0"/>
              <a:t>, deletion, and relocation of end systems without disruption to users</a:t>
            </a:r>
          </a:p>
        </p:txBody>
      </p:sp>
    </p:spTree>
    <p:extLst>
      <p:ext uri="{BB962C8B-B14F-4D97-AF65-F5344CB8AC3E}">
        <p14:creationId xmlns:p14="http://schemas.microsoft.com/office/powerpoint/2010/main" val="3252036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Technology</a:t>
            </a:r>
            <a:endParaRPr lang="en-US" altLang="en-US"/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Infrared (IR) LANs:</a:t>
            </a:r>
            <a:r>
              <a:rPr lang="en-GB" altLang="en-US" dirty="0"/>
              <a:t> Individual </a:t>
            </a:r>
            <a:r>
              <a:rPr lang="en-US" altLang="en-US" dirty="0"/>
              <a:t>cell of IR LAN limited to single room</a:t>
            </a:r>
            <a:endParaRPr lang="en-GB" altLang="en-US" dirty="0"/>
          </a:p>
          <a:p>
            <a:pPr lvl="1"/>
            <a:r>
              <a:rPr lang="en-GB" altLang="en-US" dirty="0"/>
              <a:t>IR </a:t>
            </a:r>
            <a:r>
              <a:rPr lang="en-US" altLang="en-US" dirty="0"/>
              <a:t>light does not penetrate opaque walls</a:t>
            </a:r>
          </a:p>
          <a:p>
            <a:r>
              <a:rPr lang="en-US" altLang="en-US" dirty="0"/>
              <a:t>Spread spectrum LANs: </a:t>
            </a:r>
            <a:r>
              <a:rPr lang="en-GB" altLang="en-US" dirty="0"/>
              <a:t>Mostly</a:t>
            </a:r>
            <a:r>
              <a:rPr lang="en-US" altLang="en-US" dirty="0"/>
              <a:t> operate in ISM (industrial, scientific, and medical) bands</a:t>
            </a:r>
            <a:endParaRPr lang="en-GB" altLang="en-US" dirty="0"/>
          </a:p>
          <a:p>
            <a:pPr lvl="1"/>
            <a:r>
              <a:rPr lang="en-GB" altLang="en-US" dirty="0"/>
              <a:t>No</a:t>
            </a:r>
            <a:r>
              <a:rPr lang="en-US" altLang="en-US" dirty="0"/>
              <a:t> Federal Communications Commission (FCC) licensing is required in </a:t>
            </a:r>
            <a:r>
              <a:rPr lang="en-GB" altLang="en-US" dirty="0"/>
              <a:t>USA or Ofcom in UK</a:t>
            </a:r>
          </a:p>
          <a:p>
            <a:r>
              <a:rPr lang="en-US" altLang="en-US" dirty="0"/>
              <a:t>Narrowband microwave: </a:t>
            </a:r>
            <a:r>
              <a:rPr lang="en-GB" altLang="en-US" dirty="0"/>
              <a:t>Microwave</a:t>
            </a:r>
            <a:r>
              <a:rPr lang="en-US" altLang="en-US" dirty="0"/>
              <a:t> frequencies but not use spread spectrum</a:t>
            </a:r>
            <a:endParaRPr lang="en-GB" altLang="en-US" dirty="0"/>
          </a:p>
          <a:p>
            <a:pPr lvl="1"/>
            <a:r>
              <a:rPr lang="en-US" altLang="en-US" dirty="0"/>
              <a:t>Some require FCC licensing</a:t>
            </a:r>
          </a:p>
        </p:txBody>
      </p:sp>
    </p:spTree>
    <p:extLst>
      <p:ext uri="{BB962C8B-B14F-4D97-AF65-F5344CB8AC3E}">
        <p14:creationId xmlns:p14="http://schemas.microsoft.com/office/powerpoint/2010/main" val="3313200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/>
              <a:t>Infrared LANs</a:t>
            </a:r>
            <a:br>
              <a:rPr lang="en-GB" altLang="en-US"/>
            </a:br>
            <a:r>
              <a:rPr lang="en-US" altLang="en-US"/>
              <a:t>Strengths and Weaknesses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sz="2400"/>
              <a:t>Spectrum</a:t>
            </a:r>
            <a:r>
              <a:rPr lang="en-US" altLang="en-US" sz="2400"/>
              <a:t> virtually unlimited</a:t>
            </a:r>
            <a:endParaRPr lang="en-GB" altLang="en-US" sz="2400"/>
          </a:p>
          <a:p>
            <a:pPr lvl="1">
              <a:lnSpc>
                <a:spcPct val="90000"/>
              </a:lnSpc>
            </a:pPr>
            <a:r>
              <a:rPr lang="en-GB" altLang="en-US" sz="2000"/>
              <a:t>Infrared</a:t>
            </a:r>
            <a:r>
              <a:rPr lang="en-US" altLang="en-US" sz="2000"/>
              <a:t> spectrum is unregulated worldwide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Extremely</a:t>
            </a:r>
            <a:r>
              <a:rPr lang="en-US" altLang="en-US" sz="2000"/>
              <a:t> high data rates</a:t>
            </a:r>
            <a:endParaRPr lang="en-GB" altLang="en-US" sz="2000"/>
          </a:p>
          <a:p>
            <a:pPr>
              <a:lnSpc>
                <a:spcPct val="90000"/>
              </a:lnSpc>
            </a:pPr>
            <a:r>
              <a:rPr lang="en-GB" altLang="en-US" sz="2400"/>
              <a:t>Infrared </a:t>
            </a:r>
            <a:r>
              <a:rPr lang="en-US" altLang="en-US" sz="2400"/>
              <a:t>shares some properties of visible light</a:t>
            </a:r>
            <a:endParaRPr lang="en-GB" altLang="en-US" sz="2400"/>
          </a:p>
          <a:p>
            <a:pPr lvl="1">
              <a:lnSpc>
                <a:spcPct val="90000"/>
              </a:lnSpc>
            </a:pPr>
            <a:r>
              <a:rPr lang="en-GB" altLang="en-US" sz="2000"/>
              <a:t>Diffusely</a:t>
            </a:r>
            <a:r>
              <a:rPr lang="en-US" altLang="en-US" sz="2000"/>
              <a:t> reflected by light-colored objects</a:t>
            </a:r>
            <a:endParaRPr lang="en-GB" altLang="en-US" sz="2000"/>
          </a:p>
          <a:p>
            <a:pPr lvl="2">
              <a:lnSpc>
                <a:spcPct val="90000"/>
              </a:lnSpc>
            </a:pPr>
            <a:r>
              <a:rPr lang="en-GB" altLang="en-US" sz="1800"/>
              <a:t>Use</a:t>
            </a:r>
            <a:r>
              <a:rPr lang="en-US" altLang="en-US" sz="1800"/>
              <a:t> ceiling reflection to</a:t>
            </a:r>
            <a:r>
              <a:rPr lang="en-GB" altLang="en-US" sz="1800"/>
              <a:t> cover</a:t>
            </a:r>
            <a:r>
              <a:rPr lang="en-US" altLang="en-US" sz="1800"/>
              <a:t> entire room</a:t>
            </a:r>
            <a:endParaRPr lang="en-GB" altLang="en-US" sz="1800"/>
          </a:p>
          <a:p>
            <a:pPr lvl="1">
              <a:lnSpc>
                <a:spcPct val="90000"/>
              </a:lnSpc>
            </a:pPr>
            <a:r>
              <a:rPr lang="en-GB" altLang="en-US" sz="2000"/>
              <a:t>Does </a:t>
            </a:r>
            <a:r>
              <a:rPr lang="en-US" altLang="en-US" sz="2000"/>
              <a:t>not penetrate walls or other opaque objects</a:t>
            </a:r>
            <a:endParaRPr lang="en-GB" altLang="en-US" sz="2000"/>
          </a:p>
          <a:p>
            <a:pPr lvl="2">
              <a:lnSpc>
                <a:spcPct val="90000"/>
              </a:lnSpc>
            </a:pPr>
            <a:r>
              <a:rPr lang="en-GB" altLang="en-US" sz="1800"/>
              <a:t>More</a:t>
            </a:r>
            <a:r>
              <a:rPr lang="en-US" altLang="en-US" sz="1800"/>
              <a:t> easily secured against eavesdropping than microwave</a:t>
            </a:r>
            <a:endParaRPr lang="en-GB" altLang="en-US" sz="1800"/>
          </a:p>
          <a:p>
            <a:pPr lvl="2">
              <a:lnSpc>
                <a:spcPct val="90000"/>
              </a:lnSpc>
            </a:pPr>
            <a:r>
              <a:rPr lang="en-GB" altLang="en-US" sz="1800"/>
              <a:t>Separate </a:t>
            </a:r>
            <a:r>
              <a:rPr lang="en-US" altLang="en-US" sz="1800"/>
              <a:t>installation in every room without interference</a:t>
            </a:r>
            <a:endParaRPr lang="en-GB" altLang="en-US" sz="1800"/>
          </a:p>
          <a:p>
            <a:pPr>
              <a:lnSpc>
                <a:spcPct val="90000"/>
              </a:lnSpc>
            </a:pPr>
            <a:r>
              <a:rPr lang="en-GB" altLang="en-US" sz="2400"/>
              <a:t>Inexpensive</a:t>
            </a:r>
            <a:r>
              <a:rPr lang="en-US" altLang="en-US" sz="2400"/>
              <a:t> and simple</a:t>
            </a:r>
            <a:endParaRPr lang="en-GB" altLang="en-US" sz="2400"/>
          </a:p>
          <a:p>
            <a:pPr lvl="1">
              <a:lnSpc>
                <a:spcPct val="90000"/>
              </a:lnSpc>
            </a:pPr>
            <a:r>
              <a:rPr lang="en-GB" altLang="en-US" sz="2000"/>
              <a:t>Uses</a:t>
            </a:r>
            <a:r>
              <a:rPr lang="en-US" altLang="en-US" sz="2000"/>
              <a:t> intensity modulation, so receivers need to detect only</a:t>
            </a:r>
            <a:r>
              <a:rPr lang="en-GB" altLang="en-US" sz="2000"/>
              <a:t> </a:t>
            </a:r>
            <a:r>
              <a:rPr lang="en-US" altLang="en-US" sz="2000"/>
              <a:t>amplitude</a:t>
            </a:r>
            <a:endParaRPr lang="en-GB" altLang="en-US" sz="2000"/>
          </a:p>
          <a:p>
            <a:pPr>
              <a:lnSpc>
                <a:spcPct val="90000"/>
              </a:lnSpc>
            </a:pPr>
            <a:r>
              <a:rPr lang="en-GB" altLang="en-US" sz="2400"/>
              <a:t>Background </a:t>
            </a:r>
            <a:r>
              <a:rPr lang="en-US" altLang="en-US" sz="2400"/>
              <a:t>radiation</a:t>
            </a:r>
            <a:endParaRPr lang="en-GB" altLang="en-US" sz="2400"/>
          </a:p>
          <a:p>
            <a:pPr lvl="1">
              <a:lnSpc>
                <a:spcPct val="90000"/>
              </a:lnSpc>
            </a:pPr>
            <a:r>
              <a:rPr lang="en-GB" altLang="en-US" sz="2000"/>
              <a:t>Sunlight,</a:t>
            </a:r>
            <a:r>
              <a:rPr lang="en-US" altLang="en-US" sz="2000"/>
              <a:t> indoor lighting</a:t>
            </a:r>
            <a:endParaRPr lang="en-GB" altLang="en-US" sz="2000"/>
          </a:p>
          <a:p>
            <a:pPr lvl="1">
              <a:lnSpc>
                <a:spcPct val="90000"/>
              </a:lnSpc>
            </a:pPr>
            <a:r>
              <a:rPr lang="en-GB" altLang="en-US" sz="2000"/>
              <a:t>Noise</a:t>
            </a:r>
            <a:r>
              <a:rPr lang="en-US" altLang="en-US" sz="2000"/>
              <a:t>, requiring higher power and limiting range</a:t>
            </a:r>
            <a:endParaRPr lang="en-GB" altLang="en-US" sz="2000"/>
          </a:p>
          <a:p>
            <a:pPr lvl="1">
              <a:lnSpc>
                <a:spcPct val="90000"/>
              </a:lnSpc>
            </a:pPr>
            <a:r>
              <a:rPr lang="en-GB" altLang="en-US" sz="2000"/>
              <a:t>Power</a:t>
            </a:r>
            <a:r>
              <a:rPr lang="en-US" altLang="en-US" sz="2000"/>
              <a:t> limited by concerns of eye safety and power consumption</a:t>
            </a:r>
          </a:p>
        </p:txBody>
      </p:sp>
    </p:spTree>
    <p:extLst>
      <p:ext uri="{BB962C8B-B14F-4D97-AF65-F5344CB8AC3E}">
        <p14:creationId xmlns:p14="http://schemas.microsoft.com/office/powerpoint/2010/main" val="1506458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/>
              <a:t>Spread Spectrum LANs</a:t>
            </a:r>
            <a:br>
              <a:rPr lang="en-GB" altLang="en-US"/>
            </a:br>
            <a:r>
              <a:rPr lang="en-GB" altLang="en-US"/>
              <a:t>Hub Configuration</a:t>
            </a:r>
            <a:endParaRPr lang="en-US" altLang="en-US"/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 dirty="0"/>
              <a:t>Usually </a:t>
            </a:r>
            <a:r>
              <a:rPr lang="en-US" altLang="en-US" sz="2400" dirty="0"/>
              <a:t>use multiple-cell arrangement</a:t>
            </a:r>
            <a:endParaRPr lang="en-GB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Adjacent cells use different center frequencies</a:t>
            </a:r>
            <a:endParaRPr lang="en-GB" altLang="en-US" sz="2400" dirty="0"/>
          </a:p>
          <a:p>
            <a:pPr>
              <a:lnSpc>
                <a:spcPct val="90000"/>
              </a:lnSpc>
            </a:pPr>
            <a:r>
              <a:rPr lang="en-GB" altLang="en-US" sz="2400" dirty="0"/>
              <a:t>Hub/AP</a:t>
            </a:r>
            <a:r>
              <a:rPr lang="en-US" altLang="en-US" sz="2400" dirty="0"/>
              <a:t> is typically mounted on ceiling </a:t>
            </a:r>
            <a:endParaRPr lang="en-GB" altLang="en-US" sz="2400" dirty="0"/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Connected </a:t>
            </a:r>
            <a:r>
              <a:rPr lang="en-US" altLang="en-US" sz="2000" dirty="0"/>
              <a:t>to</a:t>
            </a:r>
            <a:r>
              <a:rPr lang="en-GB" altLang="en-US" sz="2000" dirty="0"/>
              <a:t> </a:t>
            </a:r>
            <a:r>
              <a:rPr lang="en-US" altLang="en-US" sz="2000" dirty="0"/>
              <a:t>wired LAN</a:t>
            </a:r>
            <a:endParaRPr lang="en-GB" altLang="en-US" sz="2000" dirty="0"/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Connect</a:t>
            </a:r>
            <a:r>
              <a:rPr lang="en-US" altLang="en-US" sz="2000" dirty="0"/>
              <a:t> to stations attached to wired LAN and in other cells</a:t>
            </a:r>
            <a:endParaRPr lang="en-GB" altLang="en-US" sz="2000" dirty="0"/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May</a:t>
            </a:r>
            <a:r>
              <a:rPr lang="en-US" altLang="en-US" sz="2000" dirty="0"/>
              <a:t> also control access</a:t>
            </a:r>
            <a:endParaRPr lang="en-GB" altLang="en-US" sz="2000" dirty="0"/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IEEE 802.11 point coordination function</a:t>
            </a:r>
            <a:endParaRPr lang="en-GB" altLang="en-US" sz="1800" dirty="0"/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May also act as</a:t>
            </a:r>
            <a:r>
              <a:rPr lang="en-US" altLang="en-US" sz="2000" dirty="0"/>
              <a:t> multiport repeater</a:t>
            </a:r>
            <a:endParaRPr lang="en-GB" altLang="en-US" sz="2000" dirty="0"/>
          </a:p>
          <a:p>
            <a:pPr lvl="2">
              <a:lnSpc>
                <a:spcPct val="90000"/>
              </a:lnSpc>
            </a:pPr>
            <a:r>
              <a:rPr lang="en-GB" altLang="en-US" sz="1800" dirty="0"/>
              <a:t>Stations</a:t>
            </a:r>
            <a:r>
              <a:rPr lang="en-US" altLang="en-US" sz="1800" dirty="0"/>
              <a:t> transmit to hub and receive from hub</a:t>
            </a:r>
            <a:endParaRPr lang="en-GB" altLang="en-US" sz="1800" dirty="0"/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Stations</a:t>
            </a:r>
            <a:r>
              <a:rPr lang="en-US" altLang="en-US" sz="2000" dirty="0"/>
              <a:t> may broadcast using an omnidirectional antenna</a:t>
            </a:r>
            <a:endParaRPr lang="en-GB" altLang="en-US" sz="2000" dirty="0"/>
          </a:p>
          <a:p>
            <a:pPr lvl="2">
              <a:lnSpc>
                <a:spcPct val="90000"/>
              </a:lnSpc>
            </a:pPr>
            <a:r>
              <a:rPr lang="en-GB" altLang="en-US" sz="1800" dirty="0"/>
              <a:t>Logical</a:t>
            </a:r>
            <a:r>
              <a:rPr lang="en-US" altLang="en-US" sz="1800" dirty="0"/>
              <a:t> bus configuration</a:t>
            </a:r>
          </a:p>
          <a:p>
            <a:pPr>
              <a:lnSpc>
                <a:spcPct val="90000"/>
              </a:lnSpc>
            </a:pPr>
            <a:r>
              <a:rPr lang="en-GB" altLang="en-US" sz="2400" dirty="0"/>
              <a:t>Hub may do</a:t>
            </a:r>
            <a:r>
              <a:rPr lang="en-US" altLang="en-US" sz="2400" dirty="0"/>
              <a:t> automatic handoff</a:t>
            </a:r>
            <a:endParaRPr lang="en-GB" altLang="en-US" sz="2400" dirty="0"/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Weakening</a:t>
            </a:r>
            <a:r>
              <a:rPr lang="en-US" altLang="en-US" sz="2000" dirty="0"/>
              <a:t> signal, hand off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68911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IEEE 802.11 Architecture</a:t>
            </a:r>
            <a:endParaRPr lang="en-US" alt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8"/>
          <a:stretch>
            <a:fillRect/>
          </a:stretch>
        </p:blipFill>
        <p:spPr bwMode="auto">
          <a:xfrm>
            <a:off x="2362200" y="1335088"/>
            <a:ext cx="7391400" cy="549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9908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802.11 Physical Layer</a:t>
            </a:r>
            <a:endParaRPr lang="en-US" altLang="en-US"/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 dirty="0"/>
              <a:t>Issued</a:t>
            </a:r>
            <a:r>
              <a:rPr lang="en-US" altLang="en-US" sz="2400" dirty="0"/>
              <a:t> in four stages</a:t>
            </a:r>
            <a:endParaRPr lang="en-GB" altLang="en-US" sz="2400" dirty="0"/>
          </a:p>
          <a:p>
            <a:pPr>
              <a:lnSpc>
                <a:spcPct val="90000"/>
              </a:lnSpc>
            </a:pPr>
            <a:r>
              <a:rPr lang="en-GB" altLang="en-US" sz="2400" dirty="0"/>
              <a:t>First</a:t>
            </a:r>
            <a:r>
              <a:rPr lang="en-US" altLang="en-US" sz="2400" dirty="0"/>
              <a:t> part in 1997</a:t>
            </a:r>
            <a:endParaRPr lang="en-GB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IEEE 802.11 </a:t>
            </a:r>
            <a:endParaRPr lang="en-GB" altLang="en-US" sz="2000" dirty="0"/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Includes</a:t>
            </a:r>
            <a:r>
              <a:rPr lang="en-US" altLang="en-US" sz="2000" dirty="0"/>
              <a:t> MAC layer and three physical layer specifications</a:t>
            </a:r>
            <a:endParaRPr lang="en-GB" altLang="en-US" sz="2000" dirty="0"/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Two </a:t>
            </a:r>
            <a:r>
              <a:rPr lang="en-US" altLang="en-US" sz="2000" dirty="0"/>
              <a:t>in 2.4-GHz band and one infrared</a:t>
            </a:r>
            <a:endParaRPr lang="en-GB" altLang="en-US" sz="2000" dirty="0"/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All</a:t>
            </a:r>
            <a:r>
              <a:rPr lang="en-US" altLang="en-US" sz="2000" dirty="0"/>
              <a:t> operating at 1 and 2 Mbps</a:t>
            </a:r>
            <a:endParaRPr lang="en-GB" altLang="en-US" sz="2000" dirty="0"/>
          </a:p>
          <a:p>
            <a:pPr>
              <a:lnSpc>
                <a:spcPct val="90000"/>
              </a:lnSpc>
            </a:pPr>
            <a:r>
              <a:rPr lang="en-GB" altLang="en-US" sz="2400" dirty="0"/>
              <a:t>Two </a:t>
            </a:r>
            <a:r>
              <a:rPr lang="en-US" altLang="en-US" sz="2400" dirty="0"/>
              <a:t>additional parts in 1999</a:t>
            </a:r>
            <a:endParaRPr lang="en-GB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IEEE 802.11a</a:t>
            </a:r>
            <a:endParaRPr lang="en-GB" altLang="en-US" sz="2000" dirty="0"/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5-GHz band up to 54 Mbps</a:t>
            </a:r>
            <a:endParaRPr lang="en-GB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IEEE 802.11b</a:t>
            </a:r>
            <a:endParaRPr lang="en-GB" altLang="en-US" sz="2000" dirty="0"/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2.4-G</a:t>
            </a:r>
            <a:r>
              <a:rPr lang="en-GB" altLang="en-US" sz="1800" dirty="0"/>
              <a:t>H</a:t>
            </a:r>
            <a:r>
              <a:rPr lang="en-US" altLang="en-US" sz="1800" dirty="0"/>
              <a:t>z band at 5.5 and 11 Mbps</a:t>
            </a:r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79173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Spectrum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552576"/>
            <a:ext cx="874395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423266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9054-D462-44CB-BA43-83BD786EF5D9}" type="slidenum">
              <a:rPr lang="en-GB" altLang="en-US"/>
              <a:pPr/>
              <a:t>27</a:t>
            </a:fld>
            <a:endParaRPr lang="en-GB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itchFamily="18" charset="0"/>
              </a:rPr>
              <a:t>Electromagnetic Signal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cs typeface="Times New Roman" pitchFamily="18" charset="0"/>
              </a:rPr>
              <a:t>Function of time</a:t>
            </a:r>
          </a:p>
          <a:p>
            <a:r>
              <a:rPr lang="en-US" altLang="en-US">
                <a:cs typeface="Times New Roman" pitchFamily="18" charset="0"/>
              </a:rPr>
              <a:t>Can also be expressed as a function of frequency</a:t>
            </a:r>
          </a:p>
          <a:p>
            <a:pPr lvl="1"/>
            <a:r>
              <a:rPr lang="en-US" altLang="en-US">
                <a:cs typeface="Times New Roman" pitchFamily="18" charset="0"/>
              </a:rPr>
              <a:t>Signal consists of components of different frequencies</a:t>
            </a:r>
          </a:p>
        </p:txBody>
      </p:sp>
    </p:spTree>
    <p:extLst>
      <p:ext uri="{BB962C8B-B14F-4D97-AF65-F5344CB8AC3E}">
        <p14:creationId xmlns:p14="http://schemas.microsoft.com/office/powerpoint/2010/main" val="2606099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DF9A-3F35-43F2-9ABF-D161084E780A}" type="slidenum">
              <a:rPr lang="en-GB" altLang="en-US"/>
              <a:pPr/>
              <a:t>28</a:t>
            </a:fld>
            <a:endParaRPr lang="en-GB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>
                <a:cs typeface="Times New Roman" pitchFamily="18" charset="0"/>
              </a:rPr>
              <a:t>Concepts Related to Channel Capacity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cs typeface="Times New Roman" pitchFamily="18" charset="0"/>
              </a:rPr>
              <a:t>Data rate - rate at which data can be communicated (bps)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cs typeface="Times New Roman" pitchFamily="18" charset="0"/>
              </a:rPr>
              <a:t>Noise - average level of noise over the communications path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cs typeface="Times New Roman" pitchFamily="18" charset="0"/>
              </a:rPr>
              <a:t>Error rate - rate at which errors occur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cs typeface="Times New Roman" pitchFamily="18" charset="0"/>
              </a:rPr>
              <a:t>Error = transmit 1 and receive 0; transmit 0 and receive 1</a:t>
            </a:r>
          </a:p>
        </p:txBody>
      </p:sp>
    </p:spTree>
    <p:extLst>
      <p:ext uri="{BB962C8B-B14F-4D97-AF65-F5344CB8AC3E}">
        <p14:creationId xmlns:p14="http://schemas.microsoft.com/office/powerpoint/2010/main" val="377830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 of thumb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As we select higher frequency for TX the Channel Capacity increases</a:t>
            </a:r>
          </a:p>
          <a:p>
            <a:r>
              <a:rPr lang="en-GB" dirty="0"/>
              <a:t>As the frequency increases the EMW starts behaving as light</a:t>
            </a:r>
          </a:p>
          <a:p>
            <a:r>
              <a:rPr lang="en-GB" dirty="0"/>
              <a:t>At higher frequency radio cannot penetrate walls , fog etc (60GHz)</a:t>
            </a:r>
          </a:p>
          <a:p>
            <a:r>
              <a:rPr lang="en-GB" dirty="0"/>
              <a:t>The larger the antennas the long distance it will travel</a:t>
            </a:r>
          </a:p>
        </p:txBody>
      </p:sp>
    </p:spTree>
    <p:extLst>
      <p:ext uri="{BB962C8B-B14F-4D97-AF65-F5344CB8AC3E}">
        <p14:creationId xmlns:p14="http://schemas.microsoft.com/office/powerpoint/2010/main" val="996763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1880: Hertz discovered electromagnetic waves</a:t>
            </a:r>
          </a:p>
          <a:p>
            <a:r>
              <a:rPr lang="en-GB" dirty="0"/>
              <a:t>1898: First commercial radio data service</a:t>
            </a:r>
          </a:p>
          <a:p>
            <a:r>
              <a:rPr lang="en-GB" dirty="0"/>
              <a:t>1921: First Mobile Radio</a:t>
            </a:r>
          </a:p>
          <a:p>
            <a:r>
              <a:rPr lang="en-GB" dirty="0"/>
              <a:t>1946: First Mobile Telephone Service In St. Louis by AT&amp;T. Half-duplex</a:t>
            </a:r>
          </a:p>
          <a:p>
            <a:r>
              <a:rPr lang="en-GB" dirty="0"/>
              <a:t>1970: First Cellular Phone Service In Chicago by AT&amp;T w cell, handoff, and roaming</a:t>
            </a:r>
          </a:p>
          <a:p>
            <a:r>
              <a:rPr lang="en-GB" dirty="0"/>
              <a:t>1971: First Wireless Data Network Aloha at University of Hawaii</a:t>
            </a:r>
          </a:p>
          <a:p>
            <a:r>
              <a:rPr lang="en-GB" dirty="0"/>
              <a:t>1990: First Commercial Wireless LAN Product AT&amp;T </a:t>
            </a:r>
            <a:r>
              <a:rPr lang="en-GB" dirty="0" err="1"/>
              <a:t>WaveLAN</a:t>
            </a:r>
            <a:endParaRPr lang="en-GB" dirty="0"/>
          </a:p>
          <a:p>
            <a:r>
              <a:rPr lang="en-GB" dirty="0"/>
              <a:t>1997: First Wireless LAN Standard - IEEE 802.11 2Mbps</a:t>
            </a:r>
          </a:p>
        </p:txBody>
      </p:sp>
    </p:spTree>
    <p:extLst>
      <p:ext uri="{BB962C8B-B14F-4D97-AF65-F5344CB8AC3E}">
        <p14:creationId xmlns:p14="http://schemas.microsoft.com/office/powerpoint/2010/main" val="9118782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7666" name="Picture 2" descr="cartoon of various 60-GHz applications"/>
          <p:cNvPicPr>
            <a:picLocks noChangeAspect="1" noChangeArrowheads="1"/>
          </p:cNvPicPr>
          <p:nvPr/>
        </p:nvPicPr>
        <p:blipFill>
          <a:blip r:embed="rId2" cstate="print"/>
          <a:srcRect l="8447" t="19208" r="984"/>
          <a:stretch>
            <a:fillRect/>
          </a:stretch>
        </p:blipFill>
        <p:spPr bwMode="auto">
          <a:xfrm>
            <a:off x="1524000" y="2797175"/>
            <a:ext cx="5754566" cy="3632200"/>
          </a:xfrm>
          <a:prstGeom prst="rect">
            <a:avLst/>
          </a:prstGeom>
          <a:noFill/>
        </p:spPr>
      </p:pic>
      <p:pic>
        <p:nvPicPr>
          <p:cNvPr id="1137668" name="Picture 4" descr="picture of IBM’s silicon-germanium 60-GHz transmitter chip with attached antenn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7852" y="1196975"/>
            <a:ext cx="2815003" cy="1779588"/>
          </a:xfrm>
          <a:prstGeom prst="rect">
            <a:avLst/>
          </a:prstGeom>
          <a:noFill/>
        </p:spPr>
      </p:pic>
      <p:sp>
        <p:nvSpPr>
          <p:cNvPr id="1137669" name="Text Box 5"/>
          <p:cNvSpPr txBox="1">
            <a:spLocks noChangeArrowheads="1"/>
          </p:cNvSpPr>
          <p:nvPr/>
        </p:nvSpPr>
        <p:spPr bwMode="auto">
          <a:xfrm>
            <a:off x="5067301" y="1216027"/>
            <a:ext cx="3461238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Arial" charset="0"/>
              </a:rPr>
              <a:t>IBM 60 GHz chip with integrated dipole antenna</a:t>
            </a:r>
            <a:endParaRPr lang="en-US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7670" name="Line 6"/>
          <p:cNvSpPr>
            <a:spLocks noChangeShapeType="1"/>
          </p:cNvSpPr>
          <p:nvPr/>
        </p:nvSpPr>
        <p:spPr bwMode="auto">
          <a:xfrm flipH="1">
            <a:off x="4057652" y="1514475"/>
            <a:ext cx="1038957" cy="5461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37671" name="Rectangle 7"/>
          <p:cNvSpPr>
            <a:spLocks noChangeArrowheads="1"/>
          </p:cNvSpPr>
          <p:nvPr/>
        </p:nvSpPr>
        <p:spPr bwMode="auto">
          <a:xfrm>
            <a:off x="3657601" y="14288"/>
            <a:ext cx="4834304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>
              <a:spcBef>
                <a:spcPct val="0"/>
              </a:spcBef>
            </a:pPr>
            <a:r>
              <a:rPr lang="en-GB" sz="41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Example 60 GHz?  </a:t>
            </a:r>
          </a:p>
        </p:txBody>
      </p:sp>
      <p:sp>
        <p:nvSpPr>
          <p:cNvPr id="1137672" name="Text Box 8"/>
          <p:cNvSpPr txBox="1">
            <a:spLocks noChangeArrowheads="1"/>
          </p:cNvSpPr>
          <p:nvPr/>
        </p:nvSpPr>
        <p:spPr bwMode="auto">
          <a:xfrm>
            <a:off x="7495444" y="2170115"/>
            <a:ext cx="3172557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1938" indent="-261938">
              <a:spcAft>
                <a:spcPct val="300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latin typeface="Arial" charset="0"/>
              </a:rPr>
              <a:t>High bandwidth / channel re-use</a:t>
            </a:r>
          </a:p>
        </p:txBody>
      </p:sp>
    </p:spTree>
    <p:extLst>
      <p:ext uri="{BB962C8B-B14F-4D97-AF65-F5344CB8AC3E}">
        <p14:creationId xmlns:p14="http://schemas.microsoft.com/office/powerpoint/2010/main" val="36510426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7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7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7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7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CSMA/CA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Listen before talk</a:t>
            </a:r>
          </a:p>
          <a:p>
            <a:r>
              <a:rPr lang="en-GB" dirty="0"/>
              <a:t>4 way handshake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539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/>
              <a:t>IEEE 802.11 Protocol Architecture</a:t>
            </a:r>
            <a:endParaRPr lang="en-US" altLang="en-US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49"/>
          <a:stretch>
            <a:fillRect/>
          </a:stretch>
        </p:blipFill>
        <p:spPr bwMode="auto">
          <a:xfrm>
            <a:off x="2460626" y="1368426"/>
            <a:ext cx="7064375" cy="548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6232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1828800"/>
            <a:ext cx="8204200" cy="1143000"/>
          </a:xfrm>
        </p:spPr>
        <p:txBody>
          <a:bodyPr>
            <a:normAutofit fontScale="90000"/>
          </a:bodyPr>
          <a:lstStyle/>
          <a:p>
            <a:r>
              <a:rPr lang="en-GB" altLang="en-US"/>
              <a:t>IEEE 802.11 </a:t>
            </a:r>
            <a:br>
              <a:rPr lang="en-GB" altLang="en-US"/>
            </a:br>
            <a:r>
              <a:rPr lang="en-GB" altLang="en-US"/>
              <a:t>Medium </a:t>
            </a:r>
            <a:br>
              <a:rPr lang="en-GB" altLang="en-US"/>
            </a:br>
            <a:r>
              <a:rPr lang="en-GB" altLang="en-US"/>
              <a:t>Access </a:t>
            </a:r>
            <a:br>
              <a:rPr lang="en-GB" altLang="en-US"/>
            </a:br>
            <a:r>
              <a:rPr lang="en-GB" altLang="en-US"/>
              <a:t>Control </a:t>
            </a:r>
            <a:br>
              <a:rPr lang="en-GB" altLang="en-US"/>
            </a:br>
            <a:r>
              <a:rPr lang="en-GB" altLang="en-US"/>
              <a:t>Logic</a:t>
            </a:r>
            <a:endParaRPr lang="en-US" altLang="en-US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1" r="9006" b="12230"/>
          <a:stretch>
            <a:fillRect/>
          </a:stretch>
        </p:blipFill>
        <p:spPr bwMode="auto">
          <a:xfrm>
            <a:off x="5715000" y="0"/>
            <a:ext cx="48006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74934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/>
              <a:t>IEEE 802.11 MAC Timing</a:t>
            </a:r>
            <a:br>
              <a:rPr lang="en-GB" altLang="en-US"/>
            </a:br>
            <a:r>
              <a:rPr lang="en-GB" altLang="en-US"/>
              <a:t>Basic Access Method</a:t>
            </a:r>
            <a:endParaRPr lang="en-US" altLang="en-US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" b="62015"/>
          <a:stretch>
            <a:fillRect/>
          </a:stretch>
        </p:blipFill>
        <p:spPr bwMode="auto">
          <a:xfrm>
            <a:off x="1600200" y="2049464"/>
            <a:ext cx="8991600" cy="366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3387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802.11?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802.11 e .....</a:t>
            </a:r>
            <a:r>
              <a:rPr lang="en-GB" dirty="0" err="1"/>
              <a:t>QoS</a:t>
            </a:r>
            <a:r>
              <a:rPr lang="en-GB" dirty="0"/>
              <a:t> multimedia</a:t>
            </a:r>
          </a:p>
          <a:p>
            <a:r>
              <a:rPr lang="en-GB" dirty="0"/>
              <a:t>802.11h.......dynamic channel selection</a:t>
            </a:r>
          </a:p>
          <a:p>
            <a:r>
              <a:rPr lang="en-GB" dirty="0"/>
              <a:t>802.11i.......Security</a:t>
            </a:r>
          </a:p>
          <a:p>
            <a:r>
              <a:rPr lang="en-GB" dirty="0"/>
              <a:t>802.11n.......Enhanced throughput</a:t>
            </a:r>
          </a:p>
          <a:p>
            <a:r>
              <a:rPr lang="en-GB" dirty="0"/>
              <a:t>802.11p....... Inter-vehicle and vehicle-road side communication at 5.8GHz</a:t>
            </a:r>
          </a:p>
          <a:p>
            <a:r>
              <a:rPr lang="en-GB" b="1" dirty="0"/>
              <a:t>802.11s:  Mesh Networks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59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Bluetooth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Sony </a:t>
            </a:r>
            <a:r>
              <a:rPr lang="en-GB" dirty="0" err="1"/>
              <a:t>ericson</a:t>
            </a:r>
            <a:endParaRPr lang="en-GB" dirty="0"/>
          </a:p>
          <a:p>
            <a:r>
              <a:rPr lang="en-GB" dirty="0"/>
              <a:t>Danish king...blue tooth...found of blueberries</a:t>
            </a:r>
          </a:p>
          <a:p>
            <a:r>
              <a:rPr lang="en-GB" dirty="0"/>
              <a:t>Later Intel , Nokia and Ericson joined in 1998</a:t>
            </a:r>
          </a:p>
          <a:p>
            <a:r>
              <a:rPr lang="en-GB" dirty="0"/>
              <a:t>IEEE 802.15.1</a:t>
            </a:r>
          </a:p>
          <a:p>
            <a:r>
              <a:rPr lang="en-GB" dirty="0"/>
              <a:t>2.4GH</a:t>
            </a:r>
          </a:p>
          <a:p>
            <a:r>
              <a:rPr lang="en-GB" dirty="0"/>
              <a:t>10m</a:t>
            </a:r>
          </a:p>
          <a:p>
            <a:r>
              <a:rPr lang="en-GB" dirty="0"/>
              <a:t>1Mb/s new version is 3Mb/s</a:t>
            </a:r>
          </a:p>
          <a:p>
            <a:r>
              <a:rPr lang="en-GB" dirty="0"/>
              <a:t>Key Feature</a:t>
            </a:r>
          </a:p>
          <a:p>
            <a:pPr lvl="1"/>
            <a:r>
              <a:rPr lang="en-GB" dirty="0"/>
              <a:t>Low power</a:t>
            </a:r>
          </a:p>
          <a:p>
            <a:pPr lvl="1"/>
            <a:r>
              <a:rPr lang="en-GB" dirty="0"/>
              <a:t>Cheap</a:t>
            </a:r>
          </a:p>
          <a:p>
            <a:pPr lvl="1"/>
            <a:r>
              <a:rPr lang="en-GB" dirty="0"/>
              <a:t>V small 9 mm2</a:t>
            </a:r>
          </a:p>
        </p:txBody>
      </p:sp>
    </p:spTree>
    <p:extLst>
      <p:ext uri="{BB962C8B-B14F-4D97-AF65-F5344CB8AC3E}">
        <p14:creationId xmlns:p14="http://schemas.microsoft.com/office/powerpoint/2010/main" val="3814977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Piconnet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Network formed by </a:t>
            </a:r>
            <a:r>
              <a:rPr lang="en-GB" dirty="0" err="1"/>
              <a:t>bluetooth</a:t>
            </a:r>
            <a:endParaRPr lang="en-GB" dirty="0"/>
          </a:p>
          <a:p>
            <a:r>
              <a:rPr lang="en-GB" dirty="0"/>
              <a:t>1 master and 6 slaves</a:t>
            </a:r>
          </a:p>
          <a:p>
            <a:r>
              <a:rPr lang="en-GB" dirty="0"/>
              <a:t>Slaves are polled by master for TX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8927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685801"/>
            <a:ext cx="7848600" cy="54133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Other </a:t>
            </a:r>
            <a:r>
              <a:rPr lang="en-US" dirty="0"/>
              <a:t>IEEE </a:t>
            </a:r>
            <a:r>
              <a:rPr lang="en-US" altLang="zh-CN" dirty="0">
                <a:ea typeface="宋体" pitchFamily="2" charset="-122"/>
              </a:rPr>
              <a:t>S</a:t>
            </a:r>
            <a:r>
              <a:rPr lang="en-US" dirty="0"/>
              <a:t>tandards</a:t>
            </a:r>
            <a:r>
              <a:rPr lang="en-US" altLang="zh-CN" dirty="0">
                <a:ea typeface="宋体" pitchFamily="2" charset="-122"/>
              </a:rPr>
              <a:t> I</a:t>
            </a:r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1752601" y="1676401"/>
            <a:ext cx="8569325" cy="4751387"/>
          </a:xfrm>
        </p:spPr>
        <p:txBody>
          <a:bodyPr>
            <a:normAutofit/>
          </a:bodyPr>
          <a:lstStyle/>
          <a:p>
            <a:r>
              <a:rPr lang="en-US" dirty="0"/>
              <a:t>IEEE 802.16: Broadband Wireless Access /  </a:t>
            </a:r>
            <a:r>
              <a:rPr lang="en-US" altLang="zh-CN" dirty="0">
                <a:ea typeface="宋体" pitchFamily="2" charset="-122"/>
              </a:rPr>
              <a:t>     </a:t>
            </a:r>
            <a:r>
              <a:rPr lang="en-US" dirty="0" err="1"/>
              <a:t>WirelessMAN</a:t>
            </a:r>
            <a:r>
              <a:rPr lang="en-US" dirty="0"/>
              <a:t> / </a:t>
            </a:r>
            <a:r>
              <a:rPr lang="en-US" dirty="0" err="1"/>
              <a:t>WiMax</a:t>
            </a:r>
            <a:endParaRPr lang="en-US" dirty="0"/>
          </a:p>
          <a:p>
            <a:pPr lvl="1">
              <a:buFontTx/>
              <a:buNone/>
            </a:pPr>
            <a:r>
              <a:rPr lang="en-US" altLang="zh-CN" dirty="0">
                <a:ea typeface="宋体" pitchFamily="2" charset="-122"/>
              </a:rPr>
              <a:t>-  w</a:t>
            </a:r>
            <a:r>
              <a:rPr lang="en-US" dirty="0"/>
              <a:t>ireless distribution system, e.g., for the last mile, alternative to DSL</a:t>
            </a:r>
          </a:p>
          <a:p>
            <a:pPr lvl="1">
              <a:buFontTx/>
              <a:buNone/>
            </a:pPr>
            <a:r>
              <a:rPr lang="en-US" altLang="zh-CN" dirty="0">
                <a:ea typeface="宋体" pitchFamily="2" charset="-122"/>
              </a:rPr>
              <a:t>-  </a:t>
            </a:r>
            <a:r>
              <a:rPr lang="en-US" dirty="0"/>
              <a:t>75 </a:t>
            </a:r>
            <a:r>
              <a:rPr lang="en-US" dirty="0" err="1"/>
              <a:t>Mbit</a:t>
            </a:r>
            <a:r>
              <a:rPr lang="en-US" dirty="0"/>
              <a:t>/s up to 50 km LOS, up to 10 km NLOS; 2-66 GHz band</a:t>
            </a:r>
          </a:p>
          <a:p>
            <a:pPr lvl="1">
              <a:buFontTx/>
              <a:buNone/>
            </a:pPr>
            <a:r>
              <a:rPr lang="en-US" altLang="zh-CN" dirty="0">
                <a:ea typeface="宋体" pitchFamily="2" charset="-122"/>
              </a:rPr>
              <a:t>-  i</a:t>
            </a:r>
            <a:r>
              <a:rPr lang="en-US" dirty="0"/>
              <a:t>nitial standards without roaming or mobility support</a:t>
            </a:r>
          </a:p>
          <a:p>
            <a:pPr lvl="1">
              <a:buFontTx/>
              <a:buChar char="-"/>
            </a:pPr>
            <a:r>
              <a:rPr lang="en-US" dirty="0"/>
              <a:t>802.16e adds mobility support, allows for roaming at 150 km/h</a:t>
            </a:r>
          </a:p>
          <a:p>
            <a:pPr lvl="2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324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Other </a:t>
            </a:r>
            <a:r>
              <a:rPr lang="en-US"/>
              <a:t>IEEE </a:t>
            </a:r>
            <a:r>
              <a:rPr lang="en-US" altLang="zh-CN">
                <a:ea typeface="宋体" pitchFamily="2" charset="-122"/>
              </a:rPr>
              <a:t>S</a:t>
            </a:r>
            <a:r>
              <a:rPr lang="en-US"/>
              <a:t>tandards</a:t>
            </a:r>
            <a:r>
              <a:rPr lang="en-US" altLang="zh-CN">
                <a:ea typeface="宋体" pitchFamily="2" charset="-122"/>
              </a:rPr>
              <a:t> III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>
          <a:xfrm>
            <a:off x="2135188" y="2205038"/>
            <a:ext cx="7772400" cy="4114800"/>
          </a:xfrm>
        </p:spPr>
        <p:txBody>
          <a:bodyPr>
            <a:normAutofit/>
          </a:bodyPr>
          <a:lstStyle/>
          <a:p>
            <a:r>
              <a:rPr lang="en-US" dirty="0"/>
              <a:t>IEEE 802.21: Media Independent Handover Interoperability</a:t>
            </a:r>
          </a:p>
          <a:p>
            <a:pPr lvl="1">
              <a:buFontTx/>
              <a:buChar char="-"/>
            </a:pPr>
            <a:r>
              <a:rPr lang="en-US" altLang="zh-CN" dirty="0">
                <a:ea typeface="宋体" pitchFamily="2" charset="-122"/>
              </a:rPr>
              <a:t>s</a:t>
            </a:r>
            <a:r>
              <a:rPr lang="en-US" dirty="0"/>
              <a:t>tandardize handover between different 802.x and/or non 802 networks</a:t>
            </a:r>
          </a:p>
          <a:p>
            <a:pPr>
              <a:buNone/>
            </a:pPr>
            <a:endParaRPr lang="zh-CN" altLang="en-US" sz="2400" dirty="0"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6178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FE67-2995-4AA2-A6B1-79EAF4C1FCA6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562850" cy="7556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Wired  Vs. Wireless Communication</a:t>
            </a:r>
          </a:p>
        </p:txBody>
      </p:sp>
      <p:pic>
        <p:nvPicPr>
          <p:cNvPr id="22531" name="Picture 3" descr="BS0054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557339"/>
            <a:ext cx="2749550" cy="155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j02747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6" y="1241425"/>
            <a:ext cx="644525" cy="243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8482013" y="1131770"/>
            <a:ext cx="259766" cy="519351"/>
          </a:xfrm>
          <a:prstGeom prst="ellips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0FA2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8124825" y="1169869"/>
            <a:ext cx="1563688" cy="519351"/>
          </a:xfrm>
          <a:prstGeom prst="ellips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0FA2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7842250" y="1223844"/>
            <a:ext cx="2027238" cy="519351"/>
          </a:xfrm>
          <a:prstGeom prst="ellips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0FA2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aphicFrame>
        <p:nvGraphicFramePr>
          <p:cNvPr id="22536" name="Group 8"/>
          <p:cNvGraphicFramePr>
            <a:graphicFrameLocks noGrp="1"/>
          </p:cNvGraphicFramePr>
          <p:nvPr/>
        </p:nvGraphicFramePr>
        <p:xfrm>
          <a:off x="2085976" y="3460750"/>
          <a:ext cx="7885113" cy="2416176"/>
        </p:xfrm>
        <a:graphic>
          <a:graphicData uri="http://schemas.openxmlformats.org/drawingml/2006/table">
            <a:tbl>
              <a:tblPr/>
              <a:tblGrid>
                <a:gridCol w="405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rgbClr val="0033CC"/>
                          </a:solidFill>
                          <a:latin typeface="Futura Hv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Futura Hv" pitchFamily="34" charset="0"/>
                          <a:cs typeface="Arial" charset="0"/>
                        </a:rPr>
                        <a:t>Wired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rgbClr val="0033CC"/>
                          </a:solidFill>
                          <a:latin typeface="Futura Hv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Futura Hv" pitchFamily="34" charset="0"/>
                          <a:cs typeface="Arial" charset="0"/>
                        </a:rPr>
                        <a:t>Wireless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rgbClr val="0033CC"/>
                          </a:solidFill>
                          <a:latin typeface="Futura Hv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Futura Hv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rgbClr val="0033CC"/>
                          </a:solidFill>
                          <a:latin typeface="Futura Hv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Futura Hv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rgbClr val="0033CC"/>
                          </a:solidFill>
                          <a:latin typeface="Futura Hv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Futura Hv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rgbClr val="0033CC"/>
                          </a:solidFill>
                          <a:latin typeface="Futura Hv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Futura Hv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rgbClr val="0033CC"/>
                          </a:solidFill>
                          <a:latin typeface="Futura Hv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Futura Hv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>
                          <a:solidFill>
                            <a:srgbClr val="0033CC"/>
                          </a:solidFill>
                          <a:latin typeface="Futura Hv" pitchFamily="34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Futura Hv" pitchFamily="34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Futura Hv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553" name="Rectangle 25"/>
          <p:cNvSpPr>
            <a:spLocks noChangeArrowheads="1"/>
          </p:cNvSpPr>
          <p:nvPr/>
        </p:nvSpPr>
        <p:spPr bwMode="auto">
          <a:xfrm>
            <a:off x="2195513" y="3959226"/>
            <a:ext cx="3852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0FA24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SzPct val="85000"/>
              <a:buFont typeface="Webdings" pitchFamily="18" charset="2"/>
              <a:buNone/>
            </a:pPr>
            <a:r>
              <a:rPr lang="en-US" altLang="en-US" sz="2000">
                <a:latin typeface="Arial" charset="0"/>
              </a:rPr>
              <a:t>Each cable is a different channel</a:t>
            </a:r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6167439" y="3959226"/>
            <a:ext cx="3781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0FA24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SzPct val="85000"/>
              <a:buFont typeface="Webdings" pitchFamily="18" charset="2"/>
              <a:buNone/>
            </a:pPr>
            <a:r>
              <a:rPr lang="en-US" altLang="en-US" sz="2000">
                <a:solidFill>
                  <a:schemeClr val="tx2"/>
                </a:solidFill>
                <a:latin typeface="Arial" charset="0"/>
              </a:rPr>
              <a:t>One media (cable) shared by all</a:t>
            </a:r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2184401" y="4435476"/>
            <a:ext cx="2924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0FA24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SzPct val="85000"/>
              <a:buFont typeface="Webdings" pitchFamily="18" charset="2"/>
              <a:buNone/>
            </a:pPr>
            <a:r>
              <a:rPr lang="en-US" altLang="en-US" sz="2000">
                <a:latin typeface="Arial" charset="0"/>
              </a:rPr>
              <a:t>Signal attenuation is low</a:t>
            </a:r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6196013" y="4424364"/>
            <a:ext cx="276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0FA24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2000">
                <a:solidFill>
                  <a:schemeClr val="tx2"/>
                </a:solidFill>
                <a:latin typeface="Arial" charset="0"/>
              </a:rPr>
              <a:t>High</a:t>
            </a:r>
            <a:r>
              <a:rPr lang="en-US" altLang="en-US" sz="2000">
                <a:latin typeface="Arial" charset="0"/>
              </a:rPr>
              <a:t> </a:t>
            </a:r>
            <a:r>
              <a:rPr lang="en-US" altLang="en-US" sz="2000">
                <a:solidFill>
                  <a:schemeClr val="tx2"/>
                </a:solidFill>
                <a:latin typeface="Arial" charset="0"/>
              </a:rPr>
              <a:t>signal attenuation</a:t>
            </a:r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2197100" y="4951414"/>
            <a:ext cx="1919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0FA24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2000">
                <a:latin typeface="Arial" charset="0"/>
              </a:rPr>
              <a:t>No interference</a:t>
            </a:r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6172200" y="4856163"/>
            <a:ext cx="380365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0FA24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SzPct val="85000"/>
              <a:buFont typeface="Webdings" pitchFamily="18" charset="2"/>
              <a:buNone/>
            </a:pPr>
            <a:r>
              <a:rPr lang="en-US" altLang="en-US" sz="2000">
                <a:solidFill>
                  <a:schemeClr val="tx2"/>
                </a:solidFill>
                <a:latin typeface="Arial" charset="0"/>
              </a:rPr>
              <a:t>High interference</a:t>
            </a:r>
          </a:p>
          <a:p>
            <a:pPr eaLnBrk="0" hangingPunct="0">
              <a:spcBef>
                <a:spcPct val="50000"/>
              </a:spcBef>
              <a:buSzPct val="85000"/>
              <a:buFont typeface="Webdings" pitchFamily="18" charset="2"/>
              <a:buNone/>
            </a:pPr>
            <a:r>
              <a:rPr lang="en-US" altLang="en-US" sz="1600">
                <a:solidFill>
                  <a:schemeClr val="tx2"/>
                </a:solidFill>
                <a:latin typeface="Arial" charset="0"/>
              </a:rPr>
              <a:t>noise; co-channel interference; adjacent channel interference</a:t>
            </a:r>
          </a:p>
        </p:txBody>
      </p:sp>
    </p:spTree>
    <p:extLst>
      <p:ext uri="{BB962C8B-B14F-4D97-AF65-F5344CB8AC3E}">
        <p14:creationId xmlns:p14="http://schemas.microsoft.com/office/powerpoint/2010/main" val="242225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3" grpId="0" autoUpdateAnimBg="0"/>
      <p:bldP spid="22554" grpId="0" autoUpdateAnimBg="0"/>
      <p:bldP spid="22555" grpId="0" autoUpdateAnimBg="0"/>
      <p:bldP spid="22556" grpId="0" autoUpdateAnimBg="0"/>
      <p:bldP spid="22557" grpId="0" autoUpdateAnimBg="0"/>
      <p:bldP spid="2255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Femtocell</a:t>
            </a:r>
            <a:endParaRPr lang="en-GB" dirty="0"/>
          </a:p>
        </p:txBody>
      </p:sp>
      <p:pic>
        <p:nvPicPr>
          <p:cNvPr id="5" name="Content Placeholder 4" descr="MDD-femtocell-ap-basestations-Figure02-111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53449" y="1447800"/>
            <a:ext cx="6910652" cy="4800600"/>
          </a:xfrm>
        </p:spPr>
      </p:pic>
    </p:spTree>
    <p:extLst>
      <p:ext uri="{BB962C8B-B14F-4D97-AF65-F5344CB8AC3E}">
        <p14:creationId xmlns:p14="http://schemas.microsoft.com/office/powerpoint/2010/main" val="2260872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89841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56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4" name="Rectangle 2"/>
          <p:cNvSpPr>
            <a:spLocks noChangeArrowheads="1"/>
          </p:cNvSpPr>
          <p:nvPr/>
        </p:nvSpPr>
        <p:spPr bwMode="auto">
          <a:xfrm>
            <a:off x="7315200" y="1671638"/>
            <a:ext cx="3352800" cy="41549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975" indent="-180975">
              <a:spcAft>
                <a:spcPct val="25000"/>
              </a:spcAft>
              <a:buClr>
                <a:schemeClr val="bg1"/>
              </a:buClr>
              <a:buFont typeface="Arial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Arial" charset="0"/>
              </a:rPr>
              <a:t>-Reduced    manufacturing complexity</a:t>
            </a:r>
          </a:p>
          <a:p>
            <a:pPr marL="180975" indent="-180975">
              <a:spcAft>
                <a:spcPct val="25000"/>
              </a:spcAft>
              <a:buClr>
                <a:schemeClr val="bg1"/>
              </a:buClr>
              <a:buFontTx/>
              <a:buChar char="•"/>
            </a:pPr>
            <a:r>
              <a:rPr lang="en-GB" sz="2400" dirty="0">
                <a:solidFill>
                  <a:srgbClr val="000000"/>
                </a:solidFill>
                <a:latin typeface="Arial" charset="0"/>
              </a:rPr>
              <a:t>-Reduced weight</a:t>
            </a:r>
          </a:p>
          <a:p>
            <a:pPr marL="180975" indent="-180975">
              <a:spcAft>
                <a:spcPct val="25000"/>
              </a:spcAft>
              <a:buClr>
                <a:schemeClr val="bg1"/>
              </a:buClr>
              <a:buFontTx/>
              <a:buChar char="•"/>
            </a:pPr>
            <a:r>
              <a:rPr lang="en-GB" sz="2400" dirty="0">
                <a:solidFill>
                  <a:srgbClr val="000000"/>
                </a:solidFill>
                <a:latin typeface="Arial" charset="0"/>
              </a:rPr>
              <a:t>-More reliable – less physical connections</a:t>
            </a:r>
          </a:p>
          <a:p>
            <a:pPr marL="180975" indent="-180975">
              <a:spcAft>
                <a:spcPct val="25000"/>
              </a:spcAft>
              <a:buClr>
                <a:schemeClr val="bg1"/>
              </a:buClr>
              <a:buFontTx/>
              <a:buChar char="•"/>
            </a:pPr>
            <a:r>
              <a:rPr lang="en-GB" sz="2400" dirty="0">
                <a:solidFill>
                  <a:srgbClr val="000000"/>
                </a:solidFill>
                <a:latin typeface="Arial" charset="0"/>
              </a:rPr>
              <a:t>-Easier to maintain / modify after production</a:t>
            </a:r>
          </a:p>
          <a:p>
            <a:pPr marL="180975" indent="-180975">
              <a:spcAft>
                <a:spcPct val="25000"/>
              </a:spcAft>
              <a:buClr>
                <a:schemeClr val="bg1"/>
              </a:buClr>
              <a:buFontTx/>
              <a:buChar char="•"/>
            </a:pPr>
            <a:r>
              <a:rPr lang="en-GB" sz="2400" dirty="0">
                <a:solidFill>
                  <a:srgbClr val="000000"/>
                </a:solidFill>
                <a:latin typeface="Arial" charset="0"/>
              </a:rPr>
              <a:t>-Any other?</a:t>
            </a:r>
          </a:p>
        </p:txBody>
      </p:sp>
      <p:sp>
        <p:nvSpPr>
          <p:cNvPr id="1155075" name="Rectangle 3"/>
          <p:cNvSpPr>
            <a:spLocks noChangeArrowheads="1"/>
          </p:cNvSpPr>
          <p:nvPr/>
        </p:nvSpPr>
        <p:spPr bwMode="auto">
          <a:xfrm>
            <a:off x="3304443" y="36513"/>
            <a:ext cx="5556738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spcBef>
                <a:spcPct val="0"/>
              </a:spcBef>
            </a:pPr>
            <a:r>
              <a:rPr lang="en-GB" sz="4400" dirty="0">
                <a:latin typeface="+mj-lt"/>
                <a:ea typeface="+mj-ea"/>
                <a:cs typeface="+mj-cs"/>
              </a:rPr>
              <a:t>Benefits of Wireless</a:t>
            </a:r>
          </a:p>
        </p:txBody>
      </p:sp>
      <p:pic>
        <p:nvPicPr>
          <p:cNvPr id="1155077" name="Picture 5" descr="pas_48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2182" y="1355725"/>
            <a:ext cx="5728188" cy="4116388"/>
          </a:xfrm>
          <a:prstGeom prst="rect">
            <a:avLst/>
          </a:prstGeom>
          <a:noFill/>
        </p:spPr>
      </p:pic>
      <p:sp>
        <p:nvSpPr>
          <p:cNvPr id="1155078" name="Text Box 6"/>
          <p:cNvSpPr txBox="1">
            <a:spLocks noChangeArrowheads="1"/>
          </p:cNvSpPr>
          <p:nvPr/>
        </p:nvSpPr>
        <p:spPr bwMode="auto">
          <a:xfrm>
            <a:off x="1869831" y="5508625"/>
            <a:ext cx="464608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600" i="1" dirty="0">
                <a:solidFill>
                  <a:srgbClr val="202000"/>
                </a:solidFill>
                <a:latin typeface="Arial" charset="0"/>
              </a:rPr>
              <a:t>Airbus A319 wiring loom (from www.lia-tech.com)</a:t>
            </a:r>
          </a:p>
        </p:txBody>
      </p:sp>
    </p:spTree>
    <p:extLst>
      <p:ext uri="{BB962C8B-B14F-4D97-AF65-F5344CB8AC3E}">
        <p14:creationId xmlns:p14="http://schemas.microsoft.com/office/powerpoint/2010/main" val="2320684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55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55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5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5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5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5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5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55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55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55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49D3-7E11-4032-B585-B16C3F49F291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Why go wireless 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Advantages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Sometimes it is impractical to lay cables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User mobility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Cost 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2"/>
                </a:solidFill>
              </a:rPr>
              <a:t>Limitations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Bandwidth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Fidelity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Power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(In) security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784328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1.35 Billion mobile subscribers </a:t>
            </a:r>
            <a:r>
              <a:rPr lang="en-GB" dirty="0" err="1"/>
              <a:t>vs</a:t>
            </a:r>
            <a:r>
              <a:rPr lang="en-GB" dirty="0"/>
              <a:t> 1.2 Billion Fixed line subscribers at the end of 2003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4399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IEEE top 10 downloads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28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M Colours">
      <a:dk1>
        <a:sysClr val="windowText" lastClr="000000"/>
      </a:dk1>
      <a:lt1>
        <a:sysClr val="window" lastClr="FFFFFF"/>
      </a:lt1>
      <a:dk2>
        <a:srgbClr val="8970A9"/>
      </a:dk2>
      <a:lt2>
        <a:srgbClr val="BFBFBF"/>
      </a:lt2>
      <a:accent1>
        <a:srgbClr val="6C2787"/>
      </a:accent1>
      <a:accent2>
        <a:srgbClr val="F79646"/>
      </a:accent2>
      <a:accent3>
        <a:srgbClr val="9BBB59"/>
      </a:accent3>
      <a:accent4>
        <a:srgbClr val="C0504D"/>
      </a:accent4>
      <a:accent5>
        <a:srgbClr val="4F81BD"/>
      </a:accent5>
      <a:accent6>
        <a:srgbClr val="4BACC6"/>
      </a:accent6>
      <a:hlink>
        <a:srgbClr val="6C2787"/>
      </a:hlink>
      <a:folHlink>
        <a:srgbClr val="F7964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-com3041-lecture-template.potx" id="{09F266B8-037D-4960-B683-4D141DDD58CF}" vid="{54ED4B27-7A9F-4E1F-B0CB-1BA09105F6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1369</Words>
  <Application>Microsoft Office PowerPoint</Application>
  <PresentationFormat>Widescreen</PresentationFormat>
  <Paragraphs>226</Paragraphs>
  <Slides>41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Futura Hv</vt:lpstr>
      <vt:lpstr>Webdings</vt:lpstr>
      <vt:lpstr>Wingdings</vt:lpstr>
      <vt:lpstr>Office Theme</vt:lpstr>
      <vt:lpstr>Week 5 </vt:lpstr>
      <vt:lpstr>Outline</vt:lpstr>
      <vt:lpstr>History</vt:lpstr>
      <vt:lpstr>Wired  Vs. Wireless Communication</vt:lpstr>
      <vt:lpstr>Benefits</vt:lpstr>
      <vt:lpstr>PowerPoint Presentation</vt:lpstr>
      <vt:lpstr>Why go wireless ?</vt:lpstr>
      <vt:lpstr>Some facts</vt:lpstr>
      <vt:lpstr>IEEE top 10 downloads</vt:lpstr>
      <vt:lpstr>Issues</vt:lpstr>
      <vt:lpstr>Issues</vt:lpstr>
      <vt:lpstr>Applications - LAN Extension</vt:lpstr>
      <vt:lpstr>Single Cell Wireless LAN Configuration</vt:lpstr>
      <vt:lpstr>Multi-Cell Wireless LAN Configuration</vt:lpstr>
      <vt:lpstr>Applications –  Cross-Building Interconnect</vt:lpstr>
      <vt:lpstr>Applications - Nomadic Access</vt:lpstr>
      <vt:lpstr>Infrastructure Wireless LAN</vt:lpstr>
      <vt:lpstr>Applications –  Ad Hoc Networking</vt:lpstr>
      <vt:lpstr>Add Hoc LAN</vt:lpstr>
      <vt:lpstr>Wireless LAN Requirements</vt:lpstr>
      <vt:lpstr>Technology</vt:lpstr>
      <vt:lpstr>Infrared LANs Strengths and Weaknesses</vt:lpstr>
      <vt:lpstr>Spread Spectrum LANs Hub Configuration</vt:lpstr>
      <vt:lpstr>IEEE 802.11 Architecture</vt:lpstr>
      <vt:lpstr>802.11 Physical Layer</vt:lpstr>
      <vt:lpstr>Spectrum</vt:lpstr>
      <vt:lpstr>Electromagnetic Signal</vt:lpstr>
      <vt:lpstr>Concepts Related to Channel Capacity</vt:lpstr>
      <vt:lpstr>Rule of thumb</vt:lpstr>
      <vt:lpstr>PowerPoint Presentation</vt:lpstr>
      <vt:lpstr>CSMA/CA</vt:lpstr>
      <vt:lpstr>IEEE 802.11 Protocol Architecture</vt:lpstr>
      <vt:lpstr>IEEE 802.11  Medium  Access  Control  Logic</vt:lpstr>
      <vt:lpstr>IEEE 802.11 MAC Timing Basic Access Method</vt:lpstr>
      <vt:lpstr>802.11?</vt:lpstr>
      <vt:lpstr>Bluetooth</vt:lpstr>
      <vt:lpstr>Piconnet</vt:lpstr>
      <vt:lpstr>Other IEEE Standards I</vt:lpstr>
      <vt:lpstr>Other IEEE Standards III</vt:lpstr>
      <vt:lpstr>Femtocell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2019-09-29T22:38:06Z</dcterms:created>
  <dcterms:modified xsi:type="dcterms:W3CDTF">2022-02-25T13:58:37Z</dcterms:modified>
</cp:coreProperties>
</file>