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78" r:id="rId2"/>
    <p:sldId id="271" r:id="rId3"/>
    <p:sldId id="302" r:id="rId4"/>
    <p:sldId id="304" r:id="rId5"/>
    <p:sldId id="380" r:id="rId6"/>
    <p:sldId id="381" r:id="rId7"/>
    <p:sldId id="382" r:id="rId8"/>
    <p:sldId id="379" r:id="rId9"/>
    <p:sldId id="366" r:id="rId10"/>
    <p:sldId id="367" r:id="rId11"/>
    <p:sldId id="320" r:id="rId12"/>
    <p:sldId id="369" r:id="rId13"/>
    <p:sldId id="370" r:id="rId14"/>
    <p:sldId id="368" r:id="rId15"/>
    <p:sldId id="373" r:id="rId16"/>
    <p:sldId id="361" r:id="rId17"/>
    <p:sldId id="362" r:id="rId18"/>
    <p:sldId id="364" r:id="rId19"/>
    <p:sldId id="365" r:id="rId20"/>
    <p:sldId id="363" r:id="rId21"/>
    <p:sldId id="371" r:id="rId22"/>
    <p:sldId id="372" r:id="rId23"/>
    <p:sldId id="374" r:id="rId24"/>
    <p:sldId id="375" r:id="rId25"/>
    <p:sldId id="376" r:id="rId26"/>
    <p:sldId id="3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BE7F0-ED5C-4133-9E6A-8601437CE93B}" v="146" dt="2022-12-08T13:31:37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837" autoAdjust="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6EF9E3-DA61-4E88-BCCA-97E9A7D9202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2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6EF9E3-DA61-4E88-BCCA-97E9A7D9202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3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96928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09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92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46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3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98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9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0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9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94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1EEC25-8855-4942-BC1C-34BDCA1A8EE1}"/>
              </a:ext>
            </a:extLst>
          </p:cNvPr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5BCF00-EB3F-4087-95B6-76788F446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Object-Oriented Programming (CIS1056-N)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53AF6F4-9778-4B2C-89B8-B6A888770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Inheritance Demo</a:t>
            </a:r>
          </a:p>
        </p:txBody>
      </p:sp>
    </p:spTree>
    <p:extLst>
      <p:ext uri="{BB962C8B-B14F-4D97-AF65-F5344CB8AC3E}">
        <p14:creationId xmlns:p14="http://schemas.microsoft.com/office/powerpoint/2010/main" val="194918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4DA60-B3EA-4B6E-AECC-5401CFD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D07DCA-ECDB-4CC0-85EE-C18306F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Yes, the scenario is thus:</a:t>
            </a:r>
          </a:p>
          <a:p>
            <a:pPr lvl="1"/>
            <a:r>
              <a:rPr lang="en-GB" sz="3600" dirty="0"/>
              <a:t>Two or more players, which can include human and computer players will take turns to guess a number.</a:t>
            </a:r>
          </a:p>
          <a:p>
            <a:pPr lvl="1"/>
            <a:r>
              <a:rPr lang="en-GB" sz="3600" dirty="0"/>
              <a:t>The first player to guess the correct, randomly generated number will win</a:t>
            </a:r>
          </a:p>
          <a:p>
            <a:endParaRPr lang="en-GB" sz="36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946F7E-71FC-465D-B409-0425786C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B889618-9A05-46E6-9D25-6E9E5026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1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CACB813-7D82-404D-AA78-044BE184D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43933"/>
              </p:ext>
            </p:extLst>
          </p:nvPr>
        </p:nvGraphicFramePr>
        <p:xfrm>
          <a:off x="3575284" y="456014"/>
          <a:ext cx="3759200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8468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# 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 : int</a:t>
                      </a:r>
                    </a:p>
                    <a:p>
                      <a:r>
                        <a:rPr lang="en-GB" sz="1400" b="1" dirty="0"/>
                        <a:t>- 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+ Player(name: String, 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: int)</a:t>
                      </a:r>
                    </a:p>
                    <a:p>
                      <a:r>
                        <a:rPr lang="en-GB" sz="1400" b="1" dirty="0"/>
                        <a:t>+ guess() : int</a:t>
                      </a:r>
                    </a:p>
                    <a:p>
                      <a:r>
                        <a:rPr lang="en-GB" sz="1400" b="1" dirty="0"/>
                        <a:t>+ </a:t>
                      </a:r>
                      <a:r>
                        <a:rPr lang="en-GB" sz="1400" b="1" dirty="0" err="1"/>
                        <a:t>getName</a:t>
                      </a:r>
                      <a:r>
                        <a:rPr lang="en-GB" sz="1400" b="1" dirty="0"/>
                        <a:t>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90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44630C-CD42-4044-B211-521BD3C6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09620"/>
              </p:ext>
            </p:extLst>
          </p:nvPr>
        </p:nvGraphicFramePr>
        <p:xfrm>
          <a:off x="1118596" y="2860454"/>
          <a:ext cx="37592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8468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HumanPlayer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+ </a:t>
                      </a:r>
                      <a:r>
                        <a:rPr lang="en-GB" sz="1400" b="1" dirty="0" err="1"/>
                        <a:t>HumanPlayer</a:t>
                      </a:r>
                      <a:r>
                        <a:rPr lang="en-GB" sz="1400" b="1" dirty="0"/>
                        <a:t>(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: int)</a:t>
                      </a:r>
                    </a:p>
                    <a:p>
                      <a:r>
                        <a:rPr lang="en-GB" sz="1400" b="1" dirty="0"/>
                        <a:t>+ guess()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90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5DB06E-C4DD-47BB-B31B-62E04C0C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93294"/>
              </p:ext>
            </p:extLst>
          </p:nvPr>
        </p:nvGraphicFramePr>
        <p:xfrm>
          <a:off x="6584676" y="2860454"/>
          <a:ext cx="37592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8468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ComputerPlayer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+ </a:t>
                      </a:r>
                      <a:r>
                        <a:rPr lang="en-GB" sz="1400" b="1" dirty="0" err="1"/>
                        <a:t>ComputerPlayer</a:t>
                      </a:r>
                      <a:r>
                        <a:rPr lang="en-GB" sz="1400" b="1" dirty="0"/>
                        <a:t>(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: int)</a:t>
                      </a:r>
                    </a:p>
                    <a:p>
                      <a:r>
                        <a:rPr lang="en-GB" sz="1400" b="1" dirty="0"/>
                        <a:t>+ guess()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9069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16E502A4-CF90-49EE-A90F-1413DFE7B5D2}"/>
              </a:ext>
            </a:extLst>
          </p:cNvPr>
          <p:cNvGrpSpPr/>
          <p:nvPr/>
        </p:nvGrpSpPr>
        <p:grpSpPr>
          <a:xfrm>
            <a:off x="2998196" y="2064371"/>
            <a:ext cx="5466080" cy="796083"/>
            <a:chOff x="2998196" y="2064371"/>
            <a:chExt cx="5466080" cy="796083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937477E-8344-4CC6-B70F-7BE1B8C9B969}"/>
                </a:ext>
              </a:extLst>
            </p:cNvPr>
            <p:cNvSpPr/>
            <p:nvPr/>
          </p:nvSpPr>
          <p:spPr>
            <a:xfrm>
              <a:off x="5239492" y="2064371"/>
              <a:ext cx="430784" cy="371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D437E6-C557-4739-A913-51B1C85B4AC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454884" y="2435737"/>
              <a:ext cx="0" cy="195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DE165A-2A83-4783-BE04-8167DE4CE919}"/>
                </a:ext>
              </a:extLst>
            </p:cNvPr>
            <p:cNvCxnSpPr>
              <a:cxnSpLocks/>
            </p:cNvCxnSpPr>
            <p:nvPr/>
          </p:nvCxnSpPr>
          <p:spPr>
            <a:xfrm>
              <a:off x="2998196" y="2631440"/>
              <a:ext cx="5466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C758D1-7AEB-4A60-83E3-284D72BECAD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998196" y="2631440"/>
              <a:ext cx="0" cy="22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209372-845D-4881-80D1-61D342FD322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8464276" y="2631440"/>
              <a:ext cx="0" cy="22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llout: Up Arrow 28">
            <a:extLst>
              <a:ext uri="{FF2B5EF4-FFF2-40B4-BE49-F238E27FC236}">
                <a16:creationId xmlns:a16="http://schemas.microsoft.com/office/drawing/2014/main" id="{DE32C9CA-237C-4472-AAD9-AF71E37F8852}"/>
              </a:ext>
            </a:extLst>
          </p:cNvPr>
          <p:cNvSpPr/>
          <p:nvPr/>
        </p:nvSpPr>
        <p:spPr>
          <a:xfrm>
            <a:off x="1231900" y="4270154"/>
            <a:ext cx="3759200" cy="1705381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Guess will be entered via the keyboard</a:t>
            </a:r>
          </a:p>
        </p:txBody>
      </p:sp>
      <p:sp>
        <p:nvSpPr>
          <p:cNvPr id="30" name="Callout: Up Arrow 29">
            <a:extLst>
              <a:ext uri="{FF2B5EF4-FFF2-40B4-BE49-F238E27FC236}">
                <a16:creationId xmlns:a16="http://schemas.microsoft.com/office/drawing/2014/main" id="{04C0A019-5F4A-4D85-BD04-D6F060152FEB}"/>
              </a:ext>
            </a:extLst>
          </p:cNvPr>
          <p:cNvSpPr/>
          <p:nvPr/>
        </p:nvSpPr>
        <p:spPr>
          <a:xfrm>
            <a:off x="6584676" y="4270154"/>
            <a:ext cx="3759200" cy="1705381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Guess will generated randomly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2E1799-0E3C-4E37-8814-F38DC0030750}"/>
              </a:ext>
            </a:extLst>
          </p:cNvPr>
          <p:cNvSpPr/>
          <p:nvPr/>
        </p:nvSpPr>
        <p:spPr>
          <a:xfrm>
            <a:off x="292106" y="373816"/>
            <a:ext cx="187958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UML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7D3AD2-0D83-4948-A2B1-F8F5A61E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19C90E1B-34E9-45CF-9CE5-41AB6A4A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67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40A675-A2D9-4438-9947-13FC7946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the implementation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5714D-3B93-4680-A418-3E5491FC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30264F-5F77-4597-AE83-2456C9D1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532FB7E-F616-44A5-8803-4F6EE8F1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93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C41421-E7C8-49BD-B8C5-E647962F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Player with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23C23D-F92A-47D4-8CBD-F67F0134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Let’s extend </a:t>
            </a:r>
            <a:r>
              <a:rPr lang="en-GB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ComputerPlayer</a:t>
            </a:r>
            <a:r>
              <a:rPr lang="en-GB" dirty="0"/>
              <a:t> to create a new one that has a memory of up to its last 5 guesses</a:t>
            </a:r>
          </a:p>
          <a:p>
            <a:pPr>
              <a:lnSpc>
                <a:spcPct val="100000"/>
              </a:lnSpc>
            </a:pPr>
            <a:r>
              <a:rPr lang="en-GB" dirty="0"/>
              <a:t>We’ll call it </a:t>
            </a:r>
            <a:r>
              <a:rPr lang="en-GB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CleverComputerPlayer</a:t>
            </a:r>
            <a:r>
              <a:rPr lang="en-GB" dirty="0"/>
              <a:t> (really?!)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It </a:t>
            </a:r>
            <a:r>
              <a:rPr lang="en-GB" sz="2800" b="1" dirty="0">
                <a:solidFill>
                  <a:srgbClr val="7030A0"/>
                </a:solidFill>
              </a:rPr>
              <a:t>overrides</a:t>
            </a:r>
            <a:r>
              <a:rPr lang="en-GB" sz="2800" dirty="0"/>
              <a:t> the </a:t>
            </a:r>
            <a:r>
              <a:rPr lang="en-GB" sz="28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ComputerPlayer</a:t>
            </a:r>
            <a:r>
              <a:rPr lang="en-GB" sz="2800" dirty="0" err="1"/>
              <a:t>’s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</a:rPr>
              <a:t>guess</a:t>
            </a:r>
            <a:r>
              <a:rPr lang="en-GB" sz="2800" b="1" dirty="0">
                <a:latin typeface="Consolas" panose="020B0609020204030204" pitchFamily="49" charset="0"/>
              </a:rPr>
              <a:t>()</a:t>
            </a:r>
            <a:r>
              <a:rPr lang="en-GB" sz="2800" dirty="0"/>
              <a:t> method – </a:t>
            </a:r>
            <a:r>
              <a:rPr lang="en-GB" sz="2800" u="sng" dirty="0"/>
              <a:t>but also reuse it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53D681-230F-40FE-B6FB-711CBE75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486503D-CC50-46D0-986C-57FD2D3A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82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CACB813-7D82-404D-AA78-044BE184D535}"/>
              </a:ext>
            </a:extLst>
          </p:cNvPr>
          <p:cNvGraphicFramePr>
            <a:graphicFrameLocks noGrp="1"/>
          </p:cNvGraphicFramePr>
          <p:nvPr/>
        </p:nvGraphicFramePr>
        <p:xfrm>
          <a:off x="3575284" y="456014"/>
          <a:ext cx="3759200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8468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# 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 : int</a:t>
                      </a:r>
                    </a:p>
                    <a:p>
                      <a:r>
                        <a:rPr lang="en-GB" sz="1400" b="1" dirty="0"/>
                        <a:t>- 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+ Player(name: String, 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: int)</a:t>
                      </a:r>
                    </a:p>
                    <a:p>
                      <a:r>
                        <a:rPr lang="en-GB" sz="1400" b="1" dirty="0"/>
                        <a:t>+ guess() : int</a:t>
                      </a:r>
                    </a:p>
                    <a:p>
                      <a:r>
                        <a:rPr lang="en-GB" sz="1400" b="1" dirty="0"/>
                        <a:t>+ </a:t>
                      </a:r>
                      <a:r>
                        <a:rPr lang="en-GB" sz="1400" b="1" dirty="0" err="1"/>
                        <a:t>getName</a:t>
                      </a:r>
                      <a:r>
                        <a:rPr lang="en-GB" sz="1400" b="1" dirty="0"/>
                        <a:t>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90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44630C-CD42-4044-B211-521BD3C62B88}"/>
              </a:ext>
            </a:extLst>
          </p:cNvPr>
          <p:cNvGraphicFramePr>
            <a:graphicFrameLocks noGrp="1"/>
          </p:cNvGraphicFramePr>
          <p:nvPr/>
        </p:nvGraphicFramePr>
        <p:xfrm>
          <a:off x="1118596" y="2860454"/>
          <a:ext cx="37592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8468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HumanPlayer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+ </a:t>
                      </a:r>
                      <a:r>
                        <a:rPr lang="en-GB" sz="1400" b="1" dirty="0" err="1"/>
                        <a:t>HumanPlayer</a:t>
                      </a:r>
                      <a:r>
                        <a:rPr lang="en-GB" sz="1400" b="1" dirty="0"/>
                        <a:t>(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: int)</a:t>
                      </a:r>
                    </a:p>
                    <a:p>
                      <a:r>
                        <a:rPr lang="en-GB" sz="1400" b="1" dirty="0"/>
                        <a:t>+ guess()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90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5DB06E-C4DD-47BB-B31B-62E04C0C6B57}"/>
              </a:ext>
            </a:extLst>
          </p:cNvPr>
          <p:cNvGraphicFramePr>
            <a:graphicFrameLocks noGrp="1"/>
          </p:cNvGraphicFramePr>
          <p:nvPr/>
        </p:nvGraphicFramePr>
        <p:xfrm>
          <a:off x="6584676" y="2860454"/>
          <a:ext cx="37592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8468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ComputerPlayer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+ </a:t>
                      </a:r>
                      <a:r>
                        <a:rPr lang="en-GB" sz="1400" b="1" dirty="0" err="1"/>
                        <a:t>ComputerPlayer</a:t>
                      </a:r>
                      <a:r>
                        <a:rPr lang="en-GB" sz="1400" b="1" dirty="0"/>
                        <a:t>(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: int)</a:t>
                      </a:r>
                    </a:p>
                    <a:p>
                      <a:r>
                        <a:rPr lang="en-GB" sz="1400" b="1" dirty="0"/>
                        <a:t>+ guess()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9069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937477E-8344-4CC6-B70F-7BE1B8C9B969}"/>
              </a:ext>
            </a:extLst>
          </p:cNvPr>
          <p:cNvSpPr/>
          <p:nvPr/>
        </p:nvSpPr>
        <p:spPr>
          <a:xfrm>
            <a:off x="5239492" y="2064371"/>
            <a:ext cx="430784" cy="37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D437E6-C557-4739-A913-51B1C85B4AC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454884" y="2435737"/>
            <a:ext cx="0" cy="19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DE165A-2A83-4783-BE04-8167DE4CE919}"/>
              </a:ext>
            </a:extLst>
          </p:cNvPr>
          <p:cNvCxnSpPr>
            <a:cxnSpLocks/>
          </p:cNvCxnSpPr>
          <p:nvPr/>
        </p:nvCxnSpPr>
        <p:spPr>
          <a:xfrm>
            <a:off x="2998196" y="2631440"/>
            <a:ext cx="5466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C758D1-7AEB-4A60-83E3-284D72BECAD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998196" y="2631440"/>
            <a:ext cx="0" cy="22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209372-845D-4881-80D1-61D342FD322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464276" y="2631440"/>
            <a:ext cx="0" cy="22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3ACC47-9782-4EAF-B08D-C8CE8F01C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4635"/>
              </p:ext>
            </p:extLst>
          </p:nvPr>
        </p:nvGraphicFramePr>
        <p:xfrm>
          <a:off x="6584676" y="4682697"/>
          <a:ext cx="3759200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8468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CleverComputerPlayer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- guesses: int[5]</a:t>
                      </a:r>
                    </a:p>
                    <a:p>
                      <a:r>
                        <a:rPr lang="en-GB" sz="1400" b="1" dirty="0"/>
                        <a:t>- </a:t>
                      </a:r>
                      <a:r>
                        <a:rPr lang="en-GB" sz="1400" b="1" dirty="0" err="1"/>
                        <a:t>guessAttempts</a:t>
                      </a:r>
                      <a:r>
                        <a:rPr lang="en-GB" sz="1400" b="1" dirty="0"/>
                        <a:t>: int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+ </a:t>
                      </a:r>
                      <a:r>
                        <a:rPr lang="en-GB" sz="1400" b="1" dirty="0" err="1"/>
                        <a:t>CleverComputerPlayer</a:t>
                      </a:r>
                      <a:r>
                        <a:rPr lang="en-GB" sz="1400" b="1" dirty="0"/>
                        <a:t>(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: int)</a:t>
                      </a:r>
                    </a:p>
                    <a:p>
                      <a:r>
                        <a:rPr lang="en-GB" sz="1400" b="1" dirty="0"/>
                        <a:t>+ guess() : int</a:t>
                      </a:r>
                    </a:p>
                    <a:p>
                      <a:r>
                        <a:rPr lang="en-GB" sz="1400" b="1" dirty="0"/>
                        <a:t>- </a:t>
                      </a:r>
                      <a:r>
                        <a:rPr lang="en-GB" sz="1400" b="1" dirty="0" err="1"/>
                        <a:t>alreadyGuessed</a:t>
                      </a:r>
                      <a:r>
                        <a:rPr lang="en-GB" sz="1400" b="1" dirty="0"/>
                        <a:t>(guess: int) : </a:t>
                      </a:r>
                      <a:r>
                        <a:rPr lang="en-GB" sz="1400" b="1" dirty="0" err="1"/>
                        <a:t>boolean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9069"/>
                  </a:ext>
                </a:extLst>
              </a:tr>
            </a:tbl>
          </a:graphicData>
        </a:graphic>
      </p:graphicFrame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9F75A73-5259-4223-B8A3-432CCDEAADBD}"/>
              </a:ext>
            </a:extLst>
          </p:cNvPr>
          <p:cNvSpPr/>
          <p:nvPr/>
        </p:nvSpPr>
        <p:spPr>
          <a:xfrm>
            <a:off x="8248884" y="4108131"/>
            <a:ext cx="430784" cy="37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FA0D4B-DB9A-42E2-8813-518F27D75362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8464276" y="4479497"/>
            <a:ext cx="0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0FB349-5780-4127-AF21-DCE0F3A22736}"/>
              </a:ext>
            </a:extLst>
          </p:cNvPr>
          <p:cNvSpPr/>
          <p:nvPr/>
        </p:nvSpPr>
        <p:spPr>
          <a:xfrm>
            <a:off x="292106" y="373816"/>
            <a:ext cx="187958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UML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2A025F5-BDC3-4250-88EE-54C2CBC8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6DF8AB03-15AC-461F-8650-E606CDB0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7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3ACC47-9782-4EAF-B08D-C8CE8F01C32F}"/>
              </a:ext>
            </a:extLst>
          </p:cNvPr>
          <p:cNvGraphicFramePr>
            <a:graphicFrameLocks noGrp="1"/>
          </p:cNvGraphicFramePr>
          <p:nvPr/>
        </p:nvGraphicFramePr>
        <p:xfrm>
          <a:off x="6584676" y="4682697"/>
          <a:ext cx="3759200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8468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CleverComputerPlayer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- guesses: int[5]</a:t>
                      </a:r>
                    </a:p>
                    <a:p>
                      <a:r>
                        <a:rPr lang="en-GB" sz="1400" b="1" dirty="0"/>
                        <a:t>- </a:t>
                      </a:r>
                      <a:r>
                        <a:rPr lang="en-GB" sz="1400" b="1" dirty="0" err="1"/>
                        <a:t>guessAttempts</a:t>
                      </a:r>
                      <a:r>
                        <a:rPr lang="en-GB" sz="1400" b="1" dirty="0"/>
                        <a:t>: int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/>
                        <a:t>+ </a:t>
                      </a:r>
                      <a:r>
                        <a:rPr lang="en-GB" sz="1400" b="1" dirty="0" err="1"/>
                        <a:t>CleverComputerPlayer</a:t>
                      </a:r>
                      <a:r>
                        <a:rPr lang="en-GB" sz="1400" b="1" dirty="0"/>
                        <a:t>(</a:t>
                      </a:r>
                      <a:r>
                        <a:rPr lang="en-GB" sz="1400" b="1" dirty="0" err="1"/>
                        <a:t>maxValue</a:t>
                      </a:r>
                      <a:r>
                        <a:rPr lang="en-GB" sz="1400" b="1" dirty="0"/>
                        <a:t>: int)</a:t>
                      </a:r>
                    </a:p>
                    <a:p>
                      <a:r>
                        <a:rPr lang="en-GB" sz="1400" b="1" dirty="0"/>
                        <a:t>+ guess() : int</a:t>
                      </a:r>
                    </a:p>
                    <a:p>
                      <a:r>
                        <a:rPr lang="en-GB" sz="1400" b="1" dirty="0"/>
                        <a:t>- </a:t>
                      </a:r>
                      <a:r>
                        <a:rPr lang="en-GB" sz="1400" b="1" dirty="0" err="1"/>
                        <a:t>alreadyGuessed</a:t>
                      </a:r>
                      <a:r>
                        <a:rPr lang="en-GB" sz="1400" b="1" dirty="0"/>
                        <a:t>(guess: int) : </a:t>
                      </a:r>
                      <a:r>
                        <a:rPr lang="en-GB" sz="1400" b="1" dirty="0" err="1"/>
                        <a:t>boolean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9069"/>
                  </a:ext>
                </a:extLst>
              </a:tr>
            </a:tbl>
          </a:graphicData>
        </a:graphic>
      </p:graphicFrame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9F75A73-5259-4223-B8A3-432CCDEAADBD}"/>
              </a:ext>
            </a:extLst>
          </p:cNvPr>
          <p:cNvSpPr/>
          <p:nvPr/>
        </p:nvSpPr>
        <p:spPr>
          <a:xfrm>
            <a:off x="8248884" y="4108131"/>
            <a:ext cx="430784" cy="37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FA0D4B-DB9A-42E2-8813-518F27D75362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8464276" y="4479497"/>
            <a:ext cx="0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49E932-743B-480A-AE18-F78C233615B9}"/>
              </a:ext>
            </a:extLst>
          </p:cNvPr>
          <p:cNvSpPr/>
          <p:nvPr/>
        </p:nvSpPr>
        <p:spPr>
          <a:xfrm>
            <a:off x="825502" y="4411847"/>
            <a:ext cx="5270498" cy="18318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guesses</a:t>
            </a:r>
            <a:r>
              <a:rPr lang="en-GB" dirty="0"/>
              <a:t> – an array will keep track of up to 5 previous guesses</a:t>
            </a:r>
          </a:p>
          <a:p>
            <a:endParaRPr lang="en-GB" dirty="0"/>
          </a:p>
          <a:p>
            <a:r>
              <a:rPr lang="en-GB" b="1" dirty="0" err="1"/>
              <a:t>guessAttempts</a:t>
            </a:r>
            <a:r>
              <a:rPr lang="en-GB" dirty="0"/>
              <a:t> – an integer counter keeping track of the total number of guesses made so far.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74EE7C-B5EB-45A3-9403-D3BB0A89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9" y="428690"/>
            <a:ext cx="9260627" cy="37371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050806-59D8-4ED7-82FA-B63346CC5C09}"/>
              </a:ext>
            </a:extLst>
          </p:cNvPr>
          <p:cNvSpPr/>
          <p:nvPr/>
        </p:nvSpPr>
        <p:spPr>
          <a:xfrm>
            <a:off x="292106" y="373816"/>
            <a:ext cx="187958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UML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1F81006-44FF-4D48-B9DC-3C2E5C28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F28662F-CADE-4714-AD42-2447FBE4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23E-7516-4AE2-B76A-371BABD4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Clever Computer Player guesses state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CDBE43-AEF0-417B-8313-0F7D664F8E81}"/>
              </a:ext>
            </a:extLst>
          </p:cNvPr>
          <p:cNvGrpSpPr/>
          <p:nvPr/>
        </p:nvGrpSpPr>
        <p:grpSpPr>
          <a:xfrm>
            <a:off x="477218" y="1561728"/>
            <a:ext cx="4970710" cy="1296144"/>
            <a:chOff x="477218" y="1561728"/>
            <a:chExt cx="4970710" cy="12961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862A0-2EAB-4455-B769-E6160A5B10DC}"/>
                </a:ext>
              </a:extLst>
            </p:cNvPr>
            <p:cNvSpPr/>
            <p:nvPr/>
          </p:nvSpPr>
          <p:spPr>
            <a:xfrm>
              <a:off x="2207568" y="1561728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A4A7BA-9122-4834-8A9A-CDFE69FDB3E7}"/>
                </a:ext>
              </a:extLst>
            </p:cNvPr>
            <p:cNvSpPr/>
            <p:nvPr/>
          </p:nvSpPr>
          <p:spPr>
            <a:xfrm>
              <a:off x="2855640" y="1561728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429B0D-DD71-43AD-9E49-4870450EEB16}"/>
                </a:ext>
              </a:extLst>
            </p:cNvPr>
            <p:cNvSpPr/>
            <p:nvPr/>
          </p:nvSpPr>
          <p:spPr>
            <a:xfrm>
              <a:off x="3503712" y="1561728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2837C4-3381-4F79-9869-590EF4B2F9C5}"/>
                </a:ext>
              </a:extLst>
            </p:cNvPr>
            <p:cNvSpPr/>
            <p:nvPr/>
          </p:nvSpPr>
          <p:spPr>
            <a:xfrm>
              <a:off x="4151784" y="1561728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51C0E7-0792-4039-A07A-31A9E371C1D9}"/>
                </a:ext>
              </a:extLst>
            </p:cNvPr>
            <p:cNvSpPr/>
            <p:nvPr/>
          </p:nvSpPr>
          <p:spPr>
            <a:xfrm>
              <a:off x="4799856" y="1561728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B61FCD-EC30-468B-B87A-99B89BC01B80}"/>
                </a:ext>
              </a:extLst>
            </p:cNvPr>
            <p:cNvSpPr/>
            <p:nvPr/>
          </p:nvSpPr>
          <p:spPr>
            <a:xfrm>
              <a:off x="2207568" y="2209800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60CC63-B5B8-46AC-A866-2EA15CDBD916}"/>
                </a:ext>
              </a:extLst>
            </p:cNvPr>
            <p:cNvSpPr/>
            <p:nvPr/>
          </p:nvSpPr>
          <p:spPr>
            <a:xfrm>
              <a:off x="2855640" y="2209800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C54D68-B797-41DA-9D97-1BBDC78B819C}"/>
                </a:ext>
              </a:extLst>
            </p:cNvPr>
            <p:cNvSpPr/>
            <p:nvPr/>
          </p:nvSpPr>
          <p:spPr>
            <a:xfrm>
              <a:off x="3503712" y="2209800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EBD161-53CE-4BB1-8664-8FE9BF427247}"/>
                </a:ext>
              </a:extLst>
            </p:cNvPr>
            <p:cNvSpPr/>
            <p:nvPr/>
          </p:nvSpPr>
          <p:spPr>
            <a:xfrm>
              <a:off x="4151784" y="2209800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D4FEE2-CDD6-4022-9651-147171745202}"/>
                </a:ext>
              </a:extLst>
            </p:cNvPr>
            <p:cNvSpPr/>
            <p:nvPr/>
          </p:nvSpPr>
          <p:spPr>
            <a:xfrm>
              <a:off x="4799856" y="2209800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295CD6-F8F6-4137-AE0E-A142E48D85F5}"/>
                </a:ext>
              </a:extLst>
            </p:cNvPr>
            <p:cNvSpPr/>
            <p:nvPr/>
          </p:nvSpPr>
          <p:spPr>
            <a:xfrm>
              <a:off x="479376" y="1561728"/>
              <a:ext cx="1728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INDEX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8082BF-BCA2-4769-83B9-5176448ECF3D}"/>
                </a:ext>
              </a:extLst>
            </p:cNvPr>
            <p:cNvSpPr/>
            <p:nvPr/>
          </p:nvSpPr>
          <p:spPr>
            <a:xfrm>
              <a:off x="477218" y="2209800"/>
              <a:ext cx="172819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2861B5-9BB0-4F00-9A58-07803995ACA7}"/>
              </a:ext>
            </a:extLst>
          </p:cNvPr>
          <p:cNvGrpSpPr/>
          <p:nvPr/>
        </p:nvGrpSpPr>
        <p:grpSpPr>
          <a:xfrm>
            <a:off x="472902" y="3239212"/>
            <a:ext cx="4970710" cy="1296144"/>
            <a:chOff x="472902" y="3239212"/>
            <a:chExt cx="4970710" cy="12961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AF53C1-10EC-44FA-B2F3-BC45319014EE}"/>
                </a:ext>
              </a:extLst>
            </p:cNvPr>
            <p:cNvSpPr/>
            <p:nvPr/>
          </p:nvSpPr>
          <p:spPr>
            <a:xfrm>
              <a:off x="2203252" y="3239212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DB00E1-F2AB-4192-A5BA-CAFC8F06AC81}"/>
                </a:ext>
              </a:extLst>
            </p:cNvPr>
            <p:cNvSpPr/>
            <p:nvPr/>
          </p:nvSpPr>
          <p:spPr>
            <a:xfrm>
              <a:off x="2851324" y="3239212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45E76D-5A75-4F97-92A0-B8EFA2B9A51F}"/>
                </a:ext>
              </a:extLst>
            </p:cNvPr>
            <p:cNvSpPr/>
            <p:nvPr/>
          </p:nvSpPr>
          <p:spPr>
            <a:xfrm>
              <a:off x="3499396" y="3239212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3EA91C-3A84-469F-9B7D-A5C364150CDC}"/>
                </a:ext>
              </a:extLst>
            </p:cNvPr>
            <p:cNvSpPr/>
            <p:nvPr/>
          </p:nvSpPr>
          <p:spPr>
            <a:xfrm>
              <a:off x="4147468" y="3239212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8BF95F-FCDF-4A79-A552-FEF4522EE7E5}"/>
                </a:ext>
              </a:extLst>
            </p:cNvPr>
            <p:cNvSpPr/>
            <p:nvPr/>
          </p:nvSpPr>
          <p:spPr>
            <a:xfrm>
              <a:off x="4795540" y="3239212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C10EF-60B1-4219-8A8D-56687E9FA812}"/>
                </a:ext>
              </a:extLst>
            </p:cNvPr>
            <p:cNvSpPr/>
            <p:nvPr/>
          </p:nvSpPr>
          <p:spPr>
            <a:xfrm>
              <a:off x="2203252" y="3887284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B43078-1147-48DC-8E12-47B45BE8AB09}"/>
                </a:ext>
              </a:extLst>
            </p:cNvPr>
            <p:cNvSpPr/>
            <p:nvPr/>
          </p:nvSpPr>
          <p:spPr>
            <a:xfrm>
              <a:off x="2851324" y="3887284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A6E67D-C0A2-479B-A5E4-832BD6E2339D}"/>
                </a:ext>
              </a:extLst>
            </p:cNvPr>
            <p:cNvSpPr/>
            <p:nvPr/>
          </p:nvSpPr>
          <p:spPr>
            <a:xfrm>
              <a:off x="3499396" y="3887284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C3D7B2-E128-4FA0-BA2C-6519C9B3780C}"/>
                </a:ext>
              </a:extLst>
            </p:cNvPr>
            <p:cNvSpPr/>
            <p:nvPr/>
          </p:nvSpPr>
          <p:spPr>
            <a:xfrm>
              <a:off x="4147468" y="3887284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BA328B-A6A3-4032-93C2-19E1960F3E5A}"/>
                </a:ext>
              </a:extLst>
            </p:cNvPr>
            <p:cNvSpPr/>
            <p:nvPr/>
          </p:nvSpPr>
          <p:spPr>
            <a:xfrm>
              <a:off x="4795540" y="3887284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15FFFA-E5BA-4C07-A6D8-82F1A28BD031}"/>
                </a:ext>
              </a:extLst>
            </p:cNvPr>
            <p:cNvSpPr/>
            <p:nvPr/>
          </p:nvSpPr>
          <p:spPr>
            <a:xfrm>
              <a:off x="475060" y="3239212"/>
              <a:ext cx="1728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INDEX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8A74F1-D71D-46C2-BB64-97C09D7A6ECB}"/>
                </a:ext>
              </a:extLst>
            </p:cNvPr>
            <p:cNvSpPr/>
            <p:nvPr/>
          </p:nvSpPr>
          <p:spPr>
            <a:xfrm>
              <a:off x="472902" y="3887284"/>
              <a:ext cx="172819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3C327F-93D2-4464-BBEF-757BC105FC26}"/>
              </a:ext>
            </a:extLst>
          </p:cNvPr>
          <p:cNvGrpSpPr/>
          <p:nvPr/>
        </p:nvGrpSpPr>
        <p:grpSpPr>
          <a:xfrm>
            <a:off x="475060" y="4916697"/>
            <a:ext cx="4970710" cy="1296144"/>
            <a:chOff x="475060" y="4916697"/>
            <a:chExt cx="4970710" cy="129614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F4378-5AA9-4553-87FB-796FB11C79CF}"/>
                </a:ext>
              </a:extLst>
            </p:cNvPr>
            <p:cNvSpPr/>
            <p:nvPr/>
          </p:nvSpPr>
          <p:spPr>
            <a:xfrm>
              <a:off x="2205410" y="49166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097C48-1355-4AF6-B53C-A6B76FB783A5}"/>
                </a:ext>
              </a:extLst>
            </p:cNvPr>
            <p:cNvSpPr/>
            <p:nvPr/>
          </p:nvSpPr>
          <p:spPr>
            <a:xfrm>
              <a:off x="2853482" y="49166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D0C849-157D-43C5-8C3E-28A6C72375CA}"/>
                </a:ext>
              </a:extLst>
            </p:cNvPr>
            <p:cNvSpPr/>
            <p:nvPr/>
          </p:nvSpPr>
          <p:spPr>
            <a:xfrm>
              <a:off x="3501554" y="49166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BB82A9-6484-42A6-9D03-C918A32600BE}"/>
                </a:ext>
              </a:extLst>
            </p:cNvPr>
            <p:cNvSpPr/>
            <p:nvPr/>
          </p:nvSpPr>
          <p:spPr>
            <a:xfrm>
              <a:off x="4149626" y="49166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F61A88-A6CD-4A04-AC29-96431F70C8E8}"/>
                </a:ext>
              </a:extLst>
            </p:cNvPr>
            <p:cNvSpPr/>
            <p:nvPr/>
          </p:nvSpPr>
          <p:spPr>
            <a:xfrm>
              <a:off x="4797698" y="49166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3D4901-E726-4FE3-947B-EBD5507F9CF8}"/>
                </a:ext>
              </a:extLst>
            </p:cNvPr>
            <p:cNvSpPr/>
            <p:nvPr/>
          </p:nvSpPr>
          <p:spPr>
            <a:xfrm>
              <a:off x="2205410" y="5564769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DAA87B-223F-4DB1-95C6-4D916693497A}"/>
                </a:ext>
              </a:extLst>
            </p:cNvPr>
            <p:cNvSpPr/>
            <p:nvPr/>
          </p:nvSpPr>
          <p:spPr>
            <a:xfrm>
              <a:off x="2853482" y="5564769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860087-9744-42A6-9BF3-5E8B14A6FFD0}"/>
                </a:ext>
              </a:extLst>
            </p:cNvPr>
            <p:cNvSpPr/>
            <p:nvPr/>
          </p:nvSpPr>
          <p:spPr>
            <a:xfrm>
              <a:off x="3501554" y="5564769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868B7F-7B6E-4EA0-BAF2-0394D2144590}"/>
                </a:ext>
              </a:extLst>
            </p:cNvPr>
            <p:cNvSpPr/>
            <p:nvPr/>
          </p:nvSpPr>
          <p:spPr>
            <a:xfrm>
              <a:off x="4149626" y="5564769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67C228-66A5-4B69-8845-CA59AC84C506}"/>
                </a:ext>
              </a:extLst>
            </p:cNvPr>
            <p:cNvSpPr/>
            <p:nvPr/>
          </p:nvSpPr>
          <p:spPr>
            <a:xfrm>
              <a:off x="4797698" y="5564769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82122D-9A7A-41F0-B450-98EDBF5DDF00}"/>
                </a:ext>
              </a:extLst>
            </p:cNvPr>
            <p:cNvSpPr/>
            <p:nvPr/>
          </p:nvSpPr>
          <p:spPr>
            <a:xfrm>
              <a:off x="477218" y="4916697"/>
              <a:ext cx="1728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INDEX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05BF61-49ED-4F23-824C-1B7CE469E834}"/>
                </a:ext>
              </a:extLst>
            </p:cNvPr>
            <p:cNvSpPr/>
            <p:nvPr/>
          </p:nvSpPr>
          <p:spPr>
            <a:xfrm>
              <a:off x="475060" y="5564769"/>
              <a:ext cx="172819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3" name="Arrow: Left 2">
            <a:extLst>
              <a:ext uri="{FF2B5EF4-FFF2-40B4-BE49-F238E27FC236}">
                <a16:creationId xmlns:a16="http://schemas.microsoft.com/office/drawing/2014/main" id="{754C6B3F-D8E9-4DCC-B669-AA41444F879A}"/>
              </a:ext>
            </a:extLst>
          </p:cNvPr>
          <p:cNvSpPr/>
          <p:nvPr/>
        </p:nvSpPr>
        <p:spPr>
          <a:xfrm>
            <a:off x="5891416" y="1561728"/>
            <a:ext cx="2415232" cy="1196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 Start</a:t>
            </a:r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6B285039-1860-40E6-9DAB-BC649977CE46}"/>
              </a:ext>
            </a:extLst>
          </p:cNvPr>
          <p:cNvSpPr/>
          <p:nvPr/>
        </p:nvSpPr>
        <p:spPr>
          <a:xfrm>
            <a:off x="5891416" y="3239212"/>
            <a:ext cx="2415232" cy="1196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 1 turn</a:t>
            </a:r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4624CBD5-6184-47CC-9657-E52A412B4699}"/>
              </a:ext>
            </a:extLst>
          </p:cNvPr>
          <p:cNvSpPr/>
          <p:nvPr/>
        </p:nvSpPr>
        <p:spPr>
          <a:xfrm>
            <a:off x="5891416" y="4916696"/>
            <a:ext cx="2415232" cy="1196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 5 turns</a:t>
            </a:r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AD347EEB-A7C7-40C1-8DCA-50B9A9D3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55" name="Slide Number Placeholder 2">
            <a:extLst>
              <a:ext uri="{FF2B5EF4-FFF2-40B4-BE49-F238E27FC236}">
                <a16:creationId xmlns:a16="http://schemas.microsoft.com/office/drawing/2014/main" id="{200194BD-C121-4305-B95D-87A858F3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1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23E-7516-4AE2-B76A-371BABD4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Clever Computer Player state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6F4378-5AA9-4553-87FB-796FB11C79CF}"/>
              </a:ext>
            </a:extLst>
          </p:cNvPr>
          <p:cNvSpPr/>
          <p:nvPr/>
        </p:nvSpPr>
        <p:spPr>
          <a:xfrm>
            <a:off x="2205410" y="1838217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097C48-1355-4AF6-B53C-A6B76FB783A5}"/>
              </a:ext>
            </a:extLst>
          </p:cNvPr>
          <p:cNvSpPr/>
          <p:nvPr/>
        </p:nvSpPr>
        <p:spPr>
          <a:xfrm>
            <a:off x="2853482" y="1838217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0C849-157D-43C5-8C3E-28A6C72375CA}"/>
              </a:ext>
            </a:extLst>
          </p:cNvPr>
          <p:cNvSpPr/>
          <p:nvPr/>
        </p:nvSpPr>
        <p:spPr>
          <a:xfrm>
            <a:off x="3501554" y="1838217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BB82A9-6484-42A6-9D03-C918A32600BE}"/>
              </a:ext>
            </a:extLst>
          </p:cNvPr>
          <p:cNvSpPr/>
          <p:nvPr/>
        </p:nvSpPr>
        <p:spPr>
          <a:xfrm>
            <a:off x="4149626" y="1838217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F61A88-A6CD-4A04-AC29-96431F70C8E8}"/>
              </a:ext>
            </a:extLst>
          </p:cNvPr>
          <p:cNvSpPr/>
          <p:nvPr/>
        </p:nvSpPr>
        <p:spPr>
          <a:xfrm>
            <a:off x="4797698" y="1838217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3D4901-E726-4FE3-947B-EBD5507F9CF8}"/>
              </a:ext>
            </a:extLst>
          </p:cNvPr>
          <p:cNvSpPr/>
          <p:nvPr/>
        </p:nvSpPr>
        <p:spPr>
          <a:xfrm>
            <a:off x="2205410" y="2486289"/>
            <a:ext cx="64807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DAA87B-223F-4DB1-95C6-4D916693497A}"/>
              </a:ext>
            </a:extLst>
          </p:cNvPr>
          <p:cNvSpPr/>
          <p:nvPr/>
        </p:nvSpPr>
        <p:spPr>
          <a:xfrm>
            <a:off x="2853482" y="2486289"/>
            <a:ext cx="64807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860087-9744-42A6-9BF3-5E8B14A6FFD0}"/>
              </a:ext>
            </a:extLst>
          </p:cNvPr>
          <p:cNvSpPr/>
          <p:nvPr/>
        </p:nvSpPr>
        <p:spPr>
          <a:xfrm>
            <a:off x="3501554" y="2486289"/>
            <a:ext cx="64807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868B7F-7B6E-4EA0-BAF2-0394D2144590}"/>
              </a:ext>
            </a:extLst>
          </p:cNvPr>
          <p:cNvSpPr/>
          <p:nvPr/>
        </p:nvSpPr>
        <p:spPr>
          <a:xfrm>
            <a:off x="4149626" y="2486289"/>
            <a:ext cx="64807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67C228-66A5-4B69-8845-CA59AC84C506}"/>
              </a:ext>
            </a:extLst>
          </p:cNvPr>
          <p:cNvSpPr/>
          <p:nvPr/>
        </p:nvSpPr>
        <p:spPr>
          <a:xfrm>
            <a:off x="4797698" y="2486289"/>
            <a:ext cx="64807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82122D-9A7A-41F0-B450-98EDBF5DDF00}"/>
              </a:ext>
            </a:extLst>
          </p:cNvPr>
          <p:cNvSpPr/>
          <p:nvPr/>
        </p:nvSpPr>
        <p:spPr>
          <a:xfrm>
            <a:off x="477218" y="1838217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05BF61-49ED-4F23-824C-1B7CE469E834}"/>
              </a:ext>
            </a:extLst>
          </p:cNvPr>
          <p:cNvSpPr/>
          <p:nvPr/>
        </p:nvSpPr>
        <p:spPr>
          <a:xfrm>
            <a:off x="475060" y="2486289"/>
            <a:ext cx="172819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4624CBD5-6184-47CC-9657-E52A412B4699}"/>
              </a:ext>
            </a:extLst>
          </p:cNvPr>
          <p:cNvSpPr/>
          <p:nvPr/>
        </p:nvSpPr>
        <p:spPr>
          <a:xfrm>
            <a:off x="6832602" y="1838216"/>
            <a:ext cx="2415232" cy="1196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 7 turns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38DE3C2-2B2A-4E30-9C89-84651BA4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9BC5BC7E-6F44-450C-891B-BE9F6C1E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9DF34A-197C-45BF-BDF0-A1B46FBA8F54}"/>
              </a:ext>
            </a:extLst>
          </p:cNvPr>
          <p:cNvSpPr/>
          <p:nvPr/>
        </p:nvSpPr>
        <p:spPr>
          <a:xfrm>
            <a:off x="838200" y="4137660"/>
            <a:ext cx="10515600" cy="18291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The “algorithm” will start overwriting previously recorded guesses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4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AFB63-D9EB-426E-85A5-23B4F229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Computer Player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A857C5-792E-4F8A-99BA-D768E949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7030A0"/>
                </a:solidFill>
              </a:rPr>
              <a:t>FUNCTION </a:t>
            </a:r>
            <a:r>
              <a:rPr lang="en-GB" b="1" dirty="0"/>
              <a:t>guess()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solidFill>
                  <a:srgbClr val="7030A0"/>
                </a:solidFill>
              </a:rPr>
              <a:t>DO</a:t>
            </a:r>
          </a:p>
          <a:p>
            <a:pPr lvl="2">
              <a:lnSpc>
                <a:spcPct val="150000"/>
              </a:lnSpc>
            </a:pPr>
            <a:r>
              <a:rPr lang="en-GB" sz="2800" dirty="0"/>
              <a:t>generate random number between 0 and 10 -&gt; guess-attempt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solidFill>
                  <a:srgbClr val="7030A0"/>
                </a:solidFill>
              </a:rPr>
              <a:t>UNTIL NOT </a:t>
            </a:r>
            <a:r>
              <a:rPr lang="en-GB" sz="2800" dirty="0"/>
              <a:t>guessed-already(guess-attempt)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solidFill>
                  <a:srgbClr val="7030A0"/>
                </a:solidFill>
              </a:rPr>
              <a:t>ADD</a:t>
            </a:r>
            <a:r>
              <a:rPr lang="en-GB" sz="2800" dirty="0"/>
              <a:t> guess-attempt </a:t>
            </a:r>
            <a:r>
              <a:rPr lang="en-GB" sz="2800" b="1" dirty="0">
                <a:solidFill>
                  <a:srgbClr val="7030A0"/>
                </a:solidFill>
              </a:rPr>
              <a:t>TO</a:t>
            </a:r>
            <a:r>
              <a:rPr lang="en-GB" sz="2800" dirty="0"/>
              <a:t> previous-guesses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solidFill>
                  <a:srgbClr val="7030A0"/>
                </a:solidFill>
              </a:rPr>
              <a:t>RETURN</a:t>
            </a:r>
            <a:r>
              <a:rPr lang="en-GB" sz="2800" dirty="0"/>
              <a:t> guess-attempt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35D5CA-CE56-41E0-9C60-8FB74EF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0D1F3BD-B208-4609-A390-670B0D32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4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64B73-CA0A-44C2-AE88-F203200F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90313-1F98-48D1-91C4-BBE6D4C2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6359979" cy="48534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When adding to the memory, we’ll wrap around the array</a:t>
            </a:r>
          </a:p>
          <a:p>
            <a:pPr>
              <a:lnSpc>
                <a:spcPct val="100000"/>
              </a:lnSpc>
            </a:pPr>
            <a:r>
              <a:rPr lang="en-GB" dirty="0"/>
              <a:t> INDEX: </a:t>
            </a:r>
            <a:r>
              <a:rPr lang="en-GB" b="1" dirty="0"/>
              <a:t>0</a:t>
            </a:r>
            <a:r>
              <a:rPr lang="en-GB" dirty="0"/>
              <a:t>, 1, 2, 3, 4, </a:t>
            </a:r>
            <a:r>
              <a:rPr lang="en-GB" b="1" dirty="0"/>
              <a:t>0</a:t>
            </a:r>
            <a:r>
              <a:rPr lang="en-GB" dirty="0"/>
              <a:t>, 1, 2, 3, 4, </a:t>
            </a:r>
            <a:r>
              <a:rPr lang="en-GB" b="1" dirty="0"/>
              <a:t>0</a:t>
            </a:r>
            <a:r>
              <a:rPr lang="en-GB" dirty="0"/>
              <a:t>, 1, 2, 3, 4 …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Effectively overwriting the “oldest” memory each once we’ve had more than 5 turns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r>
              <a:rPr lang="en-GB" b="1" dirty="0"/>
              <a:t>guess-attempts</a:t>
            </a:r>
            <a:r>
              <a:rPr lang="en-GB" dirty="0"/>
              <a:t> modulo 5 will give us the index in the array to add the new guess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B293A4-6D15-46FD-97D2-8ACC8310DC73}"/>
              </a:ext>
            </a:extLst>
          </p:cNvPr>
          <p:cNvGrpSpPr/>
          <p:nvPr/>
        </p:nvGrpSpPr>
        <p:grpSpPr>
          <a:xfrm>
            <a:off x="6891997" y="3212445"/>
            <a:ext cx="4970710" cy="1296144"/>
            <a:chOff x="6891997" y="3212445"/>
            <a:chExt cx="4970710" cy="12961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9D1ED-E104-4199-B174-D6F0C7764D80}"/>
                </a:ext>
              </a:extLst>
            </p:cNvPr>
            <p:cNvSpPr/>
            <p:nvPr/>
          </p:nvSpPr>
          <p:spPr>
            <a:xfrm>
              <a:off x="8622347" y="321244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B8BA53-6FB3-46EF-B72C-01F95BD573FD}"/>
                </a:ext>
              </a:extLst>
            </p:cNvPr>
            <p:cNvSpPr/>
            <p:nvPr/>
          </p:nvSpPr>
          <p:spPr>
            <a:xfrm>
              <a:off x="9270419" y="321244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299DBC-6EF2-4148-A0D1-F56E995B6B7B}"/>
                </a:ext>
              </a:extLst>
            </p:cNvPr>
            <p:cNvSpPr/>
            <p:nvPr/>
          </p:nvSpPr>
          <p:spPr>
            <a:xfrm>
              <a:off x="9918491" y="321244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16A4D5-4EE5-4930-8526-15E3B1A0C18A}"/>
                </a:ext>
              </a:extLst>
            </p:cNvPr>
            <p:cNvSpPr/>
            <p:nvPr/>
          </p:nvSpPr>
          <p:spPr>
            <a:xfrm>
              <a:off x="10566563" y="321244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B546DB-43CE-462C-AB9D-A8375DB93208}"/>
                </a:ext>
              </a:extLst>
            </p:cNvPr>
            <p:cNvSpPr/>
            <p:nvPr/>
          </p:nvSpPr>
          <p:spPr>
            <a:xfrm>
              <a:off x="11214635" y="321244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8C942-8DA6-4999-88F8-E8C20D37A283}"/>
                </a:ext>
              </a:extLst>
            </p:cNvPr>
            <p:cNvSpPr/>
            <p:nvPr/>
          </p:nvSpPr>
          <p:spPr>
            <a:xfrm>
              <a:off x="8622347" y="3860517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9F52E-FDEC-4C2C-A270-30554F3154A7}"/>
                </a:ext>
              </a:extLst>
            </p:cNvPr>
            <p:cNvSpPr/>
            <p:nvPr/>
          </p:nvSpPr>
          <p:spPr>
            <a:xfrm>
              <a:off x="9270419" y="3860517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5EE2A1-3EA6-4B7D-8DD5-42FA03FE3FA1}"/>
                </a:ext>
              </a:extLst>
            </p:cNvPr>
            <p:cNvSpPr/>
            <p:nvPr/>
          </p:nvSpPr>
          <p:spPr>
            <a:xfrm>
              <a:off x="9918491" y="3860517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115842-E5C9-497B-8BFB-C92F57346EA6}"/>
                </a:ext>
              </a:extLst>
            </p:cNvPr>
            <p:cNvSpPr/>
            <p:nvPr/>
          </p:nvSpPr>
          <p:spPr>
            <a:xfrm>
              <a:off x="10566563" y="3860517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182244-3662-42EB-A342-70BBCAD303AB}"/>
                </a:ext>
              </a:extLst>
            </p:cNvPr>
            <p:cNvSpPr/>
            <p:nvPr/>
          </p:nvSpPr>
          <p:spPr>
            <a:xfrm>
              <a:off x="11214635" y="3860517"/>
              <a:ext cx="64807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EE903B-37CA-493D-A190-0A019827B975}"/>
                </a:ext>
              </a:extLst>
            </p:cNvPr>
            <p:cNvSpPr/>
            <p:nvPr/>
          </p:nvSpPr>
          <p:spPr>
            <a:xfrm>
              <a:off x="6894155" y="3212445"/>
              <a:ext cx="1728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INDEX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43A591-C3D2-4755-AC55-AC1A1E4E5C98}"/>
                </a:ext>
              </a:extLst>
            </p:cNvPr>
            <p:cNvSpPr/>
            <p:nvPr/>
          </p:nvSpPr>
          <p:spPr>
            <a:xfrm>
              <a:off x="6891997" y="3860517"/>
              <a:ext cx="172819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5B0D2A-CB90-4B23-919C-62887DAD4D12}"/>
              </a:ext>
            </a:extLst>
          </p:cNvPr>
          <p:cNvSpPr/>
          <p:nvPr/>
        </p:nvSpPr>
        <p:spPr>
          <a:xfrm>
            <a:off x="8704067" y="211649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B1DFA9B-73CD-4744-B457-3B2A87AB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4AE60642-6811-40CC-865C-0E498553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05313 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0.00093 L 0.10638 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38 0.00278 L 0.16107 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07 0.00278 L 0.21263 0.00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63 0.0037 L -3.95833E-6 -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05313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Recap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3720" y="1380067"/>
            <a:ext cx="5636080" cy="4362733"/>
          </a:xfrm>
        </p:spPr>
        <p:txBody>
          <a:bodyPr wrap="square">
            <a:spAutoFit/>
          </a:bodyPr>
          <a:lstStyle/>
          <a:p>
            <a:r>
              <a:rPr lang="en-GB" sz="2000" dirty="0"/>
              <a:t>Classes can inherit from another class</a:t>
            </a:r>
          </a:p>
          <a:p>
            <a:pPr lvl="1"/>
            <a:r>
              <a:rPr lang="en-GB" sz="1800" dirty="0"/>
              <a:t>Keyword: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endParaRPr lang="en-GB" sz="1800" dirty="0"/>
          </a:p>
          <a:p>
            <a:pPr lvl="1"/>
            <a:r>
              <a:rPr lang="en-GB" sz="1800" dirty="0"/>
              <a:t>Java only allow single inheritance</a:t>
            </a:r>
          </a:p>
          <a:p>
            <a:pPr lvl="1"/>
            <a:r>
              <a:rPr lang="en-GB" sz="1800" dirty="0"/>
              <a:t>Defines an </a:t>
            </a:r>
            <a:r>
              <a:rPr lang="en-GB" sz="1800" b="1" dirty="0">
                <a:solidFill>
                  <a:srgbClr val="7030A0"/>
                </a:solidFill>
              </a:rPr>
              <a:t>IS-A</a:t>
            </a:r>
            <a:r>
              <a:rPr lang="en-GB" sz="1800" dirty="0"/>
              <a:t> relationship:</a:t>
            </a:r>
          </a:p>
          <a:p>
            <a:pPr lvl="2"/>
            <a:r>
              <a:rPr lang="en-GB" sz="1600" dirty="0">
                <a:solidFill>
                  <a:srgbClr val="267F99"/>
                </a:solidFill>
                <a:latin typeface="Consolas" panose="020B0609020204030204" pitchFamily="49" charset="0"/>
              </a:rPr>
              <a:t>Lamp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7030A0"/>
                </a:solidFill>
              </a:rPr>
              <a:t>IS-A</a:t>
            </a:r>
            <a:r>
              <a:rPr lang="en-GB" sz="1600" dirty="0"/>
              <a:t> </a:t>
            </a:r>
            <a:r>
              <a:rPr lang="en-GB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ElectricalDevice</a:t>
            </a:r>
            <a:endParaRPr lang="en-GB" sz="16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600" dirty="0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7030A0"/>
                </a:solidFill>
              </a:rPr>
              <a:t>IS-A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GB" sz="12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GB" sz="2000" dirty="0"/>
              <a:t>In Java, the absence of explicit inheritance means that a class inherits from class </a:t>
            </a:r>
            <a:r>
              <a:rPr lang="en-GB" sz="1800" b="1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endParaRPr lang="en-GB" sz="1600" b="1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800" dirty="0"/>
              <a:t>Several methods are implemented here, including </a:t>
            </a:r>
            <a:r>
              <a:rPr lang="en-GB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GB" sz="1600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sz="18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GB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dirty="0"/>
              <a:t>advises the compiler to check that the overridden method actually exists is the super-type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BE2879-8B37-45A5-AE1B-19846B3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4558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3DCAF16-61DB-4576-A0D3-00C44EE5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511AF-2BE7-4E45-98A7-3346085FEC4F}"/>
              </a:ext>
            </a:extLst>
          </p:cNvPr>
          <p:cNvSpPr txBox="1"/>
          <p:nvPr/>
        </p:nvSpPr>
        <p:spPr>
          <a:xfrm>
            <a:off x="6019800" y="1852684"/>
            <a:ext cx="6097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"Class: A"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Class: B"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43910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EEE00-D0DB-48AB-8E35-02DC8624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Computer Player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33F70B-BE57-4CDF-97BE-674870E5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7030A0"/>
                </a:solidFill>
              </a:rPr>
              <a:t>FUNCTION</a:t>
            </a:r>
            <a:r>
              <a:rPr lang="en-GB" dirty="0"/>
              <a:t> </a:t>
            </a:r>
            <a:r>
              <a:rPr lang="en-GB" b="1" dirty="0"/>
              <a:t>guessed-already(guess)</a:t>
            </a:r>
            <a:r>
              <a:rPr lang="en-GB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solidFill>
                  <a:srgbClr val="7030A0"/>
                </a:solidFill>
              </a:rPr>
              <a:t>FOREACH</a:t>
            </a:r>
            <a:r>
              <a:rPr lang="en-GB" sz="2800" dirty="0"/>
              <a:t> previous-guesses -&gt; </a:t>
            </a:r>
            <a:r>
              <a:rPr lang="en-GB" sz="2800" dirty="0" err="1"/>
              <a:t>pg</a:t>
            </a:r>
            <a:endParaRPr lang="en-GB" sz="2800" dirty="0"/>
          </a:p>
          <a:p>
            <a:pPr lvl="2">
              <a:lnSpc>
                <a:spcPct val="150000"/>
              </a:lnSpc>
            </a:pPr>
            <a:r>
              <a:rPr lang="en-GB" sz="2800" b="1" dirty="0">
                <a:solidFill>
                  <a:srgbClr val="7030A0"/>
                </a:solidFill>
              </a:rPr>
              <a:t>IF</a:t>
            </a:r>
            <a:r>
              <a:rPr lang="en-GB" sz="2800" dirty="0"/>
              <a:t> </a:t>
            </a:r>
            <a:r>
              <a:rPr lang="en-GB" sz="2800" dirty="0" err="1"/>
              <a:t>pg</a:t>
            </a:r>
            <a:r>
              <a:rPr lang="en-GB" sz="2800" dirty="0"/>
              <a:t> == -1: </a:t>
            </a:r>
            <a:r>
              <a:rPr lang="en-GB" sz="2800" b="1" dirty="0">
                <a:solidFill>
                  <a:srgbClr val="7030A0"/>
                </a:solidFill>
              </a:rPr>
              <a:t>RETURN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7030A0"/>
                </a:solidFill>
              </a:rPr>
              <a:t>FALSE</a:t>
            </a:r>
          </a:p>
          <a:p>
            <a:pPr lvl="2">
              <a:lnSpc>
                <a:spcPct val="150000"/>
              </a:lnSpc>
            </a:pPr>
            <a:r>
              <a:rPr lang="en-GB" sz="2800" b="1" dirty="0">
                <a:solidFill>
                  <a:srgbClr val="7030A0"/>
                </a:solidFill>
              </a:rPr>
              <a:t>ELSE</a:t>
            </a:r>
            <a:r>
              <a:rPr lang="en-GB" sz="2800" dirty="0"/>
              <a:t> </a:t>
            </a:r>
            <a:r>
              <a:rPr lang="en-GB" sz="2800" dirty="0" err="1"/>
              <a:t>pg</a:t>
            </a:r>
            <a:r>
              <a:rPr lang="en-GB" sz="2800" dirty="0"/>
              <a:t> == guess: </a:t>
            </a:r>
            <a:r>
              <a:rPr lang="en-GB" sz="2800" b="1" dirty="0">
                <a:solidFill>
                  <a:srgbClr val="7030A0"/>
                </a:solidFill>
              </a:rPr>
              <a:t>RETURN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7030A0"/>
                </a:solidFill>
              </a:rPr>
              <a:t>TRUE</a:t>
            </a:r>
            <a:endParaRPr lang="en-GB" sz="2800" dirty="0"/>
          </a:p>
          <a:p>
            <a:pPr lvl="1">
              <a:lnSpc>
                <a:spcPct val="150000"/>
              </a:lnSpc>
            </a:pPr>
            <a:r>
              <a:rPr lang="en-GB" sz="2800" b="1" dirty="0">
                <a:solidFill>
                  <a:srgbClr val="7030A0"/>
                </a:solidFill>
              </a:rPr>
              <a:t>RETURN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7030A0"/>
                </a:solidFill>
              </a:rPr>
              <a:t>FALSE</a:t>
            </a:r>
            <a:endParaRPr lang="en-GB" sz="2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EE4AFF-046C-4F5D-BE36-A331A458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007BDC3-6CED-4393-A819-2A6DFD14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40A675-A2D9-4438-9947-13FC7946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Let’s implement </a:t>
            </a:r>
            <a:r>
              <a:rPr lang="en-GB" dirty="0" err="1"/>
              <a:t>CleverComputerPlayer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5714D-3B93-4680-A418-3E5491FC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500AE8-B885-443E-8B82-6C5630A3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413831B-4E50-43B2-9F8D-B4E3270D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11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566E4-C569-4BBA-90A6-8DEBE2D2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Play!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2A6D9-27D2-4AF3-BF68-44E3D72C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permutations of Players</a:t>
            </a:r>
          </a:p>
          <a:p>
            <a:r>
              <a:rPr lang="en-GB" dirty="0"/>
              <a:t>Human vs Computer Player</a:t>
            </a:r>
          </a:p>
          <a:p>
            <a:r>
              <a:rPr lang="en-GB" dirty="0"/>
              <a:t>Human vs Clever Computer Player</a:t>
            </a:r>
          </a:p>
          <a:p>
            <a:r>
              <a:rPr lang="en-GB" dirty="0"/>
              <a:t>Computer vs Computer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Increase the number of turns</a:t>
            </a:r>
          </a:p>
          <a:p>
            <a:r>
              <a:rPr lang="en-GB" dirty="0"/>
              <a:t>Increase the maximum value to be guessed</a:t>
            </a:r>
          </a:p>
          <a:p>
            <a:r>
              <a:rPr lang="en-GB" dirty="0"/>
              <a:t>…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335759-85EA-4E14-BDFD-41E3C617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45B7C3D-B5A1-4620-9786-62B65DDE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62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0CEBE-B721-41F1-A61E-5FE5556E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Doc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0E05FD-AB60-4076-84B3-206906E75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AAEE4D-7AB0-4877-99ED-2F65FFCB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9A595C-702D-4B0C-8149-9B61C186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97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E78D1F-0CAF-4D15-8205-8BAF7BC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Arial"/>
              </a:rPr>
              <a:t>JavaDoc</a:t>
            </a:r>
            <a:r>
              <a:rPr lang="en-GB" dirty="0">
                <a:cs typeface="Arial"/>
              </a:rPr>
              <a:t>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E89A4-298D-48CF-A6F1-0C4B3FD441DC}"/>
              </a:ext>
            </a:extLst>
          </p:cNvPr>
          <p:cNvSpPr txBox="1"/>
          <p:nvPr/>
        </p:nvSpPr>
        <p:spPr>
          <a:xfrm>
            <a:off x="383720" y="1526885"/>
            <a:ext cx="41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 Represents an employee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@author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steven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@version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1.0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@since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1.5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FB7C9-CECA-4C33-8FAE-319666E333B7}"/>
              </a:ext>
            </a:extLst>
          </p:cNvPr>
          <p:cNvSpPr txBox="1"/>
          <p:nvPr/>
        </p:nvSpPr>
        <p:spPr>
          <a:xfrm>
            <a:off x="5425167" y="152688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 Create an employee with the specified name, grade and staff id.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lastName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staffId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grade,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staffId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 rest of </a:t>
            </a:r>
            <a:r>
              <a:rPr lang="en-GB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implementation ...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2FFACF-A3BA-45DA-92E4-C57916BD04E8}"/>
              </a:ext>
            </a:extLst>
          </p:cNvPr>
          <p:cNvSpPr/>
          <p:nvPr/>
        </p:nvSpPr>
        <p:spPr>
          <a:xfrm>
            <a:off x="914626" y="3606609"/>
            <a:ext cx="4077607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Class information.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C3D7F7-566D-4DB3-87CF-72128C239F5B}"/>
              </a:ext>
            </a:extLst>
          </p:cNvPr>
          <p:cNvSpPr/>
          <p:nvPr/>
        </p:nvSpPr>
        <p:spPr>
          <a:xfrm>
            <a:off x="7800067" y="5545602"/>
            <a:ext cx="4077607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Constructor.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D09B72-9ED0-42DC-84D7-1DBDDF6E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7E0820E-455A-490A-9367-932FC3D2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6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51C7B-16DA-47D6-82AF-CF971069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Arial"/>
              </a:rPr>
              <a:t>JavaDoc</a:t>
            </a:r>
            <a:r>
              <a:rPr lang="en-GB" dirty="0">
                <a:cs typeface="Arial"/>
              </a:rPr>
              <a:t> examples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9FC75-25A8-4DBA-BC4E-1CA5E71A8B10}"/>
              </a:ext>
            </a:extLst>
          </p:cNvPr>
          <p:cNvSpPr txBox="1"/>
          <p:nvPr/>
        </p:nvSpPr>
        <p:spPr>
          <a:xfrm>
            <a:off x="560160" y="4280566"/>
            <a:ext cx="99173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 Returns the full name of the employee.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String - The concatenated first and last name of the employee.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7D3CD-A241-4B56-829D-152E6A6B7C40}"/>
              </a:ext>
            </a:extLst>
          </p:cNvPr>
          <p:cNvSpPr txBox="1"/>
          <p:nvPr/>
        </p:nvSpPr>
        <p:spPr>
          <a:xfrm>
            <a:off x="560160" y="1088398"/>
            <a:ext cx="107555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 Allocates a project to this Employee object - a check is made to ensure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that they're not already working on the project.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- The project to allocate to the employee.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@see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Project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addProject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project)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isOnProject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(project))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projects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project);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179C5C-8E45-410D-9751-F7314794194A}"/>
              </a:ext>
            </a:extLst>
          </p:cNvPr>
          <p:cNvSpPr/>
          <p:nvPr/>
        </p:nvSpPr>
        <p:spPr>
          <a:xfrm>
            <a:off x="7785100" y="5120492"/>
            <a:ext cx="4077607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Method that only returns a value, no arguments taken.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CED600-F0BB-449C-8436-E89077509997}"/>
              </a:ext>
            </a:extLst>
          </p:cNvPr>
          <p:cNvSpPr/>
          <p:nvPr/>
        </p:nvSpPr>
        <p:spPr>
          <a:xfrm>
            <a:off x="7785100" y="2885958"/>
            <a:ext cx="4077607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Method that accepts argument(s) but returns nothing.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3698F38-462D-43AB-B35D-C955D5F1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FB0D24EE-AD75-4B48-9053-59E78ADA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200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6E7A32-B955-4C2E-AB4E-A4DF9DC3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Arial"/>
              </a:rPr>
              <a:t>JavaDoc</a:t>
            </a:r>
            <a:r>
              <a:rPr lang="en-GB" dirty="0">
                <a:cs typeface="Arial"/>
              </a:rPr>
              <a:t> examples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BC2FB-471D-4B96-A118-F5342D579EA2}"/>
              </a:ext>
            </a:extLst>
          </p:cNvPr>
          <p:cNvSpPr txBox="1"/>
          <p:nvPr/>
        </p:nvSpPr>
        <p:spPr>
          <a:xfrm>
            <a:off x="383720" y="2136338"/>
            <a:ext cx="87602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 Check if this employee is working n the specified project.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project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- True if the employee's projects do include the 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project specified, False otherwise.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@see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Project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isOnProject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project)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projects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containsKey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30643F-ED47-41B1-AF2E-97D30BF3A269}"/>
              </a:ext>
            </a:extLst>
          </p:cNvPr>
          <p:cNvSpPr/>
          <p:nvPr/>
        </p:nvSpPr>
        <p:spPr>
          <a:xfrm>
            <a:off x="7785100" y="3428999"/>
            <a:ext cx="4077607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Method that accepts arguments and returns a value.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D75CCF-5729-4EE5-A28C-9C95F961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BA698B6-12EF-4151-8147-9E476723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75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7ADA-657C-461C-B8E6-CA4AC11C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class (the Super-type)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31D45-BF9E-444F-89DC-3015B1BDA1A2}"/>
              </a:ext>
            </a:extLst>
          </p:cNvPr>
          <p:cNvSpPr txBox="1"/>
          <p:nvPr/>
        </p:nvSpPr>
        <p:spPr>
          <a:xfrm>
            <a:off x="383720" y="1006249"/>
            <a:ext cx="653104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name = n;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//default constructor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name =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beast"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 the %s made a strange noise"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name,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7B44D9B-28DE-4A2D-B07A-2074C6D8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A2195B-49DA-4689-91C6-EFD0D4A9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</p:spTree>
    <p:extLst>
      <p:ext uri="{BB962C8B-B14F-4D97-AF65-F5344CB8AC3E}">
        <p14:creationId xmlns:p14="http://schemas.microsoft.com/office/powerpoint/2010/main" val="14128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458A-3154-4FDA-AD78-DCA2DF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Cat Class (the Sub-type)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28283-97F1-4982-8216-B91ED837296A}"/>
              </a:ext>
            </a:extLst>
          </p:cNvPr>
          <p:cNvSpPr txBox="1"/>
          <p:nvPr/>
        </p:nvSpPr>
        <p:spPr>
          <a:xfrm>
            <a:off x="383720" y="1298687"/>
            <a:ext cx="65352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 the %s miaowed"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name,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939DC58-A954-4527-B4B4-35CDE2E9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CDE4F320-5817-4899-9789-EB3EE3D91D18}"/>
              </a:ext>
            </a:extLst>
          </p:cNvPr>
          <p:cNvSpPr/>
          <p:nvPr/>
        </p:nvSpPr>
        <p:spPr>
          <a:xfrm>
            <a:off x="4140712" y="3542664"/>
            <a:ext cx="3062728" cy="1313816"/>
          </a:xfrm>
          <a:prstGeom prst="leftArrow">
            <a:avLst>
              <a:gd name="adj1" fmla="val 50000"/>
              <a:gd name="adj2" fmla="val 8487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Inherited and overridden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9F454-C955-4FEB-9058-0E3867BBFF48}"/>
              </a:ext>
            </a:extLst>
          </p:cNvPr>
          <p:cNvSpPr txBox="1"/>
          <p:nvPr/>
        </p:nvSpPr>
        <p:spPr>
          <a:xfrm>
            <a:off x="383719" y="1298687"/>
            <a:ext cx="65352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 the %s miaowed"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name,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D7BFF33-1667-4654-8085-BF9F88F23C07}"/>
              </a:ext>
            </a:extLst>
          </p:cNvPr>
          <p:cNvSpPr/>
          <p:nvPr/>
        </p:nvSpPr>
        <p:spPr>
          <a:xfrm>
            <a:off x="4140711" y="3542664"/>
            <a:ext cx="3062728" cy="1313816"/>
          </a:xfrm>
          <a:prstGeom prst="leftArrow">
            <a:avLst>
              <a:gd name="adj1" fmla="val 50000"/>
              <a:gd name="adj2" fmla="val 8487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Inherited and overridden method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EB9C87A-645E-4FEC-B8A6-B6A65DDC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</p:spTree>
    <p:extLst>
      <p:ext uri="{BB962C8B-B14F-4D97-AF65-F5344CB8AC3E}">
        <p14:creationId xmlns:p14="http://schemas.microsoft.com/office/powerpoint/2010/main" val="925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D7CD-01E3-4D25-9ECF-B95DF7E8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6F49-C94A-4940-A4C8-9984FF33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1700466"/>
          </a:xfrm>
        </p:spPr>
        <p:txBody>
          <a:bodyPr>
            <a:spAutoFit/>
          </a:bodyPr>
          <a:lstStyle/>
          <a:p>
            <a:r>
              <a:rPr lang="en-GB" sz="3200" dirty="0"/>
              <a:t>The strongest relationship between two classes</a:t>
            </a:r>
          </a:p>
          <a:p>
            <a:r>
              <a:rPr lang="en-GB" sz="3200" dirty="0"/>
              <a:t>An unbreakable relationship between two classes</a:t>
            </a:r>
          </a:p>
          <a:p>
            <a:pPr lvl="1"/>
            <a:r>
              <a:rPr lang="en-GB" sz="2800" dirty="0"/>
              <a:t>You can’t split the </a:t>
            </a:r>
            <a:r>
              <a:rPr lang="en-GB" sz="2800" b="1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en-GB" sz="2800" dirty="0"/>
              <a:t> out of the </a:t>
            </a:r>
            <a:r>
              <a:rPr lang="en-GB" sz="2800" b="1" dirty="0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GB" sz="2800" dirty="0"/>
              <a:t> after the fact!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5040D-0A51-47C2-A7BA-DF7D1D1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04A8C-2AB7-44EA-930B-34C49D81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0" y="3273526"/>
            <a:ext cx="7922490" cy="2997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A5511F-A8AE-490A-8A63-F525345F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2526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</p:spTree>
    <p:extLst>
      <p:ext uri="{BB962C8B-B14F-4D97-AF65-F5344CB8AC3E}">
        <p14:creationId xmlns:p14="http://schemas.microsoft.com/office/powerpoint/2010/main" val="14999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5667-BE39-441E-AEE4-DDDCC06D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Super-type’s attribute and method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DF7-7DEB-438C-8E1E-9B8F0C82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1944122"/>
          </a:xfrm>
        </p:spPr>
        <p:txBody>
          <a:bodyPr>
            <a:sp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rgbClr val="7030A0"/>
                </a:solidFill>
              </a:rPr>
              <a:t>sub-type</a:t>
            </a:r>
            <a:r>
              <a:rPr lang="en-GB" dirty="0"/>
              <a:t> has privileged access to the </a:t>
            </a:r>
            <a:r>
              <a:rPr lang="en-GB" b="1" dirty="0">
                <a:solidFill>
                  <a:srgbClr val="7030A0"/>
                </a:solidFill>
              </a:rPr>
              <a:t>protected</a:t>
            </a:r>
            <a:r>
              <a:rPr lang="en-GB" dirty="0"/>
              <a:t> attributes and methods of its </a:t>
            </a:r>
            <a:r>
              <a:rPr lang="en-GB" b="1" dirty="0">
                <a:solidFill>
                  <a:srgbClr val="7030A0"/>
                </a:solidFill>
              </a:rPr>
              <a:t>super-type</a:t>
            </a:r>
          </a:p>
          <a:p>
            <a:r>
              <a:rPr lang="en-GB" dirty="0"/>
              <a:t>Attributes and methods marked as </a:t>
            </a:r>
            <a:r>
              <a:rPr lang="en-GB" b="1" dirty="0">
                <a:solidFill>
                  <a:srgbClr val="7030A0"/>
                </a:solidFill>
              </a:rPr>
              <a:t>private</a:t>
            </a:r>
            <a:r>
              <a:rPr lang="en-GB" dirty="0"/>
              <a:t> are not visible in the </a:t>
            </a:r>
            <a:r>
              <a:rPr lang="en-GB" b="1" dirty="0">
                <a:solidFill>
                  <a:srgbClr val="7030A0"/>
                </a:solidFill>
              </a:rPr>
              <a:t>super-type</a:t>
            </a:r>
            <a:r>
              <a:rPr lang="en-GB" dirty="0"/>
              <a:t> to the </a:t>
            </a:r>
            <a:r>
              <a:rPr lang="en-GB" b="1" dirty="0">
                <a:solidFill>
                  <a:srgbClr val="7030A0"/>
                </a:solidFill>
              </a:rPr>
              <a:t>sub-type(s)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104D1-E782-4679-A039-55E48ABF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72E6E-0EC0-4BCA-8C22-1FAF2AEC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95" y="3703492"/>
            <a:ext cx="6994810" cy="2216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7C2220-A365-491D-AC22-6F983359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</p:spTree>
    <p:extLst>
      <p:ext uri="{BB962C8B-B14F-4D97-AF65-F5344CB8AC3E}">
        <p14:creationId xmlns:p14="http://schemas.microsoft.com/office/powerpoint/2010/main" val="332764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ADF3-5FB2-46FF-8F7E-2AF9368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A513-E52B-4C6B-8926-835B9570D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194120" cy="4785926"/>
          </a:xfr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many-forms (or many shapes)</a:t>
            </a:r>
          </a:p>
          <a:p>
            <a:r>
              <a:rPr lang="en-GB" dirty="0"/>
              <a:t>Polymorphic behaviour is where a method can be invoked on a reference to </a:t>
            </a:r>
            <a:r>
              <a:rPr lang="en-GB" b="1" dirty="0">
                <a:solidFill>
                  <a:srgbClr val="7030A0"/>
                </a:solidFill>
              </a:rPr>
              <a:t>Super-Type</a:t>
            </a:r>
            <a:r>
              <a:rPr lang="en-GB" dirty="0"/>
              <a:t> (e.g. </a:t>
            </a:r>
            <a:r>
              <a:rPr lang="en-GB" b="1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en-GB" dirty="0"/>
              <a:t>) but the method actually used is implemented in the concrete </a:t>
            </a:r>
            <a:r>
              <a:rPr lang="en-GB" b="1" dirty="0">
                <a:solidFill>
                  <a:srgbClr val="7030A0"/>
                </a:solidFill>
              </a:rPr>
              <a:t>Sub-Type</a:t>
            </a:r>
            <a:r>
              <a:rPr lang="en-GB" dirty="0"/>
              <a:t> (e.g. </a:t>
            </a:r>
            <a:r>
              <a:rPr lang="en-GB" b="1" dirty="0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In this example,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 is </a:t>
            </a:r>
            <a:r>
              <a:rPr lang="en-GB" b="1" dirty="0">
                <a:solidFill>
                  <a:srgbClr val="7030A0"/>
                </a:solidFill>
              </a:rPr>
              <a:t>dynamically bound</a:t>
            </a:r>
            <a:r>
              <a:rPr lang="en-GB" dirty="0"/>
              <a:t> at </a:t>
            </a:r>
            <a:r>
              <a:rPr lang="en-GB" b="1" dirty="0">
                <a:solidFill>
                  <a:srgbClr val="7030A0"/>
                </a:solidFill>
              </a:rPr>
              <a:t>run-time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84A6B-405E-4144-B5D2-5ABC60C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DA429-AB08-45F6-9A53-BC7797EE2155}"/>
              </a:ext>
            </a:extLst>
          </p:cNvPr>
          <p:cNvSpPr txBox="1"/>
          <p:nvPr/>
        </p:nvSpPr>
        <p:spPr>
          <a:xfrm>
            <a:off x="5644956" y="1498724"/>
            <a:ext cx="65470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AnimalTest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felix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"daisy"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zoo)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08563F-0BB3-40BA-BBEC-1AC3D447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</p:spTree>
    <p:extLst>
      <p:ext uri="{BB962C8B-B14F-4D97-AF65-F5344CB8AC3E}">
        <p14:creationId xmlns:p14="http://schemas.microsoft.com/office/powerpoint/2010/main" val="179099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996170"/>
          </a:xfrm>
        </p:spPr>
        <p:txBody>
          <a:bodyPr>
            <a:spAutoFit/>
          </a:bodyPr>
          <a:lstStyle/>
          <a:p>
            <a:r>
              <a:rPr lang="en-GB" dirty="0"/>
              <a:t>Inheritance &amp; Polymorphism Demo</a:t>
            </a:r>
          </a:p>
          <a:p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BE2879-8B37-45A5-AE1B-19846B3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3DCAF16-61DB-4576-A0D3-00C44EE5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6248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86F639-B420-4FCB-A884-95985EE8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ECD6CC-16C4-40CD-BF76-D02D3D2C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/>
              <a:t>In an epic battle between </a:t>
            </a:r>
            <a:r>
              <a:rPr lang="en-GB" sz="4000" i="1" dirty="0"/>
              <a:t>Human </a:t>
            </a:r>
            <a:r>
              <a:rPr lang="en-GB" sz="4000" dirty="0"/>
              <a:t>and</a:t>
            </a:r>
            <a:r>
              <a:rPr lang="en-GB" sz="4000" i="1" dirty="0"/>
              <a:t> Machine</a:t>
            </a:r>
            <a:r>
              <a:rPr lang="en-GB" sz="4000" dirty="0"/>
              <a:t>…or was that </a:t>
            </a:r>
            <a:r>
              <a:rPr lang="en-GB" sz="4000" i="1" dirty="0"/>
              <a:t>Human and Human</a:t>
            </a:r>
            <a:r>
              <a:rPr lang="en-GB" sz="4000" dirty="0"/>
              <a:t>…or was that </a:t>
            </a:r>
            <a:r>
              <a:rPr lang="en-GB" sz="4000" i="1" dirty="0"/>
              <a:t>Machine and Machine</a:t>
            </a:r>
          </a:p>
          <a:p>
            <a:r>
              <a:rPr lang="en-GB" sz="4000" dirty="0"/>
              <a:t>The stakes are high...</a:t>
            </a:r>
          </a:p>
          <a:p>
            <a:r>
              <a:rPr lang="en-GB" sz="4000" dirty="0"/>
              <a:t>Who will win…?</a:t>
            </a:r>
          </a:p>
          <a:p>
            <a:r>
              <a:rPr lang="en-GB" sz="4000" dirty="0"/>
              <a:t>Who will have the rights to rule…?</a:t>
            </a:r>
          </a:p>
          <a:p>
            <a:r>
              <a:rPr lang="en-GB" sz="4000" dirty="0"/>
              <a:t>Yes, who will guess the </a:t>
            </a:r>
            <a:r>
              <a:rPr lang="en-GB" sz="4000" b="1" dirty="0">
                <a:solidFill>
                  <a:srgbClr val="7030A0"/>
                </a:solidFill>
              </a:rPr>
              <a:t>correct number</a:t>
            </a:r>
            <a:r>
              <a:rPr lang="en-GB" sz="4000" dirty="0"/>
              <a:t> in a guessing game.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6A04-E8B5-45EF-AD14-301C41B5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4446A-A8A5-403C-8160-E0C4D694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2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CEDT-THEME-2022-23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-2022-23" id="{168A255B-BA53-44FE-8285-42F1F0233132}" vid="{3A601ABE-0887-4196-A6A1-D22C3B113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SCEDT-THEME-2022-23</Template>
  <TotalTime>0</TotalTime>
  <Words>2163</Words>
  <Application>Microsoft Office PowerPoint</Application>
  <PresentationFormat>Widescreen</PresentationFormat>
  <Paragraphs>373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SCEDT-THEME-2022-23</vt:lpstr>
      <vt:lpstr>Object-Oriented Programming (CIS1056-N)</vt:lpstr>
      <vt:lpstr>Inheritance Recap</vt:lpstr>
      <vt:lpstr>Animal class (the Super-type)</vt:lpstr>
      <vt:lpstr>Cat Class (the Sub-type)</vt:lpstr>
      <vt:lpstr>Inheritance association</vt:lpstr>
      <vt:lpstr>Super-type’s attribute and method visibility</vt:lpstr>
      <vt:lpstr>Polymorphism</vt:lpstr>
      <vt:lpstr>Overview</vt:lpstr>
      <vt:lpstr>Demo</vt:lpstr>
      <vt:lpstr>Problem</vt:lpstr>
      <vt:lpstr>PowerPoint Presentation</vt:lpstr>
      <vt:lpstr>Let’s see the implementation</vt:lpstr>
      <vt:lpstr>Computer Player with Memory</vt:lpstr>
      <vt:lpstr>PowerPoint Presentation</vt:lpstr>
      <vt:lpstr>PowerPoint Presentation</vt:lpstr>
      <vt:lpstr>Clever Computer Player guesses state</vt:lpstr>
      <vt:lpstr>Clever Computer Player state</vt:lpstr>
      <vt:lpstr>Clever Computer Player algorithm</vt:lpstr>
      <vt:lpstr>Notes</vt:lpstr>
      <vt:lpstr>Clever Computer Player</vt:lpstr>
      <vt:lpstr>Let’s implement CleverComputerPlayer</vt:lpstr>
      <vt:lpstr>Let’s Play!</vt:lpstr>
      <vt:lpstr>Java Doc</vt:lpstr>
      <vt:lpstr>JavaDoc examples</vt:lpstr>
      <vt:lpstr>JavaDoc examples</vt:lpstr>
      <vt:lpstr>JavaDoc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/>
  <cp:lastModifiedBy/>
  <cp:revision>83</cp:revision>
  <dcterms:created xsi:type="dcterms:W3CDTF">2018-10-12T07:12:47Z</dcterms:created>
  <dcterms:modified xsi:type="dcterms:W3CDTF">2022-12-08T13:31:45Z</dcterms:modified>
</cp:coreProperties>
</file>