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30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301" r:id="rId41"/>
    <p:sldId id="279" r:id="rId42"/>
    <p:sldId id="280" r:id="rId43"/>
    <p:sldId id="303" r:id="rId44"/>
    <p:sldId id="28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BAE1D-FA3A-4BAB-B22B-B04C705EC667}" v="45" dt="2022-09-25T16:19:14.0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4" autoAdjust="0"/>
    <p:restoredTop sz="79225" autoAdjust="0"/>
  </p:normalViewPr>
  <p:slideViewPr>
    <p:cSldViewPr snapToGrid="0">
      <p:cViewPr varScale="1">
        <p:scale>
          <a:sx n="72" d="100"/>
          <a:sy n="72" d="100"/>
        </p:scale>
        <p:origin x="78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685641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-1" y="8685213"/>
            <a:ext cx="388461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Cloud System DevOps (CIS3003-N)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1979A-9422-4B9D-B734-A27F81691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5904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685641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685213"/>
            <a:ext cx="388461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Cloud System DevOps (CIS3003-N)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25AB6-2E2B-4A7C-9FF1-3334C3053A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30359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CDAD6-5FB2-40F1-8D0F-ADB863B3521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140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Lecture: Conditionals and ‘if’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48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365126"/>
            <a:ext cx="9496880" cy="79546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1337734"/>
            <a:ext cx="11478986" cy="48392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12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9733" y="1346199"/>
            <a:ext cx="2142973" cy="483076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365125"/>
            <a:ext cx="920901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542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334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17175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05347" cy="7954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65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Conditionals and ‘</a:t>
            </a:r>
            <a:r>
              <a:rPr lang="en-GB"/>
              <a:t>if’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07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496881" cy="7954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720" y="1380067"/>
            <a:ext cx="5636080" cy="479689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380067"/>
            <a:ext cx="5690508" cy="479689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745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5"/>
            <a:ext cx="9505347" cy="80327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19" y="1262063"/>
            <a:ext cx="5613856" cy="498475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720" y="1854202"/>
            <a:ext cx="5613856" cy="433546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8" y="1262063"/>
            <a:ext cx="5690507" cy="498475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1854202"/>
            <a:ext cx="5690507" cy="433546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58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13813" cy="7954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370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27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1337733"/>
            <a:ext cx="6679519" cy="4523317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49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29267"/>
            <a:ext cx="6679519" cy="45317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20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936" y="6384470"/>
            <a:ext cx="12191064" cy="4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3720" y="365126"/>
            <a:ext cx="9369880" cy="795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21" y="1397000"/>
            <a:ext cx="11478986" cy="477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Lecture: Conditionals and ‘if’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743" y="365126"/>
            <a:ext cx="1787964" cy="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10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ED37D8-FA10-658F-ACF3-B586682C0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Conditionals and ‘if’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EDB1851-5D2E-ADC1-0383-13E90087E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E73BE-457E-3D45-D92C-474EE78D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D9BAE-DAC6-7C5F-AE71-3392B7B9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8517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dirty="0">
                <a:solidFill>
                  <a:srgbClr val="0099FF"/>
                </a:solidFill>
              </a:rPr>
              <a:t>if</a:t>
            </a:r>
            <a:r>
              <a:rPr spc="-15" dirty="0">
                <a:solidFill>
                  <a:srgbClr val="0099FF"/>
                </a:solidFill>
              </a:rPr>
              <a:t> </a:t>
            </a:r>
            <a:r>
              <a:rPr dirty="0"/>
              <a:t>selection</a:t>
            </a:r>
            <a:r>
              <a:rPr spc="-30" dirty="0"/>
              <a:t> </a:t>
            </a:r>
            <a:r>
              <a:rPr dirty="0"/>
              <a:t>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8170C-B4FB-F7CD-5594-BD4B40C71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dirty="0"/>
              <a:t>The </a:t>
            </a:r>
            <a:r>
              <a:rPr lang="en-GB" dirty="0">
                <a:solidFill>
                  <a:srgbClr val="0099FF"/>
                </a:solidFill>
              </a:rPr>
              <a:t>if</a:t>
            </a:r>
            <a:r>
              <a:rPr lang="en-GB" dirty="0"/>
              <a:t> statement requires a test (</a:t>
            </a:r>
            <a:r>
              <a:rPr lang="en-GB" dirty="0" err="1"/>
              <a:t>boolean</a:t>
            </a:r>
            <a:r>
              <a:rPr lang="en-GB" dirty="0"/>
              <a:t> expression).</a:t>
            </a:r>
          </a:p>
          <a:p>
            <a:pPr>
              <a:spcBef>
                <a:spcPts val="1200"/>
              </a:spcBef>
            </a:pPr>
            <a:r>
              <a:rPr lang="en-GB" dirty="0"/>
              <a:t>All tests must evaluate to either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/>
              <a:t> or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 dirty="0"/>
              <a:t>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GB" dirty="0"/>
              <a:t>Tests can be as simple or as complex as required.</a:t>
            </a:r>
          </a:p>
          <a:p>
            <a:pPr>
              <a:spcBef>
                <a:spcPts val="1200"/>
              </a:spcBef>
            </a:pPr>
            <a:r>
              <a:rPr lang="en-GB" dirty="0"/>
              <a:t>Tests are constructed using literal values (e.g. 7, ‘c’, 3.12), variables (e.g. quantity), relational operators and conditional/logical operators.</a:t>
            </a:r>
          </a:p>
          <a:p>
            <a:pPr>
              <a:lnSpc>
                <a:spcPct val="150000"/>
              </a:lnSpc>
            </a:pPr>
            <a:r>
              <a:rPr lang="en-GB" dirty="0"/>
              <a:t>You can perform operations within a test:</a:t>
            </a:r>
            <a:br>
              <a:rPr lang="en-GB" dirty="0"/>
            </a:br>
            <a:r>
              <a:rPr lang="en-GB" dirty="0"/>
              <a:t>	</a:t>
            </a:r>
            <a:r>
              <a:rPr lang="en-GB" b="1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( a + b &gt; 15)</a:t>
            </a:r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1BA5FD2-9A00-E412-3860-F371B0374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BA3FC7F-567B-64BF-252C-B67392CD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10</a:t>
            </a:fld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99FF"/>
                </a:solidFill>
              </a:rPr>
              <a:t>if</a:t>
            </a:r>
            <a:r>
              <a:rPr spc="-45" dirty="0">
                <a:solidFill>
                  <a:srgbClr val="0099FF"/>
                </a:solidFill>
              </a:rPr>
              <a:t> </a:t>
            </a:r>
            <a:r>
              <a:rPr dirty="0"/>
              <a:t>statement</a:t>
            </a:r>
            <a:r>
              <a:rPr spc="-30" dirty="0"/>
              <a:t> </a:t>
            </a:r>
            <a:r>
              <a:rPr dirty="0"/>
              <a:t>(operators)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EF1E460-3C00-4151-AB8B-92CCE578C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894527"/>
              </p:ext>
            </p:extLst>
          </p:nvPr>
        </p:nvGraphicFramePr>
        <p:xfrm>
          <a:off x="726542" y="1600200"/>
          <a:ext cx="10738916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4729">
                  <a:extLst>
                    <a:ext uri="{9D8B030D-6E8A-4147-A177-3AD203B41FA5}">
                      <a16:colId xmlns:a16="http://schemas.microsoft.com/office/drawing/2014/main" val="2706788548"/>
                    </a:ext>
                  </a:extLst>
                </a:gridCol>
                <a:gridCol w="2684729">
                  <a:extLst>
                    <a:ext uri="{9D8B030D-6E8A-4147-A177-3AD203B41FA5}">
                      <a16:colId xmlns:a16="http://schemas.microsoft.com/office/drawing/2014/main" val="590265575"/>
                    </a:ext>
                  </a:extLst>
                </a:gridCol>
                <a:gridCol w="2684729">
                  <a:extLst>
                    <a:ext uri="{9D8B030D-6E8A-4147-A177-3AD203B41FA5}">
                      <a16:colId xmlns:a16="http://schemas.microsoft.com/office/drawing/2014/main" val="938858447"/>
                    </a:ext>
                  </a:extLst>
                </a:gridCol>
                <a:gridCol w="2684729">
                  <a:extLst>
                    <a:ext uri="{9D8B030D-6E8A-4147-A177-3AD203B41FA5}">
                      <a16:colId xmlns:a16="http://schemas.microsoft.com/office/drawing/2014/main" val="3296277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spc="5" dirty="0"/>
                        <a:t>Standard algebraic </a:t>
                      </a:r>
                      <a:r>
                        <a:rPr lang="en-GB" sz="1800" spc="-335" dirty="0"/>
                        <a:t> </a:t>
                      </a:r>
                      <a:r>
                        <a:rPr lang="en-GB" sz="1800" spc="5" dirty="0"/>
                        <a:t>equality</a:t>
                      </a:r>
                      <a:r>
                        <a:rPr lang="en-GB" sz="1800" spc="-35" dirty="0"/>
                        <a:t> </a:t>
                      </a:r>
                      <a:r>
                        <a:rPr lang="en-GB" sz="1800" spc="5" dirty="0"/>
                        <a:t>operator</a:t>
                      </a:r>
                      <a:r>
                        <a:rPr lang="en-GB" sz="1800" spc="-35" dirty="0"/>
                        <a:t> </a:t>
                      </a:r>
                      <a:r>
                        <a:rPr lang="en-GB" sz="1800" spc="5" dirty="0"/>
                        <a:t>or </a:t>
                      </a:r>
                      <a:r>
                        <a:rPr lang="en-GB" sz="1800" spc="-335" dirty="0"/>
                        <a:t> </a:t>
                      </a:r>
                      <a:r>
                        <a:rPr lang="en-GB" sz="1800" spc="5" dirty="0"/>
                        <a:t>relational</a:t>
                      </a:r>
                      <a:r>
                        <a:rPr lang="en-GB" sz="1800" spc="-30" dirty="0"/>
                        <a:t> </a:t>
                      </a:r>
                      <a:r>
                        <a:rPr lang="en-GB" sz="1800" spc="5" dirty="0"/>
                        <a:t>operator</a:t>
                      </a:r>
                      <a:endParaRPr lang="en-GB" sz="1800" dirty="0"/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spc="5" dirty="0"/>
                        <a:t>Java</a:t>
                      </a:r>
                      <a:r>
                        <a:rPr lang="en-GB" sz="1800" spc="-80" dirty="0"/>
                        <a:t> </a:t>
                      </a:r>
                      <a:r>
                        <a:rPr lang="en-GB" sz="1800" spc="5" dirty="0"/>
                        <a:t>equality </a:t>
                      </a:r>
                      <a:r>
                        <a:rPr lang="en-GB" sz="1800" spc="-330" dirty="0"/>
                        <a:t> </a:t>
                      </a:r>
                      <a:r>
                        <a:rPr lang="en-GB" sz="1800" spc="5" dirty="0"/>
                        <a:t>or relational </a:t>
                      </a:r>
                      <a:r>
                        <a:rPr lang="en-GB" sz="1800" spc="10" dirty="0"/>
                        <a:t> </a:t>
                      </a:r>
                      <a:r>
                        <a:rPr lang="en-GB" sz="1800" spc="5" dirty="0"/>
                        <a:t>operator</a:t>
                      </a:r>
                      <a:endParaRPr lang="en-GB" sz="1800" dirty="0"/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Example  of Java  condition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spc="5" dirty="0"/>
                        <a:t>Meaning </a:t>
                      </a:r>
                      <a:r>
                        <a:rPr lang="en-GB" sz="1800" dirty="0"/>
                        <a:t>of </a:t>
                      </a:r>
                      <a:r>
                        <a:rPr lang="en-GB" sz="1800" spc="5" dirty="0"/>
                        <a:t> Java</a:t>
                      </a:r>
                      <a:r>
                        <a:rPr lang="en-GB" sz="1800" spc="-70" dirty="0"/>
                        <a:t> </a:t>
                      </a:r>
                      <a:r>
                        <a:rPr lang="en-GB" sz="1800" spc="5" dirty="0"/>
                        <a:t>condition</a:t>
                      </a:r>
                      <a:endParaRPr lang="en-GB" sz="1800" dirty="0"/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14098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Relational operators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99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 &gt;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x is greater than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45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 &lt;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x is less than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</a:t>
                      </a:r>
                      <a:endParaRPr lang="en-GB" sz="1800" dirty="0">
                        <a:latin typeface="Symbol"/>
                        <a:cs typeface="Symbo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 &gt;=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x is greater than or equal to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4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</a:t>
                      </a:r>
                      <a:endParaRPr lang="en-GB" sz="1800" dirty="0">
                        <a:latin typeface="Symbol"/>
                        <a:cs typeface="Symbo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 &lt;=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x is less than or equal to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7446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Equality operators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452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 ==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x is equal to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4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</a:t>
                      </a:r>
                      <a:endParaRPr lang="en-GB" sz="1800" dirty="0">
                        <a:latin typeface="Symbol"/>
                        <a:cs typeface="Symbo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 !=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X is not equal to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84934"/>
                  </a:ext>
                </a:extLst>
              </a:tr>
            </a:tbl>
          </a:graphicData>
        </a:graphic>
      </p:graphicFrame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DA6DE61-596E-C00B-55F9-A9B1124B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8B7175C7-F5B9-8FE5-42B8-8BC63F82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11</a:t>
            </a:fld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719" y="532851"/>
            <a:ext cx="951381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Boolean </a:t>
            </a:r>
            <a:r>
              <a:rPr lang="en-GB" sz="4000" spc="-5" dirty="0"/>
              <a:t>e</a:t>
            </a:r>
            <a:r>
              <a:rPr sz="4000" spc="-5" dirty="0" err="1"/>
              <a:t>xpressions</a:t>
            </a:r>
            <a:r>
              <a:rPr sz="4000" spc="-20" dirty="0"/>
              <a:t> </a:t>
            </a:r>
            <a:r>
              <a:rPr sz="4000" spc="-5" dirty="0"/>
              <a:t>(1)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672185" y="1472564"/>
            <a:ext cx="776795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0840" indent="-358775">
              <a:lnSpc>
                <a:spcPct val="100000"/>
              </a:lnSpc>
              <a:spcBef>
                <a:spcPts val="105"/>
              </a:spcBef>
              <a:buSzPct val="53846"/>
              <a:buChar char="•"/>
              <a:tabLst>
                <a:tab pos="370840" algn="l"/>
                <a:tab pos="371475" algn="l"/>
              </a:tabLst>
            </a:pPr>
            <a:r>
              <a:rPr sz="2600" dirty="0">
                <a:latin typeface="Arial"/>
                <a:cs typeface="Arial"/>
              </a:rPr>
              <a:t>Examples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(assuming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a=2,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b=3,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c=4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and grade='b')</a:t>
            </a: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842C40FF-E183-4F4B-A481-E2031DB04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288303"/>
              </p:ext>
            </p:extLst>
          </p:nvPr>
        </p:nvGraphicFramePr>
        <p:xfrm>
          <a:off x="1447800" y="2071339"/>
          <a:ext cx="92202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4317">
                  <a:extLst>
                    <a:ext uri="{9D8B030D-6E8A-4147-A177-3AD203B41FA5}">
                      <a16:colId xmlns:a16="http://schemas.microsoft.com/office/drawing/2014/main" val="743718225"/>
                    </a:ext>
                  </a:extLst>
                </a:gridCol>
                <a:gridCol w="3255883">
                  <a:extLst>
                    <a:ext uri="{9D8B030D-6E8A-4147-A177-3AD203B41FA5}">
                      <a16:colId xmlns:a16="http://schemas.microsoft.com/office/drawing/2014/main" val="704880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Boolean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087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spc="-5" dirty="0">
                          <a:solidFill>
                            <a:schemeClr val="dk1"/>
                          </a:solidFill>
                        </a:rPr>
                        <a:t>(a &gt; c)</a:t>
                      </a:r>
                      <a:endParaRPr lang="en-GB" sz="2800" spc="-5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spc="-5" dirty="0">
                          <a:solidFill>
                            <a:schemeClr val="dk1"/>
                          </a:solidFill>
                        </a:rPr>
                        <a:t>FALSE</a:t>
                      </a:r>
                      <a:endParaRPr lang="en-GB" sz="2400" spc="-5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spc="-5" dirty="0">
                          <a:solidFill>
                            <a:schemeClr val="dk1"/>
                          </a:solidFill>
                        </a:rPr>
                        <a:t>(a != c)</a:t>
                      </a:r>
                      <a:endParaRPr lang="en-GB" sz="2800" spc="-5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spc="-5" dirty="0">
                          <a:solidFill>
                            <a:schemeClr val="dk1"/>
                          </a:solidFill>
                        </a:rPr>
                        <a:t>TRUE</a:t>
                      </a:r>
                      <a:endParaRPr lang="en-GB" sz="2400" spc="-5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64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spc="-5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GB" sz="2800" spc="-5" dirty="0" err="1">
                          <a:solidFill>
                            <a:schemeClr val="dk1"/>
                          </a:solidFill>
                        </a:rPr>
                        <a:t>a+c</a:t>
                      </a:r>
                      <a:r>
                        <a:rPr lang="en-GB" sz="2800" spc="-5" dirty="0">
                          <a:solidFill>
                            <a:schemeClr val="dk1"/>
                          </a:solidFill>
                        </a:rPr>
                        <a:t> != b + a)</a:t>
                      </a:r>
                      <a:endParaRPr lang="en-GB" sz="2800" spc="-5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spc="-5" dirty="0">
                          <a:solidFill>
                            <a:schemeClr val="dk1"/>
                          </a:solidFill>
                        </a:rPr>
                        <a:t>TRUE</a:t>
                      </a:r>
                      <a:endParaRPr lang="en-GB" sz="2400" spc="-5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04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spc="-5" dirty="0">
                          <a:solidFill>
                            <a:schemeClr val="dk1"/>
                          </a:solidFill>
                        </a:rPr>
                        <a:t>(grade == 'a')</a:t>
                      </a:r>
                      <a:endParaRPr lang="en-GB" sz="2800" spc="-5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spc="-5" dirty="0">
                          <a:solidFill>
                            <a:schemeClr val="dk1"/>
                          </a:solidFill>
                        </a:rPr>
                        <a:t>FALSE</a:t>
                      </a:r>
                      <a:endParaRPr lang="en-GB" sz="2400" spc="-5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541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spc="-5" dirty="0">
                          <a:solidFill>
                            <a:schemeClr val="dk1"/>
                          </a:solidFill>
                        </a:rPr>
                        <a:t>(grade != 'B')</a:t>
                      </a:r>
                      <a:endParaRPr lang="en-GB" sz="2800" spc="-5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spc="-5" dirty="0">
                          <a:solidFill>
                            <a:schemeClr val="dk1"/>
                          </a:solidFill>
                        </a:rPr>
                        <a:t>TRUE</a:t>
                      </a:r>
                      <a:endParaRPr lang="en-GB" sz="2400" spc="-5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741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spc="-5" dirty="0">
                          <a:solidFill>
                            <a:schemeClr val="dk1"/>
                          </a:solidFill>
                        </a:rPr>
                        <a:t>(grade == 'b')</a:t>
                      </a:r>
                      <a:endParaRPr lang="en-GB" sz="2800" spc="-5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spc="-5" dirty="0">
                          <a:solidFill>
                            <a:schemeClr val="dk1"/>
                          </a:solidFill>
                        </a:rPr>
                        <a:t>TRUE</a:t>
                      </a:r>
                      <a:endParaRPr lang="en-GB" sz="2400" spc="-5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489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4E88C58-ED4E-4054-A352-233798AA4D4C}"/>
              </a:ext>
            </a:extLst>
          </p:cNvPr>
          <p:cNvSpPr txBox="1"/>
          <p:nvPr/>
        </p:nvSpPr>
        <p:spPr>
          <a:xfrm>
            <a:off x="4038600" y="4649135"/>
            <a:ext cx="3505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1" spc="-55" dirty="0">
                <a:latin typeface="Arial"/>
                <a:cs typeface="Arial"/>
              </a:rPr>
              <a:t>Characters</a:t>
            </a:r>
            <a:r>
              <a:rPr lang="en-GB" sz="1800" b="1" i="1" spc="-45" dirty="0">
                <a:latin typeface="Arial"/>
                <a:cs typeface="Arial"/>
              </a:rPr>
              <a:t> </a:t>
            </a:r>
            <a:r>
              <a:rPr lang="en-GB" sz="1800" b="1" i="1" dirty="0">
                <a:latin typeface="Arial"/>
                <a:cs typeface="Arial"/>
              </a:rPr>
              <a:t>are</a:t>
            </a:r>
            <a:r>
              <a:rPr lang="en-GB" sz="1800" b="1" i="1" spc="-15" dirty="0">
                <a:latin typeface="Arial"/>
                <a:cs typeface="Arial"/>
              </a:rPr>
              <a:t> </a:t>
            </a:r>
            <a:r>
              <a:rPr lang="en-GB" sz="1800" b="1" i="1" dirty="0">
                <a:latin typeface="Arial"/>
                <a:cs typeface="Arial"/>
              </a:rPr>
              <a:t>case</a:t>
            </a:r>
            <a:r>
              <a:rPr lang="en-GB" sz="1800" b="1" i="1" spc="-25" dirty="0">
                <a:latin typeface="Arial"/>
                <a:cs typeface="Arial"/>
              </a:rPr>
              <a:t> </a:t>
            </a:r>
            <a:r>
              <a:rPr lang="en-GB" sz="1800" b="1" i="1" dirty="0">
                <a:latin typeface="Arial"/>
                <a:cs typeface="Arial"/>
              </a:rPr>
              <a:t>sensitive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91DF9B-4C97-4F23-A0BB-6F8F41E4CD35}"/>
              </a:ext>
            </a:extLst>
          </p:cNvPr>
          <p:cNvSpPr/>
          <p:nvPr/>
        </p:nvSpPr>
        <p:spPr>
          <a:xfrm>
            <a:off x="8229600" y="2514600"/>
            <a:ext cx="1685156" cy="3090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3DF468-22F4-4506-9A46-4816CFC8A816}"/>
              </a:ext>
            </a:extLst>
          </p:cNvPr>
          <p:cNvSpPr/>
          <p:nvPr/>
        </p:nvSpPr>
        <p:spPr>
          <a:xfrm>
            <a:off x="8229600" y="3060309"/>
            <a:ext cx="1685156" cy="3090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F76D9B-C3A0-4551-95EF-C7E254F1DD97}"/>
              </a:ext>
            </a:extLst>
          </p:cNvPr>
          <p:cNvSpPr/>
          <p:nvPr/>
        </p:nvSpPr>
        <p:spPr>
          <a:xfrm>
            <a:off x="8229600" y="3578438"/>
            <a:ext cx="1685156" cy="3090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FCBBCE-41C2-4140-9410-B57AA110D788}"/>
              </a:ext>
            </a:extLst>
          </p:cNvPr>
          <p:cNvSpPr/>
          <p:nvPr/>
        </p:nvSpPr>
        <p:spPr>
          <a:xfrm>
            <a:off x="8229600" y="4114800"/>
            <a:ext cx="1685156" cy="3090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493028-C83F-4DC2-9C74-7A93EB72F5FF}"/>
              </a:ext>
            </a:extLst>
          </p:cNvPr>
          <p:cNvSpPr/>
          <p:nvPr/>
        </p:nvSpPr>
        <p:spPr>
          <a:xfrm>
            <a:off x="8229600" y="4600349"/>
            <a:ext cx="1685156" cy="3090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A9899-E0E4-4282-ADE3-3AE1A6B76190}"/>
              </a:ext>
            </a:extLst>
          </p:cNvPr>
          <p:cNvSpPr/>
          <p:nvPr/>
        </p:nvSpPr>
        <p:spPr>
          <a:xfrm>
            <a:off x="8229600" y="5104948"/>
            <a:ext cx="1685156" cy="3090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C2328-5DA4-A594-0E95-70BA3611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4760C-E466-C340-16EF-C7B70677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12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719" y="532851"/>
            <a:ext cx="951381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Boolean </a:t>
            </a:r>
            <a:r>
              <a:rPr lang="en-GB" sz="4000" spc="-5" dirty="0"/>
              <a:t>e</a:t>
            </a:r>
            <a:r>
              <a:rPr sz="4000" spc="-5" dirty="0" err="1"/>
              <a:t>xpressions</a:t>
            </a:r>
            <a:r>
              <a:rPr sz="4000" spc="-20" dirty="0"/>
              <a:t> </a:t>
            </a:r>
            <a:r>
              <a:rPr sz="4000" spc="-5" dirty="0"/>
              <a:t>(2)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383719" y="1426435"/>
            <a:ext cx="82397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100"/>
              </a:spcBef>
              <a:buSzPct val="54166"/>
              <a:buChar char="•"/>
              <a:tabLst>
                <a:tab pos="372110" algn="l"/>
                <a:tab pos="372745" algn="l"/>
              </a:tabLst>
            </a:pPr>
            <a:r>
              <a:rPr sz="2400" spc="-5" dirty="0">
                <a:latin typeface="Arial"/>
                <a:cs typeface="Arial"/>
              </a:rPr>
              <a:t>Examples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(assuming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a=2, b=3,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c=4,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grade='b'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e=true)</a:t>
            </a:r>
          </a:p>
        </p:txBody>
      </p:sp>
      <p:graphicFrame>
        <p:nvGraphicFramePr>
          <p:cNvPr id="18" name="Table 20">
            <a:extLst>
              <a:ext uri="{FF2B5EF4-FFF2-40B4-BE49-F238E27FC236}">
                <a16:creationId xmlns:a16="http://schemas.microsoft.com/office/drawing/2014/main" id="{B51B6458-0307-43CA-9DC1-C82C233D1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684482"/>
              </p:ext>
            </p:extLst>
          </p:nvPr>
        </p:nvGraphicFramePr>
        <p:xfrm>
          <a:off x="1384300" y="2362200"/>
          <a:ext cx="94234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0">
                  <a:extLst>
                    <a:ext uri="{9D8B030D-6E8A-4147-A177-3AD203B41FA5}">
                      <a16:colId xmlns:a16="http://schemas.microsoft.com/office/drawing/2014/main" val="339793529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8351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Boolean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510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spc="-5" dirty="0"/>
                        <a:t>(a = b)</a:t>
                      </a:r>
                      <a:endParaRPr lang="en-GB" sz="28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N/A -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52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spc="-5" dirty="0"/>
                        <a:t>(</a:t>
                      </a:r>
                      <a:r>
                        <a:rPr lang="en-GB" sz="2800" spc="-5" dirty="0" err="1"/>
                        <a:t>a+c</a:t>
                      </a:r>
                      <a:r>
                        <a:rPr lang="en-GB" sz="2800" spc="-5" dirty="0"/>
                        <a:t> &gt;= </a:t>
                      </a:r>
                      <a:r>
                        <a:rPr lang="en-GB" sz="2800" spc="-5" dirty="0" err="1"/>
                        <a:t>b+a</a:t>
                      </a:r>
                      <a:r>
                        <a:rPr lang="en-GB" sz="2800" spc="-5" dirty="0"/>
                        <a:t>)</a:t>
                      </a:r>
                      <a:endParaRPr lang="en-GB" sz="2800" spc="-5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799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spc="-5" dirty="0"/>
                        <a:t>(c)</a:t>
                      </a:r>
                      <a:endParaRPr lang="pt-BR" sz="28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N/A -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402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spc="-5" dirty="0"/>
                        <a:t>( 'F' &lt; grade )</a:t>
                      </a:r>
                      <a:endParaRPr lang="en-GB" sz="28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317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spc="-5" dirty="0"/>
                        <a:t>(e)</a:t>
                      </a:r>
                      <a:endParaRPr lang="en-GB" sz="28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099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GB" sz="2800" dirty="0"/>
                        <a:t>(grade != b)</a:t>
                      </a:r>
                      <a:endParaRPr lang="en-GB" sz="28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05244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A27BEF3-D6AF-4DA5-8F7B-BC2872BF6275}"/>
              </a:ext>
            </a:extLst>
          </p:cNvPr>
          <p:cNvSpPr txBox="1"/>
          <p:nvPr/>
        </p:nvSpPr>
        <p:spPr>
          <a:xfrm>
            <a:off x="4641136" y="2946239"/>
            <a:ext cx="2707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1" dirty="0">
                <a:latin typeface="Arial"/>
                <a:cs typeface="Arial"/>
              </a:rPr>
              <a:t>Assignment</a:t>
            </a:r>
            <a:r>
              <a:rPr lang="en-GB" sz="1800" b="1" i="1" spc="-45" dirty="0">
                <a:latin typeface="Arial"/>
                <a:cs typeface="Arial"/>
              </a:rPr>
              <a:t> </a:t>
            </a:r>
            <a:r>
              <a:rPr lang="en-GB" sz="1800" b="1" i="1" dirty="0">
                <a:latin typeface="Arial"/>
                <a:cs typeface="Arial"/>
              </a:rPr>
              <a:t>operator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437EB4-540E-4078-A066-9C265F4FE8B8}"/>
              </a:ext>
            </a:extLst>
          </p:cNvPr>
          <p:cNvSpPr txBox="1"/>
          <p:nvPr/>
        </p:nvSpPr>
        <p:spPr>
          <a:xfrm>
            <a:off x="4645949" y="3899609"/>
            <a:ext cx="2524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 i="1">
                <a:latin typeface="Arial"/>
                <a:cs typeface="Arial"/>
              </a:defRPr>
            </a:lvl1pPr>
          </a:lstStyle>
          <a:p>
            <a:r>
              <a:rPr lang="en-GB" dirty="0"/>
              <a:t>c is an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84E27B-3B64-4057-B722-69E2625C7671}"/>
              </a:ext>
            </a:extLst>
          </p:cNvPr>
          <p:cNvSpPr txBox="1"/>
          <p:nvPr/>
        </p:nvSpPr>
        <p:spPr>
          <a:xfrm>
            <a:off x="4641136" y="4464343"/>
            <a:ext cx="3449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1" spc="5" dirty="0">
                <a:latin typeface="Arial"/>
                <a:cs typeface="Arial"/>
              </a:rPr>
              <a:t>Upper</a:t>
            </a:r>
            <a:r>
              <a:rPr lang="en-GB" sz="1800" b="1" i="1" spc="-10" dirty="0">
                <a:latin typeface="Arial"/>
                <a:cs typeface="Arial"/>
              </a:rPr>
              <a:t> </a:t>
            </a:r>
            <a:r>
              <a:rPr lang="en-GB" sz="1800" b="1" i="1" spc="-5" dirty="0">
                <a:latin typeface="Arial"/>
                <a:cs typeface="Arial"/>
              </a:rPr>
              <a:t>case</a:t>
            </a:r>
            <a:r>
              <a:rPr lang="en-GB" sz="1800" b="1" i="1" spc="-10" dirty="0">
                <a:latin typeface="Arial"/>
                <a:cs typeface="Arial"/>
              </a:rPr>
              <a:t> ‘Z’</a:t>
            </a:r>
            <a:r>
              <a:rPr lang="en-GB" sz="1800" b="1" i="1" spc="-80" dirty="0">
                <a:latin typeface="Arial"/>
                <a:cs typeface="Arial"/>
              </a:rPr>
              <a:t> </a:t>
            </a:r>
            <a:r>
              <a:rPr lang="en-GB" sz="1800" b="1" i="1" spc="-5" dirty="0">
                <a:latin typeface="Arial"/>
                <a:cs typeface="Arial"/>
              </a:rPr>
              <a:t>is</a:t>
            </a:r>
            <a:r>
              <a:rPr lang="en-GB" sz="1800" b="1" i="1" spc="5" dirty="0">
                <a:latin typeface="Arial"/>
                <a:cs typeface="Arial"/>
              </a:rPr>
              <a:t> </a:t>
            </a:r>
            <a:r>
              <a:rPr lang="en-GB" sz="1800" b="1" i="1" spc="-5" dirty="0">
                <a:latin typeface="Arial"/>
                <a:cs typeface="Arial"/>
              </a:rPr>
              <a:t>less</a:t>
            </a:r>
            <a:r>
              <a:rPr lang="en-GB" sz="1800" b="1" i="1" spc="-25" dirty="0">
                <a:latin typeface="Arial"/>
                <a:cs typeface="Arial"/>
              </a:rPr>
              <a:t> </a:t>
            </a:r>
            <a:r>
              <a:rPr lang="en-GB" sz="1800" b="1" i="1" dirty="0">
                <a:latin typeface="Arial"/>
                <a:cs typeface="Arial"/>
              </a:rPr>
              <a:t>than</a:t>
            </a:r>
            <a:r>
              <a:rPr lang="en-GB" sz="1800" b="1" i="1" spc="-15" dirty="0">
                <a:latin typeface="Arial"/>
                <a:cs typeface="Arial"/>
              </a:rPr>
              <a:t> </a:t>
            </a:r>
            <a:r>
              <a:rPr lang="en-GB" sz="1800" b="1" i="1" spc="-10" dirty="0">
                <a:latin typeface="Arial"/>
                <a:cs typeface="Arial"/>
              </a:rPr>
              <a:t>‘a’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277DF6-C06B-4005-8F92-C4090E3FB897}"/>
              </a:ext>
            </a:extLst>
          </p:cNvPr>
          <p:cNvSpPr/>
          <p:nvPr/>
        </p:nvSpPr>
        <p:spPr>
          <a:xfrm>
            <a:off x="8606562" y="2893335"/>
            <a:ext cx="1685156" cy="3090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92DC47-6788-45F7-BB54-A7BB35ECA834}"/>
              </a:ext>
            </a:extLst>
          </p:cNvPr>
          <p:cNvSpPr/>
          <p:nvPr/>
        </p:nvSpPr>
        <p:spPr>
          <a:xfrm>
            <a:off x="8606562" y="3468232"/>
            <a:ext cx="1685156" cy="3090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0F0D5F-5FBF-44CC-8ED1-49DF35A74F7D}"/>
              </a:ext>
            </a:extLst>
          </p:cNvPr>
          <p:cNvSpPr/>
          <p:nvPr/>
        </p:nvSpPr>
        <p:spPr>
          <a:xfrm>
            <a:off x="8606562" y="3959892"/>
            <a:ext cx="1685156" cy="3090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BE3FB3-4311-4557-B24A-96E7C969E5A4}"/>
              </a:ext>
            </a:extLst>
          </p:cNvPr>
          <p:cNvSpPr/>
          <p:nvPr/>
        </p:nvSpPr>
        <p:spPr>
          <a:xfrm>
            <a:off x="8619636" y="4513337"/>
            <a:ext cx="1685156" cy="3090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A1D302-1D9C-4D6B-97A7-FBA56A516BD2}"/>
              </a:ext>
            </a:extLst>
          </p:cNvPr>
          <p:cNvSpPr/>
          <p:nvPr/>
        </p:nvSpPr>
        <p:spPr>
          <a:xfrm>
            <a:off x="8609811" y="5004997"/>
            <a:ext cx="1685156" cy="3090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302531-0708-439F-A17C-54AB79C9BA59}"/>
              </a:ext>
            </a:extLst>
          </p:cNvPr>
          <p:cNvSpPr/>
          <p:nvPr/>
        </p:nvSpPr>
        <p:spPr>
          <a:xfrm>
            <a:off x="8599986" y="5496657"/>
            <a:ext cx="1685156" cy="3090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651BA-9BE5-375C-C615-292EE857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6F89B-C739-4B36-4B66-BE9F0920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13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719" y="470013"/>
            <a:ext cx="951381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Logical</a:t>
            </a:r>
            <a:r>
              <a:rPr spc="-40" dirty="0"/>
              <a:t> </a:t>
            </a:r>
            <a:r>
              <a:rPr lang="en-GB" spc="-5" dirty="0"/>
              <a:t>o</a:t>
            </a:r>
            <a:r>
              <a:rPr spc="-5" dirty="0" err="1"/>
              <a:t>perators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6640" y="1405622"/>
            <a:ext cx="9224645" cy="69977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72110" marR="5080" indent="-360045">
              <a:lnSpc>
                <a:spcPct val="70000"/>
              </a:lnSpc>
              <a:spcBef>
                <a:spcPts val="1040"/>
              </a:spcBef>
              <a:buSzPct val="53846"/>
              <a:buChar char="•"/>
              <a:tabLst>
                <a:tab pos="372110" algn="l"/>
                <a:tab pos="372745" algn="l"/>
                <a:tab pos="8494395" algn="l"/>
              </a:tabLst>
            </a:pPr>
            <a:r>
              <a:rPr sz="2600" spc="-5" dirty="0">
                <a:latin typeface="Arial"/>
                <a:cs typeface="Arial"/>
              </a:rPr>
              <a:t>U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 c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spc="-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5" dirty="0">
                <a:latin typeface="Arial"/>
                <a:cs typeface="Arial"/>
              </a:rPr>
              <a:t>it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-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-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p</a:t>
            </a:r>
            <a:r>
              <a:rPr sz="2600" spc="-5" dirty="0">
                <a:latin typeface="Arial"/>
                <a:cs typeface="Arial"/>
              </a:rPr>
              <a:t>erator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“ch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in</a:t>
            </a:r>
            <a:r>
              <a:rPr sz="2600" dirty="0">
                <a:latin typeface="Arial"/>
                <a:cs typeface="Arial"/>
              </a:rPr>
              <a:t>”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tests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g</a:t>
            </a:r>
            <a:r>
              <a:rPr sz="2600" spc="-5" dirty="0">
                <a:latin typeface="Arial"/>
                <a:cs typeface="Arial"/>
              </a:rPr>
              <a:t>eth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5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.	Main  operators: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6640" y="4609010"/>
            <a:ext cx="7111365" cy="11087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00"/>
              </a:spcBef>
              <a:buChar char="•"/>
              <a:tabLst>
                <a:tab pos="241300" algn="l"/>
              </a:tabLst>
            </a:pPr>
            <a:r>
              <a:rPr sz="2600" dirty="0">
                <a:latin typeface="Arial"/>
                <a:cs typeface="Arial"/>
              </a:rPr>
              <a:t>Examples:</a:t>
            </a:r>
            <a:endParaRPr sz="2600">
              <a:latin typeface="Arial"/>
              <a:cs typeface="Arial"/>
            </a:endParaRPr>
          </a:p>
          <a:p>
            <a:pPr marL="240665" marR="5080">
              <a:lnSpc>
                <a:spcPts val="2650"/>
              </a:lnSpc>
              <a:spcBef>
                <a:spcPts val="10"/>
              </a:spcBef>
            </a:pPr>
            <a:r>
              <a:rPr sz="2000" b="1" spc="-5" dirty="0">
                <a:latin typeface="Courier New"/>
                <a:cs typeface="Courier New"/>
              </a:rPr>
              <a:t>if</a:t>
            </a:r>
            <a:r>
              <a:rPr sz="2000" b="1" spc="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((value1</a:t>
            </a:r>
            <a:r>
              <a:rPr sz="2000" b="1" spc="2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&gt;</a:t>
            </a:r>
            <a:r>
              <a:rPr sz="2000" b="1" spc="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value2)</a:t>
            </a:r>
            <a:r>
              <a:rPr sz="2000" b="1" spc="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&amp;&amp;</a:t>
            </a:r>
            <a:r>
              <a:rPr sz="2000" b="1" spc="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(value3</a:t>
            </a:r>
            <a:r>
              <a:rPr sz="2000" b="1" spc="2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&lt;</a:t>
            </a:r>
            <a:r>
              <a:rPr sz="2000" b="1" spc="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value4)) 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if ((value1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!=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value2) ||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(value3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==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value4))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BB7CDFC-0F1E-4B7C-8813-106E36062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605461"/>
              </p:ext>
            </p:extLst>
          </p:nvPr>
        </p:nvGraphicFramePr>
        <p:xfrm>
          <a:off x="3797300" y="2320881"/>
          <a:ext cx="45974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700">
                  <a:extLst>
                    <a:ext uri="{9D8B030D-6E8A-4147-A177-3AD203B41FA5}">
                      <a16:colId xmlns:a16="http://schemas.microsoft.com/office/drawing/2014/main" val="439370824"/>
                    </a:ext>
                  </a:extLst>
                </a:gridCol>
                <a:gridCol w="2298700">
                  <a:extLst>
                    <a:ext uri="{9D8B030D-6E8A-4147-A177-3AD203B41FA5}">
                      <a16:colId xmlns:a16="http://schemas.microsoft.com/office/drawing/2014/main" val="324618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87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&amp;&amp;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05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||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4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081362"/>
                  </a:ext>
                </a:extLst>
              </a:tr>
            </a:tbl>
          </a:graphicData>
        </a:graphic>
      </p:graphicFrame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1FFB45D-418F-F723-E148-DE2A965B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61EFF1D-7740-2614-D980-DB4CCAB3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14</a:t>
            </a:fld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719" y="470013"/>
            <a:ext cx="951381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And</a:t>
            </a:r>
            <a:r>
              <a:rPr spc="-15" dirty="0"/>
              <a:t> </a:t>
            </a:r>
            <a:r>
              <a:rPr lang="en-GB" spc="-15" dirty="0"/>
              <a:t>l</a:t>
            </a:r>
            <a:r>
              <a:rPr dirty="0" err="1"/>
              <a:t>ogical</a:t>
            </a:r>
            <a:r>
              <a:rPr dirty="0"/>
              <a:t> </a:t>
            </a:r>
            <a:r>
              <a:rPr lang="en-GB" dirty="0"/>
              <a:t>o</a:t>
            </a:r>
            <a:r>
              <a:rPr spc="-5" dirty="0" err="1"/>
              <a:t>perator</a:t>
            </a:r>
            <a:r>
              <a:rPr spc="-15" dirty="0"/>
              <a:t> </a:t>
            </a:r>
            <a:r>
              <a:rPr dirty="0"/>
              <a:t>(&amp;&amp;)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719" y="1437571"/>
            <a:ext cx="11424562" cy="15316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70205" marR="5080" indent="-358140">
              <a:lnSpc>
                <a:spcPts val="2590"/>
              </a:lnSpc>
              <a:spcBef>
                <a:spcPts val="425"/>
              </a:spcBef>
              <a:buSzPct val="54166"/>
              <a:buChar char="•"/>
              <a:tabLst>
                <a:tab pos="370205" algn="l"/>
                <a:tab pos="370840" algn="l"/>
              </a:tabLst>
            </a:pP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order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an expression containing AND </a:t>
            </a:r>
            <a:r>
              <a:rPr sz="2400" dirty="0">
                <a:latin typeface="Arial"/>
                <a:cs typeface="Arial"/>
              </a:rPr>
              <a:t>(&amp;&amp;) to </a:t>
            </a:r>
            <a:r>
              <a:rPr sz="2400" spc="-5" dirty="0">
                <a:latin typeface="Arial"/>
                <a:cs typeface="Arial"/>
              </a:rPr>
              <a:t>evaluate as TRUE, all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tests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expression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must </a:t>
            </a:r>
            <a:r>
              <a:rPr sz="2400" spc="-5" dirty="0">
                <a:latin typeface="Arial"/>
                <a:cs typeface="Arial"/>
              </a:rPr>
              <a:t>evaluate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TRUE</a:t>
            </a:r>
            <a:endParaRPr sz="2400" dirty="0">
              <a:latin typeface="Arial"/>
              <a:cs typeface="Arial"/>
            </a:endParaRPr>
          </a:p>
          <a:p>
            <a:pPr marL="370205" marR="206375" indent="-358140">
              <a:lnSpc>
                <a:spcPts val="2590"/>
              </a:lnSpc>
              <a:spcBef>
                <a:spcPts val="1210"/>
              </a:spcBef>
              <a:buSzPct val="54166"/>
              <a:buChar char="•"/>
              <a:tabLst>
                <a:tab pos="370205" algn="l"/>
                <a:tab pos="370840" algn="l"/>
              </a:tabLst>
            </a:pPr>
            <a:r>
              <a:rPr sz="2400" spc="-5" dirty="0">
                <a:latin typeface="Arial"/>
                <a:cs typeface="Arial"/>
              </a:rPr>
              <a:t>Java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short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circuit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evaluation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&amp;&amp;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operator–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first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test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evaluates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false,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remaining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tests</a:t>
            </a:r>
            <a:r>
              <a:rPr sz="2400" spc="-5" dirty="0">
                <a:latin typeface="Arial"/>
                <a:cs typeface="Arial"/>
              </a:rPr>
              <a:t> are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considered.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EDF4CAFE-1CAE-415F-8EC9-282026D8F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509146"/>
              </p:ext>
            </p:extLst>
          </p:nvPr>
        </p:nvGraphicFramePr>
        <p:xfrm>
          <a:off x="1257198" y="3246176"/>
          <a:ext cx="967760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5868">
                  <a:extLst>
                    <a:ext uri="{9D8B030D-6E8A-4147-A177-3AD203B41FA5}">
                      <a16:colId xmlns:a16="http://schemas.microsoft.com/office/drawing/2014/main" val="1887485093"/>
                    </a:ext>
                  </a:extLst>
                </a:gridCol>
                <a:gridCol w="3225868">
                  <a:extLst>
                    <a:ext uri="{9D8B030D-6E8A-4147-A177-3AD203B41FA5}">
                      <a16:colId xmlns:a16="http://schemas.microsoft.com/office/drawing/2014/main" val="701183029"/>
                    </a:ext>
                  </a:extLst>
                </a:gridCol>
                <a:gridCol w="3225868">
                  <a:extLst>
                    <a:ext uri="{9D8B030D-6E8A-4147-A177-3AD203B41FA5}">
                      <a16:colId xmlns:a16="http://schemas.microsoft.com/office/drawing/2014/main" val="364795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Expression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Expression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AND (Result)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453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441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91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3364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38771-628E-0211-E293-3F488F915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C1F18-659B-D508-38B0-ACC71C38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15</a:t>
            </a:fld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Or </a:t>
            </a:r>
            <a:r>
              <a:rPr lang="en-GB" sz="4000" spc="-5" dirty="0"/>
              <a:t>l</a:t>
            </a:r>
            <a:r>
              <a:rPr sz="4000" spc="-5" dirty="0" err="1"/>
              <a:t>ogical</a:t>
            </a:r>
            <a:r>
              <a:rPr sz="4000" dirty="0"/>
              <a:t> </a:t>
            </a:r>
            <a:r>
              <a:rPr lang="en-GB" sz="4000" dirty="0"/>
              <a:t>o</a:t>
            </a:r>
            <a:r>
              <a:rPr sz="4000" spc="-5" dirty="0" err="1"/>
              <a:t>perator</a:t>
            </a:r>
            <a:r>
              <a:rPr sz="4000" spc="10" dirty="0"/>
              <a:t> </a:t>
            </a:r>
            <a:r>
              <a:rPr sz="4000" spc="-5" dirty="0"/>
              <a:t>(||)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383719" y="1415155"/>
            <a:ext cx="11424562" cy="15316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70205" marR="5080" indent="-358140">
              <a:lnSpc>
                <a:spcPts val="2590"/>
              </a:lnSpc>
              <a:spcBef>
                <a:spcPts val="425"/>
              </a:spcBef>
              <a:buSzPct val="54166"/>
              <a:buChar char="•"/>
              <a:tabLst>
                <a:tab pos="370205" algn="l"/>
                <a:tab pos="370840" algn="l"/>
              </a:tabLst>
            </a:pP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order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expression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containing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evaluate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TRUE,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least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one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pair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must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evaluate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 true</a:t>
            </a:r>
          </a:p>
          <a:p>
            <a:pPr marL="370205" marR="775970" indent="-358140">
              <a:lnSpc>
                <a:spcPts val="2590"/>
              </a:lnSpc>
              <a:spcBef>
                <a:spcPts val="1210"/>
              </a:spcBef>
              <a:buSzPct val="54166"/>
              <a:buChar char="•"/>
              <a:tabLst>
                <a:tab pos="370205" algn="l"/>
                <a:tab pos="370840" algn="l"/>
              </a:tabLst>
            </a:pPr>
            <a:r>
              <a:rPr sz="2400" spc="-5" dirty="0">
                <a:latin typeface="Arial"/>
                <a:cs typeface="Arial"/>
              </a:rPr>
              <a:t>Java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short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circuit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evaluation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||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operator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–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if</a:t>
            </a:r>
            <a:r>
              <a:rPr sz="2400" spc="-5" dirty="0">
                <a:latin typeface="Arial"/>
                <a:cs typeface="Arial"/>
              </a:rPr>
              <a:t> the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first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test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evaluates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true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 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remaining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tests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dirty="0">
                <a:latin typeface="Arial"/>
                <a:cs typeface="Arial"/>
              </a:rPr>
              <a:t> not </a:t>
            </a:r>
            <a:r>
              <a:rPr sz="2400" spc="-5" dirty="0">
                <a:latin typeface="Arial"/>
                <a:cs typeface="Arial"/>
              </a:rPr>
              <a:t>considered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43194CE-7227-4226-8EDB-9C55F8A50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058084"/>
              </p:ext>
            </p:extLst>
          </p:nvPr>
        </p:nvGraphicFramePr>
        <p:xfrm>
          <a:off x="1257198" y="3421889"/>
          <a:ext cx="967760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5868">
                  <a:extLst>
                    <a:ext uri="{9D8B030D-6E8A-4147-A177-3AD203B41FA5}">
                      <a16:colId xmlns:a16="http://schemas.microsoft.com/office/drawing/2014/main" val="1887485093"/>
                    </a:ext>
                  </a:extLst>
                </a:gridCol>
                <a:gridCol w="3225868">
                  <a:extLst>
                    <a:ext uri="{9D8B030D-6E8A-4147-A177-3AD203B41FA5}">
                      <a16:colId xmlns:a16="http://schemas.microsoft.com/office/drawing/2014/main" val="701183029"/>
                    </a:ext>
                  </a:extLst>
                </a:gridCol>
                <a:gridCol w="3225868">
                  <a:extLst>
                    <a:ext uri="{9D8B030D-6E8A-4147-A177-3AD203B41FA5}">
                      <a16:colId xmlns:a16="http://schemas.microsoft.com/office/drawing/2014/main" val="364795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Expression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Expression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OR (Result)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453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441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91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3364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694CB-89B3-638A-863C-B76ACB6D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BF2A1-081E-340F-0497-3642649C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16</a:t>
            </a:fld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719" y="470013"/>
            <a:ext cx="951381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Logical</a:t>
            </a:r>
            <a:r>
              <a:rPr spc="-15" dirty="0"/>
              <a:t> </a:t>
            </a:r>
            <a:r>
              <a:rPr lang="en-GB" spc="-15" dirty="0"/>
              <a:t>o</a:t>
            </a:r>
            <a:r>
              <a:rPr dirty="0" err="1"/>
              <a:t>perator</a:t>
            </a:r>
            <a:r>
              <a:rPr spc="-25" dirty="0"/>
              <a:t> </a:t>
            </a:r>
            <a:r>
              <a:rPr lang="en-GB" spc="-25" dirty="0"/>
              <a:t>e</a:t>
            </a:r>
            <a:r>
              <a:rPr dirty="0" err="1"/>
              <a:t>xamples</a:t>
            </a:r>
            <a:r>
              <a:rPr spc="-40" dirty="0"/>
              <a:t> </a:t>
            </a:r>
            <a:r>
              <a:rPr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719" y="1383074"/>
            <a:ext cx="92544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0840" indent="-358140">
              <a:lnSpc>
                <a:spcPct val="100000"/>
              </a:lnSpc>
              <a:spcBef>
                <a:spcPts val="95"/>
              </a:spcBef>
              <a:buSzPct val="53571"/>
              <a:buChar char="•"/>
              <a:tabLst>
                <a:tab pos="370205" algn="l"/>
                <a:tab pos="370840" algn="l"/>
              </a:tabLst>
            </a:pPr>
            <a:r>
              <a:rPr sz="2800" dirty="0">
                <a:latin typeface="Arial"/>
                <a:cs typeface="Arial"/>
              </a:rPr>
              <a:t>Examples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(assuming </a:t>
            </a:r>
            <a:r>
              <a:rPr sz="2800" spc="-5" dirty="0">
                <a:latin typeface="Arial"/>
                <a:cs typeface="Arial"/>
              </a:rPr>
              <a:t>a=2, </a:t>
            </a:r>
            <a:r>
              <a:rPr sz="2800" dirty="0">
                <a:latin typeface="Arial"/>
                <a:cs typeface="Arial"/>
              </a:rPr>
              <a:t>b=3,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c=4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employed=true)</a:t>
            </a: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C96BA5F3-A2E9-4ECE-AB56-5D3BDBED9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769491"/>
              </p:ext>
            </p:extLst>
          </p:nvPr>
        </p:nvGraphicFramePr>
        <p:xfrm>
          <a:off x="1384300" y="2238278"/>
          <a:ext cx="94234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0">
                  <a:extLst>
                    <a:ext uri="{9D8B030D-6E8A-4147-A177-3AD203B41FA5}">
                      <a16:colId xmlns:a16="http://schemas.microsoft.com/office/drawing/2014/main" val="339793529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83510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Boolean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510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spc="-5" dirty="0"/>
                        <a:t>(a &gt;</a:t>
                      </a:r>
                      <a:r>
                        <a:rPr lang="en-GB" sz="2400" spc="-15" dirty="0"/>
                        <a:t> </a:t>
                      </a:r>
                      <a:r>
                        <a:rPr lang="en-GB" sz="2400" spc="-5" dirty="0"/>
                        <a:t>b ||</a:t>
                      </a:r>
                      <a:r>
                        <a:rPr lang="en-GB" sz="2400" spc="-25" dirty="0"/>
                        <a:t> </a:t>
                      </a:r>
                      <a:r>
                        <a:rPr lang="en-GB" sz="2400" spc="-5" dirty="0"/>
                        <a:t>c</a:t>
                      </a:r>
                      <a:r>
                        <a:rPr lang="en-GB" sz="2400" spc="-15" dirty="0"/>
                        <a:t> </a:t>
                      </a:r>
                      <a:r>
                        <a:rPr lang="en-GB" sz="2400" spc="-5" dirty="0"/>
                        <a:t>&lt;</a:t>
                      </a:r>
                      <a:r>
                        <a:rPr lang="en-GB" sz="2400" spc="-15" dirty="0"/>
                        <a:t> </a:t>
                      </a:r>
                      <a:r>
                        <a:rPr lang="en-GB" sz="2400" spc="-5" dirty="0"/>
                        <a:t>b)</a:t>
                      </a:r>
                      <a:endParaRPr lang="en-GB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52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spc="-5" dirty="0"/>
                        <a:t>(a ==</a:t>
                      </a:r>
                      <a:r>
                        <a:rPr lang="en-GB" sz="2400" spc="-10" dirty="0"/>
                        <a:t> </a:t>
                      </a:r>
                      <a:r>
                        <a:rPr lang="en-GB" sz="2400" spc="-5" dirty="0"/>
                        <a:t>a &amp;&amp;</a:t>
                      </a:r>
                      <a:r>
                        <a:rPr lang="en-GB" sz="2400" spc="-20" dirty="0"/>
                        <a:t> </a:t>
                      </a:r>
                      <a:r>
                        <a:rPr lang="en-GB" sz="2400" spc="-5" dirty="0"/>
                        <a:t>a </a:t>
                      </a:r>
                      <a:r>
                        <a:rPr lang="en-GB" sz="2400" dirty="0"/>
                        <a:t>!=</a:t>
                      </a:r>
                      <a:r>
                        <a:rPr lang="en-GB" sz="2400" spc="-10" dirty="0"/>
                        <a:t> </a:t>
                      </a:r>
                      <a:r>
                        <a:rPr lang="en-GB" sz="2400" spc="-5" dirty="0"/>
                        <a:t>a)</a:t>
                      </a:r>
                      <a:endParaRPr lang="en-GB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799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spc="-5" dirty="0"/>
                        <a:t>(a+c</a:t>
                      </a:r>
                      <a:r>
                        <a:rPr lang="pt-BR" sz="2400" dirty="0"/>
                        <a:t> </a:t>
                      </a:r>
                      <a:r>
                        <a:rPr lang="pt-BR" sz="2400" spc="-5" dirty="0"/>
                        <a:t>&gt;</a:t>
                      </a:r>
                      <a:r>
                        <a:rPr lang="pt-BR" sz="2400" spc="-10" dirty="0"/>
                        <a:t> </a:t>
                      </a:r>
                      <a:r>
                        <a:rPr lang="pt-BR" sz="2400" spc="-5" dirty="0"/>
                        <a:t>b+a</a:t>
                      </a:r>
                      <a:r>
                        <a:rPr lang="pt-BR" sz="2400" spc="15" dirty="0"/>
                        <a:t> </a:t>
                      </a:r>
                      <a:r>
                        <a:rPr lang="pt-BR" sz="2400" spc="-10" dirty="0"/>
                        <a:t>||</a:t>
                      </a:r>
                      <a:r>
                        <a:rPr lang="pt-BR" sz="2400" spc="-15" dirty="0"/>
                        <a:t> </a:t>
                      </a:r>
                      <a:r>
                        <a:rPr lang="pt-BR" sz="2400" spc="-5" dirty="0"/>
                        <a:t>b+a</a:t>
                      </a:r>
                      <a:r>
                        <a:rPr lang="pt-BR" sz="2400" dirty="0"/>
                        <a:t> </a:t>
                      </a:r>
                      <a:r>
                        <a:rPr lang="pt-BR" sz="2400" spc="-5" dirty="0"/>
                        <a:t>==</a:t>
                      </a:r>
                      <a:r>
                        <a:rPr lang="pt-BR" sz="2400" spc="10" dirty="0"/>
                        <a:t> </a:t>
                      </a:r>
                      <a:r>
                        <a:rPr lang="pt-BR" sz="2400" dirty="0"/>
                        <a:t>a+b)</a:t>
                      </a:r>
                      <a:endParaRPr lang="pt-BR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02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spc="-5" dirty="0"/>
                        <a:t>(employed)</a:t>
                      </a:r>
                      <a:endParaRPr lang="en-GB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17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spc="-5" dirty="0"/>
                        <a:t>(</a:t>
                      </a:r>
                      <a:r>
                        <a:rPr lang="en-GB" sz="2400" b="1" spc="-5" dirty="0"/>
                        <a:t>!</a:t>
                      </a:r>
                      <a:r>
                        <a:rPr lang="en-GB" sz="2400" b="1" spc="15" dirty="0"/>
                        <a:t> </a:t>
                      </a:r>
                      <a:r>
                        <a:rPr lang="en-GB" sz="2400" spc="-5" dirty="0"/>
                        <a:t>employed)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099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spc="-5" dirty="0"/>
                        <a:t>(</a:t>
                      </a:r>
                      <a:r>
                        <a:rPr lang="en-GB" sz="2400" spc="-5" dirty="0" err="1"/>
                        <a:t>a+c</a:t>
                      </a:r>
                      <a:r>
                        <a:rPr lang="en-GB" sz="2400" dirty="0"/>
                        <a:t> </a:t>
                      </a:r>
                      <a:r>
                        <a:rPr lang="en-GB" sz="2400" spc="-5" dirty="0"/>
                        <a:t>!= b</a:t>
                      </a:r>
                      <a:r>
                        <a:rPr lang="en-GB" sz="2400" spc="-10" dirty="0"/>
                        <a:t> </a:t>
                      </a:r>
                      <a:r>
                        <a:rPr lang="en-GB" sz="2400" spc="-5" dirty="0"/>
                        <a:t>+</a:t>
                      </a:r>
                      <a:r>
                        <a:rPr lang="en-GB" sz="2400" spc="5" dirty="0"/>
                        <a:t> </a:t>
                      </a:r>
                      <a:r>
                        <a:rPr lang="en-GB" sz="2400" spc="-5" dirty="0"/>
                        <a:t>a &amp;&amp;</a:t>
                      </a:r>
                      <a:r>
                        <a:rPr lang="en-GB" sz="2400" spc="-20" dirty="0"/>
                        <a:t> </a:t>
                      </a:r>
                      <a:r>
                        <a:rPr lang="en-GB" sz="2400" dirty="0"/>
                        <a:t>false ||</a:t>
                      </a:r>
                      <a:r>
                        <a:rPr lang="en-GB" sz="2400" spc="-20" dirty="0"/>
                        <a:t> </a:t>
                      </a:r>
                      <a:r>
                        <a:rPr lang="en-GB" sz="2400" dirty="0"/>
                        <a:t>true)</a:t>
                      </a:r>
                      <a:endParaRPr lang="en-GB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052440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7A723AA5-2372-4580-82D5-9714B3F5BD6C}"/>
              </a:ext>
            </a:extLst>
          </p:cNvPr>
          <p:cNvGrpSpPr/>
          <p:nvPr/>
        </p:nvGrpSpPr>
        <p:grpSpPr>
          <a:xfrm>
            <a:off x="3505200" y="5257800"/>
            <a:ext cx="3561079" cy="616725"/>
            <a:chOff x="3505200" y="5257800"/>
            <a:chExt cx="3561079" cy="616725"/>
          </a:xfrm>
        </p:grpSpPr>
        <p:sp>
          <p:nvSpPr>
            <p:cNvPr id="13" name="object 13"/>
            <p:cNvSpPr/>
            <p:nvPr/>
          </p:nvSpPr>
          <p:spPr>
            <a:xfrm>
              <a:off x="3505200" y="5257800"/>
              <a:ext cx="826769" cy="476250"/>
            </a:xfrm>
            <a:custGeom>
              <a:avLst/>
              <a:gdLst/>
              <a:ahLst/>
              <a:cxnLst/>
              <a:rect l="l" t="t" r="r" b="b"/>
              <a:pathLst>
                <a:path w="826770" h="476250">
                  <a:moveTo>
                    <a:pt x="61954" y="48711"/>
                  </a:moveTo>
                  <a:lnTo>
                    <a:pt x="401192" y="459054"/>
                  </a:lnTo>
                  <a:lnTo>
                    <a:pt x="825753" y="476186"/>
                  </a:lnTo>
                  <a:lnTo>
                    <a:pt x="826515" y="450291"/>
                  </a:lnTo>
                  <a:lnTo>
                    <a:pt x="547205" y="441604"/>
                  </a:lnTo>
                  <a:lnTo>
                    <a:pt x="420369" y="441604"/>
                  </a:lnTo>
                  <a:lnTo>
                    <a:pt x="411225" y="437375"/>
                  </a:lnTo>
                  <a:lnTo>
                    <a:pt x="416512" y="437375"/>
                  </a:lnTo>
                  <a:lnTo>
                    <a:pt x="61954" y="48711"/>
                  </a:lnTo>
                  <a:close/>
                </a:path>
                <a:path w="826770" h="476250">
                  <a:moveTo>
                    <a:pt x="411225" y="437375"/>
                  </a:moveTo>
                  <a:lnTo>
                    <a:pt x="420369" y="441604"/>
                  </a:lnTo>
                  <a:lnTo>
                    <a:pt x="416666" y="437544"/>
                  </a:lnTo>
                  <a:lnTo>
                    <a:pt x="411225" y="437375"/>
                  </a:lnTo>
                  <a:close/>
                </a:path>
                <a:path w="826770" h="476250">
                  <a:moveTo>
                    <a:pt x="416666" y="437544"/>
                  </a:moveTo>
                  <a:lnTo>
                    <a:pt x="420369" y="441604"/>
                  </a:lnTo>
                  <a:lnTo>
                    <a:pt x="547205" y="441604"/>
                  </a:lnTo>
                  <a:lnTo>
                    <a:pt x="416666" y="437544"/>
                  </a:lnTo>
                  <a:close/>
                </a:path>
                <a:path w="826770" h="476250">
                  <a:moveTo>
                    <a:pt x="416512" y="437375"/>
                  </a:moveTo>
                  <a:lnTo>
                    <a:pt x="411225" y="437375"/>
                  </a:lnTo>
                  <a:lnTo>
                    <a:pt x="416666" y="437544"/>
                  </a:lnTo>
                  <a:lnTo>
                    <a:pt x="416512" y="437375"/>
                  </a:lnTo>
                  <a:close/>
                </a:path>
                <a:path w="826770" h="476250">
                  <a:moveTo>
                    <a:pt x="0" y="0"/>
                  </a:moveTo>
                  <a:lnTo>
                    <a:pt x="23621" y="83616"/>
                  </a:lnTo>
                  <a:lnTo>
                    <a:pt x="42783" y="66167"/>
                  </a:lnTo>
                  <a:lnTo>
                    <a:pt x="34036" y="56578"/>
                  </a:lnTo>
                  <a:lnTo>
                    <a:pt x="53212" y="39128"/>
                  </a:lnTo>
                  <a:lnTo>
                    <a:pt x="72478" y="39128"/>
                  </a:lnTo>
                  <a:lnTo>
                    <a:pt x="81152" y="31229"/>
                  </a:lnTo>
                  <a:lnTo>
                    <a:pt x="0" y="0"/>
                  </a:lnTo>
                  <a:close/>
                </a:path>
                <a:path w="826770" h="476250">
                  <a:moveTo>
                    <a:pt x="53212" y="39128"/>
                  </a:moveTo>
                  <a:lnTo>
                    <a:pt x="34036" y="56578"/>
                  </a:lnTo>
                  <a:lnTo>
                    <a:pt x="42783" y="66167"/>
                  </a:lnTo>
                  <a:lnTo>
                    <a:pt x="61954" y="48711"/>
                  </a:lnTo>
                  <a:lnTo>
                    <a:pt x="53212" y="39128"/>
                  </a:lnTo>
                  <a:close/>
                </a:path>
                <a:path w="826770" h="476250">
                  <a:moveTo>
                    <a:pt x="72478" y="39128"/>
                  </a:moveTo>
                  <a:lnTo>
                    <a:pt x="53212" y="39128"/>
                  </a:lnTo>
                  <a:lnTo>
                    <a:pt x="61954" y="48711"/>
                  </a:lnTo>
                  <a:lnTo>
                    <a:pt x="72478" y="39128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4385944" y="5574805"/>
              <a:ext cx="26803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solidFill>
                    <a:srgbClr val="0000CC"/>
                  </a:solidFill>
                  <a:latin typeface="Arial"/>
                  <a:cs typeface="Arial"/>
                </a:rPr>
                <a:t>&amp;&amp;</a:t>
              </a:r>
              <a:r>
                <a:rPr sz="1800" b="1" spc="-25" dirty="0">
                  <a:solidFill>
                    <a:srgbClr val="0000CC"/>
                  </a:solidFill>
                  <a:latin typeface="Arial"/>
                  <a:cs typeface="Arial"/>
                </a:rPr>
                <a:t> </a:t>
              </a:r>
              <a:r>
                <a:rPr sz="1800" b="1" dirty="0">
                  <a:solidFill>
                    <a:srgbClr val="0000CC"/>
                  </a:solidFill>
                  <a:latin typeface="Arial"/>
                  <a:cs typeface="Arial"/>
                </a:rPr>
                <a:t>is</a:t>
              </a:r>
              <a:r>
                <a:rPr sz="1800" b="1" spc="-15" dirty="0">
                  <a:solidFill>
                    <a:srgbClr val="0000CC"/>
                  </a:solidFill>
                  <a:latin typeface="Arial"/>
                  <a:cs typeface="Arial"/>
                </a:rPr>
                <a:t> </a:t>
              </a:r>
              <a:r>
                <a:rPr sz="1800" b="1" spc="-10" dirty="0">
                  <a:solidFill>
                    <a:srgbClr val="0000CC"/>
                  </a:solidFill>
                  <a:latin typeface="Arial"/>
                  <a:cs typeface="Arial"/>
                </a:rPr>
                <a:t>evaluated</a:t>
              </a:r>
              <a:r>
                <a:rPr sz="1800" b="1" spc="25" dirty="0">
                  <a:solidFill>
                    <a:srgbClr val="0000CC"/>
                  </a:solidFill>
                  <a:latin typeface="Arial"/>
                  <a:cs typeface="Arial"/>
                </a:rPr>
                <a:t> </a:t>
              </a:r>
              <a:r>
                <a:rPr sz="1800" b="1" dirty="0">
                  <a:solidFill>
                    <a:srgbClr val="0000CC"/>
                  </a:solidFill>
                  <a:latin typeface="Arial"/>
                  <a:cs typeface="Arial"/>
                </a:rPr>
                <a:t>before</a:t>
              </a:r>
              <a:r>
                <a:rPr sz="1800" b="1" spc="-15" dirty="0">
                  <a:solidFill>
                    <a:srgbClr val="0000CC"/>
                  </a:solidFill>
                  <a:latin typeface="Arial"/>
                  <a:cs typeface="Arial"/>
                </a:rPr>
                <a:t> </a:t>
              </a:r>
              <a:r>
                <a:rPr sz="1800" b="1" dirty="0">
                  <a:solidFill>
                    <a:srgbClr val="0000CC"/>
                  </a:solidFill>
                  <a:latin typeface="Arial"/>
                  <a:cs typeface="Arial"/>
                </a:rPr>
                <a:t>||</a:t>
              </a:r>
              <a:endParaRPr sz="1800" dirty="0">
                <a:latin typeface="Arial"/>
                <a:cs typeface="Arial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0903188-1E86-48D7-AA7C-FD32DB291FA7}"/>
              </a:ext>
            </a:extLst>
          </p:cNvPr>
          <p:cNvSpPr/>
          <p:nvPr/>
        </p:nvSpPr>
        <p:spPr>
          <a:xfrm>
            <a:off x="8686800" y="2647162"/>
            <a:ext cx="1685156" cy="3090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CEDD14-47A3-4AC0-A98E-48C25CE320BD}"/>
              </a:ext>
            </a:extLst>
          </p:cNvPr>
          <p:cNvSpPr/>
          <p:nvPr/>
        </p:nvSpPr>
        <p:spPr>
          <a:xfrm>
            <a:off x="8686800" y="3122934"/>
            <a:ext cx="1685156" cy="3090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4345BC-72D2-4F04-8A7D-6B36EB0F42A0}"/>
              </a:ext>
            </a:extLst>
          </p:cNvPr>
          <p:cNvSpPr/>
          <p:nvPr/>
        </p:nvSpPr>
        <p:spPr>
          <a:xfrm>
            <a:off x="8686800" y="3598706"/>
            <a:ext cx="1685156" cy="3090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2997F9-5AEA-4FAE-90BE-8D03F57EAD2E}"/>
              </a:ext>
            </a:extLst>
          </p:cNvPr>
          <p:cNvSpPr/>
          <p:nvPr/>
        </p:nvSpPr>
        <p:spPr>
          <a:xfrm>
            <a:off x="8686800" y="4048720"/>
            <a:ext cx="1685156" cy="3090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A8B569-884F-4B98-A7C5-500A3A12F396}"/>
              </a:ext>
            </a:extLst>
          </p:cNvPr>
          <p:cNvSpPr/>
          <p:nvPr/>
        </p:nvSpPr>
        <p:spPr>
          <a:xfrm>
            <a:off x="8686800" y="4498735"/>
            <a:ext cx="1685156" cy="3090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8B967-BE6B-42A2-9C5F-F07878AFC26D}"/>
              </a:ext>
            </a:extLst>
          </p:cNvPr>
          <p:cNvSpPr/>
          <p:nvPr/>
        </p:nvSpPr>
        <p:spPr>
          <a:xfrm>
            <a:off x="8684394" y="4948750"/>
            <a:ext cx="1685156" cy="3090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22C9C6-0EA2-FDB7-1665-1CA0ED82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3DC2EC4-7307-3AF5-3652-4278FDE6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17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719" y="470655"/>
            <a:ext cx="951381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Logical </a:t>
            </a:r>
            <a:r>
              <a:rPr lang="en-GB" dirty="0"/>
              <a:t>o</a:t>
            </a:r>
            <a:r>
              <a:rPr spc="-5" dirty="0" err="1"/>
              <a:t>perator</a:t>
            </a:r>
            <a:r>
              <a:rPr spc="-10" dirty="0"/>
              <a:t> </a:t>
            </a:r>
            <a:r>
              <a:rPr lang="en-GB" spc="-10" dirty="0"/>
              <a:t>e</a:t>
            </a:r>
            <a:r>
              <a:rPr dirty="0" err="1"/>
              <a:t>xamples</a:t>
            </a:r>
            <a:r>
              <a:rPr spc="-35" dirty="0"/>
              <a:t> </a:t>
            </a:r>
            <a:r>
              <a:rPr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719" y="1292874"/>
            <a:ext cx="7357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SzPct val="53571"/>
              <a:buChar char="•"/>
              <a:tabLst>
                <a:tab pos="240665" algn="l"/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Examples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(assuming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a=2,</a:t>
            </a:r>
            <a:r>
              <a:rPr sz="2800" spc="-5" dirty="0">
                <a:latin typeface="Arial"/>
                <a:cs typeface="Arial"/>
              </a:rPr>
              <a:t> b=3,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c=4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d=0)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19" name="Table 20">
            <a:extLst>
              <a:ext uri="{FF2B5EF4-FFF2-40B4-BE49-F238E27FC236}">
                <a16:creationId xmlns:a16="http://schemas.microsoft.com/office/drawing/2014/main" id="{4F9A7674-7F3A-47FA-95BD-D78DA9B04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12181"/>
              </p:ext>
            </p:extLst>
          </p:nvPr>
        </p:nvGraphicFramePr>
        <p:xfrm>
          <a:off x="1384300" y="2264709"/>
          <a:ext cx="94234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0">
                  <a:extLst>
                    <a:ext uri="{9D8B030D-6E8A-4147-A177-3AD203B41FA5}">
                      <a16:colId xmlns:a16="http://schemas.microsoft.com/office/drawing/2014/main" val="339793529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83510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Boolean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510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spc="-5" dirty="0"/>
                        <a:t>(1/d &gt; 0.25)</a:t>
                      </a:r>
                      <a:endParaRPr lang="en-GB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N/A -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52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spc="-5" dirty="0"/>
                        <a:t>(d</a:t>
                      </a:r>
                      <a:r>
                        <a:rPr lang="it-IT" sz="2400" spc="5" dirty="0"/>
                        <a:t> </a:t>
                      </a:r>
                      <a:r>
                        <a:rPr lang="it-IT" sz="2400" spc="-5" dirty="0"/>
                        <a:t>!=</a:t>
                      </a:r>
                      <a:r>
                        <a:rPr lang="it-IT" sz="2400" dirty="0"/>
                        <a:t> </a:t>
                      </a:r>
                      <a:r>
                        <a:rPr lang="it-IT" sz="2400" spc="-5" dirty="0"/>
                        <a:t>0</a:t>
                      </a:r>
                      <a:r>
                        <a:rPr lang="it-IT" sz="2400" spc="5" dirty="0"/>
                        <a:t> </a:t>
                      </a:r>
                      <a:r>
                        <a:rPr lang="it-IT" sz="2400" spc="-5" dirty="0"/>
                        <a:t>&amp;&amp;</a:t>
                      </a:r>
                      <a:r>
                        <a:rPr lang="it-IT" sz="2400" spc="-10" dirty="0"/>
                        <a:t> </a:t>
                      </a:r>
                      <a:r>
                        <a:rPr lang="it-IT" sz="2400" spc="-5" dirty="0"/>
                        <a:t>1/a</a:t>
                      </a:r>
                      <a:r>
                        <a:rPr lang="it-IT" sz="2400" dirty="0"/>
                        <a:t> </a:t>
                      </a:r>
                      <a:r>
                        <a:rPr lang="it-IT" sz="2400" spc="-5" dirty="0"/>
                        <a:t>&gt;</a:t>
                      </a:r>
                      <a:r>
                        <a:rPr lang="it-IT" sz="2400" spc="10" dirty="0"/>
                        <a:t> </a:t>
                      </a:r>
                      <a:r>
                        <a:rPr lang="it-IT" sz="2400" dirty="0"/>
                        <a:t>0.25)</a:t>
                      </a:r>
                      <a:endParaRPr lang="en-GB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799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spc="-5" dirty="0"/>
                        <a:t>(d != 0 || 1/d &gt; 0.25)</a:t>
                      </a:r>
                      <a:endParaRPr lang="pt-BR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N/A -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02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spc="-5" dirty="0"/>
                        <a:t>(a * b &lt; c + d || d &gt; 0)</a:t>
                      </a:r>
                      <a:endParaRPr lang="pt-BR" sz="2400" spc="-5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17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spc="-5" dirty="0"/>
                        <a:t>(</a:t>
                      </a:r>
                      <a:r>
                        <a:rPr lang="en-GB" sz="2400" spc="-5" dirty="0" err="1"/>
                        <a:t>elevator.getCurrentFloor</a:t>
                      </a:r>
                      <a:r>
                        <a:rPr lang="en-GB" sz="2400" spc="-5" dirty="0"/>
                        <a:t>() &gt; 0)</a:t>
                      </a:r>
                      <a:endParaRPr lang="en-GB" sz="2400" spc="-5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099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spc="-5" dirty="0"/>
                        <a:t>((b</a:t>
                      </a:r>
                      <a:r>
                        <a:rPr lang="en-GB" sz="2400" spc="-10" dirty="0"/>
                        <a:t> </a:t>
                      </a:r>
                      <a:r>
                        <a:rPr lang="en-GB" sz="2400" spc="-5" dirty="0"/>
                        <a:t>&lt;</a:t>
                      </a:r>
                      <a:r>
                        <a:rPr lang="en-GB" sz="2400" dirty="0"/>
                        <a:t> </a:t>
                      </a:r>
                      <a:r>
                        <a:rPr lang="en-GB" sz="2400" spc="-5" dirty="0"/>
                        <a:t>a)</a:t>
                      </a:r>
                      <a:r>
                        <a:rPr lang="en-GB" sz="2400" spc="5" dirty="0"/>
                        <a:t> </a:t>
                      </a:r>
                      <a:r>
                        <a:rPr lang="en-GB" sz="2400" spc="-5" dirty="0"/>
                        <a:t>&amp;&amp;</a:t>
                      </a:r>
                      <a:r>
                        <a:rPr lang="en-GB" sz="2400" spc="-10" dirty="0"/>
                        <a:t> </a:t>
                      </a:r>
                      <a:r>
                        <a:rPr lang="en-GB" sz="2400" spc="-5" dirty="0"/>
                        <a:t>(c</a:t>
                      </a:r>
                      <a:r>
                        <a:rPr lang="en-GB" sz="2400" spc="-10" dirty="0"/>
                        <a:t> </a:t>
                      </a:r>
                      <a:r>
                        <a:rPr lang="en-GB" sz="2400" spc="-5" dirty="0"/>
                        <a:t>==</a:t>
                      </a:r>
                      <a:r>
                        <a:rPr lang="en-GB" sz="2400" spc="5" dirty="0"/>
                        <a:t> </a:t>
                      </a:r>
                      <a:r>
                        <a:rPr lang="en-GB" sz="2400" spc="-5" dirty="0"/>
                        <a:t>d++))</a:t>
                      </a:r>
                      <a:endParaRPr lang="en-GB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05244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1ABCE3F-C030-4950-B236-8EF287C4E614}"/>
              </a:ext>
            </a:extLst>
          </p:cNvPr>
          <p:cNvSpPr txBox="1"/>
          <p:nvPr/>
        </p:nvSpPr>
        <p:spPr>
          <a:xfrm>
            <a:off x="5702918" y="2646702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1" dirty="0">
                <a:latin typeface="Arial"/>
                <a:cs typeface="Arial"/>
              </a:rPr>
              <a:t>Divide</a:t>
            </a:r>
            <a:r>
              <a:rPr lang="en-GB" sz="1800" b="1" i="1" spc="-35" dirty="0">
                <a:latin typeface="Arial"/>
                <a:cs typeface="Arial"/>
              </a:rPr>
              <a:t> </a:t>
            </a:r>
            <a:r>
              <a:rPr lang="en-GB" sz="1800" b="1" i="1" dirty="0">
                <a:latin typeface="Arial"/>
                <a:cs typeface="Arial"/>
              </a:rPr>
              <a:t>by</a:t>
            </a:r>
            <a:r>
              <a:rPr lang="en-GB" sz="1800" b="1" i="1" spc="-35" dirty="0">
                <a:latin typeface="Arial"/>
                <a:cs typeface="Arial"/>
              </a:rPr>
              <a:t> </a:t>
            </a:r>
            <a:r>
              <a:rPr lang="en-GB" sz="1800" b="1" i="1" dirty="0">
                <a:latin typeface="Arial"/>
                <a:cs typeface="Arial"/>
              </a:rPr>
              <a:t>Zero</a:t>
            </a:r>
            <a:r>
              <a:rPr lang="en-GB" sz="1800" b="1" i="1" spc="-25" dirty="0">
                <a:latin typeface="Arial"/>
                <a:cs typeface="Arial"/>
              </a:rPr>
              <a:t> </a:t>
            </a:r>
            <a:r>
              <a:rPr lang="en-GB" sz="1800" b="1" i="1" dirty="0">
                <a:latin typeface="Arial"/>
                <a:cs typeface="Arial"/>
              </a:rPr>
              <a:t>error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53AD9-6B89-4EE8-B417-588B47660EF9}"/>
              </a:ext>
            </a:extLst>
          </p:cNvPr>
          <p:cNvSpPr txBox="1"/>
          <p:nvPr/>
        </p:nvSpPr>
        <p:spPr>
          <a:xfrm>
            <a:off x="5702918" y="3148359"/>
            <a:ext cx="2375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 i="1">
                <a:latin typeface="Arial"/>
                <a:cs typeface="Arial"/>
              </a:defRPr>
            </a:lvl1pPr>
          </a:lstStyle>
          <a:p>
            <a:r>
              <a:rPr lang="en-GB" dirty="0"/>
              <a:t>Short-circuited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43C3AE-F5D2-4EEC-A64B-48BF53251EF6}"/>
              </a:ext>
            </a:extLst>
          </p:cNvPr>
          <p:cNvSpPr txBox="1"/>
          <p:nvPr/>
        </p:nvSpPr>
        <p:spPr>
          <a:xfrm>
            <a:off x="5673724" y="3579368"/>
            <a:ext cx="2514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1" dirty="0">
                <a:latin typeface="Arial"/>
                <a:cs typeface="Arial"/>
              </a:rPr>
              <a:t>Not</a:t>
            </a:r>
            <a:r>
              <a:rPr lang="en-GB" sz="1800" b="1" i="1" spc="-10" dirty="0">
                <a:latin typeface="Arial"/>
                <a:cs typeface="Arial"/>
              </a:rPr>
              <a:t> </a:t>
            </a:r>
            <a:r>
              <a:rPr lang="en-GB" sz="1800" b="1" i="1" dirty="0">
                <a:latin typeface="Arial"/>
                <a:cs typeface="Arial"/>
              </a:rPr>
              <a:t>short-circuited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C91917-43D7-4BD6-8D1C-2B418ADD2771}"/>
              </a:ext>
            </a:extLst>
          </p:cNvPr>
          <p:cNvSpPr/>
          <p:nvPr/>
        </p:nvSpPr>
        <p:spPr>
          <a:xfrm>
            <a:off x="8686800" y="2705052"/>
            <a:ext cx="1685156" cy="3090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F784FD-4EF3-4368-B5BA-9525C13AF287}"/>
              </a:ext>
            </a:extLst>
          </p:cNvPr>
          <p:cNvSpPr/>
          <p:nvPr/>
        </p:nvSpPr>
        <p:spPr>
          <a:xfrm>
            <a:off x="8686800" y="3164055"/>
            <a:ext cx="1685156" cy="3090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A83676-C738-430A-B0F8-9B318BE1DCAA}"/>
              </a:ext>
            </a:extLst>
          </p:cNvPr>
          <p:cNvSpPr/>
          <p:nvPr/>
        </p:nvSpPr>
        <p:spPr>
          <a:xfrm>
            <a:off x="8686800" y="3618702"/>
            <a:ext cx="1685156" cy="3090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1CCD3B-F35E-494D-8A20-26430812794C}"/>
              </a:ext>
            </a:extLst>
          </p:cNvPr>
          <p:cNvSpPr/>
          <p:nvPr/>
        </p:nvSpPr>
        <p:spPr>
          <a:xfrm>
            <a:off x="8686800" y="4074291"/>
            <a:ext cx="1685156" cy="3090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BDFCAA-CDFB-4A5C-BD22-70EE39E5025E}"/>
              </a:ext>
            </a:extLst>
          </p:cNvPr>
          <p:cNvSpPr/>
          <p:nvPr/>
        </p:nvSpPr>
        <p:spPr>
          <a:xfrm>
            <a:off x="8695556" y="4536708"/>
            <a:ext cx="1685156" cy="3090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A5EB1B-D95A-4131-8953-A2D7645DD859}"/>
              </a:ext>
            </a:extLst>
          </p:cNvPr>
          <p:cNvSpPr/>
          <p:nvPr/>
        </p:nvSpPr>
        <p:spPr>
          <a:xfrm>
            <a:off x="8695556" y="5018308"/>
            <a:ext cx="1685156" cy="3090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021B19-6035-4EEC-9354-AC47CE646E63}"/>
              </a:ext>
            </a:extLst>
          </p:cNvPr>
          <p:cNvGrpSpPr/>
          <p:nvPr/>
        </p:nvGrpSpPr>
        <p:grpSpPr>
          <a:xfrm>
            <a:off x="3974085" y="5313234"/>
            <a:ext cx="7054850" cy="856957"/>
            <a:chOff x="3974085" y="5313234"/>
            <a:chExt cx="7054850" cy="856957"/>
          </a:xfrm>
        </p:grpSpPr>
        <p:sp>
          <p:nvSpPr>
            <p:cNvPr id="16" name="object 16"/>
            <p:cNvSpPr/>
            <p:nvPr/>
          </p:nvSpPr>
          <p:spPr>
            <a:xfrm>
              <a:off x="3974085" y="5313234"/>
              <a:ext cx="958850" cy="395605"/>
            </a:xfrm>
            <a:custGeom>
              <a:avLst/>
              <a:gdLst/>
              <a:ahLst/>
              <a:cxnLst/>
              <a:rect l="l" t="t" r="r" b="b"/>
              <a:pathLst>
                <a:path w="958850" h="395604">
                  <a:moveTo>
                    <a:pt x="66324" y="42558"/>
                  </a:moveTo>
                  <a:lnTo>
                    <a:pt x="48949" y="61755"/>
                  </a:lnTo>
                  <a:lnTo>
                    <a:pt x="413892" y="392023"/>
                  </a:lnTo>
                  <a:lnTo>
                    <a:pt x="416305" y="394246"/>
                  </a:lnTo>
                  <a:lnTo>
                    <a:pt x="419480" y="395452"/>
                  </a:lnTo>
                  <a:lnTo>
                    <a:pt x="958468" y="383133"/>
                  </a:lnTo>
                  <a:lnTo>
                    <a:pt x="958216" y="372821"/>
                  </a:lnTo>
                  <a:lnTo>
                    <a:pt x="431164" y="372821"/>
                  </a:lnTo>
                  <a:lnTo>
                    <a:pt x="422275" y="369468"/>
                  </a:lnTo>
                  <a:lnTo>
                    <a:pt x="427333" y="369352"/>
                  </a:lnTo>
                  <a:lnTo>
                    <a:pt x="66324" y="42558"/>
                  </a:lnTo>
                  <a:close/>
                </a:path>
                <a:path w="958850" h="395604">
                  <a:moveTo>
                    <a:pt x="427333" y="369352"/>
                  </a:moveTo>
                  <a:lnTo>
                    <a:pt x="422275" y="369468"/>
                  </a:lnTo>
                  <a:lnTo>
                    <a:pt x="431164" y="372821"/>
                  </a:lnTo>
                  <a:lnTo>
                    <a:pt x="427333" y="369352"/>
                  </a:lnTo>
                  <a:close/>
                </a:path>
                <a:path w="958850" h="395604">
                  <a:moveTo>
                    <a:pt x="957833" y="357225"/>
                  </a:moveTo>
                  <a:lnTo>
                    <a:pt x="427333" y="369352"/>
                  </a:lnTo>
                  <a:lnTo>
                    <a:pt x="431164" y="372821"/>
                  </a:lnTo>
                  <a:lnTo>
                    <a:pt x="958216" y="372821"/>
                  </a:lnTo>
                  <a:lnTo>
                    <a:pt x="957833" y="357225"/>
                  </a:lnTo>
                  <a:close/>
                </a:path>
                <a:path w="958850" h="395604">
                  <a:moveTo>
                    <a:pt x="0" y="0"/>
                  </a:moveTo>
                  <a:lnTo>
                    <a:pt x="31623" y="80898"/>
                  </a:lnTo>
                  <a:lnTo>
                    <a:pt x="48949" y="61755"/>
                  </a:lnTo>
                  <a:lnTo>
                    <a:pt x="39369" y="53085"/>
                  </a:lnTo>
                  <a:lnTo>
                    <a:pt x="56768" y="33908"/>
                  </a:lnTo>
                  <a:lnTo>
                    <a:pt x="74152" y="33908"/>
                  </a:lnTo>
                  <a:lnTo>
                    <a:pt x="83692" y="23367"/>
                  </a:lnTo>
                  <a:lnTo>
                    <a:pt x="0" y="0"/>
                  </a:lnTo>
                  <a:close/>
                </a:path>
                <a:path w="958850" h="395604">
                  <a:moveTo>
                    <a:pt x="56768" y="33908"/>
                  </a:moveTo>
                  <a:lnTo>
                    <a:pt x="39369" y="53085"/>
                  </a:lnTo>
                  <a:lnTo>
                    <a:pt x="48949" y="61755"/>
                  </a:lnTo>
                  <a:lnTo>
                    <a:pt x="66324" y="42558"/>
                  </a:lnTo>
                  <a:lnTo>
                    <a:pt x="56768" y="33908"/>
                  </a:lnTo>
                  <a:close/>
                </a:path>
                <a:path w="958850" h="395604">
                  <a:moveTo>
                    <a:pt x="74152" y="33908"/>
                  </a:moveTo>
                  <a:lnTo>
                    <a:pt x="56768" y="33908"/>
                  </a:lnTo>
                  <a:lnTo>
                    <a:pt x="66324" y="42558"/>
                  </a:lnTo>
                  <a:lnTo>
                    <a:pt x="74152" y="33908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E76C69-40FC-4C1F-B61C-26C12E83233A}"/>
                </a:ext>
              </a:extLst>
            </p:cNvPr>
            <p:cNvSpPr txBox="1"/>
            <p:nvPr/>
          </p:nvSpPr>
          <p:spPr>
            <a:xfrm>
              <a:off x="4932935" y="5511036"/>
              <a:ext cx="6096000" cy="6591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8100" marR="30480">
                <a:lnSpc>
                  <a:spcPct val="100000"/>
                </a:lnSpc>
                <a:spcBef>
                  <a:spcPts val="100"/>
                </a:spcBef>
              </a:pPr>
              <a:r>
                <a:rPr lang="en-GB" sz="1800" b="1" dirty="0">
                  <a:solidFill>
                    <a:srgbClr val="0000CC"/>
                  </a:solidFill>
                  <a:latin typeface="Arial"/>
                  <a:cs typeface="Arial"/>
                </a:rPr>
                <a:t>d</a:t>
              </a:r>
              <a:r>
                <a:rPr lang="en-GB" sz="1800" b="1" spc="-5" dirty="0">
                  <a:solidFill>
                    <a:srgbClr val="0000CC"/>
                  </a:solidFill>
                  <a:latin typeface="Arial"/>
                  <a:cs typeface="Arial"/>
                </a:rPr>
                <a:t> </a:t>
              </a:r>
              <a:r>
                <a:rPr lang="en-GB" sz="1800" b="1" dirty="0">
                  <a:solidFill>
                    <a:srgbClr val="0000CC"/>
                  </a:solidFill>
                  <a:latin typeface="Arial"/>
                  <a:cs typeface="Arial"/>
                </a:rPr>
                <a:t>is</a:t>
              </a:r>
              <a:r>
                <a:rPr lang="en-GB" sz="1800" b="1" spc="-10" dirty="0">
                  <a:solidFill>
                    <a:srgbClr val="0000CC"/>
                  </a:solidFill>
                  <a:latin typeface="Arial"/>
                  <a:cs typeface="Arial"/>
                </a:rPr>
                <a:t> </a:t>
              </a:r>
              <a:r>
                <a:rPr lang="en-GB" sz="1800" b="1" dirty="0">
                  <a:solidFill>
                    <a:srgbClr val="0000CC"/>
                  </a:solidFill>
                  <a:latin typeface="Arial"/>
                  <a:cs typeface="Arial"/>
                </a:rPr>
                <a:t>only</a:t>
              </a:r>
              <a:r>
                <a:rPr lang="en-GB" sz="1800" b="1" spc="-25" dirty="0">
                  <a:solidFill>
                    <a:srgbClr val="0000CC"/>
                  </a:solidFill>
                  <a:latin typeface="Arial"/>
                  <a:cs typeface="Arial"/>
                </a:rPr>
                <a:t> </a:t>
              </a:r>
              <a:r>
                <a:rPr lang="en-GB" sz="1800" b="1" spc="-5" dirty="0">
                  <a:solidFill>
                    <a:srgbClr val="0000CC"/>
                  </a:solidFill>
                  <a:latin typeface="Arial"/>
                  <a:cs typeface="Arial"/>
                </a:rPr>
                <a:t>incremented</a:t>
              </a:r>
              <a:r>
                <a:rPr lang="en-GB" sz="1800" b="1" spc="5" dirty="0">
                  <a:solidFill>
                    <a:srgbClr val="0000CC"/>
                  </a:solidFill>
                  <a:latin typeface="Arial"/>
                  <a:cs typeface="Arial"/>
                </a:rPr>
                <a:t> when</a:t>
              </a:r>
              <a:r>
                <a:rPr lang="en-GB" sz="1800" b="1" spc="450" dirty="0">
                  <a:solidFill>
                    <a:srgbClr val="0000CC"/>
                  </a:solidFill>
                  <a:latin typeface="Arial"/>
                  <a:cs typeface="Arial"/>
                </a:rPr>
                <a:t> </a:t>
              </a:r>
              <a:r>
                <a:rPr lang="en-GB" sz="1800" b="1" dirty="0">
                  <a:solidFill>
                    <a:srgbClr val="0000CC"/>
                  </a:solidFill>
                  <a:latin typeface="Arial"/>
                  <a:cs typeface="Arial"/>
                </a:rPr>
                <a:t>b</a:t>
              </a:r>
              <a:r>
                <a:rPr lang="en-GB" sz="1800" b="1" spc="-10" dirty="0">
                  <a:solidFill>
                    <a:srgbClr val="0000CC"/>
                  </a:solidFill>
                  <a:latin typeface="Arial"/>
                  <a:cs typeface="Arial"/>
                </a:rPr>
                <a:t> </a:t>
              </a:r>
              <a:r>
                <a:rPr lang="en-GB" sz="1800" b="1" dirty="0">
                  <a:solidFill>
                    <a:srgbClr val="0000CC"/>
                  </a:solidFill>
                  <a:latin typeface="Arial"/>
                  <a:cs typeface="Arial"/>
                </a:rPr>
                <a:t>is </a:t>
              </a:r>
              <a:r>
                <a:rPr lang="en-GB" sz="1800" b="1" spc="-5" dirty="0">
                  <a:solidFill>
                    <a:srgbClr val="0000CC"/>
                  </a:solidFill>
                  <a:latin typeface="Arial"/>
                  <a:cs typeface="Arial"/>
                </a:rPr>
                <a:t>less </a:t>
              </a:r>
              <a:r>
                <a:rPr lang="en-GB" sz="1800" b="1" dirty="0">
                  <a:solidFill>
                    <a:srgbClr val="0000CC"/>
                  </a:solidFill>
                  <a:latin typeface="Arial"/>
                  <a:cs typeface="Arial"/>
                </a:rPr>
                <a:t>than</a:t>
              </a:r>
              <a:r>
                <a:rPr lang="en-GB" sz="1800" b="1" spc="5" dirty="0">
                  <a:solidFill>
                    <a:srgbClr val="0000CC"/>
                  </a:solidFill>
                  <a:latin typeface="Arial"/>
                  <a:cs typeface="Arial"/>
                </a:rPr>
                <a:t> </a:t>
              </a:r>
              <a:r>
                <a:rPr lang="en-GB" sz="1800" b="1" dirty="0">
                  <a:solidFill>
                    <a:srgbClr val="0000CC"/>
                  </a:solidFill>
                  <a:latin typeface="Arial"/>
                  <a:cs typeface="Arial"/>
                </a:rPr>
                <a:t>a. </a:t>
              </a:r>
              <a:endParaRPr lang="en-GB" b="1" spc="-484" dirty="0">
                <a:solidFill>
                  <a:srgbClr val="0000CC"/>
                </a:solidFill>
                <a:latin typeface="Arial"/>
                <a:cs typeface="Arial"/>
              </a:endParaRPr>
            </a:p>
            <a:p>
              <a:pPr marL="38100" marR="30480">
                <a:lnSpc>
                  <a:spcPct val="100000"/>
                </a:lnSpc>
                <a:spcBef>
                  <a:spcPts val="100"/>
                </a:spcBef>
              </a:pPr>
              <a:r>
                <a:rPr lang="en-GB" sz="1800" b="1" spc="-30" dirty="0">
                  <a:solidFill>
                    <a:srgbClr val="0000CC"/>
                  </a:solidFill>
                  <a:latin typeface="Arial"/>
                  <a:cs typeface="Arial"/>
                </a:rPr>
                <a:t>Avoid</a:t>
              </a:r>
              <a:r>
                <a:rPr lang="en-GB" sz="1800" b="1" spc="45" dirty="0">
                  <a:solidFill>
                    <a:srgbClr val="0000CC"/>
                  </a:solidFill>
                  <a:latin typeface="Arial"/>
                  <a:cs typeface="Arial"/>
                </a:rPr>
                <a:t> </a:t>
              </a:r>
              <a:r>
                <a:rPr lang="en-GB" sz="1800" b="1" dirty="0">
                  <a:solidFill>
                    <a:srgbClr val="0000CC"/>
                  </a:solidFill>
                  <a:latin typeface="Arial"/>
                  <a:cs typeface="Arial"/>
                </a:rPr>
                <a:t>this</a:t>
              </a:r>
              <a:r>
                <a:rPr lang="en-GB" sz="1800" b="1" spc="-15" dirty="0">
                  <a:solidFill>
                    <a:srgbClr val="0000CC"/>
                  </a:solidFill>
                  <a:latin typeface="Arial"/>
                  <a:cs typeface="Arial"/>
                </a:rPr>
                <a:t> </a:t>
              </a:r>
              <a:r>
                <a:rPr lang="en-GB" sz="1800" b="1" spc="-5" dirty="0">
                  <a:solidFill>
                    <a:srgbClr val="0000CC"/>
                  </a:solidFill>
                  <a:latin typeface="Arial"/>
                  <a:cs typeface="Arial"/>
                </a:rPr>
                <a:t>type</a:t>
              </a:r>
              <a:r>
                <a:rPr lang="en-GB" sz="1800" b="1" spc="5" dirty="0">
                  <a:solidFill>
                    <a:srgbClr val="0000CC"/>
                  </a:solidFill>
                  <a:latin typeface="Arial"/>
                  <a:cs typeface="Arial"/>
                </a:rPr>
                <a:t> </a:t>
              </a:r>
              <a:r>
                <a:rPr lang="en-GB" sz="1800" b="1" spc="-5" dirty="0">
                  <a:solidFill>
                    <a:srgbClr val="0000CC"/>
                  </a:solidFill>
                  <a:latin typeface="Arial"/>
                  <a:cs typeface="Arial"/>
                </a:rPr>
                <a:t>increment</a:t>
              </a:r>
              <a:r>
                <a:rPr lang="en-GB" sz="1800" b="1" dirty="0">
                  <a:solidFill>
                    <a:srgbClr val="0000CC"/>
                  </a:solidFill>
                  <a:latin typeface="Arial"/>
                  <a:cs typeface="Arial"/>
                </a:rPr>
                <a:t> or decrement </a:t>
              </a:r>
              <a:r>
                <a:rPr lang="en-GB" sz="1800" b="1" spc="-5" dirty="0">
                  <a:solidFill>
                    <a:srgbClr val="0000CC"/>
                  </a:solidFill>
                  <a:latin typeface="Arial"/>
                  <a:cs typeface="Arial"/>
                </a:rPr>
                <a:t>operation</a:t>
              </a:r>
              <a:endParaRPr lang="en-GB" sz="1800" dirty="0">
                <a:latin typeface="Arial"/>
                <a:cs typeface="Arial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D3370-69AE-7E81-D3D4-FEC07B77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63559-61D1-C152-FF12-8C04A464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18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719" y="470013"/>
            <a:ext cx="95053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dirty="0">
                <a:solidFill>
                  <a:srgbClr val="0099FF"/>
                </a:solidFill>
              </a:rPr>
              <a:t>if</a:t>
            </a:r>
            <a:r>
              <a:rPr spc="-20" dirty="0">
                <a:solidFill>
                  <a:srgbClr val="0099FF"/>
                </a:solidFill>
              </a:rPr>
              <a:t> </a:t>
            </a:r>
            <a:r>
              <a:rPr dirty="0">
                <a:solidFill>
                  <a:srgbClr val="0099FF"/>
                </a:solidFill>
              </a:rPr>
              <a:t>else</a:t>
            </a:r>
            <a:r>
              <a:rPr spc="-25" dirty="0">
                <a:solidFill>
                  <a:srgbClr val="0099FF"/>
                </a:solidFill>
              </a:rPr>
              <a:t> </a:t>
            </a:r>
            <a:r>
              <a:rPr lang="en-GB" dirty="0"/>
              <a:t>c</a:t>
            </a:r>
            <a:r>
              <a:rPr dirty="0" err="1"/>
              <a:t>onstruct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4C014D-3E83-1ED2-E8D6-4AC6DA424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1" y="1397000"/>
            <a:ext cx="7355549" cy="4779963"/>
          </a:xfrm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>
                <a:solidFill>
                  <a:srgbClr val="0099FF"/>
                </a:solidFill>
              </a:rPr>
              <a:t>if</a:t>
            </a:r>
            <a:r>
              <a:rPr lang="en-GB" dirty="0"/>
              <a:t> statement has a number of variations</a:t>
            </a:r>
          </a:p>
          <a:p>
            <a:r>
              <a:rPr lang="en-GB" dirty="0"/>
              <a:t>The first variation is the </a:t>
            </a:r>
            <a:r>
              <a:rPr lang="en-GB" dirty="0">
                <a:solidFill>
                  <a:srgbClr val="0099FF"/>
                </a:solidFill>
              </a:rPr>
              <a:t>if else</a:t>
            </a:r>
            <a:r>
              <a:rPr lang="en-GB" dirty="0"/>
              <a:t> construct</a:t>
            </a:r>
          </a:p>
          <a:p>
            <a:r>
              <a:rPr lang="en-GB" dirty="0"/>
              <a:t>It tells your program to execute a certain section of code only if a particular test evaluates to true</a:t>
            </a:r>
          </a:p>
          <a:p>
            <a:pPr lvl="1"/>
            <a:r>
              <a:rPr lang="en-GB" sz="2800" dirty="0"/>
              <a:t>However, if the test evaluates to false, a  second section of code (the else section) is  automatically executed</a:t>
            </a:r>
          </a:p>
          <a:p>
            <a:pPr lvl="1"/>
            <a:r>
              <a:rPr lang="en-GB" sz="2800" dirty="0"/>
              <a:t>This means that you can guarantee one and  only one block will execute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708" y="1950561"/>
            <a:ext cx="3442716" cy="3672839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8D73428-FA67-1B31-D55D-F55C859F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579167C-7586-D7C1-61E8-8CCE82D9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19</a:t>
            </a:fld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Lecture</a:t>
            </a:r>
            <a:r>
              <a:rPr spc="-70" dirty="0"/>
              <a:t> </a:t>
            </a:r>
            <a:r>
              <a:rPr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4CF8A0-88DE-63F9-5B68-35C548AEE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Programming Constructs:</a:t>
            </a:r>
          </a:p>
          <a:p>
            <a:pPr lvl="1"/>
            <a:r>
              <a:rPr lang="en-GB" sz="2800" dirty="0"/>
              <a:t>Sequence.</a:t>
            </a:r>
          </a:p>
          <a:p>
            <a:pPr lvl="1"/>
            <a:r>
              <a:rPr lang="en-GB" sz="2800" dirty="0"/>
              <a:t>Selection.</a:t>
            </a:r>
          </a:p>
          <a:p>
            <a:r>
              <a:rPr lang="en-GB" dirty="0"/>
              <a:t>Java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/>
              <a:t> statement.</a:t>
            </a:r>
          </a:p>
          <a:p>
            <a:r>
              <a:rPr lang="en-GB" dirty="0"/>
              <a:t>More on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E758DCB-2464-D64D-FDD4-16B7A816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C82467D-F669-BB96-3EA5-28D071CB9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719" y="470013"/>
            <a:ext cx="95053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99FF"/>
                </a:solidFill>
              </a:rPr>
              <a:t>if</a:t>
            </a:r>
            <a:r>
              <a:rPr spc="-35" dirty="0">
                <a:solidFill>
                  <a:srgbClr val="0099FF"/>
                </a:solidFill>
              </a:rPr>
              <a:t> </a:t>
            </a:r>
            <a:r>
              <a:rPr dirty="0">
                <a:solidFill>
                  <a:srgbClr val="0099FF"/>
                </a:solidFill>
              </a:rPr>
              <a:t>else</a:t>
            </a:r>
            <a:r>
              <a:rPr spc="-35" dirty="0">
                <a:solidFill>
                  <a:srgbClr val="0099FF"/>
                </a:solidFill>
              </a:rPr>
              <a:t> </a:t>
            </a:r>
            <a:r>
              <a:rPr lang="en-GB" dirty="0"/>
              <a:t>o</a:t>
            </a:r>
            <a:r>
              <a:rPr dirty="0" err="1"/>
              <a:t>verview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2D47E9-7A3C-FA8D-2014-F1AD81A02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</a:pPr>
            <a:r>
              <a:rPr lang="en-GB" dirty="0"/>
              <a:t>The format you will use for </a:t>
            </a:r>
            <a:r>
              <a:rPr lang="en-GB" i="1" dirty="0"/>
              <a:t>if-else</a:t>
            </a:r>
            <a:r>
              <a:rPr lang="en-GB" dirty="0"/>
              <a:t> statements is:</a:t>
            </a:r>
          </a:p>
          <a:p>
            <a:pPr marL="0" indent="0">
              <a:buNone/>
            </a:pPr>
            <a:r>
              <a:rPr lang="en-GB" sz="2600" b="1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(test)</a:t>
            </a:r>
          </a:p>
          <a:p>
            <a:pPr marL="0" indent="0">
              <a:buNone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Code to be executed if test is true</a:t>
            </a:r>
          </a:p>
          <a:p>
            <a:pPr marL="0" indent="0">
              <a:buNone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2600" b="1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Code to be executed if test is false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dirty="0"/>
              <a:t>Keep the braces aligned and always indent the code after  the opening braces.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92D1EB7-55C7-BBD3-5448-BBF8F7FD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823F8BF-43EC-D67D-4527-99BA3135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20</a:t>
            </a:fld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719" y="470013"/>
            <a:ext cx="951381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99FF"/>
                </a:solidFill>
              </a:rPr>
              <a:t>if</a:t>
            </a:r>
            <a:r>
              <a:rPr spc="-35" dirty="0">
                <a:solidFill>
                  <a:srgbClr val="0099FF"/>
                </a:solidFill>
              </a:rPr>
              <a:t> </a:t>
            </a:r>
            <a:r>
              <a:rPr dirty="0">
                <a:solidFill>
                  <a:srgbClr val="0099FF"/>
                </a:solidFill>
              </a:rPr>
              <a:t>else</a:t>
            </a:r>
            <a:r>
              <a:rPr spc="-40" dirty="0">
                <a:solidFill>
                  <a:srgbClr val="0099FF"/>
                </a:solidFill>
              </a:rPr>
              <a:t> </a:t>
            </a:r>
            <a:r>
              <a:rPr lang="en-GB" dirty="0"/>
              <a:t>e</a:t>
            </a:r>
            <a:r>
              <a:rPr dirty="0" err="1"/>
              <a:t>xample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53262" y="1714880"/>
            <a:ext cx="8060690" cy="3825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double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attendance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70.0;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ourier New"/>
                <a:cs typeface="Courier New"/>
              </a:rPr>
              <a:t>if(attendance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==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100.0)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  <a:spcBef>
                <a:spcPts val="135"/>
              </a:spcBef>
            </a:pPr>
            <a:r>
              <a:rPr sz="2400" b="1" spc="-10" dirty="0">
                <a:latin typeface="Courier New"/>
                <a:cs typeface="Courier New"/>
              </a:rPr>
              <a:t>System.out.println("Well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done!");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spc="-5" dirty="0">
                <a:latin typeface="Courier New"/>
                <a:cs typeface="Courier New"/>
              </a:rPr>
              <a:t>else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b="1" dirty="0"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  <a:spcBef>
                <a:spcPts val="120"/>
              </a:spcBef>
            </a:pPr>
            <a:r>
              <a:rPr sz="2400" b="1" spc="-10" dirty="0">
                <a:latin typeface="Courier New"/>
                <a:cs typeface="Courier New"/>
              </a:rPr>
              <a:t>System.out.println("Not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good</a:t>
            </a:r>
            <a:r>
              <a:rPr sz="2400" b="1" spc="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enough!");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B458B-D8E1-2E13-8973-0C44418D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903E0-0685-30E2-28F4-9E495642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21</a:t>
            </a:fld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719" y="470655"/>
            <a:ext cx="950534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99FF"/>
                </a:solidFill>
              </a:rPr>
              <a:t>if</a:t>
            </a:r>
            <a:r>
              <a:rPr spc="-45" dirty="0">
                <a:solidFill>
                  <a:srgbClr val="0099FF"/>
                </a:solidFill>
              </a:rPr>
              <a:t> </a:t>
            </a:r>
            <a:r>
              <a:rPr dirty="0">
                <a:solidFill>
                  <a:srgbClr val="0099FF"/>
                </a:solidFill>
              </a:rPr>
              <a:t>else</a:t>
            </a:r>
            <a:r>
              <a:rPr spc="-45" dirty="0">
                <a:solidFill>
                  <a:srgbClr val="0099FF"/>
                </a:solidFill>
              </a:rPr>
              <a:t> </a:t>
            </a:r>
            <a:r>
              <a:rPr lang="en-GB" spc="-45" dirty="0"/>
              <a:t>q</a:t>
            </a:r>
            <a:r>
              <a:rPr dirty="0" err="1"/>
              <a:t>uiz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3D3AF-CD26-2EF8-B479-6BCC7D48A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Write if-else statements to: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Print "in range" if a variable x has a value	between 20  and 50 inclusive, otherwise print "out of range“.</a:t>
            </a:r>
            <a:br>
              <a:rPr lang="en-GB" dirty="0"/>
            </a:b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Output "danger" if the value of pressure equals or  exceeds 100 and temperature equals or exceeds 600.  Otherwise, output "proceed OK".</a:t>
            </a:r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022DB5F-5DCE-1EC0-6C5F-5AC983236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C5B34DE-5EDD-BFDE-92BA-8A9B8D87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22</a:t>
            </a:fld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ADAB57-FA76-47C5-9F84-842DA006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… else if … else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FAA1B-D62C-4957-8C04-C6E465D32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2661EA71-DDAD-80AB-CEED-DB36E6BB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49BAA7BB-1D8E-6C81-8B19-B055239C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555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719" y="470655"/>
            <a:ext cx="950534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99FF"/>
                </a:solidFill>
              </a:rPr>
              <a:t>if</a:t>
            </a:r>
            <a:r>
              <a:rPr sz="4400" spc="-40" dirty="0">
                <a:solidFill>
                  <a:srgbClr val="0099FF"/>
                </a:solidFill>
              </a:rPr>
              <a:t> </a:t>
            </a:r>
            <a:r>
              <a:rPr sz="4400" dirty="0">
                <a:solidFill>
                  <a:srgbClr val="0099FF"/>
                </a:solidFill>
              </a:rPr>
              <a:t>else</a:t>
            </a:r>
            <a:r>
              <a:rPr sz="4400" spc="-40" dirty="0">
                <a:solidFill>
                  <a:srgbClr val="0099FF"/>
                </a:solidFill>
              </a:rPr>
              <a:t> </a:t>
            </a:r>
            <a:r>
              <a:rPr sz="4400" dirty="0">
                <a:solidFill>
                  <a:srgbClr val="0099FF"/>
                </a:solidFill>
              </a:rPr>
              <a:t>if</a:t>
            </a:r>
            <a:r>
              <a:rPr sz="4400" spc="-25" dirty="0">
                <a:solidFill>
                  <a:srgbClr val="0099FF"/>
                </a:solidFill>
              </a:rPr>
              <a:t> </a:t>
            </a:r>
            <a:r>
              <a:rPr lang="en-GB" sz="4400" spc="-25" dirty="0"/>
              <a:t>c</a:t>
            </a:r>
            <a:r>
              <a:rPr sz="4400" dirty="0" err="1"/>
              <a:t>onstruct</a:t>
            </a:r>
            <a:endParaRPr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47B80-9C8A-6B75-2B8C-7F4B62CA3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IF-ELSE IF construct is slightly more complicated.</a:t>
            </a:r>
          </a:p>
          <a:p>
            <a:pPr lvl="1"/>
            <a:r>
              <a:rPr lang="en-GB" sz="2800" dirty="0"/>
              <a:t>It tells your program to execute a certain section of code only if a  particular test evaluates to true.</a:t>
            </a:r>
          </a:p>
          <a:p>
            <a:r>
              <a:rPr lang="en-GB" dirty="0"/>
              <a:t>If the </a:t>
            </a:r>
            <a:r>
              <a:rPr lang="en-GB" b="1" dirty="0"/>
              <a:t>first test </a:t>
            </a:r>
            <a:r>
              <a:rPr lang="en-GB" dirty="0"/>
              <a:t>evaluates to </a:t>
            </a:r>
            <a:r>
              <a:rPr lang="en-GB" b="1" dirty="0"/>
              <a:t>false</a:t>
            </a:r>
            <a:r>
              <a:rPr lang="en-GB" dirty="0"/>
              <a:t>, a second test is evaluated.</a:t>
            </a:r>
          </a:p>
          <a:p>
            <a:pPr lvl="1"/>
            <a:r>
              <a:rPr lang="en-GB" sz="2800" dirty="0"/>
              <a:t>If the </a:t>
            </a:r>
            <a:r>
              <a:rPr lang="en-GB" sz="2800" b="1" dirty="0"/>
              <a:t>second test </a:t>
            </a:r>
            <a:r>
              <a:rPr lang="en-GB" sz="2800" dirty="0"/>
              <a:t>evaluates to </a:t>
            </a:r>
            <a:r>
              <a:rPr lang="en-GB" sz="2800" b="1" dirty="0"/>
              <a:t>true</a:t>
            </a:r>
            <a:r>
              <a:rPr lang="en-GB" sz="2800" dirty="0"/>
              <a:t> a certain section of code will be  executed.</a:t>
            </a:r>
          </a:p>
          <a:p>
            <a:pPr lvl="1"/>
            <a:r>
              <a:rPr lang="en-GB" sz="2800" dirty="0"/>
              <a:t>If the </a:t>
            </a:r>
            <a:r>
              <a:rPr lang="en-GB" sz="2800" b="1" dirty="0"/>
              <a:t>second test </a:t>
            </a:r>
            <a:r>
              <a:rPr lang="en-GB" sz="2800" dirty="0"/>
              <a:t>evaluates to </a:t>
            </a:r>
            <a:r>
              <a:rPr lang="en-GB" sz="2800" b="1" dirty="0"/>
              <a:t>false</a:t>
            </a:r>
            <a:r>
              <a:rPr lang="en-GB" sz="2800" dirty="0"/>
              <a:t> the code will be skipped.</a:t>
            </a:r>
          </a:p>
          <a:p>
            <a:pPr lvl="1"/>
            <a:r>
              <a:rPr lang="en-GB" sz="2800" dirty="0"/>
              <a:t>This means that you can guarantee that </a:t>
            </a:r>
            <a:r>
              <a:rPr lang="en-GB" sz="2800" b="1" dirty="0"/>
              <a:t>zero or one block </a:t>
            </a:r>
            <a:r>
              <a:rPr lang="en-GB" sz="2800" dirty="0"/>
              <a:t>of code will  execute.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169128F-F2C1-54D9-4F16-9F617D62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DFF7A7B-18B5-5D41-2D8D-C27A25C5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24</a:t>
            </a:fld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719" y="470655"/>
            <a:ext cx="950534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99FF"/>
                </a:solidFill>
              </a:rPr>
              <a:t>if</a:t>
            </a:r>
            <a:r>
              <a:rPr sz="4400" spc="-40" dirty="0">
                <a:solidFill>
                  <a:srgbClr val="0099FF"/>
                </a:solidFill>
              </a:rPr>
              <a:t> </a:t>
            </a:r>
            <a:r>
              <a:rPr sz="4400" dirty="0">
                <a:solidFill>
                  <a:srgbClr val="0099FF"/>
                </a:solidFill>
              </a:rPr>
              <a:t>else</a:t>
            </a:r>
            <a:r>
              <a:rPr sz="4400" spc="-35" dirty="0">
                <a:solidFill>
                  <a:srgbClr val="0099FF"/>
                </a:solidFill>
              </a:rPr>
              <a:t> </a:t>
            </a:r>
            <a:r>
              <a:rPr sz="4400" dirty="0">
                <a:solidFill>
                  <a:srgbClr val="0099FF"/>
                </a:solidFill>
              </a:rPr>
              <a:t>if</a:t>
            </a:r>
            <a:r>
              <a:rPr sz="4400" spc="-20" dirty="0"/>
              <a:t> </a:t>
            </a:r>
            <a:r>
              <a:rPr lang="en-GB" sz="4400" spc="-20" dirty="0"/>
              <a:t>o</a:t>
            </a:r>
            <a:r>
              <a:rPr sz="4400" spc="-5" dirty="0" err="1"/>
              <a:t>verview</a:t>
            </a:r>
            <a:endParaRPr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EF1F6-A209-9604-E961-E8C0BF58E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GB" sz="3400" dirty="0"/>
              <a:t>The format you will use for if-else if statements is: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if(test1)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Code to be executed if test1 is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(test 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Code to be executed if test2 is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(test 3)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code to be executed if test3 is true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GB" sz="3400" dirty="0"/>
              <a:t>Keep the braces aligned and always indent the code after the  opening braces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FB3F69C-F4BE-7D23-B50D-B1CBE4DB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9C17FCB-8878-7186-D2F0-100C6B6D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25</a:t>
            </a:fld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511" y="452531"/>
            <a:ext cx="67398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99FF"/>
                </a:solidFill>
              </a:rPr>
              <a:t>if</a:t>
            </a:r>
            <a:r>
              <a:rPr sz="4400" spc="-30" dirty="0">
                <a:solidFill>
                  <a:srgbClr val="0099FF"/>
                </a:solidFill>
              </a:rPr>
              <a:t> </a:t>
            </a:r>
            <a:r>
              <a:rPr sz="4400" dirty="0">
                <a:solidFill>
                  <a:srgbClr val="0099FF"/>
                </a:solidFill>
              </a:rPr>
              <a:t>else</a:t>
            </a:r>
            <a:r>
              <a:rPr sz="4400" spc="-30" dirty="0">
                <a:solidFill>
                  <a:srgbClr val="0099FF"/>
                </a:solidFill>
              </a:rPr>
              <a:t> </a:t>
            </a:r>
            <a:r>
              <a:rPr sz="4400" dirty="0">
                <a:solidFill>
                  <a:srgbClr val="0099FF"/>
                </a:solidFill>
              </a:rPr>
              <a:t>if</a:t>
            </a:r>
            <a:r>
              <a:rPr sz="4400" spc="-15" dirty="0">
                <a:solidFill>
                  <a:srgbClr val="0099FF"/>
                </a:solidFill>
              </a:rPr>
              <a:t> </a:t>
            </a:r>
            <a:r>
              <a:rPr lang="en-GB" sz="4400" dirty="0"/>
              <a:t>o</a:t>
            </a:r>
            <a:r>
              <a:rPr sz="4400" dirty="0" err="1"/>
              <a:t>verview</a:t>
            </a:r>
            <a:r>
              <a:rPr sz="4400" spc="-40" dirty="0"/>
              <a:t> </a:t>
            </a:r>
            <a:r>
              <a:rPr lang="en-GB" sz="4400" spc="-40" dirty="0"/>
              <a:t>e</a:t>
            </a:r>
            <a:r>
              <a:rPr sz="4400" dirty="0" err="1"/>
              <a:t>xample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673101" y="1616481"/>
            <a:ext cx="6962775" cy="3789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79345">
              <a:lnSpc>
                <a:spcPct val="114599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double </a:t>
            </a:r>
            <a:r>
              <a:rPr sz="2400" b="1" spc="-10" dirty="0">
                <a:latin typeface="Courier New"/>
                <a:cs typeface="Courier New"/>
              </a:rPr>
              <a:t>attendance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10" dirty="0">
                <a:latin typeface="Courier New"/>
                <a:cs typeface="Courier New"/>
              </a:rPr>
              <a:t>85.0; </a:t>
            </a:r>
            <a:r>
              <a:rPr sz="2400" b="1" spc="-143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if(attendance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==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100.0)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400" b="1" dirty="0"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09"/>
              </a:spcBef>
            </a:pPr>
            <a:r>
              <a:rPr sz="2400" b="1" spc="-10" dirty="0">
                <a:latin typeface="Courier New"/>
                <a:cs typeface="Courier New"/>
              </a:rPr>
              <a:t>System.out.println("Well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done!");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400" b="1" spc="-5" dirty="0">
                <a:latin typeface="Courier New"/>
                <a:cs typeface="Courier New"/>
              </a:rPr>
              <a:t>else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if(attendance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&gt;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80)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b="1" dirty="0"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20"/>
              </a:spcBef>
            </a:pPr>
            <a:r>
              <a:rPr sz="2400" b="1" spc="-10" dirty="0">
                <a:latin typeface="Courier New"/>
                <a:cs typeface="Courier New"/>
              </a:rPr>
              <a:t>System.out.println("Not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bad!");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9160" y="5114014"/>
            <a:ext cx="621284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0" dirty="0">
                <a:solidFill>
                  <a:srgbClr val="0000CC"/>
                </a:solidFill>
                <a:latin typeface="Arial"/>
                <a:cs typeface="Arial"/>
              </a:rPr>
              <a:t>You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can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have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any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number of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…else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if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clauses.</a:t>
            </a:r>
            <a:endParaRPr lang="en-GB" sz="2000" b="1" dirty="0">
              <a:solidFill>
                <a:srgbClr val="0000CC"/>
              </a:solidFill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Only </a:t>
            </a:r>
            <a:r>
              <a:rPr sz="2000" b="1" spc="-54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one/zero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block of code </a:t>
            </a:r>
            <a:r>
              <a:rPr sz="2000" b="1" spc="5" dirty="0">
                <a:solidFill>
                  <a:srgbClr val="0000CC"/>
                </a:solidFill>
                <a:latin typeface="Arial"/>
                <a:cs typeface="Arial"/>
              </a:rPr>
              <a:t>will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execute. </a:t>
            </a:r>
            <a:r>
              <a:rPr sz="2000" b="1" spc="-50" dirty="0">
                <a:solidFill>
                  <a:srgbClr val="0000CC"/>
                </a:solidFill>
                <a:latin typeface="Arial"/>
                <a:cs typeface="Arial"/>
              </a:rPr>
              <a:t>You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can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also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 add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an</a:t>
            </a:r>
            <a:r>
              <a:rPr sz="20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else</a:t>
            </a:r>
            <a:r>
              <a:rPr sz="20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clause</a:t>
            </a:r>
            <a:r>
              <a:rPr sz="20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to</a:t>
            </a:r>
            <a:r>
              <a:rPr sz="20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an</a:t>
            </a:r>
            <a:r>
              <a:rPr sz="20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if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-</a:t>
            </a:r>
            <a:r>
              <a:rPr sz="20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else</a:t>
            </a:r>
            <a:r>
              <a:rPr sz="20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if</a:t>
            </a:r>
            <a:r>
              <a:rPr sz="20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construct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B246006-86EB-7F85-3F06-264DB60D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6F9C3CF-9AD7-04B4-8AD1-92CA5274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26</a:t>
            </a:fld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719" y="471296"/>
            <a:ext cx="95138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99FF"/>
                </a:solidFill>
              </a:rPr>
              <a:t>if</a:t>
            </a:r>
            <a:r>
              <a:rPr spc="-20" dirty="0">
                <a:solidFill>
                  <a:srgbClr val="0099FF"/>
                </a:solidFill>
              </a:rPr>
              <a:t> </a:t>
            </a:r>
            <a:r>
              <a:rPr spc="-5" dirty="0">
                <a:solidFill>
                  <a:srgbClr val="0099FF"/>
                </a:solidFill>
              </a:rPr>
              <a:t>else</a:t>
            </a:r>
            <a:r>
              <a:rPr dirty="0">
                <a:solidFill>
                  <a:srgbClr val="0099FF"/>
                </a:solidFill>
              </a:rPr>
              <a:t> </a:t>
            </a:r>
            <a:r>
              <a:rPr spc="-5" dirty="0">
                <a:solidFill>
                  <a:srgbClr val="0099FF"/>
                </a:solidFill>
              </a:rPr>
              <a:t>if</a:t>
            </a:r>
            <a:r>
              <a:rPr spc="-20" dirty="0"/>
              <a:t> </a:t>
            </a:r>
            <a:r>
              <a:rPr lang="en-GB" spc="-5" dirty="0"/>
              <a:t>e</a:t>
            </a:r>
            <a:r>
              <a:rPr spc="-5" dirty="0" err="1"/>
              <a:t>xample</a:t>
            </a:r>
            <a:r>
              <a:rPr spc="15" dirty="0"/>
              <a:t> </a:t>
            </a:r>
            <a:r>
              <a:rPr spc="-5" dirty="0"/>
              <a:t>(</a:t>
            </a:r>
            <a:r>
              <a:rPr lang="en-GB" spc="-5" dirty="0"/>
              <a:t>d</a:t>
            </a:r>
            <a:r>
              <a:rPr spc="-5" dirty="0" err="1"/>
              <a:t>iscounts</a:t>
            </a:r>
            <a:r>
              <a:rPr spc="-5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9758" y="1342818"/>
            <a:ext cx="3253104" cy="43122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900" b="1" spc="-5" dirty="0">
                <a:latin typeface="Courier New"/>
                <a:cs typeface="Courier New"/>
              </a:rPr>
              <a:t>if(qty</a:t>
            </a:r>
            <a:r>
              <a:rPr sz="1900" b="1" spc="-45" dirty="0">
                <a:latin typeface="Courier New"/>
                <a:cs typeface="Courier New"/>
              </a:rPr>
              <a:t> </a:t>
            </a:r>
            <a:r>
              <a:rPr sz="1900" b="1" spc="-5" dirty="0">
                <a:latin typeface="Courier New"/>
                <a:cs typeface="Courier New"/>
              </a:rPr>
              <a:t>&gt;</a:t>
            </a:r>
            <a:r>
              <a:rPr sz="1900" b="1" spc="-30" dirty="0">
                <a:latin typeface="Courier New"/>
                <a:cs typeface="Courier New"/>
              </a:rPr>
              <a:t> </a:t>
            </a:r>
            <a:r>
              <a:rPr sz="1900" b="1" spc="-5" dirty="0">
                <a:latin typeface="Courier New"/>
                <a:cs typeface="Courier New"/>
              </a:rPr>
              <a:t>100)</a:t>
            </a:r>
            <a:endParaRPr sz="1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900" b="1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9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315"/>
              </a:spcBef>
            </a:pPr>
            <a:r>
              <a:rPr sz="1900" b="1" spc="-5" dirty="0">
                <a:latin typeface="Courier New"/>
                <a:cs typeface="Courier New"/>
              </a:rPr>
              <a:t>discount</a:t>
            </a:r>
            <a:r>
              <a:rPr sz="1900" b="1" spc="-40" dirty="0">
                <a:latin typeface="Courier New"/>
                <a:cs typeface="Courier New"/>
              </a:rPr>
              <a:t> </a:t>
            </a:r>
            <a:r>
              <a:rPr sz="1900" b="1" spc="-5" dirty="0">
                <a:latin typeface="Courier New"/>
                <a:cs typeface="Courier New"/>
              </a:rPr>
              <a:t>=</a:t>
            </a:r>
            <a:r>
              <a:rPr sz="1900" b="1" spc="-45" dirty="0">
                <a:latin typeface="Courier New"/>
                <a:cs typeface="Courier New"/>
              </a:rPr>
              <a:t> </a:t>
            </a:r>
            <a:r>
              <a:rPr sz="1900" b="1" spc="-5" dirty="0">
                <a:latin typeface="Courier New"/>
                <a:cs typeface="Courier New"/>
              </a:rPr>
              <a:t>0.15;</a:t>
            </a:r>
            <a:endParaRPr sz="1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900" b="1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900" b="1" spc="-5" dirty="0">
                <a:latin typeface="Courier New"/>
                <a:cs typeface="Courier New"/>
              </a:rPr>
              <a:t>else</a:t>
            </a:r>
            <a:r>
              <a:rPr sz="1900" b="1" spc="-20" dirty="0">
                <a:latin typeface="Courier New"/>
                <a:cs typeface="Courier New"/>
              </a:rPr>
              <a:t> </a:t>
            </a:r>
            <a:r>
              <a:rPr sz="1900" b="1" spc="-10" dirty="0">
                <a:latin typeface="Courier New"/>
                <a:cs typeface="Courier New"/>
              </a:rPr>
              <a:t>if(qty </a:t>
            </a:r>
            <a:r>
              <a:rPr sz="1900" b="1" spc="-5" dirty="0">
                <a:latin typeface="Courier New"/>
                <a:cs typeface="Courier New"/>
              </a:rPr>
              <a:t>&gt;</a:t>
            </a:r>
            <a:r>
              <a:rPr sz="1900" b="1" spc="-15" dirty="0">
                <a:latin typeface="Courier New"/>
                <a:cs typeface="Courier New"/>
              </a:rPr>
              <a:t> </a:t>
            </a:r>
            <a:r>
              <a:rPr sz="1900" b="1" spc="-5" dirty="0">
                <a:latin typeface="Courier New"/>
                <a:cs typeface="Courier New"/>
              </a:rPr>
              <a:t>50)</a:t>
            </a:r>
            <a:endParaRPr sz="1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900" b="1" spc="-5" dirty="0">
                <a:solidFill>
                  <a:srgbClr val="0000CC"/>
                </a:solidFill>
                <a:latin typeface="Courier New"/>
                <a:cs typeface="Courier New"/>
              </a:rPr>
              <a:t>{</a:t>
            </a:r>
            <a:endParaRPr sz="19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310"/>
              </a:spcBef>
            </a:pPr>
            <a:r>
              <a:rPr sz="1900" b="1" spc="-5" dirty="0">
                <a:latin typeface="Courier New"/>
                <a:cs typeface="Courier New"/>
              </a:rPr>
              <a:t>discount</a:t>
            </a:r>
            <a:r>
              <a:rPr sz="1900" b="1" spc="-40" dirty="0">
                <a:latin typeface="Courier New"/>
                <a:cs typeface="Courier New"/>
              </a:rPr>
              <a:t> </a:t>
            </a:r>
            <a:r>
              <a:rPr sz="1900" b="1" spc="-5" dirty="0">
                <a:latin typeface="Courier New"/>
                <a:cs typeface="Courier New"/>
              </a:rPr>
              <a:t>=</a:t>
            </a:r>
            <a:r>
              <a:rPr sz="1900" b="1" spc="-45" dirty="0">
                <a:latin typeface="Courier New"/>
                <a:cs typeface="Courier New"/>
              </a:rPr>
              <a:t> </a:t>
            </a:r>
            <a:r>
              <a:rPr sz="1900" b="1" spc="-5" dirty="0">
                <a:latin typeface="Courier New"/>
                <a:cs typeface="Courier New"/>
              </a:rPr>
              <a:t>0.10;</a:t>
            </a:r>
            <a:endParaRPr sz="1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900" b="1" spc="-5" dirty="0">
                <a:solidFill>
                  <a:srgbClr val="0000CC"/>
                </a:solidFill>
                <a:latin typeface="Courier New"/>
                <a:cs typeface="Courier New"/>
              </a:rPr>
              <a:t>}</a:t>
            </a:r>
            <a:endParaRPr sz="1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900" b="1" spc="-5" dirty="0">
                <a:latin typeface="Courier New"/>
                <a:cs typeface="Courier New"/>
              </a:rPr>
              <a:t>else</a:t>
            </a:r>
            <a:endParaRPr sz="1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900" b="1" spc="-5" dirty="0">
                <a:solidFill>
                  <a:srgbClr val="00AF50"/>
                </a:solidFill>
                <a:latin typeface="Courier New"/>
                <a:cs typeface="Courier New"/>
              </a:rPr>
              <a:t>{</a:t>
            </a:r>
            <a:endParaRPr sz="1900" dirty="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  <a:spcBef>
                <a:spcPts val="320"/>
              </a:spcBef>
            </a:pPr>
            <a:r>
              <a:rPr sz="1900" b="1" spc="-5" dirty="0">
                <a:latin typeface="Courier New"/>
                <a:cs typeface="Courier New"/>
              </a:rPr>
              <a:t>discount</a:t>
            </a:r>
            <a:r>
              <a:rPr sz="1900" b="1" spc="-35" dirty="0">
                <a:latin typeface="Courier New"/>
                <a:cs typeface="Courier New"/>
              </a:rPr>
              <a:t> </a:t>
            </a:r>
            <a:r>
              <a:rPr sz="1900" b="1" spc="-5" dirty="0">
                <a:latin typeface="Courier New"/>
                <a:cs typeface="Courier New"/>
              </a:rPr>
              <a:t>=</a:t>
            </a:r>
            <a:r>
              <a:rPr sz="1900" b="1" spc="-45" dirty="0">
                <a:latin typeface="Courier New"/>
                <a:cs typeface="Courier New"/>
              </a:rPr>
              <a:t> </a:t>
            </a:r>
            <a:r>
              <a:rPr sz="1900" b="1" spc="-5" dirty="0">
                <a:latin typeface="Courier New"/>
                <a:cs typeface="Courier New"/>
              </a:rPr>
              <a:t>0;</a:t>
            </a:r>
            <a:endParaRPr sz="1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900" b="1" spc="-5" dirty="0">
                <a:solidFill>
                  <a:srgbClr val="00AF50"/>
                </a:solidFill>
                <a:latin typeface="Courier New"/>
                <a:cs typeface="Courier New"/>
              </a:rPr>
              <a:t>}</a:t>
            </a:r>
            <a:endParaRPr sz="1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900" b="1" spc="-5" dirty="0">
                <a:latin typeface="Courier New"/>
                <a:cs typeface="Courier New"/>
              </a:rPr>
              <a:t>total</a:t>
            </a:r>
            <a:r>
              <a:rPr sz="1900" b="1" spc="-15" dirty="0">
                <a:latin typeface="Courier New"/>
                <a:cs typeface="Courier New"/>
              </a:rPr>
              <a:t> </a:t>
            </a:r>
            <a:r>
              <a:rPr sz="1900" b="1" spc="-5" dirty="0">
                <a:latin typeface="Courier New"/>
                <a:cs typeface="Courier New"/>
              </a:rPr>
              <a:t>=</a:t>
            </a:r>
            <a:r>
              <a:rPr sz="1900" b="1" spc="-30" dirty="0">
                <a:latin typeface="Courier New"/>
                <a:cs typeface="Courier New"/>
              </a:rPr>
              <a:t> </a:t>
            </a:r>
            <a:r>
              <a:rPr sz="1900" b="1" spc="-5" dirty="0">
                <a:latin typeface="Courier New"/>
                <a:cs typeface="Courier New"/>
              </a:rPr>
              <a:t>(price</a:t>
            </a:r>
            <a:r>
              <a:rPr sz="1900" b="1" spc="-15" dirty="0">
                <a:latin typeface="Courier New"/>
                <a:cs typeface="Courier New"/>
              </a:rPr>
              <a:t> </a:t>
            </a:r>
            <a:r>
              <a:rPr sz="1900" b="1" spc="-5" dirty="0">
                <a:latin typeface="Courier New"/>
                <a:cs typeface="Courier New"/>
              </a:rPr>
              <a:t>*</a:t>
            </a:r>
            <a:r>
              <a:rPr sz="1900" b="1" spc="-30" dirty="0">
                <a:latin typeface="Courier New"/>
                <a:cs typeface="Courier New"/>
              </a:rPr>
              <a:t> </a:t>
            </a:r>
            <a:r>
              <a:rPr sz="1900" b="1" spc="-5" dirty="0">
                <a:latin typeface="Courier New"/>
                <a:cs typeface="Courier New"/>
              </a:rPr>
              <a:t>qty);</a:t>
            </a:r>
            <a:endParaRPr sz="19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07389" y="5340206"/>
            <a:ext cx="1904364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Courier New"/>
                <a:cs typeface="Courier New"/>
              </a:rPr>
              <a:t>//</a:t>
            </a:r>
            <a:r>
              <a:rPr sz="1900" b="1" spc="-40" dirty="0">
                <a:latin typeface="Courier New"/>
                <a:cs typeface="Courier New"/>
              </a:rPr>
              <a:t> </a:t>
            </a:r>
            <a:r>
              <a:rPr sz="1900" b="1" spc="-5" dirty="0">
                <a:latin typeface="Courier New"/>
                <a:cs typeface="Courier New"/>
              </a:rPr>
              <a:t>Calc</a:t>
            </a:r>
            <a:r>
              <a:rPr sz="1900" b="1" spc="-50" dirty="0">
                <a:latin typeface="Courier New"/>
                <a:cs typeface="Courier New"/>
              </a:rPr>
              <a:t> </a:t>
            </a:r>
            <a:r>
              <a:rPr sz="1900" b="1" spc="-5" dirty="0">
                <a:latin typeface="Courier New"/>
                <a:cs typeface="Courier New"/>
              </a:rPr>
              <a:t>total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9758" y="5670813"/>
            <a:ext cx="695896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57015" algn="l"/>
              </a:tabLst>
            </a:pPr>
            <a:r>
              <a:rPr sz="1900" b="1" spc="-5" dirty="0">
                <a:latin typeface="Courier New"/>
                <a:cs typeface="Courier New"/>
              </a:rPr>
              <a:t>total</a:t>
            </a:r>
            <a:r>
              <a:rPr sz="1900" b="1" spc="10" dirty="0">
                <a:latin typeface="Courier New"/>
                <a:cs typeface="Courier New"/>
              </a:rPr>
              <a:t> </a:t>
            </a:r>
            <a:r>
              <a:rPr sz="1900" b="1" spc="-10" dirty="0">
                <a:latin typeface="Courier New"/>
                <a:cs typeface="Courier New"/>
              </a:rPr>
              <a:t>-=</a:t>
            </a:r>
            <a:r>
              <a:rPr sz="1900" b="1" spc="10" dirty="0">
                <a:latin typeface="Courier New"/>
                <a:cs typeface="Courier New"/>
              </a:rPr>
              <a:t> </a:t>
            </a:r>
            <a:r>
              <a:rPr sz="1900" b="1" spc="-5" dirty="0">
                <a:latin typeface="Courier New"/>
                <a:cs typeface="Courier New"/>
              </a:rPr>
              <a:t>total</a:t>
            </a:r>
            <a:r>
              <a:rPr sz="1900" b="1" spc="5" dirty="0">
                <a:latin typeface="Courier New"/>
                <a:cs typeface="Courier New"/>
              </a:rPr>
              <a:t> </a:t>
            </a:r>
            <a:r>
              <a:rPr sz="1900" b="1" spc="-5" dirty="0">
                <a:latin typeface="Courier New"/>
                <a:cs typeface="Courier New"/>
              </a:rPr>
              <a:t>* discount;	//</a:t>
            </a:r>
            <a:r>
              <a:rPr sz="1900" b="1" spc="-50" dirty="0">
                <a:latin typeface="Courier New"/>
                <a:cs typeface="Courier New"/>
              </a:rPr>
              <a:t> </a:t>
            </a:r>
            <a:r>
              <a:rPr sz="1900" b="1" spc="-5" dirty="0">
                <a:latin typeface="Courier New"/>
                <a:cs typeface="Courier New"/>
              </a:rPr>
              <a:t>Subtract</a:t>
            </a:r>
            <a:r>
              <a:rPr sz="1900" b="1" spc="-50" dirty="0">
                <a:latin typeface="Courier New"/>
                <a:cs typeface="Courier New"/>
              </a:rPr>
              <a:t> </a:t>
            </a:r>
            <a:r>
              <a:rPr sz="1900" b="1" spc="-5" dirty="0">
                <a:latin typeface="Courier New"/>
                <a:cs typeface="Courier New"/>
              </a:rPr>
              <a:t>discount</a:t>
            </a:r>
            <a:endParaRPr sz="1900" dirty="0">
              <a:latin typeface="Courier New"/>
              <a:cs typeface="Courier New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6CFCF4D-4989-0E43-B1FA-C0DBD677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96CF822-D190-680A-022C-441EDAB0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27</a:t>
            </a:fld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7901" y="1481793"/>
            <a:ext cx="246020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Calibri"/>
                <a:cs typeface="Calibri"/>
              </a:rPr>
              <a:t>Grade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Breakdown: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Grades</a:t>
            </a:r>
            <a:r>
              <a:rPr sz="4400" spc="-15" dirty="0"/>
              <a:t> </a:t>
            </a:r>
            <a:r>
              <a:rPr sz="4400" dirty="0"/>
              <a:t>(if-else</a:t>
            </a:r>
            <a:r>
              <a:rPr sz="4400" spc="-45" dirty="0"/>
              <a:t> </a:t>
            </a:r>
            <a:r>
              <a:rPr sz="4400" dirty="0"/>
              <a:t>if</a:t>
            </a:r>
            <a:r>
              <a:rPr sz="4400" spc="-15" dirty="0"/>
              <a:t> </a:t>
            </a:r>
            <a:r>
              <a:rPr sz="4400" dirty="0"/>
              <a:t>example)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59606" y="1004629"/>
            <a:ext cx="2101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char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grade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=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'-';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59606" y="1224145"/>
            <a:ext cx="17348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int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mark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=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57;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9606" y="1662973"/>
            <a:ext cx="4664710" cy="4658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if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(mark &gt;=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70 &amp;&amp; </a:t>
            </a:r>
            <a:r>
              <a:rPr sz="1600" b="1" dirty="0">
                <a:latin typeface="Courier New"/>
                <a:cs typeface="Courier New"/>
              </a:rPr>
              <a:t>mark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&lt;=</a:t>
            </a:r>
            <a:r>
              <a:rPr sz="1600" b="1" spc="-5" dirty="0">
                <a:latin typeface="Courier New"/>
                <a:cs typeface="Courier New"/>
              </a:rPr>
              <a:t> 100)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378460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grade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=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'A';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else if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(mark &gt;= 60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&amp;&amp; </a:t>
            </a:r>
            <a:r>
              <a:rPr sz="1600" b="1" dirty="0">
                <a:latin typeface="Courier New"/>
                <a:cs typeface="Courier New"/>
              </a:rPr>
              <a:t>mark</a:t>
            </a:r>
            <a:r>
              <a:rPr sz="1600" b="1" spc="-5" dirty="0">
                <a:latin typeface="Courier New"/>
                <a:cs typeface="Courier New"/>
              </a:rPr>
              <a:t> &lt;=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69)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378460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grade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=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'B';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else if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(mark &gt;= 50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&amp;&amp; </a:t>
            </a:r>
            <a:r>
              <a:rPr sz="1600" b="1" dirty="0">
                <a:latin typeface="Courier New"/>
                <a:cs typeface="Courier New"/>
              </a:rPr>
              <a:t>mark</a:t>
            </a:r>
            <a:r>
              <a:rPr sz="1600" b="1" spc="-5" dirty="0">
                <a:latin typeface="Courier New"/>
                <a:cs typeface="Courier New"/>
              </a:rPr>
              <a:t> &lt;=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59)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378460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grade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=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'C';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else if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(mark &gt;= 40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&amp;&amp; </a:t>
            </a:r>
            <a:r>
              <a:rPr sz="1600" b="1" dirty="0">
                <a:latin typeface="Courier New"/>
                <a:cs typeface="Courier New"/>
              </a:rPr>
              <a:t>mark</a:t>
            </a:r>
            <a:r>
              <a:rPr sz="1600" b="1" spc="-5" dirty="0">
                <a:latin typeface="Courier New"/>
                <a:cs typeface="Courier New"/>
              </a:rPr>
              <a:t> &lt;=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49)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378460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grade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=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'D';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else if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(mark &gt;= 0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&amp;&amp; </a:t>
            </a:r>
            <a:r>
              <a:rPr sz="1600" b="1" dirty="0">
                <a:latin typeface="Courier New"/>
                <a:cs typeface="Courier New"/>
              </a:rPr>
              <a:t>mark</a:t>
            </a:r>
            <a:r>
              <a:rPr sz="1600" b="1" spc="-5" dirty="0">
                <a:latin typeface="Courier New"/>
                <a:cs typeface="Courier New"/>
              </a:rPr>
              <a:t> &lt;= </a:t>
            </a:r>
            <a:r>
              <a:rPr sz="1600" b="1" dirty="0">
                <a:latin typeface="Courier New"/>
                <a:cs typeface="Courier New"/>
              </a:rPr>
              <a:t>39)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378460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grade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=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'F';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825"/>
              </a:lnSpc>
            </a:pPr>
            <a:r>
              <a:rPr sz="1600" b="1" spc="-5" dirty="0">
                <a:latin typeface="Courier New"/>
                <a:cs typeface="Courier New"/>
              </a:rPr>
              <a:t>System.out.println("Grade: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"</a:t>
            </a:r>
            <a:r>
              <a:rPr sz="1600" b="1" spc="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+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grade);</a:t>
            </a:r>
            <a:endParaRPr sz="1600" dirty="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893846"/>
              </p:ext>
            </p:extLst>
          </p:nvPr>
        </p:nvGraphicFramePr>
        <p:xfrm>
          <a:off x="2005512" y="2035474"/>
          <a:ext cx="1967864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3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C278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Grade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C27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70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CD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C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60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69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50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59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CD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C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40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49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39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CD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3C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018595" y="4675521"/>
            <a:ext cx="2950969" cy="105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Java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opposite: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Can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simplified?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81742A5-19CC-2FE8-E30E-AA5B1C84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9BBAD533-1F73-5F3B-D4F1-D25BE9F2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28</a:t>
            </a:fld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Grades</a:t>
            </a:r>
            <a:r>
              <a:rPr sz="4400" spc="-75" dirty="0"/>
              <a:t> </a:t>
            </a:r>
            <a:r>
              <a:rPr sz="4400" dirty="0"/>
              <a:t>(simplified)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07439" y="1176905"/>
            <a:ext cx="2101215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</a:pPr>
            <a:r>
              <a:rPr sz="1600" b="1" spc="-5" dirty="0">
                <a:latin typeface="Courier New"/>
                <a:cs typeface="Courier New"/>
              </a:rPr>
              <a:t>char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grade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=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'-'; </a:t>
            </a:r>
            <a:r>
              <a:rPr sz="1600" b="1" spc="-944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int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mark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=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57;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54067" y="1702729"/>
            <a:ext cx="35648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//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Keep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&lt;= </a:t>
            </a:r>
            <a:r>
              <a:rPr sz="1600" b="1" dirty="0">
                <a:latin typeface="Courier New"/>
                <a:cs typeface="Courier New"/>
              </a:rPr>
              <a:t>100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for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validation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54067" y="5155446"/>
            <a:ext cx="39319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// </a:t>
            </a:r>
            <a:r>
              <a:rPr sz="1600" b="1" dirty="0">
                <a:latin typeface="Courier New"/>
                <a:cs typeface="Courier New"/>
              </a:rPr>
              <a:t>Keep </a:t>
            </a:r>
            <a:r>
              <a:rPr sz="1600" b="1" spc="-5" dirty="0">
                <a:latin typeface="Courier New"/>
                <a:cs typeface="Courier New"/>
              </a:rPr>
              <a:t>condition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for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validation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7439" y="1702729"/>
            <a:ext cx="3686175" cy="4220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if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(mark &gt;=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70 &amp;&amp; </a:t>
            </a:r>
            <a:r>
              <a:rPr sz="1600" b="1" dirty="0">
                <a:latin typeface="Courier New"/>
                <a:cs typeface="Courier New"/>
              </a:rPr>
              <a:t>mark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&lt;=</a:t>
            </a:r>
            <a:r>
              <a:rPr sz="1600" b="1" spc="-5" dirty="0">
                <a:latin typeface="Courier New"/>
                <a:cs typeface="Courier New"/>
              </a:rPr>
              <a:t> 100)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378460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grade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=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'A';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else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if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(mark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&gt;=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60)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378460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grade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=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'B';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else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if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(mark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&gt;=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50)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378460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grade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=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'C';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else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if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(mark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&gt;=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40)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378460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grade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=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'D';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else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if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(mark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&gt;=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0)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378460">
              <a:lnSpc>
                <a:spcPts val="1825"/>
              </a:lnSpc>
            </a:pPr>
            <a:r>
              <a:rPr sz="1600" b="1" spc="-5" dirty="0">
                <a:latin typeface="Courier New"/>
                <a:cs typeface="Courier New"/>
              </a:rPr>
              <a:t>grade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=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'F';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7439" y="5820514"/>
            <a:ext cx="4664710" cy="488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825"/>
              </a:lnSpc>
            </a:pPr>
            <a:r>
              <a:rPr sz="1600" b="1" spc="-5" dirty="0">
                <a:latin typeface="Courier New"/>
                <a:cs typeface="Courier New"/>
              </a:rPr>
              <a:t>System.out.println("Grade: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"</a:t>
            </a:r>
            <a:r>
              <a:rPr sz="1600" b="1" spc="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+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grade);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0E8AF15-1760-279F-C5D0-5724FADD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72B8CA8-5D77-644A-A5DA-E75C1711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29</a:t>
            </a:fld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719" y="470655"/>
            <a:ext cx="950534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dirty="0"/>
              <a:t>Concepts you should now be aware of:</a:t>
            </a:r>
            <a:endParaRPr spc="-5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0AEEE-8584-0DED-2891-5BB14CB26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 of Software Development Lifecycle.</a:t>
            </a:r>
          </a:p>
          <a:p>
            <a:r>
              <a:rPr lang="en-GB" dirty="0"/>
              <a:t>Presented the tools to program in Java</a:t>
            </a:r>
          </a:p>
          <a:p>
            <a:r>
              <a:rPr lang="en-GB" dirty="0"/>
              <a:t>Presented the anatomy of a simple java program</a:t>
            </a:r>
          </a:p>
          <a:p>
            <a:r>
              <a:rPr lang="en-GB" dirty="0"/>
              <a:t>Primitive Data</a:t>
            </a:r>
          </a:p>
          <a:p>
            <a:r>
              <a:rPr lang="en-GB" dirty="0"/>
              <a:t>Displaying message/variables</a:t>
            </a:r>
          </a:p>
          <a:p>
            <a:r>
              <a:rPr lang="en-GB" dirty="0"/>
              <a:t>Simple Java Program using instruction sequence</a:t>
            </a:r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1D55B3B-B746-E7B1-2ADA-CB1CB3B8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C4A28EA-001B-B14E-3E51-74BB4ADF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Expressions</a:t>
            </a:r>
            <a:r>
              <a:rPr sz="4400" spc="-40" dirty="0"/>
              <a:t> </a:t>
            </a:r>
            <a:r>
              <a:rPr sz="4400" dirty="0"/>
              <a:t>–</a:t>
            </a:r>
            <a:r>
              <a:rPr sz="4400" spc="-5" dirty="0"/>
              <a:t> Quick</a:t>
            </a:r>
            <a:r>
              <a:rPr sz="4400" spc="-20" dirty="0"/>
              <a:t> </a:t>
            </a:r>
            <a:r>
              <a:rPr sz="4400" dirty="0"/>
              <a:t>Exercise</a:t>
            </a:r>
            <a:endParaRPr sz="4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CD7C3-D787-6C06-CC03-543E58E5F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an expression to check that a, b and c are all  equal.</a:t>
            </a:r>
          </a:p>
          <a:p>
            <a:r>
              <a:rPr lang="en-GB" dirty="0"/>
              <a:t>To be eligible for a discount you must be between 13  and 18 years old or be a member (</a:t>
            </a:r>
            <a:r>
              <a:rPr lang="en-GB" dirty="0" err="1"/>
              <a:t>boolean</a:t>
            </a:r>
            <a:r>
              <a:rPr lang="en-GB" dirty="0"/>
              <a:t>).  Write  an expression for this rule.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For students with programming experience:</a:t>
            </a:r>
          </a:p>
          <a:p>
            <a:r>
              <a:rPr lang="en-GB" dirty="0"/>
              <a:t>Simplify:	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!(a == 165 &amp;&amp; b != 8)</a:t>
            </a:r>
          </a:p>
          <a:p>
            <a:r>
              <a:rPr lang="en-GB" dirty="0"/>
              <a:t>Simplify:	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!(sales &lt;= target || takings &gt; income)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8B6506A-C204-1F14-57F8-AD853538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B6A002F-A4A1-4E36-6F79-FF4578E1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30</a:t>
            </a:fld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Expressions</a:t>
            </a:r>
            <a:r>
              <a:rPr spc="5" dirty="0"/>
              <a:t> </a:t>
            </a:r>
            <a:r>
              <a:rPr spc="-5" dirty="0"/>
              <a:t>– Quick</a:t>
            </a:r>
            <a:r>
              <a:rPr spc="5" dirty="0"/>
              <a:t> </a:t>
            </a:r>
            <a:r>
              <a:rPr spc="-5" dirty="0"/>
              <a:t>Exercise</a:t>
            </a:r>
            <a:r>
              <a:rPr spc="-220" dirty="0"/>
              <a:t> </a:t>
            </a:r>
            <a:r>
              <a:rPr spc="-5" dirty="0"/>
              <a:t>Answer</a:t>
            </a:r>
            <a:r>
              <a:rPr spc="10" dirty="0"/>
              <a:t> </a:t>
            </a:r>
            <a:r>
              <a:rPr spc="-5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719" y="1606826"/>
            <a:ext cx="10883138" cy="44499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70205" marR="5080" indent="-358140">
              <a:lnSpc>
                <a:spcPts val="3030"/>
              </a:lnSpc>
              <a:spcBef>
                <a:spcPts val="470"/>
              </a:spcBef>
              <a:buSzPct val="53571"/>
              <a:buFont typeface="Wingdings"/>
              <a:buChar char=""/>
              <a:tabLst>
                <a:tab pos="370205" algn="l"/>
                <a:tab pos="370840" algn="l"/>
              </a:tabLst>
            </a:pPr>
            <a:r>
              <a:rPr sz="2800" spc="-15" dirty="0">
                <a:latin typeface="Arial"/>
                <a:cs typeface="Arial"/>
              </a:rPr>
              <a:t>Write </a:t>
            </a:r>
            <a:r>
              <a:rPr sz="2800" spc="-5" dirty="0">
                <a:latin typeface="Arial"/>
                <a:cs typeface="Arial"/>
              </a:rPr>
              <a:t>an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expression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to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check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that a,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 are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equal: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919" y="2416984"/>
            <a:ext cx="2578735" cy="124650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241300" algn="l"/>
              </a:tabLst>
            </a:pPr>
            <a:r>
              <a:rPr sz="2500" b="1" spc="-5" dirty="0">
                <a:solidFill>
                  <a:srgbClr val="0000CC"/>
                </a:solidFill>
                <a:latin typeface="Arial"/>
                <a:cs typeface="Arial"/>
              </a:rPr>
              <a:t>Correct:</a:t>
            </a:r>
            <a:endParaRPr sz="25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1300" algn="l"/>
              </a:tabLst>
            </a:pPr>
            <a:r>
              <a:rPr sz="2500" b="1" spc="-20" dirty="0">
                <a:solidFill>
                  <a:srgbClr val="0000CC"/>
                </a:solidFill>
                <a:latin typeface="Arial"/>
                <a:cs typeface="Arial"/>
              </a:rPr>
              <a:t>Wrong </a:t>
            </a:r>
            <a:r>
              <a:rPr sz="2500" b="1" spc="-5" dirty="0">
                <a:solidFill>
                  <a:srgbClr val="0000CC"/>
                </a:solidFill>
                <a:latin typeface="Arial"/>
                <a:cs typeface="Arial"/>
              </a:rPr>
              <a:t>(works):</a:t>
            </a:r>
            <a:endParaRPr sz="25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1300" algn="l"/>
              </a:tabLst>
            </a:pPr>
            <a:r>
              <a:rPr sz="2500" b="1" spc="-20" dirty="0">
                <a:solidFill>
                  <a:srgbClr val="0000CC"/>
                </a:solidFill>
                <a:latin typeface="Arial"/>
                <a:cs typeface="Arial"/>
              </a:rPr>
              <a:t>Wrong</a:t>
            </a:r>
            <a:r>
              <a:rPr sz="25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500" b="1" spc="-10" dirty="0">
                <a:solidFill>
                  <a:srgbClr val="0000CC"/>
                </a:solidFill>
                <a:latin typeface="Arial"/>
                <a:cs typeface="Arial"/>
              </a:rPr>
              <a:t>(error):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41319" y="2416984"/>
            <a:ext cx="4338320" cy="124650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1850389" algn="l"/>
              </a:tabLst>
            </a:pPr>
            <a:r>
              <a:rPr sz="2500" b="1" spc="-5" dirty="0">
                <a:solidFill>
                  <a:srgbClr val="0000CC"/>
                </a:solidFill>
                <a:latin typeface="Arial"/>
                <a:cs typeface="Arial"/>
              </a:rPr>
              <a:t>(</a:t>
            </a:r>
            <a:r>
              <a:rPr sz="2500" b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00CC"/>
                </a:solidFill>
                <a:latin typeface="Arial"/>
                <a:cs typeface="Arial"/>
              </a:rPr>
              <a:t>a</a:t>
            </a:r>
            <a:r>
              <a:rPr sz="2500" b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00CC"/>
                </a:solidFill>
                <a:latin typeface="Arial"/>
                <a:cs typeface="Arial"/>
              </a:rPr>
              <a:t>==</a:t>
            </a:r>
            <a:r>
              <a:rPr sz="2500" b="1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00CC"/>
                </a:solidFill>
                <a:latin typeface="Arial"/>
                <a:cs typeface="Arial"/>
              </a:rPr>
              <a:t>b</a:t>
            </a:r>
            <a:r>
              <a:rPr sz="2500" b="1" spc="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500" b="1" spc="-10" dirty="0">
                <a:solidFill>
                  <a:srgbClr val="0000CC"/>
                </a:solidFill>
                <a:latin typeface="Arial"/>
                <a:cs typeface="Arial"/>
              </a:rPr>
              <a:t>&amp;&amp;	</a:t>
            </a:r>
            <a:r>
              <a:rPr sz="2500" b="1" spc="-5" dirty="0">
                <a:solidFill>
                  <a:srgbClr val="0000CC"/>
                </a:solidFill>
                <a:latin typeface="Arial"/>
                <a:cs typeface="Arial"/>
              </a:rPr>
              <a:t>b</a:t>
            </a:r>
            <a:r>
              <a:rPr sz="25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00CC"/>
                </a:solidFill>
                <a:latin typeface="Arial"/>
                <a:cs typeface="Arial"/>
              </a:rPr>
              <a:t>== c</a:t>
            </a:r>
            <a:r>
              <a:rPr sz="25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00CC"/>
                </a:solidFill>
                <a:latin typeface="Arial"/>
                <a:cs typeface="Arial"/>
              </a:rPr>
              <a:t>)</a:t>
            </a:r>
            <a:endParaRPr sz="2500" dirty="0">
              <a:latin typeface="Arial"/>
              <a:cs typeface="Arial"/>
            </a:endParaRPr>
          </a:p>
          <a:p>
            <a:pPr marL="12700" marR="5080">
              <a:lnSpc>
                <a:spcPct val="106800"/>
              </a:lnSpc>
            </a:pPr>
            <a:r>
              <a:rPr sz="2500" b="1" spc="-5" dirty="0">
                <a:solidFill>
                  <a:srgbClr val="0000CC"/>
                </a:solidFill>
                <a:latin typeface="Arial"/>
                <a:cs typeface="Arial"/>
              </a:rPr>
              <a:t>(</a:t>
            </a:r>
            <a:r>
              <a:rPr sz="2500" b="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00CC"/>
                </a:solidFill>
                <a:latin typeface="Arial"/>
                <a:cs typeface="Arial"/>
              </a:rPr>
              <a:t>a</a:t>
            </a:r>
            <a:r>
              <a:rPr sz="2500" b="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00CC"/>
                </a:solidFill>
                <a:latin typeface="Arial"/>
                <a:cs typeface="Arial"/>
              </a:rPr>
              <a:t>==</a:t>
            </a:r>
            <a:r>
              <a:rPr sz="2500" b="1" spc="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00CC"/>
                </a:solidFill>
                <a:latin typeface="Arial"/>
                <a:cs typeface="Arial"/>
              </a:rPr>
              <a:t>b</a:t>
            </a:r>
            <a:r>
              <a:rPr sz="25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500" b="1" spc="-10" dirty="0">
                <a:solidFill>
                  <a:srgbClr val="0000CC"/>
                </a:solidFill>
                <a:latin typeface="Arial"/>
                <a:cs typeface="Arial"/>
              </a:rPr>
              <a:t>&amp;&amp; </a:t>
            </a:r>
            <a:r>
              <a:rPr sz="2500" b="1" spc="-5" dirty="0">
                <a:solidFill>
                  <a:srgbClr val="0000CC"/>
                </a:solidFill>
                <a:latin typeface="Arial"/>
                <a:cs typeface="Arial"/>
              </a:rPr>
              <a:t>a</a:t>
            </a:r>
            <a:r>
              <a:rPr sz="2500" b="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00CC"/>
                </a:solidFill>
                <a:latin typeface="Arial"/>
                <a:cs typeface="Arial"/>
              </a:rPr>
              <a:t>==</a:t>
            </a:r>
            <a:r>
              <a:rPr sz="2500" b="1" spc="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00CC"/>
                </a:solidFill>
                <a:latin typeface="Arial"/>
                <a:cs typeface="Arial"/>
              </a:rPr>
              <a:t>c</a:t>
            </a:r>
            <a:r>
              <a:rPr sz="2500" b="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500" b="1" spc="-10" dirty="0">
                <a:solidFill>
                  <a:srgbClr val="0000CC"/>
                </a:solidFill>
                <a:latin typeface="Arial"/>
                <a:cs typeface="Arial"/>
              </a:rPr>
              <a:t>&amp;&amp; </a:t>
            </a:r>
            <a:r>
              <a:rPr sz="2500" b="1" spc="-5" dirty="0">
                <a:solidFill>
                  <a:srgbClr val="0000CC"/>
                </a:solidFill>
                <a:latin typeface="Arial"/>
                <a:cs typeface="Arial"/>
              </a:rPr>
              <a:t>b</a:t>
            </a:r>
            <a:r>
              <a:rPr sz="25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00CC"/>
                </a:solidFill>
                <a:latin typeface="Arial"/>
                <a:cs typeface="Arial"/>
              </a:rPr>
              <a:t>==</a:t>
            </a:r>
            <a:r>
              <a:rPr sz="2500" b="1" spc="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00CC"/>
                </a:solidFill>
                <a:latin typeface="Arial"/>
                <a:cs typeface="Arial"/>
              </a:rPr>
              <a:t>c) </a:t>
            </a:r>
            <a:r>
              <a:rPr sz="2500" b="1" spc="-68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00CC"/>
                </a:solidFill>
                <a:latin typeface="Arial"/>
                <a:cs typeface="Arial"/>
              </a:rPr>
              <a:t>(</a:t>
            </a:r>
            <a:r>
              <a:rPr sz="25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00CC"/>
                </a:solidFill>
                <a:latin typeface="Arial"/>
                <a:cs typeface="Arial"/>
              </a:rPr>
              <a:t>a</a:t>
            </a:r>
            <a:r>
              <a:rPr sz="2500" b="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00CC"/>
                </a:solidFill>
                <a:latin typeface="Arial"/>
                <a:cs typeface="Arial"/>
              </a:rPr>
              <a:t>==</a:t>
            </a:r>
            <a:r>
              <a:rPr sz="2500" b="1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00CC"/>
                </a:solidFill>
                <a:latin typeface="Arial"/>
                <a:cs typeface="Arial"/>
              </a:rPr>
              <a:t>b</a:t>
            </a:r>
            <a:r>
              <a:rPr sz="25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00CC"/>
                </a:solidFill>
                <a:latin typeface="Arial"/>
                <a:cs typeface="Arial"/>
              </a:rPr>
              <a:t>==</a:t>
            </a:r>
            <a:r>
              <a:rPr sz="2500" b="1" spc="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00CC"/>
                </a:solidFill>
                <a:latin typeface="Arial"/>
                <a:cs typeface="Arial"/>
              </a:rPr>
              <a:t>c)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718" y="3933974"/>
            <a:ext cx="11127613" cy="1919436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70205" marR="5080" indent="-358140">
              <a:lnSpc>
                <a:spcPct val="150000"/>
              </a:lnSpc>
              <a:spcBef>
                <a:spcPts val="470"/>
              </a:spcBef>
              <a:buSzPct val="53571"/>
              <a:buFont typeface="Wingdings"/>
              <a:buChar char=""/>
              <a:tabLst>
                <a:tab pos="370205" algn="l"/>
                <a:tab pos="370840" algn="l"/>
                <a:tab pos="7522845" algn="l"/>
              </a:tabLst>
            </a:pPr>
            <a:r>
              <a:rPr sz="2800" spc="-165" dirty="0">
                <a:latin typeface="Arial"/>
                <a:cs typeface="Arial"/>
              </a:rPr>
              <a:t>To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eligible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for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discount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you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must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between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13 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18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years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old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or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 member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 err="1">
                <a:latin typeface="Arial"/>
                <a:cs typeface="Arial"/>
              </a:rPr>
              <a:t>boolean</a:t>
            </a:r>
            <a:r>
              <a:rPr sz="2800" dirty="0">
                <a:latin typeface="Arial"/>
                <a:cs typeface="Arial"/>
              </a:rPr>
              <a:t>).</a:t>
            </a:r>
            <a:r>
              <a:rPr lang="en-GB" sz="2800" dirty="0">
                <a:latin typeface="Arial"/>
                <a:cs typeface="Arial"/>
              </a:rPr>
              <a:t>  </a:t>
            </a:r>
            <a:r>
              <a:rPr sz="2800" spc="-15" dirty="0">
                <a:latin typeface="Arial"/>
                <a:cs typeface="Arial"/>
              </a:rPr>
              <a:t>Write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expression </a:t>
            </a:r>
            <a:r>
              <a:rPr sz="2800" spc="-5" dirty="0">
                <a:latin typeface="Arial"/>
                <a:cs typeface="Arial"/>
              </a:rPr>
              <a:t>for this </a:t>
            </a:r>
            <a:r>
              <a:rPr sz="2800" dirty="0">
                <a:latin typeface="Arial"/>
                <a:cs typeface="Arial"/>
              </a:rPr>
              <a:t>rule:</a:t>
            </a:r>
            <a:br>
              <a:rPr lang="en-GB" sz="2800" dirty="0">
                <a:latin typeface="Arial"/>
                <a:cs typeface="Arial"/>
              </a:rPr>
            </a:br>
            <a:r>
              <a:rPr sz="2500" b="1" spc="-5" dirty="0">
                <a:solidFill>
                  <a:srgbClr val="0000CC"/>
                </a:solidFill>
                <a:latin typeface="Arial"/>
                <a:cs typeface="Arial"/>
              </a:rPr>
              <a:t>((age</a:t>
            </a:r>
            <a:r>
              <a:rPr sz="2500" b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500" b="1" spc="-10" dirty="0">
                <a:solidFill>
                  <a:srgbClr val="0000CC"/>
                </a:solidFill>
                <a:latin typeface="Arial"/>
                <a:cs typeface="Arial"/>
              </a:rPr>
              <a:t>&gt;=</a:t>
            </a:r>
            <a:r>
              <a:rPr sz="25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00CC"/>
                </a:solidFill>
                <a:latin typeface="Arial"/>
                <a:cs typeface="Arial"/>
              </a:rPr>
              <a:t>13</a:t>
            </a:r>
            <a:r>
              <a:rPr sz="2500" b="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500" b="1" spc="-10" dirty="0">
                <a:solidFill>
                  <a:srgbClr val="0000CC"/>
                </a:solidFill>
                <a:latin typeface="Arial"/>
                <a:cs typeface="Arial"/>
              </a:rPr>
              <a:t>&amp;&amp;</a:t>
            </a:r>
            <a:r>
              <a:rPr sz="2500" b="1" spc="-5" dirty="0">
                <a:solidFill>
                  <a:srgbClr val="0000CC"/>
                </a:solidFill>
                <a:latin typeface="Arial"/>
                <a:cs typeface="Arial"/>
              </a:rPr>
              <a:t> age</a:t>
            </a:r>
            <a:r>
              <a:rPr sz="2500" b="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500" b="1" spc="-10" dirty="0">
                <a:solidFill>
                  <a:srgbClr val="0000CC"/>
                </a:solidFill>
                <a:latin typeface="Arial"/>
                <a:cs typeface="Arial"/>
              </a:rPr>
              <a:t>&lt;=18)</a:t>
            </a:r>
            <a:r>
              <a:rPr sz="2500" b="1" spc="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00CC"/>
                </a:solidFill>
                <a:latin typeface="Arial"/>
                <a:cs typeface="Arial"/>
              </a:rPr>
              <a:t>||</a:t>
            </a:r>
            <a:r>
              <a:rPr sz="25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00CC"/>
                </a:solidFill>
                <a:latin typeface="Arial"/>
                <a:cs typeface="Arial"/>
              </a:rPr>
              <a:t>member)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62F7E7F-12B9-5482-DD79-7ABA02B2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D8A20AB4-E977-818D-D0D8-7F7985A0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31</a:t>
            </a:fld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Expressions</a:t>
            </a:r>
            <a:r>
              <a:rPr spc="5" dirty="0"/>
              <a:t> </a:t>
            </a:r>
            <a:r>
              <a:rPr spc="-5" dirty="0"/>
              <a:t>– Quick</a:t>
            </a:r>
            <a:r>
              <a:rPr spc="5" dirty="0"/>
              <a:t> </a:t>
            </a:r>
            <a:r>
              <a:rPr spc="-5" dirty="0"/>
              <a:t>Exercise</a:t>
            </a:r>
            <a:r>
              <a:rPr spc="-220" dirty="0"/>
              <a:t> </a:t>
            </a:r>
            <a:r>
              <a:rPr spc="-5" dirty="0"/>
              <a:t>Answer</a:t>
            </a:r>
            <a:r>
              <a:rPr spc="10" dirty="0"/>
              <a:t> </a:t>
            </a:r>
            <a:r>
              <a:rPr spc="-5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719" y="1598306"/>
            <a:ext cx="10928857" cy="3661387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965"/>
              </a:spcBef>
            </a:pPr>
            <a:r>
              <a:rPr sz="2400" b="1" spc="-10" dirty="0">
                <a:latin typeface="Arial"/>
                <a:cs typeface="Arial"/>
              </a:rPr>
              <a:t>For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students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with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programming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experience:</a:t>
            </a:r>
            <a:endParaRPr sz="2400" dirty="0">
              <a:latin typeface="Arial"/>
              <a:cs typeface="Arial"/>
            </a:endParaRPr>
          </a:p>
          <a:p>
            <a:pPr marL="372110" indent="-360045">
              <a:lnSpc>
                <a:spcPct val="150000"/>
              </a:lnSpc>
              <a:spcBef>
                <a:spcPts val="860"/>
              </a:spcBef>
              <a:buSzPct val="53571"/>
              <a:buFont typeface="Wingdings"/>
              <a:buChar char=""/>
              <a:tabLst>
                <a:tab pos="372110" algn="l"/>
                <a:tab pos="372745" algn="l"/>
                <a:tab pos="1912620" algn="l"/>
              </a:tabLst>
            </a:pPr>
            <a:r>
              <a:rPr sz="2400" spc="-5" dirty="0">
                <a:latin typeface="Arial"/>
                <a:cs typeface="Arial"/>
              </a:rPr>
              <a:t>Simplify:	</a:t>
            </a:r>
            <a:r>
              <a:rPr sz="2400" b="1" dirty="0">
                <a:latin typeface="Arial"/>
                <a:cs typeface="Arial"/>
              </a:rPr>
              <a:t>!</a:t>
            </a:r>
            <a:r>
              <a:rPr sz="2400" dirty="0">
                <a:latin typeface="Arial"/>
                <a:cs typeface="Arial"/>
              </a:rPr>
              <a:t>(a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==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165 </a:t>
            </a:r>
            <a:r>
              <a:rPr sz="2400" spc="-10" dirty="0">
                <a:latin typeface="Arial"/>
                <a:cs typeface="Arial"/>
              </a:rPr>
              <a:t>&amp;&amp; </a:t>
            </a:r>
            <a:r>
              <a:rPr sz="2400" spc="-5" dirty="0">
                <a:latin typeface="Arial"/>
                <a:cs typeface="Arial"/>
              </a:rPr>
              <a:t>b !=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8)</a:t>
            </a:r>
          </a:p>
          <a:p>
            <a:pPr marL="469900">
              <a:lnSpc>
                <a:spcPct val="150000"/>
              </a:lnSpc>
              <a:spcBef>
                <a:spcPts val="204"/>
              </a:spcBef>
            </a:pPr>
            <a:r>
              <a:rPr sz="2400" b="1" spc="-5" dirty="0">
                <a:solidFill>
                  <a:srgbClr val="0000CC"/>
                </a:solidFill>
                <a:latin typeface="Arial"/>
                <a:cs typeface="Arial"/>
              </a:rPr>
              <a:t>(a</a:t>
            </a:r>
            <a:r>
              <a:rPr sz="2400" b="1" dirty="0">
                <a:solidFill>
                  <a:srgbClr val="0000CC"/>
                </a:solidFill>
                <a:latin typeface="Arial"/>
                <a:cs typeface="Arial"/>
              </a:rPr>
              <a:t> !=</a:t>
            </a:r>
            <a:r>
              <a:rPr sz="2400" b="1" spc="-5" dirty="0">
                <a:solidFill>
                  <a:srgbClr val="0000CC"/>
                </a:solidFill>
                <a:latin typeface="Arial"/>
                <a:cs typeface="Arial"/>
              </a:rPr>
              <a:t> 165</a:t>
            </a:r>
            <a:r>
              <a:rPr sz="24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CC"/>
                </a:solidFill>
                <a:latin typeface="Arial"/>
                <a:cs typeface="Arial"/>
              </a:rPr>
              <a:t>||</a:t>
            </a:r>
            <a:r>
              <a:rPr sz="2400" b="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CC"/>
                </a:solidFill>
                <a:latin typeface="Arial"/>
                <a:cs typeface="Arial"/>
              </a:rPr>
              <a:t>b</a:t>
            </a:r>
            <a:r>
              <a:rPr sz="2400" b="1" spc="-10" dirty="0">
                <a:solidFill>
                  <a:srgbClr val="0000CC"/>
                </a:solidFill>
                <a:latin typeface="Arial"/>
                <a:cs typeface="Arial"/>
              </a:rPr>
              <a:t> ==</a:t>
            </a:r>
            <a:r>
              <a:rPr sz="24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CC"/>
                </a:solidFill>
                <a:latin typeface="Arial"/>
                <a:cs typeface="Arial"/>
              </a:rPr>
              <a:t>8)</a:t>
            </a:r>
            <a:endParaRPr sz="2400" dirty="0">
              <a:latin typeface="Arial"/>
              <a:cs typeface="Arial"/>
            </a:endParaRPr>
          </a:p>
          <a:p>
            <a:pPr marL="372110" indent="-360045">
              <a:lnSpc>
                <a:spcPct val="150000"/>
              </a:lnSpc>
              <a:spcBef>
                <a:spcPts val="865"/>
              </a:spcBef>
              <a:buSzPct val="53571"/>
              <a:buFont typeface="Wingdings"/>
              <a:buChar char=""/>
              <a:tabLst>
                <a:tab pos="372110" algn="l"/>
                <a:tab pos="372745" algn="l"/>
                <a:tab pos="1912620" algn="l"/>
              </a:tabLst>
            </a:pPr>
            <a:r>
              <a:rPr sz="2400" spc="-5" dirty="0">
                <a:latin typeface="Arial"/>
                <a:cs typeface="Arial"/>
              </a:rPr>
              <a:t>Simplify:	</a:t>
            </a:r>
            <a:r>
              <a:rPr sz="2400" b="1" dirty="0">
                <a:latin typeface="Arial"/>
                <a:cs typeface="Arial"/>
              </a:rPr>
              <a:t>!</a:t>
            </a:r>
            <a:r>
              <a:rPr sz="2400" dirty="0">
                <a:latin typeface="Arial"/>
                <a:cs typeface="Arial"/>
              </a:rPr>
              <a:t>(sales</a:t>
            </a:r>
            <a:r>
              <a:rPr sz="2400" spc="-5" dirty="0">
                <a:latin typeface="Arial"/>
                <a:cs typeface="Arial"/>
              </a:rPr>
              <a:t> &lt;=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target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||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takings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&gt; </a:t>
            </a:r>
            <a:r>
              <a:rPr sz="2400" dirty="0">
                <a:latin typeface="Arial"/>
                <a:cs typeface="Arial"/>
              </a:rPr>
              <a:t>income)</a:t>
            </a:r>
          </a:p>
          <a:p>
            <a:pPr marL="469900">
              <a:lnSpc>
                <a:spcPct val="150000"/>
              </a:lnSpc>
              <a:spcBef>
                <a:spcPts val="204"/>
              </a:spcBef>
            </a:pPr>
            <a:r>
              <a:rPr sz="2400" b="1" spc="-5" dirty="0">
                <a:solidFill>
                  <a:srgbClr val="0000CC"/>
                </a:solidFill>
                <a:latin typeface="Arial"/>
                <a:cs typeface="Arial"/>
              </a:rPr>
              <a:t>(sales &gt;</a:t>
            </a:r>
            <a:r>
              <a:rPr sz="2400" b="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CC"/>
                </a:solidFill>
                <a:latin typeface="Arial"/>
                <a:cs typeface="Arial"/>
              </a:rPr>
              <a:t>target</a:t>
            </a:r>
            <a:r>
              <a:rPr sz="2400" b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Arial"/>
                <a:cs typeface="Arial"/>
              </a:rPr>
              <a:t>&amp;&amp; </a:t>
            </a:r>
            <a:r>
              <a:rPr sz="2400" b="1" spc="-5" dirty="0">
                <a:solidFill>
                  <a:srgbClr val="0000CC"/>
                </a:solidFill>
                <a:latin typeface="Arial"/>
                <a:cs typeface="Arial"/>
              </a:rPr>
              <a:t>takings</a:t>
            </a:r>
            <a:r>
              <a:rPr sz="24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Arial"/>
                <a:cs typeface="Arial"/>
              </a:rPr>
              <a:t>&lt;=</a:t>
            </a:r>
            <a:r>
              <a:rPr sz="2400" b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CC"/>
                </a:solidFill>
                <a:latin typeface="Arial"/>
                <a:cs typeface="Arial"/>
              </a:rPr>
              <a:t>income)</a:t>
            </a:r>
            <a:endParaRPr sz="4000" dirty="0">
              <a:latin typeface="Arial"/>
              <a:cs typeface="Arial"/>
            </a:endParaRPr>
          </a:p>
          <a:p>
            <a:pPr marL="241300" indent="-228600">
              <a:lnSpc>
                <a:spcPct val="150000"/>
              </a:lnSpc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For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further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details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look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up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Morgan's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laws.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0825D-79AD-1AA8-0B3E-10323EAB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22E3A-ADC1-79A0-9780-6550FFC3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32</a:t>
            </a:fld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719" y="471296"/>
            <a:ext cx="95138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Dangling</a:t>
            </a:r>
            <a:r>
              <a:rPr spc="5" dirty="0"/>
              <a:t> </a:t>
            </a:r>
            <a:r>
              <a:rPr spc="-5" dirty="0"/>
              <a:t>else 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719" y="1704528"/>
            <a:ext cx="3688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Examine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 following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653" y="2629044"/>
            <a:ext cx="330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ourier New"/>
                <a:cs typeface="Courier New"/>
              </a:rPr>
              <a:t>if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374" y="2537791"/>
            <a:ext cx="5476784" cy="122809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b="1" spc="-5" dirty="0">
                <a:latin typeface="Courier New"/>
                <a:cs typeface="Courier New"/>
              </a:rPr>
              <a:t>(x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&gt;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5)</a:t>
            </a:r>
            <a:endParaRPr sz="2000" dirty="0">
              <a:latin typeface="Courier New"/>
              <a:cs typeface="Courier New"/>
            </a:endParaRPr>
          </a:p>
          <a:p>
            <a:pPr marL="469265" marR="5080" indent="-457200">
              <a:lnSpc>
                <a:spcPct val="131500"/>
              </a:lnSpc>
            </a:pPr>
            <a:r>
              <a:rPr sz="2000" b="1" spc="-5" dirty="0">
                <a:latin typeface="Courier New"/>
                <a:cs typeface="Courier New"/>
              </a:rPr>
              <a:t>if</a:t>
            </a:r>
            <a:r>
              <a:rPr sz="2000" b="1" spc="254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(</a:t>
            </a:r>
            <a:r>
              <a:rPr sz="2000" b="1" spc="254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y</a:t>
            </a:r>
            <a:r>
              <a:rPr sz="2000" b="1" spc="254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&gt;</a:t>
            </a:r>
            <a:r>
              <a:rPr sz="2000" b="1" spc="26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5</a:t>
            </a:r>
            <a:r>
              <a:rPr sz="2000" b="1" spc="254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) 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System.out.println("x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and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y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are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7814" y="3435046"/>
            <a:ext cx="940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ourier New"/>
                <a:cs typeface="Courier New"/>
              </a:rPr>
              <a:t>&gt;</a:t>
            </a:r>
            <a:r>
              <a:rPr sz="2000" b="1" spc="-9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5");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9653" y="3737681"/>
            <a:ext cx="5818505" cy="8274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b="1" spc="-5" dirty="0"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755"/>
              </a:spcBef>
            </a:pPr>
            <a:r>
              <a:rPr sz="2000" b="1" spc="-5" dirty="0">
                <a:latin typeface="Courier New"/>
                <a:cs typeface="Courier New"/>
              </a:rPr>
              <a:t>System.out.println("x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is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&lt;=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5");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7DCC322-4C68-3CEF-D72F-A35B49E7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CB7D3018-8292-3488-73F8-0C3FDB79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33</a:t>
            </a:fld>
            <a:endParaRPr lang="en-GB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719" y="471296"/>
            <a:ext cx="95138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Dangling</a:t>
            </a:r>
            <a:r>
              <a:rPr spc="5" dirty="0"/>
              <a:t> </a:t>
            </a:r>
            <a:r>
              <a:rPr spc="-5" dirty="0"/>
              <a:t>else 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719" y="1739348"/>
            <a:ext cx="7193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compiler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actually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executes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following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034" y="2308310"/>
            <a:ext cx="635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ourier New"/>
                <a:cs typeface="Courier New"/>
              </a:rPr>
              <a:t>if(x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1186" y="2212869"/>
            <a:ext cx="6275705" cy="2031364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b="1" dirty="0">
                <a:latin typeface="Courier New"/>
                <a:cs typeface="Courier New"/>
              </a:rPr>
              <a:t>&gt;</a:t>
            </a:r>
            <a:r>
              <a:rPr sz="2000" b="1" spc="-6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5)</a:t>
            </a:r>
            <a:endParaRPr sz="2000" dirty="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755"/>
              </a:spcBef>
            </a:pPr>
            <a:r>
              <a:rPr sz="2000" b="1" spc="-5" dirty="0">
                <a:latin typeface="Courier New"/>
                <a:cs typeface="Courier New"/>
              </a:rPr>
              <a:t>if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(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y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&gt;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5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)</a:t>
            </a:r>
            <a:endParaRPr sz="2000" dirty="0">
              <a:latin typeface="Courier New"/>
              <a:cs typeface="Courier New"/>
            </a:endParaRPr>
          </a:p>
          <a:p>
            <a:pPr marL="164465" marR="5080" indent="304800">
              <a:lnSpc>
                <a:spcPts val="3170"/>
              </a:lnSpc>
              <a:spcBef>
                <a:spcPts val="220"/>
              </a:spcBef>
            </a:pPr>
            <a:r>
              <a:rPr sz="2000" b="1" spc="-5" dirty="0">
                <a:latin typeface="Courier New"/>
                <a:cs typeface="Courier New"/>
              </a:rPr>
              <a:t>System.out.println(“x and </a:t>
            </a:r>
            <a:r>
              <a:rPr sz="2000" b="1" dirty="0">
                <a:latin typeface="Courier New"/>
                <a:cs typeface="Courier New"/>
              </a:rPr>
              <a:t>y </a:t>
            </a:r>
            <a:r>
              <a:rPr sz="2000" b="1" spc="-5" dirty="0">
                <a:latin typeface="Courier New"/>
                <a:cs typeface="Courier New"/>
              </a:rPr>
              <a:t>are </a:t>
            </a:r>
            <a:r>
              <a:rPr sz="2000" b="1" dirty="0">
                <a:latin typeface="Courier New"/>
                <a:cs typeface="Courier New"/>
              </a:rPr>
              <a:t>&gt; </a:t>
            </a:r>
            <a:r>
              <a:rPr sz="2000" b="1" spc="-5" dirty="0">
                <a:latin typeface="Courier New"/>
                <a:cs typeface="Courier New"/>
              </a:rPr>
              <a:t>5”);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else</a:t>
            </a:r>
            <a:endParaRPr sz="2000" dirty="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  <a:spcBef>
                <a:spcPts val="520"/>
              </a:spcBef>
            </a:pPr>
            <a:r>
              <a:rPr sz="2000" b="1" spc="-5" dirty="0">
                <a:latin typeface="Courier New"/>
                <a:cs typeface="Courier New"/>
              </a:rPr>
              <a:t>System.out.println(“x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is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&lt;=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5”);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034" y="4717754"/>
            <a:ext cx="5680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Which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is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still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what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we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wanted….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0F20184-2B32-5458-10F5-434B9B79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218ACE2C-BE66-8B53-7BC9-597B7986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34</a:t>
            </a:fld>
            <a:endParaRPr lang="en-GB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719" y="471296"/>
            <a:ext cx="95138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07405" algn="l"/>
              </a:tabLst>
            </a:pPr>
            <a:r>
              <a:rPr spc="-10" dirty="0"/>
              <a:t>Dangling</a:t>
            </a:r>
            <a:r>
              <a:rPr spc="35" dirty="0"/>
              <a:t> </a:t>
            </a:r>
            <a:r>
              <a:rPr spc="-5" dirty="0"/>
              <a:t>else</a:t>
            </a:r>
            <a:r>
              <a:rPr spc="20" dirty="0"/>
              <a:t> </a:t>
            </a:r>
            <a:r>
              <a:rPr spc="-5" dirty="0"/>
              <a:t>problem</a:t>
            </a:r>
            <a:r>
              <a:rPr lang="en-GB" spc="-5" dirty="0"/>
              <a:t> - </a:t>
            </a:r>
            <a:r>
              <a:rPr b="1" spc="-10" dirty="0"/>
              <a:t>The</a:t>
            </a:r>
            <a:r>
              <a:rPr b="1" spc="-65" dirty="0"/>
              <a:t> </a:t>
            </a:r>
            <a:r>
              <a:rPr b="1"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490" y="1450332"/>
            <a:ext cx="10129988" cy="49116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>
              <a:spcBef>
                <a:spcPts val="470"/>
              </a:spcBef>
            </a:pPr>
            <a:r>
              <a:rPr sz="2800" spc="-165" dirty="0">
                <a:latin typeface="Arial"/>
                <a:cs typeface="Arial"/>
              </a:rPr>
              <a:t>To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obtain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what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we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wanted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to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say,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we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must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make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use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7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braces: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6325" y="2245135"/>
            <a:ext cx="1092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ourier New"/>
                <a:cs typeface="Courier New"/>
              </a:rPr>
              <a:t>(x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&gt;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5)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5490" y="2149694"/>
            <a:ext cx="330835" cy="8274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b="1" spc="-5" dirty="0">
                <a:latin typeface="Courier New"/>
                <a:cs typeface="Courier New"/>
              </a:rPr>
              <a:t>if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5490" y="2949867"/>
            <a:ext cx="9170670" cy="206017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865"/>
              </a:spcBef>
            </a:pPr>
            <a:r>
              <a:rPr sz="2000" b="1" spc="-5" dirty="0">
                <a:latin typeface="Courier New"/>
                <a:cs typeface="Courier New"/>
              </a:rPr>
              <a:t>if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(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y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&gt;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5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)</a:t>
            </a:r>
            <a:endParaRPr sz="2000" dirty="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770"/>
              </a:spcBef>
            </a:pPr>
            <a:r>
              <a:rPr sz="2000" b="1" spc="-5" dirty="0">
                <a:latin typeface="Courier New"/>
                <a:cs typeface="Courier New"/>
              </a:rPr>
              <a:t>System.out.println("x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and </a:t>
            </a:r>
            <a:r>
              <a:rPr sz="2000" b="1" dirty="0">
                <a:latin typeface="Courier New"/>
                <a:cs typeface="Courier New"/>
              </a:rPr>
              <a:t>y</a:t>
            </a:r>
            <a:r>
              <a:rPr sz="2000" b="1" spc="-5" dirty="0">
                <a:latin typeface="Courier New"/>
                <a:cs typeface="Courier New"/>
              </a:rPr>
              <a:t> are </a:t>
            </a:r>
            <a:r>
              <a:rPr sz="2000" b="1" dirty="0">
                <a:latin typeface="Courier New"/>
                <a:cs typeface="Courier New"/>
              </a:rPr>
              <a:t>&gt;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5");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b="1" spc="-5" dirty="0">
                <a:latin typeface="Courier New"/>
                <a:cs typeface="Courier New"/>
              </a:rPr>
              <a:t>else</a:t>
            </a:r>
            <a:endParaRPr sz="20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770"/>
              </a:spcBef>
            </a:pPr>
            <a:r>
              <a:rPr sz="2000" b="1" spc="-5" dirty="0">
                <a:latin typeface="Courier New"/>
                <a:cs typeface="Courier New"/>
              </a:rPr>
              <a:t>System.out.println("x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is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&lt;=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5");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2AF576-F18C-4BAE-9F5A-E9CA9610BBE5}"/>
              </a:ext>
            </a:extLst>
          </p:cNvPr>
          <p:cNvSpPr txBox="1"/>
          <p:nvPr/>
        </p:nvSpPr>
        <p:spPr>
          <a:xfrm>
            <a:off x="383719" y="5236171"/>
            <a:ext cx="113006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800"/>
              </a:spcBef>
            </a:pPr>
            <a:r>
              <a:rPr lang="en-GB" sz="2800" spc="-5" dirty="0">
                <a:latin typeface="Arial"/>
                <a:cs typeface="Arial"/>
              </a:rPr>
              <a:t>The</a:t>
            </a:r>
            <a:r>
              <a:rPr lang="en-GB" sz="2800" spc="15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braces </a:t>
            </a:r>
            <a:r>
              <a:rPr lang="en-GB" sz="2800" dirty="0">
                <a:latin typeface="Arial"/>
                <a:cs typeface="Arial"/>
              </a:rPr>
              <a:t>indicate</a:t>
            </a:r>
            <a:r>
              <a:rPr lang="en-GB" sz="2800" spc="5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that</a:t>
            </a:r>
            <a:r>
              <a:rPr lang="en-GB" sz="2800" spc="-1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the</a:t>
            </a:r>
            <a:r>
              <a:rPr lang="en-GB" sz="2800" spc="5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second</a:t>
            </a:r>
            <a:r>
              <a:rPr lang="en-GB" sz="2800" spc="10" dirty="0">
                <a:latin typeface="Arial"/>
                <a:cs typeface="Arial"/>
              </a:rPr>
              <a:t> </a:t>
            </a:r>
            <a:r>
              <a:rPr lang="en-GB" sz="2800" b="1" spc="-5" dirty="0">
                <a:latin typeface="Arial"/>
                <a:cs typeface="Arial"/>
              </a:rPr>
              <a:t>if</a:t>
            </a:r>
            <a:r>
              <a:rPr lang="en-GB" sz="2800" b="1" spc="-1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is in</a:t>
            </a:r>
            <a:r>
              <a:rPr lang="en-GB" sz="2800" spc="5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the</a:t>
            </a:r>
            <a:r>
              <a:rPr lang="en-GB" sz="2800" spc="5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body</a:t>
            </a:r>
            <a:r>
              <a:rPr lang="en-GB" sz="2800" spc="10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of</a:t>
            </a:r>
            <a:r>
              <a:rPr lang="en-GB" sz="2800" spc="-1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the </a:t>
            </a:r>
            <a:r>
              <a:rPr lang="en-GB" sz="2800" spc="-765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first</a:t>
            </a:r>
            <a:r>
              <a:rPr lang="en-GB" sz="2800" spc="-15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and</a:t>
            </a:r>
            <a:r>
              <a:rPr lang="en-GB" sz="2800" spc="5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that</a:t>
            </a:r>
            <a:r>
              <a:rPr lang="en-GB" sz="2800" spc="-1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the</a:t>
            </a:r>
            <a:r>
              <a:rPr lang="en-GB" sz="2800" spc="5" dirty="0">
                <a:latin typeface="Arial"/>
                <a:cs typeface="Arial"/>
              </a:rPr>
              <a:t> </a:t>
            </a:r>
            <a:r>
              <a:rPr lang="en-GB" sz="2800" b="1" dirty="0">
                <a:latin typeface="Arial"/>
                <a:cs typeface="Arial"/>
              </a:rPr>
              <a:t>else</a:t>
            </a:r>
            <a:r>
              <a:rPr lang="en-GB" sz="2800" b="1" spc="-15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is</a:t>
            </a:r>
            <a:r>
              <a:rPr lang="en-GB" sz="2800" spc="5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associated</a:t>
            </a:r>
            <a:r>
              <a:rPr lang="en-GB" sz="2800" spc="-1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with</a:t>
            </a:r>
            <a:r>
              <a:rPr lang="en-GB" sz="2800" spc="5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the</a:t>
            </a:r>
            <a:r>
              <a:rPr lang="en-GB" sz="2800" dirty="0">
                <a:latin typeface="Arial"/>
                <a:cs typeface="Arial"/>
              </a:rPr>
              <a:t> first</a:t>
            </a:r>
            <a:r>
              <a:rPr lang="en-GB" sz="2800" spc="-15" dirty="0">
                <a:latin typeface="Arial"/>
                <a:cs typeface="Arial"/>
              </a:rPr>
              <a:t> </a:t>
            </a:r>
            <a:r>
              <a:rPr lang="en-GB" sz="2800" b="1" spc="-5" dirty="0">
                <a:latin typeface="Arial"/>
                <a:cs typeface="Arial"/>
              </a:rPr>
              <a:t>if</a:t>
            </a:r>
            <a:r>
              <a:rPr lang="en-GB" sz="2800" spc="-5" dirty="0">
                <a:latin typeface="Arial"/>
                <a:cs typeface="Arial"/>
              </a:rPr>
              <a:t>.</a:t>
            </a:r>
            <a:endParaRPr lang="en-GB" sz="2800" dirty="0">
              <a:latin typeface="Arial"/>
              <a:cs typeface="Arial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D0AD1D6-AF49-3241-3DD1-3747525E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A6A8157-0AD1-3A65-08FB-0B2889FB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35</a:t>
            </a:fld>
            <a:endParaRPr lang="en-GB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719" y="471296"/>
            <a:ext cx="95138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Control</a:t>
            </a:r>
            <a:r>
              <a:rPr spc="5" dirty="0"/>
              <a:t> </a:t>
            </a:r>
            <a:r>
              <a:rPr dirty="0"/>
              <a:t>structures</a:t>
            </a:r>
            <a:r>
              <a:rPr lang="en-GB" dirty="0"/>
              <a:t> </a:t>
            </a:r>
            <a:r>
              <a:rPr dirty="0"/>
              <a:t>so</a:t>
            </a:r>
            <a:r>
              <a:rPr spc="-30" dirty="0"/>
              <a:t> </a:t>
            </a:r>
            <a:r>
              <a:rPr spc="-5" dirty="0"/>
              <a:t>far</a:t>
            </a:r>
            <a:r>
              <a:rPr spc="-10"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Selection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22350" y="1335088"/>
          <a:ext cx="10407650" cy="4799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9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8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2245">
                <a:tc>
                  <a:txBody>
                    <a:bodyPr/>
                    <a:lstStyle/>
                    <a:p>
                      <a:pPr marL="90805" marR="577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Selection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R="577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90805" marR="5778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6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(condition)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90805" marR="5778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{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578485" marR="5778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statements;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90805" marR="5778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}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R="57785"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R="577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90805" marR="5778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600" b="1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(condition)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90805" marR="5778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{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457200" marR="5778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statements;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90805" marR="5778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}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90805" marR="5778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else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90805" marR="5778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{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457200" marR="5778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statements;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90805" marR="5778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}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8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Selection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600" b="1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(condition)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{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45720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statements;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}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else</a:t>
                      </a:r>
                      <a:r>
                        <a:rPr sz="16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600" b="1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(condition)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{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45720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statements;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1900"/>
                        </a:lnSpc>
                        <a:spcBef>
                          <a:spcPts val="40"/>
                        </a:spcBef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}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1900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else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{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45720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statements;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}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 gridSpan="2"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  <a:spcBef>
                          <a:spcPts val="116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All of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statements</a:t>
                      </a:r>
                      <a:r>
                        <a:rPr lang="en-GB" sz="2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GB" sz="2400" spc="-10" dirty="0">
                          <a:latin typeface="Arial"/>
                          <a:cs typeface="Arial"/>
                        </a:rPr>
                        <a:t>inside</a:t>
                      </a:r>
                      <a:r>
                        <a:rPr lang="en-GB" sz="24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GB" sz="24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lang="en-GB" sz="2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GB" sz="2400" dirty="0">
                          <a:latin typeface="Arial"/>
                          <a:cs typeface="Arial"/>
                        </a:rPr>
                        <a:t>{	} </a:t>
                      </a:r>
                      <a:r>
                        <a:rPr lang="en-GB" sz="2400" spc="-5" dirty="0">
                          <a:latin typeface="Arial"/>
                          <a:cs typeface="Arial"/>
                        </a:rPr>
                        <a:t>blocks can include further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selection or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teration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statements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GB" sz="24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nesting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8EC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624205" indent="159385">
                        <a:lnSpc>
                          <a:spcPts val="2300"/>
                        </a:lnSpc>
                        <a:spcBef>
                          <a:spcPts val="1600"/>
                        </a:spcBef>
                        <a:tabLst>
                          <a:tab pos="1800860" algn="l"/>
                        </a:tabLst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inside</a:t>
                      </a:r>
                      <a:r>
                        <a:rPr sz="24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{	}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blocks can be further </a:t>
                      </a:r>
                      <a:r>
                        <a:rPr sz="2400" spc="-6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teration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statements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nesting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203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5DD60-4051-B7FE-177F-EB18464F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611F2-CBDD-317A-BC5D-9848DAA2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36</a:t>
            </a:fld>
            <a:endParaRPr lang="en-GB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719" y="1427991"/>
            <a:ext cx="4322445" cy="4549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Simplify the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following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code:</a:t>
            </a:r>
          </a:p>
          <a:p>
            <a:pPr marL="908685" marR="1030605">
              <a:lnSpc>
                <a:spcPct val="113799"/>
              </a:lnSpc>
              <a:spcBef>
                <a:spcPts val="2725"/>
              </a:spcBef>
            </a:pPr>
            <a:r>
              <a:rPr sz="2400" b="1" spc="-5" dirty="0">
                <a:latin typeface="Courier New"/>
                <a:cs typeface="Courier New"/>
              </a:rPr>
              <a:t>price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latin typeface="Courier New"/>
                <a:cs typeface="Courier New"/>
              </a:rPr>
              <a:t>0.0; </a:t>
            </a:r>
            <a:r>
              <a:rPr sz="2400" b="1" spc="-14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if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(age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18)</a:t>
            </a:r>
            <a:endParaRPr sz="2400" dirty="0">
              <a:latin typeface="Courier New"/>
              <a:cs typeface="Courier New"/>
            </a:endParaRPr>
          </a:p>
          <a:p>
            <a:pPr marL="908685">
              <a:lnSpc>
                <a:spcPct val="100000"/>
              </a:lnSpc>
              <a:spcBef>
                <a:spcPts val="409"/>
              </a:spcBef>
            </a:pPr>
            <a:r>
              <a:rPr sz="2400" b="1" dirty="0"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  <a:p>
            <a:pPr marL="1358265">
              <a:lnSpc>
                <a:spcPct val="100000"/>
              </a:lnSpc>
              <a:spcBef>
                <a:spcPts val="395"/>
              </a:spcBef>
            </a:pPr>
            <a:r>
              <a:rPr sz="2400" b="1" spc="-5" dirty="0">
                <a:latin typeface="Courier New"/>
                <a:cs typeface="Courier New"/>
              </a:rPr>
              <a:t>price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8.99;</a:t>
            </a:r>
            <a:endParaRPr sz="2400" dirty="0">
              <a:latin typeface="Courier New"/>
              <a:cs typeface="Courier New"/>
            </a:endParaRPr>
          </a:p>
          <a:p>
            <a:pPr marL="908685">
              <a:lnSpc>
                <a:spcPct val="100000"/>
              </a:lnSpc>
              <a:spcBef>
                <a:spcPts val="409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  <a:p>
            <a:pPr marL="908685">
              <a:lnSpc>
                <a:spcPct val="100000"/>
              </a:lnSpc>
              <a:spcBef>
                <a:spcPts val="405"/>
              </a:spcBef>
            </a:pPr>
            <a:r>
              <a:rPr sz="2400" b="1" spc="-5" dirty="0">
                <a:latin typeface="Courier New"/>
                <a:cs typeface="Courier New"/>
              </a:rPr>
              <a:t>if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(age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&gt;=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18)</a:t>
            </a:r>
            <a:endParaRPr sz="2400" dirty="0">
              <a:latin typeface="Courier New"/>
              <a:cs typeface="Courier New"/>
            </a:endParaRPr>
          </a:p>
          <a:p>
            <a:pPr marL="908685">
              <a:lnSpc>
                <a:spcPct val="100000"/>
              </a:lnSpc>
              <a:spcBef>
                <a:spcPts val="395"/>
              </a:spcBef>
            </a:pPr>
            <a:r>
              <a:rPr sz="2400" b="1" dirty="0"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  <a:p>
            <a:pPr marL="1358265">
              <a:lnSpc>
                <a:spcPct val="100000"/>
              </a:lnSpc>
              <a:spcBef>
                <a:spcPts val="409"/>
              </a:spcBef>
            </a:pPr>
            <a:r>
              <a:rPr sz="2400" b="1" spc="-5" dirty="0">
                <a:latin typeface="Courier New"/>
                <a:cs typeface="Courier New"/>
              </a:rPr>
              <a:t>price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10.99;</a:t>
            </a:r>
            <a:endParaRPr sz="2400" dirty="0">
              <a:latin typeface="Courier New"/>
              <a:cs typeface="Courier New"/>
            </a:endParaRPr>
          </a:p>
          <a:p>
            <a:pPr marL="908685">
              <a:lnSpc>
                <a:spcPct val="100000"/>
              </a:lnSpc>
              <a:spcBef>
                <a:spcPts val="395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5A314-6347-E70A-1B74-674EEFAA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860BD-5012-394D-A2CD-C9264793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37</a:t>
            </a:fld>
            <a:endParaRPr lang="en-GB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Ex</a:t>
            </a:r>
            <a:r>
              <a:rPr sz="4400" spc="-5" dirty="0"/>
              <a:t>er</a:t>
            </a:r>
            <a:r>
              <a:rPr sz="4400" dirty="0"/>
              <a:t>cise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83719" y="1160587"/>
            <a:ext cx="8220709" cy="5139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Suggest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two</a:t>
            </a:r>
            <a:r>
              <a:rPr sz="2800" b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ways</a:t>
            </a:r>
            <a:r>
              <a:rPr sz="2800" b="1" spc="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" dirty="0">
                <a:latin typeface="Arial"/>
                <a:cs typeface="Arial"/>
              </a:rPr>
              <a:t> simplifying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following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code:</a:t>
            </a:r>
          </a:p>
          <a:p>
            <a:pPr marL="908685">
              <a:lnSpc>
                <a:spcPts val="2280"/>
              </a:lnSpc>
              <a:spcBef>
                <a:spcPts val="2105"/>
              </a:spcBef>
            </a:pPr>
            <a:r>
              <a:rPr sz="2000" b="1" spc="-5" dirty="0">
                <a:latin typeface="Courier New"/>
                <a:cs typeface="Courier New"/>
              </a:rPr>
              <a:t>if(sizeChoice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==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0)</a:t>
            </a:r>
            <a:endParaRPr sz="2000" dirty="0">
              <a:latin typeface="Courier New"/>
              <a:cs typeface="Courier New"/>
            </a:endParaRPr>
          </a:p>
          <a:p>
            <a:pPr marL="908685">
              <a:lnSpc>
                <a:spcPts val="2160"/>
              </a:lnSpc>
            </a:pPr>
            <a:r>
              <a:rPr sz="2000" b="1" dirty="0">
                <a:latin typeface="Courier New"/>
                <a:cs typeface="Courier New"/>
              </a:rPr>
              <a:t>{</a:t>
            </a:r>
            <a:endParaRPr sz="2000" dirty="0">
              <a:latin typeface="Courier New"/>
              <a:cs typeface="Courier New"/>
            </a:endParaRPr>
          </a:p>
          <a:p>
            <a:pPr marL="1358265">
              <a:lnSpc>
                <a:spcPts val="2160"/>
              </a:lnSpc>
            </a:pPr>
            <a:r>
              <a:rPr sz="2000" b="1" spc="-5" dirty="0">
                <a:latin typeface="Courier New"/>
                <a:cs typeface="Courier New"/>
              </a:rPr>
              <a:t>size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10;</a:t>
            </a:r>
            <a:endParaRPr sz="2000" dirty="0">
              <a:latin typeface="Courier New"/>
              <a:cs typeface="Courier New"/>
            </a:endParaRPr>
          </a:p>
          <a:p>
            <a:pPr marL="908685">
              <a:lnSpc>
                <a:spcPts val="216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  <a:p>
            <a:pPr marL="908685">
              <a:lnSpc>
                <a:spcPts val="2160"/>
              </a:lnSpc>
            </a:pPr>
            <a:r>
              <a:rPr sz="2000" b="1" spc="-5" dirty="0">
                <a:latin typeface="Courier New"/>
                <a:cs typeface="Courier New"/>
              </a:rPr>
              <a:t>if(sizeChoice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==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1)</a:t>
            </a:r>
            <a:endParaRPr sz="2000" dirty="0">
              <a:latin typeface="Courier New"/>
              <a:cs typeface="Courier New"/>
            </a:endParaRPr>
          </a:p>
          <a:p>
            <a:pPr marL="908685">
              <a:lnSpc>
                <a:spcPts val="2160"/>
              </a:lnSpc>
            </a:pPr>
            <a:r>
              <a:rPr sz="2000" b="1" dirty="0">
                <a:latin typeface="Courier New"/>
                <a:cs typeface="Courier New"/>
              </a:rPr>
              <a:t>{</a:t>
            </a:r>
            <a:endParaRPr sz="2000" dirty="0">
              <a:latin typeface="Courier New"/>
              <a:cs typeface="Courier New"/>
            </a:endParaRPr>
          </a:p>
          <a:p>
            <a:pPr marL="1358265">
              <a:lnSpc>
                <a:spcPts val="2160"/>
              </a:lnSpc>
            </a:pPr>
            <a:r>
              <a:rPr sz="2000" b="1" spc="-5" dirty="0">
                <a:latin typeface="Courier New"/>
                <a:cs typeface="Courier New"/>
              </a:rPr>
              <a:t>size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15;</a:t>
            </a:r>
            <a:endParaRPr sz="2000" dirty="0">
              <a:latin typeface="Courier New"/>
              <a:cs typeface="Courier New"/>
            </a:endParaRPr>
          </a:p>
          <a:p>
            <a:pPr marL="908685">
              <a:lnSpc>
                <a:spcPts val="216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  <a:p>
            <a:pPr marL="908685">
              <a:lnSpc>
                <a:spcPts val="2160"/>
              </a:lnSpc>
            </a:pPr>
            <a:r>
              <a:rPr sz="2000" b="1" spc="-5" dirty="0">
                <a:latin typeface="Courier New"/>
                <a:cs typeface="Courier New"/>
              </a:rPr>
              <a:t>if(sizeChoice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==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2)</a:t>
            </a:r>
            <a:endParaRPr sz="2000" dirty="0">
              <a:latin typeface="Courier New"/>
              <a:cs typeface="Courier New"/>
            </a:endParaRPr>
          </a:p>
          <a:p>
            <a:pPr marL="908685">
              <a:lnSpc>
                <a:spcPts val="2160"/>
              </a:lnSpc>
            </a:pPr>
            <a:r>
              <a:rPr sz="2000" b="1" dirty="0">
                <a:latin typeface="Courier New"/>
                <a:cs typeface="Courier New"/>
              </a:rPr>
              <a:t>{</a:t>
            </a:r>
            <a:endParaRPr sz="2000" dirty="0">
              <a:latin typeface="Courier New"/>
              <a:cs typeface="Courier New"/>
            </a:endParaRPr>
          </a:p>
          <a:p>
            <a:pPr marL="1358265">
              <a:lnSpc>
                <a:spcPts val="2160"/>
              </a:lnSpc>
            </a:pPr>
            <a:r>
              <a:rPr sz="2000" b="1" spc="-5" dirty="0">
                <a:latin typeface="Courier New"/>
                <a:cs typeface="Courier New"/>
              </a:rPr>
              <a:t>size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20;</a:t>
            </a:r>
            <a:endParaRPr sz="2000" dirty="0">
              <a:latin typeface="Courier New"/>
              <a:cs typeface="Courier New"/>
            </a:endParaRPr>
          </a:p>
          <a:p>
            <a:pPr marL="908685">
              <a:lnSpc>
                <a:spcPts val="216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  <a:p>
            <a:pPr marL="908685">
              <a:lnSpc>
                <a:spcPts val="2160"/>
              </a:lnSpc>
            </a:pPr>
            <a:r>
              <a:rPr sz="2000" b="1" spc="-5" dirty="0">
                <a:latin typeface="Courier New"/>
                <a:cs typeface="Courier New"/>
              </a:rPr>
              <a:t>if(sizeChoice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==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3)</a:t>
            </a:r>
            <a:endParaRPr sz="2000" dirty="0">
              <a:latin typeface="Courier New"/>
              <a:cs typeface="Courier New"/>
            </a:endParaRPr>
          </a:p>
          <a:p>
            <a:pPr marL="908685">
              <a:lnSpc>
                <a:spcPts val="2160"/>
              </a:lnSpc>
            </a:pPr>
            <a:r>
              <a:rPr sz="2000" b="1" dirty="0">
                <a:latin typeface="Courier New"/>
                <a:cs typeface="Courier New"/>
              </a:rPr>
              <a:t>{</a:t>
            </a:r>
            <a:endParaRPr sz="2000" dirty="0">
              <a:latin typeface="Courier New"/>
              <a:cs typeface="Courier New"/>
            </a:endParaRPr>
          </a:p>
          <a:p>
            <a:pPr marL="1358265">
              <a:lnSpc>
                <a:spcPts val="2160"/>
              </a:lnSpc>
            </a:pPr>
            <a:r>
              <a:rPr sz="2000" b="1" spc="-5" dirty="0">
                <a:latin typeface="Courier New"/>
                <a:cs typeface="Courier New"/>
              </a:rPr>
              <a:t>size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25;</a:t>
            </a:r>
            <a:endParaRPr sz="2000" dirty="0">
              <a:latin typeface="Courier New"/>
              <a:cs typeface="Courier New"/>
            </a:endParaRPr>
          </a:p>
          <a:p>
            <a:pPr marL="908685">
              <a:lnSpc>
                <a:spcPts val="228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6B3C3-158F-B7E9-15DD-86663BD53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9414F-8FC0-7E19-08CA-99E0F18C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38</a:t>
            </a:fld>
            <a:endParaRPr lang="en-GB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719" y="1649761"/>
            <a:ext cx="7164070" cy="2541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What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wrong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with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following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code:</a:t>
            </a:r>
          </a:p>
          <a:p>
            <a:pPr marL="908685" marR="2435860">
              <a:lnSpc>
                <a:spcPct val="113999"/>
              </a:lnSpc>
              <a:spcBef>
                <a:spcPts val="2780"/>
              </a:spcBef>
            </a:pPr>
            <a:r>
              <a:rPr sz="2000" b="1" spc="-5" dirty="0">
                <a:latin typeface="Courier New"/>
                <a:cs typeface="Courier New"/>
              </a:rPr>
              <a:t>qty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keyboard.nextInt();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if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(qty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&gt;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200);</a:t>
            </a:r>
            <a:endParaRPr sz="2000" dirty="0">
              <a:latin typeface="Courier New"/>
              <a:cs typeface="Courier New"/>
            </a:endParaRPr>
          </a:p>
          <a:p>
            <a:pPr marL="908685">
              <a:lnSpc>
                <a:spcPct val="100000"/>
              </a:lnSpc>
              <a:spcBef>
                <a:spcPts val="335"/>
              </a:spcBef>
            </a:pPr>
            <a:r>
              <a:rPr sz="2000" b="1" dirty="0">
                <a:latin typeface="Courier New"/>
                <a:cs typeface="Courier New"/>
              </a:rPr>
              <a:t>{</a:t>
            </a:r>
            <a:endParaRPr sz="2000" dirty="0">
              <a:latin typeface="Courier New"/>
              <a:cs typeface="Courier New"/>
            </a:endParaRPr>
          </a:p>
          <a:p>
            <a:pPr marL="1358265">
              <a:lnSpc>
                <a:spcPct val="100000"/>
              </a:lnSpc>
              <a:spcBef>
                <a:spcPts val="335"/>
              </a:spcBef>
            </a:pPr>
            <a:r>
              <a:rPr sz="2000" b="1" spc="-5" dirty="0">
                <a:latin typeface="Courier New"/>
                <a:cs typeface="Courier New"/>
              </a:rPr>
              <a:t>System.out.println("Order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too large");</a:t>
            </a:r>
            <a:endParaRPr sz="2000" dirty="0">
              <a:latin typeface="Courier New"/>
              <a:cs typeface="Courier New"/>
            </a:endParaRPr>
          </a:p>
          <a:p>
            <a:pPr marL="908685">
              <a:lnSpc>
                <a:spcPct val="100000"/>
              </a:lnSpc>
              <a:spcBef>
                <a:spcPts val="33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6F46D-21C1-EE3C-CF25-0832F04F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88429-9BCF-6FDD-E71E-D3962A93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39</a:t>
            </a:fld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Sequence,</a:t>
            </a:r>
            <a:r>
              <a:rPr spc="-5" dirty="0"/>
              <a:t> </a:t>
            </a:r>
            <a:r>
              <a:rPr dirty="0"/>
              <a:t>Selection</a:t>
            </a:r>
            <a:r>
              <a:rPr spc="-5" dirty="0"/>
              <a:t> </a:t>
            </a:r>
            <a:r>
              <a:rPr dirty="0"/>
              <a:t>and</a:t>
            </a:r>
            <a:r>
              <a:rPr spc="-5" dirty="0"/>
              <a:t> Iteration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7859A-1754-6AFD-3396-1875F7363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Sequence</a:t>
            </a:r>
          </a:p>
          <a:p>
            <a:pPr lvl="1"/>
            <a:r>
              <a:rPr lang="en-GB" dirty="0"/>
              <a:t>Statements executed one after another.</a:t>
            </a:r>
          </a:p>
          <a:p>
            <a:r>
              <a:rPr lang="en-GB" dirty="0"/>
              <a:t>Selection</a:t>
            </a:r>
          </a:p>
          <a:p>
            <a:pPr lvl="1"/>
            <a:r>
              <a:rPr lang="en-GB" dirty="0"/>
              <a:t>Branching so some statement(s) may be omitted.</a:t>
            </a:r>
          </a:p>
          <a:p>
            <a:pPr lvl="1"/>
            <a:r>
              <a:rPr lang="en-GB" dirty="0"/>
              <a:t>More later today.</a:t>
            </a:r>
          </a:p>
          <a:p>
            <a:r>
              <a:rPr lang="en-GB" dirty="0"/>
              <a:t>Iteration (Repetition)</a:t>
            </a:r>
          </a:p>
          <a:p>
            <a:pPr lvl="1"/>
            <a:r>
              <a:rPr lang="en-GB" dirty="0"/>
              <a:t>Repetition of statement(s).</a:t>
            </a:r>
          </a:p>
          <a:p>
            <a:pPr lvl="1"/>
            <a:r>
              <a:rPr lang="en-GB" dirty="0"/>
              <a:t>More later in the module.</a:t>
            </a:r>
          </a:p>
          <a:p>
            <a:r>
              <a:rPr lang="en-GB" dirty="0"/>
              <a:t>Applies to pseudo code, algorithms and programming languages.</a:t>
            </a:r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370FB8D-28E4-1C5B-DD65-4AB768BD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C9F27DE-74E4-89A8-BBC8-E5929A7E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549864-1F1A-45FC-9B24-0012FC8A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dirty="0"/>
              <a:t> and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921D8-CE80-4709-9256-55981DD01B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78733E77-AA7D-E615-F134-DE98C8C7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78289232-38B9-7484-0570-5D09782C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091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719" y="1463950"/>
            <a:ext cx="10899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Segoe UI Symbol"/>
              <a:buChar char=""/>
              <a:tabLst>
                <a:tab pos="527685" algn="l"/>
                <a:tab pos="528320" algn="l"/>
              </a:tabLst>
            </a:pP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output </a:t>
            </a:r>
            <a:r>
              <a:rPr sz="2800" spc="-5" dirty="0">
                <a:latin typeface="Arial"/>
                <a:cs typeface="Arial"/>
              </a:rPr>
              <a:t>message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can </a:t>
            </a:r>
            <a:r>
              <a:rPr sz="2800" dirty="0">
                <a:latin typeface="Arial"/>
                <a:cs typeface="Arial"/>
              </a:rPr>
              <a:t>be built </a:t>
            </a:r>
            <a:r>
              <a:rPr sz="2800" spc="-5" dirty="0">
                <a:latin typeface="Arial"/>
                <a:cs typeface="Arial"/>
              </a:rPr>
              <a:t>up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expressions (calculations):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719" y="2275099"/>
            <a:ext cx="9030970" cy="37882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37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int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qty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10;</a:t>
            </a:r>
            <a:endParaRPr sz="1800" dirty="0">
              <a:latin typeface="Courier New"/>
              <a:cs typeface="Courier New"/>
            </a:endParaRPr>
          </a:p>
          <a:p>
            <a:pPr marL="553720">
              <a:lnSpc>
                <a:spcPct val="100000"/>
              </a:lnSpc>
              <a:spcBef>
                <a:spcPts val="85"/>
              </a:spcBef>
            </a:pPr>
            <a:r>
              <a:rPr sz="1800" spc="-10" dirty="0">
                <a:latin typeface="Courier New"/>
                <a:cs typeface="Courier New"/>
              </a:rPr>
              <a:t>double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price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19.50;</a:t>
            </a:r>
            <a:endParaRPr sz="1800" dirty="0">
              <a:latin typeface="Courier New"/>
              <a:cs typeface="Courier New"/>
            </a:endParaRPr>
          </a:p>
          <a:p>
            <a:pPr marL="527685">
              <a:lnSpc>
                <a:spcPct val="100000"/>
              </a:lnSpc>
              <a:spcBef>
                <a:spcPts val="575"/>
              </a:spcBef>
            </a:pPr>
            <a:r>
              <a:rPr sz="1800" spc="-10" dirty="0">
                <a:latin typeface="Courier New"/>
                <a:cs typeface="Courier New"/>
              </a:rPr>
              <a:t>System.out.println("Total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Price: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"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(qty*price)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</a:p>
          <a:p>
            <a:pPr marL="3071495">
              <a:lnSpc>
                <a:spcPct val="100000"/>
              </a:lnSpc>
              <a:spcBef>
                <a:spcPts val="585"/>
              </a:spcBef>
            </a:pPr>
            <a:r>
              <a:rPr sz="1800" dirty="0">
                <a:latin typeface="Courier New"/>
                <a:cs typeface="Courier New"/>
              </a:rPr>
              <a:t>"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VAT: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"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(qty*price)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*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20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/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100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 dirty="0">
              <a:latin typeface="Courier New"/>
              <a:cs typeface="Courier New"/>
            </a:endParaRPr>
          </a:p>
          <a:p>
            <a:pPr marL="527685">
              <a:lnSpc>
                <a:spcPct val="100000"/>
              </a:lnSpc>
              <a:spcBef>
                <a:spcPts val="1270"/>
              </a:spcBef>
            </a:pPr>
            <a:r>
              <a:rPr sz="2600" dirty="0">
                <a:latin typeface="Arial"/>
                <a:cs typeface="Arial"/>
              </a:rPr>
              <a:t>Will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output:</a:t>
            </a:r>
          </a:p>
          <a:p>
            <a:pPr marL="527685">
              <a:lnSpc>
                <a:spcPct val="100000"/>
              </a:lnSpc>
              <a:spcBef>
                <a:spcPts val="500"/>
              </a:spcBef>
            </a:pPr>
            <a:r>
              <a:rPr sz="1800" spc="-10" dirty="0">
                <a:latin typeface="Courier New"/>
                <a:cs typeface="Courier New"/>
              </a:rPr>
              <a:t>Total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Price: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195.0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VAT: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39.0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 dirty="0">
              <a:latin typeface="Courier New"/>
              <a:cs typeface="Courier New"/>
            </a:endParaRPr>
          </a:p>
          <a:p>
            <a:pPr marL="527685" indent="-515620">
              <a:lnSpc>
                <a:spcPct val="100000"/>
              </a:lnSpc>
              <a:spcBef>
                <a:spcPts val="1440"/>
              </a:spcBef>
              <a:buFont typeface="Segoe UI Symbol"/>
              <a:buChar char=""/>
              <a:tabLst>
                <a:tab pos="527685" algn="l"/>
                <a:tab pos="528320" algn="l"/>
                <a:tab pos="5928995" algn="l"/>
              </a:tabLst>
            </a:pPr>
            <a:r>
              <a:rPr sz="2800" spc="-165" dirty="0">
                <a:latin typeface="Arial"/>
                <a:cs typeface="Arial"/>
              </a:rPr>
              <a:t>To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omit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new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line</a:t>
            </a:r>
            <a:r>
              <a:rPr sz="2800" dirty="0">
                <a:latin typeface="Arial"/>
                <a:cs typeface="Arial"/>
              </a:rPr>
              <a:t> in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output</a:t>
            </a:r>
            <a:r>
              <a:rPr lang="en-GB"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use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print()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method:</a:t>
            </a:r>
            <a:endParaRPr sz="2800" dirty="0">
              <a:latin typeface="Arial"/>
              <a:cs typeface="Arial"/>
            </a:endParaRPr>
          </a:p>
          <a:p>
            <a:pPr marL="559435">
              <a:lnSpc>
                <a:spcPct val="100000"/>
              </a:lnSpc>
              <a:spcBef>
                <a:spcPts val="700"/>
              </a:spcBef>
            </a:pPr>
            <a:r>
              <a:rPr sz="1800" spc="-10" dirty="0">
                <a:latin typeface="Courier New"/>
                <a:cs typeface="Courier New"/>
              </a:rPr>
              <a:t>System.out.print("message");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719" y="470655"/>
            <a:ext cx="951381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More</a:t>
            </a:r>
            <a:r>
              <a:rPr spc="-35" dirty="0"/>
              <a:t> </a:t>
            </a:r>
            <a:r>
              <a:rPr spc="-10" dirty="0"/>
              <a:t>on</a:t>
            </a:r>
            <a:r>
              <a:rPr spc="-35" dirty="0"/>
              <a:t> </a:t>
            </a: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4B70698-01AB-5531-B098-E1A004DD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ABF6327-5701-9E01-C193-AE9BE735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3419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483" y="1472062"/>
            <a:ext cx="10205517" cy="4614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527685" algn="l"/>
                <a:tab pos="528320" algn="l"/>
              </a:tabLst>
            </a:pPr>
            <a:r>
              <a:rPr lang="en-GB" sz="2800" dirty="0">
                <a:latin typeface="Arial"/>
                <a:cs typeface="Arial"/>
              </a:rPr>
              <a:t>    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message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built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up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expressions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(calculations):</a:t>
            </a:r>
          </a:p>
          <a:p>
            <a:pPr marL="553720">
              <a:spcBef>
                <a:spcPts val="200"/>
              </a:spcBef>
            </a:pPr>
            <a:endParaRPr lang="en-GB" spc="-5" dirty="0">
              <a:latin typeface="Courier New"/>
              <a:cs typeface="Courier New"/>
            </a:endParaRPr>
          </a:p>
          <a:p>
            <a:pPr marL="553720">
              <a:spcBef>
                <a:spcPts val="200"/>
              </a:spcBef>
            </a:pPr>
            <a:r>
              <a:rPr sz="2400" spc="-5" dirty="0">
                <a:latin typeface="Courier New"/>
                <a:cs typeface="Courier New"/>
              </a:rPr>
              <a:t>int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qty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10;</a:t>
            </a:r>
            <a:endParaRPr sz="2400" dirty="0">
              <a:latin typeface="Courier New"/>
              <a:cs typeface="Courier New"/>
            </a:endParaRPr>
          </a:p>
          <a:p>
            <a:pPr marL="553720">
              <a:spcBef>
                <a:spcPts val="200"/>
              </a:spcBef>
            </a:pPr>
            <a:r>
              <a:rPr sz="2400" spc="-5" dirty="0">
                <a:latin typeface="Courier New"/>
                <a:cs typeface="Courier New"/>
              </a:rPr>
              <a:t>double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price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19.50;</a:t>
            </a:r>
            <a:endParaRPr sz="2400" dirty="0">
              <a:latin typeface="Courier New"/>
              <a:cs typeface="Courier New"/>
            </a:endParaRPr>
          </a:p>
          <a:p>
            <a:pPr marL="527685" marR="2725420">
              <a:spcBef>
                <a:spcPts val="200"/>
              </a:spcBef>
            </a:pPr>
            <a:r>
              <a:rPr sz="2400" spc="-5" dirty="0">
                <a:latin typeface="Courier New"/>
                <a:cs typeface="Courier New"/>
              </a:rPr>
              <a:t>System.out.print("Total Price: "); </a:t>
            </a:r>
            <a:r>
              <a:rPr sz="2400" spc="-890" dirty="0">
                <a:latin typeface="Courier New"/>
                <a:cs typeface="Courier New"/>
              </a:rPr>
              <a:t> </a:t>
            </a:r>
            <a:endParaRPr lang="en-GB" sz="2400" spc="-890" dirty="0">
              <a:latin typeface="Courier New"/>
              <a:cs typeface="Courier New"/>
            </a:endParaRPr>
          </a:p>
          <a:p>
            <a:pPr marL="527685" marR="2725420">
              <a:spcBef>
                <a:spcPts val="200"/>
              </a:spcBef>
            </a:pPr>
            <a:r>
              <a:rPr sz="2400" spc="-5" dirty="0" err="1">
                <a:latin typeface="Courier New"/>
                <a:cs typeface="Courier New"/>
              </a:rPr>
              <a:t>System.out.print</a:t>
            </a:r>
            <a:r>
              <a:rPr sz="2400" spc="-5" dirty="0">
                <a:latin typeface="Courier New"/>
                <a:cs typeface="Courier New"/>
              </a:rPr>
              <a:t>(qty*price);</a:t>
            </a:r>
            <a:endParaRPr sz="2400" dirty="0">
              <a:latin typeface="Courier New"/>
              <a:cs typeface="Courier New"/>
            </a:endParaRPr>
          </a:p>
          <a:p>
            <a:pPr marL="527685" marR="1468120">
              <a:spcBef>
                <a:spcPts val="200"/>
              </a:spcBef>
            </a:pPr>
            <a:r>
              <a:rPr sz="2400" spc="-5" dirty="0">
                <a:latin typeface="Courier New"/>
                <a:cs typeface="Courier New"/>
              </a:rPr>
              <a:t>System.out.print(" VAT: "); </a:t>
            </a:r>
            <a:r>
              <a:rPr sz="2400" dirty="0">
                <a:latin typeface="Courier New"/>
                <a:cs typeface="Courier New"/>
              </a:rPr>
              <a:t> </a:t>
            </a:r>
            <a:endParaRPr lang="en-GB" sz="2400" dirty="0">
              <a:latin typeface="Courier New"/>
              <a:cs typeface="Courier New"/>
            </a:endParaRPr>
          </a:p>
          <a:p>
            <a:pPr marL="527685" marR="1468120">
              <a:spcBef>
                <a:spcPts val="200"/>
              </a:spcBef>
            </a:pPr>
            <a:r>
              <a:rPr sz="2400" spc="-5" dirty="0" err="1">
                <a:latin typeface="Courier New"/>
                <a:cs typeface="Courier New"/>
              </a:rPr>
              <a:t>System.out.</a:t>
            </a:r>
            <a:r>
              <a:rPr sz="2400" b="1" spc="-5" dirty="0" err="1">
                <a:latin typeface="Courier New"/>
                <a:cs typeface="Courier New"/>
              </a:rPr>
              <a:t>print</a:t>
            </a:r>
            <a:r>
              <a:rPr sz="2400" b="1" u="sng" spc="-5" dirty="0" err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ln</a:t>
            </a:r>
            <a:r>
              <a:rPr sz="2400" spc="-5" dirty="0">
                <a:latin typeface="Courier New"/>
                <a:cs typeface="Courier New"/>
              </a:rPr>
              <a:t>(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(qty*price)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*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20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/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100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);</a:t>
            </a:r>
            <a:endParaRPr sz="2400" dirty="0">
              <a:latin typeface="Courier New"/>
              <a:cs typeface="Courier New"/>
            </a:endParaRPr>
          </a:p>
          <a:p>
            <a:pPr marL="527685">
              <a:lnSpc>
                <a:spcPct val="100000"/>
              </a:lnSpc>
            </a:pPr>
            <a:endParaRPr lang="en-GB" sz="2400" dirty="0">
              <a:latin typeface="Courier New"/>
              <a:cs typeface="Courier New"/>
            </a:endParaRPr>
          </a:p>
          <a:p>
            <a:pPr marL="527685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Will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output:</a:t>
            </a:r>
          </a:p>
          <a:p>
            <a:pPr marL="527685">
              <a:lnSpc>
                <a:spcPct val="100000"/>
              </a:lnSpc>
              <a:spcBef>
                <a:spcPts val="240"/>
              </a:spcBef>
            </a:pPr>
            <a:endParaRPr lang="en-GB" spc="-5" dirty="0">
              <a:latin typeface="Courier New"/>
              <a:cs typeface="Courier New"/>
            </a:endParaRPr>
          </a:p>
          <a:p>
            <a:pPr marL="527685">
              <a:lnSpc>
                <a:spcPct val="100000"/>
              </a:lnSpc>
              <a:spcBef>
                <a:spcPts val="240"/>
              </a:spcBef>
            </a:pPr>
            <a:r>
              <a:rPr sz="2400" spc="-5" dirty="0">
                <a:latin typeface="Courier New"/>
                <a:cs typeface="Courier New"/>
              </a:rPr>
              <a:t>Total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Price: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195.0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VAT: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39.0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719" y="470655"/>
            <a:ext cx="951381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More</a:t>
            </a:r>
            <a:r>
              <a:rPr spc="-35" dirty="0"/>
              <a:t> </a:t>
            </a:r>
            <a:r>
              <a:rPr spc="-10" dirty="0"/>
              <a:t>on</a:t>
            </a:r>
            <a:r>
              <a:rPr spc="-35" dirty="0"/>
              <a:t> </a:t>
            </a: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30398-2CFC-AA28-035D-B41C1CE9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B8AC1-01E3-6672-60F6-66E0AE1B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42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72021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719" y="1702475"/>
            <a:ext cx="10377046" cy="41684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527685" algn="l"/>
                <a:tab pos="528320" algn="l"/>
              </a:tabLst>
            </a:pPr>
            <a:r>
              <a:rPr lang="en-GB" sz="3200" spc="-110" dirty="0">
                <a:latin typeface="Arial"/>
                <a:cs typeface="Arial"/>
              </a:rPr>
              <a:t>     </a:t>
            </a:r>
            <a:r>
              <a:rPr sz="3200" spc="-110" dirty="0">
                <a:latin typeface="Arial"/>
                <a:cs typeface="Arial"/>
              </a:rPr>
              <a:t>To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get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newline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the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message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use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"\n"</a:t>
            </a:r>
            <a:endParaRPr sz="3200" dirty="0">
              <a:latin typeface="Courier New"/>
              <a:cs typeface="Courier New"/>
            </a:endParaRPr>
          </a:p>
          <a:p>
            <a:pPr marL="527685">
              <a:lnSpc>
                <a:spcPct val="100000"/>
              </a:lnSpc>
              <a:spcBef>
                <a:spcPts val="235"/>
              </a:spcBef>
            </a:pPr>
            <a:endParaRPr lang="en-GB" sz="2000" spc="-5" dirty="0">
              <a:latin typeface="Courier New"/>
              <a:cs typeface="Courier New"/>
            </a:endParaRPr>
          </a:p>
          <a:p>
            <a:pPr marL="527685">
              <a:lnSpc>
                <a:spcPct val="100000"/>
              </a:lnSpc>
              <a:spcBef>
                <a:spcPts val="235"/>
              </a:spcBef>
            </a:pPr>
            <a:r>
              <a:rPr sz="2800" spc="-5" dirty="0" err="1">
                <a:latin typeface="Courier New"/>
                <a:cs typeface="Courier New"/>
              </a:rPr>
              <a:t>System.out.println</a:t>
            </a:r>
            <a:r>
              <a:rPr sz="2800" spc="-5" dirty="0">
                <a:latin typeface="Courier New"/>
                <a:cs typeface="Courier New"/>
              </a:rPr>
              <a:t>("One</a:t>
            </a:r>
            <a:r>
              <a:rPr sz="2800" b="1" spc="-5" dirty="0">
                <a:latin typeface="Courier New"/>
                <a:cs typeface="Courier New"/>
              </a:rPr>
              <a:t>\n</a:t>
            </a:r>
            <a:r>
              <a:rPr sz="2800" spc="-5" dirty="0">
                <a:latin typeface="Courier New"/>
                <a:cs typeface="Courier New"/>
              </a:rPr>
              <a:t>Two</a:t>
            </a:r>
            <a:r>
              <a:rPr sz="2800" b="1" spc="-5" dirty="0">
                <a:latin typeface="Courier New"/>
                <a:cs typeface="Courier New"/>
              </a:rPr>
              <a:t>\n</a:t>
            </a:r>
            <a:r>
              <a:rPr sz="2800" spc="-5" dirty="0">
                <a:latin typeface="Courier New"/>
                <a:cs typeface="Courier New"/>
              </a:rPr>
              <a:t>Three");</a:t>
            </a:r>
            <a:endParaRPr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latin typeface="Courier New"/>
              <a:cs typeface="Courier New"/>
            </a:endParaRPr>
          </a:p>
          <a:p>
            <a:pPr marL="527685">
              <a:lnSpc>
                <a:spcPct val="100000"/>
              </a:lnSpc>
              <a:spcBef>
                <a:spcPts val="5"/>
              </a:spcBef>
            </a:pPr>
            <a:endParaRPr lang="en-GB" sz="3200" dirty="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Arial"/>
                <a:cs typeface="Arial"/>
              </a:rPr>
              <a:t>Will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output:</a:t>
            </a:r>
          </a:p>
          <a:p>
            <a:pPr marL="527685">
              <a:lnSpc>
                <a:spcPct val="100000"/>
              </a:lnSpc>
              <a:spcBef>
                <a:spcPts val="235"/>
              </a:spcBef>
            </a:pPr>
            <a:endParaRPr lang="en-GB" sz="2000" spc="-5" dirty="0">
              <a:latin typeface="Courier New"/>
              <a:cs typeface="Courier New"/>
            </a:endParaRPr>
          </a:p>
          <a:p>
            <a:pPr marL="527685">
              <a:lnSpc>
                <a:spcPct val="100000"/>
              </a:lnSpc>
              <a:spcBef>
                <a:spcPts val="235"/>
              </a:spcBef>
            </a:pPr>
            <a:r>
              <a:rPr sz="2400" spc="-5" dirty="0">
                <a:latin typeface="Courier New"/>
                <a:cs typeface="Courier New"/>
              </a:rPr>
              <a:t>One</a:t>
            </a:r>
            <a:endParaRPr lang="en-GB" sz="2400" spc="-5" dirty="0">
              <a:latin typeface="Courier New"/>
              <a:cs typeface="Courier New"/>
            </a:endParaRPr>
          </a:p>
          <a:p>
            <a:pPr marL="527685">
              <a:lnSpc>
                <a:spcPct val="100000"/>
              </a:lnSpc>
              <a:spcBef>
                <a:spcPts val="235"/>
              </a:spcBef>
            </a:pPr>
            <a:r>
              <a:rPr sz="2400" spc="-5" dirty="0">
                <a:latin typeface="Courier New"/>
                <a:cs typeface="Courier New"/>
              </a:rPr>
              <a:t>Two</a:t>
            </a:r>
            <a:endParaRPr lang="en-GB" sz="2400" dirty="0">
              <a:latin typeface="Courier New"/>
              <a:cs typeface="Courier New"/>
            </a:endParaRPr>
          </a:p>
          <a:p>
            <a:pPr marL="527685">
              <a:lnSpc>
                <a:spcPct val="100000"/>
              </a:lnSpc>
              <a:spcBef>
                <a:spcPts val="235"/>
              </a:spcBef>
            </a:pPr>
            <a:r>
              <a:rPr sz="2400" spc="-5" dirty="0">
                <a:latin typeface="Courier New"/>
                <a:cs typeface="Courier New"/>
              </a:rPr>
              <a:t>Three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719" y="470655"/>
            <a:ext cx="951381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More</a:t>
            </a:r>
            <a:r>
              <a:rPr spc="-35" dirty="0"/>
              <a:t> </a:t>
            </a:r>
            <a:r>
              <a:rPr spc="-10" dirty="0"/>
              <a:t>on</a:t>
            </a:r>
            <a:r>
              <a:rPr spc="-35" dirty="0"/>
              <a:t> </a:t>
            </a: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10046-A402-98B8-ED00-8D1A75C9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73C17-A9BE-3D53-1469-CDDB8534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0908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719" y="1001534"/>
            <a:ext cx="10655342" cy="4187044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1930"/>
              </a:spcBef>
              <a:buSzPct val="55172"/>
              <a:buFont typeface="Wingdings"/>
              <a:buChar char=""/>
              <a:tabLst>
                <a:tab pos="372110" algn="l"/>
                <a:tab pos="372745" algn="l"/>
              </a:tabLst>
            </a:pPr>
            <a:r>
              <a:rPr lang="en-GB" sz="2900" dirty="0">
                <a:latin typeface="Arial"/>
                <a:cs typeface="Arial"/>
              </a:rPr>
              <a:t>The</a:t>
            </a:r>
            <a:r>
              <a:rPr lang="en-GB" sz="2900" spc="-20" dirty="0">
                <a:latin typeface="Arial"/>
                <a:cs typeface="Arial"/>
              </a:rPr>
              <a:t> </a:t>
            </a:r>
            <a:r>
              <a:rPr lang="en-GB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GB" sz="2900" spc="-35" dirty="0">
                <a:latin typeface="Arial"/>
                <a:cs typeface="Arial"/>
              </a:rPr>
              <a:t> </a:t>
            </a:r>
            <a:r>
              <a:rPr lang="en-GB" sz="2900" dirty="0">
                <a:latin typeface="Arial"/>
                <a:cs typeface="Arial"/>
              </a:rPr>
              <a:t>class is</a:t>
            </a:r>
            <a:r>
              <a:rPr lang="en-GB" sz="2900" spc="-20" dirty="0">
                <a:latin typeface="Arial"/>
                <a:cs typeface="Arial"/>
              </a:rPr>
              <a:t> </a:t>
            </a:r>
            <a:r>
              <a:rPr lang="en-GB" sz="2900" dirty="0">
                <a:latin typeface="Arial"/>
                <a:cs typeface="Arial"/>
              </a:rPr>
              <a:t>in the</a:t>
            </a:r>
            <a:r>
              <a:rPr lang="en-GB" sz="2900" spc="-20" dirty="0">
                <a:latin typeface="Arial"/>
                <a:cs typeface="Arial"/>
              </a:rPr>
              <a:t> </a:t>
            </a:r>
            <a:r>
              <a:rPr lang="en-GB" sz="2900" dirty="0">
                <a:latin typeface="Arial"/>
                <a:cs typeface="Arial"/>
              </a:rPr>
              <a:t>Java</a:t>
            </a:r>
            <a:r>
              <a:rPr lang="en-GB" sz="2900" spc="-15" dirty="0">
                <a:latin typeface="Arial"/>
                <a:cs typeface="Arial"/>
              </a:rPr>
              <a:t> </a:t>
            </a:r>
            <a:r>
              <a:rPr lang="en-GB" sz="2900" dirty="0">
                <a:latin typeface="Arial"/>
                <a:cs typeface="Arial"/>
              </a:rPr>
              <a:t>package</a:t>
            </a:r>
            <a:r>
              <a:rPr lang="en-GB" sz="2900" spc="-45" dirty="0">
                <a:latin typeface="Arial"/>
                <a:cs typeface="Arial"/>
              </a:rPr>
              <a:t> </a:t>
            </a:r>
            <a:r>
              <a:rPr lang="en-GB" sz="2900" dirty="0">
                <a:latin typeface="Arial"/>
                <a:cs typeface="Arial"/>
              </a:rPr>
              <a:t>called</a:t>
            </a:r>
            <a:r>
              <a:rPr lang="en-GB" sz="2900" spc="10" dirty="0">
                <a:latin typeface="Arial"/>
                <a:cs typeface="Arial"/>
              </a:rPr>
              <a:t> </a:t>
            </a:r>
            <a:r>
              <a:rPr lang="en-GB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endParaRPr lang="en-GB" sz="2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710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import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java.util.Scanner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 dirty="0">
              <a:latin typeface="Courier New"/>
              <a:cs typeface="Courier New"/>
            </a:endParaRPr>
          </a:p>
          <a:p>
            <a:pPr marL="241300">
              <a:lnSpc>
                <a:spcPts val="1864"/>
              </a:lnSpc>
              <a:spcBef>
                <a:spcPts val="215"/>
              </a:spcBef>
            </a:pPr>
            <a:r>
              <a:rPr sz="1700" u="sng" dirty="0">
                <a:latin typeface="Arial"/>
                <a:cs typeface="Arial"/>
              </a:rPr>
              <a:t>or</a:t>
            </a:r>
          </a:p>
          <a:p>
            <a:pPr marL="927100">
              <a:lnSpc>
                <a:spcPts val="1864"/>
              </a:lnSpc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import</a:t>
            </a:r>
            <a:r>
              <a:rPr sz="2000" b="1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java.util.*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 dirty="0">
              <a:latin typeface="Courier New"/>
              <a:cs typeface="Courier New"/>
            </a:endParaRPr>
          </a:p>
          <a:p>
            <a:pPr marL="372110" marR="5080" indent="-360045">
              <a:spcBef>
                <a:spcPts val="1200"/>
              </a:spcBef>
              <a:buSzPct val="55172"/>
              <a:buFont typeface="Wingdings"/>
              <a:buChar char=""/>
              <a:tabLst>
                <a:tab pos="372110" algn="l"/>
                <a:tab pos="372745" algn="l"/>
              </a:tabLst>
            </a:pPr>
            <a:r>
              <a:rPr sz="2900" dirty="0">
                <a:latin typeface="Arial"/>
                <a:cs typeface="Arial"/>
              </a:rPr>
              <a:t>Create</a:t>
            </a:r>
            <a:r>
              <a:rPr sz="2900" spc="-3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a</a:t>
            </a:r>
            <a:r>
              <a:rPr sz="2900" spc="-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Scanner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class</a:t>
            </a:r>
            <a:r>
              <a:rPr sz="2900" spc="-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object,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with special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argument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for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the </a:t>
            </a:r>
            <a:r>
              <a:rPr sz="2900" spc="-79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keyboard</a:t>
            </a:r>
            <a:r>
              <a:rPr sz="2900" spc="-6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input</a:t>
            </a:r>
          </a:p>
          <a:p>
            <a:pPr marL="353695">
              <a:lnSpc>
                <a:spcPct val="100000"/>
              </a:lnSpc>
              <a:spcBef>
                <a:spcPts val="1270"/>
              </a:spcBef>
            </a:pPr>
            <a:r>
              <a:rPr sz="2400" b="1" spc="-5" dirty="0">
                <a:latin typeface="Courier New"/>
                <a:cs typeface="Courier New"/>
              </a:rPr>
              <a:t>Scanner keyboard</a:t>
            </a:r>
            <a:r>
              <a:rPr sz="2400" b="1" dirty="0">
                <a:latin typeface="Courier New"/>
                <a:cs typeface="Courier New"/>
              </a:rPr>
              <a:t> = </a:t>
            </a:r>
            <a:r>
              <a:rPr sz="2400" b="1" spc="-5" dirty="0">
                <a:latin typeface="Courier New"/>
                <a:cs typeface="Courier New"/>
              </a:rPr>
              <a:t>new</a:t>
            </a:r>
            <a:r>
              <a:rPr sz="2400" b="1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Scanner(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System.in</a:t>
            </a:r>
            <a:r>
              <a:rPr sz="2400" b="1" spc="-5" dirty="0">
                <a:latin typeface="Courier New"/>
                <a:cs typeface="Courier New"/>
              </a:rPr>
              <a:t>);</a:t>
            </a:r>
            <a:endParaRPr sz="2400" dirty="0">
              <a:latin typeface="Courier New"/>
              <a:cs typeface="Courier New"/>
            </a:endParaRPr>
          </a:p>
          <a:p>
            <a:pPr marL="372110" indent="-360045">
              <a:lnSpc>
                <a:spcPct val="100000"/>
              </a:lnSpc>
              <a:spcBef>
                <a:spcPts val="1350"/>
              </a:spcBef>
              <a:buSzPct val="54838"/>
              <a:buFont typeface="Wingdings"/>
              <a:buChar char=""/>
              <a:tabLst>
                <a:tab pos="372110" algn="l"/>
                <a:tab pos="372745" algn="l"/>
              </a:tabLst>
            </a:pPr>
            <a:r>
              <a:rPr sz="3100" spc="-175" dirty="0">
                <a:latin typeface="Arial"/>
                <a:cs typeface="Arial"/>
              </a:rPr>
              <a:t>To</a:t>
            </a:r>
            <a:r>
              <a:rPr sz="3100" spc="-2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read</a:t>
            </a:r>
            <a:r>
              <a:rPr sz="310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an</a:t>
            </a:r>
            <a:r>
              <a:rPr sz="3100" spc="-1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integer</a:t>
            </a:r>
            <a:endParaRPr sz="3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919" y="5152720"/>
            <a:ext cx="10860405" cy="1197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</a:pP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num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keyboard.nextInt();</a:t>
            </a:r>
            <a:endParaRPr sz="2400" dirty="0">
              <a:latin typeface="Courier New"/>
              <a:cs typeface="Courier New"/>
            </a:endParaRPr>
          </a:p>
          <a:p>
            <a:pPr marL="241300" marR="5080" indent="-228600"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If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next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token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input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isn’t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integer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then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run</a:t>
            </a:r>
            <a:r>
              <a:rPr sz="2200" i="1" spc="10" dirty="0">
                <a:latin typeface="Arial"/>
                <a:cs typeface="Arial"/>
              </a:rPr>
              <a:t> </a:t>
            </a:r>
            <a:r>
              <a:rPr sz="2200" i="1" spc="-10" dirty="0">
                <a:latin typeface="Arial"/>
                <a:cs typeface="Arial"/>
              </a:rPr>
              <a:t>time</a:t>
            </a:r>
            <a:r>
              <a:rPr sz="2200" i="1" spc="3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exception</a:t>
            </a:r>
            <a:r>
              <a:rPr sz="2200" i="1" spc="1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(error)</a:t>
            </a:r>
            <a:r>
              <a:rPr sz="2200" i="1" spc="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thrown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and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program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ceases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run</a:t>
            </a:r>
            <a:r>
              <a:rPr sz="2600" spc="-5" dirty="0"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Reminder</a:t>
            </a:r>
            <a:r>
              <a:rPr spc="-15" dirty="0"/>
              <a:t> </a:t>
            </a:r>
            <a:r>
              <a:rPr dirty="0"/>
              <a:t>about</a:t>
            </a:r>
            <a:r>
              <a:rPr spc="-1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Scanner</a:t>
            </a:r>
            <a:r>
              <a:rPr spc="-10" dirty="0"/>
              <a:t> </a:t>
            </a:r>
            <a:r>
              <a:rPr dirty="0"/>
              <a:t>class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705BD23-CE04-3081-E003-D12ED18A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FBB6B1B-1BB6-1505-EC12-85585EFD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14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0288" y="1323023"/>
            <a:ext cx="1243583" cy="48539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719" y="470655"/>
            <a:ext cx="950534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30" dirty="0"/>
              <a:t> </a:t>
            </a:r>
            <a:r>
              <a:rPr lang="en-GB" spc="-30" dirty="0"/>
              <a:t>e</a:t>
            </a:r>
            <a:r>
              <a:rPr dirty="0" err="1"/>
              <a:t>xample</a:t>
            </a:r>
            <a:r>
              <a:rPr lang="en-GB" dirty="0"/>
              <a:t> 1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BFE573-6799-0174-CCA5-6F8C0EC56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1" y="1397000"/>
            <a:ext cx="6176567" cy="4779963"/>
          </a:xfrm>
        </p:spPr>
        <p:txBody>
          <a:bodyPr anchor="ctr" anchorCtr="0"/>
          <a:lstStyle/>
          <a:p>
            <a:pPr marL="299085" indent="-287020">
              <a:lnSpc>
                <a:spcPct val="14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GB" sz="2800" spc="-5" dirty="0">
                <a:latin typeface="Arial"/>
                <a:cs typeface="Arial"/>
              </a:rPr>
              <a:t>Click</a:t>
            </a:r>
            <a:r>
              <a:rPr lang="en-GB" sz="2800" spc="-1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download</a:t>
            </a:r>
            <a:r>
              <a:rPr lang="en-GB" sz="2800" spc="1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link</a:t>
            </a:r>
            <a:endParaRPr lang="en-GB" sz="2800" dirty="0">
              <a:latin typeface="Arial"/>
              <a:cs typeface="Arial"/>
            </a:endParaRPr>
          </a:p>
          <a:p>
            <a:pPr marL="299085" indent="-287020">
              <a:lnSpc>
                <a:spcPct val="140000"/>
              </a:lnSpc>
              <a:buChar char="•"/>
              <a:tabLst>
                <a:tab pos="299085" algn="l"/>
                <a:tab pos="299720" algn="l"/>
              </a:tabLst>
            </a:pPr>
            <a:r>
              <a:rPr lang="en-GB" sz="2800" spc="-5" dirty="0">
                <a:latin typeface="Arial"/>
                <a:cs typeface="Arial"/>
              </a:rPr>
              <a:t>Click</a:t>
            </a:r>
            <a:r>
              <a:rPr lang="en-GB" sz="2800" spc="-3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Run</a:t>
            </a:r>
            <a:endParaRPr lang="en-GB" sz="2800" dirty="0">
              <a:latin typeface="Arial"/>
              <a:cs typeface="Arial"/>
            </a:endParaRPr>
          </a:p>
          <a:p>
            <a:pPr marL="299085" indent="-287020">
              <a:lnSpc>
                <a:spcPct val="140000"/>
              </a:lnSpc>
              <a:buChar char="•"/>
              <a:tabLst>
                <a:tab pos="299085" algn="l"/>
                <a:tab pos="299720" algn="l"/>
              </a:tabLst>
            </a:pPr>
            <a:r>
              <a:rPr lang="en-GB" sz="2800" dirty="0">
                <a:latin typeface="Arial"/>
                <a:cs typeface="Arial"/>
              </a:rPr>
              <a:t>Select</a:t>
            </a:r>
            <a:r>
              <a:rPr lang="en-GB" sz="2800" spc="-35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drive</a:t>
            </a:r>
            <a:r>
              <a:rPr lang="en-GB" sz="2800" spc="-35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C</a:t>
            </a:r>
            <a:endParaRPr lang="en-GB" sz="2800" dirty="0">
              <a:latin typeface="Arial"/>
              <a:cs typeface="Arial"/>
            </a:endParaRPr>
          </a:p>
          <a:p>
            <a:pPr marL="299085" indent="-287020">
              <a:lnSpc>
                <a:spcPct val="140000"/>
              </a:lnSpc>
              <a:buChar char="•"/>
              <a:tabLst>
                <a:tab pos="299085" algn="l"/>
                <a:tab pos="299720" algn="l"/>
              </a:tabLst>
            </a:pPr>
            <a:r>
              <a:rPr lang="en-GB" sz="2800" spc="-5" dirty="0">
                <a:latin typeface="Arial"/>
                <a:cs typeface="Arial"/>
              </a:rPr>
              <a:t>Select all</a:t>
            </a:r>
            <a:r>
              <a:rPr lang="en-GB" sz="2800" spc="-15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features</a:t>
            </a:r>
            <a:endParaRPr lang="en-GB" sz="2800" dirty="0">
              <a:latin typeface="Arial"/>
              <a:cs typeface="Arial"/>
            </a:endParaRPr>
          </a:p>
          <a:p>
            <a:pPr marL="299085" indent="-287020">
              <a:lnSpc>
                <a:spcPct val="140000"/>
              </a:lnSpc>
              <a:buChar char="•"/>
              <a:tabLst>
                <a:tab pos="299085" algn="l"/>
                <a:tab pos="299720" algn="l"/>
              </a:tabLst>
            </a:pPr>
            <a:r>
              <a:rPr lang="en-GB" sz="2800" spc="-5" dirty="0">
                <a:latin typeface="Arial"/>
                <a:cs typeface="Arial"/>
              </a:rPr>
              <a:t>Click</a:t>
            </a:r>
            <a:r>
              <a:rPr lang="en-GB" sz="2800" spc="-2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Proceed</a:t>
            </a:r>
            <a:endParaRPr lang="en-GB" sz="2800" dirty="0">
              <a:latin typeface="Arial"/>
              <a:cs typeface="Arial"/>
            </a:endParaRPr>
          </a:p>
          <a:p>
            <a:pPr marL="299085" indent="-287020">
              <a:lnSpc>
                <a:spcPct val="140000"/>
              </a:lnSpc>
              <a:buChar char="•"/>
              <a:tabLst>
                <a:tab pos="299085" algn="l"/>
                <a:tab pos="299720" algn="l"/>
              </a:tabLst>
            </a:pPr>
            <a:r>
              <a:rPr lang="en-GB" sz="2800" spc="-5" dirty="0">
                <a:latin typeface="Arial"/>
                <a:cs typeface="Arial"/>
              </a:rPr>
              <a:t>Click</a:t>
            </a:r>
            <a:r>
              <a:rPr lang="en-GB" sz="2800" spc="-3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OK</a:t>
            </a:r>
            <a:endParaRPr lang="en-GB" sz="2800" dirty="0">
              <a:latin typeface="Arial"/>
              <a:cs typeface="Arial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4996179-DDA6-58E4-8BB7-B0B86BA1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A552CAF-BF09-CC89-E5D7-3D90656C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719" y="470655"/>
            <a:ext cx="950534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30" dirty="0"/>
              <a:t> </a:t>
            </a:r>
            <a:r>
              <a:rPr lang="en-GB" spc="-30" dirty="0"/>
              <a:t>e</a:t>
            </a:r>
            <a:r>
              <a:rPr dirty="0" err="1"/>
              <a:t>xample</a:t>
            </a:r>
            <a:r>
              <a:rPr spc="-45" dirty="0"/>
              <a:t> </a:t>
            </a:r>
            <a:r>
              <a:rPr lang="en-GB" dirty="0"/>
              <a:t>2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BFE02-4FC0-5A00-5918-4E112844A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 amount from user</a:t>
            </a:r>
          </a:p>
          <a:p>
            <a:r>
              <a:rPr lang="en-GB" dirty="0"/>
              <a:t>Get quantity from user</a:t>
            </a:r>
          </a:p>
          <a:p>
            <a:r>
              <a:rPr lang="en-GB" dirty="0"/>
              <a:t>Set total to amount x quantity</a:t>
            </a:r>
          </a:p>
          <a:p>
            <a:r>
              <a:rPr lang="en-GB" dirty="0"/>
              <a:t>Display Total</a:t>
            </a:r>
          </a:p>
          <a:p>
            <a:r>
              <a:rPr lang="en-GB" dirty="0"/>
              <a:t>Calculate total with tax (VAT)</a:t>
            </a:r>
          </a:p>
          <a:p>
            <a:r>
              <a:rPr lang="en-GB" dirty="0"/>
              <a:t>Display total with tax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3600" b="1" dirty="0">
                <a:solidFill>
                  <a:schemeClr val="accent1"/>
                </a:solidFill>
              </a:rPr>
              <a:t>Draw the flowchart for the above</a:t>
            </a:r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BDD8229-15B0-FB67-3274-1D3BAAF14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D67B685-D6FD-EC4E-B359-4EA7D055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dirty="0">
                <a:solidFill>
                  <a:srgbClr val="0099FF"/>
                </a:solidFill>
              </a:rPr>
              <a:t>if</a:t>
            </a:r>
            <a:r>
              <a:rPr spc="-15" dirty="0">
                <a:solidFill>
                  <a:srgbClr val="0099FF"/>
                </a:solidFill>
              </a:rPr>
              <a:t> </a:t>
            </a:r>
            <a:r>
              <a:rPr dirty="0"/>
              <a:t>selection</a:t>
            </a:r>
            <a:r>
              <a:rPr spc="-35" dirty="0"/>
              <a:t> </a:t>
            </a:r>
            <a:r>
              <a:rPr dirty="0"/>
              <a:t>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8491F-C034-6B50-957E-3EBD9F2AE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1042669" indent="-457200">
              <a:lnSpc>
                <a:spcPts val="3460"/>
              </a:lnSpc>
              <a:spcBef>
                <a:spcPts val="535"/>
              </a:spcBef>
              <a:buSzPct val="54687"/>
              <a:tabLst>
                <a:tab pos="370205" algn="l"/>
                <a:tab pos="370840" algn="l"/>
              </a:tabLst>
            </a:pPr>
            <a:r>
              <a:rPr lang="en-GB" sz="2800" dirty="0">
                <a:latin typeface="Arial"/>
                <a:cs typeface="Arial"/>
              </a:rPr>
              <a:t>The</a:t>
            </a:r>
            <a:r>
              <a:rPr lang="en-GB" sz="2800" spc="-25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statements</a:t>
            </a:r>
            <a:r>
              <a:rPr lang="en-GB" sz="2800" spc="-25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inside</a:t>
            </a:r>
            <a:r>
              <a:rPr lang="en-GB" sz="2800" spc="-15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your</a:t>
            </a:r>
            <a:r>
              <a:rPr lang="en-GB" sz="2800" spc="-10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source</a:t>
            </a:r>
            <a:r>
              <a:rPr lang="en-GB" sz="2800" spc="-40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files </a:t>
            </a:r>
            <a:r>
              <a:rPr lang="en-GB" sz="2800" spc="-5" dirty="0">
                <a:latin typeface="Arial"/>
                <a:cs typeface="Arial"/>
              </a:rPr>
              <a:t>are</a:t>
            </a:r>
            <a:r>
              <a:rPr lang="en-GB" sz="2800" spc="-2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generally </a:t>
            </a:r>
            <a:r>
              <a:rPr lang="en-GB" sz="2800" spc="-875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executed</a:t>
            </a:r>
            <a:r>
              <a:rPr lang="en-GB" sz="2800" spc="-4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sequentially</a:t>
            </a:r>
            <a:endParaRPr lang="en-GB" sz="2800" dirty="0">
              <a:latin typeface="Arial"/>
              <a:cs typeface="Arial"/>
            </a:endParaRPr>
          </a:p>
          <a:p>
            <a:pPr marL="469900" marR="996315" indent="-457200">
              <a:lnSpc>
                <a:spcPts val="3460"/>
              </a:lnSpc>
              <a:spcBef>
                <a:spcPts val="1195"/>
              </a:spcBef>
              <a:buSzPct val="54687"/>
              <a:tabLst>
                <a:tab pos="370205" algn="l"/>
                <a:tab pos="370840" algn="l"/>
              </a:tabLst>
            </a:pPr>
            <a:r>
              <a:rPr lang="en-GB" sz="2800" spc="-25" dirty="0">
                <a:latin typeface="Arial"/>
                <a:cs typeface="Arial"/>
              </a:rPr>
              <a:t>However, </a:t>
            </a:r>
            <a:r>
              <a:rPr lang="en-GB" sz="2800" dirty="0">
                <a:latin typeface="Arial"/>
                <a:cs typeface="Arial"/>
              </a:rPr>
              <a:t>software</a:t>
            </a:r>
            <a:r>
              <a:rPr lang="en-GB" sz="2800" spc="-35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applications</a:t>
            </a:r>
            <a:r>
              <a:rPr lang="en-GB" sz="2800" spc="1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often</a:t>
            </a:r>
            <a:r>
              <a:rPr lang="en-GB" sz="2800" spc="-25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need</a:t>
            </a:r>
            <a:r>
              <a:rPr lang="en-GB" sz="2800" dirty="0">
                <a:latin typeface="Arial"/>
                <a:cs typeface="Arial"/>
              </a:rPr>
              <a:t> to</a:t>
            </a:r>
            <a:r>
              <a:rPr lang="en-GB" sz="2800" spc="-5" dirty="0">
                <a:latin typeface="Arial"/>
                <a:cs typeface="Arial"/>
              </a:rPr>
              <a:t> react</a:t>
            </a:r>
            <a:r>
              <a:rPr lang="en-GB" sz="2800" spc="-15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to </a:t>
            </a:r>
            <a:r>
              <a:rPr lang="en-GB" sz="2800" spc="-875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changes</a:t>
            </a:r>
            <a:r>
              <a:rPr lang="en-GB" sz="2800" spc="-30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in</a:t>
            </a:r>
            <a:r>
              <a:rPr lang="en-GB" sz="2800" spc="-1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certain</a:t>
            </a:r>
            <a:r>
              <a:rPr lang="en-GB" sz="2800" spc="-25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circumstances</a:t>
            </a:r>
          </a:p>
          <a:p>
            <a:pPr marL="469900" marR="5080" indent="-457200">
              <a:lnSpc>
                <a:spcPts val="3460"/>
              </a:lnSpc>
              <a:spcBef>
                <a:spcPts val="1195"/>
              </a:spcBef>
              <a:buSzPct val="54687"/>
              <a:tabLst>
                <a:tab pos="370205" algn="l"/>
                <a:tab pos="370840" algn="l"/>
              </a:tabLst>
            </a:pPr>
            <a:r>
              <a:rPr lang="en-GB" sz="2800" spc="-5" dirty="0">
                <a:latin typeface="Arial"/>
                <a:cs typeface="Arial"/>
              </a:rPr>
              <a:t>Programmers</a:t>
            </a:r>
            <a:r>
              <a:rPr lang="en-GB" sz="2800" spc="-30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use</a:t>
            </a:r>
            <a:r>
              <a:rPr lang="en-GB" sz="2800" spc="10" dirty="0">
                <a:latin typeface="Arial"/>
                <a:cs typeface="Arial"/>
              </a:rPr>
              <a:t> </a:t>
            </a:r>
            <a:r>
              <a:rPr lang="en-GB" sz="2800" b="1" i="1" dirty="0">
                <a:latin typeface="Arial"/>
                <a:cs typeface="Arial"/>
              </a:rPr>
              <a:t>control</a:t>
            </a:r>
            <a:r>
              <a:rPr lang="en-GB" sz="2800" b="1" i="1" spc="-25" dirty="0">
                <a:latin typeface="Arial"/>
                <a:cs typeface="Arial"/>
              </a:rPr>
              <a:t> </a:t>
            </a:r>
            <a:r>
              <a:rPr lang="en-GB" sz="2800" b="1" i="1" dirty="0">
                <a:latin typeface="Arial"/>
                <a:cs typeface="Arial"/>
              </a:rPr>
              <a:t>flow</a:t>
            </a:r>
            <a:r>
              <a:rPr lang="en-GB" sz="2800" b="1" i="1" spc="-1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statements</a:t>
            </a:r>
            <a:r>
              <a:rPr lang="en-GB" sz="2800" spc="-20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to</a:t>
            </a:r>
            <a:r>
              <a:rPr lang="en-GB" sz="2800" spc="5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conditionally </a:t>
            </a:r>
            <a:r>
              <a:rPr lang="en-GB" sz="2800" spc="-875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execute</a:t>
            </a:r>
            <a:r>
              <a:rPr lang="en-GB" sz="2800" spc="-45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particular</a:t>
            </a:r>
            <a:r>
              <a:rPr lang="en-GB" sz="2800" spc="-15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blocks</a:t>
            </a:r>
            <a:r>
              <a:rPr lang="en-GB" sz="2800" spc="-20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of</a:t>
            </a:r>
            <a:r>
              <a:rPr lang="en-GB" sz="2800" spc="-10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code</a:t>
            </a:r>
          </a:p>
          <a:p>
            <a:pPr marL="469900" marR="636270" indent="-457200">
              <a:lnSpc>
                <a:spcPts val="3460"/>
              </a:lnSpc>
              <a:spcBef>
                <a:spcPts val="1195"/>
              </a:spcBef>
              <a:buSzPct val="54687"/>
              <a:tabLst>
                <a:tab pos="370205" algn="l"/>
                <a:tab pos="370840" algn="l"/>
              </a:tabLst>
            </a:pPr>
            <a:r>
              <a:rPr lang="en-GB" sz="2800" dirty="0">
                <a:latin typeface="Arial"/>
                <a:cs typeface="Arial"/>
              </a:rPr>
              <a:t>The </a:t>
            </a:r>
            <a:r>
              <a:rPr lang="en-GB" sz="2800" b="1" i="1" spc="-5" dirty="0">
                <a:latin typeface="Arial"/>
                <a:cs typeface="Arial"/>
              </a:rPr>
              <a:t>if </a:t>
            </a:r>
            <a:r>
              <a:rPr lang="en-GB" sz="2800" spc="-5" dirty="0">
                <a:latin typeface="Arial"/>
                <a:cs typeface="Arial"/>
              </a:rPr>
              <a:t>statement </a:t>
            </a:r>
            <a:r>
              <a:rPr lang="en-GB" sz="2800" dirty="0">
                <a:latin typeface="Arial"/>
                <a:cs typeface="Arial"/>
              </a:rPr>
              <a:t>is </a:t>
            </a:r>
            <a:r>
              <a:rPr lang="en-GB" sz="2800" spc="-5" dirty="0">
                <a:latin typeface="Arial"/>
                <a:cs typeface="Arial"/>
              </a:rPr>
              <a:t>the most basic </a:t>
            </a:r>
            <a:r>
              <a:rPr lang="en-GB" sz="2800" spc="-10" dirty="0">
                <a:latin typeface="Arial"/>
                <a:cs typeface="Arial"/>
              </a:rPr>
              <a:t>of </a:t>
            </a:r>
            <a:r>
              <a:rPr lang="en-GB" sz="2800" spc="-5" dirty="0">
                <a:latin typeface="Arial"/>
                <a:cs typeface="Arial"/>
              </a:rPr>
              <a:t>all the </a:t>
            </a:r>
            <a:r>
              <a:rPr lang="en-GB" sz="2800" dirty="0">
                <a:latin typeface="Arial"/>
                <a:cs typeface="Arial"/>
              </a:rPr>
              <a:t>control </a:t>
            </a:r>
            <a:r>
              <a:rPr lang="en-GB" sz="2800" spc="-5" dirty="0">
                <a:latin typeface="Arial"/>
                <a:cs typeface="Arial"/>
              </a:rPr>
              <a:t>flow </a:t>
            </a:r>
            <a:r>
              <a:rPr lang="en-GB" sz="2800" spc="-875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statements</a:t>
            </a:r>
            <a:endParaRPr lang="en-GB" sz="2800" dirty="0">
              <a:latin typeface="Arial"/>
              <a:cs typeface="Arial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F41F87C-BDA9-783B-9350-C74D9CAB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C2C95D4-EBE8-874C-A51B-89D5195A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7</a:t>
            </a:fld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Selection</a:t>
            </a:r>
            <a:r>
              <a:rPr sz="4000" spc="15" dirty="0"/>
              <a:t> </a:t>
            </a:r>
            <a:r>
              <a:rPr sz="4000" spc="-5" dirty="0"/>
              <a:t>in algorithms</a:t>
            </a:r>
            <a:r>
              <a:rPr sz="4000" spc="30" dirty="0"/>
              <a:t> </a:t>
            </a:r>
            <a:r>
              <a:rPr sz="4000" spc="-5" dirty="0"/>
              <a:t>and</a:t>
            </a:r>
            <a:r>
              <a:rPr sz="4000" dirty="0"/>
              <a:t> </a:t>
            </a:r>
            <a:r>
              <a:rPr sz="4000" spc="-5" dirty="0"/>
              <a:t>flowcharts</a:t>
            </a:r>
            <a:endParaRPr sz="40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CC3FED-2D2F-A101-2D4E-A666D77F2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95"/>
              </a:spcBef>
              <a:buNone/>
            </a:pPr>
            <a:r>
              <a:rPr lang="en-GB" sz="2800" spc="-5" dirty="0">
                <a:latin typeface="Arial"/>
                <a:cs typeface="Arial"/>
              </a:rPr>
              <a:t>Example:</a:t>
            </a:r>
            <a:endParaRPr lang="en-GB" sz="2800" dirty="0">
              <a:latin typeface="Arial"/>
              <a:cs typeface="Arial"/>
            </a:endParaRPr>
          </a:p>
          <a:p>
            <a:pPr marL="361315">
              <a:lnSpc>
                <a:spcPct val="120000"/>
              </a:lnSpc>
              <a:spcBef>
                <a:spcPts val="2690"/>
              </a:spcBef>
            </a:pPr>
            <a:r>
              <a:rPr lang="en-GB" sz="2800" spc="-5" dirty="0">
                <a:latin typeface="Arial"/>
                <a:cs typeface="Arial"/>
              </a:rPr>
              <a:t>Get</a:t>
            </a:r>
            <a:r>
              <a:rPr lang="en-GB" sz="2800" spc="-35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Dressed</a:t>
            </a:r>
            <a:endParaRPr lang="en-GB" sz="2800" dirty="0">
              <a:latin typeface="Arial"/>
              <a:cs typeface="Arial"/>
            </a:endParaRPr>
          </a:p>
          <a:p>
            <a:pPr marL="361315">
              <a:lnSpc>
                <a:spcPct val="120000"/>
              </a:lnSpc>
            </a:pPr>
            <a:r>
              <a:rPr lang="en-GB" sz="2800" b="1" spc="-5" dirty="0">
                <a:latin typeface="Arial"/>
                <a:cs typeface="Arial"/>
              </a:rPr>
              <a:t>If</a:t>
            </a:r>
            <a:r>
              <a:rPr lang="en-GB" sz="2800" b="1" spc="-2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time</a:t>
            </a:r>
            <a:r>
              <a:rPr lang="en-GB" sz="2800" spc="1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is</a:t>
            </a:r>
            <a:r>
              <a:rPr lang="en-GB" sz="2800" spc="-15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before 8.30am </a:t>
            </a:r>
            <a:r>
              <a:rPr lang="en-GB" sz="2800" b="1" spc="-5" dirty="0">
                <a:latin typeface="Arial"/>
                <a:cs typeface="Arial"/>
              </a:rPr>
              <a:t>then</a:t>
            </a:r>
            <a:endParaRPr lang="en-GB" sz="2800" dirty="0">
              <a:latin typeface="Arial"/>
              <a:cs typeface="Arial"/>
            </a:endParaRPr>
          </a:p>
          <a:p>
            <a:pPr marL="927100">
              <a:lnSpc>
                <a:spcPct val="120000"/>
              </a:lnSpc>
            </a:pPr>
            <a:r>
              <a:rPr lang="en-GB" sz="2800" spc="-5" dirty="0">
                <a:latin typeface="Arial"/>
                <a:cs typeface="Arial"/>
              </a:rPr>
              <a:t>Have</a:t>
            </a:r>
            <a:r>
              <a:rPr lang="en-GB" sz="2800" spc="-45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Breakfast</a:t>
            </a:r>
          </a:p>
          <a:p>
            <a:pPr marL="361315">
              <a:lnSpc>
                <a:spcPct val="120000"/>
              </a:lnSpc>
            </a:pPr>
            <a:r>
              <a:rPr lang="en-GB" sz="2800" b="1" spc="-10" dirty="0">
                <a:latin typeface="Arial"/>
                <a:cs typeface="Arial"/>
              </a:rPr>
              <a:t>End</a:t>
            </a:r>
            <a:r>
              <a:rPr lang="en-GB" sz="2800" b="1" spc="-30" dirty="0">
                <a:latin typeface="Arial"/>
                <a:cs typeface="Arial"/>
              </a:rPr>
              <a:t> </a:t>
            </a:r>
            <a:r>
              <a:rPr lang="en-GB" sz="2800" b="1" spc="-5" dirty="0">
                <a:latin typeface="Arial"/>
                <a:cs typeface="Arial"/>
              </a:rPr>
              <a:t>If</a:t>
            </a:r>
            <a:endParaRPr lang="en-GB" sz="2800" dirty="0">
              <a:latin typeface="Arial"/>
              <a:cs typeface="Arial"/>
            </a:endParaRPr>
          </a:p>
          <a:p>
            <a:pPr marL="361315">
              <a:lnSpc>
                <a:spcPct val="120000"/>
              </a:lnSpc>
            </a:pPr>
            <a:r>
              <a:rPr lang="en-GB" sz="2800" spc="-5" dirty="0">
                <a:latin typeface="Arial"/>
                <a:cs typeface="Arial"/>
              </a:rPr>
              <a:t>Go</a:t>
            </a:r>
            <a:r>
              <a:rPr lang="en-GB" sz="2800" spc="-35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to</a:t>
            </a:r>
            <a:r>
              <a:rPr lang="en-GB" sz="2800" spc="-25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Lecture</a:t>
            </a:r>
          </a:p>
          <a:p>
            <a:endParaRPr lang="en-GB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2243" y="1397000"/>
            <a:ext cx="3467100" cy="4814316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C1E5A8C-505D-DDEA-6CC2-F50EDB491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11FAF6F-2F56-3EAA-5AB2-7F286F17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8</a:t>
            </a:fld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dirty="0">
                <a:solidFill>
                  <a:srgbClr val="0099FF"/>
                </a:solidFill>
              </a:rPr>
              <a:t>if</a:t>
            </a:r>
            <a:r>
              <a:rPr spc="-15" dirty="0">
                <a:solidFill>
                  <a:srgbClr val="0099FF"/>
                </a:solidFill>
              </a:rPr>
              <a:t> </a:t>
            </a:r>
            <a:r>
              <a:rPr dirty="0"/>
              <a:t>selection</a:t>
            </a:r>
            <a:r>
              <a:rPr spc="-35" dirty="0"/>
              <a:t> </a:t>
            </a:r>
            <a:r>
              <a:rPr dirty="0"/>
              <a:t>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7480E-1CF2-CE74-6DE5-AEAC8F59E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265" indent="-457200">
              <a:spcBef>
                <a:spcPts val="105"/>
              </a:spcBef>
              <a:buSzPct val="54687"/>
              <a:tabLst>
                <a:tab pos="372110" algn="l"/>
                <a:tab pos="372745" algn="l"/>
              </a:tabLst>
            </a:pPr>
            <a:r>
              <a:rPr lang="en-GB" sz="2800" dirty="0">
                <a:latin typeface="Arial"/>
                <a:cs typeface="Arial"/>
              </a:rPr>
              <a:t>The</a:t>
            </a:r>
            <a:r>
              <a:rPr lang="en-GB" sz="2800" spc="-25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format</a:t>
            </a:r>
            <a:r>
              <a:rPr lang="en-GB" sz="2800" spc="-20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you</a:t>
            </a:r>
            <a:r>
              <a:rPr lang="en-GB" sz="2800" spc="-10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will</a:t>
            </a:r>
            <a:r>
              <a:rPr lang="en-GB" sz="2800" spc="-1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use</a:t>
            </a:r>
            <a:r>
              <a:rPr lang="en-GB" sz="2800" spc="-15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for</a:t>
            </a:r>
            <a:r>
              <a:rPr lang="en-GB" sz="2800" spc="5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if</a:t>
            </a:r>
            <a:r>
              <a:rPr lang="en-GB" sz="2800" spc="-1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statements</a:t>
            </a:r>
            <a:r>
              <a:rPr lang="en-GB" sz="2800" spc="-20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is:</a:t>
            </a:r>
          </a:p>
          <a:p>
            <a:pPr marL="0" indent="0">
              <a:lnSpc>
                <a:spcPct val="100000"/>
              </a:lnSpc>
              <a:spcBef>
                <a:spcPts val="20"/>
              </a:spcBef>
              <a:buNone/>
            </a:pPr>
            <a:endParaRPr lang="en-GB" sz="2400" dirty="0">
              <a:latin typeface="Arial"/>
              <a:cs typeface="Arial"/>
            </a:endParaRPr>
          </a:p>
          <a:p>
            <a:pPr marL="143510" indent="0">
              <a:lnSpc>
                <a:spcPct val="100000"/>
              </a:lnSpc>
              <a:buNone/>
            </a:pPr>
            <a:r>
              <a:rPr lang="en-GB" b="1" spc="-10" dirty="0">
                <a:latin typeface="Courier New"/>
                <a:cs typeface="Courier New"/>
              </a:rPr>
              <a:t>if (</a:t>
            </a:r>
            <a:r>
              <a:rPr lang="en-GB" b="1" i="1" spc="-10" dirty="0">
                <a:latin typeface="Courier New"/>
                <a:cs typeface="Courier New"/>
              </a:rPr>
              <a:t>the</a:t>
            </a:r>
            <a:r>
              <a:rPr lang="en-GB" b="1" spc="-25" dirty="0">
                <a:latin typeface="Courier New"/>
                <a:cs typeface="Courier New"/>
              </a:rPr>
              <a:t> </a:t>
            </a:r>
            <a:r>
              <a:rPr lang="en-GB" b="1" i="1" spc="-10" dirty="0">
                <a:latin typeface="Courier New"/>
                <a:cs typeface="Courier New"/>
              </a:rPr>
              <a:t>test</a:t>
            </a:r>
            <a:r>
              <a:rPr lang="en-GB" b="1" i="1" spc="-30" dirty="0">
                <a:latin typeface="Courier New"/>
                <a:cs typeface="Courier New"/>
              </a:rPr>
              <a:t> </a:t>
            </a:r>
            <a:r>
              <a:rPr lang="en-GB" b="1" i="1" spc="-10" dirty="0">
                <a:latin typeface="Courier New"/>
                <a:cs typeface="Courier New"/>
              </a:rPr>
              <a:t>goes</a:t>
            </a:r>
            <a:r>
              <a:rPr lang="en-GB" b="1" i="1" spc="-30" dirty="0">
                <a:latin typeface="Courier New"/>
                <a:cs typeface="Courier New"/>
              </a:rPr>
              <a:t> </a:t>
            </a:r>
            <a:r>
              <a:rPr lang="en-GB" b="1" i="1" spc="-10" dirty="0">
                <a:latin typeface="Courier New"/>
                <a:cs typeface="Courier New"/>
              </a:rPr>
              <a:t>here</a:t>
            </a:r>
            <a:r>
              <a:rPr lang="en-GB" b="1" spc="-10" dirty="0">
                <a:latin typeface="Courier New"/>
                <a:cs typeface="Courier New"/>
              </a:rPr>
              <a:t>)</a:t>
            </a:r>
            <a:endParaRPr lang="en-GB" dirty="0">
              <a:latin typeface="Courier New"/>
              <a:cs typeface="Courier New"/>
            </a:endParaRPr>
          </a:p>
          <a:p>
            <a:pPr marL="143510" indent="0">
              <a:lnSpc>
                <a:spcPct val="100000"/>
              </a:lnSpc>
              <a:spcBef>
                <a:spcPts val="405"/>
              </a:spcBef>
              <a:buNone/>
            </a:pPr>
            <a:r>
              <a:rPr lang="en-GB" b="1" spc="-5" dirty="0">
                <a:latin typeface="Courier New"/>
                <a:cs typeface="Courier New"/>
              </a:rPr>
              <a:t>{</a:t>
            </a:r>
            <a:endParaRPr lang="en-GB" dirty="0">
              <a:latin typeface="Courier New"/>
              <a:cs typeface="Courier New"/>
            </a:endParaRPr>
          </a:p>
          <a:p>
            <a:pPr marL="69850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GB" b="1" spc="-5" dirty="0">
                <a:latin typeface="Courier New"/>
                <a:cs typeface="Courier New"/>
              </a:rPr>
              <a:t>//</a:t>
            </a:r>
            <a:r>
              <a:rPr lang="en-GB" b="1" spc="-15" dirty="0">
                <a:latin typeface="Courier New"/>
                <a:cs typeface="Courier New"/>
              </a:rPr>
              <a:t> </a:t>
            </a:r>
            <a:r>
              <a:rPr lang="en-GB" b="1" spc="-10" dirty="0">
                <a:latin typeface="Courier New"/>
                <a:cs typeface="Courier New"/>
              </a:rPr>
              <a:t>Code </a:t>
            </a:r>
            <a:r>
              <a:rPr lang="en-GB" b="1" spc="-5" dirty="0">
                <a:latin typeface="Courier New"/>
                <a:cs typeface="Courier New"/>
              </a:rPr>
              <a:t>to</a:t>
            </a:r>
            <a:r>
              <a:rPr lang="en-GB" b="1" spc="-20" dirty="0">
                <a:latin typeface="Courier New"/>
                <a:cs typeface="Courier New"/>
              </a:rPr>
              <a:t> </a:t>
            </a:r>
            <a:r>
              <a:rPr lang="en-GB" b="1" spc="-5" dirty="0">
                <a:latin typeface="Courier New"/>
                <a:cs typeface="Courier New"/>
              </a:rPr>
              <a:t>be</a:t>
            </a:r>
            <a:r>
              <a:rPr lang="en-GB" b="1" spc="-30" dirty="0">
                <a:latin typeface="Courier New"/>
                <a:cs typeface="Courier New"/>
              </a:rPr>
              <a:t> </a:t>
            </a:r>
            <a:r>
              <a:rPr lang="en-GB" b="1" spc="-10" dirty="0">
                <a:latin typeface="Courier New"/>
                <a:cs typeface="Courier New"/>
              </a:rPr>
              <a:t>executed if</a:t>
            </a:r>
            <a:r>
              <a:rPr lang="en-GB" b="1" spc="-15" dirty="0">
                <a:latin typeface="Courier New"/>
                <a:cs typeface="Courier New"/>
              </a:rPr>
              <a:t> </a:t>
            </a:r>
            <a:r>
              <a:rPr lang="en-GB" b="1" i="1" spc="-10" dirty="0">
                <a:latin typeface="Courier New"/>
                <a:cs typeface="Courier New"/>
              </a:rPr>
              <a:t>test</a:t>
            </a:r>
            <a:r>
              <a:rPr lang="en-GB" b="1" i="1" spc="-20" dirty="0">
                <a:latin typeface="Courier New"/>
                <a:cs typeface="Courier New"/>
              </a:rPr>
              <a:t> </a:t>
            </a:r>
            <a:r>
              <a:rPr lang="en-GB" b="1" spc="-5" dirty="0">
                <a:latin typeface="Courier New"/>
                <a:cs typeface="Courier New"/>
              </a:rPr>
              <a:t>is</a:t>
            </a:r>
            <a:r>
              <a:rPr lang="en-GB" b="1" spc="-15" dirty="0">
                <a:latin typeface="Courier New"/>
                <a:cs typeface="Courier New"/>
              </a:rPr>
              <a:t> </a:t>
            </a:r>
            <a:r>
              <a:rPr lang="en-GB" b="1" spc="-10" dirty="0">
                <a:latin typeface="Courier New"/>
                <a:cs typeface="Courier New"/>
              </a:rPr>
              <a:t>true</a:t>
            </a:r>
            <a:endParaRPr lang="en-GB" dirty="0">
              <a:latin typeface="Courier New"/>
              <a:cs typeface="Courier New"/>
            </a:endParaRPr>
          </a:p>
          <a:p>
            <a:pPr marL="143510" indent="0">
              <a:lnSpc>
                <a:spcPct val="100000"/>
              </a:lnSpc>
              <a:spcBef>
                <a:spcPts val="360"/>
              </a:spcBef>
              <a:buNone/>
            </a:pPr>
            <a:r>
              <a:rPr lang="en-GB" b="1" spc="-5" dirty="0">
                <a:latin typeface="Courier New"/>
                <a:cs typeface="Courier New"/>
              </a:rPr>
              <a:t>}</a:t>
            </a:r>
            <a:endParaRPr lang="en-GB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35"/>
              </a:spcBef>
              <a:buNone/>
            </a:pPr>
            <a:endParaRPr lang="en-GB" sz="2400" dirty="0">
              <a:latin typeface="Courier New"/>
              <a:cs typeface="Courier New"/>
            </a:endParaRPr>
          </a:p>
          <a:p>
            <a:pPr marL="469265" indent="-457200">
              <a:buSzPct val="54687"/>
              <a:tabLst>
                <a:tab pos="372110" algn="l"/>
                <a:tab pos="372745" algn="l"/>
              </a:tabLst>
            </a:pPr>
            <a:r>
              <a:rPr lang="en-GB" sz="2800" dirty="0">
                <a:latin typeface="Arial"/>
                <a:cs typeface="Arial"/>
              </a:rPr>
              <a:t>Always</a:t>
            </a:r>
            <a:r>
              <a:rPr lang="en-GB" sz="2800" spc="-1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indent</a:t>
            </a:r>
            <a:r>
              <a:rPr lang="en-GB" sz="280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the</a:t>
            </a:r>
            <a:r>
              <a:rPr lang="en-GB" sz="2800" spc="-20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code</a:t>
            </a:r>
            <a:r>
              <a:rPr lang="en-GB" sz="2800" spc="-1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inside</a:t>
            </a:r>
            <a:r>
              <a:rPr lang="en-GB" sz="2800" spc="-25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an</a:t>
            </a:r>
            <a:r>
              <a:rPr lang="en-GB" sz="2800" spc="-5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if</a:t>
            </a:r>
            <a:r>
              <a:rPr lang="en-GB" sz="2800" spc="-15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statement</a:t>
            </a:r>
            <a:endParaRPr lang="en-GB" sz="2800" dirty="0">
              <a:latin typeface="Arial"/>
              <a:cs typeface="Arial"/>
            </a:endParaRPr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9CC5E16-D7BA-CDEB-E5B9-5D0098C3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r>
              <a:rPr lang="en-GB" dirty="0"/>
              <a:t>Lecture: Conditionals and ‘if’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6997C00-6856-6934-E243-357E7E9C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9628" y="6515099"/>
            <a:ext cx="683079" cy="206375"/>
          </a:xfrm>
        </p:spPr>
        <p:txBody>
          <a:bodyPr/>
          <a:lstStyle/>
          <a:p>
            <a:fld id="{5BC3EEBC-8848-48BC-9E86-2856C4334E59}" type="slidenum">
              <a:rPr lang="en-GB" smtClean="0"/>
              <a:pPr/>
              <a:t>9</a:t>
            </a:fld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M Colours">
      <a:dk1>
        <a:sysClr val="windowText" lastClr="000000"/>
      </a:dk1>
      <a:lt1>
        <a:sysClr val="window" lastClr="FFFFFF"/>
      </a:lt1>
      <a:dk2>
        <a:srgbClr val="8970A9"/>
      </a:dk2>
      <a:lt2>
        <a:srgbClr val="BFBFBF"/>
      </a:lt2>
      <a:accent1>
        <a:srgbClr val="6C2787"/>
      </a:accent1>
      <a:accent2>
        <a:srgbClr val="F79646"/>
      </a:accent2>
      <a:accent3>
        <a:srgbClr val="9BBB59"/>
      </a:accent3>
      <a:accent4>
        <a:srgbClr val="C0504D"/>
      </a:accent4>
      <a:accent5>
        <a:srgbClr val="4F81BD"/>
      </a:accent5>
      <a:accent6>
        <a:srgbClr val="4BACC6"/>
      </a:accent6>
      <a:hlink>
        <a:srgbClr val="6C2787"/>
      </a:hlink>
      <a:folHlink>
        <a:srgbClr val="F7964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-com3041-lecture-template.potx" id="{09F266B8-037D-4960-B683-4D141DDD58CF}" vid="{54ED4B27-7A9F-4E1F-B0CB-1BA09105F6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swa-com3041-lecture-template</Template>
  <TotalTime>0</TotalTime>
  <Words>3140</Words>
  <Application>Microsoft Office PowerPoint</Application>
  <PresentationFormat>Widescreen</PresentationFormat>
  <Paragraphs>620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Courier New</vt:lpstr>
      <vt:lpstr>Segoe UI Symbol</vt:lpstr>
      <vt:lpstr>Symbol</vt:lpstr>
      <vt:lpstr>Times New Roman</vt:lpstr>
      <vt:lpstr>Wingdings</vt:lpstr>
      <vt:lpstr>Office Theme</vt:lpstr>
      <vt:lpstr>Conditionals and ‘if’</vt:lpstr>
      <vt:lpstr>Lecture Overview</vt:lpstr>
      <vt:lpstr>Concepts you should now be aware of:</vt:lpstr>
      <vt:lpstr>Sequence, Selection and Iteration</vt:lpstr>
      <vt:lpstr>Sequence example 1</vt:lpstr>
      <vt:lpstr>Sequence example 2</vt:lpstr>
      <vt:lpstr>The if selection statement</vt:lpstr>
      <vt:lpstr>Selection in algorithms and flowcharts</vt:lpstr>
      <vt:lpstr>The if selection statement</vt:lpstr>
      <vt:lpstr>The if selection statement</vt:lpstr>
      <vt:lpstr>if statement (operators)</vt:lpstr>
      <vt:lpstr>Boolean expressions (1)</vt:lpstr>
      <vt:lpstr>Boolean expressions (2)</vt:lpstr>
      <vt:lpstr>Logical operators</vt:lpstr>
      <vt:lpstr>And logical operator (&amp;&amp;)</vt:lpstr>
      <vt:lpstr>Or logical operator (||)</vt:lpstr>
      <vt:lpstr>Logical operator examples (1)</vt:lpstr>
      <vt:lpstr>Logical operator examples (2)</vt:lpstr>
      <vt:lpstr>The if else construct</vt:lpstr>
      <vt:lpstr>if else overview</vt:lpstr>
      <vt:lpstr>if else example</vt:lpstr>
      <vt:lpstr>if else quiz</vt:lpstr>
      <vt:lpstr>if … else if … else</vt:lpstr>
      <vt:lpstr>if else if construct</vt:lpstr>
      <vt:lpstr>if else if overview</vt:lpstr>
      <vt:lpstr>if else if overview example</vt:lpstr>
      <vt:lpstr>if else if example (discounts)</vt:lpstr>
      <vt:lpstr>Grades (if-else if example)</vt:lpstr>
      <vt:lpstr>Grades (simplified)</vt:lpstr>
      <vt:lpstr>Expressions – Quick Exercise</vt:lpstr>
      <vt:lpstr>Expressions – Quick Exercise Answer (1)</vt:lpstr>
      <vt:lpstr>Expressions – Quick Exercise Answer (2)</vt:lpstr>
      <vt:lpstr>Dangling else problem</vt:lpstr>
      <vt:lpstr>Dangling else problem</vt:lpstr>
      <vt:lpstr>Dangling else problem - The Solution</vt:lpstr>
      <vt:lpstr>Control structures so far - Selection</vt:lpstr>
      <vt:lpstr>Exercise</vt:lpstr>
      <vt:lpstr>Exercise</vt:lpstr>
      <vt:lpstr>Exercise</vt:lpstr>
      <vt:lpstr>println and scanner</vt:lpstr>
      <vt:lpstr>More on println</vt:lpstr>
      <vt:lpstr>More on println</vt:lpstr>
      <vt:lpstr>More on println</vt:lpstr>
      <vt:lpstr>Reminder about the Scanner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2021-09-27T09:18:24Z</dcterms:created>
  <dcterms:modified xsi:type="dcterms:W3CDTF">2022-09-25T16:19:20Z</dcterms:modified>
</cp:coreProperties>
</file>