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5" r:id="rId3"/>
    <p:sldId id="258" r:id="rId4"/>
    <p:sldId id="259" r:id="rId5"/>
    <p:sldId id="260" r:id="rId6"/>
    <p:sldId id="296" r:id="rId7"/>
    <p:sldId id="297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CE6B-EF9B-47BF-90A2-7581FC84281F}" v="53" dt="2022-09-19T17:21:18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8" autoAdjust="0"/>
    <p:restoredTop sz="79218" autoAdjust="0"/>
  </p:normalViewPr>
  <p:slideViewPr>
    <p:cSldViewPr snapToGrid="0">
      <p:cViewPr varScale="1">
        <p:scale>
          <a:sx n="90" d="100"/>
          <a:sy n="90" d="100"/>
        </p:scale>
        <p:origin x="20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2019-10-04 11:08:24</a:t>
            </a:r>
          </a:p>
          <a:p>
            <a:r>
              <a:t>--------------------------------------------</a:t>
            </a:r>
          </a:p>
          <a:p>
            <a:r>
              <a:t>So not only can we store the values,  we also have different functions  that we can use for this value  type (class = complex type)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/>
              <a:t>Presenter</a:t>
            </a:r>
          </a:p>
          <a:p>
            <a:r>
              <a:rPr dirty="0"/>
              <a:t>2019-10-04 11:08:26</a:t>
            </a:r>
          </a:p>
          <a:p>
            <a:r>
              <a:rPr dirty="0"/>
              <a:t>--------------------------------------------</a:t>
            </a:r>
          </a:p>
          <a:p>
            <a:r>
              <a:rPr dirty="0"/>
              <a:t>The method must decide how to  establish equality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/>
              <a:t>Presenter</a:t>
            </a:r>
          </a:p>
          <a:p>
            <a:r>
              <a:rPr dirty="0"/>
              <a:t>2019-10-04 11:08:24</a:t>
            </a:r>
          </a:p>
          <a:p>
            <a:r>
              <a:rPr dirty="0"/>
              <a:t>--------------------------------------------</a:t>
            </a:r>
          </a:p>
          <a:p>
            <a:r>
              <a:rPr dirty="0"/>
              <a:t>From Tutorial 2, Q8  Open Tut2 Q8 too  Test data</a:t>
            </a:r>
          </a:p>
          <a:p>
            <a:r>
              <a:rPr dirty="0"/>
              <a:t>78F = 25.55556</a:t>
            </a:r>
          </a:p>
          <a:p>
            <a:r>
              <a:rPr dirty="0"/>
              <a:t>30C = 86F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</a:t>
            </a:r>
          </a:p>
          <a:p>
            <a:r>
              <a:rPr lang="en-GB" dirty="0"/>
              <a:t>2019-10-04 11:08:25</a:t>
            </a:r>
          </a:p>
          <a:p>
            <a:r>
              <a:rPr lang="en-GB" dirty="0"/>
              <a:t>--------------------------------------------</a:t>
            </a:r>
          </a:p>
          <a:p>
            <a:r>
              <a:rPr lang="en-GB" dirty="0">
                <a:solidFill>
                  <a:schemeClr val="bg1"/>
                </a:solidFill>
              </a:rPr>
              <a:t>So….. The String class is a class that has already been written for us. It has many, many methods that we can use to manage Strings. When we create a  String we are creating an object, i.e. creating a String object, and  we must give that object a name, e.g.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. We create our object by calling the constructor for that class, using the keyword new i.e. We have created an  instance of the String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Cloud System DevOps (CIS3003-N)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28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ie.photography/concept/slides/ball_of_string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code-table.com/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688A-B353-41F0-B3D2-7C295C4B0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A8E1-53E0-43BF-96A8-BF045388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6D12A-7EB0-42A0-A350-7E15C90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93F0D5-0394-7586-ABAC-A140D000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  <p:extLst>
      <p:ext uri="{BB962C8B-B14F-4D97-AF65-F5344CB8AC3E}">
        <p14:creationId xmlns:p14="http://schemas.microsoft.com/office/powerpoint/2010/main" val="112405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Inputting</a:t>
            </a:r>
            <a:r>
              <a:rPr spc="-4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326585"/>
            <a:ext cx="1099167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600" spc="-5" dirty="0">
                <a:cs typeface="Arial"/>
              </a:rPr>
              <a:t>The </a:t>
            </a: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sz="2600" spc="20" dirty="0">
                <a:cs typeface="Arial"/>
              </a:rPr>
              <a:t> </a:t>
            </a:r>
            <a:r>
              <a:rPr sz="2600" spc="-5" dirty="0">
                <a:cs typeface="Arial"/>
              </a:rPr>
              <a:t>class</a:t>
            </a:r>
            <a:r>
              <a:rPr sz="2600" spc="15" dirty="0">
                <a:cs typeface="Arial"/>
              </a:rPr>
              <a:t> </a:t>
            </a:r>
            <a:r>
              <a:rPr sz="2600" spc="-5" dirty="0">
                <a:cs typeface="Arial"/>
              </a:rPr>
              <a:t>method</a:t>
            </a:r>
            <a:r>
              <a:rPr sz="2600" spc="-10" dirty="0">
                <a:cs typeface="Arial"/>
              </a:rPr>
              <a:t> </a:t>
            </a:r>
            <a:r>
              <a:rPr lang="en-GB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cs typeface="Arial"/>
              </a:rPr>
              <a:t>will</a:t>
            </a:r>
            <a:r>
              <a:rPr sz="2600" spc="20" dirty="0">
                <a:cs typeface="Arial"/>
              </a:rPr>
              <a:t> </a:t>
            </a:r>
            <a:r>
              <a:rPr sz="2600" spc="-5" dirty="0">
                <a:cs typeface="Arial"/>
              </a:rPr>
              <a:t>read</a:t>
            </a:r>
            <a:r>
              <a:rPr sz="2600" spc="10" dirty="0">
                <a:cs typeface="Arial"/>
              </a:rPr>
              <a:t> </a:t>
            </a:r>
            <a:r>
              <a:rPr sz="2600" spc="-5" dirty="0">
                <a:cs typeface="Arial"/>
              </a:rPr>
              <a:t>up</a:t>
            </a:r>
            <a:r>
              <a:rPr sz="2600" dirty="0">
                <a:cs typeface="Arial"/>
              </a:rPr>
              <a:t> to</a:t>
            </a:r>
            <a:r>
              <a:rPr sz="2600" spc="-10" dirty="0">
                <a:cs typeface="Arial"/>
              </a:rPr>
              <a:t> </a:t>
            </a:r>
            <a:r>
              <a:rPr sz="2600" dirty="0">
                <a:cs typeface="Arial"/>
              </a:rPr>
              <a:t>a</a:t>
            </a:r>
            <a:r>
              <a:rPr sz="2600" spc="-10" dirty="0">
                <a:cs typeface="Arial"/>
              </a:rPr>
              <a:t> </a:t>
            </a:r>
            <a:r>
              <a:rPr sz="2600" spc="-5" dirty="0">
                <a:cs typeface="Arial"/>
              </a:rPr>
              <a:t>white</a:t>
            </a:r>
            <a:r>
              <a:rPr sz="2600" spc="10" dirty="0">
                <a:cs typeface="Arial"/>
              </a:rPr>
              <a:t> </a:t>
            </a:r>
            <a:r>
              <a:rPr sz="2600" spc="-5" dirty="0">
                <a:cs typeface="Arial"/>
              </a:rPr>
              <a:t>space</a:t>
            </a:r>
            <a:r>
              <a:rPr lang="en-GB" sz="2600" spc="-5" dirty="0">
                <a:cs typeface="Arial"/>
              </a:rPr>
              <a:t>:</a:t>
            </a:r>
            <a:endParaRPr sz="2600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719" y="3808055"/>
            <a:ext cx="11149330" cy="13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  <a:defRPr sz="2400" spc="-5">
                <a:latin typeface="Arial"/>
                <a:cs typeface="Arial"/>
              </a:defRPr>
            </a:lvl1pPr>
          </a:lstStyle>
          <a:p>
            <a:pPr marL="205300">
              <a:lnSpc>
                <a:spcPct val="110000"/>
              </a:lnSpc>
              <a:spcAft>
                <a:spcPts val="200"/>
              </a:spcAft>
            </a:pPr>
            <a:r>
              <a:rPr sz="2600" dirty="0">
                <a:latin typeface="+mn-lt"/>
              </a:rPr>
              <a:t>If the user types characters</a:t>
            </a:r>
            <a:r>
              <a:rPr lang="en-GB" sz="2600" dirty="0">
                <a:latin typeface="+mn-lt"/>
              </a:rPr>
              <a:t> </a:t>
            </a:r>
            <a:r>
              <a:rPr sz="2600" dirty="0">
                <a:latin typeface="+mn-lt"/>
              </a:rPr>
              <a:t>that include spaces then the reading stops at the first space, so </a:t>
            </a:r>
            <a:r>
              <a:rPr lang="en-GB" sz="2600" dirty="0">
                <a:latin typeface="+mn-lt"/>
              </a:rPr>
              <a:t>name </a:t>
            </a:r>
            <a:r>
              <a:rPr sz="2600" dirty="0">
                <a:latin typeface="+mn-lt"/>
              </a:rPr>
              <a:t>will not include any characters after the space.</a:t>
            </a:r>
          </a:p>
          <a:p>
            <a:pPr marL="205300">
              <a:lnSpc>
                <a:spcPct val="110000"/>
              </a:lnSpc>
              <a:spcAft>
                <a:spcPts val="200"/>
              </a:spcAft>
            </a:pPr>
            <a:r>
              <a:rPr sz="2600" dirty="0">
                <a:latin typeface="+mn-lt"/>
              </a:rPr>
              <a:t>To read a String line including spaces use the Scanner method </a:t>
            </a:r>
            <a:r>
              <a:rPr lang="en-GB" sz="2600" b="0" dirty="0" err="1">
                <a:solidFill>
                  <a:srgbClr val="795E26"/>
                </a:solidFill>
                <a:effectLst/>
                <a:latin typeface="+mn-lt"/>
              </a:rPr>
              <a:t>nextLine</a:t>
            </a:r>
            <a:r>
              <a:rPr lang="en-GB" sz="2600" b="0" dirty="0">
                <a:solidFill>
                  <a:srgbClr val="000000"/>
                </a:solidFill>
                <a:effectLst/>
                <a:latin typeface="+mn-lt"/>
              </a:rPr>
              <a:t>()</a:t>
            </a:r>
            <a:endParaRPr lang="en-GB" sz="26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81C1F-D7F3-4292-BD63-377D971892CC}"/>
              </a:ext>
            </a:extLst>
          </p:cNvPr>
          <p:cNvSpPr txBox="1"/>
          <p:nvPr/>
        </p:nvSpPr>
        <p:spPr>
          <a:xfrm>
            <a:off x="655189" y="1888399"/>
            <a:ext cx="11365445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create Scanner object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00"/>
              </a:spcAft>
            </a:pP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"What's your name?"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00"/>
              </a:spcAft>
            </a:pP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Aft>
                <a:spcPts val="100"/>
              </a:spcAft>
            </a:pP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name you entered was 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name);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CE582-AFB6-40F8-853B-C41362F8D2AC}"/>
              </a:ext>
            </a:extLst>
          </p:cNvPr>
          <p:cNvSpPr txBox="1"/>
          <p:nvPr/>
        </p:nvSpPr>
        <p:spPr>
          <a:xfrm>
            <a:off x="655189" y="534939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119D6-A35B-4DEE-B200-3A954C37A470}"/>
              </a:ext>
            </a:extLst>
          </p:cNvPr>
          <p:cNvSpPr/>
          <p:nvPr/>
        </p:nvSpPr>
        <p:spPr>
          <a:xfrm>
            <a:off x="6420592" y="5435126"/>
            <a:ext cx="5569526" cy="8042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See Java Strings document on Blackboard for more examples of the String class and its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5C84-8E79-D2F3-F377-05912B9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5C3564-FC2F-F865-39EF-ABF9296B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Quiz</a:t>
            </a:r>
            <a:r>
              <a:rPr spc="-100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460" y="1304678"/>
            <a:ext cx="11348540" cy="84183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3200" spc="-5" dirty="0">
                <a:cs typeface="Arial"/>
              </a:rPr>
              <a:t>When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the</a:t>
            </a:r>
            <a:r>
              <a:rPr sz="3200" spc="10" dirty="0">
                <a:cs typeface="Arial"/>
              </a:rPr>
              <a:t> </a:t>
            </a:r>
            <a:r>
              <a:rPr sz="3200" spc="-5" dirty="0">
                <a:cs typeface="Arial"/>
              </a:rPr>
              <a:t>following</a:t>
            </a:r>
            <a:r>
              <a:rPr sz="3200" spc="15" dirty="0">
                <a:cs typeface="Arial"/>
              </a:rPr>
              <a:t> </a:t>
            </a:r>
            <a:r>
              <a:rPr sz="3200" dirty="0">
                <a:cs typeface="Arial"/>
              </a:rPr>
              <a:t>code </a:t>
            </a:r>
            <a:r>
              <a:rPr sz="3200" spc="-5" dirty="0">
                <a:cs typeface="Arial"/>
              </a:rPr>
              <a:t>is</a:t>
            </a:r>
            <a:r>
              <a:rPr sz="3200" spc="10" dirty="0">
                <a:cs typeface="Arial"/>
              </a:rPr>
              <a:t> </a:t>
            </a:r>
            <a:r>
              <a:rPr sz="3200" dirty="0">
                <a:cs typeface="Arial"/>
              </a:rPr>
              <a:t>executed,</a:t>
            </a:r>
            <a:r>
              <a:rPr sz="3200" spc="-10" dirty="0">
                <a:cs typeface="Arial"/>
              </a:rPr>
              <a:t> </a:t>
            </a:r>
            <a:r>
              <a:rPr sz="3200" spc="-5" dirty="0">
                <a:cs typeface="Arial"/>
              </a:rPr>
              <a:t>what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will</a:t>
            </a:r>
            <a:r>
              <a:rPr sz="3200" spc="20" dirty="0">
                <a:cs typeface="Arial"/>
              </a:rPr>
              <a:t> </a:t>
            </a:r>
            <a:r>
              <a:rPr sz="3200" spc="-5" dirty="0">
                <a:cs typeface="Arial"/>
              </a:rPr>
              <a:t>be</a:t>
            </a:r>
            <a:r>
              <a:rPr sz="3200" spc="5" dirty="0">
                <a:cs typeface="Arial"/>
              </a:rPr>
              <a:t> </a:t>
            </a:r>
            <a:r>
              <a:rPr sz="3200" dirty="0">
                <a:cs typeface="Arial"/>
              </a:rPr>
              <a:t>printed</a:t>
            </a:r>
            <a:r>
              <a:rPr sz="3200" spc="10" dirty="0">
                <a:cs typeface="Arial"/>
              </a:rPr>
              <a:t> </a:t>
            </a:r>
            <a:r>
              <a:rPr sz="3200" spc="-5" dirty="0">
                <a:cs typeface="Arial"/>
              </a:rPr>
              <a:t>to</a:t>
            </a:r>
            <a:r>
              <a:rPr sz="3200" spc="-10" dirty="0">
                <a:cs typeface="Arial"/>
              </a:rPr>
              <a:t> </a:t>
            </a:r>
            <a:r>
              <a:rPr sz="3200" spc="-5" dirty="0">
                <a:cs typeface="Arial"/>
              </a:rPr>
              <a:t>the </a:t>
            </a:r>
            <a:r>
              <a:rPr sz="3200" spc="-760" dirty="0">
                <a:cs typeface="Arial"/>
              </a:rPr>
              <a:t> </a:t>
            </a:r>
            <a:r>
              <a:rPr sz="3200" dirty="0">
                <a:cs typeface="Arial"/>
              </a:rPr>
              <a:t>console?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7FEB9-2D25-4A5F-8259-4EC65C1107F3}"/>
              </a:ext>
            </a:extLst>
          </p:cNvPr>
          <p:cNvSpPr txBox="1"/>
          <p:nvPr/>
        </p:nvSpPr>
        <p:spPr>
          <a:xfrm>
            <a:off x="685800" y="2305615"/>
            <a:ext cx="11125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redHerring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"Baa, baa, black sheep"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redHerring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A0CE122-6FF2-2913-4613-73BD534E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0BBBFF-B113-F544-4820-C5B850A0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Quiz</a:t>
            </a:r>
            <a:r>
              <a:rPr spc="-100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459" y="1304678"/>
            <a:ext cx="951381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3200" spc="-5" dirty="0">
                <a:cs typeface="Arial"/>
              </a:rPr>
              <a:t>When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the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following</a:t>
            </a:r>
            <a:r>
              <a:rPr sz="3200" spc="20" dirty="0">
                <a:cs typeface="Arial"/>
              </a:rPr>
              <a:t> </a:t>
            </a:r>
            <a:r>
              <a:rPr sz="3200" dirty="0">
                <a:cs typeface="Arial"/>
              </a:rPr>
              <a:t>code</a:t>
            </a:r>
            <a:r>
              <a:rPr sz="3200" spc="-5" dirty="0">
                <a:cs typeface="Arial"/>
              </a:rPr>
              <a:t> </a:t>
            </a:r>
            <a:r>
              <a:rPr sz="3200" dirty="0">
                <a:cs typeface="Arial"/>
              </a:rPr>
              <a:t>executes,</a:t>
            </a:r>
            <a:r>
              <a:rPr sz="3200" spc="-5" dirty="0">
                <a:cs typeface="Arial"/>
              </a:rPr>
              <a:t> what</a:t>
            </a:r>
            <a:r>
              <a:rPr sz="3200" dirty="0">
                <a:cs typeface="Arial"/>
              </a:rPr>
              <a:t> </a:t>
            </a:r>
            <a:r>
              <a:rPr sz="3200" spc="-5" dirty="0">
                <a:cs typeface="Arial"/>
              </a:rPr>
              <a:t>is</a:t>
            </a:r>
            <a:r>
              <a:rPr sz="3200" spc="10" dirty="0">
                <a:cs typeface="Arial"/>
              </a:rPr>
              <a:t> </a:t>
            </a:r>
            <a:r>
              <a:rPr sz="3200" dirty="0">
                <a:cs typeface="Arial"/>
              </a:rPr>
              <a:t>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4E2BB-3881-45E2-84F1-72D7C46C179C}"/>
              </a:ext>
            </a:extLst>
          </p:cNvPr>
          <p:cNvSpPr txBox="1"/>
          <p:nvPr/>
        </p:nvSpPr>
        <p:spPr>
          <a:xfrm>
            <a:off x="571500" y="2305615"/>
            <a:ext cx="11049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festival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"Christmas"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festival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festival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1049EBB-D907-17E0-1E31-240EE49B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091EDC-65FF-3F94-B682-CA4B32B3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Quiz</a:t>
            </a:r>
            <a:r>
              <a:rPr spc="-100" dirty="0"/>
              <a:t> </a:t>
            </a:r>
            <a:r>
              <a:rPr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460" y="1304678"/>
            <a:ext cx="10953253" cy="84183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3200" spc="-5" dirty="0">
                <a:cs typeface="Arial"/>
              </a:rPr>
              <a:t>When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the</a:t>
            </a:r>
            <a:r>
              <a:rPr sz="3200" spc="10" dirty="0">
                <a:cs typeface="Arial"/>
              </a:rPr>
              <a:t> </a:t>
            </a:r>
            <a:r>
              <a:rPr sz="3200" spc="-5" dirty="0">
                <a:cs typeface="Arial"/>
              </a:rPr>
              <a:t>following</a:t>
            </a:r>
            <a:r>
              <a:rPr sz="3200" spc="15" dirty="0">
                <a:cs typeface="Arial"/>
              </a:rPr>
              <a:t> </a:t>
            </a:r>
            <a:r>
              <a:rPr sz="3200" dirty="0">
                <a:cs typeface="Arial"/>
              </a:rPr>
              <a:t>code </a:t>
            </a:r>
            <a:r>
              <a:rPr sz="3200" spc="-5" dirty="0">
                <a:cs typeface="Arial"/>
              </a:rPr>
              <a:t>is</a:t>
            </a:r>
            <a:r>
              <a:rPr sz="3200" spc="10" dirty="0">
                <a:cs typeface="Arial"/>
              </a:rPr>
              <a:t> </a:t>
            </a:r>
            <a:r>
              <a:rPr sz="3200" dirty="0">
                <a:cs typeface="Arial"/>
              </a:rPr>
              <a:t>executed,</a:t>
            </a:r>
            <a:r>
              <a:rPr sz="3200" spc="-10" dirty="0">
                <a:cs typeface="Arial"/>
              </a:rPr>
              <a:t> </a:t>
            </a:r>
            <a:r>
              <a:rPr sz="3200" spc="-5" dirty="0">
                <a:cs typeface="Arial"/>
              </a:rPr>
              <a:t>what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will</a:t>
            </a:r>
            <a:r>
              <a:rPr sz="3200" spc="20" dirty="0">
                <a:cs typeface="Arial"/>
              </a:rPr>
              <a:t> </a:t>
            </a:r>
            <a:r>
              <a:rPr sz="3200" spc="-5" dirty="0">
                <a:cs typeface="Arial"/>
              </a:rPr>
              <a:t>be</a:t>
            </a:r>
            <a:r>
              <a:rPr sz="3200" spc="5" dirty="0">
                <a:cs typeface="Arial"/>
              </a:rPr>
              <a:t> </a:t>
            </a:r>
            <a:r>
              <a:rPr sz="3200" dirty="0">
                <a:cs typeface="Arial"/>
              </a:rPr>
              <a:t>printed</a:t>
            </a:r>
            <a:r>
              <a:rPr sz="3200" spc="10" dirty="0">
                <a:cs typeface="Arial"/>
              </a:rPr>
              <a:t> </a:t>
            </a:r>
            <a:r>
              <a:rPr sz="3200" spc="-5" dirty="0">
                <a:cs typeface="Arial"/>
              </a:rPr>
              <a:t>to</a:t>
            </a:r>
            <a:r>
              <a:rPr sz="3200" spc="-10" dirty="0">
                <a:cs typeface="Arial"/>
              </a:rPr>
              <a:t> </a:t>
            </a:r>
            <a:r>
              <a:rPr sz="3200" spc="-5" dirty="0">
                <a:cs typeface="Arial"/>
              </a:rPr>
              <a:t>the </a:t>
            </a:r>
            <a:r>
              <a:rPr sz="3200" spc="-760" dirty="0">
                <a:cs typeface="Arial"/>
              </a:rPr>
              <a:t> </a:t>
            </a:r>
            <a:r>
              <a:rPr sz="3200" dirty="0">
                <a:cs typeface="Arial"/>
              </a:rPr>
              <a:t>console?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E1548-BFC2-416E-815E-EB9FFCDBA0A4}"/>
              </a:ext>
            </a:extLst>
          </p:cNvPr>
          <p:cNvSpPr txBox="1"/>
          <p:nvPr/>
        </p:nvSpPr>
        <p:spPr>
          <a:xfrm>
            <a:off x="609600" y="2305615"/>
            <a:ext cx="111199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fastFood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"pepperoni and mushroom pizza"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fastFood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fastFood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01077B0-03A8-4433-E584-3CA8219F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3D94BF9-52D2-ACD2-3009-FE3D4024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Quiz</a:t>
            </a:r>
            <a:r>
              <a:rPr spc="-100" dirty="0"/>
              <a:t> </a:t>
            </a:r>
            <a:r>
              <a:rPr spc="-5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429174"/>
            <a:ext cx="11181080" cy="23294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3200" spc="-5" dirty="0">
                <a:cs typeface="Arial"/>
              </a:rPr>
              <a:t>Consider</a:t>
            </a:r>
            <a:r>
              <a:rPr sz="3200" spc="15" dirty="0">
                <a:cs typeface="Arial"/>
              </a:rPr>
              <a:t> </a:t>
            </a:r>
            <a:r>
              <a:rPr sz="3200" spc="-5" dirty="0">
                <a:cs typeface="Arial"/>
              </a:rPr>
              <a:t>a</a:t>
            </a:r>
            <a:r>
              <a:rPr sz="3200" spc="10" dirty="0">
                <a:cs typeface="Arial"/>
              </a:rPr>
              <a:t> </a:t>
            </a:r>
            <a:r>
              <a:rPr sz="3200" spc="-5" dirty="0">
                <a:cs typeface="Arial"/>
              </a:rPr>
              <a:t>String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with</a:t>
            </a:r>
            <a:r>
              <a:rPr sz="3200" spc="10" dirty="0">
                <a:cs typeface="Arial"/>
              </a:rPr>
              <a:t> </a:t>
            </a:r>
            <a:r>
              <a:rPr sz="3200" spc="-5" dirty="0">
                <a:cs typeface="Arial"/>
              </a:rPr>
              <a:t>a</a:t>
            </a:r>
            <a:r>
              <a:rPr sz="3200" spc="5" dirty="0">
                <a:cs typeface="Arial"/>
              </a:rPr>
              <a:t> </a:t>
            </a:r>
            <a:r>
              <a:rPr sz="3200" dirty="0">
                <a:cs typeface="Arial"/>
              </a:rPr>
              <a:t>first,</a:t>
            </a:r>
            <a:r>
              <a:rPr sz="3200" spc="-15" dirty="0">
                <a:cs typeface="Arial"/>
              </a:rPr>
              <a:t> </a:t>
            </a:r>
            <a:r>
              <a:rPr sz="3200" spc="-5" dirty="0">
                <a:cs typeface="Arial"/>
              </a:rPr>
              <a:t>middle</a:t>
            </a:r>
            <a:r>
              <a:rPr sz="3200" spc="15" dirty="0">
                <a:cs typeface="Arial"/>
              </a:rPr>
              <a:t> </a:t>
            </a:r>
            <a:r>
              <a:rPr sz="3200" spc="-5" dirty="0">
                <a:cs typeface="Arial"/>
              </a:rPr>
              <a:t>and</a:t>
            </a:r>
            <a:r>
              <a:rPr sz="3200" spc="10" dirty="0">
                <a:cs typeface="Arial"/>
              </a:rPr>
              <a:t> </a:t>
            </a:r>
            <a:r>
              <a:rPr sz="3200" dirty="0">
                <a:cs typeface="Arial"/>
              </a:rPr>
              <a:t>last </a:t>
            </a:r>
            <a:r>
              <a:rPr sz="3200" spc="-5" dirty="0">
                <a:cs typeface="Arial"/>
              </a:rPr>
              <a:t>name</a:t>
            </a:r>
            <a:r>
              <a:rPr sz="3200" spc="20" dirty="0">
                <a:cs typeface="Arial"/>
              </a:rPr>
              <a:t> </a:t>
            </a:r>
            <a:r>
              <a:rPr sz="3200" dirty="0">
                <a:cs typeface="Arial"/>
              </a:rPr>
              <a:t>e.g.</a:t>
            </a: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8500" algn="l"/>
              </a:tabLst>
            </a:pPr>
            <a:r>
              <a:rPr sz="3200" spc="-5" dirty="0">
                <a:cs typeface="Arial"/>
              </a:rPr>
              <a:t>“Christian</a:t>
            </a:r>
            <a:r>
              <a:rPr sz="3200" spc="-10" dirty="0">
                <a:cs typeface="Arial"/>
              </a:rPr>
              <a:t> </a:t>
            </a:r>
            <a:r>
              <a:rPr sz="3200" spc="-5" dirty="0">
                <a:cs typeface="Arial"/>
              </a:rPr>
              <a:t>Scott</a:t>
            </a:r>
            <a:r>
              <a:rPr sz="3200" spc="-65" dirty="0">
                <a:cs typeface="Arial"/>
              </a:rPr>
              <a:t> </a:t>
            </a:r>
            <a:r>
              <a:rPr sz="3200" spc="-50" dirty="0">
                <a:cs typeface="Arial"/>
              </a:rPr>
              <a:t>Tomas”</a:t>
            </a:r>
            <a:endParaRPr sz="3200" dirty="0"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200" dirty="0"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3200" spc="-5" dirty="0">
                <a:cs typeface="Arial"/>
              </a:rPr>
              <a:t>How</a:t>
            </a:r>
            <a:r>
              <a:rPr sz="3200" spc="10" dirty="0">
                <a:cs typeface="Arial"/>
              </a:rPr>
              <a:t> </a:t>
            </a:r>
            <a:r>
              <a:rPr sz="3200" dirty="0">
                <a:cs typeface="Arial"/>
              </a:rPr>
              <a:t>can</a:t>
            </a:r>
            <a:r>
              <a:rPr sz="3200" spc="10" dirty="0">
                <a:cs typeface="Arial"/>
              </a:rPr>
              <a:t> </a:t>
            </a:r>
            <a:r>
              <a:rPr sz="3200" dirty="0">
                <a:cs typeface="Arial"/>
              </a:rPr>
              <a:t>you</a:t>
            </a:r>
            <a:r>
              <a:rPr sz="3200" spc="10" dirty="0">
                <a:cs typeface="Arial"/>
              </a:rPr>
              <a:t> </a:t>
            </a:r>
            <a:r>
              <a:rPr sz="3200" spc="-5" dirty="0">
                <a:cs typeface="Arial"/>
              </a:rPr>
              <a:t>use String</a:t>
            </a:r>
            <a:r>
              <a:rPr sz="3200" spc="10" dirty="0">
                <a:cs typeface="Arial"/>
              </a:rPr>
              <a:t> </a:t>
            </a:r>
            <a:r>
              <a:rPr sz="3200" spc="-5" dirty="0">
                <a:cs typeface="Arial"/>
              </a:rPr>
              <a:t>methods</a:t>
            </a:r>
            <a:r>
              <a:rPr sz="3200" spc="20" dirty="0">
                <a:cs typeface="Arial"/>
              </a:rPr>
              <a:t> </a:t>
            </a:r>
            <a:r>
              <a:rPr sz="3200" spc="-5" dirty="0">
                <a:cs typeface="Arial"/>
              </a:rPr>
              <a:t>to </a:t>
            </a:r>
            <a:r>
              <a:rPr sz="3200" dirty="0">
                <a:cs typeface="Arial"/>
              </a:rPr>
              <a:t>extract</a:t>
            </a:r>
            <a:r>
              <a:rPr sz="3200" spc="-5" dirty="0">
                <a:cs typeface="Arial"/>
              </a:rPr>
              <a:t> the middle</a:t>
            </a:r>
            <a:r>
              <a:rPr sz="3200" spc="35" dirty="0">
                <a:cs typeface="Arial"/>
              </a:rPr>
              <a:t> </a:t>
            </a:r>
            <a:r>
              <a:rPr sz="3200" spc="-5" dirty="0">
                <a:cs typeface="Arial"/>
              </a:rPr>
              <a:t>name</a:t>
            </a:r>
            <a:r>
              <a:rPr sz="3200" spc="20" dirty="0">
                <a:cs typeface="Arial"/>
              </a:rPr>
              <a:t> </a:t>
            </a:r>
            <a:r>
              <a:rPr sz="3200" dirty="0">
                <a:cs typeface="Arial"/>
              </a:rPr>
              <a:t>from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the </a:t>
            </a:r>
            <a:r>
              <a:rPr sz="3200" spc="-765" dirty="0">
                <a:cs typeface="Arial"/>
              </a:rPr>
              <a:t> </a:t>
            </a:r>
            <a:r>
              <a:rPr sz="3200" dirty="0">
                <a:cs typeface="Arial"/>
              </a:rPr>
              <a:t>String?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4C5C87E-CB1C-8EB4-E57E-35390B9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A11B30-D9C1-05A1-0D98-CDDE21A7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26D780-06D0-0894-C6FE-8B2B5772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FC57C-61DD-608F-9E5B-3F1EE2F4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Java API (for those who want to know more):</a:t>
            </a:r>
          </a:p>
          <a:p>
            <a:r>
              <a:rPr lang="en-US" dirty="0"/>
              <a:t>To find details of existing Java classes and methods refer to: 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r>
              <a:rPr lang="en-US" dirty="0"/>
              <a:t>In the top left frame select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dirty="0"/>
              <a:t> package.</a:t>
            </a:r>
          </a:p>
          <a:p>
            <a:r>
              <a:rPr lang="en-US" dirty="0"/>
              <a:t>Then in the lower left frame select String from the list of classes.</a:t>
            </a:r>
          </a:p>
          <a:p>
            <a:r>
              <a:rPr lang="en-US" dirty="0"/>
              <a:t>In the right frame you scroll through the String class details,  constructors and methods.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C346A-CFE8-6047-BC35-C00D9517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A9DE17F-D119-5257-EF05-D3E64BE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Testing</a:t>
            </a:r>
            <a:r>
              <a:rPr spc="-4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77" y="1184001"/>
            <a:ext cx="11233091" cy="797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cs typeface="Arial"/>
              </a:rPr>
              <a:t>Testing </a:t>
            </a:r>
            <a:r>
              <a:rPr sz="2200" spc="-5" dirty="0">
                <a:cs typeface="Arial"/>
              </a:rPr>
              <a:t>equality with </a:t>
            </a:r>
            <a:r>
              <a:rPr sz="2200" dirty="0">
                <a:cs typeface="Arial"/>
              </a:rPr>
              <a:t>an object of a class isn’t the same as testing </a:t>
            </a:r>
            <a:r>
              <a:rPr sz="2200" spc="-5" dirty="0">
                <a:cs typeface="Arial"/>
              </a:rPr>
              <a:t>equality with </a:t>
            </a:r>
            <a:r>
              <a:rPr sz="2200" dirty="0">
                <a:cs typeface="Arial"/>
              </a:rPr>
              <a:t>a </a:t>
            </a:r>
            <a:r>
              <a:rPr sz="2200" spc="-545" dirty="0">
                <a:cs typeface="Arial"/>
              </a:rPr>
              <a:t> </a:t>
            </a:r>
            <a:r>
              <a:rPr sz="2200" spc="-5" dirty="0">
                <a:cs typeface="Arial"/>
              </a:rPr>
              <a:t>primitive</a:t>
            </a:r>
            <a:r>
              <a:rPr sz="2200" spc="-10" dirty="0">
                <a:cs typeface="Arial"/>
              </a:rPr>
              <a:t> </a:t>
            </a:r>
            <a:r>
              <a:rPr sz="2200" spc="-5" dirty="0">
                <a:cs typeface="Arial"/>
              </a:rPr>
              <a:t>variable</a:t>
            </a:r>
            <a:endParaRPr sz="22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077" y="2143895"/>
            <a:ext cx="166047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cs typeface="Arial"/>
              </a:rPr>
              <a:t>Consider</a:t>
            </a:r>
            <a:r>
              <a:rPr lang="en-GB" sz="2200" spc="-10" dirty="0">
                <a:cs typeface="Arial"/>
              </a:rPr>
              <a:t> …</a:t>
            </a:r>
            <a:endParaRPr sz="2200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284" y="3106476"/>
            <a:ext cx="1346518" cy="3840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355"/>
              </a:spcBef>
            </a:pPr>
            <a:r>
              <a:rPr lang="en-GB" sz="2200" spc="-10" dirty="0">
                <a:cs typeface="Arial"/>
              </a:rPr>
              <a:t>…</a:t>
            </a:r>
            <a:r>
              <a:rPr lang="en-GB" sz="2200" spc="-10" dirty="0">
                <a:latin typeface="Arial"/>
                <a:cs typeface="Arial"/>
              </a:rPr>
              <a:t> </a:t>
            </a:r>
            <a:r>
              <a:rPr lang="en-GB" sz="2200" spc="-10" dirty="0">
                <a:cs typeface="Arial"/>
              </a:rPr>
              <a:t>and</a:t>
            </a:r>
            <a:endParaRPr sz="2200" dirty="0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077" y="4823097"/>
            <a:ext cx="11233091" cy="14007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The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first</a:t>
            </a:r>
            <a:r>
              <a:rPr sz="2000" spc="-20" dirty="0">
                <a:cs typeface="Arial"/>
              </a:rPr>
              <a:t> 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sz="2000" spc="-5" dirty="0">
                <a:solidFill>
                  <a:srgbClr val="0099FF"/>
                </a:solidFill>
                <a:cs typeface="Arial"/>
              </a:rPr>
              <a:t> </a:t>
            </a:r>
            <a:r>
              <a:rPr sz="2000" dirty="0">
                <a:cs typeface="Arial"/>
              </a:rPr>
              <a:t>tests</a:t>
            </a:r>
            <a:r>
              <a:rPr sz="2000" spc="-20" dirty="0">
                <a:cs typeface="Arial"/>
              </a:rPr>
              <a:t> </a:t>
            </a:r>
            <a:r>
              <a:rPr sz="2000" spc="-5" dirty="0">
                <a:cs typeface="Arial"/>
              </a:rPr>
              <a:t>to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see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if </a:t>
            </a:r>
            <a:r>
              <a:rPr sz="2000" dirty="0">
                <a:cs typeface="Arial"/>
              </a:rPr>
              <a:t>the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two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reference</a:t>
            </a:r>
            <a:r>
              <a:rPr sz="2000" spc="-50" dirty="0">
                <a:cs typeface="Arial"/>
              </a:rPr>
              <a:t> </a:t>
            </a:r>
            <a:r>
              <a:rPr sz="2000" spc="-5" dirty="0">
                <a:cs typeface="Arial"/>
              </a:rPr>
              <a:t>variables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string1</a:t>
            </a:r>
            <a:r>
              <a:rPr lang="en-GB" sz="2000" b="0" dirty="0">
                <a:solidFill>
                  <a:srgbClr val="001080"/>
                </a:solidFill>
                <a:effectLst/>
              </a:rPr>
              <a:t> </a:t>
            </a:r>
            <a:r>
              <a:rPr sz="2000" spc="-650" dirty="0">
                <a:cs typeface="Courier New"/>
              </a:rPr>
              <a:t> </a:t>
            </a:r>
            <a:r>
              <a:rPr sz="2000" dirty="0">
                <a:cs typeface="Arial"/>
              </a:rPr>
              <a:t>and</a:t>
            </a:r>
            <a:r>
              <a:rPr sz="2000" spc="-10" dirty="0">
                <a:cs typeface="Arial"/>
              </a:rPr>
              <a:t>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string2</a:t>
            </a:r>
            <a:r>
              <a:rPr lang="en-GB" sz="2000" b="0" dirty="0">
                <a:solidFill>
                  <a:srgbClr val="001080"/>
                </a:solidFill>
                <a:effectLst/>
              </a:rPr>
              <a:t> </a:t>
            </a:r>
            <a:r>
              <a:rPr sz="2000" spc="-665" dirty="0">
                <a:cs typeface="Courier New"/>
              </a:rPr>
              <a:t> </a:t>
            </a:r>
            <a:r>
              <a:rPr sz="2000" spc="-5" dirty="0">
                <a:cs typeface="Arial"/>
              </a:rPr>
              <a:t>refer </a:t>
            </a:r>
            <a:r>
              <a:rPr sz="2000" spc="-540" dirty="0">
                <a:cs typeface="Arial"/>
              </a:rPr>
              <a:t> </a:t>
            </a:r>
            <a:r>
              <a:rPr sz="2000" spc="-5" dirty="0">
                <a:cs typeface="Arial"/>
              </a:rPr>
              <a:t>to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the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same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object</a:t>
            </a:r>
            <a:r>
              <a:rPr sz="2000" spc="-35" dirty="0">
                <a:cs typeface="Arial"/>
              </a:rPr>
              <a:t> </a:t>
            </a:r>
            <a:r>
              <a:rPr sz="2000" spc="-5" dirty="0">
                <a:cs typeface="Arial"/>
              </a:rPr>
              <a:t>....they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don’t</a:t>
            </a:r>
            <a:r>
              <a:rPr lang="en-GB" sz="2000" dirty="0">
                <a:cs typeface="Arial"/>
              </a:rPr>
              <a:t>.</a:t>
            </a:r>
            <a:endParaRPr sz="2000" dirty="0">
              <a:cs typeface="Arial"/>
            </a:endParaRPr>
          </a:p>
          <a:p>
            <a:pPr marL="241300" marR="65405" indent="-228600">
              <a:lnSpc>
                <a:spcPct val="110000"/>
              </a:lnSpc>
              <a:spcBef>
                <a:spcPts val="4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cs typeface="Arial"/>
              </a:rPr>
              <a:t>To </a:t>
            </a:r>
            <a:r>
              <a:rPr sz="2000" dirty="0">
                <a:cs typeface="Arial"/>
              </a:rPr>
              <a:t>test </a:t>
            </a:r>
            <a:r>
              <a:rPr sz="2000" spc="-5" dirty="0">
                <a:cs typeface="Arial"/>
              </a:rPr>
              <a:t>for </a:t>
            </a:r>
            <a:r>
              <a:rPr sz="2000" dirty="0">
                <a:cs typeface="Arial"/>
              </a:rPr>
              <a:t>the </a:t>
            </a:r>
            <a:r>
              <a:rPr sz="2000" spc="-5" dirty="0">
                <a:cs typeface="Arial"/>
              </a:rPr>
              <a:t>equality </a:t>
            </a:r>
            <a:r>
              <a:rPr sz="2000" dirty="0">
                <a:cs typeface="Arial"/>
              </a:rPr>
              <a:t>of string objects of a class we require a </a:t>
            </a:r>
            <a:r>
              <a:rPr sz="2000" spc="-5" dirty="0">
                <a:cs typeface="Arial"/>
              </a:rPr>
              <a:t>method, ie </a:t>
            </a:r>
            <a:r>
              <a:rPr sz="2000" dirty="0">
                <a:cs typeface="Arial"/>
              </a:rPr>
              <a:t>code </a:t>
            </a:r>
            <a:r>
              <a:rPr sz="2000" spc="-5" dirty="0">
                <a:cs typeface="Arial"/>
              </a:rPr>
              <a:t>to </a:t>
            </a:r>
            <a:r>
              <a:rPr sz="2000" spc="-545" dirty="0">
                <a:cs typeface="Arial"/>
              </a:rPr>
              <a:t> </a:t>
            </a:r>
            <a:r>
              <a:rPr sz="2000" spc="-5" dirty="0">
                <a:cs typeface="Arial"/>
              </a:rPr>
              <a:t>determine</a:t>
            </a:r>
            <a:r>
              <a:rPr sz="2000" spc="-45" dirty="0">
                <a:cs typeface="Arial"/>
              </a:rPr>
              <a:t> </a:t>
            </a:r>
            <a:r>
              <a:rPr sz="2000" spc="-5" dirty="0">
                <a:cs typeface="Arial"/>
              </a:rPr>
              <a:t>if</a:t>
            </a:r>
            <a:r>
              <a:rPr sz="2000" dirty="0">
                <a:cs typeface="Arial"/>
              </a:rPr>
              <a:t> they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are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equal.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87860-BC6D-40B5-9EBD-DE0F6FE9622E}"/>
              </a:ext>
            </a:extLst>
          </p:cNvPr>
          <p:cNvSpPr txBox="1"/>
          <p:nvPr/>
        </p:nvSpPr>
        <p:spPr>
          <a:xfrm>
            <a:off x="2283080" y="1885742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== b) ..... </a:t>
            </a:r>
            <a:r>
              <a:rPr lang="en-GB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GB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CCA1B-2D04-42FD-B0DA-96F97E9FBCF5}"/>
              </a:ext>
            </a:extLst>
          </p:cNvPr>
          <p:cNvSpPr txBox="1"/>
          <p:nvPr/>
        </p:nvSpPr>
        <p:spPr>
          <a:xfrm>
            <a:off x="2283080" y="2917139"/>
            <a:ext cx="6093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string3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string1;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(string1 == string2)...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(string1 == string3)...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BE1CD-5CF5-46B6-88C7-88C313BFC299}"/>
              </a:ext>
            </a:extLst>
          </p:cNvPr>
          <p:cNvSpPr txBox="1"/>
          <p:nvPr/>
        </p:nvSpPr>
        <p:spPr>
          <a:xfrm>
            <a:off x="5895968" y="4001689"/>
            <a:ext cx="419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false (different objects)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 (same object)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9C48E-67FA-8E2D-11B6-A0AA2147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950710-F3EE-22AD-8F10-F4C9EA0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spc="-35" dirty="0"/>
              <a:t> </a:t>
            </a:r>
            <a:r>
              <a:rPr spc="-5" dirty="0"/>
              <a:t>method: 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58735"/>
            <a:ext cx="1620715" cy="16498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50"/>
              </a:spcBef>
            </a:pPr>
            <a:r>
              <a:rPr sz="2000" b="1" dirty="0">
                <a:latin typeface="Arial"/>
                <a:cs typeface="Arial"/>
              </a:rPr>
              <a:t>Syntax:  Usage:  Returns:</a:t>
            </a:r>
            <a:endParaRPr lang="en-GB" sz="2000" b="1" dirty="0">
              <a:latin typeface="Arial"/>
              <a:cs typeface="Arial"/>
            </a:endParaRPr>
          </a:p>
          <a:p>
            <a:pPr marL="12700" marR="5080">
              <a:lnSpc>
                <a:spcPct val="134300"/>
              </a:lnSpc>
              <a:spcBef>
                <a:spcPts val="150"/>
              </a:spcBef>
            </a:pPr>
            <a:r>
              <a:rPr lang="en-GB" sz="2000" b="1" dirty="0">
                <a:latin typeface="Arial"/>
                <a:cs typeface="Arial"/>
              </a:rPr>
              <a:t>Arguments: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1333086"/>
            <a:ext cx="5382080" cy="171970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34300"/>
              </a:lnSpc>
              <a:spcBef>
                <a:spcPts val="150"/>
              </a:spcBef>
              <a:defRPr sz="2000" b="1">
                <a:latin typeface="Arial"/>
                <a:cs typeface="Arial"/>
              </a:defRPr>
            </a:lvl1pPr>
          </a:lstStyle>
          <a:p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460" y="3181352"/>
            <a:ext cx="9976940" cy="171008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Arial"/>
              </a:rPr>
              <a:t>Compares</a:t>
            </a:r>
            <a:r>
              <a:rPr sz="2400" spc="-35" dirty="0">
                <a:cs typeface="Arial"/>
              </a:rPr>
              <a:t> </a:t>
            </a:r>
            <a:r>
              <a:rPr sz="2400" dirty="0">
                <a:cs typeface="Arial"/>
              </a:rPr>
              <a:t>the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current</a:t>
            </a:r>
            <a:r>
              <a:rPr sz="2400" spc="-60" dirty="0">
                <a:cs typeface="Arial"/>
              </a:rPr>
              <a:t> </a:t>
            </a:r>
            <a:r>
              <a:rPr sz="2400" spc="-5" dirty="0">
                <a:cs typeface="Arial"/>
              </a:rPr>
              <a:t>String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to </a:t>
            </a:r>
            <a:r>
              <a:rPr sz="2400" dirty="0">
                <a:cs typeface="Arial"/>
              </a:rPr>
              <a:t>that</a:t>
            </a:r>
            <a:r>
              <a:rPr sz="2400" spc="-25" dirty="0">
                <a:cs typeface="Arial"/>
              </a:rPr>
              <a:t> </a:t>
            </a:r>
            <a:r>
              <a:rPr sz="2400" spc="-5" dirty="0">
                <a:cs typeface="Arial"/>
              </a:rPr>
              <a:t>given in</a:t>
            </a:r>
            <a:r>
              <a:rPr sz="2400" dirty="0">
                <a:cs typeface="Arial"/>
              </a:rPr>
              <a:t> the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argument</a:t>
            </a: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endParaRPr lang="en-GB" sz="2400" spc="-5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cs typeface="Arial"/>
              </a:rPr>
              <a:t>Example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86F20-0830-48AA-8C6F-D34E00695DC1}"/>
              </a:ext>
            </a:extLst>
          </p:cNvPr>
          <p:cNvSpPr txBox="1"/>
          <p:nvPr/>
        </p:nvSpPr>
        <p:spPr>
          <a:xfrm>
            <a:off x="838200" y="4435555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1A8BC-4723-424A-8109-A7EDD04D615B}"/>
              </a:ext>
            </a:extLst>
          </p:cNvPr>
          <p:cNvSpPr txBox="1"/>
          <p:nvPr/>
        </p:nvSpPr>
        <p:spPr>
          <a:xfrm>
            <a:off x="462460" y="5710521"/>
            <a:ext cx="1066800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>
            <a:defPPr>
              <a:defRPr lang="en-US"/>
            </a:defPPr>
            <a:lvl1pPr marL="241300" indent="-228600">
              <a:lnSpc>
                <a:spcPct val="100000"/>
              </a:lnSpc>
              <a:spcBef>
                <a:spcPts val="750"/>
              </a:spcBef>
              <a:buChar char="•"/>
              <a:tabLst>
                <a:tab pos="240665" algn="l"/>
                <a:tab pos="241300" algn="l"/>
              </a:tabLst>
              <a:defRPr sz="2000">
                <a:latin typeface="Arial"/>
                <a:cs typeface="Arial"/>
              </a:defRPr>
            </a:lvl1pPr>
          </a:lstStyle>
          <a:p>
            <a:r>
              <a:rPr lang="en-GB" sz="2400" dirty="0">
                <a:latin typeface="+mn-lt"/>
              </a:rPr>
              <a:t>Similar method:</a:t>
            </a:r>
            <a:r>
              <a:rPr lang="en-GB" dirty="0"/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equalsIgnoreCase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C6084E7-0D7C-95DE-F765-CA0409EF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E757918-5DC4-4BA3-6D6E-CD15BD06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Quiz</a:t>
            </a:r>
            <a:r>
              <a:rPr spc="-100" dirty="0"/>
              <a:t> </a:t>
            </a:r>
            <a:r>
              <a:rPr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459" y="1304678"/>
            <a:ext cx="1089610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3200" dirty="0">
                <a:cs typeface="Arial"/>
              </a:rPr>
              <a:t>What</a:t>
            </a:r>
            <a:r>
              <a:rPr sz="3200" spc="-10" dirty="0">
                <a:cs typeface="Arial"/>
              </a:rPr>
              <a:t> </a:t>
            </a:r>
            <a:r>
              <a:rPr sz="3200" spc="-5" dirty="0">
                <a:cs typeface="Arial"/>
              </a:rPr>
              <a:t>is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the</a:t>
            </a:r>
            <a:r>
              <a:rPr sz="3200" spc="-10" dirty="0">
                <a:cs typeface="Arial"/>
              </a:rPr>
              <a:t> </a:t>
            </a:r>
            <a:r>
              <a:rPr sz="3200" dirty="0">
                <a:cs typeface="Arial"/>
              </a:rPr>
              <a:t>value</a:t>
            </a:r>
            <a:r>
              <a:rPr sz="3200" spc="5" dirty="0">
                <a:cs typeface="Arial"/>
              </a:rPr>
              <a:t> </a:t>
            </a:r>
            <a:r>
              <a:rPr sz="3200" dirty="0">
                <a:cs typeface="Arial"/>
              </a:rPr>
              <a:t>of</a:t>
            </a:r>
            <a:r>
              <a:rPr sz="3200" spc="5" dirty="0">
                <a:cs typeface="Arial"/>
              </a:rPr>
              <a:t> </a:t>
            </a:r>
            <a:r>
              <a:rPr sz="3200" dirty="0">
                <a:cs typeface="Arial"/>
              </a:rPr>
              <a:t>result</a:t>
            </a:r>
            <a:r>
              <a:rPr sz="3200" spc="-10" dirty="0">
                <a:cs typeface="Arial"/>
              </a:rPr>
              <a:t> </a:t>
            </a:r>
            <a:r>
              <a:rPr sz="3200" spc="-5" dirty="0">
                <a:cs typeface="Arial"/>
              </a:rPr>
              <a:t>when</a:t>
            </a:r>
            <a:r>
              <a:rPr sz="3200" spc="15" dirty="0">
                <a:cs typeface="Arial"/>
              </a:rPr>
              <a:t> </a:t>
            </a:r>
            <a:r>
              <a:rPr sz="3200" spc="-5" dirty="0">
                <a:cs typeface="Arial"/>
              </a:rPr>
              <a:t>the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following</a:t>
            </a:r>
            <a:r>
              <a:rPr sz="3200" spc="20" dirty="0">
                <a:cs typeface="Arial"/>
              </a:rPr>
              <a:t> </a:t>
            </a:r>
            <a:r>
              <a:rPr sz="3200" dirty="0">
                <a:cs typeface="Arial"/>
              </a:rPr>
              <a:t>code</a:t>
            </a:r>
            <a:r>
              <a:rPr sz="3200" spc="5" dirty="0">
                <a:cs typeface="Arial"/>
              </a:rPr>
              <a:t> </a:t>
            </a:r>
            <a:r>
              <a:rPr sz="3200" spc="-5" dirty="0">
                <a:cs typeface="Arial"/>
              </a:rPr>
              <a:t>is </a:t>
            </a:r>
            <a:r>
              <a:rPr sz="3200" dirty="0">
                <a:cs typeface="Arial"/>
              </a:rPr>
              <a:t>executed?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414C0-12BA-4E45-A454-EAF3D704DC67}"/>
              </a:ext>
            </a:extLst>
          </p:cNvPr>
          <p:cNvSpPr txBox="1"/>
          <p:nvPr/>
        </p:nvSpPr>
        <p:spPr>
          <a:xfrm>
            <a:off x="495300" y="2090172"/>
            <a:ext cx="11201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 is great!"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 is "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"great!"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2F7C2B4-8F9A-41EE-3AB3-A3BB1226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C9794C7-6E16-3DC2-2D77-A921543B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Quiz</a:t>
            </a:r>
            <a:r>
              <a:rPr spc="-100" dirty="0"/>
              <a:t> </a:t>
            </a:r>
            <a:r>
              <a:rPr dirty="0"/>
              <a:t>(6)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460" y="1249964"/>
            <a:ext cx="1111994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  <a:defRPr sz="2800">
                <a:latin typeface="Arial"/>
                <a:cs typeface="Arial"/>
              </a:defRPr>
            </a:lvl1pPr>
          </a:lstStyle>
          <a:p>
            <a:r>
              <a:rPr sz="3200" dirty="0">
                <a:latin typeface="+mn-lt"/>
              </a:rPr>
              <a:t>When the following code is executed, what will be printed to the console?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22345" y="5164645"/>
            <a:ext cx="5147310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cs typeface="Arial"/>
              </a:rPr>
              <a:t>Beware!</a:t>
            </a:r>
            <a:endParaRPr lang="en-GB" sz="2800" b="1" spc="-155" dirty="0"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Arial"/>
              </a:rPr>
              <a:t>All</a:t>
            </a:r>
            <a:r>
              <a:rPr sz="2800" dirty="0">
                <a:cs typeface="Arial"/>
              </a:rPr>
              <a:t> </a:t>
            </a:r>
            <a:r>
              <a:rPr sz="2800" spc="-5" dirty="0">
                <a:cs typeface="Arial"/>
              </a:rPr>
              <a:t>is </a:t>
            </a:r>
            <a:r>
              <a:rPr sz="2800" dirty="0">
                <a:cs typeface="Arial"/>
              </a:rPr>
              <a:t>not</a:t>
            </a:r>
            <a:r>
              <a:rPr sz="2800" spc="-15" dirty="0">
                <a:cs typeface="Arial"/>
              </a:rPr>
              <a:t> </a:t>
            </a:r>
            <a:r>
              <a:rPr sz="2800" spc="-5" dirty="0">
                <a:cs typeface="Arial"/>
              </a:rPr>
              <a:t>as</a:t>
            </a:r>
            <a:r>
              <a:rPr sz="2800" spc="5" dirty="0">
                <a:cs typeface="Arial"/>
              </a:rPr>
              <a:t> </a:t>
            </a:r>
            <a:r>
              <a:rPr sz="2800" spc="-5" dirty="0">
                <a:cs typeface="Arial"/>
              </a:rPr>
              <a:t>it</a:t>
            </a:r>
            <a:r>
              <a:rPr sz="2800" spc="-15" dirty="0">
                <a:cs typeface="Arial"/>
              </a:rPr>
              <a:t> </a:t>
            </a:r>
            <a:r>
              <a:rPr sz="2800" spc="-5" dirty="0">
                <a:cs typeface="Arial"/>
              </a:rPr>
              <a:t>seems!!!</a:t>
            </a:r>
            <a:endParaRPr sz="2800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0376D-CAF1-4CF9-85A3-8C1C9B0E37E7}"/>
              </a:ext>
            </a:extLst>
          </p:cNvPr>
          <p:cNvSpPr txBox="1"/>
          <p:nvPr/>
        </p:nvSpPr>
        <p:spPr>
          <a:xfrm>
            <a:off x="609600" y="2416305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pig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"length: 10"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"length: "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pig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"Animals are equal: "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pig == dog);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1FC1F32-A417-7A9A-FCB4-08D628E0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010531-5DF2-1657-8349-BB40FC84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983B-A84A-1434-423F-10BA42C3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0EC9-9BB2-DBAC-9CB0-859BA5E82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7574418" cy="4796896"/>
          </a:xfrm>
        </p:spPr>
        <p:txBody>
          <a:bodyPr>
            <a:normAutofit/>
          </a:bodyPr>
          <a:lstStyle/>
          <a:p>
            <a:r>
              <a:rPr lang="en-US" dirty="0"/>
              <a:t>First introduction to classes and objects.</a:t>
            </a:r>
          </a:p>
          <a:p>
            <a:r>
              <a:rPr lang="en-US" dirty="0"/>
              <a:t>We will discuss the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class.</a:t>
            </a:r>
          </a:p>
          <a:p>
            <a:pPr lvl="1"/>
            <a:r>
              <a:rPr lang="en-US" sz="2800" dirty="0"/>
              <a:t>References.</a:t>
            </a:r>
          </a:p>
          <a:p>
            <a:pPr lvl="1"/>
            <a:r>
              <a:rPr lang="en-US" sz="2800" dirty="0"/>
              <a:t>String methods.</a:t>
            </a:r>
          </a:p>
          <a:p>
            <a:r>
              <a:rPr lang="en-US" dirty="0"/>
              <a:t>Outline</a:t>
            </a:r>
            <a:r>
              <a:rPr lang="en-US" sz="3200" dirty="0"/>
              <a:t> </a:t>
            </a:r>
            <a:r>
              <a:rPr lang="en-US" dirty="0"/>
              <a:t>some “gotchas” concerning </a:t>
            </a:r>
            <a:r>
              <a:rPr lang="en-US" i="1" dirty="0"/>
              <a:t>reference </a:t>
            </a:r>
            <a:r>
              <a:rPr lang="en-US" dirty="0"/>
              <a:t>types and testing for equality. </a:t>
            </a:r>
            <a:endParaRPr lang="en-US" sz="3200" dirty="0"/>
          </a:p>
        </p:txBody>
      </p:sp>
      <p:pic>
        <p:nvPicPr>
          <p:cNvPr id="8" name="Content Placeholder 7" descr="A close-up of a coconut&#10;&#10;Description automatically generated with low confidence">
            <a:extLst>
              <a:ext uri="{FF2B5EF4-FFF2-40B4-BE49-F238E27FC236}">
                <a16:creationId xmlns:a16="http://schemas.microsoft.com/office/drawing/2014/main" id="{C669BD0F-78BF-37B7-2024-600F244215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84063" y="1379538"/>
            <a:ext cx="3193074" cy="4797425"/>
          </a:xfrm>
          <a:ln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40DF-B199-FA80-55AB-ADEE4426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Strings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515F-09A6-8DD5-250C-8F491BAD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96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053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Difference</a:t>
            </a:r>
            <a:r>
              <a:rPr spc="-30" dirty="0"/>
              <a:t> </a:t>
            </a:r>
            <a:r>
              <a:rPr spc="-5" dirty="0"/>
              <a:t>between</a:t>
            </a:r>
            <a:r>
              <a:rPr dirty="0"/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AF31E-09FA-D3A8-BD38-E9F07E25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8600">
              <a:lnSpc>
                <a:spcPct val="110000"/>
              </a:lnSpc>
              <a:spcBef>
                <a:spcPts val="200"/>
              </a:spcBef>
              <a:buChar char="•"/>
              <a:tabLst>
                <a:tab pos="241300" algn="l"/>
              </a:tabLst>
            </a:pPr>
            <a:r>
              <a:rPr lang="en-GB" sz="2600" dirty="0">
                <a:cs typeface="Arial"/>
              </a:rPr>
              <a:t>Char:</a:t>
            </a:r>
          </a:p>
          <a:p>
            <a:pPr marL="698500" lvl="1" indent="-228600">
              <a:lnSpc>
                <a:spcPct val="11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lang="en-GB" sz="2600" spc="-10" dirty="0">
                <a:cs typeface="Arial"/>
              </a:rPr>
              <a:t>Single</a:t>
            </a:r>
            <a:r>
              <a:rPr lang="en-GB" sz="2600" spc="-5" dirty="0">
                <a:cs typeface="Arial"/>
              </a:rPr>
              <a:t> Unicode character.</a:t>
            </a:r>
            <a:endParaRPr lang="en-GB" sz="2600" dirty="0">
              <a:cs typeface="Arial"/>
            </a:endParaRPr>
          </a:p>
          <a:p>
            <a:pPr marL="698500" lvl="1" indent="-228600">
              <a:lnSpc>
                <a:spcPct val="11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lang="en-GB" sz="2600" spc="-5" dirty="0">
                <a:cs typeface="Arial"/>
              </a:rPr>
              <a:t>Primitive</a:t>
            </a:r>
            <a:r>
              <a:rPr lang="en-GB" sz="2600" spc="-35" dirty="0">
                <a:cs typeface="Arial"/>
              </a:rPr>
              <a:t> </a:t>
            </a:r>
            <a:r>
              <a:rPr lang="en-GB" sz="2600" dirty="0">
                <a:cs typeface="Arial"/>
              </a:rPr>
              <a:t>type.</a:t>
            </a:r>
          </a:p>
          <a:p>
            <a:pPr marL="698500" lvl="1" indent="-228600">
              <a:lnSpc>
                <a:spcPct val="11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lang="en-GB" sz="2600" spc="-5" dirty="0">
                <a:cs typeface="Arial"/>
              </a:rPr>
              <a:t>Internally</a:t>
            </a:r>
            <a:r>
              <a:rPr lang="en-GB" sz="2600" spc="5" dirty="0">
                <a:cs typeface="Arial"/>
              </a:rPr>
              <a:t> </a:t>
            </a:r>
            <a:r>
              <a:rPr lang="en-GB" sz="2600" spc="-5" dirty="0">
                <a:cs typeface="Arial"/>
              </a:rPr>
              <a:t>stored</a:t>
            </a:r>
            <a:r>
              <a:rPr lang="en-GB" sz="2600" spc="-20" dirty="0">
                <a:cs typeface="Arial"/>
              </a:rPr>
              <a:t> </a:t>
            </a:r>
            <a:r>
              <a:rPr lang="en-GB" sz="2600" spc="-5" dirty="0">
                <a:cs typeface="Arial"/>
              </a:rPr>
              <a:t>as </a:t>
            </a:r>
            <a:r>
              <a:rPr lang="en-GB" sz="2600" dirty="0">
                <a:cs typeface="Arial"/>
              </a:rPr>
              <a:t>a</a:t>
            </a:r>
            <a:r>
              <a:rPr lang="en-GB" sz="2600" spc="-10" dirty="0">
                <a:cs typeface="Arial"/>
              </a:rPr>
              <a:t> </a:t>
            </a:r>
            <a:r>
              <a:rPr lang="en-GB" sz="2600" spc="-5" dirty="0">
                <a:cs typeface="Arial"/>
              </a:rPr>
              <a:t>number (occupying 2-bytes).</a:t>
            </a:r>
            <a:endParaRPr lang="en-GB" sz="2600" dirty="0">
              <a:cs typeface="Arial"/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buFont typeface="Arial"/>
              <a:buChar char="•"/>
            </a:pPr>
            <a:endParaRPr lang="en-GB" sz="2600" dirty="0">
              <a:cs typeface="Arial"/>
            </a:endParaRPr>
          </a:p>
          <a:p>
            <a:pPr marL="241300" indent="-228600">
              <a:lnSpc>
                <a:spcPct val="110000"/>
              </a:lnSpc>
              <a:spcBef>
                <a:spcPts val="200"/>
              </a:spcBef>
              <a:buChar char="•"/>
              <a:tabLst>
                <a:tab pos="241300" algn="l"/>
              </a:tabLst>
            </a:pPr>
            <a:r>
              <a:rPr lang="en-GB" sz="2600" spc="-5" dirty="0">
                <a:cs typeface="Arial"/>
              </a:rPr>
              <a:t>String</a:t>
            </a:r>
            <a:endParaRPr lang="en-GB" sz="2600" dirty="0">
              <a:cs typeface="Arial"/>
            </a:endParaRPr>
          </a:p>
          <a:p>
            <a:pPr marL="698500" lvl="1" indent="-228600">
              <a:lnSpc>
                <a:spcPct val="11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lang="en-GB" sz="2600" spc="-75" dirty="0">
                <a:cs typeface="Arial"/>
              </a:rPr>
              <a:t>Text</a:t>
            </a:r>
            <a:r>
              <a:rPr lang="en-GB" sz="2600" dirty="0">
                <a:cs typeface="Arial"/>
              </a:rPr>
              <a:t> </a:t>
            </a:r>
            <a:r>
              <a:rPr lang="en-GB" sz="2600" spc="-5" dirty="0">
                <a:cs typeface="Arial"/>
              </a:rPr>
              <a:t>(sequence</a:t>
            </a:r>
            <a:r>
              <a:rPr lang="en-GB" sz="2600" spc="-15" dirty="0">
                <a:cs typeface="Arial"/>
              </a:rPr>
              <a:t> </a:t>
            </a:r>
            <a:r>
              <a:rPr lang="en-GB" sz="2600" spc="-5" dirty="0">
                <a:cs typeface="Arial"/>
              </a:rPr>
              <a:t>of</a:t>
            </a:r>
            <a:r>
              <a:rPr lang="en-GB" sz="2600" spc="-10" dirty="0">
                <a:cs typeface="Arial"/>
              </a:rPr>
              <a:t> </a:t>
            </a:r>
            <a:r>
              <a:rPr lang="en-GB" sz="2600" spc="-5" dirty="0">
                <a:cs typeface="Arial"/>
              </a:rPr>
              <a:t>characters).</a:t>
            </a:r>
            <a:endParaRPr lang="en-GB" sz="2600" dirty="0">
              <a:cs typeface="Arial"/>
            </a:endParaRPr>
          </a:p>
          <a:p>
            <a:pPr marL="698500" lvl="1" indent="-228600">
              <a:lnSpc>
                <a:spcPct val="11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lang="en-GB" sz="2600" spc="-5" dirty="0">
                <a:cs typeface="Arial"/>
              </a:rPr>
              <a:t>Object</a:t>
            </a:r>
            <a:r>
              <a:rPr lang="en-GB" sz="2600" spc="-20" dirty="0">
                <a:cs typeface="Arial"/>
              </a:rPr>
              <a:t> </a:t>
            </a:r>
            <a:r>
              <a:rPr lang="en-GB" sz="2600" spc="-5" dirty="0">
                <a:cs typeface="Arial"/>
              </a:rPr>
              <a:t>(data</a:t>
            </a:r>
            <a:r>
              <a:rPr lang="en-GB" sz="2600" dirty="0">
                <a:cs typeface="Arial"/>
              </a:rPr>
              <a:t> +</a:t>
            </a:r>
            <a:r>
              <a:rPr lang="en-GB" sz="2600" spc="-5" dirty="0">
                <a:cs typeface="Arial"/>
              </a:rPr>
              <a:t> functionality</a:t>
            </a:r>
            <a:r>
              <a:rPr lang="en-GB" sz="2600" spc="15" dirty="0">
                <a:cs typeface="Arial"/>
              </a:rPr>
              <a:t> </a:t>
            </a:r>
            <a:r>
              <a:rPr lang="en-GB" sz="2600" spc="-5" dirty="0">
                <a:cs typeface="Arial"/>
              </a:rPr>
              <a:t>in</a:t>
            </a:r>
            <a:r>
              <a:rPr lang="en-GB" sz="2600" spc="10" dirty="0">
                <a:cs typeface="Arial"/>
              </a:rPr>
              <a:t> </a:t>
            </a:r>
            <a:r>
              <a:rPr lang="en-GB" sz="2600" dirty="0">
                <a:cs typeface="Arial"/>
              </a:rPr>
              <a:t>the</a:t>
            </a:r>
            <a:r>
              <a:rPr lang="en-GB" sz="2600" spc="-10" dirty="0">
                <a:cs typeface="Arial"/>
              </a:rPr>
              <a:t> </a:t>
            </a:r>
            <a:r>
              <a:rPr lang="en-GB" sz="2600" dirty="0">
                <a:cs typeface="Arial"/>
              </a:rPr>
              <a:t>form</a:t>
            </a:r>
            <a:r>
              <a:rPr lang="en-GB" sz="2600" spc="-15" dirty="0">
                <a:cs typeface="Arial"/>
              </a:rPr>
              <a:t> </a:t>
            </a:r>
            <a:br>
              <a:rPr lang="en-GB" sz="2600" spc="-15" dirty="0">
                <a:cs typeface="Arial"/>
              </a:rPr>
            </a:br>
            <a:r>
              <a:rPr lang="en-GB" sz="2600" spc="-5" dirty="0">
                <a:cs typeface="Arial"/>
              </a:rPr>
              <a:t>of methods).</a:t>
            </a:r>
            <a:endParaRPr lang="en-GB" sz="2600" dirty="0"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ABEE2B-AA2B-4E36-A1F3-A58EBA7CED44}"/>
              </a:ext>
            </a:extLst>
          </p:cNvPr>
          <p:cNvSpPr/>
          <p:nvPr/>
        </p:nvSpPr>
        <p:spPr>
          <a:xfrm>
            <a:off x="7907866" y="5186363"/>
            <a:ext cx="3962400" cy="990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Links about Unicode:</a:t>
            </a:r>
          </a:p>
          <a:p>
            <a:r>
              <a:rPr lang="en-GB" dirty="0">
                <a:hlinkClick r:id="rId3"/>
              </a:rPr>
              <a:t>https://en.wikipedia.org/wiki/Unicode</a:t>
            </a:r>
            <a:endParaRPr lang="en-GB" dirty="0"/>
          </a:p>
          <a:p>
            <a:r>
              <a:rPr lang="en-GB" dirty="0">
                <a:hlinkClick r:id="rId4"/>
              </a:rPr>
              <a:t>https://unicode-table.com/en/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AF0351B-F5A2-7B42-92B2-5F97DAA9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FAECA44-9E1A-B8D4-A5C7-47230479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Quick</a:t>
            </a:r>
            <a:r>
              <a:rPr spc="-35" dirty="0"/>
              <a:t> </a:t>
            </a: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FDFAF-08DA-EC77-20FF-8A42EB01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are blocks of code that perform a particular function.</a:t>
            </a:r>
          </a:p>
          <a:p>
            <a:r>
              <a:rPr lang="en-US" dirty="0"/>
              <a:t>Methods are given a name; a list of any values needed to perform the  function and provide a return type for any values returned from the  method.</a:t>
            </a:r>
          </a:p>
          <a:p>
            <a:r>
              <a:rPr lang="en-US" dirty="0"/>
              <a:t>Many methods have already been written for us, such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will also be writing our own methods from next week. But here’s a quick example using IT Lab Week 2, Q8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TempConversionQ.java</a:t>
            </a:r>
            <a:r>
              <a:rPr lang="en-US" dirty="0"/>
              <a:t>).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9394AD6-7970-D218-99E9-ED1A85F9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EA9F8D2-6D92-A19C-9521-0424C2BD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Quick</a:t>
            </a:r>
            <a:r>
              <a:rPr spc="-40" dirty="0"/>
              <a:t> </a:t>
            </a:r>
            <a:r>
              <a:rPr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018E1-A27E-1117-1CD3-CF1B53CA0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7665575" cy="4779963"/>
          </a:xfrm>
        </p:spPr>
        <p:txBody>
          <a:bodyPr>
            <a:normAutofit/>
          </a:bodyPr>
          <a:lstStyle/>
          <a:p>
            <a:r>
              <a:rPr lang="en-US" dirty="0"/>
              <a:t>Classes are written to define one thing/object, e.g. a staff record; gym  membership record; a bank account; a String;</a:t>
            </a:r>
          </a:p>
          <a:p>
            <a:r>
              <a:rPr lang="en-US" dirty="0"/>
              <a:t>You also include class methods to define what functions can be  performed on this object, and how the functions must be carried out.</a:t>
            </a:r>
          </a:p>
          <a:p>
            <a:r>
              <a:rPr lang="en-US" dirty="0"/>
              <a:t>You create instances of your class using a special method inside the class called a </a:t>
            </a:r>
            <a:r>
              <a:rPr lang="en-US" i="1" dirty="0"/>
              <a:t>Constructor</a:t>
            </a:r>
            <a:r>
              <a:rPr lang="en-US" dirty="0"/>
              <a:t>.</a:t>
            </a:r>
          </a:p>
          <a:p>
            <a:r>
              <a:rPr lang="en-US" dirty="0"/>
              <a:t>Let’s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point.java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5D4371-D9D7-92F3-FED7-2279ED5EE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7355" y="1600076"/>
            <a:ext cx="3860923" cy="3860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8A943-042B-AEC5-B580-E7C4B077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C195ABE-ED74-B64C-0B62-7E96565B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51CF-0A62-62A4-6BF0-2010C422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D252-A06C-6AF5-6EE4-CD78683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a collection of characters making up text.</a:t>
            </a:r>
          </a:p>
          <a:p>
            <a:r>
              <a:rPr lang="en-US" dirty="0"/>
              <a:t>We have already been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literals – e.g.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println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"String text"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println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total is: "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total);</a:t>
            </a:r>
            <a:endParaRPr lang="en-US" sz="2600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class already exists in the Java library;</a:t>
            </a:r>
          </a:p>
          <a:p>
            <a:pPr lvl="1"/>
            <a:r>
              <a:rPr lang="en-US" sz="2800" dirty="0"/>
              <a:t>part of the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sz="2800" dirty="0"/>
              <a:t> package (imported automatically),</a:t>
            </a:r>
          </a:p>
          <a:p>
            <a:pPr lvl="1"/>
            <a:r>
              <a:rPr lang="en-US" sz="2800" dirty="0"/>
              <a:t>has several initialization options (constructors),</a:t>
            </a:r>
          </a:p>
          <a:p>
            <a:pPr lvl="1"/>
            <a:r>
              <a:rPr lang="en-US" sz="2800" dirty="0"/>
              <a:t>has methods to manipulate text.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9939F-259F-3444-8470-E56E5DEF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Strings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0681-B196-9814-FE1D-4B40373D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1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8801-039F-117F-6837-28DC0DEB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class -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162F-185F-7FF9-8A7B-2AE481B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1"/>
            <a:ext cx="11478986" cy="2522418"/>
          </a:xfrm>
        </p:spPr>
        <p:txBody>
          <a:bodyPr>
            <a:normAutofit/>
          </a:bodyPr>
          <a:lstStyle/>
          <a:p>
            <a:r>
              <a:rPr lang="en-US" sz="2600" b="1" dirty="0"/>
              <a:t>Classes</a:t>
            </a:r>
            <a:r>
              <a:rPr lang="en-US" sz="2600" dirty="0"/>
              <a:t> allow groups of related data (variables) and methods to be defined - more later in the course.</a:t>
            </a:r>
          </a:p>
          <a:p>
            <a:r>
              <a:rPr lang="en-US" sz="2600" b="1" dirty="0"/>
              <a:t>Objects</a:t>
            </a:r>
            <a:r>
              <a:rPr lang="en-US" sz="2600" dirty="0"/>
              <a:t> are complex variables that are based on class  definitions - more later.</a:t>
            </a:r>
          </a:p>
          <a:p>
            <a:r>
              <a:rPr lang="en-US" sz="2600" dirty="0"/>
              <a:t>A </a:t>
            </a:r>
            <a:r>
              <a:rPr lang="en-US" sz="2600" b="1" dirty="0"/>
              <a:t>literal</a:t>
            </a:r>
            <a:r>
              <a:rPr lang="en-US" sz="2600" dirty="0"/>
              <a:t> is the source code representation of a fixed value.</a:t>
            </a:r>
          </a:p>
          <a:p>
            <a:r>
              <a:rPr lang="en-US" sz="2600" dirty="0"/>
              <a:t>To instantiate a new 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600" dirty="0"/>
              <a:t> object variable: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26CFA-D9BC-3B47-0B9B-8CEDD098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Strings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E00A4-F2F1-E515-D95B-BC1046B7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190776D-CA00-7C84-637D-7E0F6562708C}"/>
              </a:ext>
            </a:extLst>
          </p:cNvPr>
          <p:cNvSpPr txBox="1"/>
          <p:nvPr/>
        </p:nvSpPr>
        <p:spPr>
          <a:xfrm>
            <a:off x="2364946" y="5706777"/>
            <a:ext cx="765904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Warhole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GB" sz="2000" spc="-5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GB" sz="2000" spc="-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spc="-5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GB" sz="2000" spc="-15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spc="-5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shortcut</a:t>
            </a:r>
            <a:endParaRPr lang="en-GB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E52AE9F7-EADE-F1EB-AED9-0A7E77985BAF}"/>
              </a:ext>
            </a:extLst>
          </p:cNvPr>
          <p:cNvGrpSpPr/>
          <p:nvPr/>
        </p:nvGrpSpPr>
        <p:grpSpPr>
          <a:xfrm>
            <a:off x="5275818" y="4218188"/>
            <a:ext cx="3667163" cy="253501"/>
            <a:chOff x="4431762" y="4755322"/>
            <a:chExt cx="3327449" cy="21772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98A0A62C-94FC-6FC8-F646-A787355CAC1D}"/>
                </a:ext>
              </a:extLst>
            </p:cNvPr>
            <p:cNvSpPr/>
            <p:nvPr/>
          </p:nvSpPr>
          <p:spPr>
            <a:xfrm>
              <a:off x="4478801" y="4755322"/>
              <a:ext cx="3280410" cy="174625"/>
            </a:xfrm>
            <a:custGeom>
              <a:avLst/>
              <a:gdLst/>
              <a:ahLst/>
              <a:cxnLst/>
              <a:rect l="l" t="t" r="r" b="b"/>
              <a:pathLst>
                <a:path w="3280409" h="174625">
                  <a:moveTo>
                    <a:pt x="0" y="174472"/>
                  </a:moveTo>
                  <a:lnTo>
                    <a:pt x="181470" y="9855"/>
                  </a:lnTo>
                  <a:lnTo>
                    <a:pt x="2647619" y="50"/>
                  </a:lnTo>
                  <a:lnTo>
                    <a:pt x="3280041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A4BEE8D3-1140-8A5B-EB9E-E54FD52E5341}"/>
                </a:ext>
              </a:extLst>
            </p:cNvPr>
            <p:cNvSpPr/>
            <p:nvPr/>
          </p:nvSpPr>
          <p:spPr>
            <a:xfrm>
              <a:off x="4431762" y="4893037"/>
              <a:ext cx="82550" cy="80010"/>
            </a:xfrm>
            <a:custGeom>
              <a:avLst/>
              <a:gdLst/>
              <a:ahLst/>
              <a:cxnLst/>
              <a:rect l="l" t="t" r="r" b="b"/>
              <a:pathLst>
                <a:path w="82550" h="80010">
                  <a:moveTo>
                    <a:pt x="30835" y="0"/>
                  </a:moveTo>
                  <a:lnTo>
                    <a:pt x="0" y="79425"/>
                  </a:lnTo>
                  <a:lnTo>
                    <a:pt x="82041" y="56438"/>
                  </a:lnTo>
                  <a:lnTo>
                    <a:pt x="30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52DB2CFF-EAE4-9029-FE43-BAC15CFD5914}"/>
              </a:ext>
            </a:extLst>
          </p:cNvPr>
          <p:cNvSpPr txBox="1"/>
          <p:nvPr/>
        </p:nvSpPr>
        <p:spPr>
          <a:xfrm>
            <a:off x="8838443" y="4038719"/>
            <a:ext cx="1728470" cy="3497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b="1" spc="-5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keyword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12" name="object 11">
            <a:extLst>
              <a:ext uri="{FF2B5EF4-FFF2-40B4-BE49-F238E27FC236}">
                <a16:creationId xmlns:a16="http://schemas.microsoft.com/office/drawing/2014/main" id="{80414B41-18D6-FB7F-55C8-A40AA77317F0}"/>
              </a:ext>
            </a:extLst>
          </p:cNvPr>
          <p:cNvGrpSpPr/>
          <p:nvPr/>
        </p:nvGrpSpPr>
        <p:grpSpPr>
          <a:xfrm>
            <a:off x="6123214" y="4800756"/>
            <a:ext cx="3033770" cy="673792"/>
            <a:chOff x="5125091" y="5286421"/>
            <a:chExt cx="2826385" cy="60896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EE828CA9-1002-1412-316C-0F8AC1D49B44}"/>
                </a:ext>
              </a:extLst>
            </p:cNvPr>
            <p:cNvSpPr/>
            <p:nvPr/>
          </p:nvSpPr>
          <p:spPr>
            <a:xfrm>
              <a:off x="5154668" y="5344373"/>
              <a:ext cx="2790190" cy="544830"/>
            </a:xfrm>
            <a:custGeom>
              <a:avLst/>
              <a:gdLst/>
              <a:ahLst/>
              <a:cxnLst/>
              <a:rect l="l" t="t" r="r" b="b"/>
              <a:pathLst>
                <a:path w="2790190" h="544829">
                  <a:moveTo>
                    <a:pt x="0" y="0"/>
                  </a:moveTo>
                  <a:lnTo>
                    <a:pt x="243801" y="544360"/>
                  </a:lnTo>
                  <a:lnTo>
                    <a:pt x="2157679" y="525043"/>
                  </a:lnTo>
                  <a:lnTo>
                    <a:pt x="2790101" y="5249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EE5027C2-D057-FE2D-5DCC-4B13BFE651F2}"/>
                </a:ext>
              </a:extLst>
            </p:cNvPr>
            <p:cNvSpPr/>
            <p:nvPr/>
          </p:nvSpPr>
          <p:spPr>
            <a:xfrm>
              <a:off x="5125091" y="5286421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>
                  <a:moveTo>
                    <a:pt x="3619" y="0"/>
                  </a:moveTo>
                  <a:lnTo>
                    <a:pt x="0" y="85115"/>
                  </a:lnTo>
                  <a:lnTo>
                    <a:pt x="69545" y="53962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5" name="object 14">
            <a:extLst>
              <a:ext uri="{FF2B5EF4-FFF2-40B4-BE49-F238E27FC236}">
                <a16:creationId xmlns:a16="http://schemas.microsoft.com/office/drawing/2014/main" id="{FEAA9BBF-2BD1-8CD1-909C-288289A97318}"/>
              </a:ext>
            </a:extLst>
          </p:cNvPr>
          <p:cNvSpPr txBox="1"/>
          <p:nvPr/>
        </p:nvSpPr>
        <p:spPr>
          <a:xfrm>
            <a:off x="8838443" y="5240885"/>
            <a:ext cx="1728470" cy="3497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class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name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16" name="object 15">
            <a:extLst>
              <a:ext uri="{FF2B5EF4-FFF2-40B4-BE49-F238E27FC236}">
                <a16:creationId xmlns:a16="http://schemas.microsoft.com/office/drawing/2014/main" id="{19955B4E-5F73-D792-891B-61BE79258FB5}"/>
              </a:ext>
            </a:extLst>
          </p:cNvPr>
          <p:cNvGrpSpPr/>
          <p:nvPr/>
        </p:nvGrpSpPr>
        <p:grpSpPr>
          <a:xfrm>
            <a:off x="3459817" y="4833304"/>
            <a:ext cx="699770" cy="247015"/>
            <a:chOff x="2888311" y="5233357"/>
            <a:chExt cx="699770" cy="247015"/>
          </a:xfrm>
        </p:grpSpPr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FA7D9A7-9F61-D3BE-BC40-D29B3A362901}"/>
                </a:ext>
              </a:extLst>
            </p:cNvPr>
            <p:cNvSpPr/>
            <p:nvPr/>
          </p:nvSpPr>
          <p:spPr>
            <a:xfrm>
              <a:off x="2894661" y="5286889"/>
              <a:ext cx="659130" cy="187325"/>
            </a:xfrm>
            <a:custGeom>
              <a:avLst/>
              <a:gdLst/>
              <a:ahLst/>
              <a:cxnLst/>
              <a:rect l="l" t="t" r="r" b="b"/>
              <a:pathLst>
                <a:path w="659129" h="187325">
                  <a:moveTo>
                    <a:pt x="659130" y="0"/>
                  </a:moveTo>
                  <a:lnTo>
                    <a:pt x="539953" y="186728"/>
                  </a:lnTo>
                  <a:lnTo>
                    <a:pt x="165874" y="186232"/>
                  </a:lnTo>
                  <a:lnTo>
                    <a:pt x="0" y="18614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A07F51C2-A79D-0682-2A85-5072E76D90F9}"/>
                </a:ext>
              </a:extLst>
            </p:cNvPr>
            <p:cNvSpPr/>
            <p:nvPr/>
          </p:nvSpPr>
          <p:spPr>
            <a:xfrm>
              <a:off x="3514834" y="5233357"/>
              <a:ext cx="73660" cy="85090"/>
            </a:xfrm>
            <a:custGeom>
              <a:avLst/>
              <a:gdLst/>
              <a:ahLst/>
              <a:cxnLst/>
              <a:rect l="l" t="t" r="r" b="b"/>
              <a:pathLst>
                <a:path w="73660" h="85089">
                  <a:moveTo>
                    <a:pt x="73113" y="0"/>
                  </a:moveTo>
                  <a:lnTo>
                    <a:pt x="0" y="43738"/>
                  </a:lnTo>
                  <a:lnTo>
                    <a:pt x="64236" y="84734"/>
                  </a:lnTo>
                  <a:lnTo>
                    <a:pt x="73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grpSp>
        <p:nvGrpSpPr>
          <p:cNvPr id="20" name="object 19">
            <a:extLst>
              <a:ext uri="{FF2B5EF4-FFF2-40B4-BE49-F238E27FC236}">
                <a16:creationId xmlns:a16="http://schemas.microsoft.com/office/drawing/2014/main" id="{12976AC2-40DA-0507-1C37-48A27571FFB5}"/>
              </a:ext>
            </a:extLst>
          </p:cNvPr>
          <p:cNvGrpSpPr/>
          <p:nvPr/>
        </p:nvGrpSpPr>
        <p:grpSpPr>
          <a:xfrm>
            <a:off x="7115241" y="4747207"/>
            <a:ext cx="2048510" cy="133903"/>
            <a:chOff x="5990018" y="5205353"/>
            <a:chExt cx="2048510" cy="220979"/>
          </a:xfrm>
        </p:grpSpPr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B8C088E5-7BC3-B515-50AD-6041E765DF2C}"/>
                </a:ext>
              </a:extLst>
            </p:cNvPr>
            <p:cNvSpPr/>
            <p:nvPr/>
          </p:nvSpPr>
          <p:spPr>
            <a:xfrm>
              <a:off x="6034686" y="5250474"/>
              <a:ext cx="1997075" cy="169545"/>
            </a:xfrm>
            <a:custGeom>
              <a:avLst/>
              <a:gdLst/>
              <a:ahLst/>
              <a:cxnLst/>
              <a:rect l="l" t="t" r="r" b="b"/>
              <a:pathLst>
                <a:path w="1997075" h="169545">
                  <a:moveTo>
                    <a:pt x="0" y="0"/>
                  </a:moveTo>
                  <a:lnTo>
                    <a:pt x="161620" y="163258"/>
                  </a:lnTo>
                  <a:lnTo>
                    <a:pt x="1364526" y="169354"/>
                  </a:lnTo>
                  <a:lnTo>
                    <a:pt x="1996948" y="1693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460503B2-01D6-ACD4-E912-F0790D32F737}"/>
                </a:ext>
              </a:extLst>
            </p:cNvPr>
            <p:cNvSpPr/>
            <p:nvPr/>
          </p:nvSpPr>
          <p:spPr>
            <a:xfrm>
              <a:off x="5990018" y="5205353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0"/>
                  </a:moveTo>
                  <a:lnTo>
                    <a:pt x="26530" y="80949"/>
                  </a:lnTo>
                  <a:lnTo>
                    <a:pt x="80683" y="27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id="{11A8AD91-65C8-AE46-6A6D-70E3E49C4682}"/>
              </a:ext>
            </a:extLst>
          </p:cNvPr>
          <p:cNvSpPr txBox="1"/>
          <p:nvPr/>
        </p:nvSpPr>
        <p:spPr>
          <a:xfrm>
            <a:off x="8838443" y="4639802"/>
            <a:ext cx="1728470" cy="3497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i="1" spc="-5" dirty="0">
                <a:solidFill>
                  <a:schemeClr val="bg1"/>
                </a:solidFill>
                <a:latin typeface="Arial"/>
                <a:cs typeface="Arial"/>
              </a:rPr>
              <a:t>literal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4" name="object 23">
            <a:extLst>
              <a:ext uri="{FF2B5EF4-FFF2-40B4-BE49-F238E27FC236}">
                <a16:creationId xmlns:a16="http://schemas.microsoft.com/office/drawing/2014/main" id="{42BBAF81-377C-BF96-A727-36CD6DF83982}"/>
              </a:ext>
            </a:extLst>
          </p:cNvPr>
          <p:cNvGrpSpPr/>
          <p:nvPr/>
        </p:nvGrpSpPr>
        <p:grpSpPr>
          <a:xfrm>
            <a:off x="3466851" y="5258305"/>
            <a:ext cx="296545" cy="438784"/>
            <a:chOff x="2895345" y="5658358"/>
            <a:chExt cx="296545" cy="438784"/>
          </a:xfrm>
        </p:grpSpPr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2F13856E-FB5C-A6FC-5A80-06D40B67FC80}"/>
                </a:ext>
              </a:extLst>
            </p:cNvPr>
            <p:cNvSpPr/>
            <p:nvPr/>
          </p:nvSpPr>
          <p:spPr>
            <a:xfrm>
              <a:off x="2901695" y="5664708"/>
              <a:ext cx="252095" cy="368935"/>
            </a:xfrm>
            <a:custGeom>
              <a:avLst/>
              <a:gdLst/>
              <a:ahLst/>
              <a:cxnLst/>
              <a:rect l="l" t="t" r="r" b="b"/>
              <a:pathLst>
                <a:path w="252094" h="368935">
                  <a:moveTo>
                    <a:pt x="0" y="0"/>
                  </a:moveTo>
                  <a:lnTo>
                    <a:pt x="252031" y="0"/>
                  </a:lnTo>
                  <a:lnTo>
                    <a:pt x="252031" y="368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6F659909-931D-6C63-AB5C-28991887C893}"/>
                </a:ext>
              </a:extLst>
            </p:cNvPr>
            <p:cNvSpPr/>
            <p:nvPr/>
          </p:nvSpPr>
          <p:spPr>
            <a:xfrm>
              <a:off x="3115623" y="6020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B9C1FE6-D8E3-3508-2264-AFA6EB57D244}"/>
              </a:ext>
            </a:extLst>
          </p:cNvPr>
          <p:cNvSpPr txBox="1"/>
          <p:nvPr/>
        </p:nvSpPr>
        <p:spPr>
          <a:xfrm>
            <a:off x="2364946" y="4398806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"Andy"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AEC6EE75-5E6E-29CA-9812-9D4FE83CFD3C}"/>
              </a:ext>
            </a:extLst>
          </p:cNvPr>
          <p:cNvSpPr txBox="1"/>
          <p:nvPr/>
        </p:nvSpPr>
        <p:spPr>
          <a:xfrm>
            <a:off x="383720" y="4972047"/>
            <a:ext cx="3089864" cy="3497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rtlCol="0">
            <a:spAutoFit/>
          </a:bodyPr>
          <a:lstStyle/>
          <a:p>
            <a:pPr marR="152400" algn="ctr">
              <a:lnSpc>
                <a:spcPct val="100000"/>
              </a:lnSpc>
            </a:pPr>
            <a:r>
              <a:rPr spc="-5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reference</a:t>
            </a:r>
            <a:r>
              <a:rPr lang="en-GB"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variable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9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String</a:t>
            </a:r>
            <a:r>
              <a:rPr spc="-30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068" y="1338882"/>
            <a:ext cx="110159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5885180" algn="l"/>
              </a:tabLst>
            </a:pP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identifiers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(String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variables)</a:t>
            </a:r>
            <a:r>
              <a:rPr lang="en-GB" sz="2400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 be assigned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other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Strings</a:t>
            </a:r>
            <a:r>
              <a:rPr lang="en-GB"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068" y="2821623"/>
            <a:ext cx="110921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240665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5885180" algn="l"/>
              </a:tabLst>
              <a:defRPr sz="2400" spc="-5">
                <a:latin typeface="Arial"/>
                <a:cs typeface="Arial"/>
              </a:defRPr>
            </a:lvl1pPr>
          </a:lstStyle>
          <a:p>
            <a:r>
              <a:rPr dirty="0"/>
              <a:t>The object reference </a:t>
            </a:r>
            <a:r>
              <a:rPr lang="en-GB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favouriteTeam</a:t>
            </a:r>
            <a:r>
              <a:rPr dirty="0"/>
              <a:t> now refers to the same </a:t>
            </a:r>
            <a:r>
              <a:rPr lang="en-GB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dirty="0"/>
              <a:t> as the</a:t>
            </a:r>
            <a:r>
              <a:rPr lang="en-GB" dirty="0"/>
              <a:t> </a:t>
            </a:r>
            <a:r>
              <a:rPr lang="en-GB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homeTeam</a:t>
            </a:r>
            <a:r>
              <a:rPr lang="en-GB" dirty="0"/>
              <a:t> object reference: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5067" y="5510875"/>
            <a:ext cx="9436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Strings can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together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dirty="0">
                <a:latin typeface="Arial"/>
                <a:cs typeface="Arial"/>
              </a:rPr>
              <a:t> 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concatenation: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68886" y="4286803"/>
          <a:ext cx="4754878" cy="883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838200" y="3746806"/>
            <a:ext cx="1779261" cy="767080"/>
            <a:chOff x="1411908" y="3957176"/>
            <a:chExt cx="1465580" cy="767080"/>
          </a:xfrm>
        </p:grpSpPr>
        <p:sp>
          <p:nvSpPr>
            <p:cNvPr id="9" name="object 9"/>
            <p:cNvSpPr/>
            <p:nvPr/>
          </p:nvSpPr>
          <p:spPr>
            <a:xfrm>
              <a:off x="1424609" y="3969880"/>
              <a:ext cx="1440180" cy="370840"/>
            </a:xfrm>
            <a:custGeom>
              <a:avLst/>
              <a:gdLst/>
              <a:ahLst/>
              <a:cxnLst/>
              <a:rect l="l" t="t" r="r" b="b"/>
              <a:pathLst>
                <a:path w="1440180" h="370839">
                  <a:moveTo>
                    <a:pt x="1440154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440154" y="370839"/>
                  </a:lnTo>
                  <a:lnTo>
                    <a:pt x="144015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4609" y="4340720"/>
              <a:ext cx="1440180" cy="370840"/>
            </a:xfrm>
            <a:custGeom>
              <a:avLst/>
              <a:gdLst/>
              <a:ahLst/>
              <a:cxnLst/>
              <a:rect l="l" t="t" r="r" b="b"/>
              <a:pathLst>
                <a:path w="1440180" h="370839">
                  <a:moveTo>
                    <a:pt x="1440154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440154" y="370839"/>
                  </a:lnTo>
                  <a:lnTo>
                    <a:pt x="1440154" y="0"/>
                  </a:lnTo>
                  <a:close/>
                </a:path>
              </a:pathLst>
            </a:custGeom>
            <a:solidFill>
              <a:srgbClr val="D3C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8258" y="4321667"/>
              <a:ext cx="1452880" cy="38100"/>
            </a:xfrm>
            <a:custGeom>
              <a:avLst/>
              <a:gdLst/>
              <a:ahLst/>
              <a:cxnLst/>
              <a:rect l="l" t="t" r="r" b="b"/>
              <a:pathLst>
                <a:path w="1452880" h="38100">
                  <a:moveTo>
                    <a:pt x="0" y="38099"/>
                  </a:moveTo>
                  <a:lnTo>
                    <a:pt x="1452854" y="38099"/>
                  </a:lnTo>
                  <a:lnTo>
                    <a:pt x="1452854" y="0"/>
                  </a:lnTo>
                  <a:lnTo>
                    <a:pt x="0" y="0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4608" y="3963527"/>
              <a:ext cx="0" cy="754380"/>
            </a:xfrm>
            <a:custGeom>
              <a:avLst/>
              <a:gdLst/>
              <a:ahLst/>
              <a:cxnLst/>
              <a:rect l="l" t="t" r="r" b="b"/>
              <a:pathLst>
                <a:path h="754379">
                  <a:moveTo>
                    <a:pt x="0" y="0"/>
                  </a:moveTo>
                  <a:lnTo>
                    <a:pt x="0" y="754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4768" y="3963526"/>
              <a:ext cx="0" cy="754380"/>
            </a:xfrm>
            <a:custGeom>
              <a:avLst/>
              <a:gdLst/>
              <a:ahLst/>
              <a:cxnLst/>
              <a:rect l="l" t="t" r="r" b="b"/>
              <a:pathLst>
                <a:path h="754379">
                  <a:moveTo>
                    <a:pt x="0" y="0"/>
                  </a:moveTo>
                  <a:lnTo>
                    <a:pt x="0" y="7543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8258" y="3969876"/>
              <a:ext cx="1452880" cy="0"/>
            </a:xfrm>
            <a:custGeom>
              <a:avLst/>
              <a:gdLst/>
              <a:ahLst/>
              <a:cxnLst/>
              <a:rect l="l" t="t" r="r" b="b"/>
              <a:pathLst>
                <a:path w="1452880">
                  <a:moveTo>
                    <a:pt x="0" y="0"/>
                  </a:moveTo>
                  <a:lnTo>
                    <a:pt x="145285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8258" y="4711556"/>
              <a:ext cx="1452880" cy="0"/>
            </a:xfrm>
            <a:custGeom>
              <a:avLst/>
              <a:gdLst/>
              <a:ahLst/>
              <a:cxnLst/>
              <a:rect l="l" t="t" r="r" b="b"/>
              <a:pathLst>
                <a:path w="1452880">
                  <a:moveTo>
                    <a:pt x="0" y="0"/>
                  </a:moveTo>
                  <a:lnTo>
                    <a:pt x="145285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68234" y="4195845"/>
            <a:ext cx="14274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homeTeam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8200" y="4543171"/>
            <a:ext cx="1779267" cy="767080"/>
            <a:chOff x="1411908" y="4753541"/>
            <a:chExt cx="1465580" cy="767080"/>
          </a:xfrm>
        </p:grpSpPr>
        <p:sp>
          <p:nvSpPr>
            <p:cNvPr id="18" name="object 18"/>
            <p:cNvSpPr/>
            <p:nvPr/>
          </p:nvSpPr>
          <p:spPr>
            <a:xfrm>
              <a:off x="1424609" y="4766246"/>
              <a:ext cx="1440180" cy="370840"/>
            </a:xfrm>
            <a:custGeom>
              <a:avLst/>
              <a:gdLst/>
              <a:ahLst/>
              <a:cxnLst/>
              <a:rect l="l" t="t" r="r" b="b"/>
              <a:pathLst>
                <a:path w="1440180" h="370839">
                  <a:moveTo>
                    <a:pt x="1440154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440154" y="370840"/>
                  </a:lnTo>
                  <a:lnTo>
                    <a:pt x="144015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4609" y="5137086"/>
              <a:ext cx="1440180" cy="370840"/>
            </a:xfrm>
            <a:custGeom>
              <a:avLst/>
              <a:gdLst/>
              <a:ahLst/>
              <a:cxnLst/>
              <a:rect l="l" t="t" r="r" b="b"/>
              <a:pathLst>
                <a:path w="1440180" h="370839">
                  <a:moveTo>
                    <a:pt x="1440154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440154" y="370840"/>
                  </a:lnTo>
                  <a:lnTo>
                    <a:pt x="1440154" y="0"/>
                  </a:lnTo>
                  <a:close/>
                </a:path>
              </a:pathLst>
            </a:custGeom>
            <a:solidFill>
              <a:srgbClr val="D3C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8258" y="5118031"/>
              <a:ext cx="1452880" cy="38100"/>
            </a:xfrm>
            <a:custGeom>
              <a:avLst/>
              <a:gdLst/>
              <a:ahLst/>
              <a:cxnLst/>
              <a:rect l="l" t="t" r="r" b="b"/>
              <a:pathLst>
                <a:path w="1452880" h="38100">
                  <a:moveTo>
                    <a:pt x="0" y="38100"/>
                  </a:moveTo>
                  <a:lnTo>
                    <a:pt x="1452854" y="38100"/>
                  </a:lnTo>
                  <a:lnTo>
                    <a:pt x="1452854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4608" y="4759891"/>
              <a:ext cx="0" cy="754380"/>
            </a:xfrm>
            <a:custGeom>
              <a:avLst/>
              <a:gdLst/>
              <a:ahLst/>
              <a:cxnLst/>
              <a:rect l="l" t="t" r="r" b="b"/>
              <a:pathLst>
                <a:path h="754379">
                  <a:moveTo>
                    <a:pt x="0" y="0"/>
                  </a:moveTo>
                  <a:lnTo>
                    <a:pt x="0" y="754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4768" y="4759891"/>
              <a:ext cx="0" cy="754380"/>
            </a:xfrm>
            <a:custGeom>
              <a:avLst/>
              <a:gdLst/>
              <a:ahLst/>
              <a:cxnLst/>
              <a:rect l="l" t="t" r="r" b="b"/>
              <a:pathLst>
                <a:path h="754379">
                  <a:moveTo>
                    <a:pt x="0" y="0"/>
                  </a:moveTo>
                  <a:lnTo>
                    <a:pt x="0" y="754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8258" y="4766241"/>
              <a:ext cx="1452880" cy="0"/>
            </a:xfrm>
            <a:custGeom>
              <a:avLst/>
              <a:gdLst/>
              <a:ahLst/>
              <a:cxnLst/>
              <a:rect l="l" t="t" r="r" b="b"/>
              <a:pathLst>
                <a:path w="1452880">
                  <a:moveTo>
                    <a:pt x="0" y="0"/>
                  </a:moveTo>
                  <a:lnTo>
                    <a:pt x="145285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8258" y="5507921"/>
              <a:ext cx="1452880" cy="0"/>
            </a:xfrm>
            <a:custGeom>
              <a:avLst/>
              <a:gdLst/>
              <a:ahLst/>
              <a:cxnLst/>
              <a:rect l="l" t="t" r="r" b="b"/>
              <a:pathLst>
                <a:path w="1452880">
                  <a:moveTo>
                    <a:pt x="0" y="0"/>
                  </a:moveTo>
                  <a:lnTo>
                    <a:pt x="145285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3315" y="4982158"/>
            <a:ext cx="176384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Consolas" panose="020B0609020204030204" pitchFamily="49" charset="0"/>
                <a:cs typeface="Consolas" panose="020B0609020204030204" pitchFamily="49" charset="0"/>
              </a:rPr>
              <a:t>favouriteTeam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74207" y="3947232"/>
            <a:ext cx="2202345" cy="791757"/>
            <a:chOff x="2247914" y="4157602"/>
            <a:chExt cx="2202345" cy="791757"/>
          </a:xfrm>
        </p:grpSpPr>
        <p:sp>
          <p:nvSpPr>
            <p:cNvPr id="27" name="object 27"/>
            <p:cNvSpPr/>
            <p:nvPr/>
          </p:nvSpPr>
          <p:spPr>
            <a:xfrm>
              <a:off x="2247914" y="4157602"/>
              <a:ext cx="2202345" cy="461953"/>
            </a:xfrm>
            <a:custGeom>
              <a:avLst/>
              <a:gdLst/>
              <a:ahLst/>
              <a:cxnLst/>
              <a:rect l="l" t="t" r="r" b="b"/>
              <a:pathLst>
                <a:path w="1870710" h="342900">
                  <a:moveTo>
                    <a:pt x="0" y="0"/>
                  </a:moveTo>
                  <a:lnTo>
                    <a:pt x="1870138" y="342861"/>
                  </a:lnTo>
                </a:path>
              </a:pathLst>
            </a:custGeom>
            <a:ln w="38100">
              <a:solidFill>
                <a:srgbClr val="000000"/>
              </a:solidFill>
              <a:headEnd type="oval"/>
              <a:tailEnd type="triangle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7915" y="4699338"/>
              <a:ext cx="2194672" cy="250021"/>
            </a:xfrm>
            <a:custGeom>
              <a:avLst/>
              <a:gdLst/>
              <a:ahLst/>
              <a:cxnLst/>
              <a:rect l="l" t="t" r="r" b="b"/>
              <a:pathLst>
                <a:path w="1779270" h="372110">
                  <a:moveTo>
                    <a:pt x="0" y="371868"/>
                  </a:moveTo>
                  <a:lnTo>
                    <a:pt x="1778977" y="0"/>
                  </a:lnTo>
                </a:path>
              </a:pathLst>
            </a:custGeom>
            <a:ln w="38100">
              <a:solidFill>
                <a:srgbClr val="000000"/>
              </a:solidFill>
              <a:headEnd type="oval"/>
              <a:tailEnd type="triangle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2FDAA4B-A0C2-4DD7-A43F-381FCCDBB878}"/>
              </a:ext>
            </a:extLst>
          </p:cNvPr>
          <p:cNvSpPr txBox="1"/>
          <p:nvPr/>
        </p:nvSpPr>
        <p:spPr>
          <a:xfrm>
            <a:off x="838200" y="1807234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homeTeam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"Middlesbrough"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favouriteTeam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favouriteTeam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homeTeam</a:t>
            </a:r>
            <a:r>
              <a:rPr lang="en-GB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807333-92F8-4D2F-AE77-4F0B39C4D13C}"/>
              </a:ext>
            </a:extLst>
          </p:cNvPr>
          <p:cNvSpPr txBox="1"/>
          <p:nvPr/>
        </p:nvSpPr>
        <p:spPr>
          <a:xfrm>
            <a:off x="853618" y="592753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myFullName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9E677-FFA2-1AB9-B824-BA3CB73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BCCE6D44-81D8-DBA0-1015-F7DE3B21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</a:t>
            </a:r>
            <a:r>
              <a:rPr spc="-7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460" y="1847328"/>
            <a:ext cx="111683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3200" spc="-5" dirty="0">
                <a:cs typeface="Arial"/>
              </a:rPr>
              <a:t>String</a:t>
            </a:r>
            <a:r>
              <a:rPr sz="3200" spc="-10" dirty="0">
                <a:cs typeface="Arial"/>
              </a:rPr>
              <a:t> </a:t>
            </a:r>
            <a:r>
              <a:rPr sz="3200" spc="-5" dirty="0">
                <a:cs typeface="Arial"/>
              </a:rPr>
              <a:t>variables</a:t>
            </a:r>
            <a:r>
              <a:rPr sz="3200" spc="-20" dirty="0">
                <a:cs typeface="Arial"/>
              </a:rPr>
              <a:t> </a:t>
            </a:r>
            <a:r>
              <a:rPr sz="3200" dirty="0">
                <a:cs typeface="Arial"/>
              </a:rPr>
              <a:t>can</a:t>
            </a:r>
            <a:r>
              <a:rPr sz="3200" spc="-5" dirty="0">
                <a:cs typeface="Arial"/>
              </a:rPr>
              <a:t> be</a:t>
            </a:r>
            <a:r>
              <a:rPr sz="3200" spc="-25" dirty="0">
                <a:cs typeface="Arial"/>
              </a:rPr>
              <a:t> </a:t>
            </a:r>
            <a:r>
              <a:rPr sz="3200" spc="-10" dirty="0">
                <a:cs typeface="Arial"/>
              </a:rPr>
              <a:t>output</a:t>
            </a:r>
            <a:r>
              <a:rPr sz="3200" dirty="0">
                <a:cs typeface="Arial"/>
              </a:rPr>
              <a:t> </a:t>
            </a:r>
            <a:r>
              <a:rPr sz="3200" spc="-5" dirty="0">
                <a:cs typeface="Arial"/>
              </a:rPr>
              <a:t>with</a:t>
            </a:r>
            <a:r>
              <a:rPr sz="3200" spc="-10" dirty="0">
                <a:cs typeface="Arial"/>
              </a:rPr>
              <a:t> </a:t>
            </a:r>
            <a:r>
              <a:rPr lang="en-GB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()</a:t>
            </a:r>
            <a:r>
              <a:rPr sz="3200" spc="-10" dirty="0">
                <a:cs typeface="Arial"/>
              </a:rPr>
              <a:t>:</a:t>
            </a:r>
            <a:endParaRPr sz="3200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E2E83-BB33-4CF2-8F70-E326C26D3901}"/>
              </a:ext>
            </a:extLst>
          </p:cNvPr>
          <p:cNvSpPr txBox="1"/>
          <p:nvPr/>
        </p:nvSpPr>
        <p:spPr>
          <a:xfrm>
            <a:off x="461416" y="3987519"/>
            <a:ext cx="1144057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  <a:defRPr sz="3200" spc="-5">
                <a:latin typeface="Arial"/>
                <a:cs typeface="Arial"/>
              </a:defRPr>
            </a:lvl1pPr>
          </a:lstStyle>
          <a:p>
            <a:r>
              <a:rPr lang="en-GB" dirty="0">
                <a:latin typeface="+mn-lt"/>
              </a:rPr>
              <a:t>Primitive variables can be concatenated with a String objects: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9226A-1AA2-47A8-853D-743649FB3D9A}"/>
              </a:ext>
            </a:extLst>
          </p:cNvPr>
          <p:cNvSpPr txBox="1"/>
          <p:nvPr/>
        </p:nvSpPr>
        <p:spPr>
          <a:xfrm>
            <a:off x="685800" y="2719297"/>
            <a:ext cx="10945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FFEB-027C-47C2-A8F5-8340932695E3}"/>
              </a:ext>
            </a:extLst>
          </p:cNvPr>
          <p:cNvSpPr txBox="1"/>
          <p:nvPr/>
        </p:nvSpPr>
        <p:spPr>
          <a:xfrm>
            <a:off x="685800" y="4876800"/>
            <a:ext cx="11440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is 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age + 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years old"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3EACF94-44C5-A71F-630E-288D530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3EB4207-9052-8184-1CD2-CED7F6F6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Strings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swa-com3041-lecture-template</Template>
  <TotalTime>0</TotalTime>
  <Words>1558</Words>
  <Application>Microsoft Macintosh PowerPoint</Application>
  <PresentationFormat>Widescreen</PresentationFormat>
  <Paragraphs>234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Strings</vt:lpstr>
      <vt:lpstr>Agenda</vt:lpstr>
      <vt:lpstr>Difference between char and String</vt:lpstr>
      <vt:lpstr>Quick introduction to methods</vt:lpstr>
      <vt:lpstr>Quick introduction to Classes</vt:lpstr>
      <vt:lpstr>Introduction to the String class</vt:lpstr>
      <vt:lpstr>The String class - Definitions</vt:lpstr>
      <vt:lpstr>The String class</vt:lpstr>
      <vt:lpstr>Displaying a String</vt:lpstr>
      <vt:lpstr>Inputting a String</vt:lpstr>
      <vt:lpstr>Quiz (1)</vt:lpstr>
      <vt:lpstr>Quiz (2)</vt:lpstr>
      <vt:lpstr>Quiz (3)</vt:lpstr>
      <vt:lpstr>Quiz (4)</vt:lpstr>
      <vt:lpstr>The Java API</vt:lpstr>
      <vt:lpstr>Testing for equality</vt:lpstr>
      <vt:lpstr>String method: equals()</vt:lpstr>
      <vt:lpstr>Quiz (5)</vt:lpstr>
      <vt:lpstr>Quiz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2021-09-27T09:18:24Z</dcterms:created>
  <dcterms:modified xsi:type="dcterms:W3CDTF">2022-10-09T12:38:02Z</dcterms:modified>
</cp:coreProperties>
</file>