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70" r:id="rId2"/>
    <p:sldId id="293" r:id="rId3"/>
    <p:sldId id="31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319" r:id="rId20"/>
    <p:sldId id="286" r:id="rId21"/>
    <p:sldId id="287" r:id="rId22"/>
    <p:sldId id="288" r:id="rId23"/>
    <p:sldId id="289" r:id="rId24"/>
    <p:sldId id="290" r:id="rId25"/>
    <p:sldId id="291" r:id="rId26"/>
    <p:sldId id="321" r:id="rId27"/>
    <p:sldId id="322" r:id="rId2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EE447-4078-CAFA-3748-2FE21840BC97}" v="51" dt="2022-10-19T16:33:21.665"/>
    <p1510:client id="{A893F819-C339-4024-979D-C1FF131D05D2}" v="60" dt="2022-10-20T12:33:35.627"/>
    <p1510:client id="{C9374742-1F79-9C1C-62D8-438037B8AA29}" v="174" dt="2022-10-19T19:25:4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0823" autoAdjust="0"/>
  </p:normalViewPr>
  <p:slideViewPr>
    <p:cSldViewPr snapToGrid="0">
      <p:cViewPr varScale="1">
        <p:scale>
          <a:sx n="57" d="100"/>
          <a:sy n="57" d="100"/>
        </p:scale>
        <p:origin x="93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7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9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70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864-50FD-4DEA-B00C-882D920E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Lecture: for-loops and 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56642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FDF2-A489-4922-9B81-A80E465C3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53675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34600" y="1190625"/>
            <a:ext cx="1702906" cy="4986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999" y="365125"/>
            <a:ext cx="95745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3A32-8877-4135-A724-11CDF321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150087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A7FC5F-5284-4F8F-A39C-CEEEA1856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4635-B250-477C-BE9E-EB1F4DC52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40372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8F24-52B7-443B-82F1-FB9CE1C3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97766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5659801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665306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8785B9-1E90-41CD-94D0-30EE2A749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09518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52551"/>
            <a:ext cx="563757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81200"/>
            <a:ext cx="563757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51"/>
            <a:ext cx="566530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1200"/>
            <a:ext cx="566530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6A934C-4EA2-4DC5-9A7F-808754B4C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73996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15E18A-E9DC-47F4-8361-3D80EFFF9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134976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1F2CCB-7183-4B32-9E4C-98D9DA9F5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530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67C960-56C0-4ACC-8F28-4B50A6A8E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40987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57200"/>
            <a:ext cx="55074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67425" y="1247775"/>
            <a:ext cx="5770081" cy="4886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2057400"/>
            <a:ext cx="55074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AC43B7-415A-430C-B1BF-B2DCDD4F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for-loops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93656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32000"/>
            <a:ext cx="11477506" cy="48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6942" y="6516000"/>
            <a:ext cx="5005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25500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032023-272A-40DB-B1ED-CBA4696D21F7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29595E46-0DEC-4485-8B45-08BB8F9D9A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4CD2EB9-7202-4005-B096-932DEE34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Lecture: Static Methods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E7A4185-FC43-4999-8D4F-4F169D98AC50}"/>
              </a:ext>
            </a:extLst>
          </p:cNvPr>
          <p:cNvSpPr txBox="1">
            <a:spLocks/>
          </p:cNvSpPr>
          <p:nvPr userDrawn="1"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5BC3EEBC-8848-48BC-9E86-2856C4334E59}" type="slidenum">
              <a:rPr lang="en-GB" smtClean="0"/>
              <a:pPr lvl="0"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6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5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Arrays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B16CF1A-189B-4D4D-9DBC-D6F06659A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Array indexing</a:t>
            </a:r>
          </a:p>
        </p:txBody>
      </p:sp>
      <p:pic>
        <p:nvPicPr>
          <p:cNvPr id="78851" name="Picture 3" descr="objects-tenElement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2" y="1703451"/>
            <a:ext cx="7953375" cy="2882900"/>
          </a:xfrm>
          <a:prstGeom prst="rect">
            <a:avLst/>
          </a:prstGeom>
          <a:noFill/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58861" y="4939794"/>
            <a:ext cx="11674276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/>
              <a:t>If it helps, think of array slots as car parking bays, and elements as cars.</a:t>
            </a:r>
          </a:p>
        </p:txBody>
      </p:sp>
    </p:spTree>
    <p:extLst>
      <p:ext uri="{BB962C8B-B14F-4D97-AF65-F5344CB8AC3E}">
        <p14:creationId xmlns:p14="http://schemas.microsoft.com/office/powerpoint/2010/main" val="93732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Using array elements in your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B72-044F-4993-ACC5-EB9C1EAC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800" dirty="0"/>
              <a:t>Use elements of the array exactly as you would use a normal variable or object. Format </a:t>
            </a:r>
            <a:r>
              <a:rPr lang="en-GB" sz="2800" dirty="0" err="1">
                <a:latin typeface="Consolas" panose="020B0609020204030204" pitchFamily="49" charset="0"/>
              </a:rPr>
              <a:t>arrayName</a:t>
            </a:r>
            <a:r>
              <a:rPr lang="en-GB" sz="2800" dirty="0"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98658"/>
                </a:solidFill>
                <a:latin typeface="Consolas" panose="020B0609020204030204" pitchFamily="49" charset="0"/>
              </a:rPr>
              <a:t>elementNumber</a:t>
            </a:r>
            <a:r>
              <a:rPr lang="en-GB" sz="28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83720" y="2485136"/>
            <a:ext cx="7846762" cy="25545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attendanceData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600"/>
              </a:spcBef>
            </a:pPr>
            <a:endParaRPr lang="en-GB" sz="2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attendanceData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en-GB" sz="28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(attendance[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6593256" y="3430188"/>
            <a:ext cx="4406430" cy="1200329"/>
            <a:chOff x="-2037629" y="3055436"/>
            <a:chExt cx="4406430" cy="1200329"/>
          </a:xfrm>
        </p:grpSpPr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195955" y="3055436"/>
              <a:ext cx="2172846" cy="12003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 dirty="0"/>
                <a:t>You can use elements in assignments</a:t>
              </a:r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 flipH="1">
              <a:off x="-2037629" y="3387370"/>
              <a:ext cx="2336706" cy="64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400"/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8064329" y="2404381"/>
            <a:ext cx="3962846" cy="830997"/>
            <a:chOff x="4785867" y="3860799"/>
            <a:chExt cx="3962846" cy="830997"/>
          </a:xfrm>
        </p:grpSpPr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5651500" y="3860799"/>
              <a:ext cx="3097213" cy="83099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 dirty="0"/>
                <a:t>You can print elements to console</a:t>
              </a:r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H="1" flipV="1">
              <a:off x="4785867" y="4276298"/>
              <a:ext cx="865633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400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5998464" y="4557739"/>
            <a:ext cx="3108786" cy="1200329"/>
            <a:chOff x="1732962" y="4192968"/>
            <a:chExt cx="3108786" cy="1200329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2536698" y="4192968"/>
              <a:ext cx="2305050" cy="12003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 dirty="0"/>
                <a:t>You can use elements in logical tests</a:t>
              </a:r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 flipH="1" flipV="1">
              <a:off x="1732962" y="4420415"/>
              <a:ext cx="987552" cy="64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5035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Array data types</a:t>
            </a: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 bwMode="auto">
          <a:xfrm>
            <a:off x="360000" y="1332000"/>
            <a:ext cx="11477506" cy="1773509"/>
          </a:xfrm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In the previous examples, we created an array of integers.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Other arrays using primitive 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29BF7-B836-4019-8227-B56FDDD9FF84}"/>
              </a:ext>
            </a:extLst>
          </p:cNvPr>
          <p:cNvSpPr txBox="1"/>
          <p:nvPr/>
        </p:nvSpPr>
        <p:spPr>
          <a:xfrm>
            <a:off x="360000" y="3459192"/>
            <a:ext cx="94708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grades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62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dailyTemps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examAnswers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071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Quick exercise</a:t>
            </a: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 bwMode="auto">
          <a:xfrm>
            <a:off x="383721" y="1323474"/>
            <a:ext cx="11478986" cy="2990562"/>
          </a:xfrm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200" dirty="0"/>
              <a:t>Write the Java code to: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Declare an array of </a:t>
            </a:r>
            <a:r>
              <a:rPr lang="en-GB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3200" b="0" dirty="0">
                <a:effectLst/>
                <a:latin typeface="Consolas" panose="020B0609020204030204" pitchFamily="49" charset="0"/>
              </a:rPr>
              <a:t>[]</a:t>
            </a:r>
            <a:r>
              <a:rPr lang="en-GB" sz="3200" dirty="0"/>
              <a:t> called </a:t>
            </a:r>
            <a:r>
              <a:rPr lang="en-GB" sz="3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GB" sz="3200" dirty="0"/>
              <a:t> to record the day names of the week.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Populate the array.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Print your favourite day to console in the format: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BF95D-042D-47CA-8942-6E5DEBAB6A71}"/>
              </a:ext>
            </a:extLst>
          </p:cNvPr>
          <p:cNvSpPr txBox="1"/>
          <p:nvPr/>
        </p:nvSpPr>
        <p:spPr>
          <a:xfrm>
            <a:off x="383721" y="4826640"/>
            <a:ext cx="1147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 </a:t>
            </a:r>
            <a:r>
              <a:rPr lang="en-US" sz="40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sz="4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day is X"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25800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Quick exercise solution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continues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day is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week[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03483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Array initialisation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When you know the data in advance, we can use the following syntax to assign the initial values :</a:t>
            </a:r>
            <a:endParaRPr lang="en-GB" dirty="0">
              <a:latin typeface="Courier New" pitchFamily="49" charset="0"/>
            </a:endParaRPr>
          </a:p>
          <a:p>
            <a:pPr marL="0" indent="0">
              <a:buNone/>
            </a:pPr>
            <a:endParaRPr lang="en-GB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        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        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 </a:t>
            </a:r>
            <a:r>
              <a:rPr lang="en-US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day is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week[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3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Printing all array elements</a:t>
            </a: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To print the days of the week in order – do we have to use this approach?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6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GB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GB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(week[</a:t>
            </a:r>
            <a:r>
              <a:rPr lang="en-GB" sz="2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6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GB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GB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(week[</a:t>
            </a:r>
            <a:r>
              <a:rPr lang="en-GB" sz="2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6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GB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GB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(week[</a:t>
            </a:r>
            <a:r>
              <a:rPr lang="en-GB" sz="2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600" dirty="0"/>
              <a:t>No, this would be inefficient and unnecessary.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600" dirty="0"/>
              <a:t>We can just </a:t>
            </a:r>
            <a:r>
              <a:rPr lang="en-GB" sz="2600" b="1" i="1" dirty="0">
                <a:solidFill>
                  <a:schemeClr val="accent1"/>
                </a:solidFill>
              </a:rPr>
              <a:t>iterate</a:t>
            </a:r>
            <a:r>
              <a:rPr lang="en-GB" sz="2600" dirty="0"/>
              <a:t> through the array of Strings using a looping statement.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600" dirty="0"/>
              <a:t>Arrays combined with looping statements are very powerful.</a:t>
            </a:r>
          </a:p>
        </p:txBody>
      </p:sp>
    </p:spTree>
    <p:extLst>
      <p:ext uri="{BB962C8B-B14F-4D97-AF65-F5344CB8AC3E}">
        <p14:creationId xmlns:p14="http://schemas.microsoft.com/office/powerpoint/2010/main" val="413893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Iteration and printing</a:t>
            </a: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Using a loop to iterate through the array and printing:</a:t>
            </a: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GB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Assumes array has been declared and populated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(week[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end of for loop</a:t>
            </a:r>
          </a:p>
        </p:txBody>
      </p:sp>
    </p:spTree>
    <p:extLst>
      <p:ext uri="{BB962C8B-B14F-4D97-AF65-F5344CB8AC3E}">
        <p14:creationId xmlns:p14="http://schemas.microsoft.com/office/powerpoint/2010/main" val="56041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Array out of bounds exception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The most common error when using an array with a loop is the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GB" i="1" dirty="0"/>
              <a:t> </a:t>
            </a:r>
            <a:r>
              <a:rPr lang="en-GB" dirty="0"/>
              <a:t>(OOB).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It happens when a </a:t>
            </a:r>
            <a:r>
              <a:rPr lang="en-GB" b="1" dirty="0"/>
              <a:t>loop</a:t>
            </a:r>
            <a:r>
              <a:rPr lang="en-GB" dirty="0"/>
              <a:t> iterates </a:t>
            </a:r>
            <a:r>
              <a:rPr lang="en-GB" b="1" dirty="0"/>
              <a:t>too many times</a:t>
            </a:r>
            <a:r>
              <a:rPr lang="en-GB" dirty="0"/>
              <a:t> and you try to retrieve an element </a:t>
            </a:r>
            <a:r>
              <a:rPr lang="en-GB" i="1" dirty="0"/>
              <a:t>outside</a:t>
            </a:r>
            <a:r>
              <a:rPr lang="en-GB" dirty="0"/>
              <a:t> of the range of the array.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800" dirty="0"/>
              <a:t>For example, imagine the array has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GB" sz="2800" dirty="0"/>
              <a:t> elements and you try to get element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GB" sz="28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An out of bounds exception is a </a:t>
            </a:r>
            <a:r>
              <a:rPr lang="en-GB" u="sng" dirty="0"/>
              <a:t>run-time error</a:t>
            </a:r>
            <a:r>
              <a:rPr lang="en-GB" dirty="0"/>
              <a:t> as opposed to a compilation error.</a:t>
            </a:r>
          </a:p>
        </p:txBody>
      </p:sp>
    </p:spTree>
    <p:extLst>
      <p:ext uri="{BB962C8B-B14F-4D97-AF65-F5344CB8AC3E}">
        <p14:creationId xmlns:p14="http://schemas.microsoft.com/office/powerpoint/2010/main" val="26499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2807-FFE6-45FC-B668-B8930961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Programmer joke alert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43670-0BC1-4A42-A644-D98AF3090106}"/>
              </a:ext>
            </a:extLst>
          </p:cNvPr>
          <p:cNvSpPr txBox="1"/>
          <p:nvPr/>
        </p:nvSpPr>
        <p:spPr>
          <a:xfrm>
            <a:off x="6781906" y="5912864"/>
            <a:ext cx="541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https://martinfowler.com/bliki/TwoHardThings.html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67A51-B212-46D7-B7E0-48656417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22" y="1924247"/>
            <a:ext cx="7551778" cy="35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B4CA-9873-4D98-BEDC-7F4DA4251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Describe one of Java’s fundamental container types; the array.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Demonstrate how to create, populate, and access values from an array.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Show the most common pitfall when working with containers. </a:t>
            </a:r>
          </a:p>
        </p:txBody>
      </p:sp>
      <p:pic>
        <p:nvPicPr>
          <p:cNvPr id="1026" name="Picture 2" descr="Row of cargo containers trucks parked lot with the sunset sky shipping cargo container logistics">
            <a:extLst>
              <a:ext uri="{FF2B5EF4-FFF2-40B4-BE49-F238E27FC236}">
                <a16:creationId xmlns:a16="http://schemas.microsoft.com/office/drawing/2014/main" id="{58DD3E73-8DD9-4F2A-92F9-50CEE184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1" y="1690496"/>
            <a:ext cx="5510398" cy="34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8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Array OOB exceptio</a:t>
            </a:r>
            <a:r>
              <a:rPr lang="en-GB" dirty="0"/>
              <a:t>n example</a:t>
            </a:r>
            <a:endParaRPr lang="en-GB" dirty="0">
              <a:effectLst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GB" dirty="0"/>
              <a:t>This code will generate an OOB exception.</a:t>
            </a:r>
          </a:p>
          <a:p>
            <a:pPr>
              <a:buFont typeface="Wingdings 3" pitchFamily="18" charset="2"/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Assumes array has been declared and populated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(week[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end of for loop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6547102" y="4407039"/>
            <a:ext cx="5486375" cy="1938992"/>
            <a:chOff x="4256384" y="4714380"/>
            <a:chExt cx="5081253" cy="1938992"/>
          </a:xfrm>
        </p:grpSpPr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5521287" y="4714380"/>
              <a:ext cx="381635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On the last iteration of this loop, this code will try to print the 8</a:t>
              </a:r>
              <a:r>
                <a:rPr lang="en-GB" sz="2400" baseline="30000" dirty="0"/>
                <a:t>th</a:t>
              </a:r>
              <a:r>
                <a:rPr lang="en-GB" sz="2400" dirty="0"/>
                <a:t> element of the week array (i.e. </a:t>
              </a:r>
              <a:r>
                <a:rPr lang="en-U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week[</a:t>
              </a:r>
              <a:r>
                <a:rPr lang="en-US" sz="2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GB" sz="2400" dirty="0"/>
                <a:t>) which does not exist!</a:t>
              </a:r>
            </a:p>
          </p:txBody>
        </p:sp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 flipH="1" flipV="1">
              <a:off x="4256384" y="4928873"/>
              <a:ext cx="1264902" cy="75514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525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What happens here?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GB" dirty="0"/>
              <a:t>What will happen when I compile and run this code?</a:t>
            </a:r>
          </a:p>
          <a:p>
            <a:pPr>
              <a:buFont typeface="Wingdings 3" pitchFamily="18" charset="2"/>
              <a:buNone/>
            </a:pPr>
            <a:endParaRPr lang="en-GB" dirty="0"/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Assumes array has been declared and populated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"Today is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week[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"Tomorrow is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week[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end of for loop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Array length variable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dirty="0"/>
              <a:t>A common technique for avoiding OOB exceptions uses the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dirty="0"/>
              <a:t> field of the 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GB" dirty="0"/>
              <a:t> class.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dirty="0"/>
              <a:t> variable is part of the </a:t>
            </a:r>
            <a:r>
              <a:rPr lang="en-GB" i="1" dirty="0"/>
              <a:t>state</a:t>
            </a:r>
            <a:r>
              <a:rPr lang="en-GB" dirty="0"/>
              <a:t> of an 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GB" dirty="0"/>
              <a:t> object.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You can access this variable in the following way: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Use this variable to error proof your looping statements.</a:t>
            </a:r>
          </a:p>
        </p:txBody>
      </p:sp>
    </p:spTree>
    <p:extLst>
      <p:ext uri="{BB962C8B-B14F-4D97-AF65-F5344CB8AC3E}">
        <p14:creationId xmlns:p14="http://schemas.microsoft.com/office/powerpoint/2010/main" val="68178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Example using array length</a:t>
            </a:r>
            <a:endParaRPr lang="en-GB" dirty="0">
              <a:effectLst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GB" dirty="0"/>
              <a:t>This code will </a:t>
            </a:r>
            <a:r>
              <a:rPr lang="en-GB" u="sng" dirty="0"/>
              <a:t>not</a:t>
            </a:r>
            <a:r>
              <a:rPr lang="en-GB" dirty="0"/>
              <a:t> generate an OOB exception.</a:t>
            </a:r>
          </a:p>
          <a:p>
            <a:pPr>
              <a:buFont typeface="Wingdings 3" pitchFamily="18" charset="2"/>
              <a:buNone/>
            </a:pPr>
            <a:endParaRPr lang="en-GB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Assumes array has been declared and populated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(week[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end of for loop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BDB3114-72FA-4EA0-9D17-2ED7C6280F4A}"/>
              </a:ext>
            </a:extLst>
          </p:cNvPr>
          <p:cNvSpPr/>
          <p:nvPr/>
        </p:nvSpPr>
        <p:spPr>
          <a:xfrm>
            <a:off x="8650185" y="1121100"/>
            <a:ext cx="3181815" cy="1087146"/>
          </a:xfrm>
          <a:prstGeom prst="cloudCallout">
            <a:avLst>
              <a:gd name="adj1" fmla="val -75155"/>
              <a:gd name="adj2" fmla="val -41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Or will it?!</a:t>
            </a:r>
          </a:p>
        </p:txBody>
      </p:sp>
    </p:spTree>
    <p:extLst>
      <p:ext uri="{BB962C8B-B14F-4D97-AF65-F5344CB8AC3E}">
        <p14:creationId xmlns:p14="http://schemas.microsoft.com/office/powerpoint/2010/main" val="2709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GB" sz="4000" dirty="0"/>
              <a:t>Avoiding OOB: the enhanced </a:t>
            </a:r>
            <a:r>
              <a:rPr lang="en-GB" sz="4000" dirty="0">
                <a:latin typeface="Consolas" panose="020B0609020204030204" pitchFamily="49" charset="0"/>
              </a:rPr>
              <a:t>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The enhanced for statement iterates through the elements of an array without using a counter, thus avoiding the possibility of “stepping outside” the array.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arrayName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GB" sz="2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GB" sz="2600" dirty="0"/>
              <a:t> has a </a:t>
            </a:r>
            <a:r>
              <a:rPr lang="en-GB" sz="26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GB" sz="2600" dirty="0"/>
              <a:t> and an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identifier</a:t>
            </a:r>
            <a:r>
              <a:rPr lang="en-GB" sz="2600" dirty="0"/>
              <a:t> (e.g. </a:t>
            </a:r>
            <a:r>
              <a:rPr lang="en-US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GB" sz="2600" dirty="0"/>
              <a:t>).</a:t>
            </a:r>
          </a:p>
          <a:p>
            <a:pPr>
              <a:lnSpc>
                <a:spcPct val="100000"/>
              </a:lnSpc>
            </a:pPr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arrayName</a:t>
            </a:r>
            <a:r>
              <a:rPr lang="en-GB" sz="2600" dirty="0"/>
              <a:t> is the array through which to iterate.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600" dirty="0"/>
              <a:t>The type of the parameter must be consistent with the type of the elements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2671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B6C64-4AD1-4A7C-8FD5-E6ACF06E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sz="4400" dirty="0"/>
              <a:t>nhanced </a:t>
            </a:r>
            <a:r>
              <a:rPr lang="en-GB" sz="4400" dirty="0">
                <a:latin typeface="Consolas" panose="020B0609020204030204" pitchFamily="49" charset="0"/>
              </a:rPr>
              <a:t>for-loop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             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             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equivalent to foreach element in array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prevents out of bound errors, but doesn’t 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give you an index to make use of in loop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end of for loop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6935-EA03-4188-8F5D-DC26E8AA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</a:t>
            </a:r>
            <a:r>
              <a:rPr lang="en-GB"/>
              <a:t>consider a </a:t>
            </a:r>
            <a:r>
              <a:rPr lang="en-GB" dirty="0"/>
              <a:t>problem 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B4E865-0DAF-469E-A943-5B3B8591E8F5}"/>
              </a:ext>
            </a:extLst>
          </p:cNvPr>
          <p:cNvSpPr/>
          <p:nvPr/>
        </p:nvSpPr>
        <p:spPr>
          <a:xfrm>
            <a:off x="360000" y="5149071"/>
            <a:ext cx="11477506" cy="914400"/>
          </a:xfrm>
          <a:prstGeom prst="roundRect">
            <a:avLst>
              <a:gd name="adj" fmla="val 2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Let’s consider a possible Java solution!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F6BD5-33C7-7382-414B-E6E546682A6E}"/>
              </a:ext>
            </a:extLst>
          </p:cNvPr>
          <p:cNvGrpSpPr/>
          <p:nvPr/>
        </p:nvGrpSpPr>
        <p:grpSpPr>
          <a:xfrm>
            <a:off x="397785" y="1058165"/>
            <a:ext cx="11477506" cy="3800192"/>
            <a:chOff x="360000" y="308760"/>
            <a:chExt cx="11477506" cy="38001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1AD5F5-A5AF-4CD0-AFA1-E118E029F18D}"/>
                </a:ext>
              </a:extLst>
            </p:cNvPr>
            <p:cNvSpPr/>
            <p:nvPr/>
          </p:nvSpPr>
          <p:spPr>
            <a:xfrm>
              <a:off x="360000" y="308760"/>
              <a:ext cx="11477506" cy="3800192"/>
            </a:xfrm>
            <a:prstGeom prst="roundRect">
              <a:avLst>
                <a:gd name="adj" fmla="val 193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GB" sz="3200" dirty="0"/>
                <a:t>Given an array of &lt;insert type here&gt; and of any length how would you reverse its contents?</a:t>
              </a:r>
            </a:p>
            <a:p>
              <a:endParaRPr lang="en-GB" sz="3200" dirty="0">
                <a:cs typeface="Arial"/>
              </a:endParaRPr>
            </a:p>
            <a:p>
              <a:endParaRPr lang="en-GB" sz="3200" dirty="0">
                <a:cs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9B70CB-A2CD-A4E5-375E-8CE6714AA014}"/>
                </a:ext>
              </a:extLst>
            </p:cNvPr>
            <p:cNvGrpSpPr/>
            <p:nvPr/>
          </p:nvGrpSpPr>
          <p:grpSpPr>
            <a:xfrm>
              <a:off x="2445957" y="2556156"/>
              <a:ext cx="7305127" cy="913147"/>
              <a:chOff x="2628585" y="3960504"/>
              <a:chExt cx="7305127" cy="9131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9E628-E01E-B133-92FE-A19918B61868}"/>
                  </a:ext>
                </a:extLst>
              </p:cNvPr>
              <p:cNvSpPr/>
              <p:nvPr/>
            </p:nvSpPr>
            <p:spPr>
              <a:xfrm>
                <a:off x="2628585" y="3960511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cs typeface="Arial"/>
                  </a:rPr>
                  <a:t>3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7F7F7B-D6AC-6C12-C623-AB2F37A3FFCB}"/>
                  </a:ext>
                </a:extLst>
              </p:cNvPr>
              <p:cNvSpPr/>
              <p:nvPr/>
            </p:nvSpPr>
            <p:spPr>
              <a:xfrm>
                <a:off x="3541726" y="3960510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cs typeface="Arial"/>
                  </a:rPr>
                  <a:t>2</a:t>
                </a:r>
                <a:endParaRPr lang="en-US" sz="2400" dirty="0">
                  <a:cs typeface="Arial" panose="020B060402020202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C26B3D-F359-8B81-6869-F7BE1F581314}"/>
                  </a:ext>
                </a:extLst>
              </p:cNvPr>
              <p:cNvSpPr/>
              <p:nvPr/>
            </p:nvSpPr>
            <p:spPr>
              <a:xfrm>
                <a:off x="4454867" y="3960509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3200" dirty="0">
                    <a:cs typeface="Arial"/>
                  </a:rPr>
                  <a:t>-9</a:t>
                </a:r>
                <a:endParaRPr lang="en-US" sz="2400" dirty="0">
                  <a:cs typeface="Arial" panose="020B060402020202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1C58E4-A62A-2C67-7792-2E91D02FB9DD}"/>
                  </a:ext>
                </a:extLst>
              </p:cNvPr>
              <p:cNvSpPr/>
              <p:nvPr/>
            </p:nvSpPr>
            <p:spPr>
              <a:xfrm>
                <a:off x="5368008" y="3960508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3200" dirty="0">
                    <a:cs typeface="Arial" panose="020B0604020202020204"/>
                  </a:rPr>
                  <a:t>88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62D59-9CC0-29EA-AEAF-6B873F19B715}"/>
                  </a:ext>
                </a:extLst>
              </p:cNvPr>
              <p:cNvSpPr/>
              <p:nvPr/>
            </p:nvSpPr>
            <p:spPr>
              <a:xfrm>
                <a:off x="6281149" y="3960507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3200" dirty="0">
                    <a:cs typeface="Arial"/>
                  </a:rPr>
                  <a:t>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E89D0B-B583-88F0-F1FE-9532BE61F6CE}"/>
                  </a:ext>
                </a:extLst>
              </p:cNvPr>
              <p:cNvSpPr/>
              <p:nvPr/>
            </p:nvSpPr>
            <p:spPr>
              <a:xfrm>
                <a:off x="7194290" y="3960506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cs typeface="Arial"/>
                  </a:rPr>
                  <a:t>2</a:t>
                </a:r>
                <a:endParaRPr lang="en-US" sz="2400" dirty="0">
                  <a:cs typeface="Arial" panose="020B0604020202020204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63C0A0-7947-EA85-A143-4B7A4E1F1254}"/>
                  </a:ext>
                </a:extLst>
              </p:cNvPr>
              <p:cNvSpPr/>
              <p:nvPr/>
            </p:nvSpPr>
            <p:spPr>
              <a:xfrm>
                <a:off x="8107431" y="3960505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3200" dirty="0">
                    <a:cs typeface="Arial"/>
                  </a:rPr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ECBB26-8B83-DE74-23D0-38969C249DE2}"/>
                  </a:ext>
                </a:extLst>
              </p:cNvPr>
              <p:cNvSpPr/>
              <p:nvPr/>
            </p:nvSpPr>
            <p:spPr>
              <a:xfrm>
                <a:off x="9020572" y="3960504"/>
                <a:ext cx="913140" cy="9131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3200" dirty="0">
                    <a:cs typeface="Arial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50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6935-EA03-4188-8F5D-DC26E8AA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consider another problem 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B4E865-0DAF-469E-A943-5B3B8591E8F5}"/>
              </a:ext>
            </a:extLst>
          </p:cNvPr>
          <p:cNvSpPr/>
          <p:nvPr/>
        </p:nvSpPr>
        <p:spPr>
          <a:xfrm>
            <a:off x="360000" y="5149071"/>
            <a:ext cx="11477506" cy="914400"/>
          </a:xfrm>
          <a:prstGeom prst="roundRect">
            <a:avLst>
              <a:gd name="adj" fmla="val 2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Let’s consider a possible Java solution!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1AD5F5-A5AF-4CD0-AFA1-E118E029F18D}"/>
              </a:ext>
            </a:extLst>
          </p:cNvPr>
          <p:cNvSpPr/>
          <p:nvPr/>
        </p:nvSpPr>
        <p:spPr>
          <a:xfrm>
            <a:off x="397785" y="1058165"/>
            <a:ext cx="11477506" cy="3800192"/>
          </a:xfrm>
          <a:prstGeom prst="roundRect">
            <a:avLst>
              <a:gd name="adj" fmla="val 193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GB" sz="3200" dirty="0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2B6B7-6B03-7068-710B-DE1BA36E6595}"/>
              </a:ext>
            </a:extLst>
          </p:cNvPr>
          <p:cNvSpPr txBox="1"/>
          <p:nvPr/>
        </p:nvSpPr>
        <p:spPr>
          <a:xfrm>
            <a:off x="591966" y="2355273"/>
            <a:ext cx="92384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dk1"/>
                </a:solidFill>
              </a:rPr>
              <a:t>Write a program that collects and processes monthly rainfall data.  We'll collect the data from the user, and then display a sideways Histogram.</a:t>
            </a:r>
            <a:endParaRPr lang="en-US" sz="3200" dirty="0">
              <a:solidFill>
                <a:schemeClr val="dk1"/>
              </a:solidFill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7DB02BE8-BCAD-450A-FCDD-AF4DF61C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362" y="2091564"/>
            <a:ext cx="1600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413560-4D32-4E45-B0B4-2C83665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container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C5DA5F-7F55-4947-AE90-B8CD453F3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Arrays – </a:t>
            </a:r>
            <a:r>
              <a:rPr lang="en-GB"/>
              <a:t>Indexed-based collection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5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Why do we need collection types?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dirty="0"/>
              <a:t>You are a teacher and you have written a Java application to help you keep track of student attendance.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400" dirty="0"/>
              <a:t>The number of students attending your class each week is recorded in your Java app as an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dirty="0"/>
              <a:t> variable.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weekOne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weekTwo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weekThree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Flu season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sz="2400" dirty="0"/>
              <a:t>At the end of term, how do you add these figures together easily, how do you sort them?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weekOne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weekTwo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weekThree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etc.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sz="2400" dirty="0"/>
              <a:t>One possible way of simplifying this is to use arrays.</a:t>
            </a:r>
          </a:p>
        </p:txBody>
      </p:sp>
    </p:spTree>
    <p:extLst>
      <p:ext uri="{BB962C8B-B14F-4D97-AF65-F5344CB8AC3E}">
        <p14:creationId xmlns:p14="http://schemas.microsoft.com/office/powerpoint/2010/main" val="39091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/>
          </p:cNvSpPr>
          <p:nvPr/>
        </p:nvSpPr>
        <p:spPr bwMode="auto">
          <a:xfrm>
            <a:off x="383718" y="1851922"/>
            <a:ext cx="5173933" cy="84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ts val="1800"/>
              </a:spcAft>
              <a:buClr>
                <a:schemeClr val="tx2"/>
              </a:buClr>
              <a:buSzPct val="60000"/>
              <a:defRPr/>
            </a:pPr>
            <a:r>
              <a:rPr lang="en-GB" sz="2100" kern="0" dirty="0">
                <a:cs typeface="Calibri" pitchFamily="34" charset="0"/>
              </a:rPr>
              <a:t>Each individual variable needs to be declared (and given a name).</a:t>
            </a:r>
          </a:p>
          <a:p>
            <a:pPr marL="342900" indent="-342900" eaLnBrk="0" fontAlgn="base" hangingPunct="0">
              <a:spcAft>
                <a:spcPts val="1800"/>
              </a:spcAft>
              <a:buClr>
                <a:schemeClr val="tx2"/>
              </a:buClr>
              <a:buSzPct val="60000"/>
              <a:defRPr/>
            </a:pPr>
            <a:endParaRPr lang="en-GB" sz="2100" kern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Aft>
                <a:spcPts val="1800"/>
              </a:spcAft>
              <a:buClr>
                <a:schemeClr val="tx2"/>
              </a:buClr>
              <a:buSzPct val="60000"/>
              <a:defRPr/>
            </a:pPr>
            <a:endParaRPr lang="en-GB" sz="2100" kern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Aft>
                <a:spcPts val="1800"/>
              </a:spcAft>
              <a:buClr>
                <a:schemeClr val="tx2"/>
              </a:buClr>
              <a:buSzPct val="60000"/>
              <a:defRPr/>
            </a:pPr>
            <a:endParaRPr lang="en-GB" sz="2100" kern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Aft>
                <a:spcPts val="1800"/>
              </a:spcAft>
              <a:buClr>
                <a:schemeClr val="tx2"/>
              </a:buClr>
              <a:buSzPct val="60000"/>
              <a:defRPr/>
            </a:pPr>
            <a:endParaRPr lang="en-GB" sz="2100" kern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Aft>
                <a:spcPts val="1800"/>
              </a:spcAft>
              <a:buClr>
                <a:schemeClr val="tx2"/>
              </a:buClr>
              <a:buSzPct val="60000"/>
              <a:defRPr/>
            </a:pPr>
            <a:endParaRPr lang="en-GB" sz="3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Individual variables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5029299"/>
              </p:ext>
            </p:extLst>
          </p:nvPr>
        </p:nvGraphicFramePr>
        <p:xfrm>
          <a:off x="383717" y="2692862"/>
          <a:ext cx="5173934" cy="2283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82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Memory</a:t>
                      </a:r>
                    </a:p>
                  </a:txBody>
                  <a:tcPr marL="0" marR="126000" marT="46800" marB="468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Java</a:t>
                      </a:r>
                    </a:p>
                  </a:txBody>
                  <a:tcPr marL="126000" marR="0" marT="468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weekOne</a:t>
                      </a:r>
                      <a:endParaRPr lang="en-GB" sz="1700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weekOne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54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weekTwo</a:t>
                      </a:r>
                      <a:endParaRPr lang="en-GB" sz="1700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weekTwo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49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GB" sz="1600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weekThree</a:t>
                      </a:r>
                      <a:endParaRPr lang="en-GB" sz="1700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weekThree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GB" sz="1600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marL="0" marR="126000" marT="46800" marB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 marL="125115" marR="125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marL="12600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Alternative (arrays)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68479" y="1916832"/>
            <a:ext cx="5694225" cy="318063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GB" sz="2100" dirty="0"/>
              <a:t>Declare once and number each location.</a:t>
            </a:r>
            <a:br>
              <a:rPr lang="en-GB" sz="2100" dirty="0"/>
            </a:br>
            <a:endParaRPr lang="en-GB" sz="2100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sz="1800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sz="1800" dirty="0"/>
          </a:p>
          <a:p>
            <a:pPr>
              <a:spcBef>
                <a:spcPts val="0"/>
              </a:spcBef>
              <a:spcAft>
                <a:spcPts val="1800"/>
              </a:spcAft>
              <a:defRPr/>
            </a:pPr>
            <a:endParaRPr lang="en-GB" sz="400" dirty="0"/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effectLst/>
              </a:rPr>
              <a:t>Variables vs. Arrays</a:t>
            </a:r>
            <a:endParaRPr lang="en-GB" dirty="0"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73554"/>
              </p:ext>
            </p:extLst>
          </p:nvPr>
        </p:nvGraphicFramePr>
        <p:xfrm>
          <a:off x="6096000" y="2674915"/>
          <a:ext cx="5639803" cy="2225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0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Memory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GB" sz="1600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dirty="0"/>
                        <a:t>     </a:t>
                      </a:r>
                      <a:r>
                        <a:rPr lang="en-GB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54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49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Courier New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att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GB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6A7B04-DFBE-49CF-B064-8A565C182E18}"/>
              </a:ext>
            </a:extLst>
          </p:cNvPr>
          <p:cNvSpPr txBox="1"/>
          <p:nvPr/>
        </p:nvSpPr>
        <p:spPr>
          <a:xfrm>
            <a:off x="383717" y="5097463"/>
            <a:ext cx="487024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fontAlgn="base" hangingPunct="0">
              <a:buClr>
                <a:schemeClr val="tx2"/>
              </a:buClr>
              <a:buSzPct val="60000"/>
              <a:defRPr/>
            </a:pPr>
            <a:r>
              <a:rPr lang="en-GB" sz="2100" b="1" kern="0" dirty="0">
                <a:cs typeface="Calibri" pitchFamily="34" charset="0"/>
              </a:rPr>
              <a:t>Total Algorithm</a:t>
            </a:r>
          </a:p>
          <a:p>
            <a:pPr eaLnBrk="0" fontAlgn="base" hangingPunct="0">
              <a:buClr>
                <a:schemeClr val="tx2"/>
              </a:buClr>
              <a:buSzPct val="60000"/>
              <a:defRPr/>
            </a:pP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weekOne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weekTwo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weekThree</a:t>
            </a:r>
            <a:endParaRPr lang="en-GB" kern="0" dirty="0">
              <a:latin typeface="Calibri" pitchFamily="34" charset="0"/>
              <a:cs typeface="Calibri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9998A-6845-49CB-A7AD-98C6D889053D}"/>
              </a:ext>
            </a:extLst>
          </p:cNvPr>
          <p:cNvSpPr txBox="1"/>
          <p:nvPr/>
        </p:nvSpPr>
        <p:spPr>
          <a:xfrm>
            <a:off x="6096000" y="5097463"/>
            <a:ext cx="43636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2100" b="1" dirty="0"/>
              <a:t>Total Algorithm </a:t>
            </a:r>
          </a:p>
          <a:p>
            <a:pPr indent="0"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</a:rPr>
              <a:t>total =  0 </a:t>
            </a:r>
          </a:p>
          <a:p>
            <a:pPr indent="0"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</a:rPr>
              <a:t>for </a:t>
            </a:r>
            <a:r>
              <a:rPr lang="en-GB" sz="1800" dirty="0" err="1">
                <a:latin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</a:rPr>
              <a:t> = 0 to last week number</a:t>
            </a:r>
          </a:p>
          <a:p>
            <a:pPr indent="0"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</a:rPr>
              <a:t>    total = total + </a:t>
            </a:r>
            <a:r>
              <a:rPr lang="en-GB" sz="1800" dirty="0" err="1">
                <a:latin typeface="Consolas" panose="020B0609020204030204" pitchFamily="49" charset="0"/>
              </a:rPr>
              <a:t>att</a:t>
            </a:r>
            <a:r>
              <a:rPr lang="en-GB" sz="1800" dirty="0">
                <a:latin typeface="Consolas" panose="020B0609020204030204" pitchFamily="49" charset="0"/>
              </a:rPr>
              <a:t> element </a:t>
            </a:r>
            <a:r>
              <a:rPr lang="en-GB" sz="1800" dirty="0" err="1">
                <a:latin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An </a:t>
            </a:r>
            <a:r>
              <a:rPr lang="en-GB" dirty="0"/>
              <a:t>a</a:t>
            </a:r>
            <a:r>
              <a:rPr lang="en-GB" dirty="0">
                <a:effectLst/>
              </a:rPr>
              <a:t>rray metaphor - the CD rack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 bwMode="auto">
          <a:xfrm>
            <a:off x="383721" y="1323474"/>
            <a:ext cx="9369879" cy="4853489"/>
          </a:xfrm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Arrays</a:t>
            </a:r>
            <a:endParaRPr lang="en-GB" i="1" dirty="0"/>
          </a:p>
          <a:p>
            <a:pPr lvl="1">
              <a:lnSpc>
                <a:spcPct val="100000"/>
              </a:lnSpc>
            </a:pPr>
            <a:r>
              <a:rPr lang="en-GB" dirty="0"/>
              <a:t>Are </a:t>
            </a:r>
            <a:r>
              <a:rPr lang="en-GB" i="1" dirty="0"/>
              <a:t>containers</a:t>
            </a:r>
            <a:r>
              <a:rPr lang="en-GB" dirty="0"/>
              <a:t> for </a:t>
            </a:r>
            <a:r>
              <a:rPr lang="en-GB" b="1" dirty="0"/>
              <a:t>closely</a:t>
            </a:r>
            <a:r>
              <a:rPr lang="en-GB" dirty="0"/>
              <a:t> related variables and objects.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Think of a CD stacking unit (with individual trays for each CD).</a:t>
            </a:r>
          </a:p>
          <a:p>
            <a:pPr lvl="8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Arrays contain a group of data items (known as elements).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All elements must be of the </a:t>
            </a:r>
            <a:r>
              <a:rPr lang="en-GB" b="1" dirty="0">
                <a:solidFill>
                  <a:schemeClr val="accent1"/>
                </a:solidFill>
              </a:rPr>
              <a:t>same</a:t>
            </a:r>
            <a:r>
              <a:rPr lang="en-GB" dirty="0"/>
              <a:t> type (e.g. 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char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boolean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String</a:t>
            </a:r>
            <a:r>
              <a:rPr lang="en-GB" dirty="0"/>
              <a:t> etc… but also objects)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Once you set the </a:t>
            </a:r>
            <a:r>
              <a:rPr lang="en-GB" u="sng" dirty="0"/>
              <a:t>size</a:t>
            </a:r>
            <a:r>
              <a:rPr lang="en-GB" dirty="0"/>
              <a:t> of an array, </a:t>
            </a:r>
            <a:r>
              <a:rPr lang="en-GB" u="sng" dirty="0"/>
              <a:t>it cannot be changed</a:t>
            </a:r>
            <a:r>
              <a:rPr lang="en-GB" dirty="0"/>
              <a:t>.</a:t>
            </a:r>
          </a:p>
          <a:p>
            <a:pPr lvl="8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Array is a Java class.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D5B7F-928E-44BF-9E17-7B0E0C555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r="11852"/>
          <a:stretch/>
        </p:blipFill>
        <p:spPr>
          <a:xfrm>
            <a:off x="9856583" y="1318678"/>
            <a:ext cx="1852488" cy="50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Creating an array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Follow these stages when creating arrays.</a:t>
            </a:r>
          </a:p>
          <a:p>
            <a:pPr>
              <a:lnSpc>
                <a:spcPct val="100000"/>
              </a:lnSpc>
            </a:pPr>
            <a:r>
              <a:rPr lang="en-GB" dirty="0"/>
              <a:t>Declare an instance of the Array class using special syntax.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00000"/>
              </a:lnSpc>
              <a:buFont typeface="Verdana" pitchFamily="34" charset="0"/>
              <a:buNone/>
            </a:pPr>
            <a:endParaRPr lang="en-GB" b="1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GB" dirty="0"/>
              <a:t>Fill the ‘slots’ of the array with data.</a:t>
            </a:r>
          </a:p>
          <a:p>
            <a:pPr>
              <a:lnSpc>
                <a:spcPct val="100000"/>
              </a:lnSpc>
            </a:pPr>
            <a:r>
              <a:rPr lang="en-GB" dirty="0"/>
              <a:t>This is sometimes called ‘populating’ the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572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Declaring an array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329293" y="1916831"/>
            <a:ext cx="2592983" cy="2595660"/>
            <a:chOff x="250825" y="2121235"/>
            <a:chExt cx="2016125" cy="2458703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250825" y="3500438"/>
              <a:ext cx="2016125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Type</a:t>
              </a:r>
              <a:r>
                <a:rPr lang="en-GB" sz="2000" dirty="0"/>
                <a:t> of data to be stored in the array</a:t>
              </a:r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V="1">
              <a:off x="1331913" y="2121235"/>
              <a:ext cx="659348" cy="152043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2045135" y="1916829"/>
            <a:ext cx="2185490" cy="3911799"/>
            <a:chOff x="827514" y="1989136"/>
            <a:chExt cx="2550748" cy="3542929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827514" y="4452565"/>
              <a:ext cx="2550748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Square brackets indicate we are declaring an array</a:t>
              </a: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 flipH="1" flipV="1">
              <a:off x="2102888" y="1989136"/>
              <a:ext cx="0" cy="234784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903690" y="1916829"/>
            <a:ext cx="2584620" cy="2375646"/>
            <a:chOff x="3207633" y="1916830"/>
            <a:chExt cx="2584620" cy="2375646"/>
          </a:xfrm>
        </p:grpSpPr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3207633" y="3212976"/>
              <a:ext cx="2584620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identifier</a:t>
              </a:r>
              <a:r>
                <a:rPr lang="en-GB" sz="2000" dirty="0"/>
                <a:t> of the array (a reference variable)</a:t>
              </a: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 flipH="1" flipV="1">
              <a:off x="4499941" y="1916830"/>
              <a:ext cx="2" cy="12961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F6687-CA69-47DE-8CAD-56F11638FA7D}"/>
              </a:ext>
            </a:extLst>
          </p:cNvPr>
          <p:cNvGrpSpPr/>
          <p:nvPr/>
        </p:nvGrpSpPr>
        <p:grpSpPr>
          <a:xfrm>
            <a:off x="7309962" y="1916828"/>
            <a:ext cx="2016125" cy="2219302"/>
            <a:chOff x="7309962" y="1916828"/>
            <a:chExt cx="2016125" cy="2219302"/>
          </a:xfrm>
        </p:grpSpPr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7309962" y="3372859"/>
              <a:ext cx="2016125" cy="763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Call to the constructor</a:t>
              </a: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H="1" flipV="1">
              <a:off x="8260325" y="1916828"/>
              <a:ext cx="59518" cy="145603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70D2CF-4C5A-4741-8942-4AC335D0368C}"/>
              </a:ext>
            </a:extLst>
          </p:cNvPr>
          <p:cNvGrpSpPr/>
          <p:nvPr/>
        </p:nvGrpSpPr>
        <p:grpSpPr>
          <a:xfrm>
            <a:off x="9436247" y="1916827"/>
            <a:ext cx="2016125" cy="2325261"/>
            <a:chOff x="9436247" y="1916827"/>
            <a:chExt cx="2016125" cy="2325261"/>
          </a:xfrm>
        </p:grpSpPr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9436247" y="3162588"/>
              <a:ext cx="2016125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Number</a:t>
              </a:r>
              <a:r>
                <a:rPr lang="en-GB" sz="2000" dirty="0"/>
                <a:t> of elements that will be stored in the array</a:t>
              </a: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 flipH="1" flipV="1">
              <a:off x="9494927" y="1916827"/>
              <a:ext cx="812572" cy="107949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5735223" y="1916829"/>
            <a:ext cx="2700036" cy="3743796"/>
            <a:chOff x="4187799" y="1853187"/>
            <a:chExt cx="2700036" cy="374379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5478291" y="1853187"/>
              <a:ext cx="59526" cy="266429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GB" sz="200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187799" y="4517483"/>
              <a:ext cx="2700036" cy="1079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sz="2000" dirty="0"/>
                <a:t>Link the reference variable to the array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7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>
                <a:effectLst/>
              </a:rPr>
              <a:t>Storing values into array elements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430586" y="1519238"/>
            <a:ext cx="4754566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attendanceData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99873" y="3267590"/>
            <a:ext cx="3005364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Identifier of array we wish to add element to.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023360" y="4145761"/>
            <a:ext cx="2530813" cy="193899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Number corresponding to the </a:t>
            </a:r>
            <a:r>
              <a:rPr lang="en-GB" sz="2000" i="1" dirty="0"/>
              <a:t>index</a:t>
            </a:r>
            <a:r>
              <a:rPr lang="en-GB" sz="2000" dirty="0"/>
              <a:t> position of the array where we want the element to be stored.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8741881" y="2945432"/>
            <a:ext cx="3095625" cy="13234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New value to be stored at this index position. </a:t>
            </a:r>
            <a:r>
              <a:rPr lang="en-GB" sz="2000" i="1" dirty="0"/>
              <a:t>Can be a value, a variable or a reference variable.</a:t>
            </a: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3476911" y="2949392"/>
            <a:ext cx="1296733" cy="59620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H="1" flipV="1">
            <a:off x="6555925" y="2943022"/>
            <a:ext cx="0" cy="1104721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H="1" flipV="1">
            <a:off x="7875540" y="2886076"/>
            <a:ext cx="862839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/>
          </a:p>
        </p:txBody>
      </p:sp>
      <p:graphicFrame>
        <p:nvGraphicFramePr>
          <p:cNvPr id="14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73835"/>
              </p:ext>
            </p:extLst>
          </p:nvPr>
        </p:nvGraphicFramePr>
        <p:xfrm>
          <a:off x="6747915" y="4145761"/>
          <a:ext cx="1800225" cy="17287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index</a:t>
                      </a:r>
                      <a:endParaRPr kumimoji="0" lang="en-GB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GB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GB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kumimoji="0" lang="en-GB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GB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kumimoji="0" lang="en-GB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GB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19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kumimoji="0" lang="en-GB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69631"/>
      </p:ext>
    </p:extLst>
  </p:cSld>
  <p:clrMapOvr>
    <a:masterClrMapping/>
  </p:clrMapOvr>
</p:sld>
</file>

<file path=ppt/theme/theme1.xml><?xml version="1.0" encoding="utf-8"?>
<a:theme xmlns:a="http://schemas.openxmlformats.org/drawingml/2006/main" name="SCEDT-THEME">
  <a:themeElements>
    <a:clrScheme name="Custom 1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0563C1"/>
      </a:hlink>
      <a:folHlink>
        <a:srgbClr val="F796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" id="{C4BDCE69-55FD-4FEE-BE6B-82090DD3CD3E}" vid="{A24C8F7E-1AFF-45C9-A264-357A40B8A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SCEDT-THEME</Template>
  <TotalTime>0</TotalTime>
  <Words>1901</Words>
  <Application>Microsoft Office PowerPoint</Application>
  <PresentationFormat>Widescreen</PresentationFormat>
  <Paragraphs>239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Lucida Sans Unicode</vt:lpstr>
      <vt:lpstr>Verdana</vt:lpstr>
      <vt:lpstr>Wingdings 3</vt:lpstr>
      <vt:lpstr>SCEDT-THEME</vt:lpstr>
      <vt:lpstr>Java Arrays</vt:lpstr>
      <vt:lpstr>Today’s agenda</vt:lpstr>
      <vt:lpstr>Basic container type</vt:lpstr>
      <vt:lpstr>Why do we need collection types?</vt:lpstr>
      <vt:lpstr>Variables vs. Arrays</vt:lpstr>
      <vt:lpstr>An array metaphor - the CD rack</vt:lpstr>
      <vt:lpstr>Creating an array</vt:lpstr>
      <vt:lpstr>Declaring an array</vt:lpstr>
      <vt:lpstr>Storing values into array elements</vt:lpstr>
      <vt:lpstr>Array indexing</vt:lpstr>
      <vt:lpstr>Using array elements in your code</vt:lpstr>
      <vt:lpstr>Array data types</vt:lpstr>
      <vt:lpstr>Quick exercise</vt:lpstr>
      <vt:lpstr>Quick exercise solution</vt:lpstr>
      <vt:lpstr>Array initialisation</vt:lpstr>
      <vt:lpstr>Printing all array elements</vt:lpstr>
      <vt:lpstr>Iteration and printing</vt:lpstr>
      <vt:lpstr>Array out of bounds exception</vt:lpstr>
      <vt:lpstr>Programmer joke alert …</vt:lpstr>
      <vt:lpstr>Array OOB exception example</vt:lpstr>
      <vt:lpstr>What happens here?</vt:lpstr>
      <vt:lpstr>Array length variable</vt:lpstr>
      <vt:lpstr>Example using array length</vt:lpstr>
      <vt:lpstr>Avoiding OOB: the enhanced for-loop</vt:lpstr>
      <vt:lpstr>Enhanced for-loop example</vt:lpstr>
      <vt:lpstr>Let’s consider a problem …</vt:lpstr>
      <vt:lpstr>Let’s consider another problem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Collections</dc:title>
  <dc:creator/>
  <cp:lastModifiedBy/>
  <cp:revision>82</cp:revision>
  <dcterms:created xsi:type="dcterms:W3CDTF">2018-10-12T07:12:47Z</dcterms:created>
  <dcterms:modified xsi:type="dcterms:W3CDTF">2022-10-20T12:36:49Z</dcterms:modified>
</cp:coreProperties>
</file>