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548" r:id="rId2"/>
    <p:sldId id="293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11" r:id="rId11"/>
    <p:sldId id="297" r:id="rId12"/>
    <p:sldId id="298" r:id="rId13"/>
    <p:sldId id="549" r:id="rId14"/>
    <p:sldId id="299" r:id="rId15"/>
    <p:sldId id="300" r:id="rId16"/>
    <p:sldId id="354" r:id="rId17"/>
    <p:sldId id="356" r:id="rId18"/>
    <p:sldId id="358" r:id="rId19"/>
    <p:sldId id="550" r:id="rId20"/>
    <p:sldId id="551" r:id="rId21"/>
    <p:sldId id="552" r:id="rId22"/>
    <p:sldId id="553" r:id="rId23"/>
    <p:sldId id="309" r:id="rId24"/>
    <p:sldId id="357" r:id="rId25"/>
    <p:sldId id="554" r:id="rId26"/>
    <p:sldId id="312" r:id="rId27"/>
    <p:sldId id="313" r:id="rId28"/>
    <p:sldId id="314" r:id="rId29"/>
    <p:sldId id="359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  <p:sldId id="32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F6A5D-1A39-4C90-8D43-275C5395698E}" v="185" dt="2022-10-27T11:21:05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64EA-2740-48E0-AA8A-67CBECD2256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3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64EA-2740-48E0-AA8A-67CBECD2256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Throwing</a:t>
            </a:r>
            <a:r>
              <a:rPr lang="en-US" baseline="0" dirty="0"/>
              <a:t> an object means that this exception object can be caught or passed on to someone else, a bit like a rugby ball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0A9D8-0C0A-4F97-9370-869BF7796E1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0A9D8-0C0A-4F97-9370-869BF7796E1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6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sample of Java’s pre-defined exception class hierarchy</a:t>
            </a:r>
          </a:p>
          <a:p>
            <a:pPr marL="228600" indent="-228600">
              <a:buAutoNum type="arabicPeriod"/>
            </a:pPr>
            <a:r>
              <a:rPr lang="en-GB" dirty="0"/>
              <a:t>System errors (hard</a:t>
            </a:r>
            <a:r>
              <a:rPr lang="en-GB" baseline="0" dirty="0"/>
              <a:t> errors) - unchecked</a:t>
            </a:r>
          </a:p>
          <a:p>
            <a:pPr marL="228600" indent="-228600">
              <a:buAutoNum type="arabicPeriod"/>
            </a:pPr>
            <a:r>
              <a:rPr lang="en-GB" dirty="0" err="1"/>
              <a:t>IOExceptions</a:t>
            </a:r>
            <a:r>
              <a:rPr lang="en-GB" dirty="0"/>
              <a:t>, not the programmer’s responsibility, but unavoidable – checked</a:t>
            </a:r>
          </a:p>
          <a:p>
            <a:pPr marL="228600" indent="-228600">
              <a:buAutoNum type="arabicPeriod"/>
            </a:pPr>
            <a:r>
              <a:rPr lang="en-GB" dirty="0"/>
              <a:t>Runtime exceptions – totally</a:t>
            </a:r>
            <a:r>
              <a:rPr lang="en-GB" baseline="0" dirty="0"/>
              <a:t> the programmer’s responsibility – unchecked – deal with it 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6FA5BB-6737-4A6A-AAA1-A4D1D9AB8F79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1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83F2B-DCAE-4B80-87DC-4B5F1B2B221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64EA-2740-48E0-AA8A-67CBECD2256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54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The ‘throws’ clause indicates that the caller of this method may receive</a:t>
            </a:r>
            <a:r>
              <a:rPr lang="en-US" baseline="0" dirty="0"/>
              <a:t> an exception object</a:t>
            </a:r>
          </a:p>
          <a:p>
            <a:pPr eaLnBrk="1" hangingPunct="1"/>
            <a:r>
              <a:rPr lang="en-US" baseline="0" dirty="0" err="1"/>
              <a:t>SomeException</a:t>
            </a:r>
            <a:r>
              <a:rPr lang="en-US" baseline="0" dirty="0"/>
              <a:t>  indicates the type of exception generated by .this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F7D8FA-C5A3-4098-8B7C-23C8BC9442E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en-US" baseline="0" dirty="0"/>
              <a:t>No throws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/>
              <a:t>one throw in </a:t>
            </a:r>
            <a:r>
              <a:rPr lang="en-US" baseline="0" dirty="0" err="1"/>
              <a:t>TestException</a:t>
            </a:r>
            <a:r>
              <a:rPr lang="en-US" baseline="0" dirty="0"/>
              <a:t> + one import java.io.*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/>
              <a:t>One throw in each of </a:t>
            </a:r>
            <a:r>
              <a:rPr lang="en-US" baseline="0" dirty="0" err="1"/>
              <a:t>TestException</a:t>
            </a:r>
            <a:r>
              <a:rPr lang="en-US" baseline="0" dirty="0"/>
              <a:t> and </a:t>
            </a:r>
            <a:r>
              <a:rPr lang="en-US" baseline="0" dirty="0" err="1"/>
              <a:t>AptitudeTest</a:t>
            </a:r>
            <a:r>
              <a:rPr lang="en-US" baseline="0" dirty="0"/>
              <a:t> + one import java.io.*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/>
              <a:t>Run normally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/>
              <a:t>Run with </a:t>
            </a:r>
            <a:r>
              <a:rPr lang="en-US" baseline="0" dirty="0" err="1"/>
              <a:t>inputformat</a:t>
            </a:r>
            <a:r>
              <a:rPr lang="en-US" baseline="0" dirty="0"/>
              <a:t> error, e.g. 12w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F7D8FA-C5A3-4098-8B7C-23C8BC9442E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8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Once an exception object is trapped in a catch block, and that block ends, the exception object is effectively terminated.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7C4F2-B9F3-44A5-9529-8A854B6098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4C54-D064-42BC-9B22-7C9F06D01DB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90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BE161-428F-41F7-B28F-B446C6001B5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AptitudeTest2.java,</a:t>
            </a:r>
            <a:r>
              <a:rPr lang="en-US" baseline="0" dirty="0"/>
              <a:t> TestException.java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BE161-428F-41F7-B28F-B446C6001B5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8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F16D53-39F2-4379-9BBF-EF4D0EBF3A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44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51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36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243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84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03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7C4F2-B9F3-44A5-9529-8A854B60988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4C54-D064-42BC-9B22-7C9F06D01DB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9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038FF-AEA6-4441-977D-1848575A1306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4C54-D064-42BC-9B22-7C9F06D01DB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1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4C54-D064-42BC-9B22-7C9F06D01DB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4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4C54-D064-42BC-9B22-7C9F06D01DB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9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14C54-D064-42BC-9B22-7C9F06D01DB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293A-89C9-45C4-8EC7-C6D739491CE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2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9A984-D2B4-43B7-9678-E376528854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07519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3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06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328243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3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05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38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4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48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5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B24221-E723-47BE-BE1C-EBAC226668EF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5FB08424-4354-44C4-8D4C-82826BB23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7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ipedia.org/wiki/Stop_error_scree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190D92-1616-44FE-8FF5-3EDF24542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Switch statements and </a:t>
            </a:r>
            <a:r>
              <a:rPr lang="en-GB"/>
              <a:t>Exception Handling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027E8B-64C6-4413-9515-43C201462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8FE68-56D6-4633-9BB8-1EE679D7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4A18F-BD6B-4533-B82F-3D3C8F22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 to you – Putting it all together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 hangingPunct="1">
              <a:lnSpc>
                <a:spcPct val="110000"/>
              </a:lnSpc>
            </a:pPr>
            <a:r>
              <a:rPr lang="en-GB" sz="2400" dirty="0"/>
              <a:t>Write a menu-driven program that provides three options: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Option 1 allows the user to enter a temperature in Celsius (C) and displays the corresponding Fahrenheit (F) temperature.</a:t>
            </a:r>
          </a:p>
          <a:p>
            <a:pPr lvl="0">
              <a:lnSpc>
                <a:spcPct val="110000"/>
              </a:lnSpc>
            </a:pPr>
            <a:r>
              <a:rPr lang="en-GB" sz="2400" dirty="0"/>
              <a:t>Option 2 allows the user to enter a temperature in Fahrenheit (F) and displays the corresponding Celsius (C) temperature.</a:t>
            </a:r>
          </a:p>
          <a:p>
            <a:pPr lvl="0">
              <a:lnSpc>
                <a:spcPct val="110000"/>
              </a:lnSpc>
            </a:pPr>
            <a:r>
              <a:rPr lang="en-GB" sz="2400" dirty="0"/>
              <a:t>Option 3 allows the user to quit.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formulae are: 	  F = 9 / 5 x C + 32	C = 5 x (F – 32) / 9</a:t>
            </a:r>
          </a:p>
          <a:p>
            <a:pPr fontAlgn="auto" hangingPunct="1">
              <a:lnSpc>
                <a:spcPct val="110000"/>
              </a:lnSpc>
            </a:pPr>
            <a:r>
              <a:rPr lang="en-GB" sz="2400" dirty="0"/>
              <a:t>Adapt your program so that the user is not allowed to enter a temperature below absolute zero (this is -273.15 C or -459.67 F)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Input must be validated to make sure only one of the three options is allowed. 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Finally, the user must be able to enter a new temperature until option 3 is entered.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E1557-FEBF-4408-9B8F-A98DC013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25986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1718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46D58A-E260-4BCA-87E4-E6E90278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B45288-6011-4AE9-92CD-051D52B7B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Wait, there’s </a:t>
            </a:r>
            <a:r>
              <a:rPr lang="en-GB" i="1" dirty="0"/>
              <a:t>more</a:t>
            </a:r>
            <a:r>
              <a:rPr lang="en-GB" dirty="0"/>
              <a:t> than one?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4FA71-1D5F-4810-8548-101C324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2C4101F-485C-4862-AE98-E9AAE449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97189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0D65A9-79EA-46E8-8C9C-3D85BD80A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12"/>
          <a:stretch/>
        </p:blipFill>
        <p:spPr>
          <a:xfrm>
            <a:off x="6045206" y="126000"/>
            <a:ext cx="6146794" cy="61730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54A133-6DC1-4EDE-9932-763C912C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E3F90-2608-4540-BDE0-6DCB45E88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516545" cy="4881563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Also known as </a:t>
            </a:r>
            <a:r>
              <a:rPr lang="en-GB" sz="2600" i="1" dirty="0"/>
              <a:t>compile-time</a:t>
            </a:r>
            <a:r>
              <a:rPr lang="en-GB" sz="2600" dirty="0"/>
              <a:t> errors.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These prevent compilation because they </a:t>
            </a:r>
            <a:r>
              <a:rPr lang="en-GB" sz="2600" i="1" dirty="0"/>
              <a:t>violate the rules </a:t>
            </a:r>
            <a:r>
              <a:rPr lang="en-GB" sz="2600" dirty="0"/>
              <a:t>for how to write Java code.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Often these are language or grammar infringements.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They’re relatively easy to detect: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In </a:t>
            </a:r>
            <a:r>
              <a:rPr lang="en-GB" sz="2600" dirty="0" err="1"/>
              <a:t>Netbeans</a:t>
            </a:r>
            <a:r>
              <a:rPr lang="en-GB" sz="2600" dirty="0"/>
              <a:t> 8.2, syntax errors are highlighted in red. 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Code with syntax errors will not compile into Java bytecode.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D0B18-5933-4233-B622-067EEED8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26020" y="4309243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Notice the missing brackets?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D25C49C-BACD-405B-B55B-42679A1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6337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DCCB5-3212-47D1-8F58-6C2C55CC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Java syntax errors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25FF4D-D128-466B-B5DC-2350E006F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600" dirty="0"/>
              <a:t>Brackets are the main cause: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t" anchorCtr="0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Improper matching of quotation marks or parentheses: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Missing the opening/closing of 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>
                <a:latin typeface="Consolas" panose="020B0609020204030204" pitchFamily="49" charset="0"/>
              </a:rPr>
              <a:t>“”</a:t>
            </a:r>
            <a:r>
              <a:rPr lang="en-GB" sz="2400" dirty="0"/>
              <a:t> or 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Using incorrect brackets 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>
                <a:latin typeface="Consolas" panose="020B0609020204030204" pitchFamily="49" charset="0"/>
              </a:rPr>
              <a:t>[] {} ()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These errors often won’t be caught until the next line!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600" dirty="0"/>
              <a:t>Or, it could be…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 anchor="t" anchorCtr="0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GB" sz="2600" dirty="0"/>
              <a:t>Misspelling key words or variable names.</a:t>
            </a:r>
          </a:p>
          <a:p>
            <a:pPr>
              <a:spcBef>
                <a:spcPts val="600"/>
              </a:spcBef>
            </a:pPr>
            <a:r>
              <a:rPr lang="en-GB" sz="2600" dirty="0"/>
              <a:t>Using a </a:t>
            </a:r>
            <a:r>
              <a:rPr lang="en-GB" sz="2600" i="1" dirty="0"/>
              <a:t>reserved word</a:t>
            </a:r>
            <a:r>
              <a:rPr lang="en-GB" sz="2600" dirty="0"/>
              <a:t> as a variable name.</a:t>
            </a:r>
          </a:p>
          <a:p>
            <a:pPr>
              <a:spcBef>
                <a:spcPts val="600"/>
              </a:spcBef>
            </a:pPr>
            <a:r>
              <a:rPr lang="en-GB" sz="2600" dirty="0"/>
              <a:t>Mismatching variable name types with data or during processing.</a:t>
            </a:r>
          </a:p>
          <a:p>
            <a:pPr>
              <a:spcBef>
                <a:spcPts val="600"/>
              </a:spcBef>
            </a:pPr>
            <a:r>
              <a:rPr lang="en-GB" sz="2600" dirty="0"/>
              <a:t>Forgetting semi-colons.</a:t>
            </a:r>
          </a:p>
          <a:p>
            <a:pPr>
              <a:spcBef>
                <a:spcPts val="600"/>
              </a:spcBef>
            </a:pPr>
            <a:r>
              <a:rPr lang="en-GB" sz="2600" dirty="0"/>
              <a:t>Improper use of </a:t>
            </a:r>
            <a:r>
              <a:rPr lang="en-GB" sz="2600" dirty="0">
                <a:latin typeface="Consolas" panose="020B0609020204030204" pitchFamily="49" charset="0"/>
              </a:rPr>
              <a:t>{ }</a:t>
            </a:r>
            <a:r>
              <a:rPr lang="en-GB" sz="2600" dirty="0"/>
              <a:t> can lead to both:</a:t>
            </a:r>
          </a:p>
          <a:p>
            <a:pPr lvl="1">
              <a:spcBef>
                <a:spcPts val="600"/>
              </a:spcBef>
            </a:pPr>
            <a:r>
              <a:rPr lang="en-GB" sz="2600" dirty="0"/>
              <a:t>Runtime errors.</a:t>
            </a:r>
          </a:p>
          <a:p>
            <a:pPr lvl="1">
              <a:spcBef>
                <a:spcPts val="600"/>
              </a:spcBef>
            </a:pPr>
            <a:r>
              <a:rPr lang="en-GB" sz="2600" dirty="0"/>
              <a:t>Logic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F2DE8-6DD7-44C0-B101-D3644BD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F73D766-5B70-486A-8EDB-F49A2CB9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777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88B29-7017-46F3-894E-32319649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errors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0E12D-7EFC-4BE1-95FD-6D2B54FC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95400"/>
            <a:ext cx="4735448" cy="4881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Do not infringe syntax rules but cause exceptions when the program runs. Hence, the program fails during </a:t>
            </a:r>
            <a:r>
              <a:rPr lang="en-GB" sz="2400" i="1" dirty="0"/>
              <a:t>runtime</a:t>
            </a:r>
            <a:r>
              <a:rPr lang="en-GB" sz="2400" dirty="0"/>
              <a:t>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Most common cause of runtime errors is </a:t>
            </a:r>
            <a:r>
              <a:rPr lang="en-GB" sz="2400" b="1" dirty="0">
                <a:solidFill>
                  <a:srgbClr val="7030A0"/>
                </a:solidFill>
              </a:rPr>
              <a:t>programmer error! 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All </a:t>
            </a:r>
            <a:r>
              <a:rPr lang="en-GB" sz="2400" i="1" dirty="0"/>
              <a:t>but the simplest </a:t>
            </a:r>
            <a:r>
              <a:rPr lang="en-GB" sz="2400" dirty="0"/>
              <a:t>programs need to handle exceptions: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type mismatches.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Index out of bounds exceptions on sequences.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38843-FA7F-4F3A-AA86-026CB089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6B56-ED4C-4B47-889C-11E5AA28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47" y="126000"/>
            <a:ext cx="7001852" cy="6173061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25D4A3C-C46F-49B7-BF67-255DEF66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3070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68699-BCA5-4231-9D67-958C1BAC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errors (part 1.)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996894-36CF-4B31-A10B-66ADF5C1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GB" sz="2600" dirty="0"/>
              <a:t>Logic error do not cause syntax or runtime errors, but the program still yields incorrect results! </a:t>
            </a:r>
            <a:r>
              <a:rPr lang="en-GB" sz="2600" b="1" u="sng" dirty="0">
                <a:solidFill>
                  <a:srgbClr val="7030A0"/>
                </a:solidFill>
              </a:rPr>
              <a:t>These are the hardest to debug by far.</a:t>
            </a:r>
          </a:p>
          <a:p>
            <a:r>
              <a:rPr lang="en-GB" sz="2600" dirty="0"/>
              <a:t> Often caused by:</a:t>
            </a:r>
          </a:p>
          <a:p>
            <a:pPr lvl="1"/>
            <a:r>
              <a:rPr lang="en-GB" sz="2600" dirty="0"/>
              <a:t>Programmer logic error (failing to think through a procedure correctly).</a:t>
            </a:r>
          </a:p>
          <a:p>
            <a:pPr lvl="1"/>
            <a:r>
              <a:rPr lang="en-GB" sz="2600" dirty="0"/>
              <a:t>Programmer failure to properly code algorithm used (algorithm works but code is badly written).</a:t>
            </a:r>
          </a:p>
          <a:p>
            <a:pPr lvl="1"/>
            <a:r>
              <a:rPr lang="en-GB" sz="2600" dirty="0"/>
              <a:t>Programmer may not properly understand the algorithm or procedure.</a:t>
            </a:r>
          </a:p>
          <a:p>
            <a:pPr marL="0" indent="0" algn="ctr">
              <a:buNone/>
            </a:pPr>
            <a:r>
              <a:rPr lang="en-GB" sz="2600" i="1" dirty="0">
                <a:solidFill>
                  <a:schemeClr val="accent1"/>
                </a:solidFill>
              </a:rPr>
              <a:t>One of the most common errors faced by new programmers is the mixing up of and/or conjunctions in conditional statements. </a:t>
            </a:r>
            <a:r>
              <a:rPr lang="en-GB" sz="2600" b="1" i="1" u="sng" dirty="0">
                <a:solidFill>
                  <a:schemeClr val="accent1"/>
                </a:solidFill>
              </a:rPr>
              <a:t>Look at the brackets in the following example carefully.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7B1DE5-3FE6-472C-AB9F-73453A80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E042BC6-129A-44D5-B1CC-7DF7FC7D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1952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68699-BCA5-4231-9D67-958C1BAC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errors (part 2.)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0000" y="1156915"/>
            <a:ext cx="5637576" cy="502338"/>
          </a:xfrm>
        </p:spPr>
        <p:txBody>
          <a:bodyPr/>
          <a:lstStyle/>
          <a:p>
            <a:r>
              <a:rPr lang="en-GB" dirty="0"/>
              <a:t>What I initially </a:t>
            </a:r>
            <a:r>
              <a:rPr lang="en-GB" u="sng" dirty="0"/>
              <a:t>wrote</a:t>
            </a:r>
            <a:r>
              <a:rPr lang="en-GB" dirty="0"/>
              <a:t>…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9AA18F-0C15-45A7-9788-E5665D7D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1659254"/>
            <a:ext cx="5637576" cy="453041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citizenship: 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age: 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line for reading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"UK"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"GB"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can vote!"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"Cannot vote."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66694" y="1134243"/>
            <a:ext cx="5665306" cy="502338"/>
          </a:xfrm>
        </p:spPr>
        <p:txBody>
          <a:bodyPr/>
          <a:lstStyle/>
          <a:p>
            <a:r>
              <a:rPr lang="en-GB" dirty="0"/>
              <a:t>What I </a:t>
            </a:r>
            <a:r>
              <a:rPr lang="en-GB" u="sng" dirty="0"/>
              <a:t>meant</a:t>
            </a:r>
            <a:r>
              <a:rPr lang="en-GB" dirty="0"/>
              <a:t>…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1211E12-7B6B-4796-A5BC-E32E1A4C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59254"/>
            <a:ext cx="5665306" cy="453041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citizenship: 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age: 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line for reading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"UK"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"GB"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can vote!"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"Cannot vote."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7B1DE5-3FE6-472C-AB9F-73453A80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C63F11F-AC00-440D-A92A-C13E85308686}"/>
              </a:ext>
            </a:extLst>
          </p:cNvPr>
          <p:cNvSpPr/>
          <p:nvPr/>
        </p:nvSpPr>
        <p:spPr>
          <a:xfrm rot="10800000">
            <a:off x="11520075" y="4134798"/>
            <a:ext cx="500565" cy="290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0A72E53-3AC0-474A-86D1-DE02270BA101}"/>
              </a:ext>
            </a:extLst>
          </p:cNvPr>
          <p:cNvSpPr/>
          <p:nvPr/>
        </p:nvSpPr>
        <p:spPr>
          <a:xfrm>
            <a:off x="6629297" y="4134798"/>
            <a:ext cx="500565" cy="290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1CF84F9-EA0F-424F-96C8-8103A5C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1631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uiExpand="1" build="p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68699-BCA5-4231-9D67-958C1BAC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errors (part 3.)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u="sng" dirty="0"/>
              <a:t>happened</a:t>
            </a:r>
            <a:r>
              <a:rPr lang="en-GB" dirty="0"/>
              <a:t>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949CB7-0807-40C7-9933-C9EDEB952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589" y="2261999"/>
            <a:ext cx="5637212" cy="175774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I </a:t>
            </a:r>
            <a:r>
              <a:rPr lang="en-GB" u="sng" dirty="0"/>
              <a:t>wanted to happen</a:t>
            </a:r>
            <a:r>
              <a:rPr lang="en-GB" dirty="0"/>
              <a:t>…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61A05B-613F-4972-81FC-2B63916E54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261999"/>
            <a:ext cx="5665788" cy="18404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7B1DE5-3FE6-472C-AB9F-73453A80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34C874E-1871-4E85-8710-CC2916F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9559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16D9262-AF5F-4CDF-B17E-66F9161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0F9FDF-7397-46F9-911B-C4AD03322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the unexpected.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47A5-B43C-4162-87C3-9B9FF9CF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18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05EB341-2D17-4A52-8EE4-5568B96E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26503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unexpected situations (part 1.)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332000"/>
            <a:ext cx="9027840" cy="4896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want to build software that is reliable and robust.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Our programs must be able to deal with things going wrong without crashing.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errors can be predicted and coded for: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For example: user inputting an invalid option choice.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Other errors may be </a:t>
            </a:r>
            <a:r>
              <a:rPr lang="en-US" i="1" dirty="0"/>
              <a:t>unpredictable</a:t>
            </a:r>
            <a:r>
              <a:rPr lang="en-US" dirty="0"/>
              <a:t>: exceptional conditions, system errors, etc.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222800B-B8E9-4D76-B2F9-EC2BF0C4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3D15EB-9306-4E36-8B7E-0F0E1454B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121" r="57583"/>
          <a:stretch/>
        </p:blipFill>
        <p:spPr>
          <a:xfrm>
            <a:off x="9540576" y="0"/>
            <a:ext cx="2651424" cy="638860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F9C0254-FDA5-4B66-98DF-CC0641EA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2933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B4CA-9873-4D98-BEDC-7F4DA4251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6D02-6491-4FDA-8634-C32EA41D0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re-usable code with </a:t>
            </a:r>
            <a:r>
              <a:rPr lang="en-US" sz="2400" b="1" dirty="0"/>
              <a:t>static</a:t>
            </a:r>
            <a:r>
              <a:rPr lang="en-US" sz="2400" dirty="0"/>
              <a:t> methods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on’t </a:t>
            </a:r>
            <a:r>
              <a:rPr lang="en-US" b="1" dirty="0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epeat </a:t>
            </a:r>
            <a:r>
              <a:rPr lang="en-US" b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ourself</a:t>
            </a:r>
          </a:p>
          <a:p>
            <a:r>
              <a:rPr lang="en-US" sz="2400" dirty="0"/>
              <a:t>Variable scoping and </a:t>
            </a:r>
            <a:r>
              <a:rPr lang="en-US" sz="2400" b="1" dirty="0"/>
              <a:t>static</a:t>
            </a:r>
            <a:r>
              <a:rPr lang="en-US" sz="2400" dirty="0"/>
              <a:t> methods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stack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3E56-B8BE-4538-8E8C-F97AFB22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B43039-2B47-4749-A2E7-44FC10A941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Switch statement.</a:t>
            </a:r>
          </a:p>
          <a:p>
            <a:pPr lvl="1"/>
            <a:r>
              <a:rPr lang="en-US" dirty="0">
                <a:ea typeface="+mn-lt"/>
                <a:cs typeface="+mn-lt"/>
              </a:rPr>
              <a:t>Alternative to if…else if…else ladder</a:t>
            </a:r>
          </a:p>
          <a:p>
            <a:r>
              <a:rPr lang="en-US" sz="2400" dirty="0"/>
              <a:t>Errors and an introduction to Exception Handling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Different types of errors you will encounter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Checked and unchecked errors</a:t>
            </a:r>
          </a:p>
          <a:p>
            <a:pPr lvl="1"/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  <a:ea typeface="+mn-lt"/>
                <a:cs typeface="+mn-lt"/>
              </a:rPr>
              <a:t>try</a:t>
            </a:r>
            <a:r>
              <a:rPr lang="en-GB" dirty="0">
                <a:ea typeface="+mn-lt"/>
                <a:cs typeface="+mn-lt"/>
              </a:rPr>
              <a:t>/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  <a:ea typeface="+mn-lt"/>
                <a:cs typeface="+mn-lt"/>
              </a:rPr>
              <a:t>except</a:t>
            </a:r>
            <a:r>
              <a:rPr lang="en-GB" dirty="0">
                <a:ea typeface="+mn-lt"/>
                <a:cs typeface="+mn-lt"/>
              </a:rPr>
              <a:t>/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  <a:ea typeface="+mn-lt"/>
                <a:cs typeface="+mn-lt"/>
              </a:rPr>
              <a:t>finally</a:t>
            </a:r>
            <a:r>
              <a:rPr lang="en-GB" dirty="0">
                <a:ea typeface="+mn-lt"/>
                <a:cs typeface="+mn-lt"/>
              </a:rPr>
              <a:t> blocks</a:t>
            </a:r>
          </a:p>
          <a:p>
            <a:endParaRPr lang="en-GB" sz="24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346A9F-767B-4A48-99FD-E37152D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C7BB929-F00E-4B16-BA75-61FA983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unexpected situations (part 2.)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271DF-E37D-4DC0-B738-0143E1EC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happens?</a:t>
            </a:r>
          </a:p>
          <a:p>
            <a:r>
              <a:rPr lang="en-US" dirty="0"/>
              <a:t>If a program tries to read an integer, but text is input: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number is divided a number by zero: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EE0C07F-E7E1-4831-AB9B-2419EA0F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2AB4BA4-A41F-45AA-B8D4-C76CE98D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5262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unexpected situations (part 3.)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C21F-F836-40E5-A185-BDE792DE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program tries to read an integer, but text is input an input mismatch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GB" dirty="0"/>
              <a:t> occurs: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>
                <a:latin typeface="Consolas" panose="020B0609020204030204" pitchFamily="49" charset="0"/>
              </a:rPr>
              <a:t>Please enter an integer: ten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java.util.InputMismatchException</a:t>
            </a:r>
            <a:endParaRPr lang="en-GB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at 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java.base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java.util.Scanner.throwFor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(Scanner.java:939)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at 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java.base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java.util.Scanner.next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(Scanner.java:1594)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at 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java.base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java.util.Scanner.nextInt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(Scanner.java:2258)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at 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java.base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java.util.Scanner.nextInt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(Scanner.java:2212)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at 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App.main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(App.java:8)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1D0AD02-9931-402D-A38B-34EC641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4F3D3A8-B5DB-41D6-BA0E-1A4BFB4B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09474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exceptions (part 1.)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Java provides </a:t>
            </a:r>
            <a:r>
              <a:rPr lang="en-US" b="1" dirty="0"/>
              <a:t>exception classes</a:t>
            </a:r>
            <a:r>
              <a:rPr lang="en-US" dirty="0"/>
              <a:t>, which will </a:t>
            </a:r>
            <a:r>
              <a:rPr lang="en-US" b="1" dirty="0"/>
              <a:t>detect</a:t>
            </a:r>
            <a:r>
              <a:rPr lang="en-US" dirty="0"/>
              <a:t> an </a:t>
            </a:r>
            <a:r>
              <a:rPr lang="en-US" b="1" dirty="0"/>
              <a:t>error event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The java runtime environment determines which exception has occurred and an object of the given class is generated. This process is known as </a:t>
            </a:r>
            <a:r>
              <a:rPr lang="en-US" b="1" dirty="0"/>
              <a:t>throwing </a:t>
            </a:r>
            <a:r>
              <a:rPr lang="en-US" dirty="0"/>
              <a:t>an</a:t>
            </a:r>
            <a:r>
              <a:rPr lang="en-US" b="1" dirty="0"/>
              <a:t> exception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These exception classes have been named to reflect the nature of the exception: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ArrayIndexOutOfBoundsException</a:t>
            </a:r>
            <a:endParaRPr lang="en-US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InputMismatchException</a:t>
            </a:r>
            <a:endParaRPr lang="en-US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NumberFormatException</a:t>
            </a:r>
            <a:endParaRPr lang="en-US" sz="28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800" dirty="0"/>
              <a:t>…</a:t>
            </a:r>
            <a:endParaRPr lang="en-GB" sz="2800" dirty="0"/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CD888AA-2C9C-4B24-B23C-446A8E73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CE1B75B-8915-43E3-B143-1CC8E1CA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5931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exceptions (part 2.)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Exceptions</a:t>
            </a:r>
            <a:r>
              <a:rPr lang="en-US" dirty="0"/>
              <a:t> </a:t>
            </a:r>
            <a:r>
              <a:rPr lang="en-US" u="sng" dirty="0"/>
              <a:t>are not</a:t>
            </a:r>
            <a:r>
              <a:rPr lang="en-US" dirty="0"/>
              <a:t> unconditionally fatal!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We can either write our own code to deal with the consequences of an event or let the Java Runtime display an error message and terminate the program.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 well designed and written program will include code to trap runtime errors: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use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-else</a:t>
            </a:r>
            <a:r>
              <a:rPr lang="en-US" sz="2800" dirty="0"/>
              <a:t> to check that an object has been instantiated,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use </a:t>
            </a:r>
            <a:r>
              <a:rPr lang="en-US" sz="2800" dirty="0">
                <a:latin typeface="Consolas" panose="020B0609020204030204" pitchFamily="49" charset="0"/>
              </a:rPr>
              <a:t>loop</a:t>
            </a:r>
            <a:r>
              <a:rPr lang="en-US" sz="2800" dirty="0"/>
              <a:t> statements until valid input is received when appropriate,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provide </a:t>
            </a:r>
            <a:r>
              <a:rPr lang="en-US" sz="2800" dirty="0">
                <a:latin typeface="Consolas" panose="020B0609020204030204" pitchFamily="49" charset="0"/>
              </a:rPr>
              <a:t>default</a:t>
            </a:r>
            <a:r>
              <a:rPr lang="en-US" sz="2800" dirty="0"/>
              <a:t> statement in a 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sz="2800" dirty="0"/>
              <a:t> statement,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…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64D02B6-01F9-4E02-811A-23F66E22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2B7B5B-AEB6-49A2-9262-62159204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718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8048FB-EA0D-4F8A-8597-525ECF4A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 t</a:t>
            </a:r>
            <a:r>
              <a:rPr lang="en-US" sz="4000" dirty="0"/>
              <a:t>wo types of exceptions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A15851-42E5-4EEB-B088-11C6F9E4E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Checked exceptions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F69B0-C672-4646-87D2-F60DB95B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1981201"/>
            <a:ext cx="5637576" cy="31882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programmer must declare these in a method (e.g.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dirty="0"/>
              <a:t>) or write code to deal with these.</a:t>
            </a:r>
          </a:p>
          <a:p>
            <a:pPr>
              <a:lnSpc>
                <a:spcPct val="120000"/>
              </a:lnSpc>
            </a:pPr>
            <a:r>
              <a:rPr lang="en-US" dirty="0"/>
              <a:t>The compiler will check to see if we have done this.</a:t>
            </a:r>
          </a:p>
          <a:p>
            <a:pPr>
              <a:lnSpc>
                <a:spcPct val="120000"/>
              </a:lnSpc>
            </a:pPr>
            <a:r>
              <a:rPr lang="en-US" i="1" dirty="0"/>
              <a:t>Most</a:t>
            </a:r>
            <a:r>
              <a:rPr lang="en-US" dirty="0"/>
              <a:t> I/O events are checked (e.g. exceptions such as keyboard locked, file corrupt, etc.)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96C01-5B18-4994-B9CF-59CB5463C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Unchecked exceptions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3A4998-19B1-4BF9-93E3-6FADF6A08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81201"/>
            <a:ext cx="5665306" cy="31882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compiler does not check for these.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decide ourselves if we want to write code to catch these or let them be thrown further.</a:t>
            </a:r>
          </a:p>
          <a:p>
            <a:pPr>
              <a:lnSpc>
                <a:spcPct val="120000"/>
              </a:lnSpc>
            </a:pPr>
            <a:r>
              <a:rPr lang="en-US" dirty="0"/>
              <a:t>Often exceptions </a:t>
            </a:r>
            <a:r>
              <a:rPr lang="en-US" i="1" dirty="0"/>
              <a:t>may be avoided</a:t>
            </a:r>
            <a:r>
              <a:rPr lang="en-US" dirty="0"/>
              <a:t>, but will lead to program failing (e.g. input mismatch, divide by zero, array out of bounds,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DBC5-8C8D-4D53-B167-414A2FF6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24</a:t>
            </a:fld>
            <a:endParaRPr lang="en-GB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A89CDC5-AD67-42A5-9D01-E5E96085CB5B}"/>
              </a:ext>
            </a:extLst>
          </p:cNvPr>
          <p:cNvSpPr txBox="1">
            <a:spLocks/>
          </p:cNvSpPr>
          <p:nvPr/>
        </p:nvSpPr>
        <p:spPr>
          <a:xfrm>
            <a:off x="360000" y="5432398"/>
            <a:ext cx="11477506" cy="795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u="sng" dirty="0"/>
              <a:t>Note</a:t>
            </a:r>
            <a:r>
              <a:rPr lang="en-US" sz="2400" b="0" dirty="0"/>
              <a:t> ‘Checked’ here refers to whether the given exception is checked by the compiler or simply ignored.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6DC7665-02B1-4F99-B5DD-E6139157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2528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2" name="AutoShape 18"/>
          <p:cNvCxnSpPr>
            <a:cxnSpLocks noChangeShapeType="1"/>
            <a:stCxn id="1028" idx="0"/>
          </p:cNvCxnSpPr>
          <p:nvPr/>
        </p:nvCxnSpPr>
        <p:spPr bwMode="auto">
          <a:xfrm flipH="1" flipV="1">
            <a:off x="6798321" y="1450445"/>
            <a:ext cx="2689671" cy="661886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41" name="AutoShape 17"/>
          <p:cNvCxnSpPr>
            <a:cxnSpLocks noChangeShapeType="1"/>
            <a:stCxn id="1027" idx="0"/>
          </p:cNvCxnSpPr>
          <p:nvPr/>
        </p:nvCxnSpPr>
        <p:spPr bwMode="auto">
          <a:xfrm flipV="1">
            <a:off x="2704009" y="1446087"/>
            <a:ext cx="2689672" cy="677813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47" name="AutoShape 23"/>
          <p:cNvCxnSpPr>
            <a:cxnSpLocks noChangeShapeType="1"/>
            <a:stCxn id="1033" idx="0"/>
          </p:cNvCxnSpPr>
          <p:nvPr/>
        </p:nvCxnSpPr>
        <p:spPr bwMode="auto">
          <a:xfrm flipH="1" flipV="1">
            <a:off x="10046345" y="2426656"/>
            <a:ext cx="1281321" cy="478903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45" name="AutoShape 21"/>
          <p:cNvCxnSpPr>
            <a:cxnSpLocks noChangeShapeType="1"/>
            <a:stCxn id="1031" idx="0"/>
          </p:cNvCxnSpPr>
          <p:nvPr/>
        </p:nvCxnSpPr>
        <p:spPr bwMode="auto">
          <a:xfrm flipV="1">
            <a:off x="7715333" y="2413695"/>
            <a:ext cx="1250275" cy="471573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52" name="AutoShape 28"/>
          <p:cNvCxnSpPr>
            <a:cxnSpLocks noChangeShapeType="1"/>
            <a:stCxn id="1029" idx="0"/>
          </p:cNvCxnSpPr>
          <p:nvPr/>
        </p:nvCxnSpPr>
        <p:spPr bwMode="auto">
          <a:xfrm flipH="1" flipV="1">
            <a:off x="3265628" y="2448887"/>
            <a:ext cx="2128054" cy="456672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44" name="AutoShape 20"/>
          <p:cNvCxnSpPr>
            <a:cxnSpLocks noChangeShapeType="1"/>
            <a:stCxn id="1030" idx="0"/>
          </p:cNvCxnSpPr>
          <p:nvPr/>
        </p:nvCxnSpPr>
        <p:spPr bwMode="auto">
          <a:xfrm flipV="1">
            <a:off x="1111213" y="2448887"/>
            <a:ext cx="1027646" cy="456672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702055" y="3905251"/>
            <a:ext cx="0" cy="1190625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cxnSp>
        <p:nvCxnSpPr>
          <p:cNvPr id="1053" name="AutoShape 29"/>
          <p:cNvCxnSpPr>
            <a:cxnSpLocks noChangeShapeType="1"/>
          </p:cNvCxnSpPr>
          <p:nvPr/>
        </p:nvCxnSpPr>
        <p:spPr bwMode="auto">
          <a:xfrm>
            <a:off x="4533405" y="3897313"/>
            <a:ext cx="0" cy="1190625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403850" y="1123824"/>
            <a:ext cx="1384300" cy="31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b="1" dirty="0">
                <a:latin typeface="Consolas" panose="020B0609020204030204" pitchFamily="49" charset="0"/>
                <a:cs typeface="Arial" pitchFamily="34" charset="0"/>
              </a:rPr>
              <a:t>Throwable</a:t>
            </a:r>
            <a:endParaRPr lang="en-US" sz="14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38859" y="2123900"/>
            <a:ext cx="1130300" cy="31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b="1" dirty="0">
                <a:latin typeface="Consolas" panose="020B0609020204030204" pitchFamily="49" charset="0"/>
                <a:cs typeface="Arial" pitchFamily="34" charset="0"/>
              </a:rPr>
              <a:t>Exception</a:t>
            </a:r>
            <a:endParaRPr lang="en-US" sz="14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62765" y="2905559"/>
            <a:ext cx="1861834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RunTimeException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1043" name="AutoShape 19"/>
          <p:cNvCxnSpPr>
            <a:cxnSpLocks noChangeShapeType="1"/>
            <a:endCxn id="1029" idx="2"/>
          </p:cNvCxnSpPr>
          <p:nvPr/>
        </p:nvCxnSpPr>
        <p:spPr bwMode="auto">
          <a:xfrm flipV="1">
            <a:off x="5393681" y="3219884"/>
            <a:ext cx="1" cy="685368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29878" y="2905559"/>
            <a:ext cx="1562670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IOException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8972848" y="3897313"/>
            <a:ext cx="0" cy="342131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922842" y="2112331"/>
            <a:ext cx="1130300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>
                <a:latin typeface="Consolas" panose="020B0609020204030204" pitchFamily="49" charset="0"/>
                <a:cs typeface="Arial" pitchFamily="34" charset="0"/>
              </a:rPr>
              <a:t>Error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984937" y="2885268"/>
            <a:ext cx="1460792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AWTError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811427" y="2890118"/>
            <a:ext cx="1353130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ThreadDeath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565232" y="2905559"/>
            <a:ext cx="1524868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600" dirty="0" err="1">
                <a:latin typeface="Calibri" pitchFamily="34" charset="0"/>
                <a:cs typeface="Arial" pitchFamily="34" charset="0"/>
              </a:rPr>
              <a:t>VirtualMachine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6" name="AutoShape 22"/>
          <p:cNvCxnSpPr>
            <a:cxnSpLocks noChangeShapeType="1"/>
            <a:stCxn id="1032" idx="0"/>
            <a:endCxn id="1028" idx="2"/>
          </p:cNvCxnSpPr>
          <p:nvPr/>
        </p:nvCxnSpPr>
        <p:spPr bwMode="auto">
          <a:xfrm flipV="1">
            <a:off x="9487992" y="2426656"/>
            <a:ext cx="0" cy="463462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349502" y="4211638"/>
            <a:ext cx="2020390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ClassCastException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971909" y="4202932"/>
            <a:ext cx="2265946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NullPointerException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930805" y="4211638"/>
            <a:ext cx="2122336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ArithmeticException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093009" y="4962526"/>
            <a:ext cx="2868364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IndexOutOfBoundsException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6509348" y="4962526"/>
            <a:ext cx="2393352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NoSuchElementException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6516353" y="5684665"/>
            <a:ext cx="2382144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InputMismatchException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2958383" y="5651502"/>
            <a:ext cx="3137616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400" dirty="0" err="1">
                <a:latin typeface="Consolas" panose="020B0609020204030204" pitchFamily="49" charset="0"/>
                <a:cs typeface="Arial" pitchFamily="34" charset="0"/>
              </a:rPr>
              <a:t>ArrayIndexOutOfBoundsException</a:t>
            </a:r>
            <a:endParaRPr lang="en-US" sz="1400" dirty="0"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>
            <a:off x="3318968" y="3897313"/>
            <a:ext cx="5653880" cy="0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>
            <a:off x="3318968" y="3905251"/>
            <a:ext cx="7937" cy="306387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cxnSp>
        <p:nvCxnSpPr>
          <p:cNvPr id="1050" name="AutoShape 26"/>
          <p:cNvCxnSpPr>
            <a:cxnSpLocks noChangeShapeType="1"/>
            <a:endCxn id="1035" idx="0"/>
          </p:cNvCxnSpPr>
          <p:nvPr/>
        </p:nvCxnSpPr>
        <p:spPr bwMode="auto">
          <a:xfrm>
            <a:off x="6104882" y="3897313"/>
            <a:ext cx="0" cy="305619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cxnSp>
        <p:nvCxnSpPr>
          <p:cNvPr id="1055" name="AutoShape 31"/>
          <p:cNvCxnSpPr>
            <a:cxnSpLocks noChangeShapeType="1"/>
            <a:stCxn id="1040" idx="0"/>
            <a:endCxn id="1037" idx="2"/>
          </p:cNvCxnSpPr>
          <p:nvPr/>
        </p:nvCxnSpPr>
        <p:spPr bwMode="auto">
          <a:xfrm flipV="1">
            <a:off x="4527191" y="5276851"/>
            <a:ext cx="0" cy="374651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56" name="AutoShape 32"/>
          <p:cNvCxnSpPr>
            <a:cxnSpLocks noChangeShapeType="1"/>
            <a:stCxn id="1039" idx="0"/>
            <a:endCxn id="1038" idx="2"/>
          </p:cNvCxnSpPr>
          <p:nvPr/>
        </p:nvCxnSpPr>
        <p:spPr bwMode="auto">
          <a:xfrm flipH="1" flipV="1">
            <a:off x="7706024" y="5276851"/>
            <a:ext cx="1401" cy="407814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5836" y="4191000"/>
            <a:ext cx="2110754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1600" dirty="0" err="1">
                <a:latin typeface="Calibri" pitchFamily="34" charset="0"/>
                <a:cs typeface="Arial" pitchFamily="34" charset="0"/>
              </a:rPr>
              <a:t>FileNotFoundException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AutoShape 22"/>
          <p:cNvCxnSpPr>
            <a:cxnSpLocks noChangeShapeType="1"/>
            <a:stCxn id="65" idx="0"/>
            <a:endCxn id="1030" idx="2"/>
          </p:cNvCxnSpPr>
          <p:nvPr/>
        </p:nvCxnSpPr>
        <p:spPr bwMode="auto">
          <a:xfrm flipV="1">
            <a:off x="1111213" y="3219884"/>
            <a:ext cx="0" cy="971116"/>
          </a:xfrm>
          <a:prstGeom prst="straightConnector1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58C49F-900E-431D-9C25-C97C2438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 of Checked and Unchecked exceptions</a:t>
            </a:r>
            <a:endParaRPr lang="en-GB" sz="3200" dirty="0"/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B66713FA-9824-4EF5-95FE-F36F4C16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5938040-B5F5-442E-AD41-1589D7984420}"/>
              </a:ext>
            </a:extLst>
          </p:cNvPr>
          <p:cNvGrpSpPr/>
          <p:nvPr/>
        </p:nvGrpSpPr>
        <p:grpSpPr>
          <a:xfrm>
            <a:off x="10046345" y="4789745"/>
            <a:ext cx="1985039" cy="1382025"/>
            <a:chOff x="9703909" y="4773163"/>
            <a:chExt cx="1985039" cy="138202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C79BB5-EB1A-4C01-8FCF-E27F8985556A}"/>
                </a:ext>
              </a:extLst>
            </p:cNvPr>
            <p:cNvSpPr/>
            <p:nvPr/>
          </p:nvSpPr>
          <p:spPr>
            <a:xfrm>
              <a:off x="9703909" y="4773163"/>
              <a:ext cx="1985039" cy="1382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>
                  <a:solidFill>
                    <a:schemeClr val="tx1"/>
                  </a:solidFill>
                </a:rPr>
                <a:t>Key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DDD3B9F7-1E7B-412A-BF94-BE0D68C9F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5670" y="5214850"/>
              <a:ext cx="1562670" cy="31432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400" b="1" dirty="0">
                  <a:latin typeface="Consolas" panose="020B0609020204030204" pitchFamily="49" charset="0"/>
                  <a:cs typeface="Arial" pitchFamily="34" charset="0"/>
                </a:rPr>
                <a:t>CHECKED</a:t>
              </a:r>
              <a:endParaRPr lang="en-US" sz="1400" b="1" dirty="0">
                <a:latin typeface="Consolas" panose="020B0609020204030204" pitchFamily="49" charset="0"/>
                <a:cs typeface="Arial" pitchFamily="34" charset="0"/>
              </a:endParaRPr>
            </a:p>
          </p:txBody>
        </p:sp>
        <p:sp>
          <p:nvSpPr>
            <p:cNvPr id="128" name="Text Box 4">
              <a:extLst>
                <a:ext uri="{FF2B5EF4-FFF2-40B4-BE49-F238E27FC236}">
                  <a16:creationId xmlns:a16="http://schemas.microsoft.com/office/drawing/2014/main" id="{BD7A51C7-F955-4A76-984D-CE24EA54E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5670" y="5684665"/>
              <a:ext cx="1562670" cy="31432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400" b="1" dirty="0">
                  <a:latin typeface="Consolas" panose="020B0609020204030204" pitchFamily="49" charset="0"/>
                  <a:cs typeface="Arial" pitchFamily="34" charset="0"/>
                </a:rPr>
                <a:t>UNCHECKED</a:t>
              </a:r>
              <a:endParaRPr lang="en-US" sz="1400" b="1" dirty="0"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13B365CE-DD0A-4967-B4B9-27ACD21C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330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C51AC-C6E7-4897-9B3D-EAD41A83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Programmers </a:t>
            </a:r>
            <a:r>
              <a:rPr lang="en-US" sz="2600" u="sng" dirty="0"/>
              <a:t>must</a:t>
            </a:r>
            <a:r>
              <a:rPr lang="en-US" sz="2600" dirty="0"/>
              <a:t> ‘deal’ with checked exceptions either by: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Declaring the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sz="2600" dirty="0"/>
              <a:t> in the method that gives rise to the exception (called </a:t>
            </a:r>
            <a:r>
              <a:rPr lang="en-US" sz="2600" i="1" dirty="0"/>
              <a:t>throwing</a:t>
            </a:r>
            <a:r>
              <a:rPr lang="en-US" sz="2600" dirty="0"/>
              <a:t> the exception). </a:t>
            </a:r>
            <a:br>
              <a:rPr lang="en-US" sz="2600" dirty="0"/>
            </a:br>
            <a:r>
              <a:rPr lang="en-US" sz="2600" dirty="0"/>
              <a:t>We say that the </a:t>
            </a:r>
            <a:r>
              <a:rPr lang="en-US" sz="2600" i="1" dirty="0"/>
              <a:t>method</a:t>
            </a:r>
            <a:r>
              <a:rPr lang="en-US" sz="2600" dirty="0"/>
              <a:t> is </a:t>
            </a:r>
            <a:r>
              <a:rPr lang="en-US" sz="2600" i="1" dirty="0"/>
              <a:t>claiming the exception</a:t>
            </a:r>
            <a:r>
              <a:rPr lang="en-US" sz="2600" dirty="0"/>
              <a:t>, i.e. the method will pass on the exception that it might generate.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Writing code inside a method where the exception may occur to deal with it, using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2600" dirty="0"/>
              <a:t>-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2600" dirty="0"/>
              <a:t> blocks.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600" dirty="0"/>
              <a:t>Which methods have the checked exceptions?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The API will tell us.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The compiler (or NetBeans) will let us know.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67C8335-8FB7-4361-8B8D-F44C51F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0E2F10-73E3-4E75-92BA-70D2255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553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 (part 1.)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32000"/>
            <a:ext cx="7380650" cy="4896000"/>
          </a:xfrm>
        </p:spPr>
        <p:txBody>
          <a:bodyPr/>
          <a:lstStyle/>
          <a:p>
            <a:r>
              <a:rPr lang="en-GB" dirty="0"/>
              <a:t>If a method in which an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GB" dirty="0"/>
              <a:t> occurs does not handle the exception (i.e.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GB" dirty="0"/>
              <a:t> the exception), then the method is terminated, and control goes back to the calling statement.</a:t>
            </a:r>
          </a:p>
          <a:p>
            <a:endParaRPr lang="en-GB" dirty="0"/>
          </a:p>
          <a:p>
            <a:r>
              <a:rPr lang="en-GB" dirty="0"/>
              <a:t>Ultimately the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GB" dirty="0"/>
              <a:t> will be </a:t>
            </a:r>
            <a:r>
              <a:rPr lang="en-GB" b="1" dirty="0">
                <a:solidFill>
                  <a:srgbClr val="7030A0"/>
                </a:solidFill>
              </a:rPr>
              <a:t>thrown</a:t>
            </a:r>
            <a:r>
              <a:rPr lang="en-GB" dirty="0"/>
              <a:t> back to the </a:t>
            </a:r>
            <a:r>
              <a:rPr lang="en-GB" dirty="0">
                <a:latin typeface="Consolas" panose="020B0609020204030204" pitchFamily="49" charset="0"/>
              </a:rPr>
              <a:t>main</a:t>
            </a:r>
            <a:r>
              <a:rPr lang="en-GB" dirty="0"/>
              <a:t> method, which, if it does not handle the exception, will be terminated </a:t>
            </a:r>
          </a:p>
          <a:p>
            <a:pPr lvl="1"/>
            <a:r>
              <a:rPr lang="en-GB" sz="2800" dirty="0"/>
              <a:t>Causing the program in a most ungracious</a:t>
            </a:r>
            <a:r>
              <a:rPr lang="en-GB" sz="2800"/>
              <a:t>, undignified way </a:t>
            </a:r>
            <a:r>
              <a:rPr lang="en-GB" sz="2800">
                <a:sym typeface="Wingdings" panose="05000000000000000000" pitchFamily="2" charset="2"/>
              </a:rPr>
              <a:t></a:t>
            </a:r>
            <a:r>
              <a:rPr lang="en-GB" sz="2800"/>
              <a:t>!</a:t>
            </a:r>
            <a:endParaRPr lang="en-US" sz="2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44F871-01AD-4C0F-9340-2E3618E9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  <p:pic>
        <p:nvPicPr>
          <p:cNvPr id="8" name="Picture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CC85803-16E4-4158-960F-B5ABB69C7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7" y="325500"/>
            <a:ext cx="4029075" cy="57150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0F8677E-125E-4E07-9507-B316CFCD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0258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54494" y="2837100"/>
            <a:ext cx="682981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code...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 (part 2.)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910206-D008-4C07-A0BD-5A543C82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 method that does not handle a checked exception must be declared with a ‘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Some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2600" dirty="0"/>
              <a:t>’ clause with the method (after the method header), and on any other method using or calling it.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0AE8780-EC93-4275-BAEF-DA75FE35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28</a:t>
            </a:fld>
            <a:endParaRPr lang="en-GB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617214" y="3643653"/>
            <a:ext cx="468477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code...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5295900" y="4541520"/>
            <a:ext cx="1888404" cy="7614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2089150" y="3736181"/>
            <a:ext cx="1485982" cy="4381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6949440" y="3116579"/>
            <a:ext cx="793706" cy="58128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158236" y="4393218"/>
            <a:ext cx="4684776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some code doing input, that may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cause an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 flipV="1">
            <a:off x="8237220" y="3848100"/>
            <a:ext cx="2322493" cy="52471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0D077A6-0EBE-47DD-8A8D-16E5A3CA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7021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76808" grpId="0" animBg="1"/>
      <p:bldP spid="76810" grpId="0" animBg="1"/>
      <p:bldP spid="768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 (part 3.)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910206-D008-4C07-A0BD-5A543C82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Some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2800" dirty="0"/>
              <a:t> </a:t>
            </a:r>
            <a:r>
              <a:rPr lang="en-US" sz="2600" dirty="0"/>
              <a:t>clause with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600" dirty="0"/>
              <a:t>-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600" dirty="0"/>
              <a:t>: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0AE8780-EC93-4275-BAEF-DA75FE35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29</a:t>
            </a:fld>
            <a:endParaRPr lang="en-GB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60000" y="2148821"/>
            <a:ext cx="4546019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code...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exception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code...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737676" y="2964816"/>
            <a:ext cx="4716648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code...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5474208" y="3908760"/>
            <a:ext cx="1667510" cy="2852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2511552" y="3116578"/>
            <a:ext cx="1241679" cy="1508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>
            <a:off x="3304031" y="3247427"/>
            <a:ext cx="3753539" cy="50057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147224" y="4035999"/>
            <a:ext cx="4684776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some code doing input, that may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cause an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IOException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 flipV="1">
            <a:off x="8454323" y="3267455"/>
            <a:ext cx="2322493" cy="77490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101AC4C-F026-461B-953E-F21DAA75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8086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76808" grpId="0" animBg="1"/>
      <p:bldP spid="76810" grpId="0" animBg="1"/>
      <p:bldP spid="768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829F1D-ECF7-4F1C-A457-836F3545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2C1F46-78BD-40C0-962D-9A9E7B9E0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the if statement is just too much…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9C32-B43B-467A-BB09-DF57A6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6D508-9A9C-40EB-9677-721832A8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0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exceptions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Attempt to deal with an exception using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dirty="0"/>
              <a:t> block.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that may cause an exception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action to recover from exception 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carry on here if the method has not terminated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61FEB3E-B6D3-4A34-BD5B-25EA0D1F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E6DB525-D3B7-40B1-A14B-D09221F2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196017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dirty="0"/>
              <a:t> blocks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5A4F72-BA91-4370-B990-E6FC1B00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If no exceptions occur in the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600" dirty="0"/>
              <a:t> block, the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600" dirty="0"/>
              <a:t> block(s) are ignored.</a:t>
            </a:r>
          </a:p>
          <a:p>
            <a:r>
              <a:rPr lang="en-US" sz="2600" dirty="0"/>
              <a:t>A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600" dirty="0"/>
              <a:t> block should be given specific exception to deal with as a parameter: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ArrayIndexOutOfBoundsException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 </a:t>
            </a:r>
          </a:p>
          <a:p>
            <a:pPr marL="0" indent="0">
              <a:buNone/>
            </a:pP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 </a:t>
            </a:r>
          </a:p>
          <a:p>
            <a:r>
              <a:rPr lang="en-US" sz="2600" dirty="0"/>
              <a:t>Exceptions belong to a </a:t>
            </a:r>
            <a:r>
              <a:rPr lang="en-US" sz="2600" i="1" dirty="0"/>
              <a:t>hierarchy</a:t>
            </a:r>
            <a:r>
              <a:rPr lang="en-US" sz="2600" dirty="0"/>
              <a:t> of classes.</a:t>
            </a:r>
          </a:p>
          <a:p>
            <a:r>
              <a:rPr lang="en-US" sz="2600" dirty="0"/>
              <a:t>The class </a:t>
            </a: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2600" dirty="0"/>
              <a:t> is the most general of these classes and, if used, </a:t>
            </a:r>
            <a:r>
              <a:rPr lang="en-US" sz="2600" b="1" dirty="0"/>
              <a:t>must come </a:t>
            </a:r>
            <a:r>
              <a:rPr lang="en-US" sz="2600" dirty="0"/>
              <a:t>as the </a:t>
            </a:r>
            <a:r>
              <a:rPr lang="en-US" sz="2600" b="1" dirty="0"/>
              <a:t>last</a:t>
            </a:r>
            <a:r>
              <a:rPr lang="en-US" sz="2600" dirty="0"/>
              <a:t>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600" dirty="0"/>
              <a:t> clause.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DF41FF8-9361-4F96-9DB5-33C52AA5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31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7D59B1-5D0B-42EB-A8FF-657F33EF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3756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dirty="0"/>
              <a:t> blocks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Within the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dirty="0"/>
              <a:t> block, programmers can, if they choose, interrogate the exception object using some </a:t>
            </a: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dirty="0"/>
              <a:t> methods, some of which are listed here: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828E9AC-90E2-40AA-B4AD-9828C75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32</a:t>
            </a:fld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672" y="3026640"/>
          <a:ext cx="1058265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printStackTrace</a:t>
                      </a:r>
                      <a:r>
                        <a:rPr lang="en-GB" sz="2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Prints (to the console) a stack trace of the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0" kern="120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Returns a detailed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0" kern="120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getMessage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Returns a summary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03B500D-A3FF-4EA1-AEB5-622035BA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57600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catch blocks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04434-E3AD-4B7A-878C-3C1797E8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than one exception can be thrown in a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dirty="0"/>
              <a:t> block:</a:t>
            </a:r>
          </a:p>
          <a:p>
            <a:r>
              <a:rPr lang="en-US" dirty="0"/>
              <a:t>Each </a:t>
            </a:r>
            <a:r>
              <a:rPr lang="en-US" b="1" dirty="0"/>
              <a:t>must have </a:t>
            </a:r>
            <a:r>
              <a:rPr lang="en-US" dirty="0"/>
              <a:t>its </a:t>
            </a:r>
            <a:r>
              <a:rPr lang="en-US" b="1" dirty="0"/>
              <a:t>own catch block</a:t>
            </a:r>
            <a:r>
              <a:rPr lang="en-US" dirty="0"/>
              <a:t>.</a:t>
            </a:r>
          </a:p>
          <a:p>
            <a:r>
              <a:rPr lang="en-US" dirty="0"/>
              <a:t>Order of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dirty="0"/>
              <a:t> blocks is important!</a:t>
            </a:r>
          </a:p>
          <a:p>
            <a:r>
              <a:rPr lang="en-US" dirty="0"/>
              <a:t>To catch all possible exceptions: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 </a:t>
            </a:r>
          </a:p>
          <a:p>
            <a:r>
              <a:rPr lang="en-US" dirty="0"/>
              <a:t>But... It’s not always very easy to find out what the exception was.</a:t>
            </a:r>
          </a:p>
          <a:p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995B9A2-2818-4E18-BB5A-7681701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33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5949F9-6687-42A5-BC28-01201A71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75083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46E6A-08AD-4DAC-AA52-EDB56878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misuse </a:t>
            </a:r>
            <a:r>
              <a:rPr lang="en-GB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dirty="0"/>
              <a:t> handling!</a:t>
            </a:r>
          </a:p>
          <a:p>
            <a:r>
              <a:rPr lang="en-US" dirty="0"/>
              <a:t>There is some performance/processing overhead in using exceptions.</a:t>
            </a:r>
          </a:p>
          <a:p>
            <a:r>
              <a:rPr lang="en-US" dirty="0"/>
              <a:t>Use logic tests rather than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dirty="0"/>
              <a:t> blocks for the unchecked exceptions. Use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where possible: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someObject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myScannerObject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hasNextInt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dirty="0"/>
              <a:t>Exception handling should be reserved for the events that </a:t>
            </a:r>
            <a:r>
              <a:rPr lang="en-US" b="1" u="sng" dirty="0">
                <a:solidFill>
                  <a:srgbClr val="7030A0"/>
                </a:solidFill>
              </a:rPr>
              <a:t>should not</a:t>
            </a:r>
            <a:r>
              <a:rPr lang="en-US" dirty="0"/>
              <a:t> </a:t>
            </a:r>
            <a:r>
              <a:rPr lang="en-US" i="1" dirty="0"/>
              <a:t>normally</a:t>
            </a:r>
            <a:r>
              <a:rPr lang="en-US" dirty="0"/>
              <a:t> happen.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6C3EAF5-92E2-47BF-9DBD-B7F94021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34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CB2B598-1CE9-4E8C-8779-79FC2628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1110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input and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dirty="0"/>
              <a:t> class (part 1.)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Text can be made up of any valid characters:</a:t>
            </a:r>
          </a:p>
          <a:p>
            <a:pPr lvl="1">
              <a:spcBef>
                <a:spcPts val="1000"/>
              </a:spcBef>
            </a:pPr>
            <a:r>
              <a:rPr lang="en-US" sz="2600" dirty="0"/>
              <a:t>alphabetic, numeric, punctuation, space, newline, etc.</a:t>
            </a:r>
          </a:p>
          <a:p>
            <a:r>
              <a:rPr lang="en-US" sz="2600" dirty="0"/>
              <a:t>‘whitespace’  means new line, space, tab characters.</a:t>
            </a:r>
          </a:p>
          <a:p>
            <a:r>
              <a:rPr lang="en-US" sz="2600" dirty="0"/>
              <a:t>The </a:t>
            </a: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2600" dirty="0"/>
              <a:t> class has methods to read text using one or more spaces as  the delimiter.</a:t>
            </a:r>
          </a:p>
          <a:p>
            <a:pPr lvl="1">
              <a:spcBef>
                <a:spcPts val="1000"/>
              </a:spcBef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reads the next text as a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/>
              <a:t>.</a:t>
            </a:r>
          </a:p>
          <a:p>
            <a:pPr lvl="1">
              <a:spcBef>
                <a:spcPts val="1000"/>
              </a:spcBef>
            </a:pP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nextLine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reads text to the end of the line (enter) as a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/>
              <a:t>.</a:t>
            </a:r>
          </a:p>
          <a:p>
            <a:pPr lvl="1">
              <a:spcBef>
                <a:spcPts val="1000"/>
              </a:spcBef>
            </a:pP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nextInt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reads the next text as an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sz="2600" dirty="0"/>
              <a:t>.</a:t>
            </a:r>
          </a:p>
          <a:p>
            <a:pPr lvl="1">
              <a:spcBef>
                <a:spcPts val="1000"/>
              </a:spcBef>
            </a:pP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reads the next text as a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C15B611-B9DE-45C1-9797-4D2C1CB9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35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017CDA6-8146-4567-93B0-D15812F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1765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input and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dirty="0"/>
              <a:t> class (part 2.)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FCF29A-ADDB-4D5B-BC0A-49AD1C07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The</a:t>
            </a:r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Scanner</a:t>
            </a:r>
            <a:r>
              <a:rPr lang="en-US" sz="2600" dirty="0"/>
              <a:t> method 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nextLine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reads a </a:t>
            </a:r>
            <a:r>
              <a:rPr lang="en-US" sz="2600" i="1" dirty="0"/>
              <a:t>whole</a:t>
            </a:r>
            <a:r>
              <a:rPr lang="en-US" sz="2600" dirty="0"/>
              <a:t> line (newline character is the delimiter) so spaces between ‘tokens’ can be included.</a:t>
            </a:r>
          </a:p>
          <a:p>
            <a:r>
              <a:rPr lang="en-GB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2600" dirty="0"/>
              <a:t> can ‘look ahead’ to see if there is more input to read, and if so, check the </a:t>
            </a:r>
            <a:r>
              <a:rPr lang="en-US" sz="2600" i="1" dirty="0"/>
              <a:t>type</a:t>
            </a:r>
            <a:r>
              <a:rPr lang="en-US" sz="2600" dirty="0"/>
              <a:t> of input.</a:t>
            </a:r>
          </a:p>
          <a:p>
            <a:pPr lvl="1"/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hasNext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</a:t>
            </a:r>
            <a:r>
              <a:rPr lang="en-GB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600" dirty="0"/>
              <a:t> if there is something else (a token) to read.</a:t>
            </a:r>
          </a:p>
          <a:p>
            <a:pPr lvl="1"/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hasNextInt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600" dirty="0"/>
              <a:t> if the next ‘token’ is an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sz="2600" dirty="0"/>
              <a:t>.</a:t>
            </a:r>
            <a:endParaRPr lang="en-US" sz="26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hasNextDouble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600" dirty="0"/>
              <a:t> if the next ‘token’ is a </a:t>
            </a:r>
            <a:r>
              <a:rPr lang="en-US" sz="26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600" dirty="0"/>
              <a:t>.</a:t>
            </a:r>
            <a:endParaRPr lang="en-US" sz="26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hasNextLine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600" dirty="0"/>
              <a:t> if there is another line to read.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BF6B9EF-CD7C-4F09-A989-FE2BC124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36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93DC845-5E35-47DD-A4E9-AE9E7093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5675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input and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dirty="0"/>
              <a:t> class (part 3.)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D05D12-3638-4CCB-840A-A71BDDE5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/>
              <a:t> throws </a:t>
            </a:r>
            <a:r>
              <a:rPr lang="en-US" i="1" dirty="0"/>
              <a:t>unchecked</a:t>
            </a:r>
            <a:r>
              <a:rPr lang="en-US" dirty="0"/>
              <a:t> 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65124C-A178-4679-B065-2A003455A5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dirty="0"/>
              <a:t> wrong type of data input.</a:t>
            </a:r>
          </a:p>
          <a:p>
            <a:endParaRPr lang="en-US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dirty="0"/>
              <a:t> if input is exhausted.</a:t>
            </a:r>
            <a:br>
              <a:rPr lang="en-US" dirty="0"/>
            </a:br>
            <a:endParaRPr lang="en-US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8B0E4D-C605-4A23-BFC6-50A7AA8A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Which is better to trap input errors?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CBCCF-DEEB-44CA-A0B3-08A2EFED36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{ }</a:t>
            </a:r>
            <a:r>
              <a:rPr lang="en-US" dirty="0"/>
              <a:t> and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() { }</a:t>
            </a:r>
            <a:r>
              <a:rPr lang="en-US" dirty="0"/>
              <a:t> blocks.</a:t>
            </a:r>
          </a:p>
          <a:p>
            <a:endParaRPr lang="en-US" dirty="0"/>
          </a:p>
          <a:p>
            <a:r>
              <a:rPr lang="en-US" dirty="0"/>
              <a:t>To use the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hasNext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methods.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9D50F9-A34C-476C-A858-4CC108C1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D0F397F-D765-4695-AEDF-1B83C3C7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67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GB" dirty="0"/>
              <a:t> clause (part 1.)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81A296-34B7-4E9B-A451-C1BC2C1B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to summarise, three courses of action can take place in a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 block: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instructions within 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 block are all executed successfully.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GB" dirty="0"/>
              <a:t> occurs within 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 block; 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dirty="0"/>
              <a:t> block is exited and a matching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GB" dirty="0"/>
              <a:t> block is found for this 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 </a:t>
            </a: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GB" dirty="0"/>
              <a:t> occurs within the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block; the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block is exited but no matching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GB" dirty="0"/>
              <a:t> block is found for this exception; so the exception is thrown from the method.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9CA7FBD-BF0B-492F-B9E6-3D9B1C89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38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573701F-FA1F-496E-952A-93E4D2E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4731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GB" dirty="0"/>
              <a:t> clause (part 2.)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may be that, no matter which of these courses of action takes place, you wish to execute some additional instructions </a:t>
            </a:r>
            <a:r>
              <a:rPr lang="en-GB" i="1" dirty="0"/>
              <a:t>before</a:t>
            </a:r>
            <a:r>
              <a:rPr lang="en-GB" dirty="0"/>
              <a:t> the method terminates.</a:t>
            </a:r>
          </a:p>
          <a:p>
            <a:r>
              <a:rPr lang="en-GB" dirty="0"/>
              <a:t>Often, such a scenario arises when you wish to carry out some clean-up code, such as closing a file or a network connection that you have opened in the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block.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GB" dirty="0"/>
              <a:t> clause allows us to do this. The syntax for the </a:t>
            </a: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GB" dirty="0"/>
              <a:t> clause is shown on the next slide.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C155C46-4945-43AE-9C8C-570C64C3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39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D57B34E-414D-4AA1-859D-5CEBCA77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60528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Multi-way selection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1724255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Consider a program that  uses a number  1  to 7  to process a day of the week : 1 is Sunday, 2 is Monday etc.</a:t>
            </a:r>
          </a:p>
          <a:p>
            <a:pPr>
              <a:lnSpc>
                <a:spcPct val="120000"/>
              </a:lnSpc>
            </a:pPr>
            <a:r>
              <a:rPr lang="en-GB" dirty="0"/>
              <a:t>To print the day associated with the number, we could try: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9BB9E-FD67-403D-BE89-EB56B9545846}"/>
              </a:ext>
            </a:extLst>
          </p:cNvPr>
          <p:cNvSpPr txBox="1"/>
          <p:nvPr/>
        </p:nvSpPr>
        <p:spPr>
          <a:xfrm>
            <a:off x="587827" y="3282805"/>
            <a:ext cx="104285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(day ==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(day ==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(day == </a:t>
            </a:r>
            <a:r>
              <a:rPr lang="en-GB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 etc</a:t>
            </a:r>
            <a:endParaRPr lang="en-GB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DCF0C6C-F3F6-49D1-8FD9-85C9D916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83770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GB" dirty="0"/>
              <a:t> clause (part 3.)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538300-9B46-4057-968E-34EA0630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121100"/>
            <a:ext cx="11477506" cy="51069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that may cause an exception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if one or more ‘catch’ clauses 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        are specified, they must be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        given before the ‘finally’ clause */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action to recover from exception e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finally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cleanup code goes here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other instructions could be placed here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2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8736BDC-9DA5-43AE-AE3F-730913B4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40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F66573-7265-4C9C-8F39-909154A5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958518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b="0" dirty="0"/>
              <a:t>Courses of action</a:t>
            </a:r>
            <a:endParaRPr lang="en-GB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DBF73-4E51-4D6F-99C2-80B5447A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0" dirty="0"/>
              <a:t>Three courses of action can now take place in a 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GB" sz="2600" b="0" dirty="0"/>
              <a:t> block: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The instructions within the </a:t>
            </a:r>
            <a:r>
              <a:rPr lang="en-GB" sz="2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2600" dirty="0"/>
              <a:t> block are all executed successfully; if there are any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2600" dirty="0"/>
              <a:t> blocks specified, they are skipped and the code in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sz="2600" dirty="0"/>
              <a:t> block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An </a:t>
            </a:r>
            <a:r>
              <a:rPr lang="en-GB" sz="26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sz="2600" dirty="0"/>
              <a:t> occurs within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2600" dirty="0"/>
              <a:t> block;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2600" dirty="0"/>
              <a:t> block is exited and a matching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2600" dirty="0"/>
              <a:t> block is found for this exception, after which the code in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sz="2600" dirty="0"/>
              <a:t> block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An </a:t>
            </a:r>
            <a:r>
              <a:rPr lang="en-GB" sz="26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sz="2600" dirty="0"/>
              <a:t> occurs within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2600" dirty="0"/>
              <a:t> block;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2600" dirty="0"/>
              <a:t> block is exited but no matching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2600" dirty="0"/>
              <a:t> block is found for this exception; so, the code in the </a:t>
            </a:r>
            <a:r>
              <a:rPr lang="en-US" sz="2600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sz="2600" dirty="0"/>
              <a:t> block is executed – </a:t>
            </a:r>
            <a:r>
              <a:rPr lang="en-US" sz="2600" b="1" dirty="0"/>
              <a:t>after which </a:t>
            </a:r>
            <a:r>
              <a:rPr lang="en-US" sz="2600" dirty="0"/>
              <a:t>the </a:t>
            </a:r>
            <a:r>
              <a:rPr lang="en-GB" sz="26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sz="2600" dirty="0"/>
              <a:t> is thrown from the given method.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3A06398-E75B-48C6-B168-155D0E1A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41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A2667C-3305-4DA7-929A-4742F328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2651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switch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2675604"/>
          </a:xfrm>
        </p:spPr>
        <p:txBody>
          <a:bodyPr>
            <a:spAutoFit/>
          </a:bodyPr>
          <a:lstStyle/>
          <a:p>
            <a:r>
              <a:rPr lang="en-GB" dirty="0"/>
              <a:t>Allows multi-way selection, based on an </a:t>
            </a:r>
            <a:r>
              <a:rPr lang="en-GB" dirty="0" err="1"/>
              <a:t>int</a:t>
            </a:r>
            <a:r>
              <a:rPr lang="en-GB" dirty="0"/>
              <a:t>, a char and a String value</a:t>
            </a:r>
            <a:br>
              <a:rPr lang="en-GB" dirty="0"/>
            </a:br>
            <a:endParaRPr lang="en-GB" dirty="0"/>
          </a:p>
          <a:p>
            <a:r>
              <a:rPr lang="en-GB" dirty="0"/>
              <a:t>Saves complex  if… else-if statements.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Switch statements do not work when branching depends on variables of type double, </a:t>
            </a:r>
            <a:r>
              <a:rPr lang="en-GB" dirty="0" err="1"/>
              <a:t>boolean</a:t>
            </a:r>
            <a:r>
              <a:rPr lang="en-GB" dirty="0"/>
              <a:t> or other types of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4464-2750-4DF3-9EC1-5610488B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025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94CF0C2-8F82-425E-9A03-F54C133A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DC451-72C1-48BD-9B76-8151E9D86793}"/>
              </a:ext>
            </a:extLst>
          </p:cNvPr>
          <p:cNvSpPr txBox="1"/>
          <p:nvPr/>
        </p:nvSpPr>
        <p:spPr>
          <a:xfrm>
            <a:off x="1088440" y="1028217"/>
            <a:ext cx="118648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(expression) 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expression may be single int, a  char variable or a  String variable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s1;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s2;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s3;    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s4;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s5; 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s6;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s7;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s8;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cs typeface="Times New Roman" pitchFamily="18" charset="0"/>
              </a:rPr>
              <a:t>switch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256" y="2594713"/>
            <a:ext cx="2304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triangle"/>
            <a:tailEnd type="none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>
                <a:latin typeface="Comic Sans MS" pitchFamily="66" charset="0"/>
              </a:rPr>
              <a:t>break forces an exit from the switch construction</a:t>
            </a:r>
          </a:p>
        </p:txBody>
      </p:sp>
      <p:sp>
        <p:nvSpPr>
          <p:cNvPr id="17" name="Line Callout 3 16"/>
          <p:cNvSpPr/>
          <p:nvPr/>
        </p:nvSpPr>
        <p:spPr bwMode="auto">
          <a:xfrm>
            <a:off x="1066138" y="6106530"/>
            <a:ext cx="2736304" cy="584775"/>
          </a:xfrm>
          <a:prstGeom prst="borderCallout3">
            <a:avLst>
              <a:gd name="adj1" fmla="val -268397"/>
              <a:gd name="adj2" fmla="val 16935"/>
              <a:gd name="adj3" fmla="val -266796"/>
              <a:gd name="adj4" fmla="val -16957"/>
              <a:gd name="adj5" fmla="val 18348"/>
              <a:gd name="adj6" fmla="val -17435"/>
              <a:gd name="adj7" fmla="val 17247"/>
              <a:gd name="adj8" fmla="val 36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triangle"/>
            <a:tailEnd type="none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>
                <a:latin typeface="Comic Sans MS" pitchFamily="66" charset="0"/>
              </a:rPr>
              <a:t>The expression should  match one of these values</a:t>
            </a:r>
          </a:p>
        </p:txBody>
      </p:sp>
      <p:cxnSp>
        <p:nvCxnSpPr>
          <p:cNvPr id="18" name="Elbow Connector 11"/>
          <p:cNvCxnSpPr>
            <a:cxnSpLocks noChangeShapeType="1"/>
          </p:cNvCxnSpPr>
          <p:nvPr/>
        </p:nvCxnSpPr>
        <p:spPr bwMode="auto">
          <a:xfrm rot="5400000" flipH="1" flipV="1">
            <a:off x="-384281" y="2770735"/>
            <a:ext cx="2876755" cy="908221"/>
          </a:xfrm>
          <a:prstGeom prst="bentConnector3">
            <a:avLst>
              <a:gd name="adj1" fmla="val 99886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Elbow Connector 11"/>
          <p:cNvCxnSpPr>
            <a:cxnSpLocks noChangeShapeType="1"/>
          </p:cNvCxnSpPr>
          <p:nvPr/>
        </p:nvCxnSpPr>
        <p:spPr bwMode="auto">
          <a:xfrm rot="5400000" flipH="1" flipV="1">
            <a:off x="183321" y="3614707"/>
            <a:ext cx="1719504" cy="885659"/>
          </a:xfrm>
          <a:prstGeom prst="bentConnector3">
            <a:avLst>
              <a:gd name="adj1" fmla="val 99731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Line Callout 1 36"/>
          <p:cNvSpPr/>
          <p:nvPr/>
        </p:nvSpPr>
        <p:spPr bwMode="auto">
          <a:xfrm>
            <a:off x="6096000" y="1823678"/>
            <a:ext cx="2304256" cy="584775"/>
          </a:xfrm>
          <a:prstGeom prst="borderCallout1">
            <a:avLst>
              <a:gd name="adj1" fmla="val 58037"/>
              <a:gd name="adj2" fmla="val 497"/>
              <a:gd name="adj3" fmla="val 57115"/>
              <a:gd name="adj4" fmla="val -13164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/>
            <a:tailEnd type="triangle"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70000"/>
              <a:defRPr/>
            </a:pPr>
            <a:r>
              <a:rPr lang="en-GB" sz="1600" dirty="0">
                <a:latin typeface="Comic Sans MS" pitchFamily="66" charset="0"/>
              </a:rPr>
              <a:t>Notice, no { } around these statements</a:t>
            </a:r>
          </a:p>
        </p:txBody>
      </p:sp>
      <p:sp>
        <p:nvSpPr>
          <p:cNvPr id="38" name="Line Callout 1 37"/>
          <p:cNvSpPr/>
          <p:nvPr/>
        </p:nvSpPr>
        <p:spPr bwMode="auto">
          <a:xfrm>
            <a:off x="4018074" y="5044953"/>
            <a:ext cx="3672176" cy="1569660"/>
          </a:xfrm>
          <a:prstGeom prst="borderCallout1">
            <a:avLst>
              <a:gd name="adj1" fmla="val 14999"/>
              <a:gd name="adj2" fmla="val 147"/>
              <a:gd name="adj3" fmla="val 15594"/>
              <a:gd name="adj4" fmla="val -3168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/>
            <a:tailEnd type="triangle"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70000"/>
              <a:defRPr/>
            </a:pPr>
            <a:r>
              <a:rPr lang="en-GB" sz="1600" dirty="0">
                <a:latin typeface="Comic Sans MS" pitchFamily="66" charset="0"/>
              </a:rPr>
              <a:t>Optional default label/section:</a:t>
            </a:r>
          </a:p>
          <a:p>
            <a:pPr marL="180000" lvl="1" indent="-180000">
              <a:buClr>
                <a:schemeClr val="accent2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1600" dirty="0">
                <a:latin typeface="Comic Sans MS" pitchFamily="66" charset="0"/>
              </a:rPr>
              <a:t>handles values that have not been explicitly handled by one of the case statements. </a:t>
            </a:r>
          </a:p>
          <a:p>
            <a:pPr marL="180000" lvl="1" indent="-180000">
              <a:buClr>
                <a:schemeClr val="accent2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1600" dirty="0">
                <a:latin typeface="Comic Sans MS" pitchFamily="66" charset="0"/>
              </a:rPr>
              <a:t>no need for a </a:t>
            </a:r>
            <a:r>
              <a:rPr lang="en-GB" sz="1600" dirty="0">
                <a:latin typeface="Comic Sans MS" pitchFamily="66" charset="0"/>
                <a:cs typeface="Courier New" pitchFamily="49" charset="0"/>
              </a:rPr>
              <a:t>break</a:t>
            </a:r>
            <a:r>
              <a:rPr lang="en-GB" sz="1600" dirty="0">
                <a:latin typeface="Comic Sans MS" pitchFamily="66" charset="0"/>
              </a:rPr>
              <a:t> here (because it is the last branch)</a:t>
            </a:r>
          </a:p>
        </p:txBody>
      </p:sp>
    </p:spTree>
    <p:extLst>
      <p:ext uri="{BB962C8B-B14F-4D97-AF65-F5344CB8AC3E}">
        <p14:creationId xmlns:p14="http://schemas.microsoft.com/office/powerpoint/2010/main" val="5324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93732-61FC-49E8-A6D2-B7B94A743E07}"/>
              </a:ext>
            </a:extLst>
          </p:cNvPr>
          <p:cNvSpPr txBox="1"/>
          <p:nvPr/>
        </p:nvSpPr>
        <p:spPr>
          <a:xfrm>
            <a:off x="383720" y="914906"/>
            <a:ext cx="1034713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statements assigning a value to day.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(day)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default: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"Oops: an invalid day number"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   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end of  switch </a:t>
            </a:r>
            <a:b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"proceeding with rest of program"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6769-5A9D-455A-A756-6945B9E6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25986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0401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Times New Roman" pitchFamily="18" charset="0"/>
              </a:rPr>
              <a:t>Notes on switch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11478986" cy="5037276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The expression must yield an integer, a char or a String value.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3200" dirty="0">
                <a:cs typeface="Times New Roman" pitchFamily="18" charset="0"/>
              </a:rPr>
              <a:t> label is optional, but is required if no case label match exists.</a:t>
            </a:r>
          </a:p>
          <a:p>
            <a:r>
              <a:rPr lang="en-GB" sz="32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cs typeface="Times New Roman" pitchFamily="18" charset="0"/>
              </a:rPr>
              <a:t> is needed to prevent statements from subsequent case label(s) being executed.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Can have the same statements for more than one case label, but duplicate case labels are not allowed.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Order of listing the case labels is normally unimportant.</a:t>
            </a:r>
            <a:br>
              <a:rPr lang="en-GB" sz="3200" dirty="0">
                <a:cs typeface="Times New Roman" pitchFamily="18" charset="0"/>
              </a:rPr>
            </a:br>
            <a:endParaRPr lang="en-GB" sz="3200" dirty="0"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EA31D-C583-473A-B7EB-58B744CE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5337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cs typeface="Times New Roman" pitchFamily="18" charset="0"/>
              </a:rPr>
              <a:t>Further switch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899A-A88D-42AA-AE18-AAD91EAAD2D9}"/>
              </a:ext>
            </a:extLst>
          </p:cNvPr>
          <p:cNvSpPr txBox="1"/>
          <p:nvPr/>
        </p:nvSpPr>
        <p:spPr>
          <a:xfrm>
            <a:off x="383720" y="1269002"/>
            <a:ext cx="108176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daynumber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 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assume this has a value 1-7, 1 for Sunday etc.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daynumber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days Mon, Tue, </a:t>
            </a:r>
            <a:r>
              <a:rPr lang="en-GB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Thur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Fri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 at 17.30"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"Half-day, end at 12.00"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"Weekend (Closed)"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default: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 out of range"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15C7-358F-4F6D-AA2C-16CC33C7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Switch statement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470484137"/>
      </p:ext>
    </p:extLst>
  </p:cSld>
  <p:clrMapOvr>
    <a:masterClrMapping/>
  </p:clrMapOvr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SCEDT-THEME-2022-23</Template>
  <TotalTime>0</TotalTime>
  <Words>4703</Words>
  <Application>Microsoft Office PowerPoint</Application>
  <PresentationFormat>Widescreen</PresentationFormat>
  <Paragraphs>544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Comic Sans MS</vt:lpstr>
      <vt:lpstr>Consolas</vt:lpstr>
      <vt:lpstr>SCEDT-THEME-2022-23</vt:lpstr>
      <vt:lpstr>Switch statements and Exception Handling</vt:lpstr>
      <vt:lpstr>Today’s agenda</vt:lpstr>
      <vt:lpstr>Switch statement</vt:lpstr>
      <vt:lpstr>Multi-way selection</vt:lpstr>
      <vt:lpstr>The switch statement</vt:lpstr>
      <vt:lpstr>switch statement</vt:lpstr>
      <vt:lpstr>switch Example</vt:lpstr>
      <vt:lpstr>Notes on switch</vt:lpstr>
      <vt:lpstr>Further switch example</vt:lpstr>
      <vt:lpstr>Over to you – Putting it all together !</vt:lpstr>
      <vt:lpstr>Types of error</vt:lpstr>
      <vt:lpstr>Syntax errors</vt:lpstr>
      <vt:lpstr>Common Java syntax errors</vt:lpstr>
      <vt:lpstr>Runtime errors</vt:lpstr>
      <vt:lpstr>Logic errors (part 1.)</vt:lpstr>
      <vt:lpstr>Logic errors (part 2.)</vt:lpstr>
      <vt:lpstr>Logic errors (part 3.)</vt:lpstr>
      <vt:lpstr>Exceptions</vt:lpstr>
      <vt:lpstr>Handling unexpected situations (part 1.)</vt:lpstr>
      <vt:lpstr>Handling unexpected situations (part 2.)</vt:lpstr>
      <vt:lpstr>Handling unexpected situations (part 3.)</vt:lpstr>
      <vt:lpstr>Dealing with exceptions (part 1.)</vt:lpstr>
      <vt:lpstr>Dealing with exceptions (part 2.)</vt:lpstr>
      <vt:lpstr>Java has two types of exceptions</vt:lpstr>
      <vt:lpstr>Summary of Checked and Unchecked exceptions</vt:lpstr>
      <vt:lpstr>Dealing with exceptions</vt:lpstr>
      <vt:lpstr>Throwing exceptions (part 1.)</vt:lpstr>
      <vt:lpstr>Throwing exceptions (part 2.)</vt:lpstr>
      <vt:lpstr>Throwing exceptions (part 3.)</vt:lpstr>
      <vt:lpstr>Catching exceptions</vt:lpstr>
      <vt:lpstr>try-catch blocks</vt:lpstr>
      <vt:lpstr>try-catch blocks</vt:lpstr>
      <vt:lpstr>Multiple catch blocks</vt:lpstr>
      <vt:lpstr>Using exceptions</vt:lpstr>
      <vt:lpstr>Text input and Scanner class (part 1.)</vt:lpstr>
      <vt:lpstr>Text input and Scanner class (part 2.)</vt:lpstr>
      <vt:lpstr>Text input and Scanner class (part 3.)</vt:lpstr>
      <vt:lpstr>The finally clause (part 1.)</vt:lpstr>
      <vt:lpstr>The finally clause (part 2.)</vt:lpstr>
      <vt:lpstr>The finally clause (part 3.)</vt:lpstr>
      <vt:lpstr>Courses of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2018-10-12T07:12:47Z</dcterms:created>
  <dcterms:modified xsi:type="dcterms:W3CDTF">2022-10-27T11:21:06Z</dcterms:modified>
</cp:coreProperties>
</file>