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61" r:id="rId3"/>
    <p:sldId id="403" r:id="rId4"/>
    <p:sldId id="332" r:id="rId5"/>
    <p:sldId id="333" r:id="rId6"/>
    <p:sldId id="377" r:id="rId7"/>
    <p:sldId id="404" r:id="rId8"/>
    <p:sldId id="405" r:id="rId9"/>
    <p:sldId id="339" r:id="rId10"/>
    <p:sldId id="341" r:id="rId11"/>
    <p:sldId id="335" r:id="rId12"/>
    <p:sldId id="336" r:id="rId13"/>
    <p:sldId id="337" r:id="rId14"/>
    <p:sldId id="338" r:id="rId15"/>
    <p:sldId id="342" r:id="rId16"/>
    <p:sldId id="351" r:id="rId17"/>
    <p:sldId id="350" r:id="rId18"/>
    <p:sldId id="352" r:id="rId19"/>
    <p:sldId id="343" r:id="rId20"/>
    <p:sldId id="344" r:id="rId21"/>
    <p:sldId id="353" r:id="rId22"/>
    <p:sldId id="345" r:id="rId23"/>
    <p:sldId id="381" r:id="rId24"/>
    <p:sldId id="346" r:id="rId25"/>
    <p:sldId id="347" r:id="rId26"/>
    <p:sldId id="348" r:id="rId27"/>
    <p:sldId id="349" r:id="rId28"/>
    <p:sldId id="355" r:id="rId29"/>
    <p:sldId id="356" r:id="rId30"/>
    <p:sldId id="357" r:id="rId31"/>
    <p:sldId id="397" r:id="rId32"/>
    <p:sldId id="301" r:id="rId33"/>
    <p:sldId id="409" r:id="rId34"/>
    <p:sldId id="410" r:id="rId35"/>
    <p:sldId id="302" r:id="rId36"/>
    <p:sldId id="305" r:id="rId37"/>
    <p:sldId id="390" r:id="rId38"/>
    <p:sldId id="306" r:id="rId39"/>
    <p:sldId id="398" r:id="rId40"/>
    <p:sldId id="307" r:id="rId41"/>
    <p:sldId id="396" r:id="rId42"/>
    <p:sldId id="391" r:id="rId43"/>
    <p:sldId id="394" r:id="rId44"/>
    <p:sldId id="392" r:id="rId45"/>
    <p:sldId id="393" r:id="rId46"/>
    <p:sldId id="395" r:id="rId47"/>
    <p:sldId id="407" r:id="rId48"/>
    <p:sldId id="40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1C917-DDE5-4C3A-ACDA-04B184AAA28A}" type="datetimeFigureOut">
              <a:rPr lang="en-GB" smtClean="0"/>
              <a:t>14/11/2022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293A-89C9-45C4-8EC7-C6D739491C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42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16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34600" y="1190625"/>
            <a:ext cx="1702906" cy="4986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9999" y="365125"/>
            <a:ext cx="957457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93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scription"/>
          <p:cNvSpPr>
            <a:spLocks noGrp="1"/>
          </p:cNvSpPr>
          <p:nvPr>
            <p:ph type="body" sz="quarter" idx="15" hasCustomPrompt="1"/>
          </p:nvPr>
        </p:nvSpPr>
        <p:spPr>
          <a:xfrm>
            <a:off x="383720" y="4354365"/>
            <a:ext cx="11408230" cy="11017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2200" b="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description</a:t>
            </a:r>
          </a:p>
        </p:txBody>
      </p:sp>
      <p:sp>
        <p:nvSpPr>
          <p:cNvPr id="9" name="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383720" y="3113371"/>
            <a:ext cx="11408230" cy="110172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3200" b="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6" name="Name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32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name</a:t>
            </a:r>
          </a:p>
        </p:txBody>
      </p:sp>
    </p:spTree>
    <p:extLst>
      <p:ext uri="{BB962C8B-B14F-4D97-AF65-F5344CB8AC3E}">
        <p14:creationId xmlns:p14="http://schemas.microsoft.com/office/powerpoint/2010/main" val="125096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0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6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5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999" y="1295400"/>
            <a:ext cx="5659801" cy="4881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665306" cy="4881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86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52551"/>
            <a:ext cx="563757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81200"/>
            <a:ext cx="563757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2551"/>
            <a:ext cx="5665306" cy="502338"/>
          </a:xfrm>
        </p:spPr>
        <p:txBody>
          <a:bodyPr anchor="ctr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1200"/>
            <a:ext cx="5665306" cy="42084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3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4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4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57200"/>
            <a:ext cx="550740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67425" y="1247775"/>
            <a:ext cx="5770081" cy="4886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2057400"/>
            <a:ext cx="55074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9999" y="6516000"/>
            <a:ext cx="10912206" cy="216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09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5500"/>
            <a:ext cx="9470895" cy="7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32000"/>
            <a:ext cx="11477506" cy="48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6942" y="6516000"/>
            <a:ext cx="5005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1C18-2D9D-461C-87BF-48086B6441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25500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03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37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sz="2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3200" dirty="0"/>
              <a:t>UML Class Diagrams and Test Cases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Oriented Development (CIS1056-N)</a:t>
            </a:r>
          </a:p>
        </p:txBody>
      </p:sp>
    </p:spTree>
    <p:extLst>
      <p:ext uri="{BB962C8B-B14F-4D97-AF65-F5344CB8AC3E}">
        <p14:creationId xmlns:p14="http://schemas.microsoft.com/office/powerpoint/2010/main" val="428777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92D0-C1EE-4DF2-A54A-BA03EBF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0BE6-05B3-410C-B9D7-0A76E5D7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an attribute will represent more than one object. </a:t>
            </a:r>
          </a:p>
          <a:p>
            <a:r>
              <a:rPr lang="en-US" dirty="0"/>
              <a:t>In fact, an attribute could represent any number of objects of its type.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9CDB7-C0B9-4ACF-B26F-E4A23953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10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72E105F9-2A2C-4DA5-8A20-17D8BECC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79445"/>
              </p:ext>
            </p:extLst>
          </p:nvPr>
        </p:nvGraphicFramePr>
        <p:xfrm>
          <a:off x="1133929" y="3036036"/>
          <a:ext cx="386744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44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+publicURL: URL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-posts: Post[]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-mods: Moderators[5]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AF611534-1346-4F67-9799-0DCD27013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13540"/>
              </p:ext>
            </p:extLst>
          </p:nvPr>
        </p:nvGraphicFramePr>
        <p:xfrm>
          <a:off x="6178550" y="3584676"/>
          <a:ext cx="5372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Post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-comments: ArrayList&lt;Comment&gt;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3506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6EEF54-818D-4232-A73A-1DE827CC8BC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001370" y="4224756"/>
            <a:ext cx="11771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3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4C57-0777-4500-BCC7-B9A8FB0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8BAE-6987-4A1D-ABC4-E11A8A9F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well as visibility, a unique name, and a type, there is also a set of properties that can be applied to attributes to completely describe an attribute’s characteristics.</a:t>
            </a:r>
          </a:p>
          <a:p>
            <a:r>
              <a:rPr lang="en-GB" dirty="0"/>
              <a:t>What other </a:t>
            </a:r>
            <a:r>
              <a:rPr lang="en-GB" i="1" dirty="0"/>
              <a:t>non-access modifiers</a:t>
            </a:r>
            <a:r>
              <a:rPr lang="en-GB" dirty="0"/>
              <a:t> can we use when declaring an attribute in Java?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794BD-75AE-46A8-8B9B-E4B7132D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25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3C97-3D32-4C30-A861-1A53B92C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final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9EAA-7179-45AF-B162-8A2BD8F0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referred to as a CONSTANT.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HelloUML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“Chris Curry"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FAA15-662D-42A2-AAFC-34FEED30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12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93B51A3-FA70-4B2B-A8B6-9F1F08CA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32893"/>
              </p:ext>
            </p:extLst>
          </p:nvPr>
        </p:nvGraphicFramePr>
        <p:xfrm>
          <a:off x="1806271" y="4182228"/>
          <a:ext cx="857945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9457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HelloUML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-LECTURER: String = “Chris Curry” {final}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C5DE-794F-4123-A904-DD8AE3FC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readOnly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46D0-0D3D-4037-B12A-12B32491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Something a bit more nuanced. Sometimes we only want to initialise an attribute through a constructor, and then never modify.</a:t>
            </a:r>
          </a:p>
          <a:p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Moderator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Moderator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0CA23-6EB0-4E7C-9476-3D126D47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13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759D6FF-5D69-42F1-B344-36CC3D5C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94159"/>
              </p:ext>
            </p:extLst>
          </p:nvPr>
        </p:nvGraphicFramePr>
        <p:xfrm>
          <a:off x="6534355" y="2965568"/>
          <a:ext cx="49870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85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Moderator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 {readOnly}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+Moderator(name: String)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6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9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1219-0914-4B31-9A18-1EE4389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Behaviour: Operations (part 1.)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E3CB-4011-4B56-81C9-4534B579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11477506" cy="4896000"/>
          </a:xfrm>
        </p:spPr>
        <p:txBody>
          <a:bodyPr/>
          <a:lstStyle/>
          <a:p>
            <a:r>
              <a:rPr lang="en-GB" sz="2400" dirty="0"/>
              <a:t>A class’s operations describe </a:t>
            </a:r>
            <a:r>
              <a:rPr lang="en-GB" sz="2400" i="1" dirty="0"/>
              <a:t>what</a:t>
            </a:r>
            <a:r>
              <a:rPr lang="en-GB" sz="2400" dirty="0"/>
              <a:t> a class can do but not necessarily </a:t>
            </a:r>
            <a:r>
              <a:rPr lang="en-GB" sz="2400" i="1" dirty="0"/>
              <a:t>how</a:t>
            </a:r>
            <a:r>
              <a:rPr lang="en-GB" sz="2400" dirty="0"/>
              <a:t> it is going to do it.</a:t>
            </a:r>
          </a:p>
          <a:p>
            <a:r>
              <a:rPr lang="en-GB" sz="2400" dirty="0"/>
              <a:t>Operations in a UML a class diagram are specified with </a:t>
            </a:r>
            <a:r>
              <a:rPr lang="en-GB" sz="2400" i="1" dirty="0"/>
              <a:t>at least </a:t>
            </a:r>
            <a:r>
              <a:rPr lang="en-GB" sz="2400" dirty="0"/>
              <a:t>a </a:t>
            </a:r>
            <a:r>
              <a:rPr lang="en-GB" sz="2400" b="1" dirty="0"/>
              <a:t>visibility</a:t>
            </a:r>
            <a:r>
              <a:rPr lang="en-GB" sz="2400" dirty="0"/>
              <a:t> property, a </a:t>
            </a:r>
            <a:r>
              <a:rPr lang="en-GB" sz="2400" b="1" dirty="0"/>
              <a:t>name</a:t>
            </a:r>
            <a:r>
              <a:rPr lang="en-GB" sz="2400" dirty="0"/>
              <a:t>, a pair of parentheses for </a:t>
            </a:r>
            <a:r>
              <a:rPr lang="en-GB" sz="2400" b="1" dirty="0"/>
              <a:t>parameters</a:t>
            </a:r>
            <a:r>
              <a:rPr lang="en-GB" sz="2400" dirty="0"/>
              <a:t> (may be empty), and a </a:t>
            </a:r>
            <a:r>
              <a:rPr lang="en-GB" sz="2400" b="1" dirty="0"/>
              <a:t>return type</a:t>
            </a:r>
            <a:r>
              <a:rPr lang="en-GB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D678-B06A-4140-BA36-4D0A7C7A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14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4865D63-0B0F-4770-81B7-5DC43241F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83851"/>
              </p:ext>
            </p:extLst>
          </p:nvPr>
        </p:nvGraphicFramePr>
        <p:xfrm>
          <a:off x="3816626" y="3210480"/>
          <a:ext cx="455874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748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+publicURL: URL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-posts: Post[]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-mods: Moderators[5]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Consolas" panose="020B0609020204030204" pitchFamily="49" charset="0"/>
                        </a:rPr>
                        <a:t>+addPost(): void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3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8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1219-0914-4B31-9A18-1EE4389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Behaviour: Operations (part 2.)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D678-B06A-4140-BA36-4D0A7C7A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15</a:t>
            </a:fld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43D958-6C73-41B5-AB15-1116F9A34CEE}"/>
              </a:ext>
            </a:extLst>
          </p:cNvPr>
          <p:cNvGrpSpPr/>
          <p:nvPr/>
        </p:nvGrpSpPr>
        <p:grpSpPr>
          <a:xfrm>
            <a:off x="164326" y="3429000"/>
            <a:ext cx="2881563" cy="1004634"/>
            <a:chOff x="6884069" y="4903438"/>
            <a:chExt cx="2881563" cy="1004634"/>
          </a:xfrm>
        </p:grpSpPr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B4250E82-F7A2-4414-81F6-2F7F33AFDACF}"/>
                </a:ext>
              </a:extLst>
            </p:cNvPr>
            <p:cNvSpPr/>
            <p:nvPr/>
          </p:nvSpPr>
          <p:spPr>
            <a:xfrm>
              <a:off x="6884069" y="4903438"/>
              <a:ext cx="2881563" cy="1004634"/>
            </a:xfrm>
            <a:prstGeom prst="snip1Rect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Visibility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B215022E-38EC-4233-AAFC-4BDD196A5CC5}"/>
                </a:ext>
              </a:extLst>
            </p:cNvPr>
            <p:cNvSpPr/>
            <p:nvPr/>
          </p:nvSpPr>
          <p:spPr>
            <a:xfrm>
              <a:off x="9604374" y="4911726"/>
              <a:ext cx="149226" cy="152400"/>
            </a:xfrm>
            <a:prstGeom prst="rtTriangle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52F06B-B1F1-4748-A410-9D2C5299FE26}"/>
              </a:ext>
            </a:extLst>
          </p:cNvPr>
          <p:cNvGrpSpPr/>
          <p:nvPr/>
        </p:nvGrpSpPr>
        <p:grpSpPr>
          <a:xfrm>
            <a:off x="3214437" y="4987893"/>
            <a:ext cx="2881563" cy="1004634"/>
            <a:chOff x="6884069" y="4903438"/>
            <a:chExt cx="2881563" cy="1004634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67179518-A782-4964-B378-0B61CF1FE5FC}"/>
                </a:ext>
              </a:extLst>
            </p:cNvPr>
            <p:cNvSpPr/>
            <p:nvPr/>
          </p:nvSpPr>
          <p:spPr>
            <a:xfrm>
              <a:off x="6884069" y="4903438"/>
              <a:ext cx="2881563" cy="1004634"/>
            </a:xfrm>
            <a:prstGeom prst="snip1Rect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916F8335-F3F5-4AA4-A8AF-7696B7AC643E}"/>
                </a:ext>
              </a:extLst>
            </p:cNvPr>
            <p:cNvSpPr/>
            <p:nvPr/>
          </p:nvSpPr>
          <p:spPr>
            <a:xfrm>
              <a:off x="9604374" y="4911726"/>
              <a:ext cx="149226" cy="152400"/>
            </a:xfrm>
            <a:prstGeom prst="rtTriangle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636A4B-D089-4AE9-BD97-C4141296CDD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655219" y="4168449"/>
            <a:ext cx="0" cy="8194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DA170979-7426-4CD5-BCE3-CEDD9BC3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23876"/>
              </p:ext>
            </p:extLst>
          </p:nvPr>
        </p:nvGraphicFramePr>
        <p:xfrm>
          <a:off x="3816626" y="1253984"/>
          <a:ext cx="455874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748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+publicURL: URL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-posts: Post[]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-mods: Moderators[5]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Consolas" panose="020B0609020204030204" pitchFamily="49" charset="0"/>
                        </a:rPr>
                        <a:t>+addPost(): void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37273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87729-B06C-40C0-AB40-1116B391FAEA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3045889" y="3931317"/>
            <a:ext cx="8820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4E97DE-F13C-4EAE-B8A8-ABC4C062C6BC}"/>
              </a:ext>
            </a:extLst>
          </p:cNvPr>
          <p:cNvGrpSpPr/>
          <p:nvPr/>
        </p:nvGrpSpPr>
        <p:grpSpPr>
          <a:xfrm>
            <a:off x="6539408" y="5028355"/>
            <a:ext cx="2881563" cy="1004634"/>
            <a:chOff x="6884069" y="4903438"/>
            <a:chExt cx="2881563" cy="1004634"/>
          </a:xfrm>
        </p:grpSpPr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A2362D35-2591-4C94-8673-0619140FF427}"/>
                </a:ext>
              </a:extLst>
            </p:cNvPr>
            <p:cNvSpPr/>
            <p:nvPr/>
          </p:nvSpPr>
          <p:spPr>
            <a:xfrm>
              <a:off x="6884069" y="4903438"/>
              <a:ext cx="2881563" cy="1004634"/>
            </a:xfrm>
            <a:prstGeom prst="snip1Rect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Parameters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154C6B9A-73A6-41EB-8061-49248C0B8F94}"/>
                </a:ext>
              </a:extLst>
            </p:cNvPr>
            <p:cNvSpPr/>
            <p:nvPr/>
          </p:nvSpPr>
          <p:spPr>
            <a:xfrm>
              <a:off x="9604374" y="4911726"/>
              <a:ext cx="149226" cy="152400"/>
            </a:xfrm>
            <a:prstGeom prst="rtTriangle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CDCC9C-4840-4D63-994A-BFEB3BDBCC9E}"/>
              </a:ext>
            </a:extLst>
          </p:cNvPr>
          <p:cNvCxnSpPr>
            <a:cxnSpLocks/>
            <a:stCxn id="26" idx="3"/>
          </p:cNvCxnSpPr>
          <p:nvPr/>
        </p:nvCxnSpPr>
        <p:spPr>
          <a:xfrm flipH="1" flipV="1">
            <a:off x="5613622" y="4168449"/>
            <a:ext cx="2366568" cy="8599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F4C4DB-0480-47EF-B67B-BA47728F3D22}"/>
              </a:ext>
            </a:extLst>
          </p:cNvPr>
          <p:cNvGrpSpPr/>
          <p:nvPr/>
        </p:nvGrpSpPr>
        <p:grpSpPr>
          <a:xfrm>
            <a:off x="8687046" y="3437288"/>
            <a:ext cx="2881563" cy="1004634"/>
            <a:chOff x="6884069" y="4903438"/>
            <a:chExt cx="2881563" cy="1004634"/>
          </a:xfrm>
        </p:grpSpPr>
        <p:sp>
          <p:nvSpPr>
            <p:cNvPr id="31" name="Rectangle: Single Corner Snipped 30">
              <a:extLst>
                <a:ext uri="{FF2B5EF4-FFF2-40B4-BE49-F238E27FC236}">
                  <a16:creationId xmlns:a16="http://schemas.microsoft.com/office/drawing/2014/main" id="{79977788-32BA-41B5-A34D-DFABC187C643}"/>
                </a:ext>
              </a:extLst>
            </p:cNvPr>
            <p:cNvSpPr/>
            <p:nvPr/>
          </p:nvSpPr>
          <p:spPr>
            <a:xfrm>
              <a:off x="6884069" y="4903438"/>
              <a:ext cx="2881563" cy="1004634"/>
            </a:xfrm>
            <a:prstGeom prst="snip1Rect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 Type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8B0DBE27-0328-49A8-B472-C0B6BEE29DA4}"/>
                </a:ext>
              </a:extLst>
            </p:cNvPr>
            <p:cNvSpPr/>
            <p:nvPr/>
          </p:nvSpPr>
          <p:spPr>
            <a:xfrm>
              <a:off x="9604374" y="4911726"/>
              <a:ext cx="149226" cy="152400"/>
            </a:xfrm>
            <a:prstGeom prst="rtTriangle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204529-6937-4E84-B12D-D0F180A03B89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26803" y="3939605"/>
            <a:ext cx="19602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C76D-41DE-4003-9F44-3A0BF1A0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C797-92F6-41BA-AA54-4FDBA19C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3623603" cy="226818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Parameters are used to specify the information provided to an operation to allow it to complete its job.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C66F-4E01-43D5-87CB-EF81F6AA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16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9D158AF-1F87-486C-B4A8-2906E5EC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92300"/>
              </p:ext>
            </p:extLst>
          </p:nvPr>
        </p:nvGraphicFramePr>
        <p:xfrm>
          <a:off x="4047212" y="325500"/>
          <a:ext cx="795925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9257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+publicURL: URL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-posts: Post[]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-mods: Moderators[5]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>
                          <a:latin typeface="Consolas" panose="020B0609020204030204" pitchFamily="49" charset="0"/>
                        </a:rPr>
                        <a:t>+addPost(</a:t>
                      </a:r>
                      <a:r>
                        <a:rPr lang="en-GB" sz="2400" b="1" dirty="0">
                          <a:latin typeface="Consolas" panose="020B0609020204030204" pitchFamily="49" charset="0"/>
                        </a:rPr>
                        <a:t>newPost: Post, mod: Moderator</a:t>
                      </a:r>
                      <a:r>
                        <a:rPr lang="en-GB" sz="2400" b="0" dirty="0">
                          <a:latin typeface="Consolas" panose="020B0609020204030204" pitchFamily="49" charset="0"/>
                        </a:rPr>
                        <a:t>): void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372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3E14CC-98B1-4B07-A709-4B0C0ED18B18}"/>
              </a:ext>
            </a:extLst>
          </p:cNvPr>
          <p:cNvSpPr txBox="1">
            <a:spLocks/>
          </p:cNvSpPr>
          <p:nvPr/>
        </p:nvSpPr>
        <p:spPr>
          <a:xfrm>
            <a:off x="360000" y="3811087"/>
            <a:ext cx="11477506" cy="2339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attributes here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addPost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Moderator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implementation here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72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C76D-41DE-4003-9F44-3A0BF1A0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C797-92F6-41BA-AA54-4FDBA19C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3241941" cy="226818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A return type is specified after a colon at the end of an operation’s signature.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C66F-4E01-43D5-87CB-EF81F6AA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17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9D158AF-1F87-486C-B4A8-2906E5EC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49520"/>
              </p:ext>
            </p:extLst>
          </p:nvPr>
        </p:nvGraphicFramePr>
        <p:xfrm>
          <a:off x="3705308" y="325500"/>
          <a:ext cx="838067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675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+publicURL: URL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-posts: Post[]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-mods: Moderators[5]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>
                          <a:latin typeface="Consolas" panose="020B0609020204030204" pitchFamily="49" charset="0"/>
                        </a:rPr>
                        <a:t>+addPost(newPost: Post, mod: Moderator): </a:t>
                      </a:r>
                      <a:r>
                        <a:rPr lang="en-GB" sz="2400" b="1" dirty="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372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3E14CC-98B1-4B07-A709-4B0C0ED18B18}"/>
              </a:ext>
            </a:extLst>
          </p:cNvPr>
          <p:cNvSpPr txBox="1">
            <a:spLocks/>
          </p:cNvSpPr>
          <p:nvPr/>
        </p:nvSpPr>
        <p:spPr>
          <a:xfrm>
            <a:off x="357247" y="3811087"/>
            <a:ext cx="11477506" cy="2347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attributes here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addPost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Moderator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implementation here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97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EEB5-7EFB-4FBF-B28B-1808F361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Types: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1721-ADE8-44E2-A8E3-CCD552E54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6525830" cy="4896000"/>
          </a:xfrm>
        </p:spPr>
        <p:txBody>
          <a:bodyPr/>
          <a:lstStyle/>
          <a:p>
            <a:r>
              <a:rPr lang="en-GB" dirty="0"/>
              <a:t>There is one exception where you don’t need to specify a return type: when you are declaring a class’s constructor. </a:t>
            </a:r>
          </a:p>
          <a:p>
            <a:r>
              <a:rPr lang="en-GB" dirty="0"/>
              <a:t>A constructor creates and returns a new instance of the class that it is specified in, therefore, it does not need to explicitly declare any return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16482-1E93-43CF-81C1-1F1DCB1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18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DE3D9BB-CC53-4059-B33C-E003575AC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03241"/>
              </p:ext>
            </p:extLst>
          </p:nvPr>
        </p:nvGraphicFramePr>
        <p:xfrm>
          <a:off x="6885830" y="1508760"/>
          <a:ext cx="49870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085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Moderator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 {readOnly}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+Moderator()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+Moderator(name: String)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6081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DF8F50E-446C-4F1A-97E4-E92549CE9489}"/>
              </a:ext>
            </a:extLst>
          </p:cNvPr>
          <p:cNvGrpSpPr/>
          <p:nvPr/>
        </p:nvGrpSpPr>
        <p:grpSpPr>
          <a:xfrm>
            <a:off x="6949332" y="4470183"/>
            <a:ext cx="2881563" cy="1342220"/>
            <a:chOff x="6884069" y="4903438"/>
            <a:chExt cx="2881563" cy="1004634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9FE18181-DCCF-4793-B692-F6D72A583CF5}"/>
                </a:ext>
              </a:extLst>
            </p:cNvPr>
            <p:cNvSpPr/>
            <p:nvPr/>
          </p:nvSpPr>
          <p:spPr>
            <a:xfrm>
              <a:off x="6884069" y="4903438"/>
              <a:ext cx="2881563" cy="1004634"/>
            </a:xfrm>
            <a:prstGeom prst="snip1Rect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name(s) match class name, therefore constructor. No need for return type.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E2D555CD-4EAE-49FE-93C7-56F67D1BCA01}"/>
                </a:ext>
              </a:extLst>
            </p:cNvPr>
            <p:cNvSpPr/>
            <p:nvPr/>
          </p:nvSpPr>
          <p:spPr>
            <a:xfrm>
              <a:off x="9547844" y="4908784"/>
              <a:ext cx="197644" cy="151069"/>
            </a:xfrm>
            <a:prstGeom prst="rtTriangle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C26A0-7ABB-4736-8FFE-C54E33F40B7C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7981950" y="3794760"/>
            <a:ext cx="408164" cy="6754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2781-B3B3-402C-A3E4-7C732062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(part 1.)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1EFB-D142-49E4-B257-08ED70E9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static modifier can be applied to attributes and operations. </a:t>
            </a:r>
          </a:p>
          <a:p>
            <a:r>
              <a:rPr lang="en-GB" dirty="0"/>
              <a:t>Using static, how can we keep a count of all Subreddits?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8CAF-291B-4AC5-A96F-E4DD5CD5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19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F9F14E0-05BE-4569-A44E-D4DAD74D2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65363"/>
              </p:ext>
            </p:extLst>
          </p:nvPr>
        </p:nvGraphicFramePr>
        <p:xfrm>
          <a:off x="1905662" y="2811525"/>
          <a:ext cx="838067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675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+publicURL: URL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-posts: Post[]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-mods: Moderators[5]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>
                          <a:latin typeface="Consolas" panose="020B0609020204030204" pitchFamily="49" charset="0"/>
                        </a:rPr>
                        <a:t>+addPost(newPost: Post, mod: Moderator): boolean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3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9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3683-08F7-1005-8F51-0DCC2969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D4E0-862E-90E2-202E-6708CBC2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be complex structures.</a:t>
            </a:r>
          </a:p>
          <a:p>
            <a:r>
              <a:rPr lang="en-GB" dirty="0"/>
              <a:t>A range of variables and methods with types, parameters and more.</a:t>
            </a:r>
          </a:p>
          <a:p>
            <a:r>
              <a:rPr lang="en-GB" dirty="0"/>
              <a:t>How can we represent these classes simply and consistently?</a:t>
            </a:r>
          </a:p>
          <a:p>
            <a:endParaRPr lang="en-GB" dirty="0"/>
          </a:p>
          <a:p>
            <a:r>
              <a:rPr lang="en-GB" dirty="0"/>
              <a:t>UML Class Diagrams!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6B104-8810-4922-31ED-4489D3BC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03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2781-B3B3-402C-A3E4-7C732062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(part 2.)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8CAF-291B-4AC5-A96F-E4DD5CD5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20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8F9F14E0-05BE-4569-A44E-D4DAD74D2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39438"/>
              </p:ext>
            </p:extLst>
          </p:nvPr>
        </p:nvGraphicFramePr>
        <p:xfrm>
          <a:off x="360000" y="1449450"/>
          <a:ext cx="838067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675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+publicURL: URL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-posts: Post[]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-mods: Moderators[5]</a:t>
                      </a:r>
                    </a:p>
                    <a:p>
                      <a:pPr algn="l"/>
                      <a:r>
                        <a:rPr lang="en-US" sz="2400" u="sng" dirty="0">
                          <a:latin typeface="Consolas" panose="020B0609020204030204" pitchFamily="49" charset="0"/>
                        </a:rPr>
                        <a:t>-subCounter: int</a:t>
                      </a:r>
                      <a:endParaRPr lang="en-GB" sz="2400" u="sng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>
                          <a:latin typeface="Consolas" panose="020B0609020204030204" pitchFamily="49" charset="0"/>
                        </a:rPr>
                        <a:t>+Subreddit(n: String, url: URL)</a:t>
                      </a:r>
                    </a:p>
                    <a:p>
                      <a:pPr algn="l"/>
                      <a:r>
                        <a:rPr lang="en-GB" sz="2400" b="0" dirty="0">
                          <a:latin typeface="Consolas" panose="020B0609020204030204" pitchFamily="49" charset="0"/>
                        </a:rPr>
                        <a:t>+addPost(newPost: Post, mod: Moderator): Boolean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3727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05CACFB-4169-4735-9DC8-99FDE26671FF}"/>
              </a:ext>
            </a:extLst>
          </p:cNvPr>
          <p:cNvGrpSpPr/>
          <p:nvPr/>
        </p:nvGrpSpPr>
        <p:grpSpPr>
          <a:xfrm>
            <a:off x="8994787" y="3060483"/>
            <a:ext cx="2881563" cy="1342220"/>
            <a:chOff x="6884069" y="4903438"/>
            <a:chExt cx="2881563" cy="1004634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B1631212-A01F-495A-9733-189FD1EFA147}"/>
                </a:ext>
              </a:extLst>
            </p:cNvPr>
            <p:cNvSpPr/>
            <p:nvPr/>
          </p:nvSpPr>
          <p:spPr>
            <a:xfrm>
              <a:off x="6884069" y="4903438"/>
              <a:ext cx="2881563" cy="1004634"/>
            </a:xfrm>
            <a:prstGeom prst="snip1Rect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Increment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subCounter</a:t>
              </a:r>
              <a:r>
                <a:rPr lang="en-US" dirty="0">
                  <a:solidFill>
                    <a:schemeClr val="tx1"/>
                  </a:solidFill>
                </a:rPr>
                <a:t> in constructor.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34BCA01-C010-4227-93EF-321A1608ED33}"/>
                </a:ext>
              </a:extLst>
            </p:cNvPr>
            <p:cNvSpPr/>
            <p:nvPr/>
          </p:nvSpPr>
          <p:spPr>
            <a:xfrm>
              <a:off x="9547844" y="4908784"/>
              <a:ext cx="197644" cy="151069"/>
            </a:xfrm>
            <a:prstGeom prst="rtTriangle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9F375B-5BF1-4EFC-88AF-4A41363196B0}"/>
              </a:ext>
            </a:extLst>
          </p:cNvPr>
          <p:cNvCxnSpPr>
            <a:cxnSpLocks/>
          </p:cNvCxnSpPr>
          <p:nvPr/>
        </p:nvCxnSpPr>
        <p:spPr>
          <a:xfrm flipH="1">
            <a:off x="5829301" y="3743325"/>
            <a:ext cx="3162299" cy="771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F574-A9BA-4866-AF48-6BF2D7ED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26000"/>
            <a:ext cx="11477506" cy="610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Attributes</a:t>
            </a:r>
            <a:endParaRPr lang="en-GB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publicURL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Moderator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mods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Moderator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subCounter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Constructor</a:t>
            </a:r>
            <a:endParaRPr lang="en-GB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publicURL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subCounter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Operations</a:t>
            </a:r>
            <a:endParaRPr lang="en-GB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addPost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Moderator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implementation here</a:t>
            </a:r>
            <a:endParaRPr lang="en-GB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973C8-B3AB-4D30-A8A4-1B389840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21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479C7CD-E787-4D28-AAC6-AD2511014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29110"/>
              </p:ext>
            </p:extLst>
          </p:nvPr>
        </p:nvGraphicFramePr>
        <p:xfrm>
          <a:off x="6943726" y="1958340"/>
          <a:ext cx="507682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824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16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</a:rPr>
                        <a:t>-name: String</a:t>
                      </a:r>
                    </a:p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</a:rPr>
                        <a:t>+publicURL: URL</a:t>
                      </a:r>
                    </a:p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</a:rPr>
                        <a:t>-posts: Post[]</a:t>
                      </a:r>
                    </a:p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</a:rPr>
                        <a:t>-mods: Moderators[5]</a:t>
                      </a:r>
                    </a:p>
                    <a:p>
                      <a:pPr algn="l"/>
                      <a:r>
                        <a:rPr lang="en-US" sz="1600" u="sng" dirty="0">
                          <a:latin typeface="Consolas" panose="020B0609020204030204" pitchFamily="49" charset="0"/>
                        </a:rPr>
                        <a:t>-subCounter: int</a:t>
                      </a:r>
                      <a:endParaRPr lang="en-GB" sz="1600" u="sng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600" b="0" dirty="0">
                          <a:latin typeface="Consolas" panose="020B0609020204030204" pitchFamily="49" charset="0"/>
                        </a:rPr>
                        <a:t>+Subreddit(n: String, url: URL)</a:t>
                      </a:r>
                    </a:p>
                    <a:p>
                      <a:pPr algn="l"/>
                      <a:r>
                        <a:rPr lang="en-GB" sz="1600" b="0" dirty="0">
                          <a:latin typeface="Consolas" panose="020B0609020204030204" pitchFamily="49" charset="0"/>
                        </a:rPr>
                        <a:t>+addPost(np: Post, mod: Moderator): Boolean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3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56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8268-95A3-473E-8B4F-17655728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DAE2-102F-4970-9746-3746F478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addition to primitive types, classes may work with other classes</a:t>
            </a:r>
          </a:p>
          <a:p>
            <a:r>
              <a:rPr lang="en-GB" dirty="0"/>
              <a:t>These interactions can be very brief, as in one class needing to be aware of another to achieve some aim</a:t>
            </a:r>
          </a:p>
          <a:p>
            <a:r>
              <a:rPr lang="en-GB" dirty="0"/>
              <a:t>Or much more significant, such a class built entirely from instances of another</a:t>
            </a:r>
          </a:p>
          <a:p>
            <a:r>
              <a:rPr lang="en-GB" dirty="0"/>
              <a:t>In a class diagram, these interactions can be modelled as UML Relationships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C6C54-2CB4-468A-A0F1-94965714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015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FA62-A0D1-4366-ACD8-B0332684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BED6-7ACF-4EFB-B319-69C38E08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5 relationships in UML Class Diagrams</a:t>
            </a:r>
          </a:p>
          <a:p>
            <a:r>
              <a:rPr lang="en-GB" dirty="0"/>
              <a:t>Each represents a different strength of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31212-7A8D-46CC-8AB5-29DE44B1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04A8C-2AB7-44EA-930B-34C49D81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90" y="2562053"/>
            <a:ext cx="9688020" cy="3665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3607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AA53-B6B2-4324-9574-C168D896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79AD-2A14-4E15-9288-D8D33ECB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dependency between two classes declares that a class needs to know about another class to use objects of that class.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UserInterface</a:t>
            </a:r>
            <a:r>
              <a:rPr lang="en-GB" dirty="0"/>
              <a:t> and </a:t>
            </a:r>
            <a:r>
              <a:rPr lang="en-GB" dirty="0">
                <a:latin typeface="Consolas" panose="020B0609020204030204" pitchFamily="49" charset="0"/>
              </a:rPr>
              <a:t>Post</a:t>
            </a:r>
            <a:r>
              <a:rPr lang="en-GB" dirty="0"/>
              <a:t> classes simply work together at the times when the user interface wants to display the contents of a post. </a:t>
            </a:r>
          </a:p>
          <a:p>
            <a:r>
              <a:rPr lang="en-GB" dirty="0"/>
              <a:t>In class diagram terms, the two classes of object are dependent on each other to ensure they work together at </a:t>
            </a:r>
            <a:r>
              <a:rPr lang="en-GB" i="1" dirty="0"/>
              <a:t>runtime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5ED0-75AB-4750-9291-DCA62EC6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24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454BDD7-248F-490C-8771-FA491EA62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066"/>
              </p:ext>
            </p:extLst>
          </p:nvPr>
        </p:nvGraphicFramePr>
        <p:xfrm>
          <a:off x="2228851" y="2505075"/>
          <a:ext cx="312335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352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UserInterface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latin typeface="Consolas" panose="020B0609020204030204" pitchFamily="49" charset="0"/>
                        </a:rPr>
                        <a:t>+display(): void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01540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B7DA580-D1F2-4F78-BFFA-4D6FCDF03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85853"/>
              </p:ext>
            </p:extLst>
          </p:nvPr>
        </p:nvGraphicFramePr>
        <p:xfrm>
          <a:off x="7490251" y="2825115"/>
          <a:ext cx="22187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3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Post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F0B72-BAF9-456D-80BF-DE218326BE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52203" y="3145155"/>
            <a:ext cx="213804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11F1-3937-4EB3-B15B-2C8C494D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7A65-A81D-4102-AD78-1D0757D4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11477506" cy="2554200"/>
          </a:xfrm>
        </p:spPr>
        <p:txBody>
          <a:bodyPr/>
          <a:lstStyle/>
          <a:p>
            <a:r>
              <a:rPr lang="en-GB" dirty="0"/>
              <a:t>Association means that a class will actually contain a reference to an object, or objects, of the other class in the form of an attribute. </a:t>
            </a:r>
          </a:p>
          <a:p>
            <a:r>
              <a:rPr lang="en-GB" dirty="0"/>
              <a:t>If you find yourself saying that a class works with an object of another class, then the relationship between those classes is a great candidate for association rather than just a dependency.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7AC74-67A0-48B0-9371-2D3067E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25</a:t>
            </a:fld>
            <a:endParaRPr lang="en-GB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2975268A-4367-4D4D-9571-D468CC349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98026"/>
              </p:ext>
            </p:extLst>
          </p:nvPr>
        </p:nvGraphicFramePr>
        <p:xfrm>
          <a:off x="8166526" y="4417140"/>
          <a:ext cx="22187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3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URL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0B2302-A8DB-47A2-B69E-F5C22ECAEA4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890958" y="4737180"/>
            <a:ext cx="227556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7C2457B-C71F-42EF-8531-1CEDA80B0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59220"/>
              </p:ext>
            </p:extLst>
          </p:nvPr>
        </p:nvGraphicFramePr>
        <p:xfrm>
          <a:off x="1247775" y="4097100"/>
          <a:ext cx="46431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183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-publicUrl: URL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25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B065-04D2-4FDF-864C-F6B36726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A07B-7CE2-4955-909E-BC70DDDB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Aggregation is really just a stronger version of association and is used to indicate that a class actually owns but may share objects of another class.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subreddit </a:t>
            </a:r>
            <a:r>
              <a:rPr lang="en-GB" i="1" dirty="0"/>
              <a:t>owns</a:t>
            </a:r>
            <a:r>
              <a:rPr lang="en-GB" dirty="0"/>
              <a:t> its posts, and even though they might share them with other subreddits, in the end, its posts are its own.</a:t>
            </a:r>
          </a:p>
          <a:p>
            <a:r>
              <a:rPr lang="en-GB" dirty="0"/>
              <a:t>The power to remove a post remains with the subreddit.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044A8-3069-4C1C-8004-BAEEE156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26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1D59877-9E4F-49D6-8647-A1C40260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41133"/>
              </p:ext>
            </p:extLst>
          </p:nvPr>
        </p:nvGraphicFramePr>
        <p:xfrm>
          <a:off x="1919808" y="2809875"/>
          <a:ext cx="332162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627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 posts: Post[]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68884DE-181F-4389-927C-6603D5792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82851"/>
              </p:ext>
            </p:extLst>
          </p:nvPr>
        </p:nvGraphicFramePr>
        <p:xfrm>
          <a:off x="7612164" y="3129915"/>
          <a:ext cx="22187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3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Post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1B85E8-B061-4606-AADF-1BBF10FC7253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5689107" y="3449955"/>
            <a:ext cx="1923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74F12337-18DC-47C4-931E-975D7440D299}"/>
              </a:ext>
            </a:extLst>
          </p:cNvPr>
          <p:cNvSpPr/>
          <p:nvPr/>
        </p:nvSpPr>
        <p:spPr>
          <a:xfrm>
            <a:off x="5241435" y="3266595"/>
            <a:ext cx="447672" cy="36672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90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BF7D-6FEB-4356-B779-AC4413C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370F-F25E-41E0-9C45-19816077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Composition is an even stronger relationship than aggregation, although they work in very similar ways.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Comments are part of the post itself, they would not exist outside of this. If a post were to be deleted, so would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3D1CD-9317-43C1-9A31-80FFDAE8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27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7023D8D-2BCD-4EE1-82C2-BB8EDC3FD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8563"/>
              </p:ext>
            </p:extLst>
          </p:nvPr>
        </p:nvGraphicFramePr>
        <p:xfrm>
          <a:off x="1295401" y="2788920"/>
          <a:ext cx="561974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49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Post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 comments: ArrayList&lt;Comment&gt;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A816F20-4AF2-4282-B00D-500CE2EDC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51422"/>
              </p:ext>
            </p:extLst>
          </p:nvPr>
        </p:nvGraphicFramePr>
        <p:xfrm>
          <a:off x="8431314" y="3108960"/>
          <a:ext cx="22187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3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Comment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9681BD-1E60-4A96-8FAC-BF7943AB30BE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7394082" y="3429000"/>
            <a:ext cx="1037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2F6C9918-8DAC-4D5A-9A75-85C018041D6D}"/>
              </a:ext>
            </a:extLst>
          </p:cNvPr>
          <p:cNvSpPr/>
          <p:nvPr/>
        </p:nvSpPr>
        <p:spPr>
          <a:xfrm>
            <a:off x="6946410" y="3245640"/>
            <a:ext cx="447672" cy="366720"/>
          </a:xfrm>
          <a:prstGeom prst="diamond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40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B4C5-E64F-4AB0-AB84-25A34AF2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2CD2-4007-4ACB-9169-2E45A2B2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resources are available at the library to help with UML class diagrams.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A146B-32DC-4859-A400-644401E9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28</a:t>
            </a:fld>
            <a:endParaRPr lang="en-GB" dirty="0"/>
          </a:p>
        </p:txBody>
      </p:sp>
      <p:pic>
        <p:nvPicPr>
          <p:cNvPr id="1026" name="Picture 2" descr="Learning UML 2.0: A Pragmatic Introduction to UML: Amazon.co.uk: Russ  Miles, Kim Hamilton: 0636920009825: Books">
            <a:extLst>
              <a:ext uri="{FF2B5EF4-FFF2-40B4-BE49-F238E27FC236}">
                <a16:creationId xmlns:a16="http://schemas.microsoft.com/office/drawing/2014/main" id="{F5BBAA2F-A679-4DAE-B8FA-66F10C90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428848"/>
            <a:ext cx="2747963" cy="360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ML 2.0 in a Nutshell: A Desktop Quick Reference (In a Nutshell  (O&amp;#39;Reilly)): Amazon.co.uk: Dan Pilone, Neil Pitman: 0636920007951: Books">
            <a:extLst>
              <a:ext uri="{FF2B5EF4-FFF2-40B4-BE49-F238E27FC236}">
                <a16:creationId xmlns:a16="http://schemas.microsoft.com/office/drawing/2014/main" id="{9CCCB588-74FB-4B3D-B41B-7AEF1CDF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9" y="2428848"/>
            <a:ext cx="2401764" cy="360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05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8C18-5111-4190-A690-81A5F146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608C-0A40-46A2-B64C-362A1E612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8016-6DD4-4984-9365-B27B3F9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9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21D031-FB72-4A39-879C-1257A79A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a class in UML notation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A38F-BD6C-4C13-A70E-6CF2C4D7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</a:t>
            </a:fld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853FE1-2342-452F-8A92-FBE9137AC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39251"/>
              </p:ext>
            </p:extLst>
          </p:nvPr>
        </p:nvGraphicFramePr>
        <p:xfrm>
          <a:off x="8859344" y="2418347"/>
          <a:ext cx="1943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ClassName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Attribute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Attribute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9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Operation</a:t>
                      </a:r>
                    </a:p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Operation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5975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F13E5-687E-458F-9DF4-EA009ED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07244"/>
              </p:ext>
            </p:extLst>
          </p:nvPr>
        </p:nvGraphicFramePr>
        <p:xfrm>
          <a:off x="6309653" y="2418347"/>
          <a:ext cx="19431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ClassName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Operation</a:t>
                      </a:r>
                    </a:p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Operation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59751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79848987-8A5D-4640-8BD7-2BA69D20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3028"/>
              </p:ext>
            </p:extLst>
          </p:nvPr>
        </p:nvGraphicFramePr>
        <p:xfrm>
          <a:off x="3759961" y="2418347"/>
          <a:ext cx="19431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ClassName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Attribute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Attribute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92908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644BB9AA-90B0-4553-8D25-E74E489D1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5862"/>
              </p:ext>
            </p:extLst>
          </p:nvPr>
        </p:nvGraphicFramePr>
        <p:xfrm>
          <a:off x="1210269" y="2418347"/>
          <a:ext cx="19431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ClassName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6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E724-6016-4D3A-B689-808BDA04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8D2D-0337-46FD-97B9-CD9223C7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code is only one part of creating programs.</a:t>
            </a:r>
          </a:p>
          <a:p>
            <a:r>
              <a:rPr lang="en-GB" dirty="0"/>
              <a:t>You can write good code that compiles and returns the wrong values.</a:t>
            </a:r>
          </a:p>
          <a:p>
            <a:r>
              <a:rPr lang="en-GB" dirty="0"/>
              <a:t>You can write code that works </a:t>
            </a:r>
            <a:r>
              <a:rPr lang="en-GB" i="1" dirty="0"/>
              <a:t>most</a:t>
            </a:r>
            <a:r>
              <a:rPr lang="en-GB" dirty="0"/>
              <a:t> of the time.</a:t>
            </a:r>
          </a:p>
          <a:p>
            <a:r>
              <a:rPr lang="en-GB" dirty="0"/>
              <a:t>How can you be sure that your program does what it is supposed to?</a:t>
            </a:r>
          </a:p>
          <a:p>
            <a:r>
              <a:rPr lang="en-GB" dirty="0"/>
              <a:t>You </a:t>
            </a:r>
            <a:r>
              <a:rPr lang="en-GB" b="1" dirty="0"/>
              <a:t>test</a:t>
            </a:r>
            <a:r>
              <a:rPr lang="en-GB" dirty="0"/>
              <a:t>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013DA-4B67-4224-B754-88C46646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03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E1123-7A7C-44E9-9335-EE40FF2E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White-box and Black-box testing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57925-B6F0-44A1-8671-CC3574B661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GB" sz="2400" dirty="0"/>
              <a:t>Testing falls into two main categories: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2400" b="1" u="sng" dirty="0">
                <a:solidFill>
                  <a:srgbClr val="7030A0"/>
                </a:solidFill>
              </a:rPr>
              <a:t>White-box</a:t>
            </a:r>
            <a:r>
              <a:rPr lang="en-GB" sz="2400" dirty="0"/>
              <a:t> (as you develop, piece-by-piece)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GB" dirty="0"/>
              <a:t>Adding 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dirty="0"/>
              <a:t> statements to your code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GB" dirty="0"/>
              <a:t>Utilising debugging environments (e.g. by setting breakpoints, stepping through etc.)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2400" b="1" u="sng" dirty="0">
                <a:solidFill>
                  <a:srgbClr val="7030A0"/>
                </a:solidFill>
              </a:rPr>
              <a:t>Black-box</a:t>
            </a:r>
            <a:r>
              <a:rPr lang="en-GB" sz="2400" dirty="0"/>
              <a:t> (after you’ve finished a block, whole blocks at a time)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GB" dirty="0"/>
              <a:t>Applies to functions or blocks.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GB" dirty="0"/>
              <a:t>Case tests with known results.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42207"/>
            <a:ext cx="5691188" cy="38720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0DE66-8CFF-4A71-8916-8175CBB7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9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AAFA-6A37-8E19-CA7E-5E8B7620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D787-61D7-24FC-5261-FB17225E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White-box testing is typically performed alongside development.</a:t>
            </a:r>
          </a:p>
          <a:p>
            <a:r>
              <a:rPr lang="en-GB" dirty="0"/>
              <a:t>Relies on use of </a:t>
            </a:r>
            <a:r>
              <a:rPr lang="en-GB" dirty="0">
                <a:latin typeface="Consolas" panose="020B0609020204030204" pitchFamily="49" charset="0"/>
              </a:rPr>
              <a:t>println</a:t>
            </a:r>
            <a:r>
              <a:rPr lang="en-GB" dirty="0"/>
              <a:t> statements to output variable data.</a:t>
            </a:r>
          </a:p>
          <a:p>
            <a:r>
              <a:rPr lang="en-GB" dirty="0"/>
              <a:t>Breakpoints and Debug mode.</a:t>
            </a:r>
          </a:p>
          <a:p>
            <a:r>
              <a:rPr lang="en-GB" dirty="0"/>
              <a:t>Use this form of testing to examine how your program is running:</a:t>
            </a:r>
          </a:p>
          <a:p>
            <a:pPr lvl="1"/>
            <a:r>
              <a:rPr lang="en-GB" dirty="0"/>
              <a:t>Partial calculations</a:t>
            </a:r>
          </a:p>
          <a:p>
            <a:pPr lvl="1"/>
            <a:r>
              <a:rPr lang="en-GB" dirty="0"/>
              <a:t>Information about a loop</a:t>
            </a:r>
          </a:p>
          <a:p>
            <a:pPr lvl="1"/>
            <a:r>
              <a:rPr lang="en-GB" dirty="0"/>
              <a:t>Outputting </a:t>
            </a:r>
            <a:r>
              <a:rPr lang="en-GB" i="1" dirty="0"/>
              <a:t>locations</a:t>
            </a:r>
            <a:r>
              <a:rPr lang="en-GB" dirty="0"/>
              <a:t> from your program</a:t>
            </a:r>
          </a:p>
          <a:p>
            <a:pPr lvl="2"/>
            <a:r>
              <a:rPr lang="en-GB" dirty="0"/>
              <a:t>“HERE@addComment()”</a:t>
            </a:r>
          </a:p>
          <a:p>
            <a:r>
              <a:rPr lang="en-GB" dirty="0"/>
              <a:t>A good way to check parts of the program in isolation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ED23-5DCC-7C5C-FB85-753508D1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68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1965-D766-D351-AD7F-D37F3928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Black-box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06A4-B683-B87F-306E-8712BD78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Black-box testing is a more formal approach.</a:t>
            </a:r>
          </a:p>
          <a:p>
            <a:r>
              <a:rPr lang="en-GB" dirty="0"/>
              <a:t>You treat your program as a “black-box”: input goes in, output gets returned, no thinking about how the program does it.</a:t>
            </a:r>
          </a:p>
          <a:p>
            <a:r>
              <a:rPr lang="en-GB" dirty="0"/>
              <a:t>These tests aim to evaluate the whole program:</a:t>
            </a:r>
          </a:p>
          <a:p>
            <a:pPr lvl="1"/>
            <a:r>
              <a:rPr lang="en-GB" dirty="0"/>
              <a:t>Are the outputs correct for the input?</a:t>
            </a:r>
          </a:p>
          <a:p>
            <a:pPr lvl="1"/>
            <a:r>
              <a:rPr lang="en-GB" dirty="0"/>
              <a:t>Is the program output clear and easy to understand?</a:t>
            </a:r>
          </a:p>
          <a:p>
            <a:pPr lvl="1"/>
            <a:r>
              <a:rPr lang="en-GB" dirty="0"/>
              <a:t>Does the program work for a range of values</a:t>
            </a:r>
          </a:p>
          <a:p>
            <a:pPr lvl="2"/>
            <a:r>
              <a:rPr lang="en-GB" dirty="0"/>
              <a:t>Including “bad” inputs!</a:t>
            </a:r>
          </a:p>
          <a:p>
            <a:r>
              <a:rPr lang="en-GB" dirty="0"/>
              <a:t>Black-box testing can be planned at the start of projects: you know what you want the program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67CD8-734F-1BA8-3FC3-DF8D797A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387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5EDBED-45B6-4DC6-AA85-84B945C8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600" dirty="0"/>
              <a:t>You should test your program code </a:t>
            </a:r>
            <a:r>
              <a:rPr lang="en-GB" sz="2600" b="1" u="sng" dirty="0">
                <a:solidFill>
                  <a:srgbClr val="7030A0"/>
                </a:solidFill>
              </a:rPr>
              <a:t>for correctness</a:t>
            </a:r>
            <a:r>
              <a:rPr lang="en-GB" sz="26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With </a:t>
            </a:r>
            <a:r>
              <a:rPr lang="en-GB" sz="2600" b="1" u="sng" dirty="0"/>
              <a:t>valid</a:t>
            </a:r>
            <a:r>
              <a:rPr lang="en-GB" sz="2600" dirty="0"/>
              <a:t> data.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With </a:t>
            </a:r>
            <a:r>
              <a:rPr lang="en-GB" sz="2600" b="1" u="sng" dirty="0"/>
              <a:t>invalid</a:t>
            </a:r>
            <a:r>
              <a:rPr lang="en-GB" sz="2600" dirty="0"/>
              <a:t> data.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With respect to </a:t>
            </a:r>
            <a:r>
              <a:rPr lang="en-GB" sz="2600" b="1" u="sng" dirty="0"/>
              <a:t>boundary tests</a:t>
            </a:r>
            <a:r>
              <a:rPr lang="en-GB" sz="2600" dirty="0"/>
              <a:t> on iterations (don’t go out of bounds!)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You should test your program code </a:t>
            </a:r>
            <a:r>
              <a:rPr lang="en-GB" sz="2600" b="1" u="sng" dirty="0">
                <a:solidFill>
                  <a:srgbClr val="7030A0"/>
                </a:solidFill>
              </a:rPr>
              <a:t>for usability</a:t>
            </a:r>
            <a:r>
              <a:rPr lang="en-GB" sz="26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Assess the user’s </a:t>
            </a:r>
            <a:r>
              <a:rPr lang="en-GB" sz="2600" b="1" u="sng" dirty="0"/>
              <a:t>understanding</a:t>
            </a:r>
            <a:r>
              <a:rPr lang="en-GB" sz="2600" dirty="0"/>
              <a:t>. Are you making sensible prompts?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Assess interface </a:t>
            </a:r>
            <a:r>
              <a:rPr lang="en-GB" sz="2600" b="1" u="sng" dirty="0"/>
              <a:t>design</a:t>
            </a:r>
            <a:r>
              <a:rPr lang="en-GB" sz="2600" dirty="0"/>
              <a:t> (also applies to command-line applications).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Could there be </a:t>
            </a:r>
            <a:r>
              <a:rPr lang="en-GB" sz="2600" b="1" u="sng" dirty="0"/>
              <a:t>unexpected user interactions</a:t>
            </a:r>
            <a:r>
              <a:rPr lang="en-GB" sz="2600" dirty="0"/>
              <a:t>? What if their head hits the keyboard?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739CB-430E-481C-89B3-E73038C5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533210-FA5F-46B3-BB78-95B0571B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1898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42F599-F3F8-4597-A72E-32191BD8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600" b="1" u="sng" dirty="0">
                <a:solidFill>
                  <a:srgbClr val="7030A0"/>
                </a:solidFill>
              </a:rPr>
              <a:t>Unit testing</a:t>
            </a:r>
            <a:r>
              <a:rPr lang="en-GB" sz="2600" dirty="0"/>
              <a:t> tests functions as independent entities. We will cover this in Semester 2!</a:t>
            </a:r>
          </a:p>
          <a:p>
            <a:pPr>
              <a:lnSpc>
                <a:spcPct val="100000"/>
              </a:lnSpc>
            </a:pPr>
            <a:r>
              <a:rPr lang="en-GB" sz="2600" b="1" dirty="0"/>
              <a:t>Prepare your test cases carefully: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List valid inputs to test and expected results.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List invalid inputs to test and expected results.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Make each test unique to a function or code block.</a:t>
            </a:r>
          </a:p>
          <a:p>
            <a:pPr>
              <a:lnSpc>
                <a:spcPct val="100000"/>
              </a:lnSpc>
            </a:pPr>
            <a:r>
              <a:rPr lang="en-GB" sz="2600" dirty="0"/>
              <a:t>Do not forget to boundary check loops (avoid going out of bounds).</a:t>
            </a:r>
          </a:p>
          <a:p>
            <a:pPr>
              <a:lnSpc>
                <a:spcPct val="100000"/>
              </a:lnSpc>
            </a:pPr>
            <a:r>
              <a:rPr lang="en-GB" sz="2600" b="1" dirty="0"/>
              <a:t>Truth tables </a:t>
            </a:r>
            <a:r>
              <a:rPr lang="en-GB" sz="2600" dirty="0"/>
              <a:t>can be used to check conditional statements with </a:t>
            </a:r>
            <a:r>
              <a:rPr lang="en-GB" sz="2600" i="1" dirty="0"/>
              <a:t>every</a:t>
            </a:r>
            <a:r>
              <a:rPr lang="en-GB" sz="2600" dirty="0"/>
              <a:t> combination of </a:t>
            </a:r>
            <a:r>
              <a:rPr lang="en-GB" sz="2600" dirty="0">
                <a:latin typeface="Consolas" panose="020B0609020204030204" pitchFamily="49" charset="0"/>
              </a:rPr>
              <a:t>True / False</a:t>
            </a:r>
            <a:r>
              <a:rPr lang="en-GB" sz="26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9AB6AC-92A3-45A0-B2A3-1EE4927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E557CA-F038-42FE-94C6-E19A615A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testing</a:t>
            </a:r>
          </a:p>
        </p:txBody>
      </p:sp>
    </p:spTree>
    <p:extLst>
      <p:ext uri="{BB962C8B-B14F-4D97-AF65-F5344CB8AC3E}">
        <p14:creationId xmlns:p14="http://schemas.microsoft.com/office/powerpoint/2010/main" val="3343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B2AA8C-A9CB-47D8-9AD0-C1ED6FF5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D7860E-EC30-41A2-964D-5BCA102DD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Write a simple program that prompts the user to enter a positive number. Handle all possible exceptions, then print the number.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AAF4E-DF57-473D-97D9-48E5A46D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462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8CC3F-03B7-48EF-827F-064C1FB3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2414"/>
            <a:ext cx="11478986" cy="63496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chose: %d</a:t>
            </a:r>
            <a:r>
              <a:rPr lang="en-GB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a positive number: 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java.util.InputMismatchException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"Try again :-/"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GB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clear input buffer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B4FE5-3430-4A17-9A57-E41626E7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37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CE3E0F-3A48-49FB-9D1D-B7AE1D83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614" y="1276829"/>
            <a:ext cx="3992553" cy="1900394"/>
          </a:xfrm>
        </p:spPr>
        <p:txBody>
          <a:bodyPr>
            <a:normAutofit fontScale="90000"/>
          </a:bodyPr>
          <a:lstStyle/>
          <a:p>
            <a:r>
              <a:rPr lang="en-GB" dirty="0"/>
              <a:t>Let’s write some black-box tests for…</a:t>
            </a:r>
          </a:p>
        </p:txBody>
      </p:sp>
    </p:spTree>
    <p:extLst>
      <p:ext uri="{BB962C8B-B14F-4D97-AF65-F5344CB8AC3E}">
        <p14:creationId xmlns:p14="http://schemas.microsoft.com/office/powerpoint/2010/main" val="2065550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06C5-C6A6-4DDA-9673-F3BB4E50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38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447D6-CAA3-4455-AB84-2DF191F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44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4400" b="0" dirty="0">
                <a:solidFill>
                  <a:srgbClr val="795E26"/>
                </a:solidFill>
                <a:effectLst/>
                <a:latin typeface="+mn-lt"/>
              </a:rPr>
              <a:t> </a:t>
            </a:r>
            <a:r>
              <a:rPr lang="en-GB" dirty="0"/>
              <a:t>test cases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E45CDB-3C1F-415C-BBB1-07C641938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51152"/>
              </p:ext>
            </p:extLst>
          </p:nvPr>
        </p:nvGraphicFramePr>
        <p:xfrm>
          <a:off x="329294" y="1574800"/>
          <a:ext cx="11533417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1417251867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16790264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735369466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97997738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17072499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513404230"/>
                    </a:ext>
                  </a:extLst>
                </a:gridCol>
                <a:gridCol w="2304183">
                  <a:extLst>
                    <a:ext uri="{9D8B030D-6E8A-4147-A177-3AD203B41FA5}">
                      <a16:colId xmlns:a16="http://schemas.microsoft.com/office/drawing/2014/main" val="1919277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8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507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06C5-C6A6-4DDA-9673-F3BB4E50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39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447D6-CAA3-4455-AB84-2DF191F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44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4400" b="0" dirty="0">
                <a:solidFill>
                  <a:srgbClr val="795E26"/>
                </a:solidFill>
                <a:effectLst/>
                <a:latin typeface="+mn-lt"/>
              </a:rPr>
              <a:t> </a:t>
            </a:r>
            <a:r>
              <a:rPr lang="en-GB" dirty="0"/>
              <a:t>test cases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E45CDB-3C1F-415C-BBB1-07C641938423}"/>
              </a:ext>
            </a:extLst>
          </p:cNvPr>
          <p:cNvGraphicFramePr>
            <a:graphicFrameLocks noGrp="1"/>
          </p:cNvGraphicFramePr>
          <p:nvPr/>
        </p:nvGraphicFramePr>
        <p:xfrm>
          <a:off x="329294" y="1574800"/>
          <a:ext cx="1153341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1417251867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16790264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735369466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97997738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17072499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513404230"/>
                    </a:ext>
                  </a:extLst>
                </a:gridCol>
                <a:gridCol w="2304183">
                  <a:extLst>
                    <a:ext uri="{9D8B030D-6E8A-4147-A177-3AD203B41FA5}">
                      <a16:colId xmlns:a16="http://schemas.microsoft.com/office/drawing/2014/main" val="1919277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8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valid input.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“5”.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77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FF9B-E652-4BF5-ABE0-808A300B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Managing a subreddit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91E16-3466-465D-9984-062F2FE0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4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CF653A6-6F09-4DA6-AF42-5FE1DC1C0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63055"/>
              </p:ext>
            </p:extLst>
          </p:nvPr>
        </p:nvGraphicFramePr>
        <p:xfrm>
          <a:off x="2774373" y="2971800"/>
          <a:ext cx="22187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3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9EEF1A8-AF99-4E18-87E2-7CB92945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01968"/>
              </p:ext>
            </p:extLst>
          </p:nvPr>
        </p:nvGraphicFramePr>
        <p:xfrm>
          <a:off x="7480726" y="2971800"/>
          <a:ext cx="22187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3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Post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736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06C5-C6A6-4DDA-9673-F3BB4E50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40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447D6-CAA3-4455-AB84-2DF191F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44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4400" b="0" dirty="0">
                <a:solidFill>
                  <a:srgbClr val="795E26"/>
                </a:solidFill>
                <a:effectLst/>
                <a:latin typeface="+mn-lt"/>
              </a:rPr>
              <a:t> </a:t>
            </a:r>
            <a:r>
              <a:rPr lang="en-GB" dirty="0"/>
              <a:t>test cases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E45CDB-3C1F-415C-BBB1-07C641938423}"/>
              </a:ext>
            </a:extLst>
          </p:cNvPr>
          <p:cNvGraphicFramePr>
            <a:graphicFrameLocks noGrp="1"/>
          </p:cNvGraphicFramePr>
          <p:nvPr/>
        </p:nvGraphicFramePr>
        <p:xfrm>
          <a:off x="329294" y="1574800"/>
          <a:ext cx="1153341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1417251867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16790264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735369466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97997738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17072499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513404230"/>
                    </a:ext>
                  </a:extLst>
                </a:gridCol>
                <a:gridCol w="2304183">
                  <a:extLst>
                    <a:ext uri="{9D8B030D-6E8A-4147-A177-3AD203B41FA5}">
                      <a16:colId xmlns:a16="http://schemas.microsoft.com/office/drawing/2014/main" val="1919277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8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valid input.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“5”.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05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06C5-C6A6-4DDA-9673-F3BB4E50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447D6-CAA3-4455-AB84-2DF191F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44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4400" b="0" dirty="0">
                <a:solidFill>
                  <a:srgbClr val="795E26"/>
                </a:solidFill>
                <a:effectLst/>
                <a:latin typeface="+mn-lt"/>
              </a:rPr>
              <a:t> </a:t>
            </a:r>
            <a:r>
              <a:rPr lang="en-GB" dirty="0"/>
              <a:t>test cases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E45CDB-3C1F-415C-BBB1-07C641938423}"/>
              </a:ext>
            </a:extLst>
          </p:cNvPr>
          <p:cNvGraphicFramePr>
            <a:graphicFrameLocks noGrp="1"/>
          </p:cNvGraphicFramePr>
          <p:nvPr/>
        </p:nvGraphicFramePr>
        <p:xfrm>
          <a:off x="329294" y="1574800"/>
          <a:ext cx="1153341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1417251867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16790264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735369466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97997738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17072499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513404230"/>
                    </a:ext>
                  </a:extLst>
                </a:gridCol>
                <a:gridCol w="2304183">
                  <a:extLst>
                    <a:ext uri="{9D8B030D-6E8A-4147-A177-3AD203B41FA5}">
                      <a16:colId xmlns:a16="http://schemas.microsoft.com/office/drawing/2014/main" val="1919277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8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valid input.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“5”.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Test no input.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Press ENTER.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48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06C5-C6A6-4DDA-9673-F3BB4E50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447D6-CAA3-4455-AB84-2DF191F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44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4400" b="0" dirty="0">
                <a:solidFill>
                  <a:srgbClr val="795E26"/>
                </a:solidFill>
                <a:effectLst/>
                <a:latin typeface="+mn-lt"/>
              </a:rPr>
              <a:t> </a:t>
            </a:r>
            <a:r>
              <a:rPr lang="en-GB" dirty="0"/>
              <a:t>test cases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E45CDB-3C1F-415C-BBB1-07C641938423}"/>
              </a:ext>
            </a:extLst>
          </p:cNvPr>
          <p:cNvGraphicFramePr>
            <a:graphicFrameLocks noGrp="1"/>
          </p:cNvGraphicFramePr>
          <p:nvPr/>
        </p:nvGraphicFramePr>
        <p:xfrm>
          <a:off x="329294" y="1574800"/>
          <a:ext cx="1153341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1417251867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16790264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735369466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97997738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17072499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513404230"/>
                    </a:ext>
                  </a:extLst>
                </a:gridCol>
                <a:gridCol w="2304183">
                  <a:extLst>
                    <a:ext uri="{9D8B030D-6E8A-4147-A177-3AD203B41FA5}">
                      <a16:colId xmlns:a16="http://schemas.microsoft.com/office/drawing/2014/main" val="1919277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8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valid input.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“5”.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Test no input.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Press ENTER.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string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“Five”.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34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06C5-C6A6-4DDA-9673-F3BB4E50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447D6-CAA3-4455-AB84-2DF191F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44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4400" b="0" dirty="0">
                <a:solidFill>
                  <a:srgbClr val="795E26"/>
                </a:solidFill>
                <a:effectLst/>
                <a:latin typeface="+mn-lt"/>
              </a:rPr>
              <a:t> </a:t>
            </a:r>
            <a:r>
              <a:rPr lang="en-GB" dirty="0"/>
              <a:t>test cases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E45CDB-3C1F-415C-BBB1-07C641938423}"/>
              </a:ext>
            </a:extLst>
          </p:cNvPr>
          <p:cNvGraphicFramePr>
            <a:graphicFrameLocks noGrp="1"/>
          </p:cNvGraphicFramePr>
          <p:nvPr/>
        </p:nvGraphicFramePr>
        <p:xfrm>
          <a:off x="329294" y="1574800"/>
          <a:ext cx="1153341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1417251867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16790264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735369466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97997738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17072499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513404230"/>
                    </a:ext>
                  </a:extLst>
                </a:gridCol>
                <a:gridCol w="2304183">
                  <a:extLst>
                    <a:ext uri="{9D8B030D-6E8A-4147-A177-3AD203B41FA5}">
                      <a16:colId xmlns:a16="http://schemas.microsoft.com/office/drawing/2014/main" val="1919277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8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valid input.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“5”.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Test no input.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Press ENTER.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string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“Five”.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float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“3.14”.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390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06C5-C6A6-4DDA-9673-F3BB4E50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447D6-CAA3-4455-AB84-2DF191F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44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4400" b="0" dirty="0">
                <a:solidFill>
                  <a:srgbClr val="795E26"/>
                </a:solidFill>
                <a:effectLst/>
                <a:latin typeface="+mn-lt"/>
              </a:rPr>
              <a:t> </a:t>
            </a:r>
            <a:r>
              <a:rPr lang="en-GB" dirty="0"/>
              <a:t>test cases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E45CDB-3C1F-415C-BBB1-07C641938423}"/>
              </a:ext>
            </a:extLst>
          </p:cNvPr>
          <p:cNvGraphicFramePr>
            <a:graphicFrameLocks noGrp="1"/>
          </p:cNvGraphicFramePr>
          <p:nvPr/>
        </p:nvGraphicFramePr>
        <p:xfrm>
          <a:off x="329294" y="1574800"/>
          <a:ext cx="1153341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1417251867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16790264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735369466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97997738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17072499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513404230"/>
                    </a:ext>
                  </a:extLst>
                </a:gridCol>
                <a:gridCol w="2304183">
                  <a:extLst>
                    <a:ext uri="{9D8B030D-6E8A-4147-A177-3AD203B41FA5}">
                      <a16:colId xmlns:a16="http://schemas.microsoft.com/office/drawing/2014/main" val="1919277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8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valid input.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“5”.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Test no input.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Press ENTER.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string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“Five”.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float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“3.14”.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negative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“-8”.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155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06C5-C6A6-4DDA-9673-F3BB4E50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447D6-CAA3-4455-AB84-2DF191F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getPositiveNum</a:t>
            </a:r>
            <a:r>
              <a:rPr lang="en-GB" sz="4400" b="0" dirty="0">
                <a:effectLst/>
                <a:latin typeface="Consolas" panose="020B0609020204030204" pitchFamily="49" charset="0"/>
              </a:rPr>
              <a:t>()</a:t>
            </a:r>
            <a:r>
              <a:rPr lang="en-GB" sz="4400" b="0" dirty="0">
                <a:solidFill>
                  <a:srgbClr val="795E26"/>
                </a:solidFill>
                <a:effectLst/>
                <a:latin typeface="+mn-lt"/>
              </a:rPr>
              <a:t> </a:t>
            </a:r>
            <a:r>
              <a:rPr lang="en-GB" dirty="0"/>
              <a:t>test cases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E45CDB-3C1F-415C-BBB1-07C641938423}"/>
              </a:ext>
            </a:extLst>
          </p:cNvPr>
          <p:cNvGraphicFramePr>
            <a:graphicFrameLocks noGrp="1"/>
          </p:cNvGraphicFramePr>
          <p:nvPr/>
        </p:nvGraphicFramePr>
        <p:xfrm>
          <a:off x="329294" y="1574800"/>
          <a:ext cx="1153341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1417251867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16790264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735369466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097997738"/>
                    </a:ext>
                  </a:extLst>
                </a:gridCol>
                <a:gridCol w="1877568">
                  <a:extLst>
                    <a:ext uri="{9D8B030D-6E8A-4147-A177-3AD203B41FA5}">
                      <a16:colId xmlns:a16="http://schemas.microsoft.com/office/drawing/2014/main" val="17072499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513404230"/>
                    </a:ext>
                  </a:extLst>
                </a:gridCol>
                <a:gridCol w="2304183">
                  <a:extLst>
                    <a:ext uri="{9D8B030D-6E8A-4147-A177-3AD203B41FA5}">
                      <a16:colId xmlns:a16="http://schemas.microsoft.com/office/drawing/2014/main" val="1919277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8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valid input.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“5”.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You chose: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Test no input.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Press ENTER.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string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“Five”.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float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“3.14”.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negative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Launch program.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Input “-8”.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Try again :-/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You chose: 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try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dirty="0"/>
                        <a:t> should also check for an </a:t>
                      </a:r>
                      <a:r>
                        <a:rPr lang="en-GB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dirty="0"/>
                        <a:t> 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729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5482-72FA-47BF-826F-80A1C622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C824-A950-47CE-8171-54C3A7BC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Class Diagrams can be used to plan, communicate and design Java classes</a:t>
            </a:r>
          </a:p>
          <a:p>
            <a:r>
              <a:rPr lang="en-GB" dirty="0"/>
              <a:t>Attributes, Operations, Visibilities and Relations all represented</a:t>
            </a:r>
          </a:p>
          <a:p>
            <a:endParaRPr lang="en-GB" dirty="0"/>
          </a:p>
          <a:p>
            <a:r>
              <a:rPr lang="en-GB" dirty="0"/>
              <a:t>Testing is a key stage of development</a:t>
            </a:r>
          </a:p>
          <a:p>
            <a:r>
              <a:rPr lang="en-GB" dirty="0"/>
              <a:t>Ensures your program operates correctly</a:t>
            </a:r>
          </a:p>
          <a:p>
            <a:r>
              <a:rPr lang="en-GB" dirty="0"/>
              <a:t>White box testing during development</a:t>
            </a:r>
          </a:p>
          <a:p>
            <a:r>
              <a:rPr lang="en-GB" dirty="0"/>
              <a:t>Black box when the program is complete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1A3-DDDB-46D4-8F50-764FB699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28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73F4-21C4-46AF-8822-A8DCA779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6063-F3CF-41C2-8DE6-F4266FF07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1FE1A-729A-4056-801C-76B71A6B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29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636A-A3A9-4FAE-A2B9-2B5EFFC3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375F-C9EA-4041-B799-B1763F433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497802"/>
            <a:ext cx="9470896" cy="2679161"/>
          </a:xfrm>
        </p:spPr>
        <p:txBody>
          <a:bodyPr/>
          <a:lstStyle/>
          <a:p>
            <a:r>
              <a:rPr lang="en-GB" dirty="0"/>
              <a:t>Classes consist of attributes and operations</a:t>
            </a:r>
          </a:p>
          <a:p>
            <a:pPr lvl="1"/>
            <a:r>
              <a:rPr lang="en-GB" dirty="0"/>
              <a:t>What they are and what they do</a:t>
            </a:r>
          </a:p>
          <a:p>
            <a:r>
              <a:rPr lang="en-GB" dirty="0"/>
              <a:t>A class may not want any of its attributes or operations to be usable by other classes</a:t>
            </a:r>
          </a:p>
          <a:p>
            <a:r>
              <a:rPr lang="en-GB" dirty="0"/>
              <a:t>This can be achieved through the </a:t>
            </a:r>
            <a:r>
              <a:rPr lang="en-GB" i="1" dirty="0"/>
              <a:t>visibility</a:t>
            </a:r>
            <a:r>
              <a:rPr lang="en-GB" dirty="0"/>
              <a:t> of that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04B55-A443-4EB7-B436-4CBAB3A9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BB2B5-E682-465D-8CC4-850B3E06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91" y="1468523"/>
            <a:ext cx="5307312" cy="1681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4" descr="please ignore - Microsoft Power BI Community">
            <a:extLst>
              <a:ext uri="{FF2B5EF4-FFF2-40B4-BE49-F238E27FC236}">
                <a16:creationId xmlns:a16="http://schemas.microsoft.com/office/drawing/2014/main" id="{A6DF17EE-2236-4545-B6C6-165E6242B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275" y="1890712"/>
            <a:ext cx="16097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23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156C-0953-493F-AD8D-70EDC772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(part 2.)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AEDE-B419-42D8-A657-23A7AE6C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are 4 visibility modifiers: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2600" dirty="0"/>
              <a:t> (no modifier in Java) and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600" dirty="0">
                <a:latin typeface="Consolas" panose="020B0609020204030204" pitchFamily="49" charset="0"/>
              </a:rPr>
              <a:t>.</a:t>
            </a:r>
          </a:p>
          <a:p>
            <a:r>
              <a:rPr lang="en-US" sz="2600" dirty="0"/>
              <a:t>Typically, these visibility characteristics will be used to control access to both attributes, operations, and sometimes even classes (more on this later in the semester).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6837C-CB5D-4167-9AA0-BB23F445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6</a:t>
            </a:fld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DA9F29-4685-429C-9E36-7EDFA83946A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7688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097149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8301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9798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63700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8379421"/>
                    </a:ext>
                  </a:extLst>
                </a:gridCol>
              </a:tblGrid>
              <a:tr h="350565">
                <a:tc>
                  <a:txBody>
                    <a:bodyPr/>
                    <a:lstStyle/>
                    <a:p>
                      <a:r>
                        <a:rPr lang="en-GB" dirty="0"/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91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16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21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>
                          <a:effectLst/>
                          <a:latin typeface="Consolas" panose="020B0609020204030204" pitchFamily="49" charset="0"/>
                        </a:rPr>
                        <a:t>no 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81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702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20A8B8-C8F7-4F6B-9634-CBB8F3E3347D}"/>
              </a:ext>
            </a:extLst>
          </p:cNvPr>
          <p:cNvSpPr txBox="1"/>
          <p:nvPr/>
        </p:nvSpPr>
        <p:spPr>
          <a:xfrm>
            <a:off x="4364216" y="5858668"/>
            <a:ext cx="782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https://docs.oracle.com/javase/tutorial/java/javaOO/accesscontrol.html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2494-E3C7-1BCB-F61F-FB5FFB59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Visibility (part 3.)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2B408-DC3D-6DE0-20DD-8E73A204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7</a:t>
            </a:fld>
            <a:endParaRPr lang="en-GB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CD765C8-4F31-DF01-8BCD-B2066EB2B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881435"/>
              </p:ext>
            </p:extLst>
          </p:nvPr>
        </p:nvGraphicFramePr>
        <p:xfrm>
          <a:off x="3352526" y="1425053"/>
          <a:ext cx="5486947" cy="4007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947">
                  <a:extLst>
                    <a:ext uri="{9D8B030D-6E8A-4147-A177-3AD203B41FA5}">
                      <a16:colId xmlns:a16="http://schemas.microsoft.com/office/drawing/2014/main" val="1568246017"/>
                    </a:ext>
                  </a:extLst>
                </a:gridCol>
              </a:tblGrid>
              <a:tr h="57431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Subreddit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081086"/>
                  </a:ext>
                </a:extLst>
              </a:tr>
              <a:tr h="1879543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- name: String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 publicURL: URL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- posts: Post[]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mods: User[]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…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84870"/>
                  </a:ext>
                </a:extLst>
              </a:tr>
              <a:tr h="1554037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 addPost(newPost: Post, OP: User): void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- removePost(postToRemove: Post): void</a:t>
                      </a:r>
                    </a:p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 search(searchString: String): Post</a:t>
                      </a:r>
                    </a:p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752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EEC61E1-13ED-ED73-31C4-8B31705DF5F9}"/>
              </a:ext>
            </a:extLst>
          </p:cNvPr>
          <p:cNvSpPr/>
          <p:nvPr/>
        </p:nvSpPr>
        <p:spPr>
          <a:xfrm>
            <a:off x="523781" y="2778711"/>
            <a:ext cx="1961965" cy="1553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B4279-6BC2-127D-32DF-8408B862CB45}"/>
              </a:ext>
            </a:extLst>
          </p:cNvPr>
          <p:cNvSpPr txBox="1"/>
          <p:nvPr/>
        </p:nvSpPr>
        <p:spPr>
          <a:xfrm>
            <a:off x="523781" y="2893786"/>
            <a:ext cx="195308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Use 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chemeClr val="bg1"/>
                </a:solidFill>
              </a:rPr>
              <a:t> where possible; less access means greater control and safety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AA1BD-BC85-AA36-7B51-F47619C0DFB8}"/>
              </a:ext>
            </a:extLst>
          </p:cNvPr>
          <p:cNvCxnSpPr>
            <a:cxnSpLocks/>
          </p:cNvCxnSpPr>
          <p:nvPr/>
        </p:nvCxnSpPr>
        <p:spPr>
          <a:xfrm flipV="1">
            <a:off x="2388093" y="2219417"/>
            <a:ext cx="1056443" cy="656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7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7925-1DD6-4B96-BBC1-D1267228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State: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6A03-5F26-4FB8-BE30-2F67EAAA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11477506" cy="1354875"/>
          </a:xfrm>
        </p:spPr>
        <p:txBody>
          <a:bodyPr/>
          <a:lstStyle/>
          <a:p>
            <a:r>
              <a:rPr lang="en-US" dirty="0"/>
              <a:t>A class’s attributes are the pieces of information that represent the state of an object.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E747-710C-4DA8-AFA0-17784DEA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8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6AAE8FF-08B8-40C9-A872-5D8D358D7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44607"/>
              </p:ext>
            </p:extLst>
          </p:nvPr>
        </p:nvGraphicFramePr>
        <p:xfrm>
          <a:off x="1489529" y="2897775"/>
          <a:ext cx="332162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627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-name: String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+publicURL: URL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29EE3CB-85CE-42C0-9F0A-B4C386CC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35402"/>
              </p:ext>
            </p:extLst>
          </p:nvPr>
        </p:nvGraphicFramePr>
        <p:xfrm>
          <a:off x="8016131" y="3400695"/>
          <a:ext cx="22187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3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Post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FFB76-B7FB-48EC-9664-8162B36F77FA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811156" y="3720735"/>
            <a:ext cx="3204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B7BBD4-2074-4F74-9DB2-67710902E6EF}"/>
              </a:ext>
            </a:extLst>
          </p:cNvPr>
          <p:cNvSpPr txBox="1"/>
          <p:nvPr/>
        </p:nvSpPr>
        <p:spPr>
          <a:xfrm>
            <a:off x="4811156" y="3289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00A84-CE47-498C-BC36-DFBE9A627F81}"/>
              </a:ext>
            </a:extLst>
          </p:cNvPr>
          <p:cNvSpPr txBox="1"/>
          <p:nvPr/>
        </p:nvSpPr>
        <p:spPr>
          <a:xfrm>
            <a:off x="7659954" y="33514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*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FF0F5-4D49-4C98-AD3B-20383E3BAB75}"/>
              </a:ext>
            </a:extLst>
          </p:cNvPr>
          <p:cNvSpPr txBox="1"/>
          <p:nvPr/>
        </p:nvSpPr>
        <p:spPr>
          <a:xfrm>
            <a:off x="5025394" y="366399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~posts</a:t>
            </a:r>
            <a:endParaRPr lang="en-GB" sz="2400" dirty="0"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3A01D-D017-4C47-A61F-78BF7F260661}"/>
              </a:ext>
            </a:extLst>
          </p:cNvPr>
          <p:cNvGrpSpPr/>
          <p:nvPr/>
        </p:nvGrpSpPr>
        <p:grpSpPr>
          <a:xfrm>
            <a:off x="6096000" y="4754595"/>
            <a:ext cx="2881563" cy="1004634"/>
            <a:chOff x="6884069" y="4903438"/>
            <a:chExt cx="2881563" cy="1004634"/>
          </a:xfrm>
        </p:grpSpPr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2C1AF3-1E0A-43F4-88D0-50B7DF7971F2}"/>
                </a:ext>
              </a:extLst>
            </p:cNvPr>
            <p:cNvSpPr/>
            <p:nvPr/>
          </p:nvSpPr>
          <p:spPr>
            <a:xfrm>
              <a:off x="6884069" y="4903438"/>
              <a:ext cx="2881563" cy="1004634"/>
            </a:xfrm>
            <a:prstGeom prst="snip1Rect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 attribute by association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330D0D7F-0808-4A67-ACD6-3CB9FE2991AC}"/>
                </a:ext>
              </a:extLst>
            </p:cNvPr>
            <p:cNvSpPr/>
            <p:nvPr/>
          </p:nvSpPr>
          <p:spPr>
            <a:xfrm>
              <a:off x="9604374" y="4911726"/>
              <a:ext cx="149226" cy="152400"/>
            </a:xfrm>
            <a:prstGeom prst="rtTriangle">
              <a:avLst/>
            </a:prstGeom>
            <a:solidFill>
              <a:srgbClr val="F8F6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D2286C-8D15-435C-9682-4F6CF4A01A58}"/>
              </a:ext>
            </a:extLst>
          </p:cNvPr>
          <p:cNvCxnSpPr>
            <a:stCxn id="13" idx="3"/>
          </p:cNvCxnSpPr>
          <p:nvPr/>
        </p:nvCxnSpPr>
        <p:spPr>
          <a:xfrm flipH="1" flipV="1">
            <a:off x="6305550" y="3750822"/>
            <a:ext cx="1231232" cy="10037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6A03-5F26-4FB8-BE30-2F67EAAA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11477506" cy="48700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class’s attributes are the pieces of information that represent the state of an object.</a:t>
            </a:r>
          </a:p>
          <a:p>
            <a:pPr marL="0" indent="0">
              <a:spcBef>
                <a:spcPts val="200"/>
              </a:spcBef>
              <a:buNone/>
            </a:pPr>
            <a:endParaRPr lang="en-GB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BlogAccount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publicURL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37925-1DD6-4B96-BBC1-D1267228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State: Attributes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E747-710C-4DA8-AFA0-17784DEA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9</a:t>
            </a:fld>
            <a:endParaRPr lang="en-GB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6AAE8FF-08B8-40C9-A872-5D8D358D7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93278"/>
              </p:ext>
            </p:extLst>
          </p:nvPr>
        </p:nvGraphicFramePr>
        <p:xfrm>
          <a:off x="5051715" y="2897775"/>
          <a:ext cx="332162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627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Subreddit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- name: String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+ publicURL: URL</a:t>
                      </a: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~ posts: Post[]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02575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29EE3CB-85CE-42C0-9F0A-B4C386CC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8481"/>
              </p:ext>
            </p:extLst>
          </p:nvPr>
        </p:nvGraphicFramePr>
        <p:xfrm>
          <a:off x="9286746" y="3583575"/>
          <a:ext cx="221873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31">
                  <a:extLst>
                    <a:ext uri="{9D8B030D-6E8A-4147-A177-3AD203B41FA5}">
                      <a16:colId xmlns:a16="http://schemas.microsoft.com/office/drawing/2014/main" val="420081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Post</a:t>
                      </a:r>
                      <a:endParaRPr lang="en-GB" sz="2400" dirty="0">
                        <a:latin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294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FFB76-B7FB-48EC-9664-8162B36F77FA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8373342" y="3903615"/>
            <a:ext cx="9134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2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0563C1"/>
      </a:hlink>
      <a:folHlink>
        <a:srgbClr val="F796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Microsoft Office PowerPoint</Application>
  <PresentationFormat>Widescreen</PresentationFormat>
  <Paragraphs>637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Office Theme</vt:lpstr>
      <vt:lpstr>Intro slide</vt:lpstr>
      <vt:lpstr>PowerPoint Presentation</vt:lpstr>
      <vt:lpstr>Java Classes</vt:lpstr>
      <vt:lpstr>Showing a class in UML notation</vt:lpstr>
      <vt:lpstr>Simple example: Managing a subreddit</vt:lpstr>
      <vt:lpstr>Visibility</vt:lpstr>
      <vt:lpstr>Visibility (part 2.)</vt:lpstr>
      <vt:lpstr>Visibility (part 3.)</vt:lpstr>
      <vt:lpstr>Class State: Attributes</vt:lpstr>
      <vt:lpstr>Class State: Attributes</vt:lpstr>
      <vt:lpstr>Multiplicity</vt:lpstr>
      <vt:lpstr>Attribute properties</vt:lpstr>
      <vt:lpstr>A final attribute</vt:lpstr>
      <vt:lpstr>A readOnly attribute</vt:lpstr>
      <vt:lpstr>Class Behaviour: Operations (part 1.)</vt:lpstr>
      <vt:lpstr>Class Behaviour: Operations (part 2.)</vt:lpstr>
      <vt:lpstr>Parameters</vt:lpstr>
      <vt:lpstr>Return Types</vt:lpstr>
      <vt:lpstr>Return Types: Constructor</vt:lpstr>
      <vt:lpstr>Static (part 1.)</vt:lpstr>
      <vt:lpstr>Static (part 2.)</vt:lpstr>
      <vt:lpstr>PowerPoint Presentation</vt:lpstr>
      <vt:lpstr>Relationships</vt:lpstr>
      <vt:lpstr>Class Relationships</vt:lpstr>
      <vt:lpstr>Dependency</vt:lpstr>
      <vt:lpstr>Association</vt:lpstr>
      <vt:lpstr>Aggregation</vt:lpstr>
      <vt:lpstr>Composition</vt:lpstr>
      <vt:lpstr>Read more</vt:lpstr>
      <vt:lpstr>Test Cases</vt:lpstr>
      <vt:lpstr>Testing</vt:lpstr>
      <vt:lpstr>White-box and Black-box testing</vt:lpstr>
      <vt:lpstr>White-Box Testing</vt:lpstr>
      <vt:lpstr>Black-box Testing</vt:lpstr>
      <vt:lpstr>Testing strategy considerations</vt:lpstr>
      <vt:lpstr>Case testing</vt:lpstr>
      <vt:lpstr>Coding challenge</vt:lpstr>
      <vt:lpstr>Let’s write some black-box tests for…</vt:lpstr>
      <vt:lpstr>getPositiveNum() test cases</vt:lpstr>
      <vt:lpstr>getPositiveNum() test cases</vt:lpstr>
      <vt:lpstr>getPositiveNum() test cases</vt:lpstr>
      <vt:lpstr>getPositiveNum() test cases</vt:lpstr>
      <vt:lpstr>getPositiveNum() test cases</vt:lpstr>
      <vt:lpstr>getPositiveNum() test cases</vt:lpstr>
      <vt:lpstr>getPositiveNum() test cases</vt:lpstr>
      <vt:lpstr>getPositiveNum() test cases</vt:lpstr>
      <vt:lpstr>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2020-09-17T20:38:56Z</dcterms:created>
  <dcterms:modified xsi:type="dcterms:W3CDTF">2022-11-14T10:37:02Z</dcterms:modified>
</cp:coreProperties>
</file>