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61" r:id="rId2"/>
    <p:sldId id="304" r:id="rId3"/>
    <p:sldId id="358" r:id="rId4"/>
    <p:sldId id="344" r:id="rId5"/>
    <p:sldId id="343" r:id="rId6"/>
    <p:sldId id="345" r:id="rId7"/>
    <p:sldId id="355" r:id="rId8"/>
    <p:sldId id="353" r:id="rId9"/>
    <p:sldId id="348" r:id="rId10"/>
    <p:sldId id="346" r:id="rId11"/>
    <p:sldId id="347" r:id="rId12"/>
    <p:sldId id="349" r:id="rId13"/>
    <p:sldId id="359" r:id="rId14"/>
    <p:sldId id="350" r:id="rId15"/>
    <p:sldId id="360" r:id="rId16"/>
    <p:sldId id="351" r:id="rId17"/>
    <p:sldId id="352" r:id="rId1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568F9-96BF-46A5-8ECF-37878DE0A33F}" v="20" dt="2022-10-21T11:54:04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100" autoAdjust="0"/>
  </p:normalViewPr>
  <p:slideViewPr>
    <p:cSldViewPr snapToGrid="0">
      <p:cViewPr varScale="1">
        <p:scale>
          <a:sx n="54" d="100"/>
          <a:sy n="54" d="100"/>
        </p:scale>
        <p:origin x="10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796102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9430091"/>
            <a:ext cx="3850443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School of Computing, Engineering &amp;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A2838-E89A-4545-93CB-27757EF986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36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48064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9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08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91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9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0E548B-5918-49A7-ACD2-FD1F98C2C1B7}"/>
              </a:ext>
            </a:extLst>
          </p:cNvPr>
          <p:cNvSpPr txBox="1">
            <a:spLocks/>
          </p:cNvSpPr>
          <p:nvPr userDrawn="1"/>
        </p:nvSpPr>
        <p:spPr>
          <a:xfrm>
            <a:off x="525235" y="6515099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9500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98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89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0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Computing, Engineering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F2257A-3D6D-45E4-B613-2492998AACE4}"/>
              </a:ext>
            </a:extLst>
          </p:cNvPr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DA6A2697-9186-4096-B96D-5A1DEE4F4F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HashMa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CE944F-F956-464C-8D4B-4C382E223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Implementing a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B2F2D8-9508-4152-B12E-7B3462E71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8997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8F1105E-E4FE-4A62-A6B6-CE51603E7EE2}"/>
              </a:ext>
            </a:extLst>
          </p:cNvPr>
          <p:cNvSpPr txBox="1"/>
          <p:nvPr/>
        </p:nvSpPr>
        <p:spPr>
          <a:xfrm>
            <a:off x="383720" y="1484772"/>
            <a:ext cx="116360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HashMap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... constructor ...</a:t>
            </a:r>
            <a:endParaRPr lang="en-GB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 b); 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might want to check if we have it already</a:t>
            </a:r>
            <a:endParaRPr lang="en-GB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hasBookInStock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findBookByIsbn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returns null if is isn't in the </a:t>
            </a:r>
            <a:r>
              <a:rPr lang="en-GB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endParaRPr lang="en-GB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177540-D65D-421E-B231-9D4470BE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using HashMap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AFCDE-D96F-4D99-A1AC-016D8E2192E0}"/>
              </a:ext>
            </a:extLst>
          </p:cNvPr>
          <p:cNvSpPr txBox="1"/>
          <p:nvPr/>
        </p:nvSpPr>
        <p:spPr>
          <a:xfrm>
            <a:off x="7330440" y="3885429"/>
            <a:ext cx="453226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 HashMap provides quick access to the data by using a unique key (in this case the ISBN)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2ABCDD-BF5F-4374-A57C-01447C476218}"/>
              </a:ext>
            </a:extLst>
          </p:cNvPr>
          <p:cNvGrpSpPr/>
          <p:nvPr/>
        </p:nvGrpSpPr>
        <p:grpSpPr>
          <a:xfrm>
            <a:off x="7162800" y="1139481"/>
            <a:ext cx="4699907" cy="523220"/>
            <a:chOff x="6717789" y="1828563"/>
            <a:chExt cx="4699907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4D1965-DC60-4B19-9D37-6E6DA7947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1828563"/>
              <a:ext cx="4025552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Create an empty HashMap to store our collection of Book objects.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24B785-97C1-458E-B677-62EA16E88D3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717789" y="2090173"/>
              <a:ext cx="674355" cy="25662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BCF650-5F73-484F-9046-F4E8B78A558F}"/>
              </a:ext>
            </a:extLst>
          </p:cNvPr>
          <p:cNvGrpSpPr/>
          <p:nvPr/>
        </p:nvGrpSpPr>
        <p:grpSpPr>
          <a:xfrm>
            <a:off x="4461165" y="2294589"/>
            <a:ext cx="4699906" cy="738664"/>
            <a:chOff x="6717790" y="1828563"/>
            <a:chExt cx="4699906" cy="7386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84CA05-09F4-4D82-B143-617A19B3A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1828563"/>
              <a:ext cx="4025552" cy="7386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Add a new book object to our catalogue – probably should check if it already exists in the collection.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F1D378-CF9F-40EA-9E35-5A7B01F597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6717790" y="2197895"/>
              <a:ext cx="674354" cy="148898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0D5D6E-88FD-41BB-A0EF-D8DC738A3091}"/>
              </a:ext>
            </a:extLst>
          </p:cNvPr>
          <p:cNvGrpSpPr/>
          <p:nvPr/>
        </p:nvGrpSpPr>
        <p:grpSpPr>
          <a:xfrm>
            <a:off x="3242409" y="3429000"/>
            <a:ext cx="816973" cy="553411"/>
            <a:chOff x="1773827" y="2782329"/>
            <a:chExt cx="816973" cy="553411"/>
          </a:xfrm>
        </p:grpSpPr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F190F571-41B7-472C-A36B-E7DBE6A37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827" y="3027963"/>
              <a:ext cx="816973" cy="307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Key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C0A109-33CF-4ED3-982C-C436E16DF6B7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182314" y="2782329"/>
              <a:ext cx="214522" cy="2456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166439-873B-460A-9AC4-FAAF2E4EFFB5}"/>
              </a:ext>
            </a:extLst>
          </p:cNvPr>
          <p:cNvGrpSpPr/>
          <p:nvPr/>
        </p:nvGrpSpPr>
        <p:grpSpPr>
          <a:xfrm>
            <a:off x="5135519" y="3391973"/>
            <a:ext cx="816973" cy="616182"/>
            <a:chOff x="5390422" y="3715328"/>
            <a:chExt cx="816973" cy="616182"/>
          </a:xfrm>
        </p:grpSpPr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382C1F94-2974-4496-9EC2-39C86F8B5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0422" y="4023733"/>
              <a:ext cx="816973" cy="307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Value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39E1EA5-FEE7-47C9-8C0D-543A5A73B713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5588903" y="3715328"/>
              <a:ext cx="210006" cy="3084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135AEE-BA91-4E07-9FF4-4DD8488E7D63}"/>
              </a:ext>
            </a:extLst>
          </p:cNvPr>
          <p:cNvGrpSpPr/>
          <p:nvPr/>
        </p:nvGrpSpPr>
        <p:grpSpPr>
          <a:xfrm>
            <a:off x="5369926" y="4560827"/>
            <a:ext cx="816973" cy="586293"/>
            <a:chOff x="1773827" y="2749447"/>
            <a:chExt cx="816973" cy="586293"/>
          </a:xfrm>
        </p:grpSpPr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77E111E9-BC53-4ED6-BCF0-2361290B0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827" y="3027963"/>
              <a:ext cx="816973" cy="307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Key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E89FA0-E447-46DD-B3C6-B27425A28038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2182314" y="2749447"/>
              <a:ext cx="0" cy="2785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B16365-8AD3-4A61-81A1-79A45C577E19}"/>
              </a:ext>
            </a:extLst>
          </p:cNvPr>
          <p:cNvGrpSpPr/>
          <p:nvPr/>
        </p:nvGrpSpPr>
        <p:grpSpPr>
          <a:xfrm>
            <a:off x="4251687" y="5687170"/>
            <a:ext cx="816973" cy="586293"/>
            <a:chOff x="1773827" y="2749447"/>
            <a:chExt cx="816973" cy="586293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A53C8FDF-5667-4A28-B80E-A5D7B1CDB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827" y="3027963"/>
              <a:ext cx="816973" cy="307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Key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D121359-FE0E-4651-8669-39BBDAEC245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2182314" y="2749447"/>
              <a:ext cx="0" cy="2785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C86BEA0-5ABD-4E3E-B2CF-475C1AADF748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12CB58F-94D6-4CA4-B17F-232590EE9E2A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3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15802B-E0D1-472A-A735-23158C89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using HashMap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4B724F-0AAA-4D2E-8FF1-0443F054F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20114"/>
              </p:ext>
            </p:extLst>
          </p:nvPr>
        </p:nvGraphicFramePr>
        <p:xfrm>
          <a:off x="2032000" y="164930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88357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5105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Key (ISBN)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 (Book)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"1617293296"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5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"1292018194"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7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887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D039258-119A-486E-9F28-A664D99A4E9F}"/>
              </a:ext>
            </a:extLst>
          </p:cNvPr>
          <p:cNvSpPr txBox="1"/>
          <p:nvPr/>
        </p:nvSpPr>
        <p:spPr>
          <a:xfrm>
            <a:off x="383720" y="3518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88CF2-B180-4455-BEE5-43D00BB8BB57}"/>
              </a:ext>
            </a:extLst>
          </p:cNvPr>
          <p:cNvSpPr txBox="1"/>
          <p:nvPr/>
        </p:nvSpPr>
        <p:spPr>
          <a:xfrm>
            <a:off x="383720" y="4085219"/>
            <a:ext cx="7983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334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18.50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"1617293296"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1240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26.22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"1292018194"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(b1);</a:t>
            </a:r>
          </a:p>
          <a:p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308D3-E19B-4148-A3F5-51B3D7930DCB}"/>
              </a:ext>
            </a:extLst>
          </p:cNvPr>
          <p:cNvSpPr txBox="1"/>
          <p:nvPr/>
        </p:nvSpPr>
        <p:spPr>
          <a:xfrm>
            <a:off x="383720" y="5854157"/>
            <a:ext cx="871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findBookByIsbn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"1617293296"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CA1C78-45AB-4954-9A2B-A7EE4BD60657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79BBCC-C2E3-4D44-908F-B38DAB541BB3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8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9230F-8FBC-437A-8117-3A8AC0E2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all the values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974940-8EF1-44F9-AE63-5B69ABBA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5"/>
            <a:ext cx="11478986" cy="1572126"/>
          </a:xfrm>
        </p:spPr>
        <p:txBody>
          <a:bodyPr/>
          <a:lstStyle/>
          <a:p>
            <a:r>
              <a:rPr lang="en-GB" dirty="0"/>
              <a:t>HashMap (and other Map types) provide a method called </a:t>
            </a:r>
            <a:r>
              <a:rPr lang="en-GB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that returns a collection containing the values – for example, display the libraries catalogue: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A3730-17B7-4BDB-81B9-5106B760B028}"/>
              </a:ext>
            </a:extLst>
          </p:cNvPr>
          <p:cNvSpPr txBox="1"/>
          <p:nvPr/>
        </p:nvSpPr>
        <p:spPr>
          <a:xfrm>
            <a:off x="690290" y="2895601"/>
            <a:ext cx="1081142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b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... constructor(s) and other methods ...</a:t>
            </a:r>
            <a:endParaRPr lang="en-GB" sz="20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printCatalogue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 {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getIsbn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+ </a:t>
            </a:r>
            <a:r>
              <a:rPr lang="en-GB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 - "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getPages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2CD528-F384-4567-9A96-BFEEDEA99C47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BBEF8C7-25EF-42EF-92CC-4678ADEB4B3E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5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46E29-512A-4599-AC62-0EE6BA1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B296B3-C5D9-47F6-AB95-886D351A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Authors and Books</a:t>
            </a:r>
          </a:p>
        </p:txBody>
      </p:sp>
      <p:pic>
        <p:nvPicPr>
          <p:cNvPr id="2050" name="Picture 2" descr="About Sir Terry - Sir Terry Pratchett">
            <a:extLst>
              <a:ext uri="{FF2B5EF4-FFF2-40B4-BE49-F238E27FC236}">
                <a16:creationId xmlns:a16="http://schemas.microsoft.com/office/drawing/2014/main" id="{7C86E4A6-73FB-4D09-A5BC-E0878316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09" y="1005177"/>
            <a:ext cx="3158836" cy="31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Colour of Magic: The First Discworld Novel: 1: Amazon.co.uk: Terry  Pratchett: 9780552124751: Books">
            <a:extLst>
              <a:ext uri="{FF2B5EF4-FFF2-40B4-BE49-F238E27FC236}">
                <a16:creationId xmlns:a16="http://schemas.microsoft.com/office/drawing/2014/main" id="{2B4FEA8E-97D4-481A-A54C-4665B757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856" y="2690452"/>
            <a:ext cx="2114294" cy="32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A924179-CAD0-460B-8BE4-B424301ED898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0B26F6-9536-4B9F-A2B0-66A1E28432FA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6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C5519-C626-4AB1-951B-6E9513D5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both sides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2F102-9980-49D6-B452-86FFD058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2028248"/>
          </a:xfrm>
        </p:spPr>
        <p:txBody>
          <a:bodyPr>
            <a:spAutoFit/>
          </a:bodyPr>
          <a:lstStyle/>
          <a:p>
            <a:r>
              <a:rPr lang="en-GB" dirty="0"/>
              <a:t>If the problem requires, there could collections at both ends</a:t>
            </a:r>
          </a:p>
          <a:p>
            <a:r>
              <a:rPr lang="en-GB" dirty="0"/>
              <a:t>For example, Books and their Authors</a:t>
            </a:r>
          </a:p>
          <a:p>
            <a:r>
              <a:rPr lang="en-GB" dirty="0"/>
              <a:t>Books have many Authors</a:t>
            </a:r>
          </a:p>
          <a:p>
            <a:r>
              <a:rPr lang="en-GB" dirty="0"/>
              <a:t>Authors have many Books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C269E-0614-4C66-B685-BA888C96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5780946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14</a:t>
            </a:fld>
            <a:endParaRPr lang="en-GB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6D3F55D-F713-45BE-87A5-B8026E1D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47025"/>
              </p:ext>
            </p:extLst>
          </p:nvPr>
        </p:nvGraphicFramePr>
        <p:xfrm>
          <a:off x="8190205" y="3432619"/>
          <a:ext cx="3704456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56">
                  <a:extLst>
                    <a:ext uri="{9D8B030D-6E8A-4147-A177-3AD203B41FA5}">
                      <a16:colId xmlns:a16="http://schemas.microsoft.com/office/drawing/2014/main" val="261470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 </a:t>
                      </a:r>
                      <a:r>
                        <a:rPr lang="en-GB" dirty="0" err="1"/>
                        <a:t>fname</a:t>
                      </a:r>
                      <a:r>
                        <a:rPr lang="en-GB" dirty="0"/>
                        <a:t>: String</a:t>
                      </a:r>
                    </a:p>
                    <a:p>
                      <a:pPr algn="l"/>
                      <a:r>
                        <a:rPr lang="en-GB" dirty="0"/>
                        <a:t>- </a:t>
                      </a:r>
                      <a:r>
                        <a:rPr lang="en-GB" dirty="0" err="1"/>
                        <a:t>lname</a:t>
                      </a:r>
                      <a:r>
                        <a:rPr lang="en-GB" dirty="0"/>
                        <a:t>: String</a:t>
                      </a:r>
                    </a:p>
                    <a:p>
                      <a:pPr algn="l"/>
                      <a:r>
                        <a:rPr lang="en-GB" dirty="0"/>
                        <a:t>- dob: Date</a:t>
                      </a:r>
                    </a:p>
                    <a:p>
                      <a:pPr algn="l"/>
                      <a:r>
                        <a:rPr lang="en-GB" dirty="0"/>
                        <a:t>… other attributes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8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+ </a:t>
                      </a:r>
                      <a:r>
                        <a:rPr lang="en-GB" dirty="0" err="1"/>
                        <a:t>getFullName</a:t>
                      </a:r>
                      <a:r>
                        <a:rPr lang="en-GB" dirty="0"/>
                        <a:t>(): String</a:t>
                      </a:r>
                    </a:p>
                    <a:p>
                      <a:pPr algn="l"/>
                      <a:r>
                        <a:rPr lang="en-GB" dirty="0"/>
                        <a:t>+ </a:t>
                      </a:r>
                      <a:r>
                        <a:rPr lang="en-GB" dirty="0" err="1"/>
                        <a:t>getDOB</a:t>
                      </a:r>
                      <a:r>
                        <a:rPr lang="en-GB" dirty="0"/>
                        <a:t>(): Date</a:t>
                      </a:r>
                    </a:p>
                    <a:p>
                      <a:pPr algn="l"/>
                      <a:r>
                        <a:rPr lang="en-GB" dirty="0"/>
                        <a:t>+ </a:t>
                      </a:r>
                      <a:r>
                        <a:rPr lang="en-GB" dirty="0" err="1"/>
                        <a:t>getPublications</a:t>
                      </a:r>
                      <a:r>
                        <a:rPr lang="en-GB" dirty="0"/>
                        <a:t>(): Book[]</a:t>
                      </a:r>
                    </a:p>
                    <a:p>
                      <a:pPr algn="l"/>
                      <a:r>
                        <a:rPr lang="en-GB" dirty="0"/>
                        <a:t>… other methods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487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5B5A0B-6D1B-4BE2-A5C3-8DE2A215E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29436"/>
              </p:ext>
            </p:extLst>
          </p:nvPr>
        </p:nvGraphicFramePr>
        <p:xfrm>
          <a:off x="889008" y="3589854"/>
          <a:ext cx="32258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00">
                  <a:extLst>
                    <a:ext uri="{9D8B030D-6E8A-4147-A177-3AD203B41FA5}">
                      <a16:colId xmlns:a16="http://schemas.microsoft.com/office/drawing/2014/main" val="261470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 </a:t>
                      </a:r>
                      <a:r>
                        <a:rPr lang="en-GB" dirty="0" err="1"/>
                        <a:t>numOfPages</a:t>
                      </a:r>
                      <a:r>
                        <a:rPr lang="en-GB" dirty="0"/>
                        <a:t>: int</a:t>
                      </a:r>
                    </a:p>
                    <a:p>
                      <a:pPr algn="l"/>
                      <a:r>
                        <a:rPr lang="en-GB" dirty="0"/>
                        <a:t>- title: String</a:t>
                      </a:r>
                    </a:p>
                    <a:p>
                      <a:pPr algn="l"/>
                      <a:r>
                        <a:rPr lang="en-GB" dirty="0"/>
                        <a:t>- </a:t>
                      </a:r>
                      <a:r>
                        <a:rPr lang="en-GB" dirty="0" err="1"/>
                        <a:t>publicationDate</a:t>
                      </a:r>
                      <a:r>
                        <a:rPr lang="en-GB" dirty="0"/>
                        <a:t>: Date</a:t>
                      </a:r>
                    </a:p>
                    <a:p>
                      <a:pPr algn="l"/>
                      <a:r>
                        <a:rPr lang="en-GB" dirty="0"/>
                        <a:t>… other attributes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8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+ </a:t>
                      </a:r>
                      <a:r>
                        <a:rPr lang="en-GB" dirty="0" err="1"/>
                        <a:t>addAuthor</a:t>
                      </a:r>
                      <a:r>
                        <a:rPr lang="en-GB" dirty="0"/>
                        <a:t>(a: Author): void</a:t>
                      </a:r>
                    </a:p>
                    <a:p>
                      <a:pPr algn="l"/>
                      <a:r>
                        <a:rPr lang="en-GB" dirty="0"/>
                        <a:t>+ </a:t>
                      </a:r>
                      <a:r>
                        <a:rPr lang="en-GB" dirty="0" err="1"/>
                        <a:t>getAuthors</a:t>
                      </a:r>
                      <a:r>
                        <a:rPr lang="en-GB" dirty="0"/>
                        <a:t>(): Author[]</a:t>
                      </a:r>
                    </a:p>
                    <a:p>
                      <a:pPr algn="l"/>
                      <a:r>
                        <a:rPr lang="en-GB" dirty="0"/>
                        <a:t>… other methods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4875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B46F2D-F567-4D04-88F4-603DD40020D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114808" y="4806759"/>
            <a:ext cx="4075397" cy="2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BB8128-4EE2-440D-9189-2CA480197FD5}"/>
              </a:ext>
            </a:extLst>
          </p:cNvPr>
          <p:cNvSpPr txBox="1"/>
          <p:nvPr/>
        </p:nvSpPr>
        <p:spPr>
          <a:xfrm>
            <a:off x="7789252" y="472705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5A950-F214-4949-A110-675B5702C26A}"/>
              </a:ext>
            </a:extLst>
          </p:cNvPr>
          <p:cNvSpPr txBox="1"/>
          <p:nvPr/>
        </p:nvSpPr>
        <p:spPr>
          <a:xfrm>
            <a:off x="5820540" y="4806759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 authors: </a:t>
            </a:r>
            <a:r>
              <a:rPr lang="en-GB" dirty="0" err="1"/>
              <a:t>ArrayList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00B46-BA13-4480-AAF3-77E6A7DD115B}"/>
              </a:ext>
            </a:extLst>
          </p:cNvPr>
          <p:cNvSpPr txBox="1"/>
          <p:nvPr/>
        </p:nvSpPr>
        <p:spPr>
          <a:xfrm>
            <a:off x="4292600" y="436516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AD61A-479E-4E3B-9B73-50CE948914DB}"/>
              </a:ext>
            </a:extLst>
          </p:cNvPr>
          <p:cNvSpPr txBox="1"/>
          <p:nvPr/>
        </p:nvSpPr>
        <p:spPr>
          <a:xfrm>
            <a:off x="4586706" y="4356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 publications: HashMap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0DC86DC-5C97-44E0-957D-C3AE4D7C3BD5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FBBD6A9-8195-460F-8DC3-B6EE702D03B1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58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123CC-D29D-478F-B0EC-2D27740B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Books and Authors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98E171-F968-4523-8FFD-F3A8BD75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4000" dirty="0"/>
              <a:t>For the purposes of the example</a:t>
            </a:r>
          </a:p>
          <a:p>
            <a:pPr lvl="1">
              <a:lnSpc>
                <a:spcPct val="100000"/>
              </a:lnSpc>
            </a:pPr>
            <a:r>
              <a:rPr lang="en-GB" sz="3600" dirty="0"/>
              <a:t>A Book will have an </a:t>
            </a:r>
            <a:r>
              <a:rPr lang="en-GB" sz="36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3600" dirty="0"/>
              <a:t> of Authors – because it is unlikely that a book will have a huge number of authors</a:t>
            </a:r>
          </a:p>
          <a:p>
            <a:pPr lvl="1">
              <a:lnSpc>
                <a:spcPct val="100000"/>
              </a:lnSpc>
            </a:pPr>
            <a:r>
              <a:rPr lang="en-GB" sz="3600" dirty="0"/>
              <a:t>An Author will have a </a:t>
            </a:r>
            <a:r>
              <a:rPr lang="en-GB" sz="36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3600" dirty="0"/>
              <a:t> of Books – because an author could have published lots of Books – including lots of editions of books, each with their own ISBN and other differences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CE57FC-591E-42CA-8520-6F050B7C7C0C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26D968-E4E4-483F-B93C-2206495B8F79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7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1CF7C8-9765-4740-9B52-73934FFC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1BB62-8DB3-43BE-9F05-5264685C590C}"/>
              </a:ext>
            </a:extLst>
          </p:cNvPr>
          <p:cNvSpPr txBox="1"/>
          <p:nvPr/>
        </p:nvSpPr>
        <p:spPr>
          <a:xfrm>
            <a:off x="3150507" y="492335"/>
            <a:ext cx="881289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numOfPages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publicationDate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... other relevant instance variables ...</a:t>
            </a:r>
            <a:endParaRPr lang="en-GB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GB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numOfPages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pubDate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numOfPages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numOfPages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title;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publicationDate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pubDate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addAuthor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getAuthors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authors;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endParaRPr lang="en-GB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... other relevant methods ...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2AF134-9771-40D2-BDA6-5F2A74628FC7}"/>
              </a:ext>
            </a:extLst>
          </p:cNvPr>
          <p:cNvGrpSpPr/>
          <p:nvPr/>
        </p:nvGrpSpPr>
        <p:grpSpPr>
          <a:xfrm>
            <a:off x="6424551" y="4341337"/>
            <a:ext cx="4807478" cy="523220"/>
            <a:chOff x="6187705" y="3385617"/>
            <a:chExt cx="4807478" cy="523220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E55935FE-C26C-4BE3-B59E-2ADD3DE0B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1355" y="3385617"/>
              <a:ext cx="4043828" cy="5232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Implementation of </a:t>
              </a:r>
              <a:r>
                <a:rPr lang="en-GB" sz="1400" dirty="0" err="1">
                  <a:latin typeface="Consolas" panose="020B0609020204030204" pitchFamily="49" charset="0"/>
                </a:rPr>
                <a:t>addAuthor</a:t>
              </a:r>
              <a:r>
                <a:rPr lang="en-GB" sz="1400" dirty="0">
                  <a:latin typeface="Consolas" panose="020B0609020204030204" pitchFamily="49" charset="0"/>
                </a:rPr>
                <a:t>() – should check if author already in list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945F79-DF5B-4934-B795-D77F0098C0D4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6187705" y="3385617"/>
              <a:ext cx="763650" cy="2616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9EAC0B-D163-4C72-A25D-16F1C3D7EE94}"/>
              </a:ext>
            </a:extLst>
          </p:cNvPr>
          <p:cNvGrpSpPr/>
          <p:nvPr/>
        </p:nvGrpSpPr>
        <p:grpSpPr>
          <a:xfrm>
            <a:off x="135164" y="1778000"/>
            <a:ext cx="3370036" cy="738664"/>
            <a:chOff x="135164" y="1778000"/>
            <a:chExt cx="3370036" cy="738664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8EC04BDB-0E5B-4FB6-8FC0-1C1602EDA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64" y="1778000"/>
              <a:ext cx="2921907" cy="7386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This declaration defines the association between a Book object and its Authors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F9AE40B-665D-4A15-8A5D-F30A1E35F36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057071" y="2147332"/>
              <a:ext cx="4481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6">
            <a:extLst>
              <a:ext uri="{FF2B5EF4-FFF2-40B4-BE49-F238E27FC236}">
                <a16:creationId xmlns:a16="http://schemas.microsoft.com/office/drawing/2014/main" id="{A055B4A6-E620-4325-9AFD-424BD818F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64" y="4341337"/>
            <a:ext cx="2921907" cy="1600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Allows the client access to an Book instance’s authors.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 is a problem here though.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What might it be?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2E9964-81A0-47EF-B8DC-AE01F381DD6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057071" y="5141556"/>
            <a:ext cx="448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DF8EBA-79F2-4C3E-818A-96678FDF6788}"/>
              </a:ext>
            </a:extLst>
          </p:cNvPr>
          <p:cNvGrpSpPr/>
          <p:nvPr/>
        </p:nvGrpSpPr>
        <p:grpSpPr>
          <a:xfrm>
            <a:off x="7188201" y="749300"/>
            <a:ext cx="2962562" cy="834972"/>
            <a:chOff x="7188201" y="749300"/>
            <a:chExt cx="2962562" cy="834972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7E7FD0E4-D85E-4DD9-B5C4-1D7187DD5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8951" y="845608"/>
              <a:ext cx="2711812" cy="7386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GB" sz="1400" dirty="0">
                  <a:latin typeface="Consolas" panose="020B0609020204030204" pitchFamily="49" charset="0"/>
                </a:rPr>
                <a:t>Implementation Comparable interface so that we can sort our books.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C0622-3195-493A-84FE-055F41BD5AC8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7188201" y="749300"/>
              <a:ext cx="250750" cy="465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69D98F0-9289-4FA5-B369-54A1D9DCC616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3B5C413-C781-401A-9874-053EBDBAB4A3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73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85FD4-2C11-43CB-B24D-AB27C2B6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CB235-AD7B-4B5A-A8C0-AB9EBE501E96}"/>
              </a:ext>
            </a:extLst>
          </p:cNvPr>
          <p:cNvSpPr txBox="1"/>
          <p:nvPr/>
        </p:nvSpPr>
        <p:spPr>
          <a:xfrm>
            <a:off x="3352800" y="-40542"/>
            <a:ext cx="94742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... other relevant instance variables ...</a:t>
            </a:r>
            <a:endParaRPr lang="en-GB" sz="14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GB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publications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GB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 "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addPublication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publications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getIsbn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 book);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getPublications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Iterative solution to generate a list from the value</a:t>
            </a:r>
            <a:endParaRPr lang="en-GB" sz="14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GB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4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publications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 {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14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Sort the publications by their date</a:t>
            </a:r>
            <a:endParaRPr lang="en-GB" sz="14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list;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0DFB6F3-48D3-403C-8F9C-D6C74D2ED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64" y="2728437"/>
            <a:ext cx="2921907" cy="1600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this example – we’re going to return a list of the book, rather than </a:t>
            </a:r>
            <a:r>
              <a: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HashMap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This is for illustrative purposes mainly.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9E115D-EEFA-4CCB-A8BF-A2494242C6C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57071" y="3528656"/>
            <a:ext cx="448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">
            <a:extLst>
              <a:ext uri="{FF2B5EF4-FFF2-40B4-BE49-F238E27FC236}">
                <a16:creationId xmlns:a16="http://schemas.microsoft.com/office/drawing/2014/main" id="{88575BCA-E0E6-4B1A-9E6A-B7E2921CD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7823" y="1508308"/>
            <a:ext cx="3169013" cy="1600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Implementation of </a:t>
            </a:r>
            <a:r>
              <a:rPr lang="en-GB" sz="1400" dirty="0" err="1">
                <a:latin typeface="Comic Sans MS" pitchFamily="66" charset="0"/>
              </a:rPr>
              <a:t>addPublication</a:t>
            </a:r>
            <a:r>
              <a:rPr lang="en-GB" sz="1400" dirty="0">
                <a:latin typeface="Comic Sans MS" pitchFamily="66" charset="0"/>
              </a:rPr>
              <a:t>()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mic Sans MS" pitchFamily="66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Because we’re using a HashMap, which requires a key to map onto the value (a book) – The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Book’s ISBN is being used as the key.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3C508-BD46-4B9A-8DAA-26A2C3FAD42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848600" y="2308527"/>
            <a:ext cx="1039223" cy="41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A5143CFA-4D9C-4F4E-B95D-229D095B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64" y="1052545"/>
            <a:ext cx="2921907" cy="11695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declaration defines the association between an Author object and its Books – this case, a key-value pairing (ISBN, BOOK)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58F1B2-B054-48AC-9AC9-339398E5632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57071" y="1421877"/>
            <a:ext cx="448129" cy="215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BC31CA6-6920-4E0F-90F9-6D3B4713AE9A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DC4124D-7B95-4B0F-B400-9538D7087496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GB" dirty="0">
                <a:effectLst/>
              </a:rPr>
              <a:t>Agenda</a:t>
            </a:r>
          </a:p>
        </p:txBody>
      </p:sp>
      <p:sp>
        <p:nvSpPr>
          <p:cNvPr id="16386" name="Rectangle 3"/>
          <p:cNvSpPr>
            <a:spLocks noGrp="1"/>
          </p:cNvSpPr>
          <p:nvPr>
            <p:ph sz="half" idx="1"/>
          </p:nvPr>
        </p:nvSpPr>
        <p:spPr bwMode="auto"/>
        <p:txBody>
          <a:bodyPr vert="horz" lIns="91440" tIns="45720" rIns="91440" bIns="45720" rtlCol="0">
            <a:normAutofit lnSpcReduction="10000"/>
          </a:bodyPr>
          <a:lstStyle/>
          <a:p>
            <a:pPr>
              <a:buSzPct val="100000"/>
            </a:pPr>
            <a:r>
              <a:rPr lang="en-GB" sz="3200" dirty="0"/>
              <a:t>Previous session</a:t>
            </a:r>
          </a:p>
          <a:p>
            <a:pPr lvl="1">
              <a:buSzPct val="100000"/>
            </a:pPr>
            <a:r>
              <a:rPr lang="en-GB" sz="2800" dirty="0"/>
              <a:t>Revisited arrays – how to “grow” an array to insert a new value</a:t>
            </a:r>
          </a:p>
          <a:p>
            <a:pPr lvl="1">
              <a:buSzPct val="100000"/>
            </a:pPr>
            <a:r>
              <a:rPr lang="en-GB" sz="2800" dirty="0"/>
              <a:t>Introduction to collections</a:t>
            </a:r>
          </a:p>
          <a:p>
            <a:pPr lvl="2">
              <a:buSzPct val="100000"/>
            </a:pPr>
            <a:r>
              <a:rPr lang="en-GB" sz="2400" dirty="0"/>
              <a:t>Basic overview of </a:t>
            </a:r>
            <a:r>
              <a:rPr lang="en-GB" sz="2400" b="1" dirty="0"/>
              <a:t>generics</a:t>
            </a:r>
            <a:r>
              <a:rPr lang="en-GB" sz="2400" dirty="0"/>
              <a:t> - The diamond operator &lt;&gt;</a:t>
            </a:r>
          </a:p>
          <a:p>
            <a:pPr lvl="2">
              <a:buSzPct val="100000"/>
            </a:pPr>
            <a:r>
              <a:rPr lang="en-GB" sz="2400" dirty="0" err="1"/>
              <a:t>ArrayList</a:t>
            </a:r>
            <a:endParaRPr lang="en-GB" sz="2400" dirty="0"/>
          </a:p>
          <a:p>
            <a:pPr lvl="2">
              <a:buSzPct val="100000"/>
            </a:pPr>
            <a:r>
              <a:rPr lang="en-GB" sz="2400" dirty="0"/>
              <a:t>Primitives and auto boxing/unboxing</a:t>
            </a:r>
          </a:p>
          <a:p>
            <a:pPr lvl="1">
              <a:buSzPct val="100000"/>
            </a:pPr>
            <a:r>
              <a:rPr lang="en-GB" sz="2800" dirty="0" err="1"/>
              <a:t>ListIterator</a:t>
            </a:r>
            <a:endParaRPr lang="en-GB" sz="2800" dirty="0"/>
          </a:p>
          <a:p>
            <a:pPr lvl="1">
              <a:buSzPct val="100000"/>
            </a:pPr>
            <a:r>
              <a:rPr lang="en-GB" sz="2800" dirty="0"/>
              <a:t>Collections algorithms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65D26-A190-4293-8B15-BAC244EA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GB" sz="3200" dirty="0"/>
              <a:t>Today</a:t>
            </a:r>
          </a:p>
          <a:p>
            <a:pPr lvl="1">
              <a:buSzPct val="100000"/>
            </a:pPr>
            <a:r>
              <a:rPr lang="en-GB" sz="2800" dirty="0"/>
              <a:t>Collections of objects</a:t>
            </a:r>
          </a:p>
          <a:p>
            <a:pPr lvl="2">
              <a:buSzPct val="100000"/>
            </a:pPr>
            <a:r>
              <a:rPr lang="en-GB" sz="2400" dirty="0" err="1"/>
              <a:t>ArrayLists</a:t>
            </a:r>
            <a:r>
              <a:rPr lang="en-GB" sz="2400" dirty="0"/>
              <a:t> (again) – Always the right tool for the job?</a:t>
            </a:r>
          </a:p>
          <a:p>
            <a:pPr lvl="2">
              <a:buSzPct val="100000"/>
            </a:pPr>
            <a:r>
              <a:rPr lang="en-GB" sz="2400" dirty="0"/>
              <a:t>Introduction to </a:t>
            </a:r>
            <a:r>
              <a:rPr lang="en-GB" sz="2400" dirty="0" err="1"/>
              <a:t>HashMaps</a:t>
            </a:r>
            <a:endParaRPr lang="en-GB" sz="2400" dirty="0"/>
          </a:p>
          <a:p>
            <a:pPr lvl="2">
              <a:buSzPct val="100000"/>
            </a:pPr>
            <a:r>
              <a:rPr lang="en-GB" sz="2400" dirty="0"/>
              <a:t>Library of Books example</a:t>
            </a:r>
          </a:p>
          <a:p>
            <a:pPr lvl="2">
              <a:buSzPct val="100000"/>
            </a:pPr>
            <a:r>
              <a:rPr lang="en-GB" sz="2400" dirty="0"/>
              <a:t>Authors and Books example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5A6C-6206-4F73-A533-DD20995CCAE9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E2A20-8ABD-4BB9-AA82-7F2A66527EA6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8F1B94-C2D5-4D87-9406-E602C6AD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4C742-8737-4985-8C47-44AC0137E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Library and Books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840FF3-87CF-407B-A839-AAFDAE38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17" y="1346425"/>
            <a:ext cx="4551783" cy="3030313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LeftFacing"/>
            <a:lightRig rig="harsh" dir="t">
              <a:rot lat="0" lon="0" rev="3000000"/>
            </a:lightRig>
          </a:scene3d>
          <a:sp3d extrusionH="254000" contourW="19050" prstMaterial="plastic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095BC7-B549-4A66-92D3-AA5AB447AF86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F85EBDC-50C5-469D-A349-26D233DC5E66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30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1DC7C9-EB1C-417D-BA16-A2A97951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90BD4-CFAE-43B9-BCEE-4BAB727F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5"/>
            <a:ext cx="11478986" cy="79546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Let’s create a Library of Books</a:t>
            </a:r>
          </a:p>
          <a:p>
            <a:r>
              <a:rPr lang="en-GB" dirty="0"/>
              <a:t>A library contains many books, a book belongs to one library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B084A2-925B-458B-A478-C563CA1B3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56855"/>
              </p:ext>
            </p:extLst>
          </p:nvPr>
        </p:nvGraphicFramePr>
        <p:xfrm>
          <a:off x="7609840" y="2632367"/>
          <a:ext cx="322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00">
                  <a:extLst>
                    <a:ext uri="{9D8B030D-6E8A-4147-A177-3AD203B41FA5}">
                      <a16:colId xmlns:a16="http://schemas.microsoft.com/office/drawing/2014/main" val="261470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8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487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C3054F-ED14-4D96-8049-878197C1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34730"/>
              </p:ext>
            </p:extLst>
          </p:nvPr>
        </p:nvGraphicFramePr>
        <p:xfrm>
          <a:off x="825500" y="2632367"/>
          <a:ext cx="322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00">
                  <a:extLst>
                    <a:ext uri="{9D8B030D-6E8A-4147-A177-3AD203B41FA5}">
                      <a16:colId xmlns:a16="http://schemas.microsoft.com/office/drawing/2014/main" val="261470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5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78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4875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832C97-6BFA-49A6-A3B6-2D0A9A9FD37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411888" y="3188627"/>
            <a:ext cx="3197952" cy="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39F16A-F65F-4B25-816E-05D9670D1204}"/>
              </a:ext>
            </a:extLst>
          </p:cNvPr>
          <p:cNvSpPr txBox="1"/>
          <p:nvPr/>
        </p:nvSpPr>
        <p:spPr>
          <a:xfrm>
            <a:off x="7277100" y="324149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C14EC-E324-4EFE-8B9E-2A417768DDF6}"/>
              </a:ext>
            </a:extLst>
          </p:cNvPr>
          <p:cNvSpPr txBox="1"/>
          <p:nvPr/>
        </p:nvSpPr>
        <p:spPr>
          <a:xfrm>
            <a:off x="5923248" y="322363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 catalogue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8450E357-C686-4262-8D08-3AEAEB0C1E1B}"/>
              </a:ext>
            </a:extLst>
          </p:cNvPr>
          <p:cNvSpPr txBox="1">
            <a:spLocks/>
          </p:cNvSpPr>
          <p:nvPr/>
        </p:nvSpPr>
        <p:spPr>
          <a:xfrm>
            <a:off x="383721" y="4254174"/>
            <a:ext cx="11478986" cy="200208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do we manage this relationship in Java?</a:t>
            </a:r>
          </a:p>
          <a:p>
            <a:pPr lvl="1"/>
            <a:r>
              <a:rPr lang="en-GB" dirty="0"/>
              <a:t>We’ve seen arrays (week 7) – however they’re limited because they’re of a fixed size</a:t>
            </a:r>
          </a:p>
          <a:p>
            <a:pPr lvl="1"/>
            <a:r>
              <a:rPr lang="en-GB" dirty="0"/>
              <a:t>We’ve seen </a:t>
            </a:r>
            <a:r>
              <a:rPr lang="en-GB" dirty="0" err="1"/>
              <a:t>ArrayList</a:t>
            </a:r>
            <a:r>
              <a:rPr lang="en-GB" dirty="0"/>
              <a:t> (week 8) - more convenient that arrays because they can grow and shrink in size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FB5506E-7FB2-4A57-BD38-8B2A6B2988A7}"/>
              </a:ext>
            </a:extLst>
          </p:cNvPr>
          <p:cNvSpPr/>
          <p:nvPr/>
        </p:nvSpPr>
        <p:spPr>
          <a:xfrm>
            <a:off x="4031878" y="3022487"/>
            <a:ext cx="380010" cy="34505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2E620AA-EA76-4E67-A101-A37C7C9617C0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CB40FF7-AC60-42A9-B1A8-33C6DBFAAD49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2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9B419-D640-44A8-A8BF-71141794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and Book class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BD51D-EE94-43B2-B78B-657719EAB514}"/>
              </a:ext>
            </a:extLst>
          </p:cNvPr>
          <p:cNvSpPr txBox="1"/>
          <p:nvPr/>
        </p:nvSpPr>
        <p:spPr>
          <a:xfrm>
            <a:off x="420188" y="1088398"/>
            <a:ext cx="70321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numOfPages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priceInPence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genre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(n, p, 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numOfPages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priceInPence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p;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genre = g;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... other method(s) ...</a:t>
            </a:r>
            <a:endParaRPr lang="en-GB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6D3D3-E687-4061-B249-9290C316F4C9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F8E3-D9AF-45AC-B5BA-9302596A3C0E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80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77540-D65D-421E-B231-9D4470BE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using </a:t>
            </a:r>
            <a:r>
              <a:rPr lang="en-GB" dirty="0" err="1"/>
              <a:t>ArrayList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7F077-5620-4E4D-B1C5-ADA990A75C6B}"/>
              </a:ext>
            </a:extLst>
          </p:cNvPr>
          <p:cNvSpPr txBox="1"/>
          <p:nvPr/>
        </p:nvSpPr>
        <p:spPr>
          <a:xfrm>
            <a:off x="383720" y="1401091"/>
            <a:ext cx="11049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... constructor ...</a:t>
            </a:r>
            <a:endParaRPr lang="en-GB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might want to check if we have it already</a:t>
            </a:r>
            <a:endParaRPr lang="en-GB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hasBookInStock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 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Search through all the books in a sequence</a:t>
            </a:r>
            <a:endParaRPr lang="en-GB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b="1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AFCDE-D96F-4D99-A1AC-016D8E2192E0}"/>
              </a:ext>
            </a:extLst>
          </p:cNvPr>
          <p:cNvSpPr txBox="1"/>
          <p:nvPr/>
        </p:nvSpPr>
        <p:spPr>
          <a:xfrm>
            <a:off x="7487466" y="4725077"/>
            <a:ext cx="453226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OK</a:t>
            </a:r>
          </a:p>
          <a:p>
            <a:r>
              <a:rPr lang="en-GB" dirty="0"/>
              <a:t>The downside is that we might have to search every book to find the one that we’re looking for – on small numbers this might be fine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FEA9CA-39E0-471B-80DC-56A1B280C6DB}"/>
              </a:ext>
            </a:extLst>
          </p:cNvPr>
          <p:cNvGrpSpPr/>
          <p:nvPr/>
        </p:nvGrpSpPr>
        <p:grpSpPr>
          <a:xfrm>
            <a:off x="7162800" y="1139481"/>
            <a:ext cx="4699907" cy="523220"/>
            <a:chOff x="6717789" y="1828563"/>
            <a:chExt cx="4699907" cy="523220"/>
          </a:xfrm>
        </p:grpSpPr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4CD8BC34-54E3-459E-9179-537BC535D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1828563"/>
              <a:ext cx="4025552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Create an empty </a:t>
              </a:r>
              <a:r>
                <a:rPr lang="en-GB" sz="1400" kern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GB" sz="1400" kern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to store our collection of Book objects.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4C795B-9815-4D3C-A228-EB348B51410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6717789" y="2090173"/>
              <a:ext cx="674355" cy="256620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4B3B68-2792-438C-B81A-2C7997352A92}"/>
              </a:ext>
            </a:extLst>
          </p:cNvPr>
          <p:cNvGrpSpPr/>
          <p:nvPr/>
        </p:nvGrpSpPr>
        <p:grpSpPr>
          <a:xfrm>
            <a:off x="4572000" y="2132923"/>
            <a:ext cx="4725761" cy="738664"/>
            <a:chOff x="6691935" y="1828563"/>
            <a:chExt cx="4725761" cy="738664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9529D544-8308-403B-A005-B9D0CA94B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1828563"/>
              <a:ext cx="4025552" cy="7386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Define a method to add a book object to our collection.  Might want to check if we already have it.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62F099-811B-4EEA-B85D-F3C86191B99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6691935" y="2197895"/>
              <a:ext cx="700209" cy="312731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5DD087-904F-4A68-9F96-FD8E3CC51BBF}"/>
              </a:ext>
            </a:extLst>
          </p:cNvPr>
          <p:cNvGrpSpPr/>
          <p:nvPr/>
        </p:nvGrpSpPr>
        <p:grpSpPr>
          <a:xfrm>
            <a:off x="6650437" y="3370590"/>
            <a:ext cx="4713060" cy="738664"/>
            <a:chOff x="6704636" y="1828563"/>
            <a:chExt cx="4713060" cy="738664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088BE824-5E16-4B01-9D07-1B30A2737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1828563"/>
              <a:ext cx="4025552" cy="7386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Provide Library users the ability to query if the library has a book by its ISBN.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F98320-2698-496F-93F4-FF0B8140DBFB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6704636" y="2197895"/>
              <a:ext cx="687508" cy="203546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A58EDB04-88EA-4B2A-BDD5-6EFCF58DF679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5CF8F98-0B3D-4338-AB88-09961629928C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77540-D65D-421E-B231-9D4470BE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using </a:t>
            </a:r>
            <a:r>
              <a:rPr lang="en-GB" dirty="0" err="1"/>
              <a:t>ArrayList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7F077-5620-4E4D-B1C5-ADA990A75C6B}"/>
              </a:ext>
            </a:extLst>
          </p:cNvPr>
          <p:cNvSpPr txBox="1"/>
          <p:nvPr/>
        </p:nvSpPr>
        <p:spPr>
          <a:xfrm>
            <a:off x="383720" y="1401091"/>
            <a:ext cx="11049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... </a:t>
            </a:r>
            <a:r>
              <a:rPr lang="en-GB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previous slide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...</a:t>
            </a:r>
            <a:endParaRPr lang="en-GB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findBookByIsbn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catelogue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 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Search through all the books in a sequence</a:t>
            </a:r>
            <a:endParaRPr lang="en-GB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b="1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 {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Not found</a:t>
            </a:r>
            <a:endParaRPr lang="en-GB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AFCDE-D96F-4D99-A1AC-016D8E2192E0}"/>
              </a:ext>
            </a:extLst>
          </p:cNvPr>
          <p:cNvSpPr txBox="1"/>
          <p:nvPr/>
        </p:nvSpPr>
        <p:spPr>
          <a:xfrm>
            <a:off x="7487466" y="4725077"/>
            <a:ext cx="453226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OK</a:t>
            </a:r>
          </a:p>
          <a:p>
            <a:r>
              <a:rPr lang="en-GB" dirty="0"/>
              <a:t>The downside is that we might have to search every book to find the one that we’re looking for – on small numbers this might be fine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2677B2-D57E-477E-8255-C4D9C1DC27FA}"/>
              </a:ext>
            </a:extLst>
          </p:cNvPr>
          <p:cNvGrpSpPr/>
          <p:nvPr/>
        </p:nvGrpSpPr>
        <p:grpSpPr>
          <a:xfrm>
            <a:off x="6096000" y="1955088"/>
            <a:ext cx="4713060" cy="738664"/>
            <a:chOff x="6704636" y="1828563"/>
            <a:chExt cx="4713060" cy="738664"/>
          </a:xfrm>
        </p:grpSpPr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96FAE044-A32C-4218-8F66-DA00C344C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144" y="1828563"/>
              <a:ext cx="4025552" cy="73866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6C2787"/>
              </a:solidFill>
              <a:prstDash val="solid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Provide Library users the ability to “borrow” a book if the library has a book by its ISBN.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394303-8410-48CB-B01B-CD75854FA6A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6704636" y="2197895"/>
              <a:ext cx="687508" cy="203546"/>
            </a:xfrm>
            <a:prstGeom prst="straightConnector1">
              <a:avLst/>
            </a:prstGeom>
            <a:noFill/>
            <a:ln w="9525" cap="flat" cmpd="sng" algn="ctr">
              <a:solidFill>
                <a:srgbClr val="6C2787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1DF18E-42A1-4325-80FD-BB545F894473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DDCFA59-9DC4-4C47-B2C1-878DC4E560BB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200CAA-8980-4A43-93DC-1CD1AC4C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44A2E-89C1-44B9-9930-1B3CFC3470A7}"/>
              </a:ext>
            </a:extLst>
          </p:cNvPr>
          <p:cNvGrpSpPr/>
          <p:nvPr/>
        </p:nvGrpSpPr>
        <p:grpSpPr>
          <a:xfrm>
            <a:off x="2494640" y="1325249"/>
            <a:ext cx="5362120" cy="4572000"/>
            <a:chOff x="2494640" y="1325249"/>
            <a:chExt cx="5362120" cy="457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F968C3-ECA9-4F2C-9470-1D6FFC802E82}"/>
                </a:ext>
              </a:extLst>
            </p:cNvPr>
            <p:cNvSpPr/>
            <p:nvPr/>
          </p:nvSpPr>
          <p:spPr>
            <a:xfrm>
              <a:off x="2494640" y="1325249"/>
              <a:ext cx="115842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6DE1AB-599A-4F4A-B050-4FA717043E79}"/>
                </a:ext>
              </a:extLst>
            </p:cNvPr>
            <p:cNvSpPr/>
            <p:nvPr/>
          </p:nvSpPr>
          <p:spPr>
            <a:xfrm>
              <a:off x="3653060" y="1325249"/>
              <a:ext cx="42037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Java Programming – Early Objects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C10446-8EE9-4BEA-B2E4-1A8DBD1D8588}"/>
                </a:ext>
              </a:extLst>
            </p:cNvPr>
            <p:cNvSpPr/>
            <p:nvPr/>
          </p:nvSpPr>
          <p:spPr>
            <a:xfrm>
              <a:off x="2494640" y="2239649"/>
              <a:ext cx="115842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201A21-8FE4-42F8-9363-6133A008DA8F}"/>
                </a:ext>
              </a:extLst>
            </p:cNvPr>
            <p:cNvSpPr/>
            <p:nvPr/>
          </p:nvSpPr>
          <p:spPr>
            <a:xfrm>
              <a:off x="3653060" y="2235847"/>
              <a:ext cx="42037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How to draw a pair of curtains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356218-B0DE-4711-A214-19F01DE236FC}"/>
                </a:ext>
              </a:extLst>
            </p:cNvPr>
            <p:cNvSpPr/>
            <p:nvPr/>
          </p:nvSpPr>
          <p:spPr>
            <a:xfrm>
              <a:off x="2494640" y="3154049"/>
              <a:ext cx="115842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90B7AE-D1CB-48C0-B87D-C25A8FC61737}"/>
                </a:ext>
              </a:extLst>
            </p:cNvPr>
            <p:cNvSpPr/>
            <p:nvPr/>
          </p:nvSpPr>
          <p:spPr>
            <a:xfrm>
              <a:off x="3653060" y="3154049"/>
              <a:ext cx="42037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A beginner’s guide to </a:t>
              </a:r>
              <a:r>
                <a:rPr lang="en-GB" b="1" dirty="0" err="1">
                  <a:solidFill>
                    <a:schemeClr val="accent1"/>
                  </a:solidFill>
                </a:rPr>
                <a:t>Powerpoint</a:t>
              </a:r>
              <a:endParaRPr lang="en-GB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8534B1-B116-4C5D-A077-D221CFD813F9}"/>
                </a:ext>
              </a:extLst>
            </p:cNvPr>
            <p:cNvSpPr/>
            <p:nvPr/>
          </p:nvSpPr>
          <p:spPr>
            <a:xfrm>
              <a:off x="2494640" y="4982849"/>
              <a:ext cx="115842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1000000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08234-917C-448A-B6AC-704208FB3BC4}"/>
                </a:ext>
              </a:extLst>
            </p:cNvPr>
            <p:cNvSpPr/>
            <p:nvPr/>
          </p:nvSpPr>
          <p:spPr>
            <a:xfrm>
              <a:off x="3653060" y="4982849"/>
              <a:ext cx="42037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Last Book You’ll Ever Read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123A93-149A-468C-A4B8-53BD131657F3}"/>
                </a:ext>
              </a:extLst>
            </p:cNvPr>
            <p:cNvSpPr/>
            <p:nvPr/>
          </p:nvSpPr>
          <p:spPr>
            <a:xfrm>
              <a:off x="2494640" y="4068449"/>
              <a:ext cx="115842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CD21A-20CA-4F22-9B9D-9CA0C80F649D}"/>
                </a:ext>
              </a:extLst>
            </p:cNvPr>
            <p:cNvSpPr/>
            <p:nvPr/>
          </p:nvSpPr>
          <p:spPr>
            <a:xfrm>
              <a:off x="3653060" y="4068449"/>
              <a:ext cx="42037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…</a:t>
              </a: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639DC2E5-C0A3-44BD-87FB-17D95D0943C4}"/>
              </a:ext>
            </a:extLst>
          </p:cNvPr>
          <p:cNvSpPr/>
          <p:nvPr/>
        </p:nvSpPr>
        <p:spPr>
          <a:xfrm>
            <a:off x="7515220" y="1642749"/>
            <a:ext cx="683080" cy="914400"/>
          </a:xfrm>
          <a:prstGeom prst="arc">
            <a:avLst>
              <a:gd name="adj1" fmla="val 16200000"/>
              <a:gd name="adj2" fmla="val 5413148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1D2E3D4-064F-4077-B92C-BB3EBFA47C0F}"/>
              </a:ext>
            </a:extLst>
          </p:cNvPr>
          <p:cNvSpPr/>
          <p:nvPr/>
        </p:nvSpPr>
        <p:spPr>
          <a:xfrm>
            <a:off x="7515220" y="2594602"/>
            <a:ext cx="683080" cy="914400"/>
          </a:xfrm>
          <a:prstGeom prst="arc">
            <a:avLst>
              <a:gd name="adj1" fmla="val 16200000"/>
              <a:gd name="adj2" fmla="val 5413148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61A8517-9434-43CF-BF77-BCE46819A450}"/>
              </a:ext>
            </a:extLst>
          </p:cNvPr>
          <p:cNvSpPr/>
          <p:nvPr/>
        </p:nvSpPr>
        <p:spPr>
          <a:xfrm>
            <a:off x="7515220" y="3546455"/>
            <a:ext cx="683080" cy="914400"/>
          </a:xfrm>
          <a:prstGeom prst="arc">
            <a:avLst>
              <a:gd name="adj1" fmla="val 16200000"/>
              <a:gd name="adj2" fmla="val 5413148"/>
            </a:avLst>
          </a:prstGeom>
          <a:ln w="3810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B1C6579-627A-438D-9837-845D36721594}"/>
              </a:ext>
            </a:extLst>
          </p:cNvPr>
          <p:cNvSpPr/>
          <p:nvPr/>
        </p:nvSpPr>
        <p:spPr>
          <a:xfrm>
            <a:off x="7515220" y="4514850"/>
            <a:ext cx="683080" cy="914400"/>
          </a:xfrm>
          <a:prstGeom prst="arc">
            <a:avLst>
              <a:gd name="adj1" fmla="val 16200000"/>
              <a:gd name="adj2" fmla="val 5413148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DB3FC70-1C23-4F53-A71B-9A7748E7FBC3}"/>
              </a:ext>
            </a:extLst>
          </p:cNvPr>
          <p:cNvSpPr/>
          <p:nvPr/>
        </p:nvSpPr>
        <p:spPr>
          <a:xfrm>
            <a:off x="358320" y="1384511"/>
            <a:ext cx="2606220" cy="79546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position in the list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250CCC1-7345-4303-9DFC-7E8F476E571A}"/>
              </a:ext>
            </a:extLst>
          </p:cNvPr>
          <p:cNvSpPr/>
          <p:nvPr/>
        </p:nvSpPr>
        <p:spPr>
          <a:xfrm rot="923166">
            <a:off x="969775" y="4436844"/>
            <a:ext cx="3289744" cy="79546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book we’re looking for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2CB8B90-4349-4FB9-BF9A-8ED873EFBCF0}"/>
              </a:ext>
            </a:extLst>
          </p:cNvPr>
          <p:cNvSpPr/>
          <p:nvPr/>
        </p:nvSpPr>
        <p:spPr>
          <a:xfrm rot="5400000">
            <a:off x="7013944" y="3213519"/>
            <a:ext cx="3752890" cy="79546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the books we need to inspect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3CA21197-19BB-4D0C-B9AA-AC08019349D6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37007BF-3AEF-491D-88A3-41ED8F08FA6C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94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EED5C0-DF2D-4996-9AFB-10C4EC2B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types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C0D940-9D42-4BC5-8A45-87B1E6C7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1725088"/>
          </a:xfrm>
        </p:spPr>
        <p:txBody>
          <a:bodyPr>
            <a:spAutoFit/>
          </a:bodyPr>
          <a:lstStyle/>
          <a:p>
            <a:r>
              <a:rPr lang="en-GB" dirty="0"/>
              <a:t>Java also provides (</a:t>
            </a:r>
            <a:r>
              <a:rPr lang="en-GB" b="1" dirty="0">
                <a:solidFill>
                  <a:srgbClr val="7030A0"/>
                </a:solidFill>
              </a:rPr>
              <a:t>key</a:t>
            </a:r>
            <a:r>
              <a:rPr lang="en-GB" dirty="0"/>
              <a:t>, </a:t>
            </a:r>
            <a:r>
              <a:rPr lang="en-GB" b="1" dirty="0">
                <a:solidFill>
                  <a:srgbClr val="7030A0"/>
                </a:solidFill>
              </a:rPr>
              <a:t>value</a:t>
            </a:r>
            <a:r>
              <a:rPr lang="en-GB" dirty="0"/>
              <a:t>) pair collection types</a:t>
            </a:r>
          </a:p>
          <a:p>
            <a:pPr lvl="1"/>
            <a:r>
              <a:rPr lang="en-GB" dirty="0"/>
              <a:t>The key is used to “lookup” the value – think telephone directory, using the persons name to lookup their phone number</a:t>
            </a:r>
          </a:p>
          <a:p>
            <a:r>
              <a:rPr lang="en-GB" dirty="0"/>
              <a:t>One such class is HashMap (</a:t>
            </a:r>
            <a:r>
              <a:rPr lang="en-GB" dirty="0">
                <a:hlinkClick r:id="rId2"/>
              </a:rPr>
              <a:t>documentation link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93F2F-1FCC-4E6A-B205-7A86FCAEF906}"/>
              </a:ext>
            </a:extLst>
          </p:cNvPr>
          <p:cNvSpPr txBox="1"/>
          <p:nvPr/>
        </p:nvSpPr>
        <p:spPr>
          <a:xfrm>
            <a:off x="695732" y="3609384"/>
            <a:ext cx="1085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phoneDirectory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575F4-873C-4F8B-9024-BEF1E2DC4D0D}"/>
              </a:ext>
            </a:extLst>
          </p:cNvPr>
          <p:cNvSpPr txBox="1"/>
          <p:nvPr/>
        </p:nvSpPr>
        <p:spPr>
          <a:xfrm>
            <a:off x="695731" y="4606947"/>
            <a:ext cx="954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phoneDirectory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"+44120373638"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phoneDirectory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"Sue"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"+1555373638"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B5204-7875-466C-AFE7-2B08E23E6FB7}"/>
              </a:ext>
            </a:extLst>
          </p:cNvPr>
          <p:cNvSpPr txBox="1"/>
          <p:nvPr/>
        </p:nvSpPr>
        <p:spPr>
          <a:xfrm>
            <a:off x="695731" y="5797562"/>
            <a:ext cx="11287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"Sue's number is: "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GB" sz="20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phoneDirectory</a:t>
            </a:r>
            <a:r>
              <a:rPr lang="en-GB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"Sue"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2E7244-3C24-437C-B36D-46FDA97F3976}"/>
              </a:ext>
            </a:extLst>
          </p:cNvPr>
          <p:cNvGrpSpPr/>
          <p:nvPr/>
        </p:nvGrpSpPr>
        <p:grpSpPr>
          <a:xfrm>
            <a:off x="1773827" y="3027963"/>
            <a:ext cx="816973" cy="615554"/>
            <a:chOff x="1773827" y="3027963"/>
            <a:chExt cx="816973" cy="615554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0A334DA7-4DCC-4B4B-9A60-969B25548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827" y="3027963"/>
              <a:ext cx="816973" cy="307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Key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E686E3-F503-4488-B022-B52EB428A2B1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182314" y="3335740"/>
              <a:ext cx="179886" cy="30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E6B86A-4FEF-4CB0-A5A6-571761C878A8}"/>
              </a:ext>
            </a:extLst>
          </p:cNvPr>
          <p:cNvGrpSpPr/>
          <p:nvPr/>
        </p:nvGrpSpPr>
        <p:grpSpPr>
          <a:xfrm>
            <a:off x="3572419" y="3027963"/>
            <a:ext cx="816973" cy="571585"/>
            <a:chOff x="3572419" y="3027963"/>
            <a:chExt cx="816973" cy="571585"/>
          </a:xfrm>
        </p:grpSpPr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5D688278-3474-4A6B-A9AF-109D478EC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19" y="3027963"/>
              <a:ext cx="816973" cy="307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Value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1B2B052-7D57-41C1-BF43-74F8253510E8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3848782" y="3335740"/>
              <a:ext cx="132124" cy="263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DA4730-5BF1-4CBE-A740-E60517CA01DC}"/>
              </a:ext>
            </a:extLst>
          </p:cNvPr>
          <p:cNvGrpSpPr/>
          <p:nvPr/>
        </p:nvGrpSpPr>
        <p:grpSpPr>
          <a:xfrm>
            <a:off x="3591830" y="4023733"/>
            <a:ext cx="816973" cy="615554"/>
            <a:chOff x="3591830" y="4023733"/>
            <a:chExt cx="816973" cy="615554"/>
          </a:xfrm>
        </p:grpSpPr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5E2D4AC9-E992-4A4E-A0C8-430DED618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830" y="4023733"/>
              <a:ext cx="816973" cy="307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Key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964192-FADC-474B-8DA3-2187897694D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4000317" y="4331510"/>
              <a:ext cx="179886" cy="30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05FFF8-A119-4EF7-A079-8B5982D08743}"/>
              </a:ext>
            </a:extLst>
          </p:cNvPr>
          <p:cNvGrpSpPr/>
          <p:nvPr/>
        </p:nvGrpSpPr>
        <p:grpSpPr>
          <a:xfrm>
            <a:off x="5390422" y="4023733"/>
            <a:ext cx="816973" cy="571585"/>
            <a:chOff x="5390422" y="4023733"/>
            <a:chExt cx="816973" cy="571585"/>
          </a:xfrm>
        </p:grpSpPr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EF5AF6DA-777D-4982-BD2F-7E02A3B82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0422" y="4023733"/>
              <a:ext cx="816973" cy="307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Value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86C20E-D6F1-4EA9-85B9-C1BDC4EA5BD1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5666785" y="4331510"/>
              <a:ext cx="132124" cy="263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273706-E6E3-44B8-B30B-FEA6D3C042B1}"/>
              </a:ext>
            </a:extLst>
          </p:cNvPr>
          <p:cNvGrpSpPr/>
          <p:nvPr/>
        </p:nvGrpSpPr>
        <p:grpSpPr>
          <a:xfrm>
            <a:off x="9721284" y="5186846"/>
            <a:ext cx="816973" cy="615554"/>
            <a:chOff x="9721284" y="5186846"/>
            <a:chExt cx="816973" cy="615554"/>
          </a:xfrm>
        </p:grpSpPr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6FDF0640-BB85-4370-ABB0-8241E3FFD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1284" y="5186846"/>
              <a:ext cx="816973" cy="30777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mic Sans MS" pitchFamily="66" charset="0"/>
                </a:rPr>
                <a:t>Key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F3E2D8-9C48-4242-B38E-537D7C85B83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10129771" y="5494623"/>
              <a:ext cx="179886" cy="30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87409914-7325-44DF-8CFD-CDA4DA5317CC}"/>
              </a:ext>
            </a:extLst>
          </p:cNvPr>
          <p:cNvSpPr txBox="1">
            <a:spLocks/>
          </p:cNvSpPr>
          <p:nvPr/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Lecture: Library Demo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CF33D55-1BA2-4ED0-A31B-5DB98E44C531}"/>
              </a:ext>
            </a:extLst>
          </p:cNvPr>
          <p:cNvSpPr txBox="1">
            <a:spLocks/>
          </p:cNvSpPr>
          <p:nvPr/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C3EEBC-8848-48BC-9E86-2856C4334E5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8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EDT-THEME-2022-23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DT-THEME-2022-23" id="{168A255B-BA53-44FE-8285-42F1F0233132}" vid="{3A601ABE-0887-4196-A6A1-D22C3B113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SCEDT-THEME-2022-23</Template>
  <TotalTime>0</TotalTime>
  <Words>2276</Words>
  <Application>Microsoft Office PowerPoint</Application>
  <PresentationFormat>Widescreen</PresentationFormat>
  <Paragraphs>294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Consolas</vt:lpstr>
      <vt:lpstr>Courier New</vt:lpstr>
      <vt:lpstr>SCEDT-THEME-2022-23</vt:lpstr>
      <vt:lpstr>Implementing a library</vt:lpstr>
      <vt:lpstr>Agenda</vt:lpstr>
      <vt:lpstr>Example</vt:lpstr>
      <vt:lpstr>Collections</vt:lpstr>
      <vt:lpstr>Library and Book class example</vt:lpstr>
      <vt:lpstr>Library using ArrayList</vt:lpstr>
      <vt:lpstr>Library using ArrayList</vt:lpstr>
      <vt:lpstr>PowerPoint Presentation</vt:lpstr>
      <vt:lpstr>Map types</vt:lpstr>
      <vt:lpstr>Library using HashMap</vt:lpstr>
      <vt:lpstr>Library using HashMap</vt:lpstr>
      <vt:lpstr>Accessing all the values</vt:lpstr>
      <vt:lpstr>Example</vt:lpstr>
      <vt:lpstr>Collections both sides</vt:lpstr>
      <vt:lpstr>Books and Authors</vt:lpstr>
      <vt:lpstr>Book.java</vt:lpstr>
      <vt:lpstr>Author.java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&amp; Collections</dc:title>
  <dc:creator/>
  <cp:lastModifiedBy/>
  <cp:revision>1</cp:revision>
  <dcterms:created xsi:type="dcterms:W3CDTF">2018-10-12T07:12:47Z</dcterms:created>
  <dcterms:modified xsi:type="dcterms:W3CDTF">2022-10-21T11:54:04Z</dcterms:modified>
</cp:coreProperties>
</file>