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9"/>
  </p:notesMasterIdLst>
  <p:handoutMasterIdLst>
    <p:handoutMasterId r:id="rId20"/>
  </p:handoutMasterIdLst>
  <p:sldIdLst>
    <p:sldId id="812" r:id="rId3"/>
    <p:sldId id="916" r:id="rId4"/>
    <p:sldId id="500" r:id="rId5"/>
    <p:sldId id="786" r:id="rId6"/>
    <p:sldId id="791" r:id="rId7"/>
    <p:sldId id="906" r:id="rId8"/>
    <p:sldId id="915" r:id="rId9"/>
    <p:sldId id="908" r:id="rId10"/>
    <p:sldId id="909" r:id="rId11"/>
    <p:sldId id="910" r:id="rId12"/>
    <p:sldId id="911" r:id="rId13"/>
    <p:sldId id="912" r:id="rId14"/>
    <p:sldId id="913" r:id="rId15"/>
    <p:sldId id="914" r:id="rId16"/>
    <p:sldId id="882" r:id="rId17"/>
    <p:sldId id="883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9277" autoAdjust="0"/>
  </p:normalViewPr>
  <p:slideViewPr>
    <p:cSldViewPr snapToGrid="0">
      <p:cViewPr varScale="1">
        <p:scale>
          <a:sx n="117" d="100"/>
          <a:sy n="117" d="100"/>
        </p:scale>
        <p:origin x="17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9.xml"/><Relationship Id="rId7" Type="http://schemas.openxmlformats.org/officeDocument/2006/relationships/slide" Target="slides/slide14.xml"/><Relationship Id="rId2" Type="http://schemas.openxmlformats.org/officeDocument/2006/relationships/slide" Target="slides/slide8.xml"/><Relationship Id="rId1" Type="http://schemas.openxmlformats.org/officeDocument/2006/relationships/slide" Target="slides/slide6.xml"/><Relationship Id="rId6" Type="http://schemas.openxmlformats.org/officeDocument/2006/relationships/slide" Target="slides/slide13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3.2.4 – Reference</a:t>
            </a:r>
            <a:r>
              <a:rPr lang="en-US" baseline="0" dirty="0" smtClean="0">
                <a:latin typeface="Arial" charset="0"/>
              </a:rPr>
              <a:t> Models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2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78628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Transfer in the Network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3.3.1 –</a:t>
            </a:r>
            <a:r>
              <a:rPr lang="en-US" baseline="0" dirty="0" smtClean="0">
                <a:latin typeface="Arial" charset="0"/>
              </a:rPr>
              <a:t> Data Encapsulation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80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 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Data Transfer in the Network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3.3.2 –</a:t>
            </a:r>
            <a:r>
              <a:rPr lang="en-US" baseline="0" dirty="0" smtClean="0">
                <a:latin typeface="Arial" charset="0"/>
              </a:rPr>
              <a:t> Data Access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3.4.1.4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Rules of Communication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3.1.1 –</a:t>
            </a:r>
            <a:r>
              <a:rPr lang="en-US" baseline="0" dirty="0" smtClean="0">
                <a:latin typeface="Arial" charset="0"/>
              </a:rPr>
              <a:t> The Rules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en-US" sz="1300" b="0" dirty="0" smtClean="0"/>
              <a:t>Chapter 3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: Network Protocols</a:t>
            </a: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50885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3.2.1 –</a:t>
            </a:r>
            <a:r>
              <a:rPr lang="en-US" baseline="0" dirty="0" smtClean="0">
                <a:latin typeface="Arial" charset="0"/>
              </a:rPr>
              <a:t> Protocols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24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3.2.2 – Protocol Suites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Network Protocols and Standards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3.2.3</a:t>
            </a:r>
            <a:r>
              <a:rPr lang="en-US" baseline="0" dirty="0" smtClean="0">
                <a:latin typeface="Arial" charset="0"/>
              </a:rPr>
              <a:t> – Standard Organizations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Chapter 3: Network Protocols and Communications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n-US" dirty="0">
                <a:latin typeface="Arial" charset="0"/>
              </a:rPr>
              <a:t>Introduction to Networks v6.0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Standard Organizations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5619812" cy="4926405"/>
          </a:xfrm>
        </p:spPr>
        <p:txBody>
          <a:bodyPr/>
          <a:lstStyle/>
          <a:p>
            <a:r>
              <a:rPr lang="en-US" dirty="0" smtClean="0"/>
              <a:t>Open Standards</a:t>
            </a:r>
          </a:p>
          <a:p>
            <a:pPr lvl="1"/>
            <a:r>
              <a:rPr lang="en-US" dirty="0" smtClean="0"/>
              <a:t>Name some advantages of open standards</a:t>
            </a:r>
          </a:p>
          <a:p>
            <a:r>
              <a:rPr lang="en-US" dirty="0" smtClean="0"/>
              <a:t>Internet Standards</a:t>
            </a:r>
          </a:p>
          <a:p>
            <a:pPr lvl="1"/>
            <a:r>
              <a:rPr lang="en-US" dirty="0" smtClean="0"/>
              <a:t>Name a few standard organizations</a:t>
            </a:r>
          </a:p>
          <a:p>
            <a:r>
              <a:rPr lang="en-US" dirty="0" smtClean="0"/>
              <a:t>Electronics and Communications Standards Organizations</a:t>
            </a:r>
          </a:p>
          <a:p>
            <a:pPr lvl="1"/>
            <a:r>
              <a:rPr lang="en-US" dirty="0" smtClean="0"/>
              <a:t>Name a few organizations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3" y="3572974"/>
            <a:ext cx="4633511" cy="30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28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9" y="1232592"/>
            <a:ext cx="4633858" cy="5337541"/>
          </a:xfrm>
        </p:spPr>
        <p:txBody>
          <a:bodyPr/>
          <a:lstStyle/>
          <a:p>
            <a:r>
              <a:rPr lang="en-US" dirty="0" smtClean="0"/>
              <a:t>The Benefits of Using a Layered Model</a:t>
            </a:r>
          </a:p>
          <a:p>
            <a:pPr lvl="1"/>
            <a:r>
              <a:rPr lang="en-US" dirty="0" smtClean="0"/>
              <a:t>Name some benefits</a:t>
            </a:r>
          </a:p>
          <a:p>
            <a:r>
              <a:rPr lang="en-US" dirty="0" smtClean="0"/>
              <a:t>The OSI Reference Model</a:t>
            </a:r>
          </a:p>
          <a:p>
            <a:pPr lvl="1"/>
            <a:r>
              <a:rPr lang="en-US" dirty="0" smtClean="0"/>
              <a:t>Provides list of functions</a:t>
            </a:r>
          </a:p>
          <a:p>
            <a:pPr lvl="1"/>
            <a:r>
              <a:rPr lang="en-US" dirty="0" smtClean="0"/>
              <a:t>Describes interactions between layers</a:t>
            </a:r>
          </a:p>
          <a:p>
            <a:r>
              <a:rPr lang="en-US" dirty="0" smtClean="0"/>
              <a:t>OSI Model and TCP/IP Model Comparison</a:t>
            </a:r>
          </a:p>
          <a:p>
            <a:pPr lvl="1"/>
            <a:r>
              <a:rPr lang="en-US" dirty="0" smtClean="0"/>
              <a:t>Similar: transport and network layers</a:t>
            </a:r>
          </a:p>
          <a:p>
            <a:pPr lvl="1"/>
            <a:r>
              <a:rPr lang="en-US" dirty="0" smtClean="0"/>
              <a:t>Contrast: relationship between layers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07" y="2645077"/>
            <a:ext cx="4268457" cy="361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8574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3.3 Data Transfer in the Network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77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871856"/>
            <a:ext cx="4292425" cy="27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Data Transfer in the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198726"/>
            <a:ext cx="8584274" cy="2628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Segmentation</a:t>
            </a:r>
          </a:p>
          <a:p>
            <a:pPr lvl="1"/>
            <a:r>
              <a:rPr lang="en-US" dirty="0" smtClean="0"/>
              <a:t>Segmentation - Break communication into pieces</a:t>
            </a:r>
          </a:p>
          <a:p>
            <a:pPr lvl="1"/>
            <a:r>
              <a:rPr lang="en-US" dirty="0" smtClean="0"/>
              <a:t>Multiplexing – interleaving the pieces</a:t>
            </a:r>
          </a:p>
          <a:p>
            <a:r>
              <a:rPr lang="en-US" dirty="0" smtClean="0"/>
              <a:t>Protocol Data Units</a:t>
            </a:r>
          </a:p>
          <a:p>
            <a:pPr lvl="1"/>
            <a:r>
              <a:rPr lang="en-US" dirty="0" smtClean="0"/>
              <a:t>What are PDUs called at each layer?</a:t>
            </a:r>
          </a:p>
          <a:p>
            <a:r>
              <a:rPr lang="en-US" dirty="0" smtClean="0"/>
              <a:t>Encapsulation and de-encapsulation process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025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Data Transfer in the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550407" cy="35651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Network Addresses</a:t>
            </a:r>
          </a:p>
          <a:p>
            <a:pPr lvl="1"/>
            <a:r>
              <a:rPr lang="en-US" dirty="0"/>
              <a:t>Source IP address</a:t>
            </a:r>
          </a:p>
          <a:p>
            <a:pPr lvl="1"/>
            <a:r>
              <a:rPr lang="en-US" dirty="0"/>
              <a:t>Destination IP address</a:t>
            </a:r>
          </a:p>
          <a:p>
            <a:pPr lvl="1"/>
            <a:r>
              <a:rPr lang="en-US" dirty="0" smtClean="0"/>
              <a:t>Deliver </a:t>
            </a:r>
            <a:r>
              <a:rPr lang="en-US" dirty="0"/>
              <a:t>the IP packet from the original source to the final destination, either on the same network or to a remote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Link Addresses</a:t>
            </a:r>
          </a:p>
          <a:p>
            <a:pPr lvl="1"/>
            <a:r>
              <a:rPr lang="en-US" dirty="0"/>
              <a:t>Source data link address </a:t>
            </a:r>
          </a:p>
          <a:p>
            <a:pPr lvl="1"/>
            <a:r>
              <a:rPr lang="en-US" dirty="0"/>
              <a:t>Destination data link address</a:t>
            </a:r>
          </a:p>
          <a:p>
            <a:pPr lvl="1"/>
            <a:r>
              <a:rPr lang="en-US" dirty="0" smtClean="0"/>
              <a:t>Deliver </a:t>
            </a:r>
            <a:r>
              <a:rPr lang="en-US" dirty="0"/>
              <a:t>the data link frame from one network interface card (NIC) to another NIC on the same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Devices on the Same Network</a:t>
            </a:r>
          </a:p>
          <a:p>
            <a:r>
              <a:rPr lang="en-US" dirty="0" smtClean="0"/>
              <a:t>Devices on a Remote Network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75" y="4797778"/>
            <a:ext cx="5569650" cy="181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634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3.4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Explain how rules are used to facilitate communication.</a:t>
            </a:r>
          </a:p>
          <a:p>
            <a:r>
              <a:rPr lang="en-US" sz="1600" dirty="0"/>
              <a:t>Explain the role of protocols and standards organizations in facilitating interoperability in network communications.</a:t>
            </a:r>
          </a:p>
          <a:p>
            <a:r>
              <a:rPr lang="en-US" sz="1600" dirty="0"/>
              <a:t>Explain how devices on a LAN access resources in a small to medium-sized business network. </a:t>
            </a:r>
          </a:p>
          <a:p>
            <a:endParaRPr lang="en-US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Chapter Summary</a:t>
            </a:r>
            <a:r>
              <a:rPr lang="en-US" smtClean="0">
                <a:latin typeface="Arial" charset="0"/>
              </a:rPr>
              <a:t/>
            </a:r>
            <a:br>
              <a:rPr lang="en-US" smtClean="0">
                <a:latin typeface="Arial" charset="0"/>
              </a:rPr>
            </a:br>
            <a:r>
              <a:rPr lang="en-US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3: Best Practices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3.2</a:t>
            </a:r>
          </a:p>
          <a:p>
            <a:pPr lvl="1"/>
            <a:r>
              <a:rPr lang="en-US" dirty="0" smtClean="0"/>
              <a:t>Explain the role of protocols in facilitating interoperability in network communications.</a:t>
            </a:r>
          </a:p>
          <a:p>
            <a:pPr lvl="1"/>
            <a:r>
              <a:rPr lang="en-US" dirty="0" smtClean="0"/>
              <a:t>Discuss protocols generally and how they are used in networking.</a:t>
            </a:r>
          </a:p>
          <a:p>
            <a:pPr lvl="1"/>
            <a:r>
              <a:rPr lang="en-US" dirty="0" smtClean="0"/>
              <a:t>TCP/IP - Students need to memorize the layers, their functions, and what protocols are found at each layer.</a:t>
            </a:r>
          </a:p>
          <a:p>
            <a:pPr lvl="1"/>
            <a:r>
              <a:rPr lang="en-US" dirty="0" smtClean="0"/>
              <a:t>Discuss the interaction between a user and a web server.  Use the animation on page 3.2.2.4</a:t>
            </a:r>
          </a:p>
          <a:p>
            <a:pPr lvl="1"/>
            <a:r>
              <a:rPr lang="en-US" dirty="0" smtClean="0"/>
              <a:t>Activity 3.2.2.5 - This is a good activity to reinforce information provided in this section. </a:t>
            </a:r>
          </a:p>
          <a:p>
            <a:pPr lvl="1"/>
            <a:r>
              <a:rPr lang="en-US" dirty="0" smtClean="0"/>
              <a:t>Discuss the advantages and disadvantages of a standards-based protocol and a proprietary protocol.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Chapter </a:t>
            </a:r>
            <a:r>
              <a:rPr lang="en-US" sz="2400" dirty="0" smtClean="0">
                <a:latin typeface="Arial" charset="0"/>
              </a:rPr>
              <a:t>3: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Network Protocols and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Communications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CCNA Routing and Switching</a:t>
            </a:r>
          </a:p>
          <a:p>
            <a:pPr eaLnBrk="1" hangingPunct="1"/>
            <a:r>
              <a:rPr lang="en-US" dirty="0">
                <a:latin typeface="Arial" charset="0"/>
              </a:rPr>
              <a:t>Introduction to Networks v6.0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213109" y="1312434"/>
            <a:ext cx="8733677" cy="515347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3.1 Rules of Communication</a:t>
            </a:r>
          </a:p>
          <a:p>
            <a:pPr lvl="1"/>
            <a:r>
              <a:rPr lang="en-CA" sz="1900" dirty="0" smtClean="0"/>
              <a:t>Describe the types of rules that are necessary to successfully communicate.</a:t>
            </a:r>
          </a:p>
          <a:p>
            <a:r>
              <a:rPr lang="en-CA" dirty="0" smtClean="0"/>
              <a:t>3.2 Network Protocols and Standards</a:t>
            </a:r>
          </a:p>
          <a:p>
            <a:pPr lvl="1"/>
            <a:r>
              <a:rPr lang="en-US" sz="1900" dirty="0" smtClean="0"/>
              <a:t>Explain why protocols are necessary in communication. </a:t>
            </a:r>
          </a:p>
          <a:p>
            <a:pPr lvl="1"/>
            <a:r>
              <a:rPr lang="en-US" sz="1900" dirty="0" smtClean="0"/>
              <a:t>Explain the purpose of adhering to a protocol suite.</a:t>
            </a:r>
          </a:p>
          <a:p>
            <a:pPr lvl="1"/>
            <a:r>
              <a:rPr lang="en-US" sz="1900" dirty="0" smtClean="0"/>
              <a:t>Explain the role of standards organizations in establishing protocols for network interoperability.</a:t>
            </a:r>
          </a:p>
          <a:p>
            <a:pPr lvl="1"/>
            <a:r>
              <a:rPr lang="en-US" sz="1900" dirty="0" smtClean="0"/>
              <a:t>Explain how the TCP/IP model and the OSI model are used to facilitate standardization in the communication process.</a:t>
            </a:r>
          </a:p>
          <a:p>
            <a:r>
              <a:rPr lang="en-US" dirty="0" smtClean="0"/>
              <a:t>3.3 Data Transfer in the Network</a:t>
            </a:r>
          </a:p>
          <a:p>
            <a:pPr lvl="1"/>
            <a:r>
              <a:rPr lang="en-US" sz="1900" dirty="0" smtClean="0"/>
              <a:t>Explain how data encapsulation allows data to be transported across the network.</a:t>
            </a:r>
          </a:p>
          <a:p>
            <a:pPr lvl="1"/>
            <a:r>
              <a:rPr lang="en-US" sz="1900" dirty="0" smtClean="0"/>
              <a:t>Explain how local hosts access local resources on a network.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3.1 Rules of Communication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13" y="3851238"/>
            <a:ext cx="5269512" cy="266339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Rules of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5834965" cy="53941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Rule Establishment</a:t>
            </a:r>
          </a:p>
          <a:p>
            <a:pPr lvl="1"/>
            <a:r>
              <a:rPr lang="en-US" dirty="0" smtClean="0"/>
              <a:t>Identified </a:t>
            </a:r>
            <a:r>
              <a:rPr lang="en-US" dirty="0"/>
              <a:t>sender and receiver</a:t>
            </a:r>
          </a:p>
          <a:p>
            <a:pPr lvl="1"/>
            <a:r>
              <a:rPr lang="en-US" dirty="0"/>
              <a:t>Common language and grammar</a:t>
            </a:r>
          </a:p>
          <a:p>
            <a:pPr lvl="1"/>
            <a:r>
              <a:rPr lang="en-US" dirty="0"/>
              <a:t>Speed and timing of delivery</a:t>
            </a:r>
          </a:p>
          <a:p>
            <a:pPr lvl="1"/>
            <a:r>
              <a:rPr lang="en-US" dirty="0"/>
              <a:t>Confirmation or acknowledgment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Message Encoding</a:t>
            </a:r>
          </a:p>
          <a:p>
            <a:pPr lvl="1"/>
            <a:r>
              <a:rPr lang="en-US" dirty="0" smtClean="0"/>
              <a:t>Process of converting information into another acceptable form</a:t>
            </a:r>
          </a:p>
          <a:p>
            <a:r>
              <a:rPr lang="en-US" dirty="0" smtClean="0"/>
              <a:t>Message Formatting and Encapsulation</a:t>
            </a:r>
          </a:p>
          <a:p>
            <a:r>
              <a:rPr lang="en-US" dirty="0" smtClean="0"/>
              <a:t>Message Size</a:t>
            </a:r>
          </a:p>
          <a:p>
            <a:r>
              <a:rPr lang="en-US" dirty="0" smtClean="0"/>
              <a:t>Message Timing</a:t>
            </a:r>
          </a:p>
          <a:p>
            <a:pPr lvl="1"/>
            <a:r>
              <a:rPr lang="en-US" dirty="0" smtClean="0"/>
              <a:t>Access method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Response timeout</a:t>
            </a:r>
          </a:p>
          <a:p>
            <a:r>
              <a:rPr lang="en-US" dirty="0" smtClean="0"/>
              <a:t>Message Delivery Options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Multicast</a:t>
            </a:r>
          </a:p>
          <a:p>
            <a:pPr lvl="1"/>
            <a:r>
              <a:rPr lang="en-US" dirty="0" smtClean="0"/>
              <a:t>Broadcast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3.2 Network Protocols and Standards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43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232593"/>
            <a:ext cx="8733677" cy="35438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Rules that Govern Communications</a:t>
            </a:r>
          </a:p>
          <a:p>
            <a:r>
              <a:rPr lang="en-US" dirty="0" smtClean="0"/>
              <a:t>Network Protocols</a:t>
            </a:r>
          </a:p>
          <a:p>
            <a:pPr lvl="1"/>
            <a:r>
              <a:rPr lang="en-US" dirty="0" smtClean="0"/>
              <a:t>The role of protocols</a:t>
            </a:r>
          </a:p>
          <a:p>
            <a:pPr lvl="1"/>
            <a:r>
              <a:rPr lang="en-US" dirty="0" smtClean="0"/>
              <a:t>How the message is formatted or structured</a:t>
            </a:r>
          </a:p>
          <a:p>
            <a:pPr lvl="1"/>
            <a:r>
              <a:rPr lang="en-US" dirty="0" smtClean="0"/>
              <a:t>The process by which networking devices share information about pathways with other networks</a:t>
            </a:r>
          </a:p>
          <a:p>
            <a:pPr lvl="1"/>
            <a:r>
              <a:rPr lang="en-US" dirty="0" smtClean="0"/>
              <a:t>How and when error and system messages are passed between devices</a:t>
            </a:r>
          </a:p>
          <a:p>
            <a:pPr lvl="1"/>
            <a:r>
              <a:rPr lang="en-US" dirty="0" smtClean="0"/>
              <a:t>The setup and termination of data transfer sessions</a:t>
            </a:r>
          </a:p>
          <a:p>
            <a:r>
              <a:rPr lang="en-US" dirty="0" smtClean="0"/>
              <a:t>Protocol Interaction</a:t>
            </a:r>
          </a:p>
          <a:p>
            <a:pPr lvl="1"/>
            <a:r>
              <a:rPr lang="en-US" dirty="0" smtClean="0"/>
              <a:t>Example: web server and client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65" y="3847244"/>
            <a:ext cx="4213421" cy="27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97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Network Protocols and Standards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Protocol Suites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443566" cy="29148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Protocol Suites and Industry Standards</a:t>
            </a:r>
          </a:p>
          <a:p>
            <a:pPr lvl="1"/>
            <a:r>
              <a:rPr lang="en-US" dirty="0" smtClean="0"/>
              <a:t>TCP/IP is an open standard</a:t>
            </a:r>
          </a:p>
          <a:p>
            <a:pPr lvl="1"/>
            <a:r>
              <a:rPr lang="en-US" dirty="0" smtClean="0"/>
              <a:t>Can you name other protocol suites?</a:t>
            </a:r>
          </a:p>
          <a:p>
            <a:r>
              <a:rPr lang="en-US" dirty="0" smtClean="0"/>
              <a:t>TCP/IP Protocol Suites</a:t>
            </a:r>
          </a:p>
          <a:p>
            <a:pPr lvl="1"/>
            <a:r>
              <a:rPr lang="en-US" dirty="0" smtClean="0"/>
              <a:t>Can you name some of the protocols from the TCP/IP protocol suite.</a:t>
            </a:r>
          </a:p>
          <a:p>
            <a:r>
              <a:rPr lang="en-US" dirty="0" smtClean="0"/>
              <a:t>TCP/IP Communication Process</a:t>
            </a:r>
          </a:p>
          <a:p>
            <a:pPr lvl="1"/>
            <a:r>
              <a:rPr lang="en-US" dirty="0" smtClean="0"/>
              <a:t>Can you describe the process?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32" y="3788228"/>
            <a:ext cx="4584492" cy="288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3955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28903</TotalTime>
  <Pages>28</Pages>
  <Words>843</Words>
  <Application>Microsoft Office PowerPoint</Application>
  <PresentationFormat>On-screen Show (4:3)</PresentationFormat>
  <Paragraphs>151</Paragraphs>
  <Slides>16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Instructor Materials Chapter 3: Network Protocols and Communications</vt:lpstr>
      <vt:lpstr>Chapter 3: Best Practices (Cont.)</vt:lpstr>
      <vt:lpstr>Chapter 3: Network Protocols and Communications</vt:lpstr>
      <vt:lpstr>Chapter 3 - Sections &amp; Objectives</vt:lpstr>
      <vt:lpstr>3.1 Rules of Communication</vt:lpstr>
      <vt:lpstr>Rules of Communication The Rules</vt:lpstr>
      <vt:lpstr>3.2 Network Protocols and Standards</vt:lpstr>
      <vt:lpstr>Network Protocols and Standards Protocols</vt:lpstr>
      <vt:lpstr>Network Protocols and Standards Protocol Suites</vt:lpstr>
      <vt:lpstr>Network Protocols and Standards Standard Organizations</vt:lpstr>
      <vt:lpstr>Network Protocols and Standards Reference Models</vt:lpstr>
      <vt:lpstr>3.3 Data Transfer in the Network</vt:lpstr>
      <vt:lpstr>Data Transfer in the Network Data Encapsulation</vt:lpstr>
      <vt:lpstr>Data Transfer in the Network Data Access</vt:lpstr>
      <vt:lpstr>3.4 Chapter Summary</vt:lpstr>
      <vt:lpstr>Chapter Summary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Israr, Nauman</cp:lastModifiedBy>
  <cp:revision>908</cp:revision>
  <cp:lastPrinted>1999-01-27T00:54:54Z</cp:lastPrinted>
  <dcterms:created xsi:type="dcterms:W3CDTF">2006-10-23T15:07:30Z</dcterms:created>
  <dcterms:modified xsi:type="dcterms:W3CDTF">2020-02-11T09:37:06Z</dcterms:modified>
</cp:coreProperties>
</file>