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38"/>
  </p:notesMasterIdLst>
  <p:handoutMasterIdLst>
    <p:handoutMasterId r:id="rId39"/>
  </p:handoutMasterIdLst>
  <p:sldIdLst>
    <p:sldId id="812" r:id="rId3"/>
    <p:sldId id="786" r:id="rId4"/>
    <p:sldId id="791" r:id="rId5"/>
    <p:sldId id="919" r:id="rId6"/>
    <p:sldId id="906" r:id="rId7"/>
    <p:sldId id="915" r:id="rId8"/>
    <p:sldId id="909" r:id="rId9"/>
    <p:sldId id="910" r:id="rId10"/>
    <p:sldId id="920" r:id="rId11"/>
    <p:sldId id="921" r:id="rId12"/>
    <p:sldId id="922" r:id="rId13"/>
    <p:sldId id="923" r:id="rId14"/>
    <p:sldId id="924" r:id="rId15"/>
    <p:sldId id="925" r:id="rId16"/>
    <p:sldId id="911" r:id="rId17"/>
    <p:sldId id="912" r:id="rId18"/>
    <p:sldId id="926" r:id="rId19"/>
    <p:sldId id="927" r:id="rId20"/>
    <p:sldId id="928" r:id="rId21"/>
    <p:sldId id="929" r:id="rId22"/>
    <p:sldId id="930" r:id="rId23"/>
    <p:sldId id="931" r:id="rId24"/>
    <p:sldId id="932" r:id="rId25"/>
    <p:sldId id="933" r:id="rId26"/>
    <p:sldId id="934" r:id="rId27"/>
    <p:sldId id="935" r:id="rId28"/>
    <p:sldId id="936" r:id="rId29"/>
    <p:sldId id="937" r:id="rId30"/>
    <p:sldId id="938" r:id="rId31"/>
    <p:sldId id="913" r:id="rId32"/>
    <p:sldId id="914" r:id="rId33"/>
    <p:sldId id="916" r:id="rId34"/>
    <p:sldId id="917" r:id="rId35"/>
    <p:sldId id="918" r:id="rId36"/>
    <p:sldId id="939" r:id="rId3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9" autoAdjust="0"/>
    <p:restoredTop sz="89277" autoAdjust="0"/>
  </p:normalViewPr>
  <p:slideViewPr>
    <p:cSldViewPr snapToGrid="0">
      <p:cViewPr varScale="1">
        <p:scale>
          <a:sx n="117" d="100"/>
          <a:sy n="117" d="100"/>
        </p:scale>
        <p:origin x="178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2" Type="http://schemas.openxmlformats.org/officeDocument/2006/relationships/slide" Target="slides/slide7.xml"/><Relationship Id="rId1" Type="http://schemas.openxmlformats.org/officeDocument/2006/relationships/slide" Target="slides/slide5.xml"/><Relationship Id="rId6" Type="http://schemas.openxmlformats.org/officeDocument/2006/relationships/slide" Target="slides/slide31.xml"/><Relationship Id="rId5" Type="http://schemas.openxmlformats.org/officeDocument/2006/relationships/slide" Target="slides/slide30.xml"/><Relationship Id="rId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</a:t>
            </a:r>
            <a:r>
              <a:rPr lang="en-US" b="0" dirty="0" smtClean="0"/>
              <a:t>Program</a:t>
            </a:r>
            <a:endParaRPr lang="en-US" b="0" dirty="0"/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Introduction to Networks v6.0</a:t>
            </a:r>
          </a:p>
          <a:p>
            <a:pPr>
              <a:buFontTx/>
              <a:buNone/>
            </a:pPr>
            <a:r>
              <a:rPr lang="en-US" sz="1300" b="0" dirty="0" smtClean="0"/>
              <a:t>Chapter 3</a:t>
            </a: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: Network Protocols</a:t>
            </a:r>
            <a:r>
              <a:rPr lang="en-US" sz="1400" baseline="0" dirty="0" smtClean="0">
                <a:solidFill>
                  <a:schemeClr val="bg1"/>
                </a:solidFill>
                <a:latin typeface="Arial" charset="0"/>
              </a:rPr>
              <a:t> and Communications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397270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/>
            <a:r>
              <a:rPr lang="en-US" altLang="en-US" dirty="0" smtClean="0"/>
              <a:t>Means of activating, maintaining and deactivating a reliable link</a:t>
            </a:r>
          </a:p>
          <a:p>
            <a:pPr lvl="1" eaLnBrk="1" hangingPunct="1"/>
            <a:r>
              <a:rPr lang="en-US" altLang="en-US" dirty="0" smtClean="0"/>
              <a:t>Error detection and control</a:t>
            </a:r>
          </a:p>
          <a:p>
            <a:pPr lvl="1" eaLnBrk="1" hangingPunct="1"/>
            <a:r>
              <a:rPr lang="en-US" altLang="en-US" dirty="0" smtClean="0"/>
              <a:t>Higher layers may assume error free transmission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4A14-8496-4796-B147-115BB2E8F568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6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 smtClean="0"/>
              <a:t>Not needed on direct links</a:t>
            </a:r>
          </a:p>
          <a:p>
            <a:endParaRPr lang="en-GB" dirty="0" smtClean="0"/>
          </a:p>
          <a:p>
            <a:r>
              <a:rPr lang="en-GB" dirty="0" err="1" smtClean="0"/>
              <a:t>Transpot</a:t>
            </a:r>
            <a:r>
              <a:rPr lang="en-GB" dirty="0" smtClean="0"/>
              <a:t> Layer</a:t>
            </a:r>
          </a:p>
          <a:p>
            <a:pPr lvl="1" eaLnBrk="1" hangingPunct="1"/>
            <a:r>
              <a:rPr lang="en-US" altLang="en-US" sz="2000" dirty="0" smtClean="0"/>
              <a:t>Exchange of data between end systems</a:t>
            </a:r>
          </a:p>
          <a:p>
            <a:pPr lvl="1" eaLnBrk="1" hangingPunct="1"/>
            <a:r>
              <a:rPr lang="en-US" altLang="en-US" sz="2000" dirty="0" smtClean="0"/>
              <a:t>Error free</a:t>
            </a:r>
          </a:p>
          <a:p>
            <a:pPr lvl="1" eaLnBrk="1" hangingPunct="1"/>
            <a:r>
              <a:rPr lang="en-US" altLang="en-US" sz="2000" dirty="0" smtClean="0"/>
              <a:t>In sequence</a:t>
            </a:r>
          </a:p>
          <a:p>
            <a:pPr lvl="1" eaLnBrk="1" hangingPunct="1"/>
            <a:r>
              <a:rPr lang="en-US" altLang="en-US" sz="2000" dirty="0" smtClean="0"/>
              <a:t>No losses</a:t>
            </a:r>
          </a:p>
          <a:p>
            <a:pPr lvl="1" eaLnBrk="1" hangingPunct="1"/>
            <a:r>
              <a:rPr lang="en-US" altLang="en-US" sz="2000" dirty="0" smtClean="0"/>
              <a:t>No duplicates</a:t>
            </a:r>
          </a:p>
          <a:p>
            <a:pPr lvl="1" eaLnBrk="1" hangingPunct="1"/>
            <a:r>
              <a:rPr lang="en-US" altLang="en-US" sz="2000" dirty="0" smtClean="0"/>
              <a:t>Quality of service</a:t>
            </a:r>
          </a:p>
          <a:p>
            <a:pPr lvl="1" eaLnBrk="1" hangingPunct="1"/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Process level addressing</a:t>
            </a:r>
          </a:p>
          <a:p>
            <a:pPr lvl="1" eaLnBrk="1" hangingPunct="1"/>
            <a:r>
              <a:rPr lang="en-US" altLang="en-US" sz="2000" dirty="0" smtClean="0"/>
              <a:t>Flow</a:t>
            </a:r>
            <a:r>
              <a:rPr lang="en-US" altLang="en-US" sz="2000" baseline="0" dirty="0" smtClean="0"/>
              <a:t> control</a:t>
            </a:r>
          </a:p>
          <a:p>
            <a:pPr lvl="1" eaLnBrk="1" hangingPunct="1"/>
            <a:endParaRPr lang="en-US" altLang="en-US" sz="200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4A14-8496-4796-B147-115BB2E8F568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458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Data formats and coding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Data compression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Encryption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4A14-8496-4796-B147-115BB2E8F568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575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/>
            <a:r>
              <a:rPr lang="en-US" altLang="en-US" dirty="0" smtClean="0"/>
              <a:t>Application layer</a:t>
            </a:r>
          </a:p>
          <a:p>
            <a:pPr lvl="1" eaLnBrk="1" hangingPunct="1"/>
            <a:r>
              <a:rPr lang="en-US" altLang="en-US" dirty="0" smtClean="0"/>
              <a:t>Host to host or transport layer</a:t>
            </a:r>
          </a:p>
          <a:p>
            <a:pPr lvl="1" eaLnBrk="1" hangingPunct="1"/>
            <a:r>
              <a:rPr lang="en-US" altLang="en-US" dirty="0" smtClean="0"/>
              <a:t>Internet layer</a:t>
            </a:r>
          </a:p>
          <a:p>
            <a:pPr lvl="1" eaLnBrk="1" hangingPunct="1"/>
            <a:r>
              <a:rPr lang="en-US" altLang="en-US" dirty="0" smtClean="0"/>
              <a:t>Network access layer</a:t>
            </a:r>
          </a:p>
          <a:p>
            <a:pPr lvl="1" eaLnBrk="1" hangingPunct="1"/>
            <a:r>
              <a:rPr lang="en-US" altLang="en-US" dirty="0" smtClean="0"/>
              <a:t>Physical layer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4A14-8496-4796-B147-115BB2E8F568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681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30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 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Data Transfer in the Network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3.3.1 –</a:t>
            </a:r>
            <a:r>
              <a:rPr lang="en-US" baseline="0" dirty="0" smtClean="0">
                <a:latin typeface="Arial" charset="0"/>
              </a:rPr>
              <a:t> Data Encapsulation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80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31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 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Data Transfer in the Network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3.3.2 –</a:t>
            </a:r>
            <a:r>
              <a:rPr lang="en-US" baseline="0" dirty="0" smtClean="0">
                <a:latin typeface="Arial" charset="0"/>
              </a:rPr>
              <a:t> Data Access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91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23805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Introduction to Networks v6.0</a:t>
            </a:r>
          </a:p>
          <a:p>
            <a:pPr>
              <a:buFontTx/>
              <a:buNone/>
            </a:pPr>
            <a:r>
              <a:rPr lang="en-US" sz="1300" b="0" dirty="0" smtClean="0"/>
              <a:t>Chapter 3</a:t>
            </a: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: Network Protocols</a:t>
            </a:r>
            <a:r>
              <a:rPr lang="en-US" sz="1400" baseline="0" dirty="0" smtClean="0">
                <a:solidFill>
                  <a:schemeClr val="bg1"/>
                </a:solidFill>
                <a:latin typeface="Arial" charset="0"/>
              </a:rPr>
              <a:t> and Communications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Rules of Communication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3.1.1 –</a:t>
            </a:r>
            <a:r>
              <a:rPr lang="en-US" baseline="0" dirty="0" smtClean="0">
                <a:latin typeface="Arial" charset="0"/>
              </a:rPr>
              <a:t> The Rules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Introduction to Networks v6.0</a:t>
            </a:r>
          </a:p>
          <a:p>
            <a:pPr>
              <a:buFontTx/>
              <a:buNone/>
            </a:pPr>
            <a:r>
              <a:rPr lang="en-US" sz="1300" b="0" dirty="0" smtClean="0"/>
              <a:t>Chapter 3</a:t>
            </a: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: Network Protocols</a:t>
            </a:r>
            <a:r>
              <a:rPr lang="en-US" sz="1400" baseline="0" dirty="0" smtClean="0">
                <a:solidFill>
                  <a:schemeClr val="bg1"/>
                </a:solidFill>
                <a:latin typeface="Arial" charset="0"/>
              </a:rPr>
              <a:t> and Communications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508855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7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Network Protocols and Standards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3.2.2 – Protocol Suites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60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8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Network Protocols and Standards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3.2.3</a:t>
            </a:r>
            <a:r>
              <a:rPr lang="en-US" baseline="0" dirty="0" smtClean="0">
                <a:latin typeface="Arial" charset="0"/>
              </a:rPr>
              <a:t> – Standard Organizations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7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Network Protocols and Standards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3.2.4 – Reference</a:t>
            </a:r>
            <a:r>
              <a:rPr lang="en-US" baseline="0" dirty="0" smtClean="0">
                <a:latin typeface="Arial" charset="0"/>
              </a:rPr>
              <a:t> Models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23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Introduction to Networks v6.0</a:t>
            </a:r>
          </a:p>
          <a:p>
            <a:pPr>
              <a:buFontTx/>
              <a:buNone/>
            </a:pPr>
            <a:r>
              <a:rPr lang="en-US" sz="1300" b="0" dirty="0" smtClean="0"/>
              <a:t>Chapter 3</a:t>
            </a: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: Network Protocols</a:t>
            </a:r>
            <a:r>
              <a:rPr lang="en-US" sz="1400" baseline="0" dirty="0" smtClean="0">
                <a:solidFill>
                  <a:schemeClr val="bg1"/>
                </a:solidFill>
                <a:latin typeface="Arial" charset="0"/>
              </a:rPr>
              <a:t> and Communications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78628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</a:rPr>
              <a:t/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Week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 4: 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Network Protocols and Communications</a:t>
            </a:r>
            <a:endParaRPr lang="en-US" sz="24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2646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OSI - The Model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A layer model</a:t>
            </a:r>
          </a:p>
          <a:p>
            <a:pPr eaLnBrk="1" hangingPunct="1"/>
            <a:r>
              <a:rPr lang="en-US" altLang="en-US" dirty="0" smtClean="0"/>
              <a:t>Each layer performs a subset of the required communication functions</a:t>
            </a:r>
          </a:p>
          <a:p>
            <a:pPr eaLnBrk="1" hangingPunct="1"/>
            <a:r>
              <a:rPr lang="en-US" altLang="en-US" dirty="0" smtClean="0"/>
              <a:t>Each layer relies on the next lower layer to perform more primitive functions</a:t>
            </a:r>
          </a:p>
          <a:p>
            <a:pPr eaLnBrk="1" hangingPunct="1"/>
            <a:r>
              <a:rPr lang="en-US" altLang="en-US" dirty="0" smtClean="0"/>
              <a:t>Each layer provides services to the next higher layer</a:t>
            </a:r>
          </a:p>
          <a:p>
            <a:pPr eaLnBrk="1" hangingPunct="1"/>
            <a:r>
              <a:rPr lang="en-US" altLang="en-US" dirty="0" smtClean="0"/>
              <a:t>Changes in one layer should not require changes in other layers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9FF2277-0074-4FF9-844A-180EEEC4B44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3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/>
              <a:t>OSI Layers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BEDBB9D-C120-4E07-80A7-B5338AAEBDC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 b="8633"/>
          <a:stretch>
            <a:fillRect/>
          </a:stretch>
        </p:blipFill>
        <p:spPr bwMode="auto">
          <a:xfrm>
            <a:off x="4832350" y="0"/>
            <a:ext cx="40846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036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OSI Model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BEDBB9D-C120-4E07-80A7-B5338AAEBDC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057400"/>
            <a:ext cx="355282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501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The OSI Environment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9FF2277-0074-4FF9-844A-180EEEC4B44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2" cstate="print"/>
          <a:srcRect b="5069"/>
          <a:stretch>
            <a:fillRect/>
          </a:stretch>
        </p:blipFill>
        <p:spPr bwMode="auto">
          <a:xfrm>
            <a:off x="685800" y="1524000"/>
            <a:ext cx="7315200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325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osimodel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49676" y="1846263"/>
            <a:ext cx="3489098" cy="402272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9FF2277-0074-4FF9-844A-180EEEC4B44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2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Network Protocols and Standards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Reference Models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9" y="1232592"/>
            <a:ext cx="4633858" cy="5337541"/>
          </a:xfrm>
        </p:spPr>
        <p:txBody>
          <a:bodyPr/>
          <a:lstStyle/>
          <a:p>
            <a:r>
              <a:rPr lang="en-US" dirty="0" smtClean="0"/>
              <a:t>The Benefits of Using a Layered Model</a:t>
            </a:r>
          </a:p>
          <a:p>
            <a:pPr lvl="1"/>
            <a:r>
              <a:rPr lang="en-US" dirty="0" smtClean="0"/>
              <a:t>Name some benefits</a:t>
            </a:r>
          </a:p>
          <a:p>
            <a:r>
              <a:rPr lang="en-US" dirty="0" smtClean="0"/>
              <a:t>The OSI Reference Model</a:t>
            </a:r>
          </a:p>
          <a:p>
            <a:pPr lvl="1"/>
            <a:r>
              <a:rPr lang="en-US" dirty="0" smtClean="0"/>
              <a:t>Provides list of functions</a:t>
            </a:r>
          </a:p>
          <a:p>
            <a:pPr lvl="1"/>
            <a:r>
              <a:rPr lang="en-US" dirty="0" smtClean="0"/>
              <a:t>Describes interactions between layers</a:t>
            </a:r>
          </a:p>
          <a:p>
            <a:r>
              <a:rPr lang="en-US" dirty="0" smtClean="0"/>
              <a:t>OSI Model and TCP/IP Model Comparison</a:t>
            </a:r>
          </a:p>
          <a:p>
            <a:pPr lvl="1"/>
            <a:r>
              <a:rPr lang="en-US" dirty="0" smtClean="0"/>
              <a:t>Similar: transport and network layers</a:t>
            </a:r>
          </a:p>
          <a:p>
            <a:pPr lvl="1"/>
            <a:r>
              <a:rPr lang="en-US" dirty="0" smtClean="0"/>
              <a:t>Contrast: relationship between layers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207" y="2645077"/>
            <a:ext cx="4268457" cy="3615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8574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3.3 Data Transfer in the Network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3779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OSI Layers (1)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Physical</a:t>
            </a:r>
          </a:p>
          <a:p>
            <a:pPr lvl="1" eaLnBrk="1" hangingPunct="1"/>
            <a:r>
              <a:rPr lang="en-US" altLang="en-US" dirty="0" smtClean="0"/>
              <a:t>Physical interface between devices</a:t>
            </a:r>
          </a:p>
          <a:p>
            <a:pPr lvl="2" eaLnBrk="1" hangingPunct="1"/>
            <a:r>
              <a:rPr lang="en-US" altLang="en-US" dirty="0" smtClean="0"/>
              <a:t>Mechanical</a:t>
            </a:r>
          </a:p>
          <a:p>
            <a:pPr lvl="2" eaLnBrk="1" hangingPunct="1"/>
            <a:r>
              <a:rPr lang="en-US" altLang="en-US" dirty="0" smtClean="0"/>
              <a:t>Electrical</a:t>
            </a:r>
          </a:p>
          <a:p>
            <a:pPr lvl="2" eaLnBrk="1" hangingPunct="1"/>
            <a:r>
              <a:rPr lang="en-US" altLang="en-US" dirty="0" smtClean="0"/>
              <a:t>Functional</a:t>
            </a:r>
          </a:p>
          <a:p>
            <a:pPr lvl="2" eaLnBrk="1" hangingPunct="1"/>
            <a:r>
              <a:rPr lang="en-US" altLang="en-US" dirty="0" smtClean="0"/>
              <a:t>Procedural</a:t>
            </a:r>
          </a:p>
          <a:p>
            <a:pPr eaLnBrk="1" hangingPunct="1"/>
            <a:r>
              <a:rPr lang="en-US" altLang="en-US" dirty="0" smtClean="0"/>
              <a:t>Data Link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9FF2277-0074-4FF9-844A-180EEEC4B44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5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OSI Layers (2)</a:t>
            </a:r>
          </a:p>
        </p:txBody>
      </p:sp>
      <p:sp>
        <p:nvSpPr>
          <p:cNvPr id="3072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Network</a:t>
            </a:r>
          </a:p>
          <a:p>
            <a:pPr lvl="1" eaLnBrk="1" hangingPunct="1"/>
            <a:r>
              <a:rPr lang="en-US" altLang="en-US" sz="2000" dirty="0" smtClean="0"/>
              <a:t>Higher layers do not need to know about underlying technology</a:t>
            </a:r>
          </a:p>
          <a:p>
            <a:pPr eaLnBrk="1" hangingPunct="1"/>
            <a:r>
              <a:rPr lang="en-US" altLang="en-US" sz="2400" dirty="0" smtClean="0"/>
              <a:t>Transport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9FF2277-0074-4FF9-844A-180EEEC4B44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4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OSI Layers (3)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Control of dialogues between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Dialogue discipline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Recovery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Presentation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Means for applications to access OSI environment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9FF2277-0074-4FF9-844A-180EEEC4B44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1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&amp; </a:t>
            </a:r>
            <a:r>
              <a:rPr lang="en-US" dirty="0" smtClean="0"/>
              <a:t>Objectives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213109" y="1312434"/>
            <a:ext cx="8733677" cy="5153474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3.1 Rules of Communication</a:t>
            </a:r>
          </a:p>
          <a:p>
            <a:pPr lvl="1"/>
            <a:r>
              <a:rPr lang="en-CA" sz="1900" dirty="0" smtClean="0"/>
              <a:t>Describe the types of rules that are necessary to successfully communicate.</a:t>
            </a:r>
          </a:p>
          <a:p>
            <a:r>
              <a:rPr lang="en-CA" dirty="0" smtClean="0"/>
              <a:t>3.2 Network Protocols and Standards</a:t>
            </a:r>
          </a:p>
          <a:p>
            <a:pPr lvl="1"/>
            <a:r>
              <a:rPr lang="en-US" sz="1900" dirty="0" smtClean="0"/>
              <a:t>Explain why protocols are necessary in communication. </a:t>
            </a:r>
          </a:p>
          <a:p>
            <a:pPr lvl="1"/>
            <a:r>
              <a:rPr lang="en-US" sz="1900" dirty="0" smtClean="0"/>
              <a:t>Explain the purpose of adhering to a protocol suite.</a:t>
            </a:r>
          </a:p>
          <a:p>
            <a:pPr lvl="1"/>
            <a:r>
              <a:rPr lang="en-US" sz="1900" dirty="0" smtClean="0"/>
              <a:t>Explain the role of standards organizations in establishing protocols for network interoperability.</a:t>
            </a:r>
          </a:p>
          <a:p>
            <a:pPr lvl="1"/>
            <a:r>
              <a:rPr lang="en-US" sz="1900" dirty="0" smtClean="0"/>
              <a:t>Explain how the TCP/IP model and the OSI model are used to facilitate standardization in the communication process.</a:t>
            </a:r>
          </a:p>
          <a:p>
            <a:r>
              <a:rPr lang="en-US" dirty="0" smtClean="0"/>
              <a:t>3.3 Data Transfer in the Network</a:t>
            </a:r>
          </a:p>
          <a:p>
            <a:pPr lvl="1"/>
            <a:r>
              <a:rPr lang="en-US" sz="1900" dirty="0" smtClean="0"/>
              <a:t>Explain how data encapsulation allows data to be transported across the network.</a:t>
            </a:r>
          </a:p>
          <a:p>
            <a:pPr lvl="1"/>
            <a:r>
              <a:rPr lang="en-US" sz="1900" dirty="0" smtClean="0"/>
              <a:t>Explain how local hosts access local resources on a network.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108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TCP/IP Protocol Architecture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Developed by the US Defense Advanced Research Project Agency (DARPA) for its packet switched network (ARPANET)</a:t>
            </a:r>
          </a:p>
          <a:p>
            <a:pPr eaLnBrk="1" hangingPunct="1"/>
            <a:r>
              <a:rPr lang="en-US" altLang="en-US" dirty="0" smtClean="0"/>
              <a:t>Used by the global Internet</a:t>
            </a:r>
          </a:p>
          <a:p>
            <a:pPr eaLnBrk="1" hangingPunct="1"/>
            <a:r>
              <a:rPr lang="en-US" altLang="en-US" dirty="0" smtClean="0"/>
              <a:t>No official model but a working one.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9FF2277-0074-4FF9-844A-180EEEC4B44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1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Physical Layer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Physical interface between data transmission device (e.g. computer) and transmission medium or network</a:t>
            </a:r>
          </a:p>
          <a:p>
            <a:pPr eaLnBrk="1" hangingPunct="1"/>
            <a:r>
              <a:rPr lang="en-US" altLang="en-US" dirty="0" smtClean="0"/>
              <a:t>Characteristics of transmission medium</a:t>
            </a:r>
          </a:p>
          <a:p>
            <a:pPr eaLnBrk="1" hangingPunct="1"/>
            <a:r>
              <a:rPr lang="en-US" altLang="en-US" dirty="0" smtClean="0"/>
              <a:t>Signal levels</a:t>
            </a:r>
          </a:p>
          <a:p>
            <a:pPr eaLnBrk="1" hangingPunct="1"/>
            <a:r>
              <a:rPr lang="en-US" altLang="en-US" dirty="0" smtClean="0"/>
              <a:t>Data rates</a:t>
            </a:r>
          </a:p>
          <a:p>
            <a:pPr eaLnBrk="1" hangingPunct="1"/>
            <a:r>
              <a:rPr lang="en-US" altLang="en-US" dirty="0" smtClean="0"/>
              <a:t>etc.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9FF2277-0074-4FF9-844A-180EEEC4B44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5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Network Access Layer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Exchange of data between end system and network</a:t>
            </a:r>
          </a:p>
          <a:p>
            <a:pPr eaLnBrk="1" hangingPunct="1"/>
            <a:r>
              <a:rPr lang="en-US" altLang="en-US" dirty="0" smtClean="0"/>
              <a:t>Destination address provision</a:t>
            </a:r>
          </a:p>
          <a:p>
            <a:pPr eaLnBrk="1" hangingPunct="1"/>
            <a:r>
              <a:rPr lang="en-US" altLang="en-US" dirty="0" smtClean="0"/>
              <a:t>Invoking services like priority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9FF2277-0074-4FF9-844A-180EEEC4B44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3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Internet Layer (IP)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Systems may be attached to different networks</a:t>
            </a:r>
          </a:p>
          <a:p>
            <a:pPr eaLnBrk="1" hangingPunct="1"/>
            <a:r>
              <a:rPr lang="en-US" altLang="en-US" dirty="0" smtClean="0"/>
              <a:t>Routing functions across multiple networks</a:t>
            </a:r>
          </a:p>
          <a:p>
            <a:pPr eaLnBrk="1" hangingPunct="1"/>
            <a:r>
              <a:rPr lang="en-US" altLang="en-US" dirty="0" smtClean="0"/>
              <a:t>Implemented in end systems and routers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9FF2277-0074-4FF9-844A-180EEEC4B44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7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Transport Layer (TCP)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Reliable delivery of data</a:t>
            </a:r>
          </a:p>
          <a:p>
            <a:pPr eaLnBrk="1" hangingPunct="1"/>
            <a:r>
              <a:rPr lang="en-US" altLang="en-US" dirty="0" smtClean="0"/>
              <a:t>Ordering of delivery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9FF2277-0074-4FF9-844A-180EEEC4B44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8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Application Layer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Support for user applications</a:t>
            </a:r>
          </a:p>
          <a:p>
            <a:pPr eaLnBrk="1" hangingPunct="1"/>
            <a:r>
              <a:rPr lang="en-US" altLang="en-US" dirty="0" smtClean="0"/>
              <a:t>e.g. http, SMPT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9FF2277-0074-4FF9-844A-180EEEC4B44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1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5121"/>
            <a:ext cx="7543800" cy="145075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OSI v TCP/IP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9FF2277-0074-4FF9-844A-180EEEC4B44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38915" name="Picture 4"/>
          <p:cNvPicPr>
            <a:picLocks noChangeAspect="1" noChangeArrowheads="1"/>
          </p:cNvPicPr>
          <p:nvPr/>
        </p:nvPicPr>
        <p:blipFill>
          <a:blip r:embed="rId2" cstate="print"/>
          <a:srcRect b="11551"/>
          <a:stretch>
            <a:fillRect/>
          </a:stretch>
        </p:blipFill>
        <p:spPr bwMode="auto">
          <a:xfrm>
            <a:off x="674688" y="1427163"/>
            <a:ext cx="7250112" cy="543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388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105032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TCP/IP</a:t>
            </a:r>
            <a:r>
              <a:rPr lang="en-US" altLang="en-US" dirty="0"/>
              <a:t> Concepts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9FF2277-0074-4FF9-844A-180EEEC4B44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39939" name="Picture 5"/>
          <p:cNvPicPr>
            <a:picLocks noChangeAspect="1" noChangeArrowheads="1"/>
          </p:cNvPicPr>
          <p:nvPr/>
        </p:nvPicPr>
        <p:blipFill>
          <a:blip r:embed="rId2" cstate="print"/>
          <a:srcRect b="7607"/>
          <a:stretch>
            <a:fillRect/>
          </a:stretch>
        </p:blipFill>
        <p:spPr bwMode="auto">
          <a:xfrm>
            <a:off x="914400" y="1370013"/>
            <a:ext cx="7467600" cy="548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078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PDUs in TCP/IP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9FF2277-0074-4FF9-844A-180EEEC4B44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0963" name="Picture 4"/>
          <p:cNvPicPr>
            <a:picLocks noChangeAspect="1" noChangeArrowheads="1"/>
          </p:cNvPicPr>
          <p:nvPr/>
        </p:nvPicPr>
        <p:blipFill>
          <a:blip r:embed="rId2" cstate="print"/>
          <a:srcRect b="16222"/>
          <a:stretch>
            <a:fillRect/>
          </a:stretch>
        </p:blipFill>
        <p:spPr bwMode="auto">
          <a:xfrm>
            <a:off x="685800" y="1581150"/>
            <a:ext cx="767715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30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85639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Some Protocols in TCP/IP Suite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9FF2277-0074-4FF9-844A-180EEEC4B44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2" cstate="print"/>
          <a:srcRect b="9267"/>
          <a:stretch>
            <a:fillRect/>
          </a:stretch>
        </p:blipFill>
        <p:spPr bwMode="auto">
          <a:xfrm>
            <a:off x="533400" y="1314450"/>
            <a:ext cx="830580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885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3.1 Rules of Communication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3871856"/>
            <a:ext cx="4292425" cy="275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Data Transfer in the Network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Encapsulation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198726"/>
            <a:ext cx="8584274" cy="26282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Message Segmentation</a:t>
            </a:r>
          </a:p>
          <a:p>
            <a:pPr lvl="1"/>
            <a:r>
              <a:rPr lang="en-US" dirty="0" smtClean="0"/>
              <a:t>Segmentation - Break communication into pieces</a:t>
            </a:r>
          </a:p>
          <a:p>
            <a:pPr lvl="1"/>
            <a:r>
              <a:rPr lang="en-US" dirty="0" smtClean="0"/>
              <a:t>Multiplexing – interleaving the pieces</a:t>
            </a:r>
          </a:p>
          <a:p>
            <a:r>
              <a:rPr lang="en-US" dirty="0" smtClean="0"/>
              <a:t>Protocol Data Units</a:t>
            </a:r>
          </a:p>
          <a:p>
            <a:pPr lvl="1"/>
            <a:r>
              <a:rPr lang="en-US" dirty="0" smtClean="0"/>
              <a:t>What are PDUs called at each layer?</a:t>
            </a:r>
          </a:p>
          <a:p>
            <a:r>
              <a:rPr lang="en-US" dirty="0" smtClean="0"/>
              <a:t>Encapsulation and de-encapsulation process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30252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Data Transfer in the Network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232593"/>
            <a:ext cx="8550407" cy="356518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Network Addresses</a:t>
            </a:r>
          </a:p>
          <a:p>
            <a:pPr lvl="1"/>
            <a:r>
              <a:rPr lang="en-US" dirty="0"/>
              <a:t>Source IP address</a:t>
            </a:r>
          </a:p>
          <a:p>
            <a:pPr lvl="1"/>
            <a:r>
              <a:rPr lang="en-US" dirty="0"/>
              <a:t>Destination IP address</a:t>
            </a:r>
          </a:p>
          <a:p>
            <a:pPr lvl="1"/>
            <a:r>
              <a:rPr lang="en-US" dirty="0" smtClean="0"/>
              <a:t>Deliver </a:t>
            </a:r>
            <a:r>
              <a:rPr lang="en-US" dirty="0"/>
              <a:t>the IP packet from the original source to the final destination, either on the same network or to a remote network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 Link Addresses</a:t>
            </a:r>
          </a:p>
          <a:p>
            <a:pPr lvl="1"/>
            <a:r>
              <a:rPr lang="en-US" dirty="0"/>
              <a:t>Source data link address </a:t>
            </a:r>
          </a:p>
          <a:p>
            <a:pPr lvl="1"/>
            <a:r>
              <a:rPr lang="en-US" dirty="0"/>
              <a:t>Destination data link address</a:t>
            </a:r>
          </a:p>
          <a:p>
            <a:pPr lvl="1"/>
            <a:r>
              <a:rPr lang="en-US" dirty="0" smtClean="0"/>
              <a:t>Deliver </a:t>
            </a:r>
            <a:r>
              <a:rPr lang="en-US" dirty="0"/>
              <a:t>the data link frame from one network interface card (NIC) to another NIC on the same </a:t>
            </a:r>
            <a:r>
              <a:rPr lang="en-US" dirty="0" smtClean="0"/>
              <a:t>network</a:t>
            </a:r>
          </a:p>
          <a:p>
            <a:r>
              <a:rPr lang="en-US" dirty="0" smtClean="0"/>
              <a:t>Devices on the Same Network</a:t>
            </a:r>
          </a:p>
          <a:p>
            <a:r>
              <a:rPr lang="en-US" dirty="0" smtClean="0"/>
              <a:t>Devices on a Remote Network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375" y="4797778"/>
            <a:ext cx="5569650" cy="181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6349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Addressing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Two levels of addressing required</a:t>
            </a:r>
          </a:p>
          <a:p>
            <a:pPr eaLnBrk="1" hangingPunct="1"/>
            <a:r>
              <a:rPr lang="en-US" altLang="en-US" dirty="0"/>
              <a:t>Each computer needs unique network </a:t>
            </a:r>
            <a:r>
              <a:rPr lang="en-US" altLang="en-US" dirty="0" smtClean="0"/>
              <a:t>address(IP &amp; MAC)</a:t>
            </a:r>
            <a:endParaRPr lang="en-US" altLang="en-US" dirty="0"/>
          </a:p>
          <a:p>
            <a:pPr eaLnBrk="1" hangingPunct="1"/>
            <a:r>
              <a:rPr lang="en-US" altLang="en-US" dirty="0"/>
              <a:t>Each application on a (multi-tasking) computer needs a unique address within the computer</a:t>
            </a:r>
          </a:p>
          <a:p>
            <a:pPr lvl="1" eaLnBrk="1" hangingPunct="1"/>
            <a:r>
              <a:rPr lang="en-US" altLang="en-US" dirty="0"/>
              <a:t>The service access point or SAP</a:t>
            </a:r>
            <a:endParaRPr lang="en-GB" dirty="0"/>
          </a:p>
          <a:p>
            <a:pPr lvl="1" eaLnBrk="1" hangingPunct="1"/>
            <a:r>
              <a:rPr lang="en-GB" dirty="0"/>
              <a:t>The port on TCP/IP stacks</a:t>
            </a:r>
            <a:endParaRPr lang="en-US" alt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4598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Protocol Architectures and 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9FF2277-0074-4FF9-844A-180EEEC4B44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18435" name="Picture 1028"/>
          <p:cNvPicPr>
            <a:picLocks noChangeAspect="1" noChangeArrowheads="1"/>
          </p:cNvPicPr>
          <p:nvPr/>
        </p:nvPicPr>
        <p:blipFill>
          <a:blip r:embed="rId2" cstate="print"/>
          <a:srcRect b="10123"/>
          <a:stretch>
            <a:fillRect/>
          </a:stretch>
        </p:blipFill>
        <p:spPr bwMode="auto">
          <a:xfrm>
            <a:off x="912813" y="1981200"/>
            <a:ext cx="739298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96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ARP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9FF2277-0074-4FF9-844A-180EEEC4B44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67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22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/>
              <a:t>Standardized Protocol Architectures</a:t>
            </a:r>
            <a:endParaRPr lang="en-US" altLang="en-US"/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smtClean="0"/>
              <a:t>Required for devices to communicate</a:t>
            </a:r>
          </a:p>
          <a:p>
            <a:pPr eaLnBrk="1" hangingPunct="1"/>
            <a:r>
              <a:rPr lang="en-GB" dirty="0" smtClean="0"/>
              <a:t>Vendors have more marketable products</a:t>
            </a:r>
          </a:p>
          <a:p>
            <a:pPr eaLnBrk="1" hangingPunct="1"/>
            <a:r>
              <a:rPr lang="en-GB" dirty="0" smtClean="0"/>
              <a:t>Customers can insist on standards based equipment</a:t>
            </a:r>
          </a:p>
          <a:p>
            <a:pPr eaLnBrk="1" hangingPunct="1"/>
            <a:r>
              <a:rPr lang="en-GB" dirty="0" smtClean="0"/>
              <a:t>Two standards:</a:t>
            </a:r>
          </a:p>
          <a:p>
            <a:pPr lvl="1" eaLnBrk="1" hangingPunct="1"/>
            <a:r>
              <a:rPr lang="en-GB" dirty="0" smtClean="0"/>
              <a:t>OSI Reference model</a:t>
            </a:r>
          </a:p>
          <a:p>
            <a:pPr lvl="2" eaLnBrk="1" hangingPunct="1"/>
            <a:r>
              <a:rPr lang="en-GB" dirty="0" smtClean="0"/>
              <a:t>Never lived up to early promises</a:t>
            </a:r>
          </a:p>
          <a:p>
            <a:pPr lvl="1" eaLnBrk="1" hangingPunct="1"/>
            <a:r>
              <a:rPr lang="en-GB" dirty="0" smtClean="0"/>
              <a:t>TCP/IP protocol suite</a:t>
            </a:r>
          </a:p>
          <a:p>
            <a:pPr lvl="2" eaLnBrk="1" hangingPunct="1"/>
            <a:r>
              <a:rPr lang="en-GB" dirty="0" smtClean="0"/>
              <a:t>Most widely used</a:t>
            </a:r>
          </a:p>
          <a:p>
            <a:pPr eaLnBrk="1" hangingPunct="1"/>
            <a:r>
              <a:rPr lang="en-GB" dirty="0" smtClean="0"/>
              <a:t>Also: IBM Systems Network Architecture (SNA)</a:t>
            </a: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9FF2277-0074-4FF9-844A-180EEEC4B44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8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513" y="3851238"/>
            <a:ext cx="5269512" cy="2663395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Rules of Communication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Rules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232592"/>
            <a:ext cx="5834965" cy="53941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Rule Establishment</a:t>
            </a:r>
          </a:p>
          <a:p>
            <a:pPr lvl="1"/>
            <a:r>
              <a:rPr lang="en-US" dirty="0" smtClean="0"/>
              <a:t>Identified </a:t>
            </a:r>
            <a:r>
              <a:rPr lang="en-US" dirty="0"/>
              <a:t>sender and receiver</a:t>
            </a:r>
          </a:p>
          <a:p>
            <a:pPr lvl="1"/>
            <a:r>
              <a:rPr lang="en-US" dirty="0"/>
              <a:t>Common language and grammar</a:t>
            </a:r>
          </a:p>
          <a:p>
            <a:pPr lvl="1"/>
            <a:r>
              <a:rPr lang="en-US" dirty="0"/>
              <a:t>Speed and timing of delivery</a:t>
            </a:r>
          </a:p>
          <a:p>
            <a:pPr lvl="1"/>
            <a:r>
              <a:rPr lang="en-US" dirty="0"/>
              <a:t>Confirmation or acknowledgment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Message Encoding</a:t>
            </a:r>
          </a:p>
          <a:p>
            <a:pPr lvl="1"/>
            <a:r>
              <a:rPr lang="en-US" dirty="0" smtClean="0"/>
              <a:t>Process of converting information into another acceptable form</a:t>
            </a:r>
          </a:p>
          <a:p>
            <a:r>
              <a:rPr lang="en-US" dirty="0" smtClean="0"/>
              <a:t>Message Formatting and Encapsulation</a:t>
            </a:r>
          </a:p>
          <a:p>
            <a:r>
              <a:rPr lang="en-US" dirty="0" smtClean="0"/>
              <a:t>Message Size</a:t>
            </a:r>
          </a:p>
          <a:p>
            <a:r>
              <a:rPr lang="en-US" dirty="0" smtClean="0"/>
              <a:t>Message Timing</a:t>
            </a:r>
          </a:p>
          <a:p>
            <a:pPr lvl="1"/>
            <a:r>
              <a:rPr lang="en-US" dirty="0" smtClean="0"/>
              <a:t>Access method</a:t>
            </a:r>
          </a:p>
          <a:p>
            <a:pPr lvl="1"/>
            <a:r>
              <a:rPr lang="en-US" dirty="0" smtClean="0"/>
              <a:t>Flow control</a:t>
            </a:r>
          </a:p>
          <a:p>
            <a:pPr lvl="1"/>
            <a:r>
              <a:rPr lang="en-US" dirty="0" smtClean="0"/>
              <a:t>Response timeout</a:t>
            </a:r>
          </a:p>
          <a:p>
            <a:r>
              <a:rPr lang="en-US" dirty="0" smtClean="0"/>
              <a:t>Message Delivery Options</a:t>
            </a:r>
          </a:p>
          <a:p>
            <a:pPr lvl="1"/>
            <a:r>
              <a:rPr lang="en-US" dirty="0" smtClean="0"/>
              <a:t>Unicast</a:t>
            </a:r>
          </a:p>
          <a:p>
            <a:pPr lvl="1"/>
            <a:r>
              <a:rPr lang="en-US" dirty="0" smtClean="0"/>
              <a:t>Multicast</a:t>
            </a:r>
          </a:p>
          <a:p>
            <a:pPr lvl="1"/>
            <a:r>
              <a:rPr lang="en-US" dirty="0" smtClean="0"/>
              <a:t>Broadcast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99581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3.2 Network Protocols and Standards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8643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Network Protocols and Standards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Protocol Suites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232593"/>
            <a:ext cx="8443566" cy="29148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Protocol Suites and Industry Standards</a:t>
            </a:r>
          </a:p>
          <a:p>
            <a:pPr lvl="1"/>
            <a:r>
              <a:rPr lang="en-US" dirty="0" smtClean="0"/>
              <a:t>TCP/IP is an open standard</a:t>
            </a:r>
          </a:p>
          <a:p>
            <a:pPr lvl="1"/>
            <a:r>
              <a:rPr lang="en-US" dirty="0" smtClean="0"/>
              <a:t>Can you name other protocol suites?</a:t>
            </a:r>
          </a:p>
          <a:p>
            <a:r>
              <a:rPr lang="en-US" dirty="0" smtClean="0"/>
              <a:t>TCP/IP Protocol Suites</a:t>
            </a:r>
          </a:p>
          <a:p>
            <a:pPr lvl="1"/>
            <a:r>
              <a:rPr lang="en-US" dirty="0" smtClean="0"/>
              <a:t>Can you name some of the protocols from the TCP/IP protocol suite.</a:t>
            </a:r>
          </a:p>
          <a:p>
            <a:r>
              <a:rPr lang="en-US" dirty="0" smtClean="0"/>
              <a:t>TCP/IP Communication Process</a:t>
            </a:r>
          </a:p>
          <a:p>
            <a:pPr lvl="1"/>
            <a:r>
              <a:rPr lang="en-US" dirty="0" smtClean="0"/>
              <a:t>Can you describe the process?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32" y="3788228"/>
            <a:ext cx="4584492" cy="288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3955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Network Protocols and Standards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Standard Organizations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9" y="1232592"/>
            <a:ext cx="5619812" cy="4926405"/>
          </a:xfrm>
        </p:spPr>
        <p:txBody>
          <a:bodyPr/>
          <a:lstStyle/>
          <a:p>
            <a:r>
              <a:rPr lang="en-US" dirty="0" smtClean="0"/>
              <a:t>Open Standards</a:t>
            </a:r>
          </a:p>
          <a:p>
            <a:pPr lvl="1"/>
            <a:r>
              <a:rPr lang="en-US" dirty="0" smtClean="0"/>
              <a:t>Name some advantages of open standards</a:t>
            </a:r>
          </a:p>
          <a:p>
            <a:r>
              <a:rPr lang="en-US" dirty="0" smtClean="0"/>
              <a:t>Internet Standards</a:t>
            </a:r>
          </a:p>
          <a:p>
            <a:pPr lvl="1"/>
            <a:r>
              <a:rPr lang="en-US" dirty="0" smtClean="0"/>
              <a:t>Name a few standard organizations</a:t>
            </a:r>
          </a:p>
          <a:p>
            <a:r>
              <a:rPr lang="en-US" dirty="0" smtClean="0"/>
              <a:t>Electronics and Communications Standards Organizations</a:t>
            </a:r>
          </a:p>
          <a:p>
            <a:pPr lvl="1"/>
            <a:r>
              <a:rPr lang="en-US" dirty="0" smtClean="0"/>
              <a:t>Name a few organizations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513" y="3572974"/>
            <a:ext cx="4633511" cy="309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228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OSI</a:t>
            </a:r>
          </a:p>
        </p:txBody>
      </p:sp>
      <p:sp>
        <p:nvSpPr>
          <p:cNvPr id="22530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Open Systems Interconnection</a:t>
            </a:r>
          </a:p>
          <a:p>
            <a:pPr eaLnBrk="1" hangingPunct="1"/>
            <a:r>
              <a:rPr lang="en-US" altLang="en-US" dirty="0" smtClean="0"/>
              <a:t>Developed by the International Organization for Standardization (ISO)</a:t>
            </a:r>
          </a:p>
          <a:p>
            <a:pPr eaLnBrk="1" hangingPunct="1"/>
            <a:r>
              <a:rPr lang="en-US" altLang="en-US" dirty="0" smtClean="0"/>
              <a:t>Seven layers</a:t>
            </a:r>
          </a:p>
          <a:p>
            <a:pPr eaLnBrk="1" hangingPunct="1"/>
            <a:r>
              <a:rPr lang="en-US" altLang="en-US" dirty="0" smtClean="0"/>
              <a:t>A theoretical system delivered too late!</a:t>
            </a:r>
          </a:p>
          <a:p>
            <a:pPr eaLnBrk="1" hangingPunct="1"/>
            <a:r>
              <a:rPr lang="en-US" altLang="en-US" dirty="0" smtClean="0"/>
              <a:t>TCP/IP is the de facto standard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9FF2277-0074-4FF9-844A-180EEEC4B44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8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28908</TotalTime>
  <Pages>28</Pages>
  <Words>1034</Words>
  <Application>Microsoft Office PowerPoint</Application>
  <PresentationFormat>On-screen Show (4:3)</PresentationFormat>
  <Paragraphs>242</Paragraphs>
  <Slides>35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ＭＳ Ｐゴシック</vt:lpstr>
      <vt:lpstr>Arial</vt:lpstr>
      <vt:lpstr>Courier New</vt:lpstr>
      <vt:lpstr>Wingdings</vt:lpstr>
      <vt:lpstr>PPT-TMPLT-WHT_C</vt:lpstr>
      <vt:lpstr>NetAcad-4F_PPT-WHT_060408</vt:lpstr>
      <vt:lpstr> Week 4: Network Protocols and Communications</vt:lpstr>
      <vt:lpstr>Aims &amp; Objectives</vt:lpstr>
      <vt:lpstr>3.1 Rules of Communication</vt:lpstr>
      <vt:lpstr>Standardized Protocol Architectures</vt:lpstr>
      <vt:lpstr>Rules of Communication The Rules</vt:lpstr>
      <vt:lpstr>3.2 Network Protocols and Standards</vt:lpstr>
      <vt:lpstr>Network Protocols and Standards Protocol Suites</vt:lpstr>
      <vt:lpstr>Network Protocols and Standards Standard Organizations</vt:lpstr>
      <vt:lpstr>OSI</vt:lpstr>
      <vt:lpstr>OSI - The Model</vt:lpstr>
      <vt:lpstr>OSI Layers</vt:lpstr>
      <vt:lpstr>OSI Model</vt:lpstr>
      <vt:lpstr>The OSI Environment</vt:lpstr>
      <vt:lpstr>PowerPoint Presentation</vt:lpstr>
      <vt:lpstr>Network Protocols and Standards Reference Models</vt:lpstr>
      <vt:lpstr>3.3 Data Transfer in the Network</vt:lpstr>
      <vt:lpstr>OSI Layers (1)</vt:lpstr>
      <vt:lpstr>OSI Layers (2)</vt:lpstr>
      <vt:lpstr>OSI Layers (3)</vt:lpstr>
      <vt:lpstr>TCP/IP Protocol Architecture</vt:lpstr>
      <vt:lpstr>Physical Layer</vt:lpstr>
      <vt:lpstr>Network Access Layer</vt:lpstr>
      <vt:lpstr>Internet Layer (IP)</vt:lpstr>
      <vt:lpstr>Transport Layer (TCP)</vt:lpstr>
      <vt:lpstr>Application Layer</vt:lpstr>
      <vt:lpstr>OSI v TCP/IP</vt:lpstr>
      <vt:lpstr>TCP/IP Concepts</vt:lpstr>
      <vt:lpstr>PDUs in TCP/IP</vt:lpstr>
      <vt:lpstr>Some Protocols in TCP/IP Suite</vt:lpstr>
      <vt:lpstr>Data Transfer in the Network Data Encapsulation</vt:lpstr>
      <vt:lpstr>Data Transfer in the Network Data Access</vt:lpstr>
      <vt:lpstr>Addressing Requirements</vt:lpstr>
      <vt:lpstr>Protocol Architectures and Networks</vt:lpstr>
      <vt:lpstr>ARP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Israr, Nauman</cp:lastModifiedBy>
  <cp:revision>909</cp:revision>
  <cp:lastPrinted>1999-01-27T00:54:54Z</cp:lastPrinted>
  <dcterms:created xsi:type="dcterms:W3CDTF">2006-10-23T15:07:30Z</dcterms:created>
  <dcterms:modified xsi:type="dcterms:W3CDTF">2020-02-14T11:19:48Z</dcterms:modified>
</cp:coreProperties>
</file>