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 id="2147483660" r:id="rId2"/>
  </p:sldMasterIdLst>
  <p:notesMasterIdLst>
    <p:notesMasterId r:id="rId21"/>
  </p:notesMasterIdLst>
  <p:sldIdLst>
    <p:sldId id="261" r:id="rId3"/>
    <p:sldId id="263" r:id="rId4"/>
    <p:sldId id="293" r:id="rId5"/>
    <p:sldId id="303" r:id="rId6"/>
    <p:sldId id="271" r:id="rId7"/>
    <p:sldId id="338" r:id="rId8"/>
    <p:sldId id="295" r:id="rId9"/>
    <p:sldId id="296" r:id="rId10"/>
    <p:sldId id="297" r:id="rId11"/>
    <p:sldId id="298" r:id="rId12"/>
    <p:sldId id="339" r:id="rId13"/>
    <p:sldId id="342" r:id="rId14"/>
    <p:sldId id="257" r:id="rId15"/>
    <p:sldId id="305" r:id="rId16"/>
    <p:sldId id="333" r:id="rId17"/>
    <p:sldId id="334" r:id="rId18"/>
    <p:sldId id="335" r:id="rId19"/>
    <p:sldId id="26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687CC8-7E61-4968-9FAA-C011FA6948F4}" v="74" dt="2022-09-25T13:46:39.8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43" d="100"/>
          <a:sy n="143" d="100"/>
        </p:scale>
        <p:origin x="120" y="47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31C917-DDE5-4C3A-ACDA-04B184AAA28A}" type="datetimeFigureOut">
              <a:rPr lang="en-GB" smtClean="0"/>
              <a:t>25/09/2022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29293A-89C9-45C4-8EC7-C6D739491CE2}" type="slidenum">
              <a:rPr lang="en-GB" smtClean="0"/>
              <a:t>‹#›</a:t>
            </a:fld>
            <a:endParaRPr lang="en-GB"/>
          </a:p>
        </p:txBody>
      </p:sp>
    </p:spTree>
    <p:extLst>
      <p:ext uri="{BB962C8B-B14F-4D97-AF65-F5344CB8AC3E}">
        <p14:creationId xmlns:p14="http://schemas.microsoft.com/office/powerpoint/2010/main" val="2213425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10"/>
          </p:nvPr>
        </p:nvSpPr>
        <p:spPr/>
        <p:txBody>
          <a:bodyPr/>
          <a:lstStyle/>
          <a:p>
            <a:r>
              <a:rPr lang="en-GB"/>
              <a:t>School of Computing &amp; Digital Technologies</a:t>
            </a:r>
            <a:endParaRPr lang="en-GB" dirty="0"/>
          </a:p>
        </p:txBody>
      </p:sp>
      <p:sp>
        <p:nvSpPr>
          <p:cNvPr id="5" name="Slide Number Placeholder 4"/>
          <p:cNvSpPr>
            <a:spLocks noGrp="1"/>
          </p:cNvSpPr>
          <p:nvPr>
            <p:ph type="sldNum" sz="quarter" idx="11"/>
          </p:nvPr>
        </p:nvSpPr>
        <p:spPr/>
        <p:txBody>
          <a:bodyPr/>
          <a:lstStyle/>
          <a:p>
            <a:fld id="{C8C25AB6-2E2B-4A7C-9FF1-3334C3053A4D}" type="slidenum">
              <a:rPr lang="en-GB" smtClean="0"/>
              <a:t>3</a:t>
            </a:fld>
            <a:endParaRPr lang="en-GB" dirty="0"/>
          </a:p>
        </p:txBody>
      </p:sp>
    </p:spTree>
    <p:extLst>
      <p:ext uri="{BB962C8B-B14F-4D97-AF65-F5344CB8AC3E}">
        <p14:creationId xmlns:p14="http://schemas.microsoft.com/office/powerpoint/2010/main" val="702997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10"/>
          </p:nvPr>
        </p:nvSpPr>
        <p:spPr/>
        <p:txBody>
          <a:bodyPr/>
          <a:lstStyle/>
          <a:p>
            <a:r>
              <a:rPr lang="en-GB"/>
              <a:t>School of Computing &amp; Digital Technologies</a:t>
            </a:r>
            <a:endParaRPr lang="en-GB" dirty="0"/>
          </a:p>
        </p:txBody>
      </p:sp>
      <p:sp>
        <p:nvSpPr>
          <p:cNvPr id="5" name="Slide Number Placeholder 4"/>
          <p:cNvSpPr>
            <a:spLocks noGrp="1"/>
          </p:cNvSpPr>
          <p:nvPr>
            <p:ph type="sldNum" sz="quarter" idx="11"/>
          </p:nvPr>
        </p:nvSpPr>
        <p:spPr/>
        <p:txBody>
          <a:bodyPr/>
          <a:lstStyle/>
          <a:p>
            <a:fld id="{C8C25AB6-2E2B-4A7C-9FF1-3334C3053A4D}" type="slidenum">
              <a:rPr lang="en-GB" smtClean="0"/>
              <a:t>5</a:t>
            </a:fld>
            <a:endParaRPr lang="en-GB" dirty="0"/>
          </a:p>
        </p:txBody>
      </p:sp>
    </p:spTree>
    <p:extLst>
      <p:ext uri="{BB962C8B-B14F-4D97-AF65-F5344CB8AC3E}">
        <p14:creationId xmlns:p14="http://schemas.microsoft.com/office/powerpoint/2010/main" val="2241764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6" name="Slide Number Placeholder 5"/>
          <p:cNvSpPr>
            <a:spLocks noGrp="1"/>
          </p:cNvSpPr>
          <p:nvPr>
            <p:ph type="sldNum" sz="quarter" idx="12"/>
          </p:nvPr>
        </p:nvSpPr>
        <p:spPr/>
        <p:txBody>
          <a:bodyPr/>
          <a:lstStyle/>
          <a:p>
            <a:fld id="{7CC91C18-2D9D-461C-87BF-48086B644113}" type="slidenum">
              <a:rPr lang="en-GB" smtClean="0"/>
              <a:t>‹#›</a:t>
            </a:fld>
            <a:endParaRPr lang="en-GB"/>
          </a:p>
        </p:txBody>
      </p:sp>
    </p:spTree>
    <p:extLst>
      <p:ext uri="{BB962C8B-B14F-4D97-AF65-F5344CB8AC3E}">
        <p14:creationId xmlns:p14="http://schemas.microsoft.com/office/powerpoint/2010/main" val="82749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7CC91C18-2D9D-461C-87BF-48086B644113}" type="slidenum">
              <a:rPr lang="en-GB" smtClean="0"/>
              <a:t>‹#›</a:t>
            </a:fld>
            <a:endParaRPr lang="en-GB"/>
          </a:p>
        </p:txBody>
      </p:sp>
    </p:spTree>
    <p:extLst>
      <p:ext uri="{BB962C8B-B14F-4D97-AF65-F5344CB8AC3E}">
        <p14:creationId xmlns:p14="http://schemas.microsoft.com/office/powerpoint/2010/main" val="3267167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34600" y="1190625"/>
            <a:ext cx="1702906" cy="49863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59999" y="365125"/>
            <a:ext cx="9574575" cy="5811838"/>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p:cNvSpPr>
            <a:spLocks noGrp="1"/>
          </p:cNvSpPr>
          <p:nvPr>
            <p:ph type="sldNum" sz="quarter" idx="12"/>
          </p:nvPr>
        </p:nvSpPr>
        <p:spPr/>
        <p:txBody>
          <a:bodyPr/>
          <a:lstStyle/>
          <a:p>
            <a:fld id="{7CC91C18-2D9D-461C-87BF-48086B644113}" type="slidenum">
              <a:rPr lang="en-GB" smtClean="0"/>
              <a:t>‹#›</a:t>
            </a:fld>
            <a:endParaRPr lang="en-GB"/>
          </a:p>
        </p:txBody>
      </p:sp>
    </p:spTree>
    <p:extLst>
      <p:ext uri="{BB962C8B-B14F-4D97-AF65-F5344CB8AC3E}">
        <p14:creationId xmlns:p14="http://schemas.microsoft.com/office/powerpoint/2010/main" val="3098932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Description"/>
          <p:cNvSpPr>
            <a:spLocks noGrp="1"/>
          </p:cNvSpPr>
          <p:nvPr>
            <p:ph type="body" sz="quarter" idx="15" hasCustomPrompt="1"/>
          </p:nvPr>
        </p:nvSpPr>
        <p:spPr>
          <a:xfrm>
            <a:off x="383720" y="4354365"/>
            <a:ext cx="11408230" cy="1101726"/>
          </a:xfrm>
          <a:prstGeom prst="rect">
            <a:avLst/>
          </a:prstGeom>
        </p:spPr>
        <p:txBody>
          <a:bodyPr anchor="t">
            <a:noAutofit/>
          </a:bodyPr>
          <a:lstStyle>
            <a:lvl1pPr marL="0" indent="0" algn="ctr">
              <a:buFontTx/>
              <a:buNone/>
              <a:defRPr sz="2200" b="0" baseline="0">
                <a:latin typeface="+mn-lt"/>
              </a:defRPr>
            </a:lvl1pPr>
            <a:lvl2pPr marL="457200" indent="0">
              <a:buNone/>
              <a:defRPr/>
            </a:lvl2pPr>
            <a:lvl3pPr marL="914400" indent="0">
              <a:buNone/>
              <a:defRPr/>
            </a:lvl3pPr>
            <a:lvl5pPr marL="1828800" indent="0">
              <a:buNone/>
              <a:defRPr/>
            </a:lvl5pPr>
          </a:lstStyle>
          <a:p>
            <a:pPr lvl="0"/>
            <a:r>
              <a:rPr lang="en-US" dirty="0"/>
              <a:t>Click to edit description</a:t>
            </a:r>
          </a:p>
        </p:txBody>
      </p:sp>
      <p:sp>
        <p:nvSpPr>
          <p:cNvPr id="9" name="Title"/>
          <p:cNvSpPr>
            <a:spLocks noGrp="1"/>
          </p:cNvSpPr>
          <p:nvPr>
            <p:ph type="body" sz="quarter" idx="14" hasCustomPrompt="1"/>
          </p:nvPr>
        </p:nvSpPr>
        <p:spPr>
          <a:xfrm>
            <a:off x="383720" y="3113371"/>
            <a:ext cx="11408230" cy="1101726"/>
          </a:xfrm>
          <a:prstGeom prst="rect">
            <a:avLst/>
          </a:prstGeom>
        </p:spPr>
        <p:txBody>
          <a:bodyPr anchor="b">
            <a:noAutofit/>
          </a:bodyPr>
          <a:lstStyle>
            <a:lvl1pPr marL="0" indent="0" algn="ctr">
              <a:buFontTx/>
              <a:buNone/>
              <a:defRPr sz="3200" b="0" baseline="0">
                <a:latin typeface="+mn-lt"/>
              </a:defRPr>
            </a:lvl1pPr>
            <a:lvl2pPr marL="457200" indent="0">
              <a:buNone/>
              <a:defRPr/>
            </a:lvl2pPr>
            <a:lvl3pPr marL="914400" indent="0">
              <a:buNone/>
              <a:defRPr/>
            </a:lvl3pPr>
            <a:lvl5pPr marL="1828800" indent="0">
              <a:buNone/>
              <a:defRPr/>
            </a:lvl5pPr>
          </a:lstStyle>
          <a:p>
            <a:pPr lvl="0"/>
            <a:r>
              <a:rPr lang="en-US" dirty="0"/>
              <a:t>Click to edit title</a:t>
            </a:r>
          </a:p>
        </p:txBody>
      </p:sp>
      <p:sp>
        <p:nvSpPr>
          <p:cNvPr id="6" name="Name"/>
          <p:cNvSpPr>
            <a:spLocks noGrp="1"/>
          </p:cNvSpPr>
          <p:nvPr>
            <p:ph type="body" sz="quarter" idx="13" hasCustomPrompt="1"/>
          </p:nvPr>
        </p:nvSpPr>
        <p:spPr>
          <a:xfrm>
            <a:off x="383720" y="2045571"/>
            <a:ext cx="11408230" cy="985094"/>
          </a:xfrm>
          <a:prstGeom prst="rect">
            <a:avLst/>
          </a:prstGeom>
        </p:spPr>
        <p:txBody>
          <a:bodyPr>
            <a:noAutofit/>
          </a:bodyPr>
          <a:lstStyle>
            <a:lvl1pPr marL="0" indent="0" algn="ctr">
              <a:buFontTx/>
              <a:buNone/>
              <a:defRPr sz="3200" b="1" baseline="0">
                <a:latin typeface="+mn-lt"/>
              </a:defRPr>
            </a:lvl1pPr>
            <a:lvl2pPr marL="457200" indent="0">
              <a:buNone/>
              <a:defRPr/>
            </a:lvl2pPr>
            <a:lvl3pPr marL="914400" indent="0">
              <a:buNone/>
              <a:defRPr/>
            </a:lvl3pPr>
            <a:lvl5pPr marL="1828800" indent="0">
              <a:buNone/>
              <a:defRPr/>
            </a:lvl5pPr>
          </a:lstStyle>
          <a:p>
            <a:pPr lvl="0"/>
            <a:r>
              <a:rPr lang="en-US" dirty="0"/>
              <a:t>Click to edit module name</a:t>
            </a:r>
          </a:p>
        </p:txBody>
      </p:sp>
    </p:spTree>
    <p:extLst>
      <p:ext uri="{BB962C8B-B14F-4D97-AF65-F5344CB8AC3E}">
        <p14:creationId xmlns:p14="http://schemas.microsoft.com/office/powerpoint/2010/main" val="12509618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image slide">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2030818"/>
            <a:ext cx="12192000" cy="3732029"/>
          </a:xfrm>
          <a:prstGeom prst="rect">
            <a:avLst/>
          </a:prstGeom>
        </p:spPr>
        <p:txBody>
          <a:bodyPr/>
          <a:lstStyle/>
          <a:p>
            <a:endParaRPr lang="en-US"/>
          </a:p>
        </p:txBody>
      </p:sp>
    </p:spTree>
    <p:extLst>
      <p:ext uri="{BB962C8B-B14F-4D97-AF65-F5344CB8AC3E}">
        <p14:creationId xmlns:p14="http://schemas.microsoft.com/office/powerpoint/2010/main" val="1618309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7CC91C18-2D9D-461C-87BF-48086B644113}" type="slidenum">
              <a:rPr lang="en-GB" smtClean="0"/>
              <a:t>‹#›</a:t>
            </a:fld>
            <a:endParaRPr lang="en-GB"/>
          </a:p>
        </p:txBody>
      </p:sp>
    </p:spTree>
    <p:extLst>
      <p:ext uri="{BB962C8B-B14F-4D97-AF65-F5344CB8AC3E}">
        <p14:creationId xmlns:p14="http://schemas.microsoft.com/office/powerpoint/2010/main" val="1513603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7CC91C18-2D9D-461C-87BF-48086B644113}" type="slidenum">
              <a:rPr lang="en-GB" smtClean="0"/>
              <a:t>‹#›</a:t>
            </a:fld>
            <a:endParaRPr lang="en-GB"/>
          </a:p>
        </p:txBody>
      </p:sp>
    </p:spTree>
    <p:extLst>
      <p:ext uri="{BB962C8B-B14F-4D97-AF65-F5344CB8AC3E}">
        <p14:creationId xmlns:p14="http://schemas.microsoft.com/office/powerpoint/2010/main" val="3910511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59999" y="1295400"/>
            <a:ext cx="5659801" cy="48815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295400"/>
            <a:ext cx="5665306" cy="48815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a:spLocks noGrp="1"/>
          </p:cNvSpPr>
          <p:nvPr>
            <p:ph type="sldNum" sz="quarter" idx="12"/>
          </p:nvPr>
        </p:nvSpPr>
        <p:spPr/>
        <p:txBody>
          <a:bodyPr/>
          <a:lstStyle/>
          <a:p>
            <a:fld id="{7CC91C18-2D9D-461C-87BF-48086B644113}" type="slidenum">
              <a:rPr lang="en-GB" smtClean="0"/>
              <a:t>‹#›</a:t>
            </a:fld>
            <a:endParaRPr lang="en-GB"/>
          </a:p>
        </p:txBody>
      </p:sp>
    </p:spTree>
    <p:extLst>
      <p:ext uri="{BB962C8B-B14F-4D97-AF65-F5344CB8AC3E}">
        <p14:creationId xmlns:p14="http://schemas.microsoft.com/office/powerpoint/2010/main" val="1611867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0000" y="1352551"/>
            <a:ext cx="5637576" cy="502338"/>
          </a:xfrm>
        </p:spPr>
        <p:txBody>
          <a:bodyPr anchor="ct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360000" y="1981200"/>
            <a:ext cx="5637576" cy="4208463"/>
          </a:xfrm>
        </p:spPr>
        <p:txBody>
          <a:bodyPr/>
          <a:lstStyle>
            <a:lvl1pPr>
              <a:defRPr sz="2200"/>
            </a:lvl1pPr>
            <a:lvl2pPr>
              <a:defRPr sz="20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6172200" y="1352551"/>
            <a:ext cx="5665306" cy="502338"/>
          </a:xfrm>
        </p:spPr>
        <p:txBody>
          <a:bodyPr anchor="ct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1981200"/>
            <a:ext cx="5665306" cy="4208463"/>
          </a:xfrm>
        </p:spPr>
        <p:txBody>
          <a:bodyPr/>
          <a:lstStyle>
            <a:lvl1pPr>
              <a:defRPr sz="2200"/>
            </a:lvl1pPr>
            <a:lvl2pPr>
              <a:defRPr sz="20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Slide Number Placeholder 8"/>
          <p:cNvSpPr>
            <a:spLocks noGrp="1"/>
          </p:cNvSpPr>
          <p:nvPr>
            <p:ph type="sldNum" sz="quarter" idx="12"/>
          </p:nvPr>
        </p:nvSpPr>
        <p:spPr/>
        <p:txBody>
          <a:bodyPr/>
          <a:lstStyle/>
          <a:p>
            <a:fld id="{7CC91C18-2D9D-461C-87BF-48086B644113}" type="slidenum">
              <a:rPr lang="en-GB" smtClean="0"/>
              <a:t>‹#›</a:t>
            </a:fld>
            <a:endParaRPr lang="en-GB"/>
          </a:p>
        </p:txBody>
      </p:sp>
      <p:sp>
        <p:nvSpPr>
          <p:cNvPr id="11" name="Title Placeholder 1"/>
          <p:cNvSpPr>
            <a:spLocks noGrp="1"/>
          </p:cNvSpPr>
          <p:nvPr>
            <p:ph type="title"/>
          </p:nvPr>
        </p:nvSpPr>
        <p:spPr>
          <a:xfrm>
            <a:off x="360000" y="325500"/>
            <a:ext cx="9470895" cy="795600"/>
          </a:xfrm>
          <a:prstGeom prst="rect">
            <a:avLst/>
          </a:prstGeom>
        </p:spPr>
        <p:txBody>
          <a:bodyPr vert="horz" lIns="91440" tIns="45720" rIns="91440" bIns="45720" rtlCol="0" anchor="ctr">
            <a:noAutofit/>
          </a:bodyPr>
          <a:lstStyle/>
          <a:p>
            <a:r>
              <a:rPr lang="en-US" dirty="0"/>
              <a:t>Click to edit Master title style</a:t>
            </a:r>
            <a:endParaRPr lang="en-GB" dirty="0"/>
          </a:p>
        </p:txBody>
      </p:sp>
    </p:spTree>
    <p:extLst>
      <p:ext uri="{BB962C8B-B14F-4D97-AF65-F5344CB8AC3E}">
        <p14:creationId xmlns:p14="http://schemas.microsoft.com/office/powerpoint/2010/main" val="2708257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5" name="Slide Number Placeholder 4"/>
          <p:cNvSpPr>
            <a:spLocks noGrp="1"/>
          </p:cNvSpPr>
          <p:nvPr>
            <p:ph type="sldNum" sz="quarter" idx="12"/>
          </p:nvPr>
        </p:nvSpPr>
        <p:spPr/>
        <p:txBody>
          <a:bodyPr/>
          <a:lstStyle/>
          <a:p>
            <a:fld id="{7CC91C18-2D9D-461C-87BF-48086B644113}" type="slidenum">
              <a:rPr lang="en-GB" smtClean="0"/>
              <a:t>‹#›</a:t>
            </a:fld>
            <a:endParaRPr lang="en-GB"/>
          </a:p>
        </p:txBody>
      </p:sp>
    </p:spTree>
    <p:extLst>
      <p:ext uri="{BB962C8B-B14F-4D97-AF65-F5344CB8AC3E}">
        <p14:creationId xmlns:p14="http://schemas.microsoft.com/office/powerpoint/2010/main" val="256937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CC91C18-2D9D-461C-87BF-48086B644113}" type="slidenum">
              <a:rPr lang="en-GB" smtClean="0"/>
              <a:t>‹#›</a:t>
            </a:fld>
            <a:endParaRPr lang="en-GB"/>
          </a:p>
        </p:txBody>
      </p:sp>
    </p:spTree>
    <p:extLst>
      <p:ext uri="{BB962C8B-B14F-4D97-AF65-F5344CB8AC3E}">
        <p14:creationId xmlns:p14="http://schemas.microsoft.com/office/powerpoint/2010/main" val="2060495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p:txBody>
          <a:bodyPr/>
          <a:lstStyle/>
          <a:p>
            <a:fld id="{7CC91C18-2D9D-461C-87BF-48086B644113}" type="slidenum">
              <a:rPr lang="en-GB" smtClean="0"/>
              <a:t>‹#›</a:t>
            </a:fld>
            <a:endParaRPr lang="en-GB"/>
          </a:p>
        </p:txBody>
      </p:sp>
    </p:spTree>
    <p:extLst>
      <p:ext uri="{BB962C8B-B14F-4D97-AF65-F5344CB8AC3E}">
        <p14:creationId xmlns:p14="http://schemas.microsoft.com/office/powerpoint/2010/main" val="2946445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0000" y="457200"/>
            <a:ext cx="5507400" cy="1600200"/>
          </a:xfrm>
        </p:spPr>
        <p:txBody>
          <a:bodyPr anchor="ctr"/>
          <a:lstStyle>
            <a:lvl1pPr>
              <a:defRPr sz="3200"/>
            </a:lvl1pPr>
          </a:lstStyle>
          <a:p>
            <a:r>
              <a:rPr lang="en-US" dirty="0"/>
              <a:t>Click to edit Master title style</a:t>
            </a:r>
            <a:endParaRPr lang="en-GB" dirty="0"/>
          </a:p>
        </p:txBody>
      </p:sp>
      <p:sp>
        <p:nvSpPr>
          <p:cNvPr id="3" name="Picture Placeholder 2"/>
          <p:cNvSpPr>
            <a:spLocks noGrp="1"/>
          </p:cNvSpPr>
          <p:nvPr>
            <p:ph type="pic" idx="1"/>
          </p:nvPr>
        </p:nvSpPr>
        <p:spPr>
          <a:xfrm>
            <a:off x="6067425" y="1247775"/>
            <a:ext cx="5770081" cy="48863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360000" y="2057400"/>
            <a:ext cx="550740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a:xfrm>
            <a:off x="359999" y="6516000"/>
            <a:ext cx="10912206" cy="216000"/>
          </a:xfrm>
          <a:prstGeom prst="rect">
            <a:avLst/>
          </a:prstGeom>
        </p:spPr>
        <p:txBody>
          <a:bodyPr/>
          <a:lstStyle/>
          <a:p>
            <a:r>
              <a:rPr lang="en-GB" dirty="0"/>
              <a:t>School of Computing, Engineering &amp; Digital Technologies</a:t>
            </a:r>
          </a:p>
        </p:txBody>
      </p:sp>
      <p:sp>
        <p:nvSpPr>
          <p:cNvPr id="7" name="Slide Number Placeholder 6"/>
          <p:cNvSpPr>
            <a:spLocks noGrp="1"/>
          </p:cNvSpPr>
          <p:nvPr>
            <p:ph type="sldNum" sz="quarter" idx="12"/>
          </p:nvPr>
        </p:nvSpPr>
        <p:spPr/>
        <p:txBody>
          <a:bodyPr/>
          <a:lstStyle/>
          <a:p>
            <a:fld id="{7CC91C18-2D9D-461C-87BF-48086B644113}" type="slidenum">
              <a:rPr lang="en-GB" smtClean="0"/>
              <a:t>‹#›</a:t>
            </a:fld>
            <a:endParaRPr lang="en-GB"/>
          </a:p>
        </p:txBody>
      </p:sp>
    </p:spTree>
    <p:extLst>
      <p:ext uri="{BB962C8B-B14F-4D97-AF65-F5344CB8AC3E}">
        <p14:creationId xmlns:p14="http://schemas.microsoft.com/office/powerpoint/2010/main" val="3951092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Rectangle 6"/>
          <p:cNvSpPr/>
          <p:nvPr userDrawn="1"/>
        </p:nvSpPr>
        <p:spPr>
          <a:xfrm>
            <a:off x="936" y="6384470"/>
            <a:ext cx="12191064" cy="4735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2"/>
              </a:solidFill>
            </a:endParaRPr>
          </a:p>
        </p:txBody>
      </p:sp>
      <p:sp>
        <p:nvSpPr>
          <p:cNvPr id="2" name="Title Placeholder 1"/>
          <p:cNvSpPr>
            <a:spLocks noGrp="1"/>
          </p:cNvSpPr>
          <p:nvPr>
            <p:ph type="title"/>
          </p:nvPr>
        </p:nvSpPr>
        <p:spPr>
          <a:xfrm>
            <a:off x="360000" y="325500"/>
            <a:ext cx="9470895" cy="795600"/>
          </a:xfrm>
          <a:prstGeom prst="rect">
            <a:avLst/>
          </a:prstGeom>
        </p:spPr>
        <p:txBody>
          <a:bodyPr vert="horz" lIns="91440" tIns="45720" rIns="91440" bIns="45720" rtlCol="0" anchor="ctr">
            <a:noAutofit/>
          </a:bodyPr>
          <a:lstStyle/>
          <a:p>
            <a:r>
              <a:rPr lang="en-US" dirty="0"/>
              <a:t>Click to edit Master title style</a:t>
            </a:r>
            <a:endParaRPr lang="en-GB" dirty="0"/>
          </a:p>
        </p:txBody>
      </p:sp>
      <p:sp>
        <p:nvSpPr>
          <p:cNvPr id="3" name="Text Placeholder 2"/>
          <p:cNvSpPr>
            <a:spLocks noGrp="1"/>
          </p:cNvSpPr>
          <p:nvPr>
            <p:ph type="body" idx="1"/>
          </p:nvPr>
        </p:nvSpPr>
        <p:spPr>
          <a:xfrm>
            <a:off x="360000" y="1332000"/>
            <a:ext cx="11477506" cy="4896000"/>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4"/>
          </p:nvPr>
        </p:nvSpPr>
        <p:spPr>
          <a:xfrm>
            <a:off x="11336942" y="6516000"/>
            <a:ext cx="500564" cy="216000"/>
          </a:xfrm>
          <a:prstGeom prst="rect">
            <a:avLst/>
          </a:prstGeom>
        </p:spPr>
        <p:txBody>
          <a:bodyPr vert="horz" lIns="91440" tIns="45720" rIns="91440" bIns="45720" rtlCol="0" anchor="ctr"/>
          <a:lstStyle>
            <a:lvl1pPr algn="r">
              <a:defRPr sz="1100">
                <a:solidFill>
                  <a:schemeClr val="tx1">
                    <a:tint val="75000"/>
                  </a:schemeClr>
                </a:solidFill>
              </a:defRPr>
            </a:lvl1pPr>
          </a:lstStyle>
          <a:p>
            <a:fld id="{7CC91C18-2D9D-461C-87BF-48086B644113}" type="slidenum">
              <a:rPr lang="en-GB" smtClean="0"/>
              <a:pPr/>
              <a:t>‹#›</a:t>
            </a:fld>
            <a:endParaRPr lang="en-GB"/>
          </a:p>
        </p:txBody>
      </p:sp>
      <p:pic>
        <p:nvPicPr>
          <p:cNvPr id="8" name="Picture 1"/>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0074743" y="325500"/>
            <a:ext cx="1787964" cy="79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3038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378469"/>
      </p:ext>
    </p:extLst>
  </p:cSld>
  <p:clrMap bg1="lt1" tx1="dk1" bg2="lt2" tx2="dk2" accent1="accent1" accent2="accent2" accent3="accent3" accent4="accent4" accent5="accent5" accent6="accent6" hlink="hlink" folHlink="folHlink"/>
  <p:sldLayoutIdLst>
    <p:sldLayoutId id="2147483661" r:id="rId1"/>
    <p:sldLayoutId id="2147483662" r:id="rId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tees.ac.uk/depts/lis/" TargetMode="External"/><Relationship Id="rId2" Type="http://schemas.openxmlformats.org/officeDocument/2006/relationships/hyperlink" Target="https://rl.talis.com/3/teesside/lists/FCAB9A6A-E649-52B4-D15A-178C162D1C93.html?lang=en" TargetMode="Externa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fr.wikipedia.org/wiki/Microsoft_Teams" TargetMode="External"/><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mailto:steven.j.mead@tees.ac.uk" TargetMode="External"/><Relationship Id="rId2" Type="http://schemas.openxmlformats.org/officeDocument/2006/relationships/hyperlink" Target="mailto:j.fairbairn@tees.ac.uk" TargetMode="External"/><Relationship Id="rId1" Type="http://schemas.openxmlformats.org/officeDocument/2006/relationships/slideLayout" Target="../slideLayouts/slideLayout5.xml"/><Relationship Id="rId6" Type="http://schemas.openxmlformats.org/officeDocument/2006/relationships/hyperlink" Target="https://en.wikipedia.org/wiki/Microsoft_Outlook" TargetMode="External"/><Relationship Id="rId5" Type="http://schemas.openxmlformats.org/officeDocument/2006/relationships/image" Target="../media/image14.png"/><Relationship Id="rId4" Type="http://schemas.openxmlformats.org/officeDocument/2006/relationships/hyperlink" Target="mailto:c.curry@tees.ac.uk"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mailto:steven.j.mead@tees.ac.uk" TargetMode="External"/><Relationship Id="rId2" Type="http://schemas.openxmlformats.org/officeDocument/2006/relationships/hyperlink" Target="mailto:j.fairbairn@tees.ac.uk" TargetMode="External"/><Relationship Id="rId1" Type="http://schemas.openxmlformats.org/officeDocument/2006/relationships/slideLayout" Target="../slideLayouts/slideLayout2.xml"/><Relationship Id="rId5" Type="http://schemas.openxmlformats.org/officeDocument/2006/relationships/hyperlink" Target="https://eat.tees.ac.uk/" TargetMode="External"/><Relationship Id="rId4" Type="http://schemas.openxmlformats.org/officeDocument/2006/relationships/hyperlink" Target="mailto:c.curry@tees.ac.uk"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steven.j.mead@tees.ac.uk" TargetMode="External"/><Relationship Id="rId2" Type="http://schemas.openxmlformats.org/officeDocument/2006/relationships/hyperlink" Target="mailto:j.fairbairn@tees.ac.uk"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eat.tees.ac.uk/" TargetMode="External"/><Relationship Id="rId4" Type="http://schemas.openxmlformats.org/officeDocument/2006/relationships/hyperlink" Target="mailto:c.curry@tees.ac.uk"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thebluediamondgallery.com/handwriting/a/agenda.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researchleap.com/international-journal-of-management-science-and-business-administration-issn-1849-5664-online-issn-1849-5419-print/aims-and-scop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picpedia.org/highway-signs/s/software-developer.html"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pngall.com/java-png"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pixabay.com/fr/livres-pages-du-livre-lecture-1082942/"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sz="quarter" idx="15"/>
          </p:nvPr>
        </p:nvSpPr>
        <p:spPr/>
        <p:txBody>
          <a:bodyPr/>
          <a:lstStyle/>
          <a:p>
            <a:endParaRPr lang="en-GB" sz="2800" dirty="0"/>
          </a:p>
        </p:txBody>
      </p:sp>
      <p:sp>
        <p:nvSpPr>
          <p:cNvPr id="14" name="Text Placeholder 13"/>
          <p:cNvSpPr>
            <a:spLocks noGrp="1"/>
          </p:cNvSpPr>
          <p:nvPr>
            <p:ph type="body" sz="quarter" idx="14"/>
          </p:nvPr>
        </p:nvSpPr>
        <p:spPr/>
        <p:txBody>
          <a:bodyPr/>
          <a:lstStyle/>
          <a:p>
            <a:r>
              <a:rPr lang="en-GB" dirty="0"/>
              <a:t>Module Introduction</a:t>
            </a:r>
          </a:p>
        </p:txBody>
      </p:sp>
      <p:sp>
        <p:nvSpPr>
          <p:cNvPr id="11" name="Text Placeholder 10"/>
          <p:cNvSpPr>
            <a:spLocks noGrp="1"/>
          </p:cNvSpPr>
          <p:nvPr>
            <p:ph type="body" sz="quarter" idx="13"/>
          </p:nvPr>
        </p:nvSpPr>
        <p:spPr/>
        <p:txBody>
          <a:bodyPr/>
          <a:lstStyle/>
          <a:p>
            <a:r>
              <a:rPr lang="en-GB" dirty="0"/>
              <a:t>Object-Oriented Development (CIS1056-N)</a:t>
            </a:r>
          </a:p>
        </p:txBody>
      </p:sp>
    </p:spTree>
    <p:extLst>
      <p:ext uri="{BB962C8B-B14F-4D97-AF65-F5344CB8AC3E}">
        <p14:creationId xmlns:p14="http://schemas.microsoft.com/office/powerpoint/2010/main" val="4287778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FAC4E0-6EB5-480F-A4A8-EB6805795B6B}"/>
              </a:ext>
            </a:extLst>
          </p:cNvPr>
          <p:cNvSpPr>
            <a:spLocks noGrp="1"/>
          </p:cNvSpPr>
          <p:nvPr>
            <p:ph idx="1"/>
          </p:nvPr>
        </p:nvSpPr>
        <p:spPr>
          <a:xfrm>
            <a:off x="383721" y="1316736"/>
            <a:ext cx="7577655" cy="4860227"/>
          </a:xfrm>
        </p:spPr>
        <p:txBody>
          <a:bodyPr>
            <a:normAutofit/>
          </a:bodyPr>
          <a:lstStyle/>
          <a:p>
            <a:pPr marL="0" indent="0">
              <a:buNone/>
            </a:pPr>
            <a:r>
              <a:rPr lang="en-US" sz="2600" b="1" dirty="0"/>
              <a:t>Lecture: 2 x 1 hour(s) per week	</a:t>
            </a:r>
          </a:p>
          <a:p>
            <a:pPr marL="0" indent="0">
              <a:buNone/>
            </a:pPr>
            <a:r>
              <a:rPr lang="en-GB" sz="2600" dirty="0"/>
              <a:t>Focussed</a:t>
            </a:r>
            <a:r>
              <a:rPr lang="en-US" sz="2600" dirty="0"/>
              <a:t> lecture and discussion sessions will be used to explore and discuss the subject area, some based around programming language theory, to extend your knowledge of programming generally, and your knowledge of Java specifically.</a:t>
            </a:r>
          </a:p>
          <a:p>
            <a:pPr marL="0" indent="0">
              <a:buNone/>
            </a:pPr>
            <a:r>
              <a:rPr lang="en-US" sz="2600" u="sng" dirty="0"/>
              <a:t>Active involvement is essential</a:t>
            </a:r>
            <a:r>
              <a:rPr lang="en-US" sz="2600" dirty="0"/>
              <a:t> for learning and thus you should bring pen and paper (or digital note taking device) to every lecture and be prepared to discuss topics with others.</a:t>
            </a:r>
          </a:p>
        </p:txBody>
      </p:sp>
      <p:sp>
        <p:nvSpPr>
          <p:cNvPr id="4" name="Title 3">
            <a:extLst>
              <a:ext uri="{FF2B5EF4-FFF2-40B4-BE49-F238E27FC236}">
                <a16:creationId xmlns:a16="http://schemas.microsoft.com/office/drawing/2014/main" id="{4DC62685-ECC3-4CD8-BE78-8AEAF08A9BE7}"/>
              </a:ext>
            </a:extLst>
          </p:cNvPr>
          <p:cNvSpPr>
            <a:spLocks noGrp="1"/>
          </p:cNvSpPr>
          <p:nvPr>
            <p:ph type="title"/>
          </p:nvPr>
        </p:nvSpPr>
        <p:spPr/>
        <p:txBody>
          <a:bodyPr/>
          <a:lstStyle/>
          <a:p>
            <a:r>
              <a:rPr lang="en-GB" dirty="0"/>
              <a:t>Scheduled time (part 1.)</a:t>
            </a:r>
          </a:p>
        </p:txBody>
      </p:sp>
      <p:sp>
        <p:nvSpPr>
          <p:cNvPr id="6" name="Slide Number Placeholder 3">
            <a:extLst>
              <a:ext uri="{FF2B5EF4-FFF2-40B4-BE49-F238E27FC236}">
                <a16:creationId xmlns:a16="http://schemas.microsoft.com/office/drawing/2014/main" id="{A42A4533-6BAF-410E-A888-322A0928B982}"/>
              </a:ext>
            </a:extLst>
          </p:cNvPr>
          <p:cNvSpPr>
            <a:spLocks noGrp="1"/>
          </p:cNvSpPr>
          <p:nvPr>
            <p:ph type="sldNum" sz="quarter" idx="12"/>
          </p:nvPr>
        </p:nvSpPr>
        <p:spPr>
          <a:xfrm>
            <a:off x="11336942" y="6516000"/>
            <a:ext cx="500564" cy="216000"/>
          </a:xfrm>
        </p:spPr>
        <p:txBody>
          <a:bodyPr/>
          <a:lstStyle/>
          <a:p>
            <a:fld id="{7CC91C18-2D9D-461C-87BF-48086B644113}" type="slidenum">
              <a:rPr lang="en-GB" smtClean="0"/>
              <a:t>10</a:t>
            </a:fld>
            <a:endParaRPr lang="en-GB"/>
          </a:p>
        </p:txBody>
      </p:sp>
      <p:pic>
        <p:nvPicPr>
          <p:cNvPr id="8" name="Picture 7">
            <a:extLst>
              <a:ext uri="{FF2B5EF4-FFF2-40B4-BE49-F238E27FC236}">
                <a16:creationId xmlns:a16="http://schemas.microsoft.com/office/drawing/2014/main" id="{27E07BEC-D8C9-4C6C-9F38-F76FAFADB06F}"/>
              </a:ext>
            </a:extLst>
          </p:cNvPr>
          <p:cNvPicPr>
            <a:picLocks noChangeAspect="1"/>
          </p:cNvPicPr>
          <p:nvPr/>
        </p:nvPicPr>
        <p:blipFill rotWithShape="1">
          <a:blip r:embed="rId2"/>
          <a:srcRect t="6933"/>
          <a:stretch/>
        </p:blipFill>
        <p:spPr>
          <a:xfrm>
            <a:off x="8139154" y="0"/>
            <a:ext cx="4052846" cy="6382512"/>
          </a:xfrm>
          <a:prstGeom prst="rect">
            <a:avLst/>
          </a:prstGeom>
        </p:spPr>
      </p:pic>
    </p:spTree>
    <p:extLst>
      <p:ext uri="{BB962C8B-B14F-4D97-AF65-F5344CB8AC3E}">
        <p14:creationId xmlns:p14="http://schemas.microsoft.com/office/powerpoint/2010/main" val="3848937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FAC4E0-6EB5-480F-A4A8-EB6805795B6B}"/>
              </a:ext>
            </a:extLst>
          </p:cNvPr>
          <p:cNvSpPr>
            <a:spLocks noGrp="1"/>
          </p:cNvSpPr>
          <p:nvPr>
            <p:ph idx="1"/>
          </p:nvPr>
        </p:nvSpPr>
        <p:spPr>
          <a:xfrm>
            <a:off x="3938016" y="1316736"/>
            <a:ext cx="7924690" cy="4860227"/>
          </a:xfrm>
        </p:spPr>
        <p:txBody>
          <a:bodyPr>
            <a:normAutofit fontScale="92500"/>
          </a:bodyPr>
          <a:lstStyle/>
          <a:p>
            <a:pPr marL="0" indent="0">
              <a:lnSpc>
                <a:spcPct val="110000"/>
              </a:lnSpc>
              <a:buNone/>
            </a:pPr>
            <a:r>
              <a:rPr lang="en-US" sz="2600" b="1" dirty="0"/>
              <a:t>Tutorial: 2 hour(s) per week	</a:t>
            </a:r>
          </a:p>
          <a:p>
            <a:pPr marL="0" indent="0">
              <a:lnSpc>
                <a:spcPct val="110000"/>
              </a:lnSpc>
              <a:buNone/>
            </a:pPr>
            <a:r>
              <a:rPr lang="en-US" sz="2600" dirty="0"/>
              <a:t>Face to face IT laboratory sessions will develop your understanding of these concepts through problem-based learning. You will be expected to complete several guided programming challenges each week to further your understanding. </a:t>
            </a:r>
          </a:p>
          <a:p>
            <a:pPr marL="0" indent="0">
              <a:lnSpc>
                <a:spcPct val="110000"/>
              </a:lnSpc>
              <a:buNone/>
            </a:pPr>
            <a:r>
              <a:rPr lang="en-US" sz="2600" dirty="0"/>
              <a:t>You should not expect to complete all exercises in the allotted time and will need to complete these outsides of class ready for the next week (see below). If at any point you are unsure of what to do immediately request help from your tutor, we are here to help.</a:t>
            </a:r>
          </a:p>
        </p:txBody>
      </p:sp>
      <p:sp>
        <p:nvSpPr>
          <p:cNvPr id="4" name="Title 3">
            <a:extLst>
              <a:ext uri="{FF2B5EF4-FFF2-40B4-BE49-F238E27FC236}">
                <a16:creationId xmlns:a16="http://schemas.microsoft.com/office/drawing/2014/main" id="{4DC62685-ECC3-4CD8-BE78-8AEAF08A9BE7}"/>
              </a:ext>
            </a:extLst>
          </p:cNvPr>
          <p:cNvSpPr>
            <a:spLocks noGrp="1"/>
          </p:cNvSpPr>
          <p:nvPr>
            <p:ph type="title"/>
          </p:nvPr>
        </p:nvSpPr>
        <p:spPr>
          <a:xfrm>
            <a:off x="3938016" y="325500"/>
            <a:ext cx="5892879" cy="795600"/>
          </a:xfrm>
        </p:spPr>
        <p:txBody>
          <a:bodyPr/>
          <a:lstStyle/>
          <a:p>
            <a:r>
              <a:rPr lang="en-GB" dirty="0"/>
              <a:t>Scheduled time (part 2.)</a:t>
            </a:r>
          </a:p>
        </p:txBody>
      </p:sp>
      <p:sp>
        <p:nvSpPr>
          <p:cNvPr id="6" name="Slide Number Placeholder 3">
            <a:extLst>
              <a:ext uri="{FF2B5EF4-FFF2-40B4-BE49-F238E27FC236}">
                <a16:creationId xmlns:a16="http://schemas.microsoft.com/office/drawing/2014/main" id="{A42A4533-6BAF-410E-A888-322A0928B982}"/>
              </a:ext>
            </a:extLst>
          </p:cNvPr>
          <p:cNvSpPr>
            <a:spLocks noGrp="1"/>
          </p:cNvSpPr>
          <p:nvPr>
            <p:ph type="sldNum" sz="quarter" idx="12"/>
          </p:nvPr>
        </p:nvSpPr>
        <p:spPr>
          <a:xfrm>
            <a:off x="11336942" y="6516000"/>
            <a:ext cx="500564" cy="216000"/>
          </a:xfrm>
        </p:spPr>
        <p:txBody>
          <a:bodyPr/>
          <a:lstStyle/>
          <a:p>
            <a:fld id="{7CC91C18-2D9D-461C-87BF-48086B644113}" type="slidenum">
              <a:rPr lang="en-GB" smtClean="0"/>
              <a:t>11</a:t>
            </a:fld>
            <a:endParaRPr lang="en-GB"/>
          </a:p>
        </p:txBody>
      </p:sp>
      <p:pic>
        <p:nvPicPr>
          <p:cNvPr id="8" name="Picture 7">
            <a:extLst>
              <a:ext uri="{FF2B5EF4-FFF2-40B4-BE49-F238E27FC236}">
                <a16:creationId xmlns:a16="http://schemas.microsoft.com/office/drawing/2014/main" id="{856051CC-C46B-41E7-8825-B7036F8EA20F}"/>
              </a:ext>
            </a:extLst>
          </p:cNvPr>
          <p:cNvPicPr>
            <a:picLocks noChangeAspect="1"/>
          </p:cNvPicPr>
          <p:nvPr/>
        </p:nvPicPr>
        <p:blipFill rotWithShape="1">
          <a:blip r:embed="rId2"/>
          <a:srcRect t="6933"/>
          <a:stretch/>
        </p:blipFill>
        <p:spPr>
          <a:xfrm>
            <a:off x="0" y="0"/>
            <a:ext cx="3700086" cy="6382512"/>
          </a:xfrm>
          <a:prstGeom prst="rect">
            <a:avLst/>
          </a:prstGeom>
        </p:spPr>
      </p:pic>
    </p:spTree>
    <p:extLst>
      <p:ext uri="{BB962C8B-B14F-4D97-AF65-F5344CB8AC3E}">
        <p14:creationId xmlns:p14="http://schemas.microsoft.com/office/powerpoint/2010/main" val="717934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AA5F2-53B9-4E14-B46B-CB3A2CAB56CB}"/>
              </a:ext>
            </a:extLst>
          </p:cNvPr>
          <p:cNvSpPr>
            <a:spLocks noGrp="1"/>
          </p:cNvSpPr>
          <p:nvPr>
            <p:ph type="title"/>
          </p:nvPr>
        </p:nvSpPr>
        <p:spPr/>
        <p:txBody>
          <a:bodyPr/>
          <a:lstStyle/>
          <a:p>
            <a:r>
              <a:rPr lang="en-GB" dirty="0"/>
              <a:t>Self directed study time</a:t>
            </a:r>
          </a:p>
        </p:txBody>
      </p:sp>
      <p:sp>
        <p:nvSpPr>
          <p:cNvPr id="3" name="Content Placeholder 2">
            <a:extLst>
              <a:ext uri="{FF2B5EF4-FFF2-40B4-BE49-F238E27FC236}">
                <a16:creationId xmlns:a16="http://schemas.microsoft.com/office/drawing/2014/main" id="{7283B41A-1F8F-401C-B81E-4BA88554ED9D}"/>
              </a:ext>
            </a:extLst>
          </p:cNvPr>
          <p:cNvSpPr>
            <a:spLocks noGrp="1"/>
          </p:cNvSpPr>
          <p:nvPr>
            <p:ph idx="1"/>
          </p:nvPr>
        </p:nvSpPr>
        <p:spPr>
          <a:xfrm>
            <a:off x="360000" y="1332000"/>
            <a:ext cx="8723040" cy="4896000"/>
          </a:xfrm>
        </p:spPr>
        <p:txBody>
          <a:bodyPr/>
          <a:lstStyle/>
          <a:p>
            <a:r>
              <a:rPr lang="en-US" sz="2400" dirty="0"/>
              <a:t>Not all your learning hours for this module will appear on your timetable.</a:t>
            </a:r>
          </a:p>
          <a:p>
            <a:r>
              <a:rPr lang="en-US" sz="2400" dirty="0"/>
              <a:t>For every hour spent in class, you are expected to work for 2 hours outside of class.</a:t>
            </a:r>
          </a:p>
          <a:p>
            <a:r>
              <a:rPr lang="en-US" sz="2400" dirty="0"/>
              <a:t>This means you should budget for </a:t>
            </a:r>
            <a:r>
              <a:rPr lang="en-US" sz="2400" b="1" dirty="0"/>
              <a:t>~8 hours</a:t>
            </a:r>
            <a:r>
              <a:rPr lang="en-US" sz="2400" dirty="0"/>
              <a:t> of “</a:t>
            </a:r>
            <a:r>
              <a:rPr lang="en-US" sz="2400" b="1" dirty="0"/>
              <a:t>self-directed study time</a:t>
            </a:r>
            <a:r>
              <a:rPr lang="en-US" sz="2400" dirty="0"/>
              <a:t>” (SDST) per week.</a:t>
            </a:r>
          </a:p>
          <a:p>
            <a:r>
              <a:rPr lang="en-US" sz="2400" dirty="0"/>
              <a:t>Why not block out two free mornings/afternoons each week?</a:t>
            </a:r>
          </a:p>
          <a:p>
            <a:r>
              <a:rPr lang="en-US" sz="2400" dirty="0"/>
              <a:t>Study Time should be used for:</a:t>
            </a:r>
          </a:p>
          <a:p>
            <a:pPr lvl="1"/>
            <a:r>
              <a:rPr lang="en-US" dirty="0"/>
              <a:t>Practicing your programming skills / worksheets.</a:t>
            </a:r>
          </a:p>
          <a:p>
            <a:pPr lvl="1"/>
            <a:r>
              <a:rPr lang="en-US" dirty="0"/>
              <a:t>Reading books about Java.</a:t>
            </a:r>
          </a:p>
          <a:p>
            <a:pPr lvl="1"/>
            <a:r>
              <a:rPr lang="en-US" dirty="0"/>
              <a:t>Completing practical exercises.</a:t>
            </a:r>
          </a:p>
        </p:txBody>
      </p:sp>
      <p:sp>
        <p:nvSpPr>
          <p:cNvPr id="4" name="Slide Number Placeholder 3">
            <a:extLst>
              <a:ext uri="{FF2B5EF4-FFF2-40B4-BE49-F238E27FC236}">
                <a16:creationId xmlns:a16="http://schemas.microsoft.com/office/drawing/2014/main" id="{DF561046-60AA-4CC0-8059-A45CC596369B}"/>
              </a:ext>
            </a:extLst>
          </p:cNvPr>
          <p:cNvSpPr>
            <a:spLocks noGrp="1"/>
          </p:cNvSpPr>
          <p:nvPr>
            <p:ph type="sldNum" sz="quarter" idx="12"/>
          </p:nvPr>
        </p:nvSpPr>
        <p:spPr/>
        <p:txBody>
          <a:bodyPr/>
          <a:lstStyle/>
          <a:p>
            <a:fld id="{7CC91C18-2D9D-461C-87BF-48086B644113}" type="slidenum">
              <a:rPr lang="en-GB" smtClean="0"/>
              <a:t>12</a:t>
            </a:fld>
            <a:endParaRPr lang="en-GB"/>
          </a:p>
        </p:txBody>
      </p:sp>
      <p:pic>
        <p:nvPicPr>
          <p:cNvPr id="6" name="Picture 5" descr="A picture containing text, indoor, floor, room&#10;&#10;Description automatically generated">
            <a:extLst>
              <a:ext uri="{FF2B5EF4-FFF2-40B4-BE49-F238E27FC236}">
                <a16:creationId xmlns:a16="http://schemas.microsoft.com/office/drawing/2014/main" id="{431DD32C-FA96-429F-B156-B94DC25E45AB}"/>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9083040" y="0"/>
            <a:ext cx="3108960" cy="6385560"/>
          </a:xfrm>
          <a:prstGeom prst="rect">
            <a:avLst/>
          </a:prstGeom>
        </p:spPr>
      </p:pic>
    </p:spTree>
    <p:extLst>
      <p:ext uri="{BB962C8B-B14F-4D97-AF65-F5344CB8AC3E}">
        <p14:creationId xmlns:p14="http://schemas.microsoft.com/office/powerpoint/2010/main" val="2925635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6">
            <a:extLst>
              <a:ext uri="{FF2B5EF4-FFF2-40B4-BE49-F238E27FC236}">
                <a16:creationId xmlns:a16="http://schemas.microsoft.com/office/drawing/2014/main" id="{7363B07E-E373-F421-FA15-DD177A3D6AB3}"/>
              </a:ext>
            </a:extLst>
          </p:cNvPr>
          <p:cNvGraphicFramePr>
            <a:graphicFrameLocks/>
          </p:cNvGraphicFramePr>
          <p:nvPr>
            <p:extLst>
              <p:ext uri="{D42A27DB-BD31-4B8C-83A1-F6EECF244321}">
                <p14:modId xmlns:p14="http://schemas.microsoft.com/office/powerpoint/2010/main" val="1585702127"/>
              </p:ext>
            </p:extLst>
          </p:nvPr>
        </p:nvGraphicFramePr>
        <p:xfrm>
          <a:off x="306231" y="1671332"/>
          <a:ext cx="11579538" cy="4263936"/>
        </p:xfrm>
        <a:graphic>
          <a:graphicData uri="http://schemas.openxmlformats.org/drawingml/2006/table">
            <a:tbl>
              <a:tblPr firstRow="1" bandRow="1">
                <a:tableStyleId>{5C22544A-7EE6-4342-B048-85BDC9FD1C3A}</a:tableStyleId>
              </a:tblPr>
              <a:tblGrid>
                <a:gridCol w="705892">
                  <a:extLst>
                    <a:ext uri="{9D8B030D-6E8A-4147-A177-3AD203B41FA5}">
                      <a16:colId xmlns:a16="http://schemas.microsoft.com/office/drawing/2014/main" val="2428858299"/>
                    </a:ext>
                  </a:extLst>
                </a:gridCol>
                <a:gridCol w="3738339">
                  <a:extLst>
                    <a:ext uri="{9D8B030D-6E8A-4147-A177-3AD203B41FA5}">
                      <a16:colId xmlns:a16="http://schemas.microsoft.com/office/drawing/2014/main" val="1559195533"/>
                    </a:ext>
                  </a:extLst>
                </a:gridCol>
                <a:gridCol w="3693226">
                  <a:extLst>
                    <a:ext uri="{9D8B030D-6E8A-4147-A177-3AD203B41FA5}">
                      <a16:colId xmlns:a16="http://schemas.microsoft.com/office/drawing/2014/main" val="3394534551"/>
                    </a:ext>
                  </a:extLst>
                </a:gridCol>
                <a:gridCol w="3442081">
                  <a:extLst>
                    <a:ext uri="{9D8B030D-6E8A-4147-A177-3AD203B41FA5}">
                      <a16:colId xmlns:a16="http://schemas.microsoft.com/office/drawing/2014/main" val="2617706210"/>
                    </a:ext>
                  </a:extLst>
                </a:gridCol>
              </a:tblGrid>
              <a:tr h="273462">
                <a:tc>
                  <a:txBody>
                    <a:bodyPr/>
                    <a:lstStyle/>
                    <a:p>
                      <a:pPr algn="ctr"/>
                      <a:r>
                        <a:rPr lang="en-GB" sz="1250" dirty="0"/>
                        <a:t>Week</a:t>
                      </a:r>
                    </a:p>
                  </a:txBody>
                  <a:tcPr/>
                </a:tc>
                <a:tc>
                  <a:txBody>
                    <a:bodyPr/>
                    <a:lstStyle/>
                    <a:p>
                      <a:r>
                        <a:rPr lang="en-GB" sz="1250" dirty="0"/>
                        <a:t>Lecture 1</a:t>
                      </a:r>
                    </a:p>
                  </a:txBody>
                  <a:tcPr/>
                </a:tc>
                <a:tc>
                  <a:txBody>
                    <a:bodyPr/>
                    <a:lstStyle/>
                    <a:p>
                      <a:r>
                        <a:rPr lang="en-GB" sz="1250" dirty="0"/>
                        <a:t>Lecture 2</a:t>
                      </a:r>
                    </a:p>
                  </a:txBody>
                  <a:tcPr/>
                </a:tc>
                <a:tc>
                  <a:txBody>
                    <a:bodyPr/>
                    <a:lstStyle/>
                    <a:p>
                      <a:r>
                        <a:rPr lang="en-GB" sz="1250" dirty="0"/>
                        <a:t>IT Lab  &amp; Weekly Feedback on Progress</a:t>
                      </a:r>
                    </a:p>
                  </a:txBody>
                  <a:tcPr/>
                </a:tc>
                <a:extLst>
                  <a:ext uri="{0D108BD9-81ED-4DB2-BD59-A6C34878D82A}">
                    <a16:rowId xmlns:a16="http://schemas.microsoft.com/office/drawing/2014/main" val="194741665"/>
                  </a:ext>
                </a:extLst>
              </a:tr>
              <a:tr h="273462">
                <a:tc>
                  <a:txBody>
                    <a:bodyPr/>
                    <a:lstStyle/>
                    <a:p>
                      <a:pPr algn="ctr"/>
                      <a:r>
                        <a:rPr lang="en-GB" sz="1250"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50" dirty="0"/>
                        <a:t>Hello World!</a:t>
                      </a:r>
                    </a:p>
                  </a:txBody>
                  <a:tcPr/>
                </a:tc>
                <a:tc>
                  <a:txBody>
                    <a:bodyPr/>
                    <a:lstStyle/>
                    <a:p>
                      <a:r>
                        <a:rPr lang="en-GB" sz="1250" dirty="0"/>
                        <a:t>Primitive types and operators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50" dirty="0"/>
                        <a:t>Hello World! Variables, types and operators</a:t>
                      </a:r>
                    </a:p>
                  </a:txBody>
                  <a:tcPr/>
                </a:tc>
                <a:extLst>
                  <a:ext uri="{0D108BD9-81ED-4DB2-BD59-A6C34878D82A}">
                    <a16:rowId xmlns:a16="http://schemas.microsoft.com/office/drawing/2014/main" val="163397615"/>
                  </a:ext>
                </a:extLst>
              </a:tr>
              <a:tr h="273462">
                <a:tc>
                  <a:txBody>
                    <a:bodyPr/>
                    <a:lstStyle/>
                    <a:p>
                      <a:pPr algn="ctr"/>
                      <a:r>
                        <a:rPr lang="en-GB" sz="1250" dirty="0"/>
                        <a:t>2</a:t>
                      </a:r>
                    </a:p>
                  </a:txBody>
                  <a:tcPr/>
                </a:tc>
                <a:tc>
                  <a:txBody>
                    <a:bodyPr/>
                    <a:lstStyle/>
                    <a:p>
                      <a:r>
                        <a:rPr lang="en-GB" sz="1250" dirty="0"/>
                        <a:t>Conditionals </a:t>
                      </a:r>
                      <a:r>
                        <a:rPr lang="en-GB" sz="1250" baseline="0" dirty="0"/>
                        <a:t>and the ‘</a:t>
                      </a:r>
                      <a:r>
                        <a:rPr lang="en-GB" sz="1250" dirty="0"/>
                        <a:t>if’</a:t>
                      </a:r>
                      <a:r>
                        <a:rPr lang="en-GB" sz="1250" baseline="0" dirty="0"/>
                        <a:t> statement</a:t>
                      </a:r>
                      <a:endParaRPr lang="en-GB" sz="125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50" dirty="0"/>
                        <a:t>Tax code live demonstration</a:t>
                      </a:r>
                      <a:endParaRPr lang="en-GB" sz="1250" b="1" dirty="0">
                        <a:solidFill>
                          <a:schemeClr val="accent5">
                            <a:lumMod val="75000"/>
                          </a:schemeClr>
                        </a:solidFill>
                      </a:endParaRPr>
                    </a:p>
                  </a:txBody>
                  <a:tcPr/>
                </a:tc>
                <a:tc>
                  <a:txBody>
                    <a:bodyPr/>
                    <a:lstStyle/>
                    <a:p>
                      <a:r>
                        <a:rPr lang="en-GB" sz="1250" dirty="0"/>
                        <a:t>Selection</a:t>
                      </a:r>
                    </a:p>
                  </a:txBody>
                  <a:tcPr/>
                </a:tc>
                <a:extLst>
                  <a:ext uri="{0D108BD9-81ED-4DB2-BD59-A6C34878D82A}">
                    <a16:rowId xmlns:a16="http://schemas.microsoft.com/office/drawing/2014/main" val="1914547717"/>
                  </a:ext>
                </a:extLst>
              </a:tr>
              <a:tr h="273462">
                <a:tc>
                  <a:txBody>
                    <a:bodyPr/>
                    <a:lstStyle/>
                    <a:p>
                      <a:pPr algn="ctr"/>
                      <a:r>
                        <a:rPr lang="en-GB" sz="1250"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50" dirty="0"/>
                        <a:t>Strings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50" dirty="0"/>
                        <a:t>Iteration using ‘while’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50" dirty="0"/>
                        <a:t>Strings and ‘while’ loops</a:t>
                      </a:r>
                    </a:p>
                  </a:txBody>
                  <a:tcPr/>
                </a:tc>
                <a:extLst>
                  <a:ext uri="{0D108BD9-81ED-4DB2-BD59-A6C34878D82A}">
                    <a16:rowId xmlns:a16="http://schemas.microsoft.com/office/drawing/2014/main" val="1123543994"/>
                  </a:ext>
                </a:extLst>
              </a:tr>
              <a:tr h="273462">
                <a:tc>
                  <a:txBody>
                    <a:bodyPr/>
                    <a:lstStyle/>
                    <a:p>
                      <a:pPr algn="ctr"/>
                      <a:r>
                        <a:rPr lang="en-GB" sz="1250"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50" dirty="0"/>
                        <a:t>Iteration using ‘do-while’ and ‘for’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50" dirty="0"/>
                        <a:t>Java Array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50" dirty="0"/>
                        <a:t>‘for’ loops and arrays</a:t>
                      </a:r>
                    </a:p>
                  </a:txBody>
                  <a:tcPr/>
                </a:tc>
                <a:extLst>
                  <a:ext uri="{0D108BD9-81ED-4DB2-BD59-A6C34878D82A}">
                    <a16:rowId xmlns:a16="http://schemas.microsoft.com/office/drawing/2014/main" val="1223473748"/>
                  </a:ext>
                </a:extLst>
              </a:tr>
              <a:tr h="273462">
                <a:tc>
                  <a:txBody>
                    <a:bodyPr/>
                    <a:lstStyle/>
                    <a:p>
                      <a:pPr algn="ctr"/>
                      <a:r>
                        <a:rPr lang="en-GB" sz="1250"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50" dirty="0"/>
                        <a:t>‘switch’ statement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50" dirty="0"/>
                        <a:t>Exceptions and text file handling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50" dirty="0"/>
                        <a:t>Exceptions and text file handling</a:t>
                      </a:r>
                    </a:p>
                  </a:txBody>
                  <a:tcPr/>
                </a:tc>
                <a:extLst>
                  <a:ext uri="{0D108BD9-81ED-4DB2-BD59-A6C34878D82A}">
                    <a16:rowId xmlns:a16="http://schemas.microsoft.com/office/drawing/2014/main" val="2997964418"/>
                  </a:ext>
                </a:extLst>
              </a:tr>
              <a:tr h="316776">
                <a:tc>
                  <a:txBody>
                    <a:bodyPr/>
                    <a:lstStyle/>
                    <a:p>
                      <a:pPr algn="ctr"/>
                      <a:r>
                        <a:rPr lang="en-GB" sz="1250" dirty="0"/>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50" dirty="0"/>
                        <a:t>‘static’ methods and </a:t>
                      </a:r>
                      <a:r>
                        <a:rPr lang="en-GB" sz="1250" dirty="0" err="1"/>
                        <a:t>JavaDoc</a:t>
                      </a:r>
                      <a:endParaRPr lang="en-GB" sz="125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50" dirty="0"/>
                        <a:t>Introduction to Object-Orientation (OO)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50" dirty="0"/>
                        <a:t>‘static’ methods</a:t>
                      </a:r>
                    </a:p>
                  </a:txBody>
                  <a:tcPr/>
                </a:tc>
                <a:extLst>
                  <a:ext uri="{0D108BD9-81ED-4DB2-BD59-A6C34878D82A}">
                    <a16:rowId xmlns:a16="http://schemas.microsoft.com/office/drawing/2014/main" val="1128094939"/>
                  </a:ext>
                </a:extLst>
              </a:tr>
              <a:tr h="273462">
                <a:tc>
                  <a:txBody>
                    <a:bodyPr/>
                    <a:lstStyle/>
                    <a:p>
                      <a:pPr algn="ctr"/>
                      <a:r>
                        <a:rPr lang="en-GB" sz="1250" dirty="0"/>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50" b="1" dirty="0">
                          <a:solidFill>
                            <a:schemeClr val="accent5">
                              <a:lumMod val="75000"/>
                            </a:schemeClr>
                          </a:solidFill>
                        </a:rPr>
                        <a:t>ICA </a:t>
                      </a:r>
                      <a:r>
                        <a:rPr lang="en-GB" sz="1250" b="1" kern="1200" dirty="0">
                          <a:solidFill>
                            <a:schemeClr val="accent5">
                              <a:lumMod val="75000"/>
                            </a:schemeClr>
                          </a:solidFill>
                          <a:latin typeface="+mn-lt"/>
                          <a:ea typeface="+mn-ea"/>
                          <a:cs typeface="+mn-cs"/>
                        </a:rPr>
                        <a:t>Briefing</a:t>
                      </a:r>
                      <a:r>
                        <a:rPr lang="en-GB" sz="1250" kern="1200" dirty="0">
                          <a:solidFill>
                            <a:schemeClr val="dk1"/>
                          </a:solidFill>
                          <a:latin typeface="+mn-lt"/>
                          <a:ea typeface="+mn-ea"/>
                          <a:cs typeface="+mn-cs"/>
                        </a:rPr>
                        <a:t> | Legal and security issues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50" dirty="0"/>
                        <a:t>Encapsulation, constructors, setters, and getters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50" dirty="0"/>
                        <a:t>OO programming exercises</a:t>
                      </a:r>
                    </a:p>
                  </a:txBody>
                  <a:tcPr/>
                </a:tc>
                <a:extLst>
                  <a:ext uri="{0D108BD9-81ED-4DB2-BD59-A6C34878D82A}">
                    <a16:rowId xmlns:a16="http://schemas.microsoft.com/office/drawing/2014/main" val="3082960362"/>
                  </a:ext>
                </a:extLst>
              </a:tr>
              <a:tr h="273462">
                <a:tc>
                  <a:txBody>
                    <a:bodyPr/>
                    <a:lstStyle/>
                    <a:p>
                      <a:pPr algn="ctr"/>
                      <a:r>
                        <a:rPr lang="en-GB" sz="1250" dirty="0"/>
                        <a:t>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50" dirty="0"/>
                        <a:t>UML Class Diagrams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50" dirty="0"/>
                        <a:t>Test cases and OO live demonstration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50" dirty="0"/>
                        <a:t>Documenting and testing code</a:t>
                      </a:r>
                    </a:p>
                  </a:txBody>
                  <a:tcPr/>
                </a:tc>
                <a:extLst>
                  <a:ext uri="{0D108BD9-81ED-4DB2-BD59-A6C34878D82A}">
                    <a16:rowId xmlns:a16="http://schemas.microsoft.com/office/drawing/2014/main" val="3752276081"/>
                  </a:ext>
                </a:extLst>
              </a:tr>
              <a:tr h="278175">
                <a:tc>
                  <a:txBody>
                    <a:bodyPr/>
                    <a:lstStyle/>
                    <a:p>
                      <a:pPr algn="ctr"/>
                      <a:r>
                        <a:rPr lang="en-GB" sz="1250" dirty="0"/>
                        <a:t>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50" dirty="0"/>
                        <a:t>Java </a:t>
                      </a:r>
                      <a:r>
                        <a:rPr lang="en-GB" sz="1250" dirty="0" err="1"/>
                        <a:t>ArrayList</a:t>
                      </a:r>
                      <a:endParaRPr lang="en-GB" sz="125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50" dirty="0"/>
                        <a:t>Implementing a Library with Books (demo)</a:t>
                      </a:r>
                    </a:p>
                  </a:txBody>
                  <a:tcPr/>
                </a:tc>
                <a:tc>
                  <a:txBody>
                    <a:bodyPr/>
                    <a:lstStyle/>
                    <a:p>
                      <a:r>
                        <a:rPr lang="en-GB" sz="1250" dirty="0"/>
                        <a:t>Java collections and consolidation</a:t>
                      </a:r>
                    </a:p>
                  </a:txBody>
                  <a:tcPr/>
                </a:tc>
                <a:extLst>
                  <a:ext uri="{0D108BD9-81ED-4DB2-BD59-A6C34878D82A}">
                    <a16:rowId xmlns:a16="http://schemas.microsoft.com/office/drawing/2014/main" val="2045025952"/>
                  </a:ext>
                </a:extLst>
              </a:tr>
              <a:tr h="273462">
                <a:tc>
                  <a:txBody>
                    <a:bodyPr/>
                    <a:lstStyle/>
                    <a:p>
                      <a:pPr algn="ctr"/>
                      <a:r>
                        <a:rPr lang="en-GB" sz="1250" dirty="0"/>
                        <a:t>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50" dirty="0"/>
                        <a:t>Formatting and enumeration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50" dirty="0"/>
                        <a:t>2D Arrays and “collections within collections”</a:t>
                      </a:r>
                    </a:p>
                  </a:txBody>
                  <a:tcPr/>
                </a:tc>
                <a:tc>
                  <a:txBody>
                    <a:bodyPr/>
                    <a:lstStyle/>
                    <a:p>
                      <a:r>
                        <a:rPr lang="en-GB" sz="1250" dirty="0"/>
                        <a:t>Playing cards and further OO exercises</a:t>
                      </a:r>
                    </a:p>
                  </a:txBody>
                  <a:tcPr/>
                </a:tc>
                <a:extLst>
                  <a:ext uri="{0D108BD9-81ED-4DB2-BD59-A6C34878D82A}">
                    <a16:rowId xmlns:a16="http://schemas.microsoft.com/office/drawing/2014/main" val="4125385033"/>
                  </a:ext>
                </a:extLst>
              </a:tr>
              <a:tr h="273462">
                <a:tc>
                  <a:txBody>
                    <a:bodyPr/>
                    <a:lstStyle/>
                    <a:p>
                      <a:pPr algn="ctr"/>
                      <a:r>
                        <a:rPr lang="en-GB" sz="1250" dirty="0"/>
                        <a:t>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50" dirty="0"/>
                        <a:t>Inheritance</a:t>
                      </a:r>
                      <a:endParaRPr lang="en-GB" sz="125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50" dirty="0"/>
                        <a:t>Inheritance live demonstration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50" dirty="0" err="1"/>
                        <a:t>Metalli</a:t>
                      </a:r>
                      <a:r>
                        <a:rPr lang="en-US" sz="1250" dirty="0"/>
                        <a:t> business case study</a:t>
                      </a:r>
                      <a:endParaRPr lang="en-GB" sz="1250" dirty="0"/>
                    </a:p>
                  </a:txBody>
                  <a:tcPr/>
                </a:tc>
                <a:extLst>
                  <a:ext uri="{0D108BD9-81ED-4DB2-BD59-A6C34878D82A}">
                    <a16:rowId xmlns:a16="http://schemas.microsoft.com/office/drawing/2014/main" val="3125727888"/>
                  </a:ext>
                </a:extLst>
              </a:tr>
              <a:tr h="273462">
                <a:tc>
                  <a:txBody>
                    <a:bodyPr/>
                    <a:lstStyle/>
                    <a:p>
                      <a:pPr algn="ctr"/>
                      <a:r>
                        <a:rPr lang="en-GB" sz="1250" dirty="0"/>
                        <a:t>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50" dirty="0"/>
                        <a:t>‘static’ keyword in depth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50" b="1" kern="1200" dirty="0">
                          <a:solidFill>
                            <a:schemeClr val="accent5">
                              <a:lumMod val="75000"/>
                            </a:schemeClr>
                          </a:solidFill>
                          <a:latin typeface="+mn-lt"/>
                          <a:ea typeface="+mn-ea"/>
                          <a:cs typeface="+mn-cs"/>
                        </a:rPr>
                        <a:t>ICA Support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50" b="1" kern="1200" dirty="0">
                          <a:solidFill>
                            <a:schemeClr val="accent5">
                              <a:lumMod val="75000"/>
                            </a:schemeClr>
                          </a:solidFill>
                          <a:latin typeface="+mn-lt"/>
                          <a:ea typeface="+mn-ea"/>
                          <a:cs typeface="+mn-cs"/>
                        </a:rPr>
                        <a:t>ICA Support &amp; Formative Feedback</a:t>
                      </a:r>
                    </a:p>
                  </a:txBody>
                  <a:tcPr/>
                </a:tc>
                <a:extLst>
                  <a:ext uri="{0D108BD9-81ED-4DB2-BD59-A6C34878D82A}">
                    <a16:rowId xmlns:a16="http://schemas.microsoft.com/office/drawing/2014/main" val="3494134003"/>
                  </a:ext>
                </a:extLst>
              </a:tr>
              <a:tr h="273462">
                <a:tc>
                  <a:txBody>
                    <a:bodyPr/>
                    <a:lstStyle/>
                    <a:p>
                      <a:pPr algn="ctr"/>
                      <a:endParaRPr lang="en-GB" sz="1250" dirty="0"/>
                    </a:p>
                  </a:txBody>
                  <a:tcPr/>
                </a:tc>
                <a:tc gridSpan="3">
                  <a:txBody>
                    <a:bodyPr/>
                    <a:lstStyle/>
                    <a:p>
                      <a:pPr algn="ctr"/>
                      <a:r>
                        <a:rPr lang="en-GB" sz="1250" dirty="0"/>
                        <a:t>Winter Break (Reserve first week for ICA/Personal Catch-up time)</a:t>
                      </a:r>
                    </a:p>
                  </a:txBody>
                  <a:tcPr/>
                </a:tc>
                <a:tc hMerge="1">
                  <a:txBody>
                    <a:bodyPr/>
                    <a:lstStyle/>
                    <a:p>
                      <a:endParaRPr lang="en-GB" sz="1400" dirty="0"/>
                    </a:p>
                  </a:txBody>
                  <a:tcPr/>
                </a:tc>
                <a:tc hMerge="1">
                  <a:txBody>
                    <a:bodyPr/>
                    <a:lstStyle/>
                    <a:p>
                      <a:endParaRPr lang="en-GB" sz="1400" dirty="0"/>
                    </a:p>
                  </a:txBody>
                  <a:tcPr/>
                </a:tc>
                <a:extLst>
                  <a:ext uri="{0D108BD9-81ED-4DB2-BD59-A6C34878D82A}">
                    <a16:rowId xmlns:a16="http://schemas.microsoft.com/office/drawing/2014/main" val="3134343146"/>
                  </a:ext>
                </a:extLst>
              </a:tr>
              <a:tr h="273462">
                <a:tc>
                  <a:txBody>
                    <a:bodyPr/>
                    <a:lstStyle/>
                    <a:p>
                      <a:pPr algn="ctr"/>
                      <a:r>
                        <a:rPr lang="en-GB" sz="1250" dirty="0"/>
                        <a:t>13</a:t>
                      </a:r>
                    </a:p>
                  </a:txBody>
                  <a:tcPr/>
                </a:tc>
                <a:tc gridSpan="3">
                  <a:txBody>
                    <a:bodyPr/>
                    <a:lstStyle/>
                    <a:p>
                      <a:pPr algn="ctr"/>
                      <a:r>
                        <a:rPr lang="en-GB" sz="1250" dirty="0"/>
                        <a:t>ICA Support/ICA Hand-in</a:t>
                      </a:r>
                    </a:p>
                  </a:txBody>
                  <a:tcPr/>
                </a:tc>
                <a:tc hMerge="1">
                  <a:txBody>
                    <a:bodyPr/>
                    <a:lstStyle/>
                    <a:p>
                      <a:endParaRPr lang="en-GB" sz="1400" dirty="0"/>
                    </a:p>
                  </a:txBody>
                  <a:tcPr/>
                </a:tc>
                <a:tc hMerge="1">
                  <a:txBody>
                    <a:bodyPr/>
                    <a:lstStyle/>
                    <a:p>
                      <a:endParaRPr lang="en-GB" sz="1400" dirty="0"/>
                    </a:p>
                  </a:txBody>
                  <a:tcPr/>
                </a:tc>
                <a:extLst>
                  <a:ext uri="{0D108BD9-81ED-4DB2-BD59-A6C34878D82A}">
                    <a16:rowId xmlns:a16="http://schemas.microsoft.com/office/drawing/2014/main" val="886238426"/>
                  </a:ext>
                </a:extLst>
              </a:tr>
            </a:tbl>
          </a:graphicData>
        </a:graphic>
      </p:graphicFrame>
      <p:sp>
        <p:nvSpPr>
          <p:cNvPr id="25" name="Title 24"/>
          <p:cNvSpPr>
            <a:spLocks noGrp="1"/>
          </p:cNvSpPr>
          <p:nvPr>
            <p:ph type="title"/>
          </p:nvPr>
        </p:nvSpPr>
        <p:spPr/>
        <p:txBody>
          <a:bodyPr/>
          <a:lstStyle/>
          <a:p>
            <a:r>
              <a:rPr lang="en-GB" dirty="0"/>
              <a:t>Schedule</a:t>
            </a:r>
          </a:p>
        </p:txBody>
      </p:sp>
      <p:sp>
        <p:nvSpPr>
          <p:cNvPr id="30" name="TextBox 29"/>
          <p:cNvSpPr txBox="1"/>
          <p:nvPr/>
        </p:nvSpPr>
        <p:spPr>
          <a:xfrm>
            <a:off x="6907075" y="6485500"/>
            <a:ext cx="4429867" cy="276999"/>
          </a:xfrm>
          <a:prstGeom prst="rect">
            <a:avLst/>
          </a:prstGeom>
          <a:noFill/>
        </p:spPr>
        <p:txBody>
          <a:bodyPr wrap="none" rtlCol="0">
            <a:spAutoFit/>
          </a:bodyPr>
          <a:lstStyle/>
          <a:p>
            <a:r>
              <a:rPr lang="en-GB" sz="1200" dirty="0">
                <a:solidFill>
                  <a:schemeClr val="bg1"/>
                </a:solidFill>
              </a:rPr>
              <a:t>Note: The schedule may be adjusted based on class progress.</a:t>
            </a:r>
          </a:p>
        </p:txBody>
      </p:sp>
      <p:sp>
        <p:nvSpPr>
          <p:cNvPr id="7" name="Slide Number Placeholder 3">
            <a:extLst>
              <a:ext uri="{FF2B5EF4-FFF2-40B4-BE49-F238E27FC236}">
                <a16:creationId xmlns:a16="http://schemas.microsoft.com/office/drawing/2014/main" id="{D217A47F-0EBF-40DE-BA68-20BBDF25362F}"/>
              </a:ext>
            </a:extLst>
          </p:cNvPr>
          <p:cNvSpPr>
            <a:spLocks noGrp="1"/>
          </p:cNvSpPr>
          <p:nvPr>
            <p:ph type="sldNum" sz="quarter" idx="12"/>
          </p:nvPr>
        </p:nvSpPr>
        <p:spPr>
          <a:xfrm>
            <a:off x="11336942" y="6516000"/>
            <a:ext cx="500564" cy="216000"/>
          </a:xfrm>
        </p:spPr>
        <p:txBody>
          <a:bodyPr/>
          <a:lstStyle/>
          <a:p>
            <a:fld id="{7CC91C18-2D9D-461C-87BF-48086B644113}" type="slidenum">
              <a:rPr lang="en-GB" smtClean="0"/>
              <a:t>13</a:t>
            </a:fld>
            <a:endParaRPr lang="en-GB"/>
          </a:p>
        </p:txBody>
      </p:sp>
      <p:sp>
        <p:nvSpPr>
          <p:cNvPr id="12" name="Right Arrow 28">
            <a:extLst>
              <a:ext uri="{FF2B5EF4-FFF2-40B4-BE49-F238E27FC236}">
                <a16:creationId xmlns:a16="http://schemas.microsoft.com/office/drawing/2014/main" id="{06E82F65-3266-4733-B5F6-4BA3094EB0D0}"/>
              </a:ext>
            </a:extLst>
          </p:cNvPr>
          <p:cNvSpPr/>
          <p:nvPr/>
        </p:nvSpPr>
        <p:spPr>
          <a:xfrm>
            <a:off x="41193" y="1938799"/>
            <a:ext cx="318808" cy="319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ight Arrow 28">
            <a:extLst>
              <a:ext uri="{FF2B5EF4-FFF2-40B4-BE49-F238E27FC236}">
                <a16:creationId xmlns:a16="http://schemas.microsoft.com/office/drawing/2014/main" id="{ADB7636C-225E-4E9F-93AA-A29E7E1D25D4}"/>
              </a:ext>
            </a:extLst>
          </p:cNvPr>
          <p:cNvSpPr/>
          <p:nvPr/>
        </p:nvSpPr>
        <p:spPr>
          <a:xfrm flipH="1">
            <a:off x="11832000" y="1935271"/>
            <a:ext cx="318808" cy="319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08758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F1966-A477-4AAB-8BDB-EFE06B5E8B1E}"/>
              </a:ext>
            </a:extLst>
          </p:cNvPr>
          <p:cNvSpPr>
            <a:spLocks noGrp="1"/>
          </p:cNvSpPr>
          <p:nvPr>
            <p:ph type="title"/>
          </p:nvPr>
        </p:nvSpPr>
        <p:spPr/>
        <p:txBody>
          <a:bodyPr>
            <a:noAutofit/>
          </a:bodyPr>
          <a:lstStyle/>
          <a:p>
            <a:r>
              <a:rPr lang="en-US" dirty="0"/>
              <a:t>See </a:t>
            </a:r>
            <a:r>
              <a:rPr lang="en-US" dirty="0">
                <a:hlinkClick r:id="rId2"/>
              </a:rPr>
              <a:t>Reading Lists Online</a:t>
            </a:r>
            <a:endParaRPr lang="en-US" sz="2000" dirty="0"/>
          </a:p>
        </p:txBody>
      </p:sp>
      <p:sp>
        <p:nvSpPr>
          <p:cNvPr id="4" name="Text Placeholder 3">
            <a:extLst>
              <a:ext uri="{FF2B5EF4-FFF2-40B4-BE49-F238E27FC236}">
                <a16:creationId xmlns:a16="http://schemas.microsoft.com/office/drawing/2014/main" id="{B3C68371-632C-4B7A-9F41-F92B46876D9A}"/>
              </a:ext>
            </a:extLst>
          </p:cNvPr>
          <p:cNvSpPr>
            <a:spLocks noGrp="1"/>
          </p:cNvSpPr>
          <p:nvPr>
            <p:ph sz="half" idx="2"/>
          </p:nvPr>
        </p:nvSpPr>
        <p:spPr>
          <a:xfrm>
            <a:off x="360000" y="1379538"/>
            <a:ext cx="7338658" cy="4881563"/>
          </a:xfrm>
        </p:spPr>
        <p:txBody>
          <a:bodyPr>
            <a:normAutofit lnSpcReduction="10000"/>
          </a:bodyPr>
          <a:lstStyle/>
          <a:p>
            <a:pPr>
              <a:lnSpc>
                <a:spcPct val="120000"/>
              </a:lnSpc>
            </a:pPr>
            <a:r>
              <a:rPr lang="en-US" sz="2600" dirty="0"/>
              <a:t>A comprehensive resource list is available on Blackboard. See Java Programming -&gt; Library Resources -&gt; Module Reading List.</a:t>
            </a:r>
          </a:p>
          <a:p>
            <a:pPr>
              <a:lnSpc>
                <a:spcPct val="120000"/>
              </a:lnSpc>
            </a:pPr>
            <a:r>
              <a:rPr lang="en-US" sz="2600" dirty="0"/>
              <a:t>Many of these resources are available to view online. </a:t>
            </a:r>
          </a:p>
          <a:p>
            <a:pPr>
              <a:lnSpc>
                <a:spcPct val="120000"/>
              </a:lnSpc>
            </a:pPr>
            <a:r>
              <a:rPr lang="en-US" sz="2600" dirty="0"/>
              <a:t>Check </a:t>
            </a:r>
            <a:r>
              <a:rPr lang="en-US" sz="2600" dirty="0">
                <a:hlinkClick r:id="rId3"/>
              </a:rPr>
              <a:t>https://www.tees.ac.uk/depts/lis/</a:t>
            </a:r>
            <a:r>
              <a:rPr lang="en-US" sz="2600" dirty="0"/>
              <a:t> for textbook availability. Often both short-term and long-term loans are available.</a:t>
            </a:r>
          </a:p>
          <a:p>
            <a:pPr>
              <a:lnSpc>
                <a:spcPct val="120000"/>
              </a:lnSpc>
            </a:pPr>
            <a:r>
              <a:rPr lang="en-US" sz="2600" dirty="0"/>
              <a:t>This is a small guided selection; you are responsible for finding additional resources.</a:t>
            </a:r>
          </a:p>
        </p:txBody>
      </p:sp>
      <p:sp>
        <p:nvSpPr>
          <p:cNvPr id="7" name="Slide Number Placeholder 3">
            <a:extLst>
              <a:ext uri="{FF2B5EF4-FFF2-40B4-BE49-F238E27FC236}">
                <a16:creationId xmlns:a16="http://schemas.microsoft.com/office/drawing/2014/main" id="{20B5795F-DD2D-4DAA-A59B-B4E708EF5F57}"/>
              </a:ext>
            </a:extLst>
          </p:cNvPr>
          <p:cNvSpPr>
            <a:spLocks noGrp="1"/>
          </p:cNvSpPr>
          <p:nvPr>
            <p:ph type="sldNum" sz="quarter" idx="12"/>
          </p:nvPr>
        </p:nvSpPr>
        <p:spPr>
          <a:xfrm>
            <a:off x="11336942" y="6516000"/>
            <a:ext cx="500564" cy="216000"/>
          </a:xfrm>
        </p:spPr>
        <p:txBody>
          <a:bodyPr/>
          <a:lstStyle/>
          <a:p>
            <a:fld id="{7CC91C18-2D9D-461C-87BF-48086B644113}" type="slidenum">
              <a:rPr lang="en-GB" smtClean="0"/>
              <a:t>14</a:t>
            </a:fld>
            <a:endParaRPr lang="en-GB"/>
          </a:p>
        </p:txBody>
      </p:sp>
      <p:pic>
        <p:nvPicPr>
          <p:cNvPr id="6" name="Picture 5">
            <a:extLst>
              <a:ext uri="{FF2B5EF4-FFF2-40B4-BE49-F238E27FC236}">
                <a16:creationId xmlns:a16="http://schemas.microsoft.com/office/drawing/2014/main" id="{7488EE46-DBEB-4405-AB0E-FD10F3972376}"/>
              </a:ext>
            </a:extLst>
          </p:cNvPr>
          <p:cNvPicPr>
            <a:picLocks noChangeAspect="1"/>
          </p:cNvPicPr>
          <p:nvPr/>
        </p:nvPicPr>
        <p:blipFill>
          <a:blip r:embed="rId4"/>
          <a:stretch>
            <a:fillRect/>
          </a:stretch>
        </p:blipFill>
        <p:spPr>
          <a:xfrm>
            <a:off x="7680133" y="0"/>
            <a:ext cx="4511867" cy="6377940"/>
          </a:xfrm>
          <a:prstGeom prst="rect">
            <a:avLst/>
          </a:prstGeom>
        </p:spPr>
      </p:pic>
    </p:spTree>
    <p:extLst>
      <p:ext uri="{BB962C8B-B14F-4D97-AF65-F5344CB8AC3E}">
        <p14:creationId xmlns:p14="http://schemas.microsoft.com/office/powerpoint/2010/main" val="4058696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C5F5E8A-685B-425B-8380-7289A4FBAD2B}"/>
              </a:ext>
            </a:extLst>
          </p:cNvPr>
          <p:cNvSpPr>
            <a:spLocks noGrp="1"/>
          </p:cNvSpPr>
          <p:nvPr>
            <p:ph type="title"/>
          </p:nvPr>
        </p:nvSpPr>
        <p:spPr/>
        <p:txBody>
          <a:bodyPr/>
          <a:lstStyle/>
          <a:p>
            <a:r>
              <a:rPr lang="en-GB" dirty="0"/>
              <a:t>Getting support</a:t>
            </a:r>
          </a:p>
        </p:txBody>
      </p:sp>
      <p:sp>
        <p:nvSpPr>
          <p:cNvPr id="9" name="Text Placeholder 8">
            <a:extLst>
              <a:ext uri="{FF2B5EF4-FFF2-40B4-BE49-F238E27FC236}">
                <a16:creationId xmlns:a16="http://schemas.microsoft.com/office/drawing/2014/main" id="{A8B9973A-BD5B-4366-B296-E422C23ADCA7}"/>
              </a:ext>
            </a:extLst>
          </p:cNvPr>
          <p:cNvSpPr>
            <a:spLocks noGrp="1"/>
          </p:cNvSpPr>
          <p:nvPr>
            <p:ph type="body" idx="1"/>
          </p:nvPr>
        </p:nvSpPr>
        <p:spPr/>
        <p:txBody>
          <a:bodyPr/>
          <a:lstStyle/>
          <a:p>
            <a:r>
              <a:rPr lang="en-GB" dirty="0"/>
              <a:t>What to do when you need help.</a:t>
            </a:r>
          </a:p>
        </p:txBody>
      </p:sp>
      <p:sp>
        <p:nvSpPr>
          <p:cNvPr id="5" name="Slide Number Placeholder 3">
            <a:extLst>
              <a:ext uri="{FF2B5EF4-FFF2-40B4-BE49-F238E27FC236}">
                <a16:creationId xmlns:a16="http://schemas.microsoft.com/office/drawing/2014/main" id="{A295EED3-25FB-4E85-9371-581440ADDAA7}"/>
              </a:ext>
            </a:extLst>
          </p:cNvPr>
          <p:cNvSpPr>
            <a:spLocks noGrp="1"/>
          </p:cNvSpPr>
          <p:nvPr>
            <p:ph type="sldNum" sz="quarter" idx="12"/>
          </p:nvPr>
        </p:nvSpPr>
        <p:spPr>
          <a:xfrm>
            <a:off x="11336942" y="6516000"/>
            <a:ext cx="500564" cy="216000"/>
          </a:xfrm>
        </p:spPr>
        <p:txBody>
          <a:bodyPr/>
          <a:lstStyle/>
          <a:p>
            <a:fld id="{7CC91C18-2D9D-461C-87BF-48086B644113}" type="slidenum">
              <a:rPr lang="en-GB" smtClean="0"/>
              <a:t>15</a:t>
            </a:fld>
            <a:endParaRPr lang="en-GB"/>
          </a:p>
        </p:txBody>
      </p:sp>
    </p:spTree>
    <p:extLst>
      <p:ext uri="{BB962C8B-B14F-4D97-AF65-F5344CB8AC3E}">
        <p14:creationId xmlns:p14="http://schemas.microsoft.com/office/powerpoint/2010/main" val="2783244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EA5C45E-0C71-4553-B15D-29932905996C}"/>
              </a:ext>
            </a:extLst>
          </p:cNvPr>
          <p:cNvSpPr>
            <a:spLocks noGrp="1"/>
          </p:cNvSpPr>
          <p:nvPr>
            <p:ph type="body" idx="1"/>
          </p:nvPr>
        </p:nvSpPr>
        <p:spPr/>
        <p:txBody>
          <a:bodyPr/>
          <a:lstStyle/>
          <a:p>
            <a:r>
              <a:rPr lang="en-GB" dirty="0"/>
              <a:t>We are on Microsoft Teams</a:t>
            </a:r>
          </a:p>
        </p:txBody>
      </p:sp>
      <p:sp>
        <p:nvSpPr>
          <p:cNvPr id="11" name="Content Placeholder 10">
            <a:extLst>
              <a:ext uri="{FF2B5EF4-FFF2-40B4-BE49-F238E27FC236}">
                <a16:creationId xmlns:a16="http://schemas.microsoft.com/office/drawing/2014/main" id="{E07C2A32-3613-41E4-B749-09716F0B8A6B}"/>
              </a:ext>
            </a:extLst>
          </p:cNvPr>
          <p:cNvSpPr>
            <a:spLocks noGrp="1"/>
          </p:cNvSpPr>
          <p:nvPr>
            <p:ph sz="half" idx="2"/>
          </p:nvPr>
        </p:nvSpPr>
        <p:spPr/>
        <p:txBody>
          <a:bodyPr anchor="ctr" anchorCtr="0"/>
          <a:lstStyle/>
          <a:p>
            <a:pPr>
              <a:spcBef>
                <a:spcPts val="1200"/>
              </a:spcBef>
            </a:pPr>
            <a:r>
              <a:rPr lang="en-GB" sz="2400" dirty="0"/>
              <a:t>The team will be available throughout the module, every week via Microsoft Teams for the duration of our timetabled sessions together.</a:t>
            </a:r>
          </a:p>
          <a:p>
            <a:pPr>
              <a:spcBef>
                <a:spcPts val="1200"/>
              </a:spcBef>
            </a:pPr>
            <a:r>
              <a:rPr lang="en-GB" sz="2400" dirty="0"/>
              <a:t>Contact us there between these times to access fast support. You’ll be able to share your screen with us etc. so we can get to the bottom of any difficulties you experience.</a:t>
            </a:r>
          </a:p>
        </p:txBody>
      </p:sp>
      <p:pic>
        <p:nvPicPr>
          <p:cNvPr id="15" name="Content Placeholder 14" descr="A picture containing object, clock, drawing&#10;&#10;Description automatically generated">
            <a:extLst>
              <a:ext uri="{FF2B5EF4-FFF2-40B4-BE49-F238E27FC236}">
                <a16:creationId xmlns:a16="http://schemas.microsoft.com/office/drawing/2014/main" id="{69D7E2DA-6BDC-45CA-B3BD-FE1F30534D54}"/>
              </a:ext>
            </a:extLst>
          </p:cNvPr>
          <p:cNvPicPr>
            <a:picLocks noGrp="1" noChangeAspect="1"/>
          </p:cNvPicPr>
          <p:nvPr>
            <p:ph sz="quarter" idx="4"/>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811713" y="1352551"/>
            <a:ext cx="4525229" cy="4208463"/>
          </a:xfrm>
        </p:spPr>
      </p:pic>
      <p:sp>
        <p:nvSpPr>
          <p:cNvPr id="8" name="Title 7">
            <a:extLst>
              <a:ext uri="{FF2B5EF4-FFF2-40B4-BE49-F238E27FC236}">
                <a16:creationId xmlns:a16="http://schemas.microsoft.com/office/drawing/2014/main" id="{2E754DA1-DDCE-4690-B01E-F7877857E163}"/>
              </a:ext>
            </a:extLst>
          </p:cNvPr>
          <p:cNvSpPr>
            <a:spLocks noGrp="1"/>
          </p:cNvSpPr>
          <p:nvPr>
            <p:ph type="title"/>
          </p:nvPr>
        </p:nvSpPr>
        <p:spPr/>
        <p:txBody>
          <a:bodyPr/>
          <a:lstStyle/>
          <a:p>
            <a:r>
              <a:rPr lang="en-GB" dirty="0"/>
              <a:t>Getting support (part 1.)</a:t>
            </a:r>
          </a:p>
        </p:txBody>
      </p:sp>
      <p:sp>
        <p:nvSpPr>
          <p:cNvPr id="7" name="Slide Number Placeholder 3">
            <a:extLst>
              <a:ext uri="{FF2B5EF4-FFF2-40B4-BE49-F238E27FC236}">
                <a16:creationId xmlns:a16="http://schemas.microsoft.com/office/drawing/2014/main" id="{5EF6B664-0074-46A3-8FB6-447B98AADE1C}"/>
              </a:ext>
            </a:extLst>
          </p:cNvPr>
          <p:cNvSpPr>
            <a:spLocks noGrp="1"/>
          </p:cNvSpPr>
          <p:nvPr>
            <p:ph type="sldNum" sz="quarter" idx="12"/>
          </p:nvPr>
        </p:nvSpPr>
        <p:spPr>
          <a:xfrm>
            <a:off x="11336942" y="6516000"/>
            <a:ext cx="500564" cy="216000"/>
          </a:xfrm>
        </p:spPr>
        <p:txBody>
          <a:bodyPr/>
          <a:lstStyle/>
          <a:p>
            <a:fld id="{7CC91C18-2D9D-461C-87BF-48086B644113}" type="slidenum">
              <a:rPr lang="en-GB" smtClean="0"/>
              <a:t>16</a:t>
            </a:fld>
            <a:endParaRPr lang="en-GB"/>
          </a:p>
        </p:txBody>
      </p:sp>
    </p:spTree>
    <p:extLst>
      <p:ext uri="{BB962C8B-B14F-4D97-AF65-F5344CB8AC3E}">
        <p14:creationId xmlns:p14="http://schemas.microsoft.com/office/powerpoint/2010/main" val="2243057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EA5C45E-0C71-4553-B15D-29932905996C}"/>
              </a:ext>
            </a:extLst>
          </p:cNvPr>
          <p:cNvSpPr>
            <a:spLocks noGrp="1"/>
          </p:cNvSpPr>
          <p:nvPr>
            <p:ph type="body" idx="1"/>
          </p:nvPr>
        </p:nvSpPr>
        <p:spPr/>
        <p:txBody>
          <a:bodyPr/>
          <a:lstStyle/>
          <a:p>
            <a:r>
              <a:rPr lang="en-GB" dirty="0"/>
              <a:t>We are available on email</a:t>
            </a:r>
          </a:p>
        </p:txBody>
      </p:sp>
      <p:sp>
        <p:nvSpPr>
          <p:cNvPr id="11" name="Content Placeholder 10">
            <a:extLst>
              <a:ext uri="{FF2B5EF4-FFF2-40B4-BE49-F238E27FC236}">
                <a16:creationId xmlns:a16="http://schemas.microsoft.com/office/drawing/2014/main" id="{E07C2A32-3613-41E4-B749-09716F0B8A6B}"/>
              </a:ext>
            </a:extLst>
          </p:cNvPr>
          <p:cNvSpPr>
            <a:spLocks noGrp="1"/>
          </p:cNvSpPr>
          <p:nvPr>
            <p:ph sz="half" idx="2"/>
          </p:nvPr>
        </p:nvSpPr>
        <p:spPr/>
        <p:txBody>
          <a:bodyPr/>
          <a:lstStyle/>
          <a:p>
            <a:pPr>
              <a:spcBef>
                <a:spcPts val="1200"/>
              </a:spcBef>
            </a:pPr>
            <a:r>
              <a:rPr lang="en-GB" sz="2400" dirty="0"/>
              <a:t>When we are not available on Teams, you get in touch via email at:</a:t>
            </a:r>
          </a:p>
          <a:p>
            <a:pPr lvl="1">
              <a:spcBef>
                <a:spcPts val="1200"/>
              </a:spcBef>
            </a:pPr>
            <a:r>
              <a:rPr lang="en-GB" sz="2200" dirty="0">
                <a:hlinkClick r:id="rId2"/>
              </a:rPr>
              <a:t>j.fairbairn@tees.ac.uk</a:t>
            </a:r>
            <a:r>
              <a:rPr lang="en-GB" sz="2200" dirty="0"/>
              <a:t> </a:t>
            </a:r>
          </a:p>
          <a:p>
            <a:pPr lvl="1">
              <a:spcBef>
                <a:spcPts val="1200"/>
              </a:spcBef>
            </a:pPr>
            <a:r>
              <a:rPr lang="en-GB" sz="2200" dirty="0">
                <a:hlinkClick r:id="rId3"/>
              </a:rPr>
              <a:t>steven.j.mead@tees.ac.uk</a:t>
            </a:r>
            <a:endParaRPr lang="en-GB" sz="2200" dirty="0"/>
          </a:p>
          <a:p>
            <a:pPr lvl="1">
              <a:spcBef>
                <a:spcPts val="1200"/>
              </a:spcBef>
            </a:pPr>
            <a:r>
              <a:rPr lang="en-GB" sz="2200" dirty="0">
                <a:hlinkClick r:id="rId4"/>
              </a:rPr>
              <a:t>c.curry@tees.ac.uk</a:t>
            </a:r>
            <a:r>
              <a:rPr lang="en-GB" sz="2200" dirty="0"/>
              <a:t> </a:t>
            </a:r>
          </a:p>
          <a:p>
            <a:pPr>
              <a:spcBef>
                <a:spcPts val="1200"/>
              </a:spcBef>
            </a:pPr>
            <a:r>
              <a:rPr lang="en-GB" sz="2400" dirty="0"/>
              <a:t>We aim to get back to you as soon as we possibly can.</a:t>
            </a:r>
          </a:p>
          <a:p>
            <a:pPr>
              <a:spcBef>
                <a:spcPts val="1200"/>
              </a:spcBef>
            </a:pPr>
            <a:r>
              <a:rPr lang="en-GB" sz="2400" dirty="0"/>
              <a:t>You can also send us your code via email to get feedback on it! </a:t>
            </a:r>
          </a:p>
        </p:txBody>
      </p:sp>
      <p:sp>
        <p:nvSpPr>
          <p:cNvPr id="8" name="Title 7">
            <a:extLst>
              <a:ext uri="{FF2B5EF4-FFF2-40B4-BE49-F238E27FC236}">
                <a16:creationId xmlns:a16="http://schemas.microsoft.com/office/drawing/2014/main" id="{2E754DA1-DDCE-4690-B01E-F7877857E163}"/>
              </a:ext>
            </a:extLst>
          </p:cNvPr>
          <p:cNvSpPr>
            <a:spLocks noGrp="1"/>
          </p:cNvSpPr>
          <p:nvPr>
            <p:ph type="title"/>
          </p:nvPr>
        </p:nvSpPr>
        <p:spPr/>
        <p:txBody>
          <a:bodyPr/>
          <a:lstStyle/>
          <a:p>
            <a:r>
              <a:rPr lang="en-GB" dirty="0"/>
              <a:t>Getting support (part 2.)</a:t>
            </a:r>
          </a:p>
        </p:txBody>
      </p:sp>
      <p:pic>
        <p:nvPicPr>
          <p:cNvPr id="5" name="Content Placeholder 4" descr="A picture containing table, computer, clock&#10;&#10;Description automatically generated">
            <a:extLst>
              <a:ext uri="{FF2B5EF4-FFF2-40B4-BE49-F238E27FC236}">
                <a16:creationId xmlns:a16="http://schemas.microsoft.com/office/drawing/2014/main" id="{CF37BF40-067E-4D3E-9E79-868CF925DD5F}"/>
              </a:ext>
            </a:extLst>
          </p:cNvPr>
          <p:cNvPicPr>
            <a:picLocks noGrp="1" noChangeAspect="1"/>
          </p:cNvPicPr>
          <p:nvPr>
            <p:ph sz="quarter" idx="4"/>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6811713" y="1603720"/>
            <a:ext cx="4525229" cy="4208463"/>
          </a:xfrm>
        </p:spPr>
      </p:pic>
      <p:sp>
        <p:nvSpPr>
          <p:cNvPr id="7" name="Slide Number Placeholder 3">
            <a:extLst>
              <a:ext uri="{FF2B5EF4-FFF2-40B4-BE49-F238E27FC236}">
                <a16:creationId xmlns:a16="http://schemas.microsoft.com/office/drawing/2014/main" id="{5CACC90D-333F-4735-9CA2-221940D9AF0C}"/>
              </a:ext>
            </a:extLst>
          </p:cNvPr>
          <p:cNvSpPr>
            <a:spLocks noGrp="1"/>
          </p:cNvSpPr>
          <p:nvPr>
            <p:ph type="sldNum" sz="quarter" idx="12"/>
          </p:nvPr>
        </p:nvSpPr>
        <p:spPr>
          <a:xfrm>
            <a:off x="11336942" y="6516000"/>
            <a:ext cx="500564" cy="216000"/>
          </a:xfrm>
        </p:spPr>
        <p:txBody>
          <a:bodyPr/>
          <a:lstStyle/>
          <a:p>
            <a:fld id="{7CC91C18-2D9D-461C-87BF-48086B644113}" type="slidenum">
              <a:rPr lang="en-GB" smtClean="0"/>
              <a:t>17</a:t>
            </a:fld>
            <a:endParaRPr lang="en-GB"/>
          </a:p>
        </p:txBody>
      </p:sp>
    </p:spTree>
    <p:extLst>
      <p:ext uri="{BB962C8B-B14F-4D97-AF65-F5344CB8AC3E}">
        <p14:creationId xmlns:p14="http://schemas.microsoft.com/office/powerpoint/2010/main" val="2458514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6708E-7ED7-40DF-B068-2B7949FF50E2}"/>
              </a:ext>
            </a:extLst>
          </p:cNvPr>
          <p:cNvSpPr>
            <a:spLocks noGrp="1"/>
          </p:cNvSpPr>
          <p:nvPr>
            <p:ph type="title"/>
          </p:nvPr>
        </p:nvSpPr>
        <p:spPr/>
        <p:txBody>
          <a:bodyPr/>
          <a:lstStyle/>
          <a:p>
            <a:r>
              <a:rPr lang="en-GB" dirty="0"/>
              <a:t>Any questions?</a:t>
            </a:r>
          </a:p>
        </p:txBody>
      </p:sp>
      <p:sp>
        <p:nvSpPr>
          <p:cNvPr id="3" name="Content Placeholder 2">
            <a:extLst>
              <a:ext uri="{FF2B5EF4-FFF2-40B4-BE49-F238E27FC236}">
                <a16:creationId xmlns:a16="http://schemas.microsoft.com/office/drawing/2014/main" id="{A6D2671F-5084-4C5A-8AA9-09E222394308}"/>
              </a:ext>
            </a:extLst>
          </p:cNvPr>
          <p:cNvSpPr>
            <a:spLocks noGrp="1"/>
          </p:cNvSpPr>
          <p:nvPr>
            <p:ph idx="1"/>
          </p:nvPr>
        </p:nvSpPr>
        <p:spPr/>
        <p:txBody>
          <a:bodyPr/>
          <a:lstStyle/>
          <a:p>
            <a:pPr marL="0" indent="0">
              <a:buNone/>
            </a:pPr>
            <a:r>
              <a:rPr lang="en-GB" b="1" dirty="0"/>
              <a:t>Module Leader </a:t>
            </a:r>
            <a:r>
              <a:rPr lang="en-GB" dirty="0"/>
              <a:t>	James Fairbairn</a:t>
            </a:r>
          </a:p>
          <a:p>
            <a:pPr marL="0" indent="0">
              <a:buNone/>
            </a:pPr>
            <a:r>
              <a:rPr lang="en-GB" b="1" dirty="0"/>
              <a:t>Email</a:t>
            </a:r>
            <a:r>
              <a:rPr lang="en-GB" dirty="0"/>
              <a:t>		</a:t>
            </a:r>
            <a:r>
              <a:rPr lang="en-GB" dirty="0">
                <a:hlinkClick r:id="rId2"/>
              </a:rPr>
              <a:t>j.fairbairn@tees.ac.uk</a:t>
            </a:r>
            <a:r>
              <a:rPr lang="en-GB" dirty="0"/>
              <a:t> </a:t>
            </a:r>
          </a:p>
          <a:p>
            <a:pPr marL="0" indent="0">
              <a:spcBef>
                <a:spcPts val="3000"/>
              </a:spcBef>
              <a:buNone/>
            </a:pPr>
            <a:r>
              <a:rPr lang="en-GB" b="1" dirty="0"/>
              <a:t>Module Tutor </a:t>
            </a:r>
            <a:r>
              <a:rPr lang="en-GB" dirty="0"/>
              <a:t>	Steven Mead</a:t>
            </a:r>
          </a:p>
          <a:p>
            <a:pPr marL="0" indent="0">
              <a:buNone/>
            </a:pPr>
            <a:r>
              <a:rPr lang="en-GB" b="1" dirty="0"/>
              <a:t>Email</a:t>
            </a:r>
            <a:r>
              <a:rPr lang="en-GB" dirty="0"/>
              <a:t>		</a:t>
            </a:r>
            <a:r>
              <a:rPr lang="en-GB" dirty="0">
                <a:hlinkClick r:id="rId3"/>
              </a:rPr>
              <a:t>steven.j.mead@tees.ac.uk</a:t>
            </a:r>
            <a:r>
              <a:rPr lang="en-GB" dirty="0"/>
              <a:t> </a:t>
            </a:r>
          </a:p>
          <a:p>
            <a:pPr marL="0" indent="0">
              <a:spcBef>
                <a:spcPts val="3000"/>
              </a:spcBef>
              <a:buNone/>
            </a:pPr>
            <a:r>
              <a:rPr lang="en-GB" b="1" dirty="0"/>
              <a:t>Module Tutor </a:t>
            </a:r>
            <a:r>
              <a:rPr lang="en-GB" dirty="0"/>
              <a:t>	Chris Curry</a:t>
            </a:r>
          </a:p>
          <a:p>
            <a:pPr marL="0" indent="0">
              <a:buNone/>
            </a:pPr>
            <a:r>
              <a:rPr lang="en-GB" b="1" dirty="0"/>
              <a:t>Email</a:t>
            </a:r>
            <a:r>
              <a:rPr lang="en-GB" dirty="0"/>
              <a:t>		</a:t>
            </a:r>
            <a:r>
              <a:rPr lang="en-GB" dirty="0">
                <a:hlinkClick r:id="rId4"/>
              </a:rPr>
              <a:t>c.curry@tees.ac.uk</a:t>
            </a:r>
            <a:r>
              <a:rPr lang="en-GB" dirty="0"/>
              <a:t> </a:t>
            </a:r>
          </a:p>
          <a:p>
            <a:pPr marL="0" indent="0">
              <a:buNone/>
            </a:pPr>
            <a:endParaRPr lang="en-GB" dirty="0"/>
          </a:p>
          <a:p>
            <a:pPr marL="0" indent="0">
              <a:buNone/>
            </a:pPr>
            <a:r>
              <a:rPr lang="en-GB" dirty="0"/>
              <a:t>See Blackboard for online materials: </a:t>
            </a:r>
            <a:r>
              <a:rPr lang="en-GB" dirty="0">
                <a:hlinkClick r:id="rId5"/>
              </a:rPr>
              <a:t>https://eat.tees.ac.uk</a:t>
            </a:r>
            <a:r>
              <a:rPr lang="en-GB" dirty="0"/>
              <a:t> </a:t>
            </a:r>
          </a:p>
        </p:txBody>
      </p:sp>
      <p:sp>
        <p:nvSpPr>
          <p:cNvPr id="5" name="Slide Number Placeholder 3">
            <a:extLst>
              <a:ext uri="{FF2B5EF4-FFF2-40B4-BE49-F238E27FC236}">
                <a16:creationId xmlns:a16="http://schemas.microsoft.com/office/drawing/2014/main" id="{0F68DA24-4253-4921-AE13-BAB588D9CC3A}"/>
              </a:ext>
            </a:extLst>
          </p:cNvPr>
          <p:cNvSpPr>
            <a:spLocks noGrp="1"/>
          </p:cNvSpPr>
          <p:nvPr>
            <p:ph type="sldNum" sz="quarter" idx="12"/>
          </p:nvPr>
        </p:nvSpPr>
        <p:spPr>
          <a:xfrm>
            <a:off x="11336942" y="6516000"/>
            <a:ext cx="500564" cy="216000"/>
          </a:xfrm>
        </p:spPr>
        <p:txBody>
          <a:bodyPr/>
          <a:lstStyle/>
          <a:p>
            <a:fld id="{7CC91C18-2D9D-461C-87BF-48086B644113}" type="slidenum">
              <a:rPr lang="en-GB" smtClean="0"/>
              <a:t>18</a:t>
            </a:fld>
            <a:endParaRPr lang="en-GB"/>
          </a:p>
        </p:txBody>
      </p:sp>
    </p:spTree>
    <p:extLst>
      <p:ext uri="{BB962C8B-B14F-4D97-AF65-F5344CB8AC3E}">
        <p14:creationId xmlns:p14="http://schemas.microsoft.com/office/powerpoint/2010/main" val="2809154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6708E-7ED7-40DF-B068-2B7949FF50E2}"/>
              </a:ext>
            </a:extLst>
          </p:cNvPr>
          <p:cNvSpPr>
            <a:spLocks noGrp="1"/>
          </p:cNvSpPr>
          <p:nvPr>
            <p:ph type="title"/>
          </p:nvPr>
        </p:nvSpPr>
        <p:spPr/>
        <p:txBody>
          <a:bodyPr/>
          <a:lstStyle/>
          <a:p>
            <a:r>
              <a:rPr lang="en-GB" dirty="0"/>
              <a:t>Teaching team</a:t>
            </a:r>
          </a:p>
        </p:txBody>
      </p:sp>
      <p:sp>
        <p:nvSpPr>
          <p:cNvPr id="3" name="Content Placeholder 2">
            <a:extLst>
              <a:ext uri="{FF2B5EF4-FFF2-40B4-BE49-F238E27FC236}">
                <a16:creationId xmlns:a16="http://schemas.microsoft.com/office/drawing/2014/main" id="{A6D2671F-5084-4C5A-8AA9-09E222394308}"/>
              </a:ext>
            </a:extLst>
          </p:cNvPr>
          <p:cNvSpPr>
            <a:spLocks noGrp="1"/>
          </p:cNvSpPr>
          <p:nvPr>
            <p:ph idx="1"/>
          </p:nvPr>
        </p:nvSpPr>
        <p:spPr/>
        <p:txBody>
          <a:bodyPr/>
          <a:lstStyle/>
          <a:p>
            <a:pPr marL="0" indent="0">
              <a:buNone/>
            </a:pPr>
            <a:r>
              <a:rPr lang="en-GB" b="1" dirty="0"/>
              <a:t>Module Leader </a:t>
            </a:r>
            <a:r>
              <a:rPr lang="en-GB" dirty="0"/>
              <a:t>	James Fairbairn</a:t>
            </a:r>
          </a:p>
          <a:p>
            <a:pPr marL="0" indent="0">
              <a:buNone/>
            </a:pPr>
            <a:r>
              <a:rPr lang="en-GB" b="1" dirty="0"/>
              <a:t>Email</a:t>
            </a:r>
            <a:r>
              <a:rPr lang="en-GB" dirty="0"/>
              <a:t>		</a:t>
            </a:r>
            <a:r>
              <a:rPr lang="en-GB" dirty="0">
                <a:hlinkClick r:id="rId2"/>
              </a:rPr>
              <a:t>j.fairbairn@tees.ac.uk</a:t>
            </a:r>
            <a:r>
              <a:rPr lang="en-GB" dirty="0"/>
              <a:t> </a:t>
            </a:r>
          </a:p>
          <a:p>
            <a:pPr marL="0" indent="0">
              <a:spcBef>
                <a:spcPts val="3000"/>
              </a:spcBef>
              <a:buNone/>
            </a:pPr>
            <a:r>
              <a:rPr lang="en-GB" b="1" dirty="0"/>
              <a:t>Module Tutor </a:t>
            </a:r>
            <a:r>
              <a:rPr lang="en-GB" dirty="0"/>
              <a:t>	Steven Mead</a:t>
            </a:r>
          </a:p>
          <a:p>
            <a:pPr marL="0" indent="0">
              <a:buNone/>
            </a:pPr>
            <a:r>
              <a:rPr lang="en-GB" b="1" dirty="0"/>
              <a:t>Email</a:t>
            </a:r>
            <a:r>
              <a:rPr lang="en-GB" dirty="0"/>
              <a:t>		</a:t>
            </a:r>
            <a:r>
              <a:rPr lang="en-GB" dirty="0">
                <a:hlinkClick r:id="rId3"/>
              </a:rPr>
              <a:t>steven.j.mead@tees.ac.uk</a:t>
            </a:r>
            <a:r>
              <a:rPr lang="en-GB" dirty="0"/>
              <a:t> </a:t>
            </a:r>
          </a:p>
          <a:p>
            <a:pPr marL="0" indent="0">
              <a:spcBef>
                <a:spcPts val="3000"/>
              </a:spcBef>
              <a:buNone/>
            </a:pPr>
            <a:r>
              <a:rPr lang="en-GB" b="1" dirty="0"/>
              <a:t>Module Tutor </a:t>
            </a:r>
            <a:r>
              <a:rPr lang="en-GB" dirty="0"/>
              <a:t>	Chris Curry</a:t>
            </a:r>
          </a:p>
          <a:p>
            <a:pPr marL="0" indent="0">
              <a:buNone/>
            </a:pPr>
            <a:r>
              <a:rPr lang="en-GB" b="1" dirty="0"/>
              <a:t>Email</a:t>
            </a:r>
            <a:r>
              <a:rPr lang="en-GB" dirty="0"/>
              <a:t>		</a:t>
            </a:r>
            <a:r>
              <a:rPr lang="en-GB" dirty="0">
                <a:hlinkClick r:id="rId4"/>
              </a:rPr>
              <a:t>c.curry@tees.ac.uk</a:t>
            </a:r>
            <a:r>
              <a:rPr lang="en-GB" dirty="0"/>
              <a:t> </a:t>
            </a:r>
          </a:p>
          <a:p>
            <a:pPr marL="0" indent="0">
              <a:buNone/>
            </a:pPr>
            <a:endParaRPr lang="en-GB" dirty="0"/>
          </a:p>
          <a:p>
            <a:pPr marL="0" indent="0">
              <a:buNone/>
            </a:pPr>
            <a:r>
              <a:rPr lang="en-GB" dirty="0"/>
              <a:t>See Blackboard for online materials: </a:t>
            </a:r>
            <a:r>
              <a:rPr lang="en-GB" dirty="0">
                <a:hlinkClick r:id="rId5"/>
              </a:rPr>
              <a:t>https://eat.tees.ac.uk</a:t>
            </a:r>
            <a:r>
              <a:rPr lang="en-GB" dirty="0"/>
              <a:t> </a:t>
            </a:r>
          </a:p>
        </p:txBody>
      </p:sp>
      <p:pic>
        <p:nvPicPr>
          <p:cNvPr id="4" name="Picture 3">
            <a:extLst>
              <a:ext uri="{FF2B5EF4-FFF2-40B4-BE49-F238E27FC236}">
                <a16:creationId xmlns:a16="http://schemas.microsoft.com/office/drawing/2014/main" id="{B647B90A-2300-450D-9058-224CD10E1130}"/>
              </a:ext>
            </a:extLst>
          </p:cNvPr>
          <p:cNvPicPr>
            <a:picLocks noChangeAspect="1"/>
          </p:cNvPicPr>
          <p:nvPr/>
        </p:nvPicPr>
        <p:blipFill>
          <a:blip r:embed="rId6"/>
          <a:stretch>
            <a:fillRect/>
          </a:stretch>
        </p:blipFill>
        <p:spPr>
          <a:xfrm>
            <a:off x="7676944" y="1332000"/>
            <a:ext cx="3910280" cy="356533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7" name="Slide Number Placeholder 3">
            <a:extLst>
              <a:ext uri="{FF2B5EF4-FFF2-40B4-BE49-F238E27FC236}">
                <a16:creationId xmlns:a16="http://schemas.microsoft.com/office/drawing/2014/main" id="{7F3E7FEC-E48D-4CDB-B7A6-1753B35E4DDC}"/>
              </a:ext>
            </a:extLst>
          </p:cNvPr>
          <p:cNvSpPr>
            <a:spLocks noGrp="1"/>
          </p:cNvSpPr>
          <p:nvPr>
            <p:ph type="sldNum" sz="quarter" idx="12"/>
          </p:nvPr>
        </p:nvSpPr>
        <p:spPr>
          <a:xfrm>
            <a:off x="11336942" y="6516000"/>
            <a:ext cx="500564" cy="216000"/>
          </a:xfrm>
        </p:spPr>
        <p:txBody>
          <a:bodyPr/>
          <a:lstStyle/>
          <a:p>
            <a:fld id="{7CC91C18-2D9D-461C-87BF-48086B644113}" type="slidenum">
              <a:rPr lang="en-GB" smtClean="0"/>
              <a:t>2</a:t>
            </a:fld>
            <a:endParaRPr lang="en-GB"/>
          </a:p>
        </p:txBody>
      </p:sp>
    </p:spTree>
    <p:extLst>
      <p:ext uri="{BB962C8B-B14F-4D97-AF65-F5344CB8AC3E}">
        <p14:creationId xmlns:p14="http://schemas.microsoft.com/office/powerpoint/2010/main" val="3344613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Today’s agenda</a:t>
            </a:r>
          </a:p>
        </p:txBody>
      </p:sp>
      <p:sp>
        <p:nvSpPr>
          <p:cNvPr id="7" name="Content Placeholder 6"/>
          <p:cNvSpPr>
            <a:spLocks noGrp="1"/>
          </p:cNvSpPr>
          <p:nvPr>
            <p:ph idx="1"/>
          </p:nvPr>
        </p:nvSpPr>
        <p:spPr>
          <a:xfrm>
            <a:off x="359999" y="1332000"/>
            <a:ext cx="5458095" cy="4896000"/>
          </a:xfrm>
        </p:spPr>
        <p:txBody>
          <a:bodyPr anchor="ctr" anchorCtr="0"/>
          <a:lstStyle/>
          <a:p>
            <a:pPr>
              <a:spcBef>
                <a:spcPts val="1800"/>
              </a:spcBef>
            </a:pPr>
            <a:r>
              <a:rPr lang="en-GB" dirty="0"/>
              <a:t>Get familiar with the module aims and learning outcomes.</a:t>
            </a:r>
          </a:p>
          <a:p>
            <a:pPr>
              <a:spcBef>
                <a:spcPts val="1800"/>
              </a:spcBef>
            </a:pPr>
            <a:r>
              <a:rPr lang="en-GB" dirty="0"/>
              <a:t>Familiarise ourselves with how this module will be delivered.</a:t>
            </a:r>
          </a:p>
          <a:p>
            <a:pPr>
              <a:spcBef>
                <a:spcPts val="1800"/>
              </a:spcBef>
            </a:pPr>
            <a:r>
              <a:rPr lang="en-GB" dirty="0"/>
              <a:t>Take a look at how the module will be assessed.</a:t>
            </a:r>
          </a:p>
        </p:txBody>
      </p:sp>
      <p:sp>
        <p:nvSpPr>
          <p:cNvPr id="8" name="Slide Number Placeholder 3">
            <a:extLst>
              <a:ext uri="{FF2B5EF4-FFF2-40B4-BE49-F238E27FC236}">
                <a16:creationId xmlns:a16="http://schemas.microsoft.com/office/drawing/2014/main" id="{52346A9F-767B-4A48-99FD-E37152DDD22E}"/>
              </a:ext>
            </a:extLst>
          </p:cNvPr>
          <p:cNvSpPr>
            <a:spLocks noGrp="1"/>
          </p:cNvSpPr>
          <p:nvPr>
            <p:ph type="sldNum" sz="quarter" idx="12"/>
          </p:nvPr>
        </p:nvSpPr>
        <p:spPr/>
        <p:txBody>
          <a:bodyPr/>
          <a:lstStyle/>
          <a:p>
            <a:fld id="{7CC91C18-2D9D-461C-87BF-48086B644113}" type="slidenum">
              <a:rPr lang="en-GB" smtClean="0"/>
              <a:t>3</a:t>
            </a:fld>
            <a:endParaRPr lang="en-GB"/>
          </a:p>
        </p:txBody>
      </p:sp>
      <p:pic>
        <p:nvPicPr>
          <p:cNvPr id="13" name="Picture 12" descr="Text, whiteboard&#10;&#10;Description automatically generated">
            <a:extLst>
              <a:ext uri="{FF2B5EF4-FFF2-40B4-BE49-F238E27FC236}">
                <a16:creationId xmlns:a16="http://schemas.microsoft.com/office/drawing/2014/main" id="{591DF4EE-7300-170E-8735-976AEDFBCA3D}"/>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818095" y="2139459"/>
            <a:ext cx="6373905" cy="4249270"/>
          </a:xfrm>
          <a:prstGeom prst="rect">
            <a:avLst/>
          </a:prstGeom>
        </p:spPr>
      </p:pic>
    </p:spTree>
    <p:extLst>
      <p:ext uri="{BB962C8B-B14F-4D97-AF65-F5344CB8AC3E}">
        <p14:creationId xmlns:p14="http://schemas.microsoft.com/office/powerpoint/2010/main" val="3902489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AA207B-C710-49DA-9970-AD4C455E0481}"/>
              </a:ext>
            </a:extLst>
          </p:cNvPr>
          <p:cNvSpPr>
            <a:spLocks noGrp="1"/>
          </p:cNvSpPr>
          <p:nvPr>
            <p:ph type="title"/>
          </p:nvPr>
        </p:nvSpPr>
        <p:spPr/>
        <p:txBody>
          <a:bodyPr/>
          <a:lstStyle/>
          <a:p>
            <a:r>
              <a:rPr lang="en-GB" dirty="0"/>
              <a:t>Module introduction</a:t>
            </a:r>
          </a:p>
        </p:txBody>
      </p:sp>
      <p:sp>
        <p:nvSpPr>
          <p:cNvPr id="7" name="Text Placeholder 6">
            <a:extLst>
              <a:ext uri="{FF2B5EF4-FFF2-40B4-BE49-F238E27FC236}">
                <a16:creationId xmlns:a16="http://schemas.microsoft.com/office/drawing/2014/main" id="{1B956982-B29E-4EA8-8034-1F9DFD30CE17}"/>
              </a:ext>
            </a:extLst>
          </p:cNvPr>
          <p:cNvSpPr>
            <a:spLocks noGrp="1"/>
          </p:cNvSpPr>
          <p:nvPr>
            <p:ph type="body" idx="1"/>
          </p:nvPr>
        </p:nvSpPr>
        <p:spPr/>
        <p:txBody>
          <a:bodyPr/>
          <a:lstStyle/>
          <a:p>
            <a:r>
              <a:rPr lang="en-GB" dirty="0"/>
              <a:t>Aims, outcomes, indicative content and proposed schedule.</a:t>
            </a:r>
          </a:p>
        </p:txBody>
      </p:sp>
      <p:sp>
        <p:nvSpPr>
          <p:cNvPr id="8" name="Slide Number Placeholder 3">
            <a:extLst>
              <a:ext uri="{FF2B5EF4-FFF2-40B4-BE49-F238E27FC236}">
                <a16:creationId xmlns:a16="http://schemas.microsoft.com/office/drawing/2014/main" id="{DFEA2E65-EC57-4E31-AEB2-AD72D217D9AC}"/>
              </a:ext>
            </a:extLst>
          </p:cNvPr>
          <p:cNvSpPr>
            <a:spLocks noGrp="1"/>
          </p:cNvSpPr>
          <p:nvPr>
            <p:ph type="sldNum" sz="quarter" idx="12"/>
          </p:nvPr>
        </p:nvSpPr>
        <p:spPr>
          <a:xfrm>
            <a:off x="11336942" y="6516000"/>
            <a:ext cx="500564" cy="216000"/>
          </a:xfrm>
        </p:spPr>
        <p:txBody>
          <a:bodyPr/>
          <a:lstStyle/>
          <a:p>
            <a:fld id="{7CC91C18-2D9D-461C-87BF-48086B644113}" type="slidenum">
              <a:rPr lang="en-GB" smtClean="0"/>
              <a:t>4</a:t>
            </a:fld>
            <a:endParaRPr lang="en-GB"/>
          </a:p>
        </p:txBody>
      </p:sp>
    </p:spTree>
    <p:extLst>
      <p:ext uri="{BB962C8B-B14F-4D97-AF65-F5344CB8AC3E}">
        <p14:creationId xmlns:p14="http://schemas.microsoft.com/office/powerpoint/2010/main" val="2793125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3719" y="365126"/>
            <a:ext cx="9505347" cy="795461"/>
          </a:xfrm>
        </p:spPr>
        <p:txBody>
          <a:bodyPr/>
          <a:lstStyle/>
          <a:p>
            <a:r>
              <a:rPr lang="en-GB" dirty="0"/>
              <a:t>Module aims</a:t>
            </a:r>
          </a:p>
        </p:txBody>
      </p:sp>
      <p:sp>
        <p:nvSpPr>
          <p:cNvPr id="7" name="Content Placeholder 6"/>
          <p:cNvSpPr>
            <a:spLocks noGrp="1"/>
          </p:cNvSpPr>
          <p:nvPr>
            <p:ph idx="1"/>
          </p:nvPr>
        </p:nvSpPr>
        <p:spPr>
          <a:xfrm>
            <a:off x="383720" y="1160588"/>
            <a:ext cx="8016567" cy="5016376"/>
          </a:xfrm>
        </p:spPr>
        <p:txBody>
          <a:bodyPr/>
          <a:lstStyle/>
          <a:p>
            <a:pPr marL="457200" indent="-457200">
              <a:lnSpc>
                <a:spcPct val="100000"/>
              </a:lnSpc>
              <a:spcBef>
                <a:spcPts val="1200"/>
              </a:spcBef>
              <a:buFont typeface="+mj-lt"/>
              <a:buAutoNum type="arabicPeriod"/>
            </a:pPr>
            <a:r>
              <a:rPr lang="en-GB" sz="2400" dirty="0"/>
              <a:t>Knowledge of fundamental object-oriented concepts including classes, objects, methods, and encapsulation. </a:t>
            </a:r>
          </a:p>
          <a:p>
            <a:pPr marL="457200" indent="-457200">
              <a:lnSpc>
                <a:spcPct val="100000"/>
              </a:lnSpc>
              <a:spcBef>
                <a:spcPts val="1200"/>
              </a:spcBef>
              <a:buFont typeface="+mj-lt"/>
              <a:buAutoNum type="arabicPeriod"/>
            </a:pPr>
            <a:r>
              <a:rPr lang="en-GB" sz="2400" dirty="0"/>
              <a:t>Familiarity with the basic tools required for software development i.e. a source code editor and a command line interface. </a:t>
            </a:r>
          </a:p>
          <a:p>
            <a:pPr marL="457200" indent="-457200">
              <a:lnSpc>
                <a:spcPct val="100000"/>
              </a:lnSpc>
              <a:spcBef>
                <a:spcPts val="1200"/>
              </a:spcBef>
              <a:buFont typeface="+mj-lt"/>
              <a:buAutoNum type="arabicPeriod"/>
            </a:pPr>
            <a:r>
              <a:rPr lang="en-GB" sz="2400" dirty="0"/>
              <a:t>The practical skills required to implement simple applications using the an appropriate programming language. </a:t>
            </a:r>
          </a:p>
          <a:p>
            <a:pPr marL="457200" indent="-457200">
              <a:lnSpc>
                <a:spcPct val="100000"/>
              </a:lnSpc>
              <a:spcBef>
                <a:spcPts val="1200"/>
              </a:spcBef>
              <a:buFont typeface="+mj-lt"/>
              <a:buAutoNum type="arabicPeriod"/>
            </a:pPr>
            <a:r>
              <a:rPr lang="en-GB" sz="2400" dirty="0"/>
              <a:t>Experience with other aspects of the software development process (i.e. designing solutions, testing application code, documenting the finished product).</a:t>
            </a:r>
          </a:p>
        </p:txBody>
      </p:sp>
      <p:pic>
        <p:nvPicPr>
          <p:cNvPr id="2" name="Picture 1" descr="A close up of a sign&#10;&#10;Description automatically generated">
            <a:extLst>
              <a:ext uri="{FF2B5EF4-FFF2-40B4-BE49-F238E27FC236}">
                <a16:creationId xmlns:a16="http://schemas.microsoft.com/office/drawing/2014/main" id="{F7031B5E-FD6D-4687-B1C9-5B5FACB5FA60}"/>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276610" y="1467104"/>
            <a:ext cx="3915390" cy="3923792"/>
          </a:xfrm>
          <a:prstGeom prst="rect">
            <a:avLst/>
          </a:prstGeom>
        </p:spPr>
      </p:pic>
      <p:sp>
        <p:nvSpPr>
          <p:cNvPr id="9" name="Slide Number Placeholder 3">
            <a:extLst>
              <a:ext uri="{FF2B5EF4-FFF2-40B4-BE49-F238E27FC236}">
                <a16:creationId xmlns:a16="http://schemas.microsoft.com/office/drawing/2014/main" id="{6A897EF2-F273-411D-9E14-37884578FDFA}"/>
              </a:ext>
            </a:extLst>
          </p:cNvPr>
          <p:cNvSpPr>
            <a:spLocks noGrp="1"/>
          </p:cNvSpPr>
          <p:nvPr>
            <p:ph type="sldNum" sz="quarter" idx="12"/>
          </p:nvPr>
        </p:nvSpPr>
        <p:spPr>
          <a:xfrm>
            <a:off x="11336942" y="6516000"/>
            <a:ext cx="500564" cy="216000"/>
          </a:xfrm>
        </p:spPr>
        <p:txBody>
          <a:bodyPr/>
          <a:lstStyle/>
          <a:p>
            <a:fld id="{7CC91C18-2D9D-461C-87BF-48086B644113}" type="slidenum">
              <a:rPr lang="en-GB" smtClean="0"/>
              <a:t>5</a:t>
            </a:fld>
            <a:endParaRPr lang="en-GB"/>
          </a:p>
        </p:txBody>
      </p:sp>
    </p:spTree>
    <p:extLst>
      <p:ext uri="{BB962C8B-B14F-4D97-AF65-F5344CB8AC3E}">
        <p14:creationId xmlns:p14="http://schemas.microsoft.com/office/powerpoint/2010/main" val="1932625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180C98-2227-4D7B-81BE-11225886FA57}"/>
              </a:ext>
            </a:extLst>
          </p:cNvPr>
          <p:cNvSpPr>
            <a:spLocks noGrp="1"/>
          </p:cNvSpPr>
          <p:nvPr>
            <p:ph idx="1"/>
          </p:nvPr>
        </p:nvSpPr>
        <p:spPr>
          <a:xfrm>
            <a:off x="383721" y="1088398"/>
            <a:ext cx="11478986" cy="5088565"/>
          </a:xfrm>
        </p:spPr>
        <p:txBody>
          <a:bodyPr>
            <a:normAutofit fontScale="92500" lnSpcReduction="20000"/>
          </a:bodyPr>
          <a:lstStyle/>
          <a:p>
            <a:pPr marL="0" indent="0">
              <a:lnSpc>
                <a:spcPct val="120000"/>
              </a:lnSpc>
              <a:spcBef>
                <a:spcPts val="600"/>
              </a:spcBef>
              <a:buNone/>
            </a:pPr>
            <a:r>
              <a:rPr lang="en-GB" b="1" dirty="0"/>
              <a:t>Personal and Transferable Skills </a:t>
            </a:r>
          </a:p>
          <a:p>
            <a:pPr marL="514350" lvl="0" indent="-514350">
              <a:lnSpc>
                <a:spcPct val="120000"/>
              </a:lnSpc>
              <a:buFont typeface="+mj-lt"/>
              <a:buAutoNum type="arabicPeriod"/>
            </a:pPr>
            <a:r>
              <a:rPr lang="en-US" dirty="0"/>
              <a:t>Produce software documentation using source code comments.</a:t>
            </a:r>
          </a:p>
          <a:p>
            <a:pPr marL="514350" lvl="0" indent="-514350">
              <a:lnSpc>
                <a:spcPct val="120000"/>
              </a:lnSpc>
              <a:buFont typeface="+mj-lt"/>
              <a:buAutoNum type="arabicPeriod"/>
            </a:pPr>
            <a:r>
              <a:rPr lang="en-US" dirty="0"/>
              <a:t>Prepare reflective report to consider the effectiveness of the solution, workload, planning and development activities. </a:t>
            </a:r>
          </a:p>
          <a:p>
            <a:pPr marL="0" indent="0">
              <a:lnSpc>
                <a:spcPct val="120000"/>
              </a:lnSpc>
              <a:spcBef>
                <a:spcPts val="600"/>
              </a:spcBef>
              <a:buNone/>
            </a:pPr>
            <a:r>
              <a:rPr lang="en-GB" b="1" dirty="0"/>
              <a:t>Research, Knowledge and Cognitive Skills</a:t>
            </a:r>
          </a:p>
          <a:p>
            <a:pPr marL="514350" lvl="0" indent="-514350">
              <a:lnSpc>
                <a:spcPct val="120000"/>
              </a:lnSpc>
              <a:buFont typeface="+mj-lt"/>
              <a:buAutoNum type="arabicPeriod" startAt="3"/>
            </a:pPr>
            <a:r>
              <a:rPr lang="en-US" dirty="0"/>
              <a:t>Demonstrate knowledge of basic OO concepts including classes, objects, methods, and encapsulation.</a:t>
            </a:r>
          </a:p>
          <a:p>
            <a:pPr marL="514350" lvl="0" indent="-514350">
              <a:lnSpc>
                <a:spcPct val="120000"/>
              </a:lnSpc>
              <a:buFont typeface="+mj-lt"/>
              <a:buAutoNum type="arabicPeriod" startAt="3"/>
            </a:pPr>
            <a:r>
              <a:rPr lang="en-GB" dirty="0"/>
              <a:t>Build an effective solution to a simple requirement specification using appropriate development methods. </a:t>
            </a:r>
            <a:r>
              <a:rPr lang="en-US" dirty="0"/>
              <a:t>.</a:t>
            </a:r>
          </a:p>
          <a:p>
            <a:pPr marL="514350" lvl="0" indent="-514350">
              <a:lnSpc>
                <a:spcPct val="120000"/>
              </a:lnSpc>
              <a:buFont typeface="+mj-lt"/>
              <a:buAutoNum type="arabicPeriod" startAt="3"/>
            </a:pPr>
            <a:r>
              <a:rPr lang="en-US" dirty="0"/>
              <a:t>Test a software application using a set of documented test cases.</a:t>
            </a:r>
          </a:p>
        </p:txBody>
      </p:sp>
      <p:sp>
        <p:nvSpPr>
          <p:cNvPr id="4" name="Title 3">
            <a:extLst>
              <a:ext uri="{FF2B5EF4-FFF2-40B4-BE49-F238E27FC236}">
                <a16:creationId xmlns:a16="http://schemas.microsoft.com/office/drawing/2014/main" id="{A82195EF-C21A-40FF-B62C-5968EFA3677A}"/>
              </a:ext>
            </a:extLst>
          </p:cNvPr>
          <p:cNvSpPr>
            <a:spLocks noGrp="1"/>
          </p:cNvSpPr>
          <p:nvPr>
            <p:ph type="title"/>
          </p:nvPr>
        </p:nvSpPr>
        <p:spPr/>
        <p:txBody>
          <a:bodyPr/>
          <a:lstStyle/>
          <a:p>
            <a:r>
              <a:rPr lang="en-GB" dirty="0"/>
              <a:t>Learning outcomes (part 1.)</a:t>
            </a:r>
          </a:p>
        </p:txBody>
      </p:sp>
      <p:sp>
        <p:nvSpPr>
          <p:cNvPr id="6" name="Slide Number Placeholder 3">
            <a:extLst>
              <a:ext uri="{FF2B5EF4-FFF2-40B4-BE49-F238E27FC236}">
                <a16:creationId xmlns:a16="http://schemas.microsoft.com/office/drawing/2014/main" id="{9DB93902-4F11-4D6E-8A46-EDA6916B0EA0}"/>
              </a:ext>
            </a:extLst>
          </p:cNvPr>
          <p:cNvSpPr>
            <a:spLocks noGrp="1"/>
          </p:cNvSpPr>
          <p:nvPr>
            <p:ph type="sldNum" sz="quarter" idx="12"/>
          </p:nvPr>
        </p:nvSpPr>
        <p:spPr>
          <a:xfrm>
            <a:off x="11336942" y="6516000"/>
            <a:ext cx="500564" cy="216000"/>
          </a:xfrm>
        </p:spPr>
        <p:txBody>
          <a:bodyPr/>
          <a:lstStyle/>
          <a:p>
            <a:fld id="{7CC91C18-2D9D-461C-87BF-48086B644113}" type="slidenum">
              <a:rPr lang="en-GB" smtClean="0"/>
              <a:t>6</a:t>
            </a:fld>
            <a:endParaRPr lang="en-GB"/>
          </a:p>
        </p:txBody>
      </p:sp>
    </p:spTree>
    <p:extLst>
      <p:ext uri="{BB962C8B-B14F-4D97-AF65-F5344CB8AC3E}">
        <p14:creationId xmlns:p14="http://schemas.microsoft.com/office/powerpoint/2010/main" val="765654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180C98-2227-4D7B-81BE-11225886FA57}"/>
              </a:ext>
            </a:extLst>
          </p:cNvPr>
          <p:cNvSpPr>
            <a:spLocks noGrp="1"/>
          </p:cNvSpPr>
          <p:nvPr>
            <p:ph idx="1"/>
          </p:nvPr>
        </p:nvSpPr>
        <p:spPr>
          <a:xfrm>
            <a:off x="383721" y="1088398"/>
            <a:ext cx="5956119" cy="5088565"/>
          </a:xfrm>
        </p:spPr>
        <p:txBody>
          <a:bodyPr>
            <a:normAutofit/>
          </a:bodyPr>
          <a:lstStyle/>
          <a:p>
            <a:pPr marL="0" indent="0">
              <a:lnSpc>
                <a:spcPct val="120000"/>
              </a:lnSpc>
              <a:spcBef>
                <a:spcPts val="600"/>
              </a:spcBef>
              <a:buNone/>
            </a:pPr>
            <a:r>
              <a:rPr lang="en-GB" sz="2600" b="1" dirty="0"/>
              <a:t>Professional Skills</a:t>
            </a:r>
          </a:p>
          <a:p>
            <a:pPr marL="514350" lvl="0" indent="-514350">
              <a:lnSpc>
                <a:spcPct val="120000"/>
              </a:lnSpc>
              <a:buFont typeface="+mj-lt"/>
              <a:buAutoNum type="arabicPeriod" startAt="6"/>
            </a:pPr>
            <a:r>
              <a:rPr lang="en-GB" sz="2600" dirty="0"/>
              <a:t>Implement a simple application using an appropriate programming language</a:t>
            </a:r>
            <a:r>
              <a:rPr lang="en-US" sz="2600" dirty="0"/>
              <a:t>.</a:t>
            </a:r>
          </a:p>
          <a:p>
            <a:pPr marL="514350" lvl="0" indent="-514350">
              <a:lnSpc>
                <a:spcPct val="120000"/>
              </a:lnSpc>
              <a:buFont typeface="+mj-lt"/>
              <a:buAutoNum type="arabicPeriod" startAt="6"/>
            </a:pPr>
            <a:r>
              <a:rPr lang="en-GB" sz="2600" dirty="0"/>
              <a:t>Describe the legal and security issues related to software development</a:t>
            </a:r>
            <a:r>
              <a:rPr lang="en-US" sz="2600" dirty="0"/>
              <a:t>.</a:t>
            </a:r>
          </a:p>
          <a:p>
            <a:pPr marL="514350" lvl="0" indent="-514350">
              <a:lnSpc>
                <a:spcPct val="120000"/>
              </a:lnSpc>
              <a:buFont typeface="+mj-lt"/>
              <a:buAutoNum type="arabicPeriod" startAt="6"/>
            </a:pPr>
            <a:r>
              <a:rPr lang="en-US" sz="2600" dirty="0"/>
              <a:t>Discuss own performance whilst constructing a software solution.</a:t>
            </a:r>
          </a:p>
        </p:txBody>
      </p:sp>
      <p:sp>
        <p:nvSpPr>
          <p:cNvPr id="4" name="Title 3">
            <a:extLst>
              <a:ext uri="{FF2B5EF4-FFF2-40B4-BE49-F238E27FC236}">
                <a16:creationId xmlns:a16="http://schemas.microsoft.com/office/drawing/2014/main" id="{A82195EF-C21A-40FF-B62C-5968EFA3677A}"/>
              </a:ext>
            </a:extLst>
          </p:cNvPr>
          <p:cNvSpPr>
            <a:spLocks noGrp="1"/>
          </p:cNvSpPr>
          <p:nvPr>
            <p:ph type="title"/>
          </p:nvPr>
        </p:nvSpPr>
        <p:spPr/>
        <p:txBody>
          <a:bodyPr/>
          <a:lstStyle/>
          <a:p>
            <a:r>
              <a:rPr lang="en-GB" dirty="0"/>
              <a:t>Learning outcomes (p</a:t>
            </a:r>
            <a:r>
              <a:rPr lang="en-US" dirty="0"/>
              <a:t>art 2.</a:t>
            </a:r>
            <a:r>
              <a:rPr lang="en-GB" dirty="0"/>
              <a:t>)</a:t>
            </a:r>
          </a:p>
        </p:txBody>
      </p:sp>
      <p:sp>
        <p:nvSpPr>
          <p:cNvPr id="6" name="Slide Number Placeholder 3">
            <a:extLst>
              <a:ext uri="{FF2B5EF4-FFF2-40B4-BE49-F238E27FC236}">
                <a16:creationId xmlns:a16="http://schemas.microsoft.com/office/drawing/2014/main" id="{9DB93902-4F11-4D6E-8A46-EDA6916B0EA0}"/>
              </a:ext>
            </a:extLst>
          </p:cNvPr>
          <p:cNvSpPr>
            <a:spLocks noGrp="1"/>
          </p:cNvSpPr>
          <p:nvPr>
            <p:ph type="sldNum" sz="quarter" idx="12"/>
          </p:nvPr>
        </p:nvSpPr>
        <p:spPr>
          <a:xfrm>
            <a:off x="11336942" y="6516000"/>
            <a:ext cx="500564" cy="216000"/>
          </a:xfrm>
        </p:spPr>
        <p:txBody>
          <a:bodyPr/>
          <a:lstStyle/>
          <a:p>
            <a:fld id="{7CC91C18-2D9D-461C-87BF-48086B644113}" type="slidenum">
              <a:rPr lang="en-GB" smtClean="0"/>
              <a:t>7</a:t>
            </a:fld>
            <a:endParaRPr lang="en-GB"/>
          </a:p>
        </p:txBody>
      </p:sp>
      <p:pic>
        <p:nvPicPr>
          <p:cNvPr id="11" name="Picture 10" descr="A picture containing text, sky, sign, outdoor&#10;&#10;Description automatically generated">
            <a:extLst>
              <a:ext uri="{FF2B5EF4-FFF2-40B4-BE49-F238E27FC236}">
                <a16:creationId xmlns:a16="http://schemas.microsoft.com/office/drawing/2014/main" id="{9B08F263-25A2-4BCE-BC36-730AF2F6689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515198" y="1817312"/>
            <a:ext cx="5502035" cy="3663438"/>
          </a:xfrm>
          <a:prstGeom prst="rect">
            <a:avLst/>
          </a:prstGeom>
        </p:spPr>
      </p:pic>
    </p:spTree>
    <p:extLst>
      <p:ext uri="{BB962C8B-B14F-4D97-AF65-F5344CB8AC3E}">
        <p14:creationId xmlns:p14="http://schemas.microsoft.com/office/powerpoint/2010/main" val="2382473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342E2F-E4D2-423A-B12C-F2DB101FF009}"/>
              </a:ext>
            </a:extLst>
          </p:cNvPr>
          <p:cNvSpPr>
            <a:spLocks noGrp="1"/>
          </p:cNvSpPr>
          <p:nvPr>
            <p:ph idx="1"/>
          </p:nvPr>
        </p:nvSpPr>
        <p:spPr>
          <a:xfrm>
            <a:off x="383721" y="1088398"/>
            <a:ext cx="11478986" cy="5088565"/>
          </a:xfrm>
        </p:spPr>
        <p:txBody>
          <a:bodyPr>
            <a:normAutofit/>
          </a:bodyPr>
          <a:lstStyle/>
          <a:p>
            <a:pPr marL="0" indent="0">
              <a:lnSpc>
                <a:spcPct val="110000"/>
              </a:lnSpc>
              <a:buNone/>
            </a:pPr>
            <a:r>
              <a:rPr lang="en-GB" dirty="0"/>
              <a:t>This module will examine the following topics: </a:t>
            </a:r>
          </a:p>
          <a:p>
            <a:pPr>
              <a:lnSpc>
                <a:spcPct val="110000"/>
              </a:lnSpc>
            </a:pPr>
            <a:r>
              <a:rPr lang="en-GB" dirty="0"/>
              <a:t>Basic Java syntax (class declarations, reserved words, variables, identifiers etc.).</a:t>
            </a:r>
          </a:p>
          <a:p>
            <a:pPr>
              <a:lnSpc>
                <a:spcPct val="110000"/>
              </a:lnSpc>
            </a:pPr>
            <a:r>
              <a:rPr lang="en-GB" dirty="0"/>
              <a:t>Software development tools (IDEs such as NetBeans).</a:t>
            </a:r>
          </a:p>
          <a:p>
            <a:pPr>
              <a:lnSpc>
                <a:spcPct val="110000"/>
              </a:lnSpc>
            </a:pPr>
            <a:r>
              <a:rPr lang="en-GB" dirty="0"/>
              <a:t>Input and output (including file handling).</a:t>
            </a:r>
          </a:p>
          <a:p>
            <a:pPr>
              <a:lnSpc>
                <a:spcPct val="110000"/>
              </a:lnSpc>
            </a:pPr>
            <a:r>
              <a:rPr lang="en-GB" dirty="0"/>
              <a:t>Software documentation using source code comments.</a:t>
            </a:r>
          </a:p>
          <a:p>
            <a:pPr>
              <a:lnSpc>
                <a:spcPct val="110000"/>
              </a:lnSpc>
            </a:pPr>
            <a:r>
              <a:rPr lang="en-GB" dirty="0"/>
              <a:t>Software testing using formal test cases.</a:t>
            </a:r>
          </a:p>
          <a:p>
            <a:pPr>
              <a:lnSpc>
                <a:spcPct val="110000"/>
              </a:lnSpc>
            </a:pPr>
            <a:r>
              <a:rPr lang="en-GB" dirty="0"/>
              <a:t>Java’s implementation of object-orientation.</a:t>
            </a:r>
          </a:p>
        </p:txBody>
      </p:sp>
      <p:sp>
        <p:nvSpPr>
          <p:cNvPr id="4" name="Title 3">
            <a:extLst>
              <a:ext uri="{FF2B5EF4-FFF2-40B4-BE49-F238E27FC236}">
                <a16:creationId xmlns:a16="http://schemas.microsoft.com/office/drawing/2014/main" id="{464234BA-CE82-447D-BB30-DA780473EBC2}"/>
              </a:ext>
            </a:extLst>
          </p:cNvPr>
          <p:cNvSpPr>
            <a:spLocks noGrp="1"/>
          </p:cNvSpPr>
          <p:nvPr>
            <p:ph type="title"/>
          </p:nvPr>
        </p:nvSpPr>
        <p:spPr/>
        <p:txBody>
          <a:bodyPr/>
          <a:lstStyle/>
          <a:p>
            <a:r>
              <a:rPr lang="en-GB" dirty="0"/>
              <a:t>Indicative content</a:t>
            </a:r>
          </a:p>
        </p:txBody>
      </p:sp>
      <p:sp>
        <p:nvSpPr>
          <p:cNvPr id="6" name="Slide Number Placeholder 3">
            <a:extLst>
              <a:ext uri="{FF2B5EF4-FFF2-40B4-BE49-F238E27FC236}">
                <a16:creationId xmlns:a16="http://schemas.microsoft.com/office/drawing/2014/main" id="{5FAC2692-29CE-40E2-927B-833C817E24C8}"/>
              </a:ext>
            </a:extLst>
          </p:cNvPr>
          <p:cNvSpPr>
            <a:spLocks noGrp="1"/>
          </p:cNvSpPr>
          <p:nvPr>
            <p:ph type="sldNum" sz="quarter" idx="12"/>
          </p:nvPr>
        </p:nvSpPr>
        <p:spPr>
          <a:xfrm>
            <a:off x="11336942" y="6516000"/>
            <a:ext cx="500564" cy="216000"/>
          </a:xfrm>
        </p:spPr>
        <p:txBody>
          <a:bodyPr/>
          <a:lstStyle/>
          <a:p>
            <a:fld id="{7CC91C18-2D9D-461C-87BF-48086B644113}" type="slidenum">
              <a:rPr lang="en-GB" smtClean="0"/>
              <a:t>8</a:t>
            </a:fld>
            <a:endParaRPr lang="en-GB"/>
          </a:p>
        </p:txBody>
      </p:sp>
      <p:pic>
        <p:nvPicPr>
          <p:cNvPr id="10" name="Picture 9" descr="Logo&#10;&#10;Description automatically generated">
            <a:extLst>
              <a:ext uri="{FF2B5EF4-FFF2-40B4-BE49-F238E27FC236}">
                <a16:creationId xmlns:a16="http://schemas.microsoft.com/office/drawing/2014/main" id="{231D437C-599B-49CD-B52B-64330BEFB16A}"/>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763254" y="2427410"/>
            <a:ext cx="2045025" cy="3749553"/>
          </a:xfrm>
          <a:prstGeom prst="rect">
            <a:avLst/>
          </a:prstGeom>
        </p:spPr>
      </p:pic>
    </p:spTree>
    <p:extLst>
      <p:ext uri="{BB962C8B-B14F-4D97-AF65-F5344CB8AC3E}">
        <p14:creationId xmlns:p14="http://schemas.microsoft.com/office/powerpoint/2010/main" val="3643506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2A6B06-BB23-4C6A-B79B-73FEE7F30B69}"/>
              </a:ext>
            </a:extLst>
          </p:cNvPr>
          <p:cNvSpPr>
            <a:spLocks noGrp="1"/>
          </p:cNvSpPr>
          <p:nvPr>
            <p:ph idx="1"/>
          </p:nvPr>
        </p:nvSpPr>
        <p:spPr>
          <a:xfrm>
            <a:off x="383720" y="1088398"/>
            <a:ext cx="11448279" cy="5166097"/>
          </a:xfrm>
        </p:spPr>
        <p:txBody>
          <a:bodyPr>
            <a:normAutofit/>
          </a:bodyPr>
          <a:lstStyle/>
          <a:p>
            <a:pPr marL="0" indent="0">
              <a:lnSpc>
                <a:spcPct val="110000"/>
              </a:lnSpc>
              <a:spcBef>
                <a:spcPts val="400"/>
              </a:spcBef>
              <a:buNone/>
            </a:pPr>
            <a:r>
              <a:rPr lang="en-US" sz="2400" dirty="0"/>
              <a:t>This assessment will require students to design, implement, and test an application that processes simple data and displays the results. </a:t>
            </a:r>
          </a:p>
          <a:p>
            <a:pPr marL="0" indent="0">
              <a:lnSpc>
                <a:spcPct val="110000"/>
              </a:lnSpc>
              <a:spcBef>
                <a:spcPts val="400"/>
              </a:spcBef>
              <a:buNone/>
            </a:pPr>
            <a:endParaRPr lang="en-US" sz="2400" dirty="0"/>
          </a:p>
          <a:p>
            <a:pPr marL="0" indent="0">
              <a:lnSpc>
                <a:spcPct val="110000"/>
              </a:lnSpc>
              <a:spcBef>
                <a:spcPts val="400"/>
              </a:spcBef>
              <a:buNone/>
            </a:pPr>
            <a:endParaRPr lang="en-US" sz="2400" dirty="0"/>
          </a:p>
        </p:txBody>
      </p:sp>
      <p:sp>
        <p:nvSpPr>
          <p:cNvPr id="4" name="Title 3">
            <a:extLst>
              <a:ext uri="{FF2B5EF4-FFF2-40B4-BE49-F238E27FC236}">
                <a16:creationId xmlns:a16="http://schemas.microsoft.com/office/drawing/2014/main" id="{01B31F68-CFE1-4630-8BB0-86DB5C5EDE2F}"/>
              </a:ext>
            </a:extLst>
          </p:cNvPr>
          <p:cNvSpPr>
            <a:spLocks noGrp="1"/>
          </p:cNvSpPr>
          <p:nvPr>
            <p:ph type="title"/>
          </p:nvPr>
        </p:nvSpPr>
        <p:spPr/>
        <p:txBody>
          <a:bodyPr/>
          <a:lstStyle/>
          <a:p>
            <a:r>
              <a:rPr lang="en-GB" dirty="0"/>
              <a:t>Assessment</a:t>
            </a:r>
          </a:p>
        </p:txBody>
      </p:sp>
      <p:pic>
        <p:nvPicPr>
          <p:cNvPr id="6" name="Content Placeholder 10" descr="A close up of a piece of paper&#10;&#10;Description automatically generated">
            <a:extLst>
              <a:ext uri="{FF2B5EF4-FFF2-40B4-BE49-F238E27FC236}">
                <a16:creationId xmlns:a16="http://schemas.microsoft.com/office/drawing/2014/main" id="{3EDF36C1-5EE2-4345-8A90-8FB621CFA8DA}"/>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4383" y="2826657"/>
            <a:ext cx="3800107" cy="2545280"/>
          </a:xfrm>
          <a:prstGeom prst="rect">
            <a:avLst/>
          </a:prstGeom>
        </p:spPr>
      </p:pic>
      <p:sp>
        <p:nvSpPr>
          <p:cNvPr id="7" name="Slide Number Placeholder 3">
            <a:extLst>
              <a:ext uri="{FF2B5EF4-FFF2-40B4-BE49-F238E27FC236}">
                <a16:creationId xmlns:a16="http://schemas.microsoft.com/office/drawing/2014/main" id="{D94636F2-5905-407B-A2D8-32849353F691}"/>
              </a:ext>
            </a:extLst>
          </p:cNvPr>
          <p:cNvSpPr>
            <a:spLocks noGrp="1"/>
          </p:cNvSpPr>
          <p:nvPr>
            <p:ph type="sldNum" sz="quarter" idx="12"/>
          </p:nvPr>
        </p:nvSpPr>
        <p:spPr>
          <a:xfrm>
            <a:off x="11336942" y="6516000"/>
            <a:ext cx="500564" cy="216000"/>
          </a:xfrm>
        </p:spPr>
        <p:txBody>
          <a:bodyPr/>
          <a:lstStyle/>
          <a:p>
            <a:fld id="{7CC91C18-2D9D-461C-87BF-48086B644113}" type="slidenum">
              <a:rPr lang="en-GB" smtClean="0"/>
              <a:t>9</a:t>
            </a:fld>
            <a:endParaRPr lang="en-GB"/>
          </a:p>
        </p:txBody>
      </p:sp>
      <p:sp>
        <p:nvSpPr>
          <p:cNvPr id="9" name="Content Placeholder 1">
            <a:extLst>
              <a:ext uri="{FF2B5EF4-FFF2-40B4-BE49-F238E27FC236}">
                <a16:creationId xmlns:a16="http://schemas.microsoft.com/office/drawing/2014/main" id="{58551F32-0699-49E1-B8FA-ECE47C845475}"/>
              </a:ext>
            </a:extLst>
          </p:cNvPr>
          <p:cNvSpPr txBox="1">
            <a:spLocks/>
          </p:cNvSpPr>
          <p:nvPr/>
        </p:nvSpPr>
        <p:spPr>
          <a:xfrm>
            <a:off x="4645152" y="2049649"/>
            <a:ext cx="7417510" cy="4099297"/>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spcBef>
                <a:spcPts val="600"/>
              </a:spcBef>
              <a:buFont typeface="Arial" panose="020B0604020202020204" pitchFamily="34" charset="0"/>
              <a:buNone/>
            </a:pPr>
            <a:r>
              <a:rPr lang="en-US" sz="2400" dirty="0"/>
              <a:t>Students will be assessed for:</a:t>
            </a:r>
          </a:p>
          <a:p>
            <a:pPr>
              <a:lnSpc>
                <a:spcPct val="110000"/>
              </a:lnSpc>
              <a:spcBef>
                <a:spcPts val="400"/>
              </a:spcBef>
            </a:pPr>
            <a:r>
              <a:rPr lang="en-US" sz="2400" dirty="0"/>
              <a:t>appropriate data input/validation, </a:t>
            </a:r>
          </a:p>
          <a:p>
            <a:pPr>
              <a:lnSpc>
                <a:spcPct val="110000"/>
              </a:lnSpc>
              <a:spcBef>
                <a:spcPts val="400"/>
              </a:spcBef>
            </a:pPr>
            <a:r>
              <a:rPr lang="en-US" sz="2400" dirty="0"/>
              <a:t>use of basic object orientated techniques (classes, objects, methods, and encapsulation); </a:t>
            </a:r>
          </a:p>
          <a:p>
            <a:pPr>
              <a:lnSpc>
                <a:spcPct val="110000"/>
              </a:lnSpc>
              <a:spcBef>
                <a:spcPts val="400"/>
              </a:spcBef>
            </a:pPr>
            <a:r>
              <a:rPr lang="en-US" sz="2400" dirty="0"/>
              <a:t>adherence to coding house style; </a:t>
            </a:r>
          </a:p>
          <a:p>
            <a:pPr>
              <a:lnSpc>
                <a:spcPct val="110000"/>
              </a:lnSpc>
              <a:spcBef>
                <a:spcPts val="400"/>
              </a:spcBef>
            </a:pPr>
            <a:r>
              <a:rPr lang="en-US" sz="2400" dirty="0"/>
              <a:t>their performance and workload management; overall completeness/effectiveness of the solution, </a:t>
            </a:r>
          </a:p>
          <a:p>
            <a:pPr>
              <a:lnSpc>
                <a:spcPct val="110000"/>
              </a:lnSpc>
              <a:spcBef>
                <a:spcPts val="400"/>
              </a:spcBef>
            </a:pPr>
            <a:r>
              <a:rPr lang="en-US" sz="2400" dirty="0"/>
              <a:t>Testing (test cases) and evaluation with </a:t>
            </a:r>
            <a:r>
              <a:rPr lang="en-US" sz="2400" dirty="0" err="1"/>
              <a:t>secuty</a:t>
            </a:r>
            <a:r>
              <a:rPr lang="en-US" sz="2400" dirty="0"/>
              <a:t> and legal considerations (700-word reflective report).</a:t>
            </a:r>
          </a:p>
          <a:p>
            <a:pPr marL="0" indent="0">
              <a:lnSpc>
                <a:spcPct val="110000"/>
              </a:lnSpc>
              <a:spcBef>
                <a:spcPts val="400"/>
              </a:spcBef>
              <a:buFont typeface="Arial" panose="020B0604020202020204" pitchFamily="34" charset="0"/>
              <a:buNone/>
            </a:pPr>
            <a:endParaRPr lang="en-US" sz="2400" dirty="0"/>
          </a:p>
        </p:txBody>
      </p:sp>
    </p:spTree>
    <p:extLst>
      <p:ext uri="{BB962C8B-B14F-4D97-AF65-F5344CB8AC3E}">
        <p14:creationId xmlns:p14="http://schemas.microsoft.com/office/powerpoint/2010/main" val="976054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8970A9"/>
      </a:dk2>
      <a:lt2>
        <a:srgbClr val="BFBFBF"/>
      </a:lt2>
      <a:accent1>
        <a:srgbClr val="6C2787"/>
      </a:accent1>
      <a:accent2>
        <a:srgbClr val="F79646"/>
      </a:accent2>
      <a:accent3>
        <a:srgbClr val="9BBB59"/>
      </a:accent3>
      <a:accent4>
        <a:srgbClr val="C0504D"/>
      </a:accent4>
      <a:accent5>
        <a:srgbClr val="4F81BD"/>
      </a:accent5>
      <a:accent6>
        <a:srgbClr val="4BACC6"/>
      </a:accent6>
      <a:hlink>
        <a:srgbClr val="0563C1"/>
      </a:hlink>
      <a:folHlink>
        <a:srgbClr val="F7964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ntro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1332</Words>
  <Application>Microsoft Office PowerPoint</Application>
  <PresentationFormat>Widescreen</PresentationFormat>
  <Paragraphs>174</Paragraphs>
  <Slides>18</Slides>
  <Notes>2</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18</vt:i4>
      </vt:variant>
    </vt:vector>
  </HeadingPairs>
  <TitlesOfParts>
    <vt:vector size="22" baseType="lpstr">
      <vt:lpstr>Arial</vt:lpstr>
      <vt:lpstr>Calibri</vt:lpstr>
      <vt:lpstr>Office Theme</vt:lpstr>
      <vt:lpstr>Intro slide</vt:lpstr>
      <vt:lpstr>PowerPoint Presentation</vt:lpstr>
      <vt:lpstr>Teaching team</vt:lpstr>
      <vt:lpstr>Today’s agenda</vt:lpstr>
      <vt:lpstr>Module introduction</vt:lpstr>
      <vt:lpstr>Module aims</vt:lpstr>
      <vt:lpstr>Learning outcomes (part 1.)</vt:lpstr>
      <vt:lpstr>Learning outcomes (part 2.)</vt:lpstr>
      <vt:lpstr>Indicative content</vt:lpstr>
      <vt:lpstr>Assessment</vt:lpstr>
      <vt:lpstr>Scheduled time (part 1.)</vt:lpstr>
      <vt:lpstr>Scheduled time (part 2.)</vt:lpstr>
      <vt:lpstr>Self directed study time</vt:lpstr>
      <vt:lpstr>Schedule</vt:lpstr>
      <vt:lpstr>See Reading Lists Online</vt:lpstr>
      <vt:lpstr>Getting support</vt:lpstr>
      <vt:lpstr>Getting support (part 1.)</vt:lpstr>
      <vt:lpstr>Getting support (part 2.)</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2020-09-17T20:38:56Z</dcterms:created>
  <dcterms:modified xsi:type="dcterms:W3CDTF">2022-09-25T13:48:06Z</dcterms:modified>
</cp:coreProperties>
</file>