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3" r:id="rId3"/>
    <p:sldId id="336" r:id="rId4"/>
    <p:sldId id="343" r:id="rId5"/>
    <p:sldId id="337" r:id="rId6"/>
    <p:sldId id="370" r:id="rId7"/>
    <p:sldId id="371" r:id="rId8"/>
    <p:sldId id="372" r:id="rId9"/>
    <p:sldId id="338" r:id="rId10"/>
    <p:sldId id="353" r:id="rId11"/>
    <p:sldId id="344" r:id="rId12"/>
    <p:sldId id="339" r:id="rId13"/>
    <p:sldId id="346" r:id="rId14"/>
    <p:sldId id="345" r:id="rId15"/>
    <p:sldId id="341" r:id="rId16"/>
    <p:sldId id="347" r:id="rId17"/>
    <p:sldId id="348" r:id="rId18"/>
    <p:sldId id="349" r:id="rId19"/>
    <p:sldId id="350" r:id="rId20"/>
    <p:sldId id="351" r:id="rId21"/>
    <p:sldId id="352" r:id="rId22"/>
    <p:sldId id="355" r:id="rId23"/>
    <p:sldId id="354" r:id="rId24"/>
    <p:sldId id="357" r:id="rId25"/>
    <p:sldId id="356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4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CE6B-EF9B-47BF-90A2-7581FC84281F}" v="53" dt="2022-09-19T17:21:18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79225" autoAdjust="0"/>
  </p:normalViewPr>
  <p:slideViewPr>
    <p:cSldViewPr snapToGrid="0">
      <p:cViewPr varScale="1">
        <p:scale>
          <a:sx n="80" d="100"/>
          <a:sy n="80" d="100"/>
        </p:scale>
        <p:origin x="11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Cloud System DevOps (CIS3003-N)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6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Lecture: Primitive Types and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Lecture: Primitive Types and Operators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rangeorb.blogspot.com/2007/10/noory-meet-flintstone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manthaleelee.blogspot.com/2009_06_01_archiv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java/nutsandbolts/operator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tepad-117597_640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688A-B353-41F0-B3D2-7C295C4B0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Primitive Types and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A8E1-53E0-43BF-96A8-BF045388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6D12A-7EB0-42A0-A350-7E15C90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93F0D5-0394-7586-ABAC-A140D000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12405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A4FF96-33D1-46DA-82E9-0255EDB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primitive</a:t>
            </a:r>
            <a:r>
              <a:rPr lang="en-GB" altLang="en-US" dirty="0"/>
              <a:t> data types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3CDFA3-937B-4EAB-BC41-4790C56D3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supports 8 primitive date types.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6350D-4987-4865-B8EE-B8395C31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10</a:t>
            </a:fld>
            <a:endParaRPr lang="en-GB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CC4569F-DC09-C092-D5B2-49975E11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17264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E337-9A26-4891-9489-48614D39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Primitive 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62E7-B599-4B86-B492-FCDBEE2E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</a:t>
            </a:r>
            <a:r>
              <a:rPr lang="en-US" b="1" dirty="0"/>
              <a:t>statically-typed</a:t>
            </a:r>
            <a:r>
              <a:rPr lang="en-US" dirty="0"/>
              <a:t> language. This means that the type of each variable must be declared before use.</a:t>
            </a:r>
          </a:p>
          <a:p>
            <a:r>
              <a:rPr lang="en-US" dirty="0"/>
              <a:t>A variable’s type determines the values it may contain, plus the operations that may be performed on it.</a:t>
            </a:r>
          </a:p>
          <a:p>
            <a:r>
              <a:rPr lang="en-US" dirty="0"/>
              <a:t>There are eight primitive data types supported by the Java programming language.</a:t>
            </a:r>
          </a:p>
          <a:p>
            <a:r>
              <a:rPr lang="en-US" dirty="0"/>
              <a:t>We will be concentrating on four of them in </a:t>
            </a:r>
            <a:br>
              <a:rPr lang="en-US" dirty="0"/>
            </a:br>
            <a:r>
              <a:rPr lang="en-US" dirty="0"/>
              <a:t>the early exercises: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and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6AC2-2549-4B3B-BF40-F21A301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C785E5-F33B-4520-9217-F6FE5E63D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5" b="96104" l="6612" r="92562">
                        <a14:foregroundMark x1="6612" y1="44589" x2="6612" y2="44589"/>
                        <a14:foregroundMark x1="38843" y1="83550" x2="38843" y2="83550"/>
                        <a14:foregroundMark x1="69421" y1="95238" x2="69421" y2="95238"/>
                        <a14:foregroundMark x1="14050" y1="96104" x2="14050" y2="96104"/>
                        <a14:foregroundMark x1="92562" y1="92208" x2="92562" y2="92208"/>
                        <a14:foregroundMark x1="76033" y1="13420" x2="76033" y2="13420"/>
                        <a14:foregroundMark x1="61157" y1="6494" x2="61157" y2="6494"/>
                        <a14:foregroundMark x1="42975" y1="3896" x2="42975" y2="3896"/>
                        <a14:foregroundMark x1="46281" y1="2165" x2="46281" y2="2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27103" y="4314824"/>
            <a:ext cx="1152525" cy="2200275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0AA8FDA-A404-C020-9272-3A141CA5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3066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360-192A-4981-B5D8-18EA655A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8BF9-3E0B-43C5-AC1E-DBE972F7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data can be; </a:t>
            </a:r>
          </a:p>
          <a:p>
            <a:pPr lvl="1"/>
            <a:r>
              <a:rPr lang="en-US" sz="2800" dirty="0"/>
              <a:t>an </a:t>
            </a:r>
            <a:r>
              <a:rPr lang="en-US" sz="2800" b="1" dirty="0"/>
              <a:t>integer</a:t>
            </a:r>
            <a:r>
              <a:rPr lang="en-US" sz="2800" dirty="0"/>
              <a:t> (whole number),</a:t>
            </a:r>
          </a:p>
          <a:p>
            <a:pPr lvl="1"/>
            <a:r>
              <a:rPr lang="en-US" sz="2800" b="1" dirty="0"/>
              <a:t>fractional</a:t>
            </a:r>
            <a:r>
              <a:rPr lang="en-US" sz="2800" dirty="0"/>
              <a:t> (with decimal point).</a:t>
            </a:r>
          </a:p>
          <a:p>
            <a:r>
              <a:rPr lang="en-US" dirty="0"/>
              <a:t>An </a:t>
            </a:r>
            <a:r>
              <a:rPr lang="en-US" u="sng" dirty="0"/>
              <a:t>integer primitive type</a:t>
            </a:r>
            <a:r>
              <a:rPr lang="en-US" dirty="0"/>
              <a:t> in Java is </a:t>
            </a:r>
            <a:r>
              <a:rPr lang="en-GB" b="0" u="sng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u="sng" dirty="0"/>
              <a:t>fractional primitive type</a:t>
            </a:r>
            <a:r>
              <a:rPr lang="en-US" dirty="0"/>
              <a:t> in Java is </a:t>
            </a:r>
            <a:r>
              <a:rPr lang="en-US" u="sng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.</a:t>
            </a:r>
          </a:p>
          <a:p>
            <a:r>
              <a:rPr lang="en-US" dirty="0"/>
              <a:t>As mentioned, other primitive types include: </a:t>
            </a:r>
          </a:p>
          <a:p>
            <a:pPr lvl="1"/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short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long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/>
              <a:t>, and </a:t>
            </a:r>
            <a:r>
              <a:rPr lang="en-US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3200" dirty="0"/>
              <a:t>.</a:t>
            </a:r>
            <a:endParaRPr lang="en-US" sz="2800" dirty="0">
              <a:solidFill>
                <a:srgbClr val="267F99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AFC2D-AA34-4ECB-BE45-B84D16B4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20D5E9E2-D930-4CD6-A44A-6FA010A6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555" l="2500" r="94500">
                        <a14:foregroundMark x1="77000" y1="10694" x2="77000" y2="10694"/>
                        <a14:foregroundMark x1="69500" y1="5491" x2="69500" y2="5491"/>
                        <a14:foregroundMark x1="87000" y1="2601" x2="87000" y2="2601"/>
                        <a14:foregroundMark x1="90000" y1="1156" x2="90000" y2="1156"/>
                        <a14:foregroundMark x1="94500" y1="12428" x2="94500" y2="12428"/>
                        <a14:foregroundMark x1="82000" y1="6647" x2="82000" y2="6647"/>
                        <a14:foregroundMark x1="81500" y1="6069" x2="81500" y2="6069"/>
                        <a14:foregroundMark x1="61500" y1="15896" x2="61500" y2="15896"/>
                        <a14:foregroundMark x1="9500" y1="49422" x2="9500" y2="49422"/>
                        <a14:foregroundMark x1="2500" y1="51734" x2="2500" y2="51734"/>
                        <a14:foregroundMark x1="59500" y1="17052" x2="59500" y2="17052"/>
                        <a14:foregroundMark x1="46500" y1="86127" x2="46500" y2="86127"/>
                        <a14:foregroundMark x1="41000" y1="83237" x2="41000" y2="83237"/>
                        <a14:foregroundMark x1="34500" y1="93642" x2="34500" y2="93642"/>
                        <a14:foregroundMark x1="81000" y1="98555" x2="81000" y2="98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07879" y="3219449"/>
            <a:ext cx="1905000" cy="329565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4895106-CAD3-C1F9-A8DC-EC67745B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6966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D13D-54D0-48E1-850A-268C49DC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declaring a primitive variable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CAFE-07EA-4C8F-94E8-20730526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</a:t>
            </a:r>
            <a:r>
              <a:rPr lang="en-US" dirty="0"/>
              <a:t> a primitive variable that has no value assigned to it, use the following format: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&lt;type&gt;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&lt;identifier&gt;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Once you have declared a variable you can </a:t>
            </a:r>
            <a:r>
              <a:rPr lang="en-US" b="1" dirty="0"/>
              <a:t>assign</a:t>
            </a:r>
            <a:r>
              <a:rPr lang="en-US" dirty="0"/>
              <a:t> a value to 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&lt;identifier&gt;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&lt;value&gt;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To </a:t>
            </a:r>
            <a:r>
              <a:rPr lang="en-US" b="1" dirty="0"/>
              <a:t>declare and </a:t>
            </a:r>
            <a:r>
              <a:rPr lang="en-GB" b="1" dirty="0"/>
              <a:t>initialise</a:t>
            </a:r>
            <a:r>
              <a:rPr lang="en-US" b="1" dirty="0"/>
              <a:t> </a:t>
            </a:r>
            <a:r>
              <a:rPr lang="en-US" dirty="0"/>
              <a:t>a variable with value </a:t>
            </a:r>
            <a:r>
              <a:rPr lang="en-US" u="sng" dirty="0"/>
              <a:t>in one line</a:t>
            </a:r>
            <a:r>
              <a:rPr lang="en-US" dirty="0"/>
              <a:t>, use the following format: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&lt;type&gt;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&lt;identifier&gt;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&lt;initial value&gt;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3D3A1-AF59-48D5-B1FC-4CE6063C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13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63EE5CE-6131-1072-6246-3BFE1792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6556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A0BB-08E3-4608-9822-BBCFAC7E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“things”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D0A3-F091-4511-9D63-D16BDF94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Identifiers</a:t>
            </a:r>
            <a:r>
              <a:rPr lang="en-US" dirty="0"/>
              <a:t> are names we give programs and variables.</a:t>
            </a:r>
          </a:p>
          <a:p>
            <a:r>
              <a:rPr lang="en-US" dirty="0"/>
              <a:t>Can contain alphabetic, numeric, underscore _ or $ symbols only.</a:t>
            </a:r>
          </a:p>
          <a:p>
            <a:r>
              <a:rPr lang="en-US" dirty="0"/>
              <a:t>Must </a:t>
            </a:r>
            <a:r>
              <a:rPr lang="en-US" u="sng" dirty="0"/>
              <a:t>not start</a:t>
            </a:r>
            <a:r>
              <a:rPr lang="en-US" dirty="0"/>
              <a:t> with a number.</a:t>
            </a:r>
          </a:p>
          <a:p>
            <a:r>
              <a:rPr lang="en-US" dirty="0"/>
              <a:t>Java is CASE sensitive.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camelCase</a:t>
            </a:r>
            <a:r>
              <a:rPr lang="en-US" dirty="0"/>
              <a:t> convention:</a:t>
            </a:r>
          </a:p>
          <a:p>
            <a:pPr lvl="1"/>
            <a:r>
              <a:rPr lang="en-US" dirty="0"/>
              <a:t>Capital letters for the start of each word in an </a:t>
            </a:r>
            <a:br>
              <a:rPr lang="en-US" dirty="0"/>
            </a:br>
            <a:r>
              <a:rPr lang="en-US" dirty="0"/>
              <a:t>identifier (no spaces allowed) except for the </a:t>
            </a:r>
            <a:br>
              <a:rPr lang="en-US" dirty="0"/>
            </a:br>
            <a:r>
              <a:rPr lang="en-US" dirty="0"/>
              <a:t>first one!</a:t>
            </a:r>
          </a:p>
          <a:p>
            <a:pPr lvl="1"/>
            <a:r>
              <a:rPr lang="en-US" dirty="0"/>
              <a:t>e.g.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dirty="0"/>
              <a:t>,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heightLimit</a:t>
            </a:r>
            <a:r>
              <a:rPr lang="en-US" dirty="0"/>
              <a:t>,  </a:t>
            </a:r>
            <a:br>
              <a:rPr lang="en-US" dirty="0"/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number1</a:t>
            </a:r>
            <a:r>
              <a:rPr lang="en-US" dirty="0"/>
              <a:t>,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interestRate</a:t>
            </a:r>
            <a:r>
              <a:rPr lang="en-US" dirty="0"/>
              <a:t>.</a:t>
            </a:r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1026" name="Picture 2" descr="Actual programming vs debating 30 minutes on how to name a variable Drake meme">
            <a:extLst>
              <a:ext uri="{FF2B5EF4-FFF2-40B4-BE49-F238E27FC236}">
                <a16:creationId xmlns:a16="http://schemas.microsoft.com/office/drawing/2014/main" id="{6C8BC648-8C94-4087-86EF-D3761684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41" y="2735412"/>
            <a:ext cx="4402646" cy="3779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83C3CAB-4DD5-51F9-88B1-671175B3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2008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915B-8D7E-42FB-8504-D510635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a primitive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E3B1-6DE3-4B49-BA36-C5C44F58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Syntax</a:t>
            </a:r>
            <a:r>
              <a:rPr lang="en-US" sz="2400" dirty="0"/>
              <a:t>	</a:t>
            </a:r>
            <a:r>
              <a:rPr lang="en-US" b="1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 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identifier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u="sng" dirty="0"/>
              <a:t>Examples</a:t>
            </a:r>
            <a:r>
              <a:rPr lang="en-US" sz="2400" dirty="0"/>
              <a:t>	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tvChannel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volume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temperature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give initial values to the data members (aka. </a:t>
            </a:r>
            <a:r>
              <a:rPr lang="en-GB" sz="2400" i="1" dirty="0"/>
              <a:t>initialisation</a:t>
            </a:r>
            <a:r>
              <a:rPr lang="en-US" sz="2400" dirty="0"/>
              <a:t>) 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tvChannel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11.0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28.6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15A2-80A0-4DF3-A84E-AD4F7FEB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15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82CFE88-A80B-8296-DA55-7A042DD5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9436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27FE-401F-4C0B-8476-E03850FD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Primitive variables (</a:t>
            </a:r>
            <a:r>
              <a:rPr lang="en-GB" altLang="en-US" dirty="0">
                <a:solidFill>
                  <a:srgbClr val="267F99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lang="en-GB" altLang="en-U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ABE0-21DD-4F63-82EE-6D062D15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data type is used to store whole numbers.</a:t>
            </a:r>
          </a:p>
          <a:p>
            <a:r>
              <a:rPr lang="en-US" dirty="0"/>
              <a:t>It has a minimum value of -2,147,483,648 and a maximum value of 2,147,483,647 (inclusive).</a:t>
            </a:r>
          </a:p>
          <a:p>
            <a:r>
              <a:rPr lang="en-US" dirty="0"/>
              <a:t>This data type will </a:t>
            </a:r>
            <a:r>
              <a:rPr lang="en-US" i="1" dirty="0"/>
              <a:t>usually</a:t>
            </a:r>
            <a:r>
              <a:rPr lang="en-US" dirty="0"/>
              <a:t> be large enough for the numbers your program will use.</a:t>
            </a:r>
          </a:p>
          <a:p>
            <a:r>
              <a:rPr lang="en-US" dirty="0"/>
              <a:t>To declare and </a:t>
            </a:r>
            <a:r>
              <a:rPr lang="en-GB" dirty="0"/>
              <a:t>initialise</a:t>
            </a:r>
            <a:r>
              <a:rPr lang="en-US" dirty="0"/>
              <a:t> a </a:t>
            </a:r>
            <a:r>
              <a:rPr lang="en-GB" dirty="0"/>
              <a:t>variable</a:t>
            </a:r>
            <a:r>
              <a:rPr lang="en-US" dirty="0"/>
              <a:t> of type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bingo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//&lt;type&gt; &lt;identifier&gt;; 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gameNum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//&lt;type&gt; &lt;identifier&gt; = &lt;value&gt;;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F2E3A-2E30-440C-83CA-16385B28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16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06CE6CD-EC40-7F24-FAAD-1A229266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5997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91DB-830E-43C7-A967-F6A1EF0C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Primitive variables (</a:t>
            </a:r>
            <a:r>
              <a:rPr lang="en-GB" altLang="en-US" dirty="0">
                <a:solidFill>
                  <a:srgbClr val="267F99"/>
                </a:solidFill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lang="en-GB" altLang="en-U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003D-340E-434D-B14B-726A3FE3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data type is used to store floating point numbers (number that can contain a fractional part).</a:t>
            </a:r>
          </a:p>
          <a:p>
            <a:r>
              <a:rPr lang="en-US" dirty="0"/>
              <a:t>It has a minimum value of -1.79 x 10308 and a maximum value of +1.79 x 10308 (inclusive) - </a:t>
            </a:r>
            <a:r>
              <a:rPr lang="en-US" b="1" dirty="0"/>
              <a:t>15 significant figures</a:t>
            </a:r>
            <a:r>
              <a:rPr lang="en-US" dirty="0"/>
              <a:t> of </a:t>
            </a:r>
            <a:r>
              <a:rPr lang="en-US" b="1" dirty="0"/>
              <a:t>accuracy</a:t>
            </a:r>
            <a:r>
              <a:rPr lang="en-US" dirty="0"/>
              <a:t>.</a:t>
            </a:r>
          </a:p>
          <a:p>
            <a:r>
              <a:rPr lang="en-US" dirty="0"/>
              <a:t>This is the range for a 64-bit signed floating-point number.</a:t>
            </a:r>
          </a:p>
          <a:p>
            <a:r>
              <a:rPr lang="en-US" dirty="0"/>
              <a:t>This is the </a:t>
            </a:r>
            <a:r>
              <a:rPr lang="en-US" u="sng" dirty="0"/>
              <a:t>default choice </a:t>
            </a:r>
            <a:r>
              <a:rPr lang="en-US" dirty="0"/>
              <a:t>for floating points.</a:t>
            </a:r>
          </a:p>
          <a:p>
            <a:r>
              <a:rPr lang="en-US" dirty="0"/>
              <a:t>To declare and </a:t>
            </a:r>
            <a:r>
              <a:rPr lang="en-GB" dirty="0"/>
              <a:t>initialise</a:t>
            </a:r>
            <a:r>
              <a:rPr lang="en-US" dirty="0"/>
              <a:t> a variable of type double: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markup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&lt;type&gt; &lt;identifier&gt;; 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overtimeRate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&lt;t&gt; &lt;id&gt; = &lt;val&gt;;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4D5CB-844C-439C-A948-A9B482F6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17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7C3CE26-CE32-4913-F04F-89428F5E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58338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77D7-81C3-47E8-B995-69B15EC0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variables (</a:t>
            </a: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2FC7-3084-4004-8B10-E300CF26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Used for storing </a:t>
            </a:r>
            <a:r>
              <a:rPr lang="en-US" sz="2400" b="1" dirty="0"/>
              <a:t>single alphanumerical </a:t>
            </a:r>
            <a:r>
              <a:rPr lang="en-US" sz="2400" dirty="0"/>
              <a:t>characters.</a:t>
            </a:r>
          </a:p>
          <a:p>
            <a:r>
              <a:rPr lang="en-US" sz="2400" dirty="0"/>
              <a:t>International – All 65,000 Unicode characters are available.</a:t>
            </a:r>
          </a:p>
          <a:p>
            <a:r>
              <a:rPr lang="en-US" sz="2400" dirty="0"/>
              <a:t>Unicode provides a unique number for every character, no matter what the platform, no matter the language.</a:t>
            </a:r>
          </a:p>
          <a:p>
            <a:r>
              <a:rPr lang="en-US" sz="2400" dirty="0"/>
              <a:t>The Unicode standard allows the use of languages with alphabets that cannot be represented with only 256 characters i.e. extended ASCII.</a:t>
            </a:r>
          </a:p>
          <a:p>
            <a:r>
              <a:rPr lang="en-US" sz="2400" dirty="0"/>
              <a:t>To declare and create a variable of type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&lt;type&gt; &lt;identifier&gt;; 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&lt;type&gt; &lt;identifier&gt; = &lt;value&gt;;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vowel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00F6'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 with an umlaut(Ö) 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9DA1-7E7D-45F7-A8B5-A884FD8A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18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7941078-F3AC-9293-4116-5F560ED9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6101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DD3-ED10-4EA4-B1E9-6EDAE315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variables (</a:t>
            </a:r>
            <a:r>
              <a:rPr lang="en-GB" dirty="0" err="1">
                <a:solidFill>
                  <a:srgbClr val="267F99"/>
                </a:solidFill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92B3-CF79-43D3-A3EB-C77C361E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data type has only two possible values: </a:t>
            </a:r>
          </a:p>
          <a:p>
            <a:pPr lvl="1"/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800" dirty="0"/>
              <a:t>. </a:t>
            </a:r>
          </a:p>
          <a:p>
            <a:r>
              <a:rPr lang="en-US" dirty="0"/>
              <a:t>This data type is often used to provide simple flags that track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conditions.</a:t>
            </a:r>
          </a:p>
          <a:p>
            <a:r>
              <a:rPr lang="en-US" dirty="0"/>
              <a:t>For example, you might use a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variable to record whether some coursework has been submitted.</a:t>
            </a:r>
          </a:p>
          <a:p>
            <a:r>
              <a:rPr lang="en-US" dirty="0"/>
              <a:t>To declare and create a variable of type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workSubmitted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&lt;type&gt; &lt;identifier&gt; </a:t>
            </a:r>
            <a:endParaRPr lang="en-US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onTime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&lt;type&gt; &lt;identifier&gt; = &lt;value&gt;;</a:t>
            </a:r>
            <a:endParaRPr lang="en-US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8BF7A-AFCB-4901-B557-FE3ADEAC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19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FA05C89-CEDA-48DA-1E20-9EBB10D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6956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B1B6-D0B3-C469-E603-38D60F9C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424F-28E6-488E-FCC5-8D43A245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Practice the declaration and initialisation of variables.</a:t>
            </a:r>
          </a:p>
          <a:p>
            <a:r>
              <a:rPr lang="en-GB" dirty="0"/>
              <a:t>Describe the primitive types supported in Java 11. </a:t>
            </a:r>
          </a:p>
          <a:p>
            <a:r>
              <a:rPr lang="en-GB" dirty="0"/>
              <a:t>List the common Java operators you will need as beginners.</a:t>
            </a:r>
          </a:p>
          <a:p>
            <a:r>
              <a:rPr lang="en-GB" dirty="0"/>
              <a:t>Identify operator precedence (and the common problems faced by new programmers).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ABE35-B6EB-C7F9-7571-4EB393FB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7966E46-3072-2344-33D0-DE50B494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312538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A356-3DB6-4EE0-935D-13B178B0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389E-053A-41BF-9B1D-61CFC8E0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 not assign a variable an initial value, then the compiler will set a reasonable default for you: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4D8F0-1D48-4892-BD8A-F9D38E98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5DDE5A-F27C-4688-963A-02857F2EC30A}"/>
              </a:ext>
            </a:extLst>
          </p:cNvPr>
          <p:cNvGraphicFramePr>
            <a:graphicFrameLocks noGrp="1"/>
          </p:cNvGraphicFramePr>
          <p:nvPr/>
        </p:nvGraphicFramePr>
        <p:xfrm>
          <a:off x="623410" y="2609060"/>
          <a:ext cx="1094518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590">
                  <a:extLst>
                    <a:ext uri="{9D8B030D-6E8A-4147-A177-3AD203B41FA5}">
                      <a16:colId xmlns:a16="http://schemas.microsoft.com/office/drawing/2014/main" val="4031324295"/>
                    </a:ext>
                  </a:extLst>
                </a:gridCol>
                <a:gridCol w="5472590">
                  <a:extLst>
                    <a:ext uri="{9D8B030D-6E8A-4147-A177-3AD203B41FA5}">
                      <a16:colId xmlns:a16="http://schemas.microsoft.com/office/drawing/2014/main" val="1085957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/>
                        <a:t>Data Type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/>
                        <a:t>Default Value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032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en-GB" sz="2800" dirty="0">
                        <a:latin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53701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3592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'\u0000' (</a:t>
                      </a:r>
                      <a:r>
                        <a:rPr lang="en-GB" sz="2800" dirty="0" err="1">
                          <a:latin typeface="Consolas" panose="020B0609020204030204" pitchFamily="49" charset="0"/>
                        </a:rPr>
                        <a:t>unicode</a:t>
                      </a:r>
                      <a:r>
                        <a:rPr lang="en-GB" sz="2800" dirty="0">
                          <a:latin typeface="Consolas" panose="020B0609020204030204" pitchFamily="49" charset="0"/>
                        </a:rPr>
                        <a:t> for NULL)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6107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31528113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EEC8085-537B-D840-A157-71C7E018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92072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10EA-3B2C-42DE-B570-EFE5C4FF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Summary: Primitive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52F0-377D-4DBA-B52C-78202A38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 far, we have created variables using: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	&lt;type&gt;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&lt;identifier&gt;</a:t>
            </a:r>
            <a:r>
              <a:rPr lang="en-US" sz="2200" dirty="0">
                <a:latin typeface="Consolas" panose="020B0609020204030204" pitchFamily="49" charset="0"/>
              </a:rPr>
              <a:t>; 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or  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	&lt;type&gt;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&lt;identifier&gt;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&lt;initial value&gt;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/>
              <a:t>You can also change the value stored in a variable after it has been assigned:</a:t>
            </a:r>
          </a:p>
          <a:p>
            <a:pPr marL="0" indent="0">
              <a:buNone/>
            </a:pP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bingoNumber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bingoNumber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lvl="1"/>
            <a:r>
              <a:rPr lang="en-US" dirty="0"/>
              <a:t>In the code above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bingoNumber</a:t>
            </a:r>
            <a:r>
              <a:rPr lang="en-US" dirty="0"/>
              <a:t>, which is of type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, is assigned an initial value of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400" dirty="0"/>
              <a:t>.</a:t>
            </a:r>
            <a:endParaRPr lang="en-US" dirty="0"/>
          </a:p>
          <a:p>
            <a:pPr lvl="1"/>
            <a:r>
              <a:rPr lang="en-US" dirty="0"/>
              <a:t>The next line of code changes that value to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2400" dirty="0"/>
              <a:t>.</a:t>
            </a:r>
            <a:endParaRPr lang="en-US" dirty="0"/>
          </a:p>
          <a:p>
            <a:r>
              <a:rPr lang="en-US" sz="2400" dirty="0"/>
              <a:t>Note that you only declare the </a:t>
            </a:r>
            <a:r>
              <a:rPr lang="en-US" sz="2400" b="1" dirty="0"/>
              <a:t>type</a:t>
            </a:r>
            <a:r>
              <a:rPr lang="en-US" sz="2400" dirty="0"/>
              <a:t> of a Java variable once, but you can change the value </a:t>
            </a:r>
            <a:r>
              <a:rPr lang="en-US" sz="2400" b="1" dirty="0"/>
              <a:t>many</a:t>
            </a:r>
            <a:r>
              <a:rPr lang="en-US" sz="2400" dirty="0"/>
              <a:t> times.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E83BF-1580-40F4-A046-94F74002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21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BC613C-2D8B-216A-9DDF-34A9F977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78549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88DA-6F8E-4349-90FD-0932A308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the value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B6C4-F97C-48DE-B318-9F6153DF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create variables of primitive data type, and we can change their values.</a:t>
            </a:r>
          </a:p>
          <a:p>
            <a:pPr lvl="1"/>
            <a:r>
              <a:rPr lang="en-US" sz="2800" dirty="0"/>
              <a:t>…how do we check the values?</a:t>
            </a:r>
          </a:p>
          <a:p>
            <a:r>
              <a:rPr lang="en-US" dirty="0"/>
              <a:t>One option is to print the value out to the console or output window.</a:t>
            </a:r>
          </a:p>
          <a:p>
            <a:pPr lvl="1"/>
            <a:r>
              <a:rPr lang="en-US" sz="2800" dirty="0"/>
              <a:t>Sometimes this is known as </a:t>
            </a:r>
            <a:r>
              <a:rPr lang="en-US" sz="2800" i="1" dirty="0"/>
              <a:t>printing to console</a:t>
            </a:r>
            <a:r>
              <a:rPr lang="en-US" sz="2800" dirty="0"/>
              <a:t>.</a:t>
            </a:r>
          </a:p>
          <a:p>
            <a:r>
              <a:rPr lang="en-US" dirty="0"/>
              <a:t>To do this we use the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dirty="0"/>
              <a:t> class.</a:t>
            </a:r>
          </a:p>
          <a:p>
            <a:r>
              <a:rPr lang="en-US" dirty="0"/>
              <a:t>A java application can write to the console using: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CDC42-C82C-411F-932B-7DF218E7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22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F9490B3-CE99-E096-DA1D-F99794C5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9637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4687-6FAA-4CF3-94F3-D9CABE4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C3E36-C390-42CC-9E4B-E1CFB3D2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23</a:t>
            </a:fld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B5C27B-3E7C-47BA-85F5-5EEE7915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98" y="1572638"/>
            <a:ext cx="6778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70000"/>
            </a:pPr>
            <a:r>
              <a:rPr lang="en-GB" sz="3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altLang="en-US" sz="3200" dirty="0">
              <a:latin typeface="Arial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431793-5B9F-43BB-AEF0-878E62865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25" y="3051750"/>
            <a:ext cx="2783967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Arial" pitchFamily="34" charset="0"/>
              </a:rPr>
              <a:t>The System class is part of the </a:t>
            </a:r>
            <a:r>
              <a:rPr lang="en-GB" alt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java.lang</a:t>
            </a:r>
            <a:r>
              <a:rPr lang="en-GB" alt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GB" altLang="en-US" sz="2000" dirty="0">
                <a:latin typeface="Arial" pitchFamily="34" charset="0"/>
              </a:rPr>
              <a:t>package. It provides access to the native operating system's environment, including the console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7A1C1A8-1896-499A-81C1-6CAC22FD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111" y="3428998"/>
            <a:ext cx="2089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Arial" pitchFamily="34" charset="0"/>
              </a:rPr>
              <a:t>Dot separators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C3D225E-A600-4609-B17D-DD0FAFD92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297" y="4125913"/>
            <a:ext cx="2783966" cy="1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Arial" pitchFamily="34" charset="0"/>
              </a:rPr>
              <a:t>A method called </a:t>
            </a:r>
            <a:r>
              <a:rPr lang="en-GB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altLang="en-US" sz="2000" dirty="0">
                <a:latin typeface="Arial" pitchFamily="34" charset="0"/>
              </a:rPr>
              <a:t> which prints the arguments and adds a newline character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4B9D4F2-4270-4569-AFCD-6869F3F8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56" y="4014344"/>
            <a:ext cx="18002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Arial" pitchFamily="34" charset="0"/>
              </a:rPr>
              <a:t>Arguments to the method.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6E4C3D1-25FB-4C0A-B65F-38C249E7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469" y="2809235"/>
            <a:ext cx="1577594" cy="52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Arial" pitchFamily="34" charset="0"/>
              </a:rPr>
              <a:t>Semi-colon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BA24F63C-C81E-40BA-8CA9-ACBCFCB6D1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8560" y="2157410"/>
            <a:ext cx="1449516" cy="89433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0A4924F-304F-44A4-ACD1-8FCEC8E447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41582" y="2133600"/>
            <a:ext cx="427104" cy="129539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A3E99D40-3D63-4877-A5B3-94C39611E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2727" y="2157409"/>
            <a:ext cx="315149" cy="127158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BC19212-700E-467E-A59C-04C452C681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80" y="2122931"/>
            <a:ext cx="1" cy="181089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F1399D80-D139-4EEF-8DF1-A5122624C6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02856" y="2157407"/>
            <a:ext cx="801431" cy="185693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81FBF117-9724-4C73-970F-9A7C1A29A9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82357" y="2122930"/>
            <a:ext cx="684208" cy="79559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FB413F-85F6-4443-BD91-9BC621BF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5751904"/>
            <a:ext cx="11477506" cy="520192"/>
          </a:xfrm>
        </p:spPr>
        <p:txBody>
          <a:bodyPr/>
          <a:lstStyle/>
          <a:p>
            <a:r>
              <a:rPr lang="en-US" sz="2400" b="1" dirty="0"/>
              <a:t>Note</a:t>
            </a:r>
            <a:r>
              <a:rPr lang="en-US" sz="2400" dirty="0"/>
              <a:t> </a:t>
            </a:r>
            <a:r>
              <a:rPr lang="en-GB" sz="2400" dirty="0"/>
              <a:t>t</a:t>
            </a:r>
            <a:r>
              <a:rPr lang="en-GB" altLang="en-US" sz="2400" dirty="0"/>
              <a:t>o print without a newline character, use the </a:t>
            </a:r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altLang="en-US" sz="2400" dirty="0"/>
              <a:t> method instead.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3349B68-CE3A-937C-1C89-0B275AF3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0016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AE9EE1-AC05-49B2-B705-3EE468E1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313DAB-2721-492E-A309-63ED38FD2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expressions.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9E167-0FE2-46B9-9021-92B06115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24</a:t>
            </a:fld>
            <a:endParaRPr lang="en-GB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AFCD514-70A4-739C-6B67-EE31578F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826168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4741-505A-4703-B750-166A9023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Assignment operator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0BAD-7F93-4FDC-B66F-5DE0B657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Now that we've learned how to declare and </a:t>
            </a:r>
            <a:r>
              <a:rPr lang="en-GB" sz="2600" dirty="0"/>
              <a:t>initialise</a:t>
            </a:r>
            <a:r>
              <a:rPr lang="en-US" sz="2600" dirty="0"/>
              <a:t> variables, you probably want to know how to do something with them.</a:t>
            </a:r>
          </a:p>
          <a:p>
            <a:r>
              <a:rPr lang="en-US" sz="2600" dirty="0"/>
              <a:t>Operators are special symbols that perform specific operations on one or two </a:t>
            </a:r>
            <a:r>
              <a:rPr lang="en-US" sz="2600" i="1" dirty="0"/>
              <a:t>operands</a:t>
            </a:r>
            <a:r>
              <a:rPr lang="en-US" sz="2600" dirty="0"/>
              <a:t>, and then returns a result. </a:t>
            </a:r>
          </a:p>
          <a:p>
            <a:r>
              <a:rPr lang="en-US" sz="2600" dirty="0"/>
              <a:t>We have already seen the assignment operator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endParaRPr lang="en-US" sz="2600" dirty="0">
              <a:latin typeface="Consolas" panose="020B0609020204030204" pitchFamily="49" charset="0"/>
            </a:endParaRPr>
          </a:p>
          <a:p>
            <a:r>
              <a:rPr lang="en-US" sz="2600" dirty="0"/>
              <a:t>It takes two </a:t>
            </a:r>
            <a:r>
              <a:rPr lang="en-US" sz="2600" i="1" dirty="0"/>
              <a:t>operands</a:t>
            </a:r>
            <a:r>
              <a:rPr lang="en-US" sz="2600" dirty="0"/>
              <a:t>.</a:t>
            </a:r>
          </a:p>
          <a:p>
            <a:r>
              <a:rPr lang="en-US" sz="2600" dirty="0"/>
              <a:t>It assigns the value of the operand on the right to the operand on the left: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	</a:t>
            </a:r>
            <a:r>
              <a:rPr lang="en-US" sz="2600" b="1" dirty="0"/>
              <a:t>Syntax:</a:t>
            </a:r>
            <a:r>
              <a:rPr lang="en-US" sz="2600" dirty="0"/>
              <a:t> 	</a:t>
            </a:r>
            <a:r>
              <a:rPr lang="en-US" sz="2600" dirty="0">
                <a:latin typeface="Consolas" panose="020B0609020204030204" pitchFamily="49" charset="0"/>
              </a:rPr>
              <a:t>&lt;operand1&gt; = &lt;operand2&gt;;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Example:</a:t>
            </a:r>
            <a:r>
              <a:rPr lang="en-US" sz="2600" dirty="0"/>
              <a:t> 	 </a:t>
            </a: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bingoNumber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D8B64-FF69-4D7A-9D4F-E137EA1E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25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2EBC04-C563-D36B-28F0-5EEB3DC0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6398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B614-35AD-4626-A16D-43235007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 (part 1.)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580CA-3C78-4A66-8930-CA8B2FBE6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The Java programming language provides operators that perform addition, subtraction, multiplication, and division.</a:t>
            </a:r>
          </a:p>
          <a:p>
            <a:r>
              <a:rPr lang="en-US" sz="2400" dirty="0"/>
              <a:t>There's a good chance you'll </a:t>
            </a:r>
            <a:r>
              <a:rPr lang="en-GB" sz="2400" dirty="0"/>
              <a:t>recognise</a:t>
            </a:r>
            <a:r>
              <a:rPr lang="en-US" sz="2400" dirty="0"/>
              <a:t> them by their counterparts in basic mathematics.</a:t>
            </a:r>
          </a:p>
          <a:p>
            <a:r>
              <a:rPr lang="en-US" sz="2400" dirty="0"/>
              <a:t>The only symbol that might look new to you is "%", which divides one operand by another and returns the remainder as its result.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95D434-3D90-4A13-8933-24952B75775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2" y="2057400"/>
          <a:ext cx="566578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84">
                  <a:extLst>
                    <a:ext uri="{9D8B030D-6E8A-4147-A177-3AD203B41FA5}">
                      <a16:colId xmlns:a16="http://schemas.microsoft.com/office/drawing/2014/main" val="4247144269"/>
                    </a:ext>
                  </a:extLst>
                </a:gridCol>
                <a:gridCol w="3279204">
                  <a:extLst>
                    <a:ext uri="{9D8B030D-6E8A-4147-A177-3AD203B41FA5}">
                      <a16:colId xmlns:a16="http://schemas.microsoft.com/office/drawing/2014/main" val="411996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OPERATOR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/>
                        <a:t>EXPLANATION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8830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Addition operator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47526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Subtraction operator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72010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Multiplication operator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16860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Division operator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9273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Remainder operator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031798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F5EBA-00A8-4D8B-8ED8-03DE802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26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6940B1F-FEB8-6A49-8A35-50B495C5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902611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E2E5-DF83-4449-B363-50001767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 (part 2.)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DCDD-78BD-4415-ABD4-8B46290A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Like the assignment operator, the arithmetic operators are binary operators.</a:t>
            </a:r>
          </a:p>
          <a:p>
            <a:pPr marL="0" indent="0">
              <a:buNone/>
            </a:pPr>
            <a:r>
              <a:rPr lang="en-US" sz="2400" dirty="0"/>
              <a:t>This means they have two operands, separated by the operator itself: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Syntax:</a:t>
            </a:r>
            <a:r>
              <a:rPr lang="en-US" sz="2400" dirty="0"/>
              <a:t> 	</a:t>
            </a:r>
            <a:r>
              <a:rPr lang="en-US" sz="2400" dirty="0">
                <a:latin typeface="Consolas" panose="020B0609020204030204" pitchFamily="49" charset="0"/>
              </a:rPr>
              <a:t>&lt;operand1&gt; + &lt;operand2&gt;;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Example:</a:t>
            </a:r>
            <a:r>
              <a:rPr lang="en-US" sz="2400" dirty="0"/>
              <a:t> 	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2400" dirty="0"/>
              <a:t>The operands can be either </a:t>
            </a:r>
            <a:r>
              <a:rPr lang="en-US" sz="2400" i="1" dirty="0"/>
              <a:t>numbers</a:t>
            </a:r>
            <a:r>
              <a:rPr lang="en-US" sz="2400" dirty="0"/>
              <a:t> or </a:t>
            </a:r>
            <a:r>
              <a:rPr lang="en-US" sz="2400" i="1" dirty="0"/>
              <a:t>variables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For example,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dozen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anotherOne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bakersDozen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dozen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anotherOne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i.e. 13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dozen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</a:t>
            </a:r>
            <a:r>
              <a:rPr lang="en-GB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prints 6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299B6-FA3C-4814-9DB6-2DD77F69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27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445DF91-2C9E-2273-32A2-9C7F4DD5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7558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BA14-E0FC-4E34-BD47-015E9D5B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(part 1.)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7BF3-C15B-4C33-8177-44F82242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of type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can only store whole numbers.</a:t>
            </a:r>
          </a:p>
          <a:p>
            <a:r>
              <a:rPr lang="en-US" dirty="0"/>
              <a:t>If you attempt to store a floating-point number in a variable of type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then the decimal places will be ‘chopped off’.</a:t>
            </a:r>
          </a:p>
          <a:p>
            <a:pPr lvl="1"/>
            <a:r>
              <a:rPr lang="en-US" sz="2800" dirty="0"/>
              <a:t>This is not anything as sophisticated as rounding – the floating points are just lost!</a:t>
            </a:r>
          </a:p>
          <a:p>
            <a:r>
              <a:rPr lang="en-US" dirty="0"/>
              <a:t>In Java parlance, this is known as a loss of precision.</a:t>
            </a:r>
          </a:p>
          <a:p>
            <a:pPr lvl="1"/>
            <a:r>
              <a:rPr lang="en-US" sz="2800" dirty="0"/>
              <a:t>i.e. No room for the decimal places in memory.</a:t>
            </a:r>
          </a:p>
          <a:p>
            <a:r>
              <a:rPr lang="en-US" dirty="0"/>
              <a:t>It can be very serious, depending on the application and the need for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FA7D-9B8A-4FCA-9472-CF121022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28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548875A-C87B-984E-19CC-0C7A437D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0279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C5D-2D9B-4EED-A33C-9F4757FE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(part 2.)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EE50-BAE0-46BD-B177-D4B46F61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assignment will generate a </a:t>
            </a:r>
            <a:r>
              <a:rPr lang="en-US" i="1" dirty="0"/>
              <a:t>compile time </a:t>
            </a:r>
            <a:r>
              <a:rPr lang="en-US" dirty="0"/>
              <a:t>error: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error, no place for the decimal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You can force this assignment with something called an explicit cast: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re-assures the compiler that you don’t mind the loss of precision.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CB090-877D-4E40-9EE8-0BD01018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29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2A27BF1-E97C-5249-9A4D-CBA22924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61274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F13050-3B33-4484-9C75-5347B57A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 Java program 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altLang="en-US" dirty="0"/>
              <a:t>) definition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E6DC-EFFC-4AF1-B688-A2C26DC6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</a:t>
            </a:fld>
            <a:endParaRPr lang="en-GB"/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825EE090-B76A-2378-6054-543A0DF88FC9}"/>
              </a:ext>
            </a:extLst>
          </p:cNvPr>
          <p:cNvSpPr txBox="1">
            <a:spLocks/>
          </p:cNvSpPr>
          <p:nvPr/>
        </p:nvSpPr>
        <p:spPr>
          <a:xfrm>
            <a:off x="360000" y="1075968"/>
            <a:ext cx="11477506" cy="48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GB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* First Java Program</a:t>
            </a:r>
            <a:endParaRPr lang="en-GB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*/</a:t>
            </a:r>
            <a:endParaRPr lang="en-GB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90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  <a:endParaRPr lang="en-GB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* </a:t>
            </a:r>
            <a:r>
              <a:rPr lang="en-GB" sz="1900">
                <a:solidFill>
                  <a:srgbClr val="0000FF"/>
                </a:solidFill>
                <a:latin typeface="Consolas" panose="020B0609020204030204" pitchFamily="49" charset="0"/>
              </a:rPr>
              <a:t>@author</a:t>
            </a: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School of Computing, Engineering &amp; Digital Technologies</a:t>
            </a:r>
            <a:endParaRPr lang="en-GB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*/</a:t>
            </a:r>
            <a:endParaRPr lang="en-GB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9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90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   /**</a:t>
            </a:r>
            <a:endParaRPr lang="en-GB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    * </a:t>
            </a:r>
            <a:r>
              <a:rPr lang="en-GB" sz="1900">
                <a:solidFill>
                  <a:srgbClr val="0000FF"/>
                </a:solidFill>
                <a:latin typeface="Consolas" panose="020B0609020204030204" pitchFamily="49" charset="0"/>
              </a:rPr>
              <a:t>@param</a:t>
            </a: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GB" sz="190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the command line arguments</a:t>
            </a:r>
            <a:endParaRPr lang="en-GB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8000"/>
                </a:solidFill>
                <a:latin typeface="Consolas" panose="020B0609020204030204" pitchFamily="49" charset="0"/>
              </a:rPr>
              <a:t>     */</a:t>
            </a:r>
            <a:endParaRPr lang="en-GB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9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9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90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9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90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190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900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900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900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900">
                <a:solidFill>
                  <a:srgbClr val="A31515"/>
                </a:solidFill>
                <a:latin typeface="Consolas" panose="020B0609020204030204" pitchFamily="49" charset="0"/>
              </a:rPr>
              <a:t>"Welcome to Java Programming"</a:t>
            </a: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9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7B8035-0079-738B-12DB-C7FF831F8A10}"/>
              </a:ext>
            </a:extLst>
          </p:cNvPr>
          <p:cNvSpPr txBox="1"/>
          <p:nvPr/>
        </p:nvSpPr>
        <p:spPr>
          <a:xfrm>
            <a:off x="4514442" y="1956655"/>
            <a:ext cx="4993675" cy="369332"/>
          </a:xfrm>
          <a:prstGeom prst="rect">
            <a:avLst/>
          </a:prstGeom>
          <a:solidFill>
            <a:srgbClr val="6C2787"/>
          </a:solidFill>
          <a:ln w="12700" cap="flat" cmpd="sng" algn="ctr">
            <a:solidFill>
              <a:srgbClr val="6C2787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package (group name) generated by NetBeans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F1222-3BAD-E9CF-7B4E-C7EB3D722572}"/>
              </a:ext>
            </a:extLst>
          </p:cNvPr>
          <p:cNvSpPr txBox="1"/>
          <p:nvPr/>
        </p:nvSpPr>
        <p:spPr>
          <a:xfrm>
            <a:off x="937452" y="2392228"/>
            <a:ext cx="2505814" cy="369332"/>
          </a:xfrm>
          <a:prstGeom prst="rect">
            <a:avLst/>
          </a:prstGeom>
          <a:solidFill>
            <a:srgbClr val="6C2787"/>
          </a:solidFill>
          <a:ln w="12700" cap="flat" cmpd="sng" algn="ctr">
            <a:solidFill>
              <a:srgbClr val="6C2787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class: a Java keyword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4B318-1D12-2E27-167B-6F9A2CAC5DC5}"/>
              </a:ext>
            </a:extLst>
          </p:cNvPr>
          <p:cNvSpPr txBox="1"/>
          <p:nvPr/>
        </p:nvSpPr>
        <p:spPr>
          <a:xfrm>
            <a:off x="4059936" y="3402908"/>
            <a:ext cx="3223959" cy="369332"/>
          </a:xfrm>
          <a:prstGeom prst="rect">
            <a:avLst/>
          </a:prstGeom>
          <a:solidFill>
            <a:srgbClr val="6C2787"/>
          </a:solidFill>
          <a:ln w="12700" cap="flat" cmpd="sng" algn="ctr">
            <a:solidFill>
              <a:srgbClr val="6C2787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filename matches class 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F5D6F-7F58-7B06-AD7A-492394038E76}"/>
              </a:ext>
            </a:extLst>
          </p:cNvPr>
          <p:cNvSpPr txBox="1"/>
          <p:nvPr/>
        </p:nvSpPr>
        <p:spPr>
          <a:xfrm>
            <a:off x="6966396" y="4771352"/>
            <a:ext cx="3877543" cy="369332"/>
          </a:xfrm>
          <a:prstGeom prst="rect">
            <a:avLst/>
          </a:prstGeom>
          <a:solidFill>
            <a:srgbClr val="6C2787"/>
          </a:solidFill>
          <a:ln w="12700" cap="flat" cmpd="sng" algn="ctr">
            <a:solidFill>
              <a:srgbClr val="6C2787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method: program entry point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BB17E4-5528-BFEC-D9EB-EF1BCB30D7E5}"/>
              </a:ext>
            </a:extLst>
          </p:cNvPr>
          <p:cNvSpPr txBox="1"/>
          <p:nvPr/>
        </p:nvSpPr>
        <p:spPr>
          <a:xfrm>
            <a:off x="6966396" y="5597366"/>
            <a:ext cx="5083443" cy="369332"/>
          </a:xfrm>
          <a:prstGeom prst="rect">
            <a:avLst/>
          </a:prstGeom>
          <a:solidFill>
            <a:srgbClr val="6C2787"/>
          </a:solidFill>
          <a:ln w="12700" cap="flat" cmpd="sng" algn="ctr">
            <a:solidFill>
              <a:srgbClr val="6C2787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each method contains processing statement(s)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95298C-124E-6B17-510A-DE56BE1F26CB}"/>
              </a:ext>
            </a:extLst>
          </p:cNvPr>
          <p:cNvSpPr txBox="1"/>
          <p:nvPr/>
        </p:nvSpPr>
        <p:spPr>
          <a:xfrm>
            <a:off x="1761744" y="5782032"/>
            <a:ext cx="2529860" cy="369332"/>
          </a:xfrm>
          <a:prstGeom prst="rect">
            <a:avLst/>
          </a:prstGeom>
          <a:solidFill>
            <a:srgbClr val="6C2787"/>
          </a:solidFill>
          <a:ln w="12700" cap="flat" cmpd="sng" algn="ctr">
            <a:solidFill>
              <a:srgbClr val="6C2787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closing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aligned to left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466171-9BEC-6E20-06CD-B4985D7365BD}"/>
              </a:ext>
            </a:extLst>
          </p:cNvPr>
          <p:cNvCxnSpPr>
            <a:stCxn id="35" idx="1"/>
          </p:cNvCxnSpPr>
          <p:nvPr/>
        </p:nvCxnSpPr>
        <p:spPr>
          <a:xfrm flipH="1">
            <a:off x="2816352" y="2141321"/>
            <a:ext cx="1698090" cy="0"/>
          </a:xfrm>
          <a:prstGeom prst="straightConnector1">
            <a:avLst/>
          </a:prstGeom>
          <a:noFill/>
          <a:ln w="38100" cap="flat" cmpd="sng" algn="ctr">
            <a:solidFill>
              <a:srgbClr val="6C278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BC0727-C542-1A74-7062-F2A871AD0B92}"/>
              </a:ext>
            </a:extLst>
          </p:cNvPr>
          <p:cNvCxnSpPr/>
          <p:nvPr/>
        </p:nvCxnSpPr>
        <p:spPr>
          <a:xfrm flipH="1">
            <a:off x="1761744" y="2761560"/>
            <a:ext cx="428615" cy="641348"/>
          </a:xfrm>
          <a:prstGeom prst="straightConnector1">
            <a:avLst/>
          </a:prstGeom>
          <a:noFill/>
          <a:ln w="38100" cap="flat" cmpd="sng" algn="ctr">
            <a:solidFill>
              <a:srgbClr val="6C278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7B206D-4C90-263F-3D35-7589EE86296F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443266" y="3587574"/>
            <a:ext cx="616670" cy="0"/>
          </a:xfrm>
          <a:prstGeom prst="straightConnector1">
            <a:avLst/>
          </a:prstGeom>
          <a:noFill/>
          <a:ln w="38100" cap="flat" cmpd="sng" algn="ctr">
            <a:solidFill>
              <a:srgbClr val="6C278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0C6E4-0A37-12D7-8FAA-BC23249BCF83}"/>
              </a:ext>
            </a:extLst>
          </p:cNvPr>
          <p:cNvCxnSpPr>
            <a:cxnSpLocks/>
          </p:cNvCxnSpPr>
          <p:nvPr/>
        </p:nvCxnSpPr>
        <p:spPr>
          <a:xfrm flipH="1">
            <a:off x="6327648" y="4956018"/>
            <a:ext cx="638748" cy="0"/>
          </a:xfrm>
          <a:prstGeom prst="straightConnector1">
            <a:avLst/>
          </a:prstGeom>
          <a:noFill/>
          <a:ln w="38100" cap="flat" cmpd="sng" algn="ctr">
            <a:solidFill>
              <a:srgbClr val="6C278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1659C3-6B84-5C6E-A8F2-5B9B6EF69902}"/>
              </a:ext>
            </a:extLst>
          </p:cNvPr>
          <p:cNvCxnSpPr/>
          <p:nvPr/>
        </p:nvCxnSpPr>
        <p:spPr>
          <a:xfrm flipH="1" flipV="1">
            <a:off x="6096000" y="5500051"/>
            <a:ext cx="870396" cy="281981"/>
          </a:xfrm>
          <a:prstGeom prst="straightConnector1">
            <a:avLst/>
          </a:prstGeom>
          <a:noFill/>
          <a:ln w="38100" cap="flat" cmpd="sng" algn="ctr">
            <a:solidFill>
              <a:srgbClr val="6C278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B604402-AE0F-4DB9-E5A7-A9BDEA67E67C}"/>
              </a:ext>
            </a:extLst>
          </p:cNvPr>
          <p:cNvCxnSpPr/>
          <p:nvPr/>
        </p:nvCxnSpPr>
        <p:spPr>
          <a:xfrm flipH="1">
            <a:off x="694944" y="5966698"/>
            <a:ext cx="1066800" cy="0"/>
          </a:xfrm>
          <a:prstGeom prst="straightConnector1">
            <a:avLst/>
          </a:prstGeom>
          <a:noFill/>
          <a:ln w="38100" cap="flat" cmpd="sng" algn="ctr">
            <a:solidFill>
              <a:srgbClr val="6C278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41DBBA7D-210E-7BA7-D6D4-AFAF1B4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408475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241D-1CA9-444B-9226-FA074FF5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Unary operators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4F07-C919-46A0-9846-4FF2357FB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contrast, unary operators require only one operand.</a:t>
            </a:r>
          </a:p>
          <a:p>
            <a:r>
              <a:rPr lang="en-US" dirty="0"/>
              <a:t>They perform various operations such as incrementing or decrementing a value by one, negating expressions, and inverting Boolean values.</a:t>
            </a:r>
          </a:p>
          <a:p>
            <a:r>
              <a:rPr lang="en-US" u="sng" dirty="0"/>
              <a:t>Note</a:t>
            </a:r>
            <a:r>
              <a:rPr lang="en-US" dirty="0"/>
              <a:t> ++ and -- can </a:t>
            </a:r>
            <a:r>
              <a:rPr lang="en-US" i="1" dirty="0"/>
              <a:t>pre-fix</a:t>
            </a:r>
            <a:r>
              <a:rPr lang="en-US" dirty="0"/>
              <a:t> or </a:t>
            </a:r>
            <a:r>
              <a:rPr lang="en-US" i="1" dirty="0"/>
              <a:t>post-fix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2EC518-D0D6-4861-9F51-8A7CF4100C1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2" y="2286000"/>
          <a:ext cx="582777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276">
                  <a:extLst>
                    <a:ext uri="{9D8B030D-6E8A-4147-A177-3AD203B41FA5}">
                      <a16:colId xmlns:a16="http://schemas.microsoft.com/office/drawing/2014/main" val="1421473554"/>
                    </a:ext>
                  </a:extLst>
                </a:gridCol>
                <a:gridCol w="3733500">
                  <a:extLst>
                    <a:ext uri="{9D8B030D-6E8A-4147-A177-3AD203B41FA5}">
                      <a16:colId xmlns:a16="http://schemas.microsoft.com/office/drawing/2014/main" val="1488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OPERATOR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/>
                        <a:t>EXPLANATION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58281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>
                          <a:latin typeface="Consolas" panose="020B0609020204030204" pitchFamily="49" charset="0"/>
                        </a:rPr>
                        <a:t>++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/>
                        <a:t>Increments value by one 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38132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Decrements value by one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356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/>
                        <a:t>Negates an expression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6083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Inverts value of a boolean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372506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4A00B-B834-4F79-BB2E-BF619A97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30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CB67656-BC7A-696B-3188-A74EA6CE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33768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91AA-A560-4588-AA91-E4757E8C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unary operators 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8A3F80-1302-4CD8-B038-8CC7CD8B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26471"/>
              </p:ext>
            </p:extLst>
          </p:nvPr>
        </p:nvGraphicFramePr>
        <p:xfrm>
          <a:off x="357187" y="1280784"/>
          <a:ext cx="11477625" cy="521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048">
                  <a:extLst>
                    <a:ext uri="{9D8B030D-6E8A-4147-A177-3AD203B41FA5}">
                      <a16:colId xmlns:a16="http://schemas.microsoft.com/office/drawing/2014/main" val="1787413369"/>
                    </a:ext>
                  </a:extLst>
                </a:gridCol>
                <a:gridCol w="2490048">
                  <a:extLst>
                    <a:ext uri="{9D8B030D-6E8A-4147-A177-3AD203B41FA5}">
                      <a16:colId xmlns:a16="http://schemas.microsoft.com/office/drawing/2014/main" val="2011215288"/>
                    </a:ext>
                  </a:extLst>
                </a:gridCol>
                <a:gridCol w="6497529">
                  <a:extLst>
                    <a:ext uri="{9D8B030D-6E8A-4147-A177-3AD203B41FA5}">
                      <a16:colId xmlns:a16="http://schemas.microsoft.com/office/drawing/2014/main" val="400342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Operator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Example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Explanation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47976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pre increment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++a 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 = 5;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++a;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increment a then use this new value in the expression.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x is 6,	a is 6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39006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post increment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a+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400" dirty="0"/>
                        <a:t>  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a = 5;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x = a++;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use current value of a in expression, then increment 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x is 5,	a is 6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13584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pre decrement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--a</a:t>
                      </a:r>
                      <a:r>
                        <a:rPr lang="en-US" sz="2400" b="1" dirty="0"/>
                        <a:t>  </a:t>
                      </a:r>
                      <a:r>
                        <a:rPr lang="en-US" sz="2400" dirty="0"/>
                        <a:t>  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a = 5;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x = --a;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decrement a then use this new value in expression.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x is 4,	a is 4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389854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post decrement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a--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a = 5;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x = a--;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/>
                        <a:t>use current value of a in expression, then decrement 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x is 5,	a is 4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204256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8AD1-3179-4404-968E-C3127C40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Compound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A9F7-8283-4ECA-B68D-5FB68B26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several compound assignment operators.</a:t>
            </a:r>
          </a:p>
          <a:p>
            <a:r>
              <a:rPr lang="en-US" dirty="0"/>
              <a:t>These allow you to apply an arithmetic operator and an assignment operator simultaneously. 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This is the same as writing: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This is more efficient than the full expression but may be hard to understand at first.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D3FE-91DE-4244-B0A5-2555409D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32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1F0221-63A6-5EB2-3F6C-0F1B6E9D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690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0C5B-41A0-4D96-AB89-E4B1FE86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Compound assignment examples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4CE382-B2DB-432E-B45F-FE0397A6D0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363" y="1331913"/>
          <a:ext cx="1147762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875">
                  <a:extLst>
                    <a:ext uri="{9D8B030D-6E8A-4147-A177-3AD203B41FA5}">
                      <a16:colId xmlns:a16="http://schemas.microsoft.com/office/drawing/2014/main" val="3645012956"/>
                    </a:ext>
                  </a:extLst>
                </a:gridCol>
                <a:gridCol w="3825875">
                  <a:extLst>
                    <a:ext uri="{9D8B030D-6E8A-4147-A177-3AD203B41FA5}">
                      <a16:colId xmlns:a16="http://schemas.microsoft.com/office/drawing/2014/main" val="896509089"/>
                    </a:ext>
                  </a:extLst>
                </a:gridCol>
                <a:gridCol w="3825875">
                  <a:extLst>
                    <a:ext uri="{9D8B030D-6E8A-4147-A177-3AD203B41FA5}">
                      <a16:colId xmlns:a16="http://schemas.microsoft.com/office/drawing/2014/main" val="412153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/>
                        <a:t>Operator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/>
                        <a:t>Example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/>
                        <a:t>Explanation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62146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+=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  a += 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 a = a + 3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1118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-=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  b -= 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 b = b - 9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2436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*=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>
                          <a:latin typeface="Consolas" panose="020B0609020204030204" pitchFamily="49" charset="0"/>
                        </a:rPr>
                        <a:t>  c *= 12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 c = c * 12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2413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/=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  d /= 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 d = d / 3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8553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%=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  f %= 12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800" dirty="0">
                          <a:latin typeface="Consolas" panose="020B0609020204030204" pitchFamily="49" charset="0"/>
                        </a:rPr>
                        <a:t> f = f % 12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410585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DE178-87D6-4B45-A541-EC20F180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33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5D9634B-EBDF-FDCE-D5C0-141ED74A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076328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A90-25DE-4B0D-84D7-E561F0BA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Operator precedence (part 1.)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FAC1-8959-46DF-9121-CF0644BD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mathematical tradition that some arithmetic operations are done before others.</a:t>
            </a:r>
          </a:p>
          <a:p>
            <a:r>
              <a:rPr lang="en-US" dirty="0"/>
              <a:t>This is important because operator precedence in a complicated calculation can drastically change the result: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Example:</a:t>
            </a:r>
            <a:r>
              <a:rPr lang="en-US" dirty="0"/>
              <a:t> 	If A = 5, B = 5 and C = 50.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Calculate:</a:t>
            </a:r>
            <a:r>
              <a:rPr lang="en-US" dirty="0"/>
              <a:t>	A + B * C </a:t>
            </a:r>
          </a:p>
          <a:p>
            <a:r>
              <a:rPr lang="en-US" i="1" dirty="0"/>
              <a:t>Did you answer </a:t>
            </a:r>
            <a:r>
              <a:rPr lang="en-US" dirty="0"/>
              <a:t>500 or 255?	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EC51-FD27-41C9-9AE7-999A440B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34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AED5E62-6255-5B96-D6EB-DC4CFDEB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5701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1E59-619A-4D5E-A3D4-B77F0CFF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has the following rules for operator precedence (simplified table):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Higher precedence operators are done before lower precedence. When deciding precedence between two operators from the same category, use left to right evaluation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E015A-ABBD-426D-9069-69B83B09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35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8671B0-3258-427B-A908-A6E179505EC6}"/>
              </a:ext>
            </a:extLst>
          </p:cNvPr>
          <p:cNvGraphicFramePr>
            <a:graphicFrameLocks noGrp="1"/>
          </p:cNvGraphicFramePr>
          <p:nvPr/>
        </p:nvGraphicFramePr>
        <p:xfrm>
          <a:off x="354494" y="2036402"/>
          <a:ext cx="10802112" cy="299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863">
                  <a:extLst>
                    <a:ext uri="{9D8B030D-6E8A-4147-A177-3AD203B41FA5}">
                      <a16:colId xmlns:a16="http://schemas.microsoft.com/office/drawing/2014/main" val="1473334909"/>
                    </a:ext>
                  </a:extLst>
                </a:gridCol>
                <a:gridCol w="7723249">
                  <a:extLst>
                    <a:ext uri="{9D8B030D-6E8A-4147-A177-3AD203B41FA5}">
                      <a16:colId xmlns:a16="http://schemas.microsoft.com/office/drawing/2014/main" val="637514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Category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Symbol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9269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Unary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000" i="1" dirty="0"/>
                        <a:t>Postfix first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expr++   expr--   ++expr   --expr   -   !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4448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Multiplicative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*   /   %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0068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/>
                        <a:t>Additive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+   -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2201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Assignments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000" i="1" dirty="0"/>
                        <a:t>Including compound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=   +=   -=   *=   /=   %=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28086028"/>
                  </a:ext>
                </a:extLst>
              </a:tr>
            </a:tbl>
          </a:graphicData>
        </a:graphic>
      </p:graphicFrame>
      <p:sp>
        <p:nvSpPr>
          <p:cNvPr id="6" name="Line 24">
            <a:extLst>
              <a:ext uri="{FF2B5EF4-FFF2-40B4-BE49-F238E27FC236}">
                <a16:creationId xmlns:a16="http://schemas.microsoft.com/office/drawing/2014/main" id="{55745B5C-B95A-42DD-A0FE-0A13B8E18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36942" y="2129759"/>
            <a:ext cx="0" cy="2808288"/>
          </a:xfrm>
          <a:prstGeom prst="line">
            <a:avLst/>
          </a:prstGeom>
          <a:noFill/>
          <a:ln w="57150">
            <a:solidFill>
              <a:srgbClr val="7030A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GB">
              <a:solidFill>
                <a:srgbClr val="7030A0"/>
              </a:solidFill>
            </a:endParaRP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9EE2B360-2DA0-446E-A2AC-EFDF3CF2A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5558" y="2406746"/>
            <a:ext cx="553998" cy="2311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2400" b="1" dirty="0">
                <a:solidFill>
                  <a:srgbClr val="7030A0"/>
                </a:solidFill>
              </a:rPr>
              <a:t>Higher Priority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757035-6EE6-228E-1E6F-0CA0418D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/>
          <a:p>
            <a:r>
              <a:rPr lang="en-GB" altLang="en-US" dirty="0"/>
              <a:t>Operator precedence (part 2.)</a:t>
            </a:r>
            <a:endParaRPr lang="en-GB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60B4F02-55AC-B16A-D118-EE4472A6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524840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20F0-69D4-44A8-849C-4E34C05E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Operator precedence (part 3.)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18F6-9A76-410E-A210-BB7968D4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 to the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Example:</a:t>
            </a:r>
            <a:r>
              <a:rPr lang="en-US" dirty="0"/>
              <a:t> 	If A = 5, B = 5 and C = 50.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Calculate:</a:t>
            </a:r>
            <a:r>
              <a:rPr lang="en-US" dirty="0"/>
              <a:t>	A + B * C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54EBE-1CFA-4EDA-8738-E835472C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36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55F41B-B3B3-4BCF-98C7-8F4DB1B57D83}"/>
              </a:ext>
            </a:extLst>
          </p:cNvPr>
          <p:cNvGraphicFramePr>
            <a:graphicFrameLocks noGrp="1"/>
          </p:cNvGraphicFramePr>
          <p:nvPr/>
        </p:nvGraphicFramePr>
        <p:xfrm>
          <a:off x="5310108" y="3050008"/>
          <a:ext cx="65218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946">
                  <a:extLst>
                    <a:ext uri="{9D8B030D-6E8A-4147-A177-3AD203B41FA5}">
                      <a16:colId xmlns:a16="http://schemas.microsoft.com/office/drawing/2014/main" val="630740767"/>
                    </a:ext>
                  </a:extLst>
                </a:gridCol>
                <a:gridCol w="3260946">
                  <a:extLst>
                    <a:ext uri="{9D8B030D-6E8A-4147-A177-3AD203B41FA5}">
                      <a16:colId xmlns:a16="http://schemas.microsoft.com/office/drawing/2014/main" val="98423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Category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Symbol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8438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Unary operators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++   --   -   !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040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/>
                        <a:t>Multiplicative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*  /  %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1849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/>
                        <a:t>Additive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+  -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39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/>
                        <a:t>Assignments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424324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5B91BC-5BEE-44C8-9040-BB6C47B724F4}"/>
              </a:ext>
            </a:extLst>
          </p:cNvPr>
          <p:cNvCxnSpPr>
            <a:cxnSpLocks/>
          </p:cNvCxnSpPr>
          <p:nvPr/>
        </p:nvCxnSpPr>
        <p:spPr>
          <a:xfrm>
            <a:off x="4206240" y="2926080"/>
            <a:ext cx="1109472" cy="12923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8EFE1-A435-4AB0-AE06-D030EE3F3E37}"/>
              </a:ext>
            </a:extLst>
          </p:cNvPr>
          <p:cNvCxnSpPr>
            <a:cxnSpLocks/>
          </p:cNvCxnSpPr>
          <p:nvPr/>
        </p:nvCxnSpPr>
        <p:spPr>
          <a:xfrm>
            <a:off x="3645408" y="2926080"/>
            <a:ext cx="1670304" cy="1780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DC78A2C-7257-5F58-E2B0-79CB3C49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483233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0602-42C6-4B3A-89FE-017E64AA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Operator precedence (part 4.)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E310-C0A9-43D5-94D2-63C5A25A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full table of operator precedence is </a:t>
            </a:r>
            <a:r>
              <a:rPr lang="en-US" i="1" dirty="0"/>
              <a:t>hideously</a:t>
            </a:r>
            <a:r>
              <a:rPr lang="en-US" dirty="0"/>
              <a:t> complicated.</a:t>
            </a:r>
          </a:p>
          <a:p>
            <a:pPr lvl="1"/>
            <a:r>
              <a:rPr lang="en-US" sz="2800" dirty="0">
                <a:hlinkClick r:id="rId2"/>
              </a:rPr>
              <a:t>It has 14 separate categories</a:t>
            </a:r>
            <a:r>
              <a:rPr lang="en-US" sz="2800" dirty="0"/>
              <a:t>.</a:t>
            </a:r>
          </a:p>
          <a:p>
            <a:r>
              <a:rPr lang="en-US" dirty="0"/>
              <a:t>Many Java courses spend a </a:t>
            </a:r>
            <a:r>
              <a:rPr lang="en-US" i="1" dirty="0"/>
              <a:t>long</a:t>
            </a:r>
            <a:r>
              <a:rPr lang="en-US" dirty="0"/>
              <a:t> time deciphering it.</a:t>
            </a:r>
          </a:p>
          <a:p>
            <a:r>
              <a:rPr lang="en-US" dirty="0"/>
              <a:t>We are not going to because it is easy to work around the problem with less ambiguous code or parenthesis</a:t>
            </a:r>
          </a:p>
          <a:p>
            <a:pPr lvl="1"/>
            <a:r>
              <a:rPr lang="en-US" sz="2800" dirty="0"/>
              <a:t>Parenthesis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can be used to force a particular order.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a+b</a:t>
            </a:r>
            <a:r>
              <a:rPr lang="en-US" sz="2800" dirty="0">
                <a:latin typeface="Consolas" panose="020B0609020204030204" pitchFamily="49" charset="0"/>
              </a:rPr>
              <a:t>)*c</a:t>
            </a:r>
            <a:r>
              <a:rPr lang="en-US" sz="2800" dirty="0"/>
              <a:t> forces the </a:t>
            </a:r>
            <a:r>
              <a:rPr lang="en-US" sz="2800" dirty="0" err="1">
                <a:latin typeface="Consolas" panose="020B0609020204030204" pitchFamily="49" charset="0"/>
              </a:rPr>
              <a:t>a+b</a:t>
            </a:r>
            <a:r>
              <a:rPr lang="en-US" sz="2800" dirty="0"/>
              <a:t> to be calculated first.</a:t>
            </a:r>
          </a:p>
          <a:p>
            <a:pPr lvl="1"/>
            <a:r>
              <a:rPr lang="en-US" sz="2800" dirty="0"/>
              <a:t>If in doubt, break the code into separate lines (instructions).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6686A-DCDC-43E8-8EEC-68369C11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37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E1D892-1B37-5AC3-2837-9DC2FBB4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7574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2BE1-451C-4621-8CB1-974E5E4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analysis - Sales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F73F-3452-4899-ACAE-DE4E908F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staff are paid a percentage of the sale amount as a commission on each order they process. </a:t>
            </a:r>
          </a:p>
          <a:p>
            <a:r>
              <a:rPr lang="en-US" dirty="0"/>
              <a:t>To calculate an amount paid to staff what are the:</a:t>
            </a:r>
          </a:p>
          <a:p>
            <a:pPr lvl="1"/>
            <a:r>
              <a:rPr lang="en-US" sz="2800" dirty="0"/>
              <a:t>Values?</a:t>
            </a:r>
          </a:p>
          <a:p>
            <a:pPr lvl="1"/>
            <a:r>
              <a:rPr lang="en-US" sz="2800" dirty="0"/>
              <a:t>Processes?</a:t>
            </a:r>
          </a:p>
          <a:p>
            <a:pPr lvl="1"/>
            <a:r>
              <a:rPr lang="en-US" sz="2800" dirty="0"/>
              <a:t>Outputs?</a:t>
            </a:r>
          </a:p>
          <a:p>
            <a:r>
              <a:rPr lang="en-US" dirty="0"/>
              <a:t>List the Java variables and data types.</a:t>
            </a:r>
          </a:p>
          <a:p>
            <a:r>
              <a:rPr lang="en-US" dirty="0"/>
              <a:t>List two example values for each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4742B-98B3-4A14-AE89-7C1641D3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38</a:t>
            </a:fld>
            <a:endParaRPr lang="en-GB"/>
          </a:p>
        </p:txBody>
      </p:sp>
      <p:pic>
        <p:nvPicPr>
          <p:cNvPr id="6" name="Picture 5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521B7B2A-FFBC-4E1E-9A9E-5BE2D5F094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7773" y="2621280"/>
            <a:ext cx="3388814" cy="360672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7D753E2-43C5-6027-5626-05E2344B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42216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531-B98C-45F7-8DF6-F4A40187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Java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5B7F-6557-4CFF-9326-2A5A06E834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There are two broad types of variables:</a:t>
            </a:r>
          </a:p>
          <a:p>
            <a:r>
              <a:rPr lang="en-US" sz="2600" b="1" dirty="0"/>
              <a:t>Primitive</a:t>
            </a:r>
            <a:r>
              <a:rPr lang="en-US" sz="2600" dirty="0"/>
              <a:t> variables (provided by the language).</a:t>
            </a:r>
          </a:p>
          <a:p>
            <a:r>
              <a:rPr lang="en-US" sz="2600" b="1" dirty="0"/>
              <a:t>Reference</a:t>
            </a:r>
            <a:r>
              <a:rPr lang="en-US" sz="2600" dirty="0"/>
              <a:t> variables (a.k.a. as objects that are created at will by the programmer). </a:t>
            </a:r>
            <a:br>
              <a:rPr lang="en-US" sz="2600" dirty="0"/>
            </a:br>
            <a:r>
              <a:rPr lang="en-US" sz="2600" dirty="0"/>
              <a:t>We will cover these in a later lecture.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F7554B-5674-4EEB-8E57-45253F2BB9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Let’s take a deeper dive into variables covering:</a:t>
            </a:r>
          </a:p>
          <a:p>
            <a:r>
              <a:rPr lang="en-US" sz="2600" dirty="0"/>
              <a:t>Types.</a:t>
            </a:r>
          </a:p>
          <a:p>
            <a:r>
              <a:rPr lang="en-US" sz="2600" dirty="0"/>
              <a:t>Declaring and </a:t>
            </a:r>
            <a:r>
              <a:rPr lang="en-GB" sz="2600" dirty="0"/>
              <a:t>initialising</a:t>
            </a:r>
            <a:r>
              <a:rPr lang="en-US" sz="2600" dirty="0"/>
              <a:t>.</a:t>
            </a:r>
          </a:p>
          <a:p>
            <a:r>
              <a:rPr lang="en-US" sz="2600" dirty="0"/>
              <a:t>Ranges.</a:t>
            </a:r>
          </a:p>
          <a:p>
            <a:r>
              <a:rPr lang="en-US" sz="2600" dirty="0"/>
              <a:t>Loss of precision through casting.</a:t>
            </a:r>
          </a:p>
          <a:p>
            <a:r>
              <a:rPr lang="en-US" sz="2600" dirty="0"/>
              <a:t>Binary and unary arithmetic operators.</a:t>
            </a:r>
          </a:p>
          <a:p>
            <a:r>
              <a:rPr lang="en-US" sz="2600" dirty="0"/>
              <a:t>Operator precedence.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72C9-4FAD-4539-8C87-D930AC0D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61F14C7-70ED-347B-9594-C14C350C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8238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6F0A-E4D5-43A2-B020-CFF0DE6B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64BB-62D0-4346-A5BF-1373A11D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47" y="1265100"/>
            <a:ext cx="11477506" cy="4896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help process and store data efficiently, programs need to know the type of data being used. Most programming languages support the following data types: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D1A3-DC3B-4D29-BA2B-F8AC00F4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D27454-A8E1-4949-AC2E-57DAE4FD954E}"/>
              </a:ext>
            </a:extLst>
          </p:cNvPr>
          <p:cNvGraphicFramePr>
            <a:graphicFrameLocks noGrp="1"/>
          </p:cNvGraphicFramePr>
          <p:nvPr/>
        </p:nvGraphicFramePr>
        <p:xfrm>
          <a:off x="357248" y="2190300"/>
          <a:ext cx="1147750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401">
                  <a:extLst>
                    <a:ext uri="{9D8B030D-6E8A-4147-A177-3AD203B41FA5}">
                      <a16:colId xmlns:a16="http://schemas.microsoft.com/office/drawing/2014/main" val="822643092"/>
                    </a:ext>
                  </a:extLst>
                </a:gridCol>
                <a:gridCol w="3515552">
                  <a:extLst>
                    <a:ext uri="{9D8B030D-6E8A-4147-A177-3AD203B41FA5}">
                      <a16:colId xmlns:a16="http://schemas.microsoft.com/office/drawing/2014/main" val="279816788"/>
                    </a:ext>
                  </a:extLst>
                </a:gridCol>
                <a:gridCol w="3515552">
                  <a:extLst>
                    <a:ext uri="{9D8B030D-6E8A-4147-A177-3AD203B41FA5}">
                      <a16:colId xmlns:a16="http://schemas.microsoft.com/office/drawing/2014/main" val="793542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Example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7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Text (</a:t>
                      </a:r>
                      <a:r>
                        <a:rPr lang="en-GB" sz="2000" i="1" dirty="0"/>
                        <a:t>string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Customer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Staff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Product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“John Smith”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“Sally Jones”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“Laptop”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97181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2D1EB1-AEBA-A279-F2B0-0E604B8F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7658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6F0A-E4D5-43A2-B020-CFF0DE6B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64BB-62D0-4346-A5BF-1373A11D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47" y="1265100"/>
            <a:ext cx="11477506" cy="4896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help process and store data efficiently, programs need to know the type of data being used. Most programming languages support the following data types: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D1A3-DC3B-4D29-BA2B-F8AC00F4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D27454-A8E1-4949-AC2E-57DAE4FD954E}"/>
              </a:ext>
            </a:extLst>
          </p:cNvPr>
          <p:cNvGraphicFramePr>
            <a:graphicFrameLocks noGrp="1"/>
          </p:cNvGraphicFramePr>
          <p:nvPr/>
        </p:nvGraphicFramePr>
        <p:xfrm>
          <a:off x="357248" y="2190300"/>
          <a:ext cx="114775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401">
                  <a:extLst>
                    <a:ext uri="{9D8B030D-6E8A-4147-A177-3AD203B41FA5}">
                      <a16:colId xmlns:a16="http://schemas.microsoft.com/office/drawing/2014/main" val="822643092"/>
                    </a:ext>
                  </a:extLst>
                </a:gridCol>
                <a:gridCol w="3515552">
                  <a:extLst>
                    <a:ext uri="{9D8B030D-6E8A-4147-A177-3AD203B41FA5}">
                      <a16:colId xmlns:a16="http://schemas.microsoft.com/office/drawing/2014/main" val="279816788"/>
                    </a:ext>
                  </a:extLst>
                </a:gridCol>
                <a:gridCol w="3515552">
                  <a:extLst>
                    <a:ext uri="{9D8B030D-6E8A-4147-A177-3AD203B41FA5}">
                      <a16:colId xmlns:a16="http://schemas.microsoft.com/office/drawing/2014/main" val="793542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Example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7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Text (</a:t>
                      </a:r>
                      <a:r>
                        <a:rPr lang="en-GB" sz="2000" i="1" dirty="0"/>
                        <a:t>string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/>
                        <a:t>Customer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/>
                        <a:t>Staff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/>
                        <a:t>Product Description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“John Smith”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“Sally Jones”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“Laptop”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Numeric (whole numbers </a:t>
                      </a:r>
                      <a:r>
                        <a:rPr lang="en-GB" sz="2000" i="1" dirty="0"/>
                        <a:t>integers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/>
                        <a:t>Quantity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/>
                        <a:t>Mark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55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8647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C2534EB-C9F4-A0C0-7D36-BECF55D9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403720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6F0A-E4D5-43A2-B020-CFF0DE6B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64BB-62D0-4346-A5BF-1373A11D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47" y="1265100"/>
            <a:ext cx="11477506" cy="4896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help process and store data efficiently, programs need to know the type of data being used. Most programming languages support the following data types: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D1A3-DC3B-4D29-BA2B-F8AC00F4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D27454-A8E1-4949-AC2E-57DAE4FD954E}"/>
              </a:ext>
            </a:extLst>
          </p:cNvPr>
          <p:cNvGraphicFramePr>
            <a:graphicFrameLocks noGrp="1"/>
          </p:cNvGraphicFramePr>
          <p:nvPr/>
        </p:nvGraphicFramePr>
        <p:xfrm>
          <a:off x="357248" y="2190300"/>
          <a:ext cx="114775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401">
                  <a:extLst>
                    <a:ext uri="{9D8B030D-6E8A-4147-A177-3AD203B41FA5}">
                      <a16:colId xmlns:a16="http://schemas.microsoft.com/office/drawing/2014/main" val="822643092"/>
                    </a:ext>
                  </a:extLst>
                </a:gridCol>
                <a:gridCol w="3515552">
                  <a:extLst>
                    <a:ext uri="{9D8B030D-6E8A-4147-A177-3AD203B41FA5}">
                      <a16:colId xmlns:a16="http://schemas.microsoft.com/office/drawing/2014/main" val="279816788"/>
                    </a:ext>
                  </a:extLst>
                </a:gridCol>
                <a:gridCol w="3515552">
                  <a:extLst>
                    <a:ext uri="{9D8B030D-6E8A-4147-A177-3AD203B41FA5}">
                      <a16:colId xmlns:a16="http://schemas.microsoft.com/office/drawing/2014/main" val="793542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Example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7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Text (</a:t>
                      </a:r>
                      <a:r>
                        <a:rPr lang="en-GB" sz="2000" i="1" dirty="0"/>
                        <a:t>string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Customer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Staff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Product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“John Smith”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“Sally Jones”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“Laptop”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Numeric (whole numbers </a:t>
                      </a:r>
                      <a:r>
                        <a:rPr lang="en-GB" sz="2000" i="1" dirty="0"/>
                        <a:t>integers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Quantity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55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Numeric (real numbers </a:t>
                      </a:r>
                      <a:r>
                        <a:rPr lang="en-GB" sz="2000" i="1" dirty="0"/>
                        <a:t>floating point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Price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Weight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Discount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34.95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25.2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6976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39C2B51-758A-1224-3FB3-71D559AF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33029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6F0A-E4D5-43A2-B020-CFF0DE6B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64BB-62D0-4346-A5BF-1373A11D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47" y="1265100"/>
            <a:ext cx="11477506" cy="4896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help process and store data efficiently, programs need to know the type of data being used. Most programming languages support the following data types: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D1A3-DC3B-4D29-BA2B-F8AC00F4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D27454-A8E1-4949-AC2E-57DAE4FD954E}"/>
              </a:ext>
            </a:extLst>
          </p:cNvPr>
          <p:cNvGraphicFramePr>
            <a:graphicFrameLocks noGrp="1"/>
          </p:cNvGraphicFramePr>
          <p:nvPr/>
        </p:nvGraphicFramePr>
        <p:xfrm>
          <a:off x="357248" y="2190300"/>
          <a:ext cx="1147750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401">
                  <a:extLst>
                    <a:ext uri="{9D8B030D-6E8A-4147-A177-3AD203B41FA5}">
                      <a16:colId xmlns:a16="http://schemas.microsoft.com/office/drawing/2014/main" val="822643092"/>
                    </a:ext>
                  </a:extLst>
                </a:gridCol>
                <a:gridCol w="3515552">
                  <a:extLst>
                    <a:ext uri="{9D8B030D-6E8A-4147-A177-3AD203B41FA5}">
                      <a16:colId xmlns:a16="http://schemas.microsoft.com/office/drawing/2014/main" val="279816788"/>
                    </a:ext>
                  </a:extLst>
                </a:gridCol>
                <a:gridCol w="3515552">
                  <a:extLst>
                    <a:ext uri="{9D8B030D-6E8A-4147-A177-3AD203B41FA5}">
                      <a16:colId xmlns:a16="http://schemas.microsoft.com/office/drawing/2014/main" val="793542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Example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7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Text (</a:t>
                      </a:r>
                      <a:r>
                        <a:rPr lang="en-GB" sz="2000" i="1" dirty="0"/>
                        <a:t>string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Customer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Staff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Product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“John Smith”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“Sally Jones”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“Laptop”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Numeric (whole numbers </a:t>
                      </a:r>
                      <a:r>
                        <a:rPr lang="en-GB" sz="2000" i="1" dirty="0"/>
                        <a:t>integers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Quantity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55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Numeric (real numbers </a:t>
                      </a:r>
                      <a:r>
                        <a:rPr lang="en-GB" sz="2000" i="1" dirty="0"/>
                        <a:t>floating point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Price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Weight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Discount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34.95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25.2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Boolean (flag </a:t>
                      </a:r>
                      <a:r>
                        <a:rPr lang="en-GB" sz="2000" i="1" dirty="0"/>
                        <a:t>Yes/No</a:t>
                      </a:r>
                      <a:r>
                        <a:rPr lang="en-GB" sz="2000" dirty="0"/>
                        <a:t> or </a:t>
                      </a:r>
                      <a:r>
                        <a:rPr lang="en-GB" sz="2000" i="1" dirty="0"/>
                        <a:t>True/False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Trade Account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Manager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True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No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00755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31328A-640D-E55E-37A8-2C52F33F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32955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BB1D-8DEC-4C19-82B4-10BA397A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over to you!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4D89-6B0E-437E-BDDA-16A4E708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an appropriate data type (text, numeric integer/real, or Boolean) and give an example for each of the following: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FDAD2-7D3A-4F01-99A8-C7933720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C076F2-82AB-4891-B332-6D800979032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25168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068353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85928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/>
                        <a:t>Type and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8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Student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Mobile telephone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9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Club member (is a?)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0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Email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0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Monthly pay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Post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58071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609061D-56EF-4EAC-8A17-BF2D8073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Primitive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7571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swa-com3041-lecture-template</Template>
  <TotalTime>0</TotalTime>
  <Words>3080</Words>
  <Application>Microsoft Office PowerPoint</Application>
  <PresentationFormat>Widescreen</PresentationFormat>
  <Paragraphs>507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Wingdings</vt:lpstr>
      <vt:lpstr>Wingdings 3</vt:lpstr>
      <vt:lpstr>Office Theme</vt:lpstr>
      <vt:lpstr>Primitive Types and Operators</vt:lpstr>
      <vt:lpstr>Today’s agenda</vt:lpstr>
      <vt:lpstr>A Java program (class) definition</vt:lpstr>
      <vt:lpstr>Variables in Java</vt:lpstr>
      <vt:lpstr>Data types</vt:lpstr>
      <vt:lpstr>Data types</vt:lpstr>
      <vt:lpstr>Data types</vt:lpstr>
      <vt:lpstr>Data types</vt:lpstr>
      <vt:lpstr>Data types - over to you!</vt:lpstr>
      <vt:lpstr>Java’s primitive data types</vt:lpstr>
      <vt:lpstr>Primitive data types</vt:lpstr>
      <vt:lpstr>Numerical types in Java</vt:lpstr>
      <vt:lpstr>Syntax of declaring a primitive variable</vt:lpstr>
      <vt:lpstr>Naming “things”</vt:lpstr>
      <vt:lpstr>Declaring a primitive variable</vt:lpstr>
      <vt:lpstr>Primitive variables (int)</vt:lpstr>
      <vt:lpstr>Primitive variables (double)</vt:lpstr>
      <vt:lpstr>Primitive variables (char)</vt:lpstr>
      <vt:lpstr>Primitive variables (boolean)</vt:lpstr>
      <vt:lpstr>Primitive default values</vt:lpstr>
      <vt:lpstr>Summary: Primitive variables</vt:lpstr>
      <vt:lpstr>Printing the value of variables</vt:lpstr>
      <vt:lpstr>println()</vt:lpstr>
      <vt:lpstr>Operators</vt:lpstr>
      <vt:lpstr>Assignment operator</vt:lpstr>
      <vt:lpstr>Arithmetic operators (part 1.)</vt:lpstr>
      <vt:lpstr>Arithmetic operators (part 2.)</vt:lpstr>
      <vt:lpstr>Casting (part 1.)</vt:lpstr>
      <vt:lpstr>Casting (part 2.)</vt:lpstr>
      <vt:lpstr>Unary operators</vt:lpstr>
      <vt:lpstr>Examples of unary operators </vt:lpstr>
      <vt:lpstr>Compound assignment operators</vt:lpstr>
      <vt:lpstr>Compound assignment examples</vt:lpstr>
      <vt:lpstr>Operator precedence (part 1.)</vt:lpstr>
      <vt:lpstr>Operator precedence (part 2.)</vt:lpstr>
      <vt:lpstr>Operator precedence (part 3.)</vt:lpstr>
      <vt:lpstr>Operator precedence (part 4.)</vt:lpstr>
      <vt:lpstr>Requirement analysis - Sales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2021-09-27T09:18:24Z</dcterms:created>
  <dcterms:modified xsi:type="dcterms:W3CDTF">2022-09-19T17:21:24Z</dcterms:modified>
</cp:coreProperties>
</file>