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70" r:id="rId2"/>
    <p:sldId id="293" r:id="rId3"/>
    <p:sldId id="400" r:id="rId4"/>
    <p:sldId id="274" r:id="rId5"/>
    <p:sldId id="275" r:id="rId6"/>
    <p:sldId id="276" r:id="rId7"/>
    <p:sldId id="277" r:id="rId8"/>
    <p:sldId id="278" r:id="rId9"/>
    <p:sldId id="401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402" r:id="rId20"/>
    <p:sldId id="290" r:id="rId21"/>
    <p:sldId id="291" r:id="rId22"/>
    <p:sldId id="292" r:id="rId23"/>
    <p:sldId id="397" r:id="rId24"/>
    <p:sldId id="294" r:id="rId25"/>
    <p:sldId id="295" r:id="rId26"/>
    <p:sldId id="296" r:id="rId27"/>
    <p:sldId id="298" r:id="rId28"/>
    <p:sldId id="299" r:id="rId29"/>
    <p:sldId id="300" r:id="rId30"/>
    <p:sldId id="398" r:id="rId31"/>
    <p:sldId id="303" r:id="rId32"/>
    <p:sldId id="304" r:id="rId33"/>
    <p:sldId id="403" r:id="rId34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6100" autoAdjust="0"/>
  </p:normalViewPr>
  <p:slideViewPr>
    <p:cSldViewPr snapToGrid="0">
      <p:cViewPr varScale="1">
        <p:scale>
          <a:sx n="74" d="100"/>
          <a:sy n="74" d="100"/>
        </p:scale>
        <p:origin x="950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375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-1" y="0"/>
            <a:ext cx="6796102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-1" y="9430091"/>
            <a:ext cx="3850443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 dirty="0"/>
              <a:t>School of Computing, Engineering &amp; Digital Technologies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1979A-9422-4B9D-B734-A27F8169164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459044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-1" y="0"/>
            <a:ext cx="6796102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9430091"/>
            <a:ext cx="3850443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 dirty="0"/>
              <a:t>School of Computing, Engineering &amp; Digital Technologies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25AB6-2E2B-4A7C-9FF1-3334C3053A4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130359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School of Computing, Engineering &amp; Digital Technologies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C25AB6-2E2B-4A7C-9FF1-3334C3053A4D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1536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School of Computing &amp; Digital Technologies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C25AB6-2E2B-4A7C-9FF1-3334C3053A4D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2997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720" y="3113371"/>
            <a:ext cx="11408230" cy="1101726"/>
          </a:xfrm>
        </p:spPr>
        <p:txBody>
          <a:bodyPr anchor="b">
            <a:normAutofit/>
          </a:bodyPr>
          <a:lstStyle>
            <a:lvl1pPr algn="ctr">
              <a:defRPr sz="3600" baseline="0"/>
            </a:lvl1pPr>
          </a:lstStyle>
          <a:p>
            <a:r>
              <a:rPr lang="en-US" dirty="0"/>
              <a:t>Click to edit lecture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720" y="4268030"/>
            <a:ext cx="11408230" cy="1063691"/>
          </a:xfr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lecture description</a:t>
            </a:r>
            <a:endParaRPr lang="en-GB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383720" y="2045571"/>
            <a:ext cx="11408230" cy="985094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3600" b="1" baseline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module title</a:t>
            </a:r>
          </a:p>
        </p:txBody>
      </p:sp>
    </p:spTree>
    <p:extLst>
      <p:ext uri="{BB962C8B-B14F-4D97-AF65-F5344CB8AC3E}">
        <p14:creationId xmlns:p14="http://schemas.microsoft.com/office/powerpoint/2010/main" val="562484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20" y="365126"/>
            <a:ext cx="9496880" cy="7954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3721" y="1337734"/>
            <a:ext cx="11478986" cy="483923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School of Computing, Engineering &amp; Digital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7121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19733" y="1346199"/>
            <a:ext cx="2142973" cy="4830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3721" y="365125"/>
            <a:ext cx="9209012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School of Computing, Engineering &amp; Digital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542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School of Computing, Engineering &amp; Digital Technologies</a:t>
            </a:r>
          </a:p>
        </p:txBody>
      </p:sp>
    </p:spTree>
    <p:extLst>
      <p:ext uri="{BB962C8B-B14F-4D97-AF65-F5344CB8AC3E}">
        <p14:creationId xmlns:p14="http://schemas.microsoft.com/office/powerpoint/2010/main" val="2733659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School of Computing, Engineering &amp; Digital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1072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19" y="291600"/>
            <a:ext cx="9496881" cy="7954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3720" y="1380067"/>
            <a:ext cx="5636080" cy="47968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380067"/>
            <a:ext cx="5690508" cy="47968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School of Computing, Engineering &amp; Digital Technologies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7459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19" y="365125"/>
            <a:ext cx="9505347" cy="80327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719" y="1262063"/>
            <a:ext cx="5613856" cy="498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3720" y="1854202"/>
            <a:ext cx="5613856" cy="43354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198" y="1262063"/>
            <a:ext cx="5690507" cy="498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199" y="1854202"/>
            <a:ext cx="5690507" cy="43354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School of Computing, Engineering &amp; Digital Technologies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2586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19" y="365126"/>
            <a:ext cx="9513813" cy="7954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6" name="Footer Placeholder 3"/>
          <p:cNvSpPr txBox="1">
            <a:spLocks/>
          </p:cNvSpPr>
          <p:nvPr userDrawn="1"/>
        </p:nvSpPr>
        <p:spPr>
          <a:xfrm>
            <a:off x="525235" y="6515099"/>
            <a:ext cx="10654393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School of Computing, Engineering &amp; Digital Technologies</a:t>
            </a:r>
          </a:p>
        </p:txBody>
      </p:sp>
    </p:spTree>
    <p:extLst>
      <p:ext uri="{BB962C8B-B14F-4D97-AF65-F5344CB8AC3E}">
        <p14:creationId xmlns:p14="http://schemas.microsoft.com/office/powerpoint/2010/main" val="2273707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School of Computing, Engineering &amp; Digital Technologies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7274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20" y="457200"/>
            <a:ext cx="438830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7" y="1337733"/>
            <a:ext cx="6679519" cy="452331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3720" y="2057400"/>
            <a:ext cx="438830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School of Computing, Engineering &amp; Digital Technologies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7496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20" y="457200"/>
            <a:ext cx="438830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7" y="1329267"/>
            <a:ext cx="6679519" cy="45317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3720" y="2057400"/>
            <a:ext cx="438830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School of Computing, Engineering &amp; Digital Technologies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6205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936" y="6384470"/>
            <a:ext cx="12191064" cy="473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3720" y="292937"/>
            <a:ext cx="9369880" cy="795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721" y="1323474"/>
            <a:ext cx="11478986" cy="4853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3720" y="6515100"/>
            <a:ext cx="10654393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School of Computing, Engineering &amp; Digital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79628" y="6515099"/>
            <a:ext cx="683079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5BC3EEBC-8848-48BC-9E86-2856C4334E5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1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743" y="292937"/>
            <a:ext cx="1787964" cy="79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1108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sharkysoft.com/archive/printf/docs/javadocs/lava/clib/stdio/doc-files/specification.htm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omeandlearn.co.uk/java/java_formatted_strings.html" TargetMode="External"/><Relationship Id="rId2" Type="http://schemas.openxmlformats.org/officeDocument/2006/relationships/hyperlink" Target="http://docs.oracle.com/javase/tutorial/java/data/numberforma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xamples.javacodegeeks.com/core-java/lang/string/java-string-format-example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3600" dirty="0"/>
              <a:t>Formatting and enumeration </a:t>
            </a:r>
            <a:endParaRPr lang="en-GB" dirty="0"/>
          </a:p>
        </p:txBody>
      </p:sp>
      <p:sp>
        <p:nvSpPr>
          <p:cNvPr id="16" name="Subtitle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Object Oriented Development</a:t>
            </a:r>
            <a:br>
              <a:rPr lang="en-GB" dirty="0"/>
            </a:br>
            <a:r>
              <a:rPr lang="en-GB" dirty="0"/>
              <a:t>(CIS1056-N)</a:t>
            </a:r>
          </a:p>
        </p:txBody>
      </p:sp>
    </p:spTree>
    <p:extLst>
      <p:ext uri="{BB962C8B-B14F-4D97-AF65-F5344CB8AC3E}">
        <p14:creationId xmlns:p14="http://schemas.microsoft.com/office/powerpoint/2010/main" val="3818591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/>
          </p:cNvSpPr>
          <p:nvPr>
            <p:ph type="title"/>
          </p:nvPr>
        </p:nvSpPr>
        <p:spPr bwMode="auto"/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DecimalFormat</a:t>
            </a:r>
            <a:r>
              <a:rPr lang="en-GB" dirty="0"/>
              <a:t> example 5</a:t>
            </a:r>
          </a:p>
        </p:txBody>
      </p:sp>
      <p:sp>
        <p:nvSpPr>
          <p:cNvPr id="289795" name="Rectangle 3"/>
          <p:cNvSpPr>
            <a:spLocks noGrp="1"/>
          </p:cNvSpPr>
          <p:nvPr>
            <p:ph idx="1"/>
          </p:nvPr>
        </p:nvSpPr>
        <p:spPr bwMode="auto"/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GB" dirty="0"/>
              <a:t>Useful methods of the </a:t>
            </a:r>
            <a:r>
              <a:rPr lang="en-GB" sz="2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DecimalFormat</a:t>
            </a:r>
            <a:r>
              <a:rPr lang="en-GB" dirty="0"/>
              <a:t> class:</a:t>
            </a:r>
          </a:p>
          <a:p>
            <a:pPr>
              <a:lnSpc>
                <a:spcPct val="130000"/>
              </a:lnSpc>
              <a:spcBef>
                <a:spcPts val="600"/>
              </a:spcBef>
              <a:defRPr/>
            </a:pPr>
            <a:r>
              <a:rPr lang="en-GB" dirty="0"/>
              <a:t>You have seen the </a:t>
            </a:r>
            <a:r>
              <a:rPr lang="en-GB" sz="2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GB" sz="2800" b="0" dirty="0">
                <a:effectLst/>
                <a:latin typeface="Consolas" panose="020B0609020204030204" pitchFamily="49" charset="0"/>
              </a:rPr>
              <a:t>()</a:t>
            </a:r>
            <a:r>
              <a:rPr lang="en-GB" dirty="0"/>
              <a:t> method creates a string for display.</a:t>
            </a:r>
          </a:p>
          <a:p>
            <a:pPr>
              <a:lnSpc>
                <a:spcPct val="130000"/>
              </a:lnSpc>
              <a:spcBef>
                <a:spcPts val="600"/>
              </a:spcBef>
              <a:defRPr/>
            </a:pPr>
            <a:r>
              <a:rPr lang="en-GB" dirty="0"/>
              <a:t>It accepts a double and returns a string i.e.  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df1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(x);</a:t>
            </a:r>
          </a:p>
          <a:p>
            <a:pPr>
              <a:lnSpc>
                <a:spcPct val="130000"/>
              </a:lnSpc>
              <a:spcBef>
                <a:spcPts val="600"/>
              </a:spcBef>
              <a:defRPr/>
            </a:pPr>
            <a:r>
              <a:rPr lang="en-GB" dirty="0"/>
              <a:t>The 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applyPattern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GB" dirty="0"/>
              <a:t> method is used to change the pattern of an existing </a:t>
            </a:r>
            <a:r>
              <a:rPr lang="en-GB" sz="2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DecimalFormat</a:t>
            </a:r>
            <a:r>
              <a:rPr lang="en-GB" dirty="0"/>
              <a:t> object.</a:t>
            </a:r>
          </a:p>
          <a:p>
            <a:pPr>
              <a:lnSpc>
                <a:spcPct val="130000"/>
              </a:lnSpc>
              <a:spcBef>
                <a:spcPts val="600"/>
              </a:spcBef>
              <a:defRPr/>
            </a:pPr>
            <a:r>
              <a:rPr lang="en-GB" dirty="0"/>
              <a:t>This allows you to format dynamically: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   double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12345.678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DecimalFormat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df1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DecimalFormat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"00,000.00"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   df1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applyPattern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"00.0"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   String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df1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// output is 12345.7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53814B00-D5DF-4BB3-88F7-506BC4A81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1767" y="4826640"/>
            <a:ext cx="435311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 dirty="0"/>
              <a:t>We could place </a:t>
            </a:r>
            <a:r>
              <a:rPr lang="en-GB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applyPattern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GB" sz="2000" dirty="0"/>
              <a:t> within an </a:t>
            </a:r>
            <a:r>
              <a:rPr lang="en-GB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2000" dirty="0"/>
              <a:t> statement for conditional formatting.</a:t>
            </a:r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5CB975CD-095F-46A7-A84B-BA96C6623B8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84063" y="4730496"/>
            <a:ext cx="1389887" cy="36576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8578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/>
          </p:cNvSpPr>
          <p:nvPr>
            <p:ph type="title"/>
          </p:nvPr>
        </p:nvSpPr>
        <p:spPr bwMode="auto"/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DecimalFormat</a:t>
            </a:r>
            <a:r>
              <a:rPr lang="en-GB" dirty="0"/>
              <a:t> example 6</a:t>
            </a:r>
            <a:endParaRPr lang="en-GB" dirty="0">
              <a:effectLst/>
            </a:endParaRPr>
          </a:p>
        </p:txBody>
      </p:sp>
      <p:sp>
        <p:nvSpPr>
          <p:cNvPr id="30723" name="Rectangle 3"/>
          <p:cNvSpPr>
            <a:spLocks noGrp="1"/>
          </p:cNvSpPr>
          <p:nvPr>
            <p:ph idx="1"/>
          </p:nvPr>
        </p:nvSpPr>
        <p:spPr bwMode="auto">
          <a:noFill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2900" dirty="0"/>
              <a:t>As always with Java, you can nest a series of method calls and instantiations and format the number with less code:</a:t>
            </a:r>
            <a:endParaRPr lang="en-GB" sz="1100" dirty="0"/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GB" sz="2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 lines</a:t>
            </a:r>
            <a:endParaRPr lang="en-GB" sz="2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2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2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12345.678</a:t>
            </a: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DecimalFormat</a:t>
            </a: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df1</a:t>
            </a: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2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DecimalFormat</a:t>
            </a: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"00,000.00"</a:t>
            </a: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2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2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2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df1</a:t>
            </a: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 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2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 line</a:t>
            </a:r>
            <a:endParaRPr lang="en-GB" sz="2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2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2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2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2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DecimalFormat</a:t>
            </a: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"00,000.00"</a:t>
            </a: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GB" sz="2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12345.678</a:t>
            </a: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548640" y="5784664"/>
            <a:ext cx="110947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25000"/>
              </a:spcBef>
              <a:buClr>
                <a:schemeClr val="tx2"/>
              </a:buClr>
              <a:buSzPct val="60000"/>
            </a:pPr>
            <a:r>
              <a:rPr lang="en-GB" sz="2400" dirty="0">
                <a:cs typeface="Calibri" pitchFamily="34" charset="0"/>
              </a:rPr>
              <a:t>Don’t take this too far – </a:t>
            </a:r>
            <a:r>
              <a:rPr lang="en-GB" sz="2400" b="1" dirty="0">
                <a:cs typeface="Calibri" pitchFamily="34" charset="0"/>
              </a:rPr>
              <a:t>code readability</a:t>
            </a:r>
            <a:r>
              <a:rPr lang="en-GB" sz="2400" dirty="0">
                <a:cs typeface="Calibri" pitchFamily="34" charset="0"/>
              </a:rPr>
              <a:t> is </a:t>
            </a:r>
            <a:r>
              <a:rPr lang="en-GB" sz="2400" b="1" dirty="0">
                <a:cs typeface="Calibri" pitchFamily="34" charset="0"/>
              </a:rPr>
              <a:t>more important</a:t>
            </a:r>
            <a:r>
              <a:rPr lang="en-GB" sz="2400" dirty="0">
                <a:cs typeface="Calibri" pitchFamily="34" charset="0"/>
              </a:rPr>
              <a:t> than line count.</a:t>
            </a:r>
          </a:p>
        </p:txBody>
      </p:sp>
    </p:spTree>
    <p:extLst>
      <p:ext uri="{BB962C8B-B14F-4D97-AF65-F5344CB8AC3E}">
        <p14:creationId xmlns:p14="http://schemas.microsoft.com/office/powerpoint/2010/main" val="44207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/>
          </p:cNvSpPr>
          <p:nvPr>
            <p:ph type="title"/>
          </p:nvPr>
        </p:nvSpPr>
        <p:spPr bwMode="auto"/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GB" dirty="0">
                <a:effectLst/>
              </a:rPr>
              <a:t>Formatting print output</a:t>
            </a:r>
          </a:p>
        </p:txBody>
      </p:sp>
      <p:sp>
        <p:nvSpPr>
          <p:cNvPr id="292867" name="Rectangle 3"/>
          <p:cNvSpPr>
            <a:spLocks noGrp="1"/>
          </p:cNvSpPr>
          <p:nvPr>
            <p:ph idx="1"/>
          </p:nvPr>
        </p:nvSpPr>
        <p:spPr bwMode="auto"/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GB" sz="2600" dirty="0"/>
              <a:t>We commonly write to standard out (</a:t>
            </a:r>
            <a:r>
              <a:rPr lang="en-GB" sz="2600" dirty="0" err="1"/>
              <a:t>sout</a:t>
            </a:r>
            <a:r>
              <a:rPr lang="en-GB" sz="2600" dirty="0"/>
              <a:t>) using the </a:t>
            </a:r>
            <a:r>
              <a:rPr lang="en-GB" sz="2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GB" sz="2600" dirty="0"/>
              <a:t> and </a:t>
            </a:r>
            <a:r>
              <a:rPr lang="en-GB" sz="2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GB" sz="2600" dirty="0"/>
              <a:t> methods .</a:t>
            </a:r>
          </a:p>
          <a:p>
            <a:pPr>
              <a:lnSpc>
                <a:spcPct val="100000"/>
              </a:lnSpc>
              <a:defRPr/>
            </a:pPr>
            <a:r>
              <a:rPr lang="en-GB" sz="2600" dirty="0"/>
              <a:t>There is another Java print method that has built in formatting. </a:t>
            </a:r>
          </a:p>
          <a:p>
            <a:pPr>
              <a:lnSpc>
                <a:spcPct val="100000"/>
              </a:lnSpc>
              <a:defRPr/>
            </a:pPr>
            <a:r>
              <a:rPr lang="en-GB" sz="2600" dirty="0"/>
              <a:t>Called </a:t>
            </a:r>
            <a:r>
              <a:rPr lang="en-GB" sz="2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GB" sz="2600" dirty="0"/>
              <a:t>, this method has C-style format specifier, and follows the general format:</a:t>
            </a:r>
          </a:p>
          <a:p>
            <a:pPr marL="0" indent="0">
              <a:buNone/>
            </a:pPr>
            <a:r>
              <a:rPr lang="en-GB" sz="4400" dirty="0"/>
              <a:t>	</a:t>
            </a:r>
            <a:r>
              <a:rPr lang="en-GB" sz="2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4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"format string"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variable-list)</a:t>
            </a:r>
          </a:p>
          <a:p>
            <a:pPr>
              <a:lnSpc>
                <a:spcPct val="100000"/>
              </a:lnSpc>
              <a:defRPr/>
            </a:pPr>
            <a:r>
              <a:rPr lang="en-GB" sz="2600" dirty="0"/>
              <a:t>The format string contains </a:t>
            </a:r>
            <a:r>
              <a:rPr lang="en-GB" sz="2600" i="1" dirty="0"/>
              <a:t>placeholders</a:t>
            </a:r>
            <a:r>
              <a:rPr lang="en-GB" sz="2600" dirty="0"/>
              <a:t> where the formatted values of variables are inserted.</a:t>
            </a:r>
            <a:endParaRPr lang="en-GB" sz="1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963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/>
          </p:cNvSpPr>
          <p:nvPr>
            <p:ph type="title"/>
          </p:nvPr>
        </p:nvSpPr>
        <p:spPr bwMode="auto"/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GB" sz="4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GB" i="1" dirty="0"/>
              <a:t> </a:t>
            </a:r>
            <a:r>
              <a:rPr lang="en-GB" dirty="0"/>
              <a:t>example 1</a:t>
            </a:r>
            <a:endParaRPr lang="en-GB" dirty="0">
              <a:effectLst/>
            </a:endParaRPr>
          </a:p>
        </p:txBody>
      </p:sp>
      <p:sp>
        <p:nvSpPr>
          <p:cNvPr id="32771" name="Rectangle 3"/>
          <p:cNvSpPr>
            <a:spLocks noGrp="1"/>
          </p:cNvSpPr>
          <p:nvPr>
            <p:ph idx="1"/>
          </p:nvPr>
        </p:nvSpPr>
        <p:spPr bwMode="auto">
          <a:noFill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GB" sz="2200" dirty="0"/>
              <a:t>In the example below, the </a:t>
            </a:r>
            <a:r>
              <a:rPr lang="en-GB" sz="2200" dirty="0">
                <a:solidFill>
                  <a:srgbClr val="A31515"/>
                </a:solidFill>
                <a:latin typeface="Consolas" panose="020B0609020204030204" pitchFamily="49" charset="0"/>
              </a:rPr>
              <a:t>red</a:t>
            </a:r>
            <a:r>
              <a:rPr lang="en-GB" sz="2200" dirty="0"/>
              <a:t> text makes up the format string.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sz="2200" dirty="0"/>
              <a:t>The format string is a mixture of literal text and placeholder symbols.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sz="2200" dirty="0"/>
              <a:t>The placeholder symbols have special meanings - </a:t>
            </a:r>
            <a:r>
              <a:rPr lang="en-US" sz="2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GB" sz="2200" dirty="0"/>
              <a:t> indicates a whole number.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sz="2200" dirty="0"/>
              <a:t>When the string is rendered to the console, the placeholder symbols are replaced by the values stored in the variables.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sz="2200" dirty="0"/>
              <a:t>In this case, the placeholder </a:t>
            </a:r>
            <a:r>
              <a:rPr lang="en-US" sz="2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GB" sz="2200" dirty="0"/>
              <a:t> is replaced by the value stored in </a:t>
            </a:r>
            <a:r>
              <a:rPr lang="en-US" sz="2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GB" sz="2200" dirty="0"/>
              <a:t> (</a:t>
            </a:r>
            <a:r>
              <a:rPr lang="en-US" sz="2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GB" sz="2200" dirty="0"/>
              <a:t>) which is a decimal number.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sz="2200" dirty="0"/>
              <a:t>The placeholder </a:t>
            </a:r>
            <a:r>
              <a:rPr lang="en-GB" sz="2200" dirty="0">
                <a:solidFill>
                  <a:srgbClr val="A31515"/>
                </a:solidFill>
                <a:latin typeface="Consolas" panose="020B0609020204030204" pitchFamily="49" charset="0"/>
              </a:rPr>
              <a:t>%f</a:t>
            </a:r>
            <a:r>
              <a:rPr lang="en-GB" sz="2200" dirty="0"/>
              <a:t> is replaced by the value stored in </a:t>
            </a:r>
            <a:r>
              <a:rPr lang="en-GB" sz="2200" dirty="0">
                <a:solidFill>
                  <a:srgbClr val="001080"/>
                </a:solidFill>
                <a:latin typeface="Consolas" panose="020B0609020204030204" pitchFamily="49" charset="0"/>
              </a:rPr>
              <a:t>price</a:t>
            </a:r>
            <a:r>
              <a:rPr lang="en-GB" sz="2200" dirty="0"/>
              <a:t> (</a:t>
            </a:r>
            <a:r>
              <a:rPr lang="en-GB" sz="2200" dirty="0">
                <a:solidFill>
                  <a:srgbClr val="098658"/>
                </a:solidFill>
                <a:latin typeface="Consolas" panose="020B0609020204030204" pitchFamily="49" charset="0"/>
              </a:rPr>
              <a:t>34.99</a:t>
            </a:r>
            <a:r>
              <a:rPr lang="en-GB" sz="2200" dirty="0"/>
              <a:t>) which is a floating-point number.</a:t>
            </a:r>
            <a:endParaRPr lang="en-GB" sz="1900" dirty="0"/>
          </a:p>
          <a:p>
            <a:pPr marL="0" indent="0">
              <a:lnSpc>
                <a:spcPct val="110000"/>
              </a:lnSpc>
              <a:spcBef>
                <a:spcPts val="1800"/>
              </a:spcBef>
              <a:buNone/>
            </a:pPr>
            <a:r>
              <a:rPr lang="en-US" sz="2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34.99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2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2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"There are %d costing %f each"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48642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/>
          </p:cNvSpPr>
          <p:nvPr>
            <p:ph type="title"/>
          </p:nvPr>
        </p:nvSpPr>
        <p:spPr bwMode="auto"/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GB" sz="4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GB" i="1" dirty="0"/>
              <a:t> </a:t>
            </a:r>
            <a:r>
              <a:rPr lang="en-GB" dirty="0"/>
              <a:t>placeholders</a:t>
            </a:r>
            <a:endParaRPr lang="en-GB" dirty="0">
              <a:effectLst/>
            </a:endParaRPr>
          </a:p>
        </p:txBody>
      </p:sp>
      <p:sp>
        <p:nvSpPr>
          <p:cNvPr id="33795" name="Rectangle 3"/>
          <p:cNvSpPr>
            <a:spLocks noGrp="1"/>
          </p:cNvSpPr>
          <p:nvPr>
            <p:ph idx="1"/>
          </p:nvPr>
        </p:nvSpPr>
        <p:spPr bwMode="auto">
          <a:noFill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600" dirty="0"/>
              <a:t>Note that the variables in the list must match the placeholders (both in terms of type and order) otherwise </a:t>
            </a:r>
            <a:r>
              <a:rPr lang="en-GB" sz="2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IllegalFormatConversionException</a:t>
            </a:r>
            <a:r>
              <a:rPr lang="en-GB" sz="2600" dirty="0"/>
              <a:t>.</a:t>
            </a:r>
          </a:p>
          <a:p>
            <a:pPr>
              <a:lnSpc>
                <a:spcPct val="100000"/>
              </a:lnSpc>
            </a:pPr>
            <a:r>
              <a:rPr lang="en-GB" sz="2600" dirty="0"/>
              <a:t>Placeholders are properly called </a:t>
            </a:r>
            <a:r>
              <a:rPr lang="en-GB" sz="2600" i="1" dirty="0"/>
              <a:t>specifiers</a:t>
            </a:r>
            <a:r>
              <a:rPr lang="en-GB" sz="2600" dirty="0"/>
              <a:t>.</a:t>
            </a:r>
          </a:p>
          <a:p>
            <a:pPr>
              <a:lnSpc>
                <a:spcPct val="100000"/>
              </a:lnSpc>
            </a:pPr>
            <a:r>
              <a:rPr lang="en-GB" sz="2600" dirty="0"/>
              <a:t>Here are some additional specifiers you can use:</a:t>
            </a:r>
          </a:p>
        </p:txBody>
      </p:sp>
      <p:graphicFrame>
        <p:nvGraphicFramePr>
          <p:cNvPr id="293918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911902"/>
              </p:ext>
            </p:extLst>
          </p:nvPr>
        </p:nvGraphicFramePr>
        <p:xfrm>
          <a:off x="3273116" y="3616643"/>
          <a:ext cx="5700196" cy="2560320"/>
        </p:xfrm>
        <a:graphic>
          <a:graphicData uri="http://schemas.openxmlformats.org/drawingml/2006/table">
            <a:tbl>
              <a:tblPr/>
              <a:tblGrid>
                <a:gridCol w="2500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9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 3" pitchFamily="18" charset="2"/>
                        <a:buNone/>
                        <a:tabLst/>
                      </a:pPr>
                      <a:r>
                        <a:rPr kumimoji="0" lang="en-GB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Specifier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 3" pitchFamily="18" charset="2"/>
                        <a:buNone/>
                        <a:tabLst/>
                      </a:pPr>
                      <a:r>
                        <a:rPr kumimoji="0" lang="en-GB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Expected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 3" pitchFamily="18" charset="2"/>
                        <a:buNone/>
                        <a:tabLst/>
                      </a:pPr>
                      <a:r>
                        <a:rPr lang="en-GB" sz="2200" b="0" kern="120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%d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 3" pitchFamily="18" charset="2"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Integer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 3" pitchFamily="18" charset="2"/>
                        <a:buNone/>
                        <a:tabLst/>
                      </a:pPr>
                      <a:r>
                        <a:rPr lang="en-GB" sz="2200" b="0" kern="120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%f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 3" pitchFamily="18" charset="2"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Floating point 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 3" pitchFamily="18" charset="2"/>
                        <a:buNone/>
                        <a:tabLst/>
                      </a:pPr>
                      <a:r>
                        <a:rPr lang="en-GB" sz="2200" b="0" kern="120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%c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 3" pitchFamily="18" charset="2"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Character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 3" pitchFamily="18" charset="2"/>
                        <a:buNone/>
                        <a:tabLst/>
                      </a:pPr>
                      <a:r>
                        <a:rPr lang="en-GB" sz="2200" b="0" kern="120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%e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 3" pitchFamily="18" charset="2"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Real number (scientific)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 3" pitchFamily="18" charset="2"/>
                        <a:buNone/>
                        <a:tabLst/>
                      </a:pPr>
                      <a:r>
                        <a:rPr lang="en-GB" sz="2200" b="0" kern="120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%s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 3" pitchFamily="18" charset="2"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String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174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/>
          </p:cNvSpPr>
          <p:nvPr>
            <p:ph type="title"/>
          </p:nvPr>
        </p:nvSpPr>
        <p:spPr bwMode="auto"/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GB" sz="4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GB" i="1" dirty="0"/>
              <a:t> </a:t>
            </a:r>
            <a:r>
              <a:rPr lang="en-GB" dirty="0"/>
              <a:t>example 2</a:t>
            </a:r>
            <a:endParaRPr lang="en-GB" dirty="0">
              <a:effectLst/>
            </a:endParaRPr>
          </a:p>
        </p:txBody>
      </p:sp>
      <p:sp>
        <p:nvSpPr>
          <p:cNvPr id="34819" name="Rectangle 3"/>
          <p:cNvSpPr>
            <a:spLocks noGrp="1"/>
          </p:cNvSpPr>
          <p:nvPr>
            <p:ph idx="1"/>
          </p:nvPr>
        </p:nvSpPr>
        <p:spPr bwMode="auto">
          <a:noFill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2600" dirty="0"/>
              <a:t>So far </a:t>
            </a:r>
            <a:r>
              <a:rPr lang="en-GB" sz="2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GB" sz="2600" dirty="0"/>
              <a:t> does not really give us anything new...</a:t>
            </a:r>
          </a:p>
          <a:p>
            <a:pPr>
              <a:lnSpc>
                <a:spcPct val="100000"/>
              </a:lnSpc>
            </a:pPr>
            <a:r>
              <a:rPr lang="en-GB" sz="2600" dirty="0"/>
              <a:t>BUT, using the syntax below, we can also format the output.</a:t>
            </a:r>
          </a:p>
          <a:p>
            <a:pPr>
              <a:lnSpc>
                <a:spcPct val="100000"/>
              </a:lnSpc>
            </a:pPr>
            <a:r>
              <a:rPr lang="en-GB" sz="2600" dirty="0"/>
              <a:t>The formatting instructions are written between the </a:t>
            </a:r>
            <a:r>
              <a:rPr lang="en-GB" sz="2600" dirty="0">
                <a:solidFill>
                  <a:srgbClr val="A31515"/>
                </a:solidFill>
                <a:latin typeface="Consolas" panose="020B0609020204030204" pitchFamily="49" charset="0"/>
              </a:rPr>
              <a:t>%</a:t>
            </a:r>
            <a:r>
              <a:rPr lang="en-GB" sz="2600" dirty="0"/>
              <a:t> and the specifier.</a:t>
            </a:r>
          </a:p>
          <a:p>
            <a:pPr>
              <a:lnSpc>
                <a:spcPct val="100000"/>
              </a:lnSpc>
            </a:pPr>
            <a:r>
              <a:rPr lang="en-GB" sz="2600" dirty="0"/>
              <a:t>If we introduce a number between the </a:t>
            </a:r>
            <a:r>
              <a:rPr lang="en-GB" sz="2600" dirty="0">
                <a:solidFill>
                  <a:srgbClr val="A31515"/>
                </a:solidFill>
                <a:latin typeface="Consolas" panose="020B0609020204030204" pitchFamily="49" charset="0"/>
              </a:rPr>
              <a:t>%</a:t>
            </a:r>
            <a:r>
              <a:rPr lang="en-GB" sz="2600" dirty="0"/>
              <a:t> and the specifier, we can set the </a:t>
            </a:r>
            <a:r>
              <a:rPr lang="en-GB" sz="2600" i="1" dirty="0"/>
              <a:t>length</a:t>
            </a:r>
            <a:r>
              <a:rPr lang="en-GB" sz="2600" dirty="0"/>
              <a:t> of the field into which the variable is printed.</a:t>
            </a:r>
          </a:p>
          <a:p>
            <a:pPr>
              <a:buFont typeface="Wingdings 3" pitchFamily="18" charset="2"/>
              <a:buNone/>
            </a:pPr>
            <a:endParaRPr lang="en-GB" sz="2000" b="1" dirty="0">
              <a:latin typeface="Courier New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1234.5678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 figure of %15f was surprising"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//Output – "The figure of     1234.567800 was surprising"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4820" name="Text Box 37"/>
          <p:cNvSpPr txBox="1">
            <a:spLocks noChangeArrowheads="1"/>
          </p:cNvSpPr>
          <p:nvPr/>
        </p:nvSpPr>
        <p:spPr bwMode="auto">
          <a:xfrm>
            <a:off x="7077175" y="3978377"/>
            <a:ext cx="440763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dirty="0"/>
              <a:t>This requests a 15 digit field</a:t>
            </a:r>
          </a:p>
        </p:txBody>
      </p:sp>
      <p:sp>
        <p:nvSpPr>
          <p:cNvPr id="34821" name="Line 38"/>
          <p:cNvSpPr>
            <a:spLocks noChangeShapeType="1"/>
          </p:cNvSpPr>
          <p:nvPr/>
        </p:nvSpPr>
        <p:spPr bwMode="auto">
          <a:xfrm flipH="1">
            <a:off x="6425183" y="4256639"/>
            <a:ext cx="651990" cy="461665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0559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/>
      <p:bldP spid="348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/>
          </p:cNvSpPr>
          <p:nvPr>
            <p:ph type="title"/>
          </p:nvPr>
        </p:nvSpPr>
        <p:spPr bwMode="auto"/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GB" sz="4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GB" i="1" dirty="0"/>
              <a:t> </a:t>
            </a:r>
            <a:r>
              <a:rPr lang="en-GB" dirty="0"/>
              <a:t>example 3</a:t>
            </a:r>
            <a:endParaRPr lang="en-GB" dirty="0">
              <a:effectLst/>
            </a:endParaRPr>
          </a:p>
        </p:txBody>
      </p:sp>
      <p:sp>
        <p:nvSpPr>
          <p:cNvPr id="35843" name="Rectangle 3"/>
          <p:cNvSpPr>
            <a:spLocks noGrp="1"/>
          </p:cNvSpPr>
          <p:nvPr>
            <p:ph idx="1"/>
          </p:nvPr>
        </p:nvSpPr>
        <p:spPr bwMode="auto">
          <a:noFill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600" dirty="0"/>
              <a:t>We can also set the level of </a:t>
            </a:r>
            <a:r>
              <a:rPr lang="en-GB" sz="2600" i="1" dirty="0"/>
              <a:t>precision</a:t>
            </a:r>
            <a:r>
              <a:rPr lang="en-GB" sz="2600" dirty="0"/>
              <a:t> for numeric variables.</a:t>
            </a:r>
          </a:p>
          <a:p>
            <a:pPr>
              <a:lnSpc>
                <a:spcPct val="100000"/>
              </a:lnSpc>
            </a:pPr>
            <a:r>
              <a:rPr lang="en-GB" sz="2600" dirty="0"/>
              <a:t>The default level of precision is 6 digits after the decimal place, empty columns zero filled.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2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1234.5678</a:t>
            </a: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2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2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 figure of %.6f was surprising"</a:t>
            </a: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Output - "The figure of 1234.567800 was surprising"</a:t>
            </a:r>
            <a:endParaRPr lang="en-US" sz="2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2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2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 figure of %.2f was surprising"</a:t>
            </a: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Output - "The figure of 1234.57 was surprising"</a:t>
            </a:r>
            <a:endParaRPr lang="en-US" sz="2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9964738" y="632936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GB"/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7059167" y="4582288"/>
            <a:ext cx="474911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dirty="0"/>
              <a:t>This requests two decimal places</a:t>
            </a:r>
          </a:p>
        </p:txBody>
      </p:sp>
      <p:sp>
        <p:nvSpPr>
          <p:cNvPr id="35846" name="Line 6"/>
          <p:cNvSpPr>
            <a:spLocks noChangeShapeType="1"/>
          </p:cNvSpPr>
          <p:nvPr/>
        </p:nvSpPr>
        <p:spPr bwMode="auto">
          <a:xfrm flipH="1">
            <a:off x="6815328" y="4949000"/>
            <a:ext cx="243840" cy="366712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373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98" name="Rectangle 30"/>
          <p:cNvSpPr>
            <a:spLocks noGrp="1"/>
          </p:cNvSpPr>
          <p:nvPr>
            <p:ph type="title" idx="4294967295"/>
          </p:nvPr>
        </p:nvSpPr>
        <p:spPr bwMode="auto"/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GB">
                <a:effectLst/>
              </a:rPr>
              <a:t>Formatting output</a:t>
            </a:r>
          </a:p>
        </p:txBody>
      </p:sp>
      <p:graphicFrame>
        <p:nvGraphicFramePr>
          <p:cNvPr id="314404" name="Group 36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763097601"/>
              </p:ext>
            </p:extLst>
          </p:nvPr>
        </p:nvGraphicFramePr>
        <p:xfrm>
          <a:off x="2051307" y="1958026"/>
          <a:ext cx="8076944" cy="2761933"/>
        </p:xfrm>
        <a:graphic>
          <a:graphicData uri="http://schemas.openxmlformats.org/drawingml/2006/table">
            <a:tbl>
              <a:tblPr/>
              <a:tblGrid>
                <a:gridCol w="1478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8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3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 3" pitchFamily="18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Example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 3" pitchFamily="18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Output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 3" pitchFamily="18" charset="2"/>
                        <a:buNone/>
                        <a:tabLst/>
                      </a:pPr>
                      <a:r>
                        <a:rPr lang="en-GB" sz="2400" b="0" kern="120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%6.2f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 3" pitchFamily="18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This specifies an output a decimal, in a field of 6 with 2 digits after the decimal point e.g. 123.45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 3" pitchFamily="18" charset="2"/>
                        <a:buNone/>
                        <a:tabLst/>
                      </a:pPr>
                      <a:r>
                        <a:rPr lang="en-GB" sz="2400" b="0" kern="120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%06d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 3" pitchFamily="18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Outputs an int, filling leading spaces with 0.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 3" pitchFamily="18" charset="2"/>
                        <a:buNone/>
                        <a:tabLst/>
                      </a:pPr>
                      <a:r>
                        <a:rPr lang="en-GB" sz="2400" b="0" kern="120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%-3c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 3" pitchFamily="18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 signifies left justify, a character in a field of 3.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6884" name="Text Box 37"/>
          <p:cNvSpPr txBox="1">
            <a:spLocks noChangeArrowheads="1"/>
          </p:cNvSpPr>
          <p:nvPr/>
        </p:nvSpPr>
        <p:spPr bwMode="auto">
          <a:xfrm>
            <a:off x="2311879" y="5358754"/>
            <a:ext cx="7555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dirty="0"/>
              <a:t>Lots more formatting options, read up on them </a:t>
            </a:r>
            <a:r>
              <a:rPr lang="en-GB" sz="2400" dirty="0">
                <a:hlinkClick r:id="rId2"/>
              </a:rPr>
              <a:t>here</a:t>
            </a:r>
            <a:r>
              <a:rPr lang="en-GB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3564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/>
          </p:cNvSpPr>
          <p:nvPr>
            <p:ph type="title"/>
          </p:nvPr>
        </p:nvSpPr>
        <p:spPr bwMode="auto"/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GB" dirty="0">
                <a:effectLst/>
              </a:rPr>
              <a:t>Useful references</a:t>
            </a:r>
          </a:p>
        </p:txBody>
      </p:sp>
      <p:sp>
        <p:nvSpPr>
          <p:cNvPr id="35843" name="Rectangle 3"/>
          <p:cNvSpPr>
            <a:spLocks noGrp="1"/>
          </p:cNvSpPr>
          <p:nvPr>
            <p:ph idx="1"/>
          </p:nvPr>
        </p:nvSpPr>
        <p:spPr bwMode="auto">
          <a:noFill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GB" sz="2600" dirty="0"/>
              <a:t>Formatting numeric print output:</a:t>
            </a:r>
          </a:p>
          <a:p>
            <a:pPr marL="360363" indent="0">
              <a:buNone/>
            </a:pPr>
            <a:r>
              <a:rPr lang="en-GB" sz="2600" dirty="0">
                <a:hlinkClick r:id="rId2"/>
              </a:rPr>
              <a:t>http://docs.oracle.com/javase/tutorial/java/data/numberformat.html</a:t>
            </a:r>
            <a:endParaRPr lang="en-GB" sz="2600" dirty="0"/>
          </a:p>
          <a:p>
            <a:pPr marL="0" indent="0">
              <a:buNone/>
            </a:pPr>
            <a:endParaRPr lang="en-GB" sz="2600" dirty="0"/>
          </a:p>
          <a:p>
            <a:r>
              <a:rPr lang="en-GB" sz="2600" dirty="0"/>
              <a:t>Free Java Course - Formatting Strings:</a:t>
            </a:r>
          </a:p>
          <a:p>
            <a:pPr marL="360363" indent="0">
              <a:buNone/>
            </a:pPr>
            <a:r>
              <a:rPr lang="en-GB" sz="2600" dirty="0">
                <a:hlinkClick r:id="rId3"/>
              </a:rPr>
              <a:t>http://www.homeandlearn.co.uk/java/java_formatted_strings.html</a:t>
            </a:r>
            <a:endParaRPr lang="en-GB" sz="2600" dirty="0"/>
          </a:p>
          <a:p>
            <a:endParaRPr lang="en-GB" sz="2600" dirty="0"/>
          </a:p>
          <a:p>
            <a:r>
              <a:rPr lang="en-GB" sz="2600" dirty="0"/>
              <a:t>Java Code Geeks:</a:t>
            </a:r>
          </a:p>
          <a:p>
            <a:pPr marL="360363" indent="0">
              <a:buNone/>
            </a:pPr>
            <a:r>
              <a:rPr lang="en-GB" sz="2600" dirty="0">
                <a:hlinkClick r:id="rId4"/>
              </a:rPr>
              <a:t>http://examples.javacodegeeks.com/core-java/lang/string/java-string-format-example</a:t>
            </a:r>
            <a:endParaRPr lang="en-GB" sz="2600" dirty="0"/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9964738" y="632936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700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581DEC5-A575-4D9A-BC99-0DF9BDB42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Enumeration Types in Java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384C32B-8CBE-4F10-96AF-D4A344920B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2D5F52-3CF8-4776-A86F-447C9BCFA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0422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6DB4CA-9873-4D98-BEDC-7F4DA42514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Last time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Collections of objects.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Answered the question “are </a:t>
            </a:r>
            <a:r>
              <a:rPr lang="en-US" sz="2400" dirty="0" err="1"/>
              <a:t>ArrayLists</a:t>
            </a:r>
            <a:r>
              <a:rPr lang="en-US" sz="2400" dirty="0"/>
              <a:t> always the right tool for the job?”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Introduction to </a:t>
            </a:r>
            <a:r>
              <a:rPr lang="en-US" sz="2400" dirty="0" err="1"/>
              <a:t>HashMaps</a:t>
            </a:r>
            <a:r>
              <a:rPr lang="en-US" sz="2400" dirty="0"/>
              <a:t>.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Provided the Library of Books example.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Provided the Authors and Books example.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83E56-B8BE-4538-8E8C-F97AFB223E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Today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8F6D02-6491-4FDA-8634-C32EA41D067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Discuss different methods for formatting output.</a:t>
            </a:r>
          </a:p>
          <a:p>
            <a:pPr lvl="1"/>
            <a:r>
              <a:rPr lang="en-GB" sz="2000" dirty="0" err="1"/>
              <a:t>printf</a:t>
            </a:r>
            <a:endParaRPr lang="en-GB" sz="2000" dirty="0"/>
          </a:p>
          <a:p>
            <a:pPr lvl="1"/>
            <a:r>
              <a:rPr lang="en-GB" sz="2000" dirty="0"/>
              <a:t>Format Classes</a:t>
            </a:r>
          </a:p>
          <a:p>
            <a:r>
              <a:rPr lang="en-GB" sz="2400" dirty="0"/>
              <a:t>Demonstrate Java’s </a:t>
            </a:r>
            <a:r>
              <a:rPr lang="en-GB" sz="2400" dirty="0" err="1">
                <a:latin typeface="Consolas" panose="020B0609020204030204" pitchFamily="49" charset="0"/>
              </a:rPr>
              <a:t>enum</a:t>
            </a:r>
            <a:r>
              <a:rPr lang="en-GB" sz="2400" dirty="0"/>
              <a:t> type.</a:t>
            </a:r>
          </a:p>
          <a:p>
            <a:pPr lvl="1"/>
            <a:r>
              <a:rPr lang="en-GB" sz="1600" dirty="0"/>
              <a:t>And how we can use them</a:t>
            </a:r>
          </a:p>
          <a:p>
            <a:endParaRPr lang="en-GB" sz="24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Today’s agenda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52346A9F-767B-4A48-99FD-E37152DDD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6942" y="6516000"/>
            <a:ext cx="500564" cy="216000"/>
          </a:xfrm>
        </p:spPr>
        <p:txBody>
          <a:bodyPr/>
          <a:lstStyle/>
          <a:p>
            <a:fld id="{7CC91C18-2D9D-461C-87BF-48086B644113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2489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dirty="0"/>
              <a:t>In many programs, we use variables that can hold one of a finite number of values.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dirty="0"/>
              <a:t>Imagine a reviewer who rates movies as either: excellent, average, or bad.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dirty="0"/>
              <a:t>These ratings could be represented as: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GB" sz="2800" dirty="0"/>
              <a:t>the integers 3, 2, and 1.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GB" sz="2800" dirty="0"/>
              <a:t>the characters E, A, and B.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0" fontAlgn="base" hangingPunct="0">
              <a:spcAft>
                <a:spcPct val="0"/>
              </a:spcAft>
            </a:pPr>
            <a:r>
              <a:rPr lang="en-GB" dirty="0">
                <a:cs typeface="Calibri" pitchFamily="34" charset="0"/>
              </a:rPr>
              <a:t>Enumeration types (part 1.)</a:t>
            </a:r>
            <a:endParaRPr lang="en-US" dirty="0"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032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However, by using primitive variables to represent the ratings, it might end up with a value other than the one of the three valid ratings.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Instead to restrict the contents of the variable to certain values.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You could declare it as an </a:t>
            </a:r>
            <a:r>
              <a:rPr lang="en-US" b="1" dirty="0">
                <a:solidFill>
                  <a:schemeClr val="accent1"/>
                </a:solidFill>
              </a:rPr>
              <a:t>enumerated data type</a:t>
            </a:r>
            <a:r>
              <a:rPr lang="en-US" dirty="0"/>
              <a:t>, or </a:t>
            </a:r>
            <a:r>
              <a:rPr lang="en-US" b="1" dirty="0">
                <a:solidFill>
                  <a:schemeClr val="accent1"/>
                </a:solidFill>
              </a:rPr>
              <a:t>enumeration</a:t>
            </a:r>
            <a:r>
              <a:rPr lang="en-U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0" fontAlgn="base" hangingPunct="0">
              <a:spcAft>
                <a:spcPct val="0"/>
              </a:spcAft>
            </a:pPr>
            <a:r>
              <a:rPr lang="en-GB" dirty="0">
                <a:cs typeface="Calibri" pitchFamily="34" charset="0"/>
              </a:rPr>
              <a:t>Enumeration types (part 2.)</a:t>
            </a:r>
            <a:endParaRPr lang="en-US" b="1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785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2700" dirty="0"/>
              <a:t>An enumeration lists the values that a variable can have:</a:t>
            </a:r>
          </a:p>
          <a:p>
            <a:pPr marL="0" indent="0">
              <a:buNone/>
            </a:pP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enum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MovieRating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pt-BR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endParaRPr lang="en-US" sz="2700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2700" dirty="0"/>
              <a:t>Notice that no semicolon follows an enumeration’s definition.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2700" dirty="0"/>
              <a:t>Including one, however, will not cause a syntax error, it will simply be ignored.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0" fontAlgn="base" hangingPunct="0">
              <a:spcAft>
                <a:spcPct val="0"/>
              </a:spcAft>
            </a:pPr>
            <a:r>
              <a:rPr lang="en-GB" dirty="0">
                <a:cs typeface="Calibri" pitchFamily="34" charset="0"/>
              </a:rPr>
              <a:t>Enumeration types (part 3.)</a:t>
            </a:r>
            <a:endParaRPr lang="en-US" b="1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961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600" dirty="0"/>
              <a:t>Notice that the letters E, A, B in </a:t>
            </a:r>
            <a:r>
              <a:rPr lang="pt-BR" sz="2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pt-BR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MovieRating</a:t>
            </a:r>
            <a:r>
              <a:rPr lang="pt-BR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pt-BR" sz="2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2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2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pt-BR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600" dirty="0"/>
              <a:t> are not enclosed in single quotes </a:t>
            </a:r>
            <a:r>
              <a:rPr lang="en-GB" sz="2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2600" dirty="0"/>
              <a:t>, since they </a:t>
            </a:r>
            <a:r>
              <a:rPr lang="en-US" sz="2600" u="sng" dirty="0"/>
              <a:t>are not</a:t>
            </a:r>
            <a:r>
              <a:rPr lang="en-US" sz="2600" dirty="0"/>
              <a:t> character values.</a:t>
            </a:r>
          </a:p>
          <a:p>
            <a:pPr>
              <a:lnSpc>
                <a:spcPct val="100000"/>
              </a:lnSpc>
            </a:pPr>
            <a:r>
              <a:rPr lang="en-US" sz="2600" dirty="0"/>
              <a:t>An enumeration acts as a </a:t>
            </a:r>
            <a:r>
              <a:rPr lang="en-US" sz="2600" dirty="0">
                <a:solidFill>
                  <a:srgbClr val="267F99"/>
                </a:solidFill>
                <a:latin typeface="Consolas" panose="020B0609020204030204" pitchFamily="49" charset="0"/>
              </a:rPr>
              <a:t>class</a:t>
            </a:r>
            <a:r>
              <a:rPr lang="en-US" sz="2600" dirty="0"/>
              <a:t> type, so we declare a variable </a:t>
            </a:r>
            <a:r>
              <a:rPr lang="en-US" sz="2600" dirty="0">
                <a:solidFill>
                  <a:srgbClr val="001080"/>
                </a:solidFill>
                <a:latin typeface="Consolas" panose="020B0609020204030204" pitchFamily="49" charset="0"/>
              </a:rPr>
              <a:t>rating</a:t>
            </a:r>
            <a:r>
              <a:rPr lang="en-US" sz="2600" dirty="0"/>
              <a:t> as follows: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GB" sz="2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MovieRating</a:t>
            </a:r>
            <a:r>
              <a:rPr lang="en-GB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rating</a:t>
            </a:r>
            <a:r>
              <a:rPr lang="en-GB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600" dirty="0"/>
          </a:p>
          <a:p>
            <a:pPr>
              <a:lnSpc>
                <a:spcPct val="100000"/>
              </a:lnSpc>
            </a:pPr>
            <a:r>
              <a:rPr lang="en-US" sz="2600" dirty="0"/>
              <a:t>In the definition </a:t>
            </a:r>
            <a:r>
              <a:rPr lang="pt-BR" sz="2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MovieRating</a:t>
            </a:r>
            <a:r>
              <a:rPr lang="pt-BR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pt-BR" sz="2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2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2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pt-BR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600" b="0" dirty="0">
                <a:solidFill>
                  <a:srgbClr val="000000"/>
                </a:solidFill>
                <a:effectLst/>
              </a:rPr>
              <a:t> </a:t>
            </a:r>
            <a:r>
              <a:rPr lang="en-US" sz="2600" dirty="0"/>
              <a:t>the items </a:t>
            </a:r>
            <a:r>
              <a:rPr lang="pt-BR" sz="2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2600" dirty="0"/>
              <a:t>, </a:t>
            </a:r>
            <a:r>
              <a:rPr lang="pt-BR" sz="2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600" dirty="0"/>
              <a:t> and </a:t>
            </a:r>
            <a:r>
              <a:rPr lang="pt-BR" sz="2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600" dirty="0"/>
              <a:t> are </a:t>
            </a:r>
            <a:r>
              <a:rPr lang="en-US" sz="2600" i="1" dirty="0"/>
              <a:t>objects</a:t>
            </a:r>
            <a:r>
              <a:rPr lang="en-US" sz="2600" dirty="0"/>
              <a:t> that we can assign to variable </a:t>
            </a:r>
            <a:r>
              <a:rPr lang="en-US" sz="2600" dirty="0">
                <a:solidFill>
                  <a:srgbClr val="001080"/>
                </a:solidFill>
                <a:latin typeface="Consolas" panose="020B0609020204030204" pitchFamily="49" charset="0"/>
              </a:rPr>
              <a:t>rating</a:t>
            </a:r>
            <a:r>
              <a:rPr lang="en-US" sz="2600" dirty="0"/>
              <a:t> as values e.g.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sz="2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   rating</a:t>
            </a:r>
            <a:r>
              <a:rPr lang="en-GB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2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MovieRating</a:t>
            </a:r>
            <a:r>
              <a:rPr lang="en-GB" sz="2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0" fontAlgn="base" hangingPunct="0">
              <a:spcAft>
                <a:spcPct val="0"/>
              </a:spcAft>
            </a:pPr>
            <a:r>
              <a:rPr lang="en-GB" dirty="0">
                <a:cs typeface="Calibri" pitchFamily="34" charset="0"/>
              </a:rPr>
              <a:t>Enumeration types (part 4.)</a:t>
            </a:r>
            <a:endParaRPr lang="en-US" b="1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935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rating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MovieRating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Note that we must prefix the value of </a:t>
            </a:r>
            <a:r>
              <a:rPr lang="en-GB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dirty="0"/>
              <a:t> with the name of the enumeration and a dot.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Assigning a value other than </a:t>
            </a:r>
            <a:r>
              <a:rPr lang="en-US" dirty="0">
                <a:solidFill>
                  <a:srgbClr val="0070C1"/>
                </a:solidFill>
                <a:latin typeface="Consolas" panose="020B0609020204030204" pitchFamily="49" charset="0"/>
              </a:rPr>
              <a:t>E</a:t>
            </a:r>
            <a:r>
              <a:rPr lang="en-US" dirty="0"/>
              <a:t>, </a:t>
            </a:r>
            <a:r>
              <a:rPr lang="en-GB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dirty="0"/>
              <a:t> or </a:t>
            </a:r>
            <a:r>
              <a:rPr lang="en-US" dirty="0">
                <a:solidFill>
                  <a:srgbClr val="0070C1"/>
                </a:solidFill>
                <a:latin typeface="Consolas" panose="020B0609020204030204" pitchFamily="49" charset="0"/>
              </a:rPr>
              <a:t>B</a:t>
            </a:r>
            <a:r>
              <a:rPr lang="en-US" dirty="0"/>
              <a:t> to 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rating</a:t>
            </a:r>
            <a:r>
              <a:rPr lang="en-US" dirty="0"/>
              <a:t> will cause a </a:t>
            </a:r>
            <a:r>
              <a:rPr lang="en-US" b="1" dirty="0"/>
              <a:t>syntax error</a:t>
            </a:r>
            <a:r>
              <a:rPr lang="en-U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0" fontAlgn="base" hangingPunct="0">
              <a:spcAft>
                <a:spcPct val="0"/>
              </a:spcAft>
            </a:pPr>
            <a:r>
              <a:rPr lang="en-GB" dirty="0">
                <a:cs typeface="Calibri" pitchFamily="34" charset="0"/>
              </a:rPr>
              <a:t>Enumeration types (part 5.)</a:t>
            </a:r>
            <a:endParaRPr lang="en-US" b="1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9561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0" fontAlgn="base" hangingPunct="0">
              <a:spcAft>
                <a:spcPct val="0"/>
              </a:spcAft>
            </a:pPr>
            <a:r>
              <a:rPr lang="en-GB" dirty="0">
                <a:cs typeface="Calibri" pitchFamily="34" charset="0"/>
              </a:rPr>
              <a:t>Enumeration types (part 6.)</a:t>
            </a:r>
            <a:endParaRPr lang="en-US" b="1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3720" y="1380067"/>
            <a:ext cx="10601272" cy="479689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2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rating</a:t>
            </a: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2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GB" sz="2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Excellent</a:t>
            </a:r>
            <a:endParaRPr lang="en-GB" sz="2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2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2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2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2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"You must see this movie!"</a:t>
            </a: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2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2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sz="2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Average</a:t>
            </a:r>
            <a:endParaRPr lang="en-GB" sz="2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2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2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2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2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"This movie is OK, but not great."</a:t>
            </a: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2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2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GB" sz="2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Bad</a:t>
            </a:r>
            <a:endParaRPr lang="en-GB" sz="2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2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2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2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2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"Skip it!"</a:t>
            </a: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2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default:</a:t>
            </a:r>
            <a:endParaRPr lang="en-GB" sz="2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2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2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2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2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"Something is wrong."</a:t>
            </a: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5FBD75-F71A-47A0-9D88-F4E494D4B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09154" y="3951906"/>
            <a:ext cx="4342891" cy="20682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Once we have assigned a value to a variable whose data type is an enumeration, we can use it within a switch statement to choose a course of action.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57472" y="5725257"/>
            <a:ext cx="32272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Unnecessary! Why?</a:t>
            </a: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 flipH="1" flipV="1">
            <a:off x="1889760" y="4986035"/>
            <a:ext cx="2267712" cy="939277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56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2600" dirty="0">
                <a:cs typeface="Courier New" panose="02070309020205020404" pitchFamily="49" charset="0"/>
              </a:rPr>
              <a:t>The values of an enumeration behave much like named constants.</a:t>
            </a:r>
          </a:p>
          <a:p>
            <a:pPr>
              <a:lnSpc>
                <a:spcPct val="110000"/>
              </a:lnSpc>
            </a:pPr>
            <a:r>
              <a:rPr lang="en-US" sz="2600" dirty="0">
                <a:cs typeface="Courier New" panose="02070309020205020404" pitchFamily="49" charset="0"/>
              </a:rPr>
              <a:t>For this reason, the same naming convention is used. We could redefine our previous enumeration as:</a:t>
            </a:r>
          </a:p>
          <a:p>
            <a:pPr marL="0" indent="0">
              <a:buNone/>
            </a:pPr>
            <a:r>
              <a:rPr lang="en-US" sz="2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2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MovieRating</a:t>
            </a: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2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EXCELLENT</a:t>
            </a: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AVERAGE</a:t>
            </a: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BAD</a:t>
            </a: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pPr>
              <a:lnSpc>
                <a:spcPct val="110000"/>
              </a:lnSpc>
            </a:pPr>
            <a:r>
              <a:rPr lang="en-US" sz="2600" dirty="0">
                <a:cs typeface="Courier New" panose="02070309020205020404" pitchFamily="49" charset="0"/>
              </a:rPr>
              <a:t>Increasing the readability of our program.</a:t>
            </a:r>
          </a:p>
          <a:p>
            <a:pPr>
              <a:lnSpc>
                <a:spcPct val="110000"/>
              </a:lnSpc>
            </a:pPr>
            <a:r>
              <a:rPr lang="en-US" sz="2600" dirty="0">
                <a:cs typeface="Courier New" panose="02070309020205020404" pitchFamily="49" charset="0"/>
              </a:rPr>
              <a:t>We then write an assignment like:</a:t>
            </a:r>
          </a:p>
          <a:p>
            <a:pPr marL="0" indent="0">
              <a:buNone/>
            </a:pPr>
            <a:r>
              <a:rPr lang="en-GB" sz="2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   rating</a:t>
            </a:r>
            <a:r>
              <a:rPr lang="en-GB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2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MovieRating</a:t>
            </a:r>
            <a:r>
              <a:rPr lang="en-GB" sz="2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AVERAGE</a:t>
            </a:r>
            <a:r>
              <a:rPr lang="en-GB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2600" dirty="0">
                <a:cs typeface="Courier New" panose="02070309020205020404" pitchFamily="49" charset="0"/>
              </a:rPr>
              <a:t>A case statement would be:</a:t>
            </a:r>
          </a:p>
          <a:p>
            <a:pPr marL="0" indent="0">
              <a:buNone/>
            </a:pPr>
            <a:r>
              <a:rPr lang="en-GB" sz="2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    case</a:t>
            </a:r>
            <a:r>
              <a:rPr lang="en-GB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EXCELLENT</a:t>
            </a:r>
            <a:r>
              <a:rPr lang="en-GB" sz="2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2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0" fontAlgn="base" hangingPunct="0">
              <a:spcAft>
                <a:spcPct val="0"/>
              </a:spcAft>
            </a:pPr>
            <a:r>
              <a:rPr lang="en-GB" dirty="0">
                <a:cs typeface="Calibri" pitchFamily="34" charset="0"/>
              </a:rPr>
              <a:t>Enumeration types (part 6.)</a:t>
            </a:r>
            <a:endParaRPr lang="en-US" b="1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0635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00" dirty="0">
                <a:cs typeface="Courier New" panose="02070309020205020404" pitchFamily="49" charset="0"/>
              </a:rPr>
              <a:t>An enumeration is a </a:t>
            </a:r>
            <a:r>
              <a:rPr lang="en-GB" sz="2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600" dirty="0">
                <a:cs typeface="Courier New" panose="02070309020205020404" pitchFamily="49" charset="0"/>
              </a:rPr>
              <a:t>. It can be defined </a:t>
            </a:r>
            <a:r>
              <a:rPr lang="en-US" sz="2600" b="1" dirty="0">
                <a:cs typeface="Courier New" panose="02070309020205020404" pitchFamily="49" charset="0"/>
              </a:rPr>
              <a:t>within another class</a:t>
            </a:r>
            <a:r>
              <a:rPr lang="en-US" sz="2600" dirty="0">
                <a:cs typeface="Courier New" panose="02070309020205020404" pitchFamily="49" charset="0"/>
              </a:rPr>
              <a:t>, but always </a:t>
            </a:r>
            <a:r>
              <a:rPr lang="en-US" sz="2600" b="1" dirty="0">
                <a:cs typeface="Courier New" panose="02070309020205020404" pitchFamily="49" charset="0"/>
              </a:rPr>
              <a:t>outside of any method </a:t>
            </a:r>
            <a:r>
              <a:rPr lang="en-US" sz="2600" dirty="0">
                <a:cs typeface="Courier New" panose="02070309020205020404" pitchFamily="49" charset="0"/>
              </a:rPr>
              <a:t>definition.</a:t>
            </a:r>
          </a:p>
          <a:p>
            <a:pPr>
              <a:lnSpc>
                <a:spcPct val="100000"/>
              </a:lnSpc>
            </a:pPr>
            <a:r>
              <a:rPr lang="en-GB" sz="2600" dirty="0"/>
              <a:t>The compiler creates a class as it encounters an enumeration:</a:t>
            </a:r>
          </a:p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2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Suit</a:t>
            </a: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sz="2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CLUBS</a:t>
            </a: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DIAMONDS</a:t>
            </a: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HEARTS</a:t>
            </a: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SPADES</a:t>
            </a: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GB" sz="2600" dirty="0"/>
              <a:t>The enumerated values are names of </a:t>
            </a:r>
            <a:r>
              <a:rPr lang="en-GB" sz="2600" b="1" dirty="0">
                <a:solidFill>
                  <a:schemeClr val="accent1"/>
                </a:solidFill>
              </a:rPr>
              <a:t>public static objects</a:t>
            </a:r>
            <a:r>
              <a:rPr lang="en-GB" sz="2600" dirty="0"/>
              <a:t> whose type is </a:t>
            </a:r>
            <a:r>
              <a:rPr lang="en-US" sz="2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Suit</a:t>
            </a:r>
            <a:r>
              <a:rPr lang="en-GB" sz="2600" dirty="0"/>
              <a:t>.</a:t>
            </a:r>
          </a:p>
          <a:p>
            <a:pPr>
              <a:lnSpc>
                <a:spcPct val="100000"/>
              </a:lnSpc>
            </a:pPr>
            <a:r>
              <a:rPr lang="en-GB" sz="2600" dirty="0"/>
              <a:t>Each can be referenced as follows: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GB" sz="2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   Suit</a:t>
            </a:r>
            <a:r>
              <a:rPr lang="en-GB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GB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2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Suit</a:t>
            </a:r>
            <a:r>
              <a:rPr lang="en-GB" sz="2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DIAMONDS</a:t>
            </a:r>
            <a:r>
              <a:rPr lang="en-GB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0" fontAlgn="base" hangingPunct="0">
              <a:spcAft>
                <a:spcPct val="0"/>
              </a:spcAft>
            </a:pPr>
            <a:r>
              <a:rPr lang="en-GB" dirty="0">
                <a:cs typeface="Calibri" pitchFamily="34" charset="0"/>
              </a:rPr>
              <a:t>Enumeration types (part 7.)</a:t>
            </a:r>
            <a:endParaRPr lang="en-US" b="1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8167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dirty="0"/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Suit</a:t>
            </a:r>
            <a:r>
              <a:rPr lang="en-GB" dirty="0"/>
              <a:t> has several methods including:</a:t>
            </a:r>
          </a:p>
          <a:p>
            <a:pPr lvl="8"/>
            <a:endParaRPr lang="en-GB" sz="2800" dirty="0"/>
          </a:p>
          <a:p>
            <a:pPr>
              <a:buNone/>
            </a:pPr>
            <a:r>
              <a:rPr lang="en-GB" dirty="0">
                <a:solidFill>
                  <a:srgbClr val="795E26"/>
                </a:solidFill>
                <a:latin typeface="Consolas" panose="020B0609020204030204" pitchFamily="49" charset="0"/>
              </a:rPr>
              <a:t>equals</a:t>
            </a:r>
            <a:r>
              <a:rPr lang="en-GB" dirty="0">
                <a:latin typeface="Consolas" panose="020B0609020204030204" pitchFamily="49" charset="0"/>
              </a:rPr>
              <a:t>()		: </a:t>
            </a:r>
            <a:r>
              <a:rPr lang="en-GB" dirty="0" err="1">
                <a:latin typeface="Consolas" panose="020B0609020204030204" pitchFamily="49" charset="0"/>
              </a:rPr>
              <a:t>boolean</a:t>
            </a:r>
            <a:endParaRPr lang="en-GB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GB" dirty="0" err="1">
                <a:solidFill>
                  <a:srgbClr val="795E26"/>
                </a:solidFill>
                <a:latin typeface="Consolas" panose="020B0609020204030204" pitchFamily="49" charset="0"/>
              </a:rPr>
              <a:t>compareTo</a:t>
            </a:r>
            <a:r>
              <a:rPr lang="en-GB" dirty="0">
                <a:latin typeface="Consolas" panose="020B0609020204030204" pitchFamily="49" charset="0"/>
              </a:rPr>
              <a:t>()	: int</a:t>
            </a:r>
          </a:p>
          <a:p>
            <a:pPr>
              <a:buNone/>
            </a:pPr>
            <a:r>
              <a:rPr lang="en-GB" dirty="0">
                <a:solidFill>
                  <a:srgbClr val="795E26"/>
                </a:solidFill>
                <a:latin typeface="Consolas" panose="020B0609020204030204" pitchFamily="49" charset="0"/>
              </a:rPr>
              <a:t>ordinal</a:t>
            </a:r>
            <a:r>
              <a:rPr lang="en-GB" dirty="0">
                <a:latin typeface="Consolas" panose="020B0609020204030204" pitchFamily="49" charset="0"/>
              </a:rPr>
              <a:t>()		: </a:t>
            </a:r>
            <a:r>
              <a:rPr lang="en-GB" dirty="0" err="1">
                <a:latin typeface="Consolas" panose="020B0609020204030204" pitchFamily="49" charset="0"/>
              </a:rPr>
              <a:t>int</a:t>
            </a:r>
            <a:endParaRPr lang="en-GB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GB" dirty="0" err="1">
                <a:solidFill>
                  <a:srgbClr val="795E26"/>
                </a:solidFill>
                <a:latin typeface="Consolas" panose="020B0609020204030204" pitchFamily="49" charset="0"/>
              </a:rPr>
              <a:t>toString</a:t>
            </a:r>
            <a:r>
              <a:rPr lang="en-GB" dirty="0">
                <a:latin typeface="Consolas" panose="020B0609020204030204" pitchFamily="49" charset="0"/>
              </a:rPr>
              <a:t>()	: String</a:t>
            </a:r>
          </a:p>
          <a:p>
            <a:pPr>
              <a:buNone/>
            </a:pPr>
            <a:r>
              <a:rPr lang="en-GB" dirty="0" err="1">
                <a:solidFill>
                  <a:srgbClr val="795E26"/>
                </a:solidFill>
                <a:latin typeface="Consolas" panose="020B0609020204030204" pitchFamily="49" charset="0"/>
              </a:rPr>
              <a:t>valueOf</a:t>
            </a:r>
            <a:r>
              <a:rPr lang="en-GB" dirty="0">
                <a:latin typeface="Consolas" panose="020B0609020204030204" pitchFamily="49" charset="0"/>
              </a:rPr>
              <a:t>()		: enumeration object</a:t>
            </a:r>
          </a:p>
          <a:p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0" fontAlgn="base" hangingPunct="0">
              <a:spcAft>
                <a:spcPct val="0"/>
              </a:spcAft>
            </a:pPr>
            <a:r>
              <a:rPr lang="en-GB" dirty="0">
                <a:cs typeface="Calibri" pitchFamily="34" charset="0"/>
              </a:rPr>
              <a:t>Enumeration types (part 8.)</a:t>
            </a:r>
            <a:endParaRPr lang="en-US" altLang="en-US" b="1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0106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dirty="0"/>
              <a:t>Assuming </a:t>
            </a:r>
            <a:r>
              <a:rPr lang="en-GB" dirty="0">
                <a:latin typeface="Consolas" panose="020B0609020204030204" pitchFamily="49" charset="0"/>
              </a:rPr>
              <a:t>s</a:t>
            </a:r>
            <a:r>
              <a:rPr lang="en-GB" dirty="0"/>
              <a:t> references 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Suit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DIAMONDS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Suit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HEARTS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dirty="0"/>
              <a:t> returns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GB" dirty="0"/>
              <a:t>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compareTo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Suit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DIAMONDS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dirty="0"/>
              <a:t> returns: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GB" sz="2800" dirty="0"/>
              <a:t>a negative integer if </a:t>
            </a:r>
            <a:r>
              <a:rPr lang="en-GB" sz="3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GB" sz="2800" dirty="0"/>
              <a:t> is before </a:t>
            </a:r>
            <a:r>
              <a:rPr lang="en-GB" sz="32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DIAMONDS</a:t>
            </a:r>
            <a:r>
              <a:rPr lang="en-GB" sz="2800" dirty="0"/>
              <a:t>.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GB" sz="2800" dirty="0"/>
              <a:t>zero if equal to </a:t>
            </a:r>
            <a:r>
              <a:rPr lang="en-GB" sz="32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DIAMONDS</a:t>
            </a:r>
            <a:r>
              <a:rPr lang="en-GB" sz="2800" dirty="0"/>
              <a:t>.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GB" sz="2800" dirty="0"/>
              <a:t>a positive integer if </a:t>
            </a:r>
            <a:r>
              <a:rPr lang="en-GB" sz="2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GB" sz="2800" dirty="0"/>
              <a:t> is after </a:t>
            </a:r>
            <a:r>
              <a:rPr lang="en-GB" sz="32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DIAMONDS</a:t>
            </a:r>
            <a:r>
              <a:rPr lang="en-GB" sz="2800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0" fontAlgn="base" hangingPunct="0">
              <a:spcAft>
                <a:spcPct val="0"/>
              </a:spcAft>
            </a:pPr>
            <a:r>
              <a:rPr lang="en-GB" dirty="0">
                <a:cs typeface="Calibri" pitchFamily="34" charset="0"/>
              </a:rPr>
              <a:t>Enumeration types (part 9.)</a:t>
            </a:r>
            <a:endParaRPr lang="en-US" b="1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290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091E6FA-5E1F-4CE3-82CC-672D1FC72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output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4C68A58-C96F-44E2-AF39-4D6824B123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8EDF7-6902-4A2B-892A-97FDBC631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School of Computing, Engineering &amp; Digital Technologies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9DF1BD-4620-44E0-858F-2A15D5B8D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26952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ordinal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GB" dirty="0"/>
              <a:t> returns the position, or ordinal value, of </a:t>
            </a:r>
            <a:r>
              <a:rPr lang="en-GB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DIAMONDS</a:t>
            </a:r>
            <a:r>
              <a:rPr lang="en-GB" dirty="0"/>
              <a:t> in the enumeration.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GB" sz="2800" dirty="0"/>
              <a:t>Numbers within the enumeration are numbered beginning with 0.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GB" dirty="0"/>
              <a:t> returns the string 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"DIAMONDS"</a:t>
            </a:r>
            <a:r>
              <a:rPr lang="en-GB" dirty="0"/>
              <a:t>.		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GB" sz="2800" dirty="0"/>
              <a:t>The name of its invoking object as a string.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Suit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valueOf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"HEARTS"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dirty="0"/>
              <a:t> returns the object 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Suit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HEARTS</a:t>
            </a:r>
            <a:r>
              <a:rPr lang="en-GB" dirty="0"/>
              <a:t>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GB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Since the type enumeration is a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/>
              <a:t>, nothing stops us from beefing up our class to tailor it more closely to our needs!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0" fontAlgn="base" hangingPunct="0">
              <a:spcAft>
                <a:spcPct val="0"/>
              </a:spcAft>
            </a:pPr>
            <a:r>
              <a:rPr lang="en-GB" dirty="0">
                <a:cs typeface="Calibri" pitchFamily="34" charset="0"/>
              </a:rPr>
              <a:t>Enumeration types (part 10.)</a:t>
            </a:r>
            <a:endParaRPr lang="en-US" b="1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4606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2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an enumeration of card suits</a:t>
            </a:r>
            <a:endParaRPr lang="en-GB" sz="2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2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GB" sz="2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Suit</a:t>
            </a:r>
            <a:endParaRPr lang="en-GB" sz="2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22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CLUBS</a:t>
            </a: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"black"</a:t>
            </a: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GB" sz="22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DIAMONDS</a:t>
            </a: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GB" sz="22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HEARTS</a:t>
            </a: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GB" sz="22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SPADES</a:t>
            </a: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"black"</a:t>
            </a: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b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2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2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colour</a:t>
            </a: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b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2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Suit</a:t>
            </a: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suitColour</a:t>
            </a: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2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sz="2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2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colour</a:t>
            </a: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2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suitColour</a:t>
            </a: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b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2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getColour</a:t>
            </a: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2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2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colour</a:t>
            </a: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Enumeration of card suits</a:t>
            </a:r>
          </a:p>
        </p:txBody>
      </p:sp>
    </p:spTree>
    <p:extLst>
      <p:ext uri="{BB962C8B-B14F-4D97-AF65-F5344CB8AC3E}">
        <p14:creationId xmlns:p14="http://schemas.microsoft.com/office/powerpoint/2010/main" val="19094022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dirty="0">
                <a:solidFill>
                  <a:srgbClr val="267F99"/>
                </a:solidFill>
                <a:latin typeface="Consolas" panose="020B0609020204030204" pitchFamily="49" charset="0"/>
              </a:rPr>
              <a:t>Suit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1080"/>
                </a:solidFill>
                <a:latin typeface="Consolas" panose="020B0609020204030204" pitchFamily="49" charset="0"/>
              </a:rPr>
              <a:t>cardSuit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dirty="0" err="1">
                <a:solidFill>
                  <a:srgbClr val="267F99"/>
                </a:solidFill>
                <a:latin typeface="Consolas" panose="020B0609020204030204" pitchFamily="49" charset="0"/>
              </a:rPr>
              <a:t>Suit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70C1"/>
                </a:solidFill>
                <a:latin typeface="Consolas" panose="020B0609020204030204" pitchFamily="49" charset="0"/>
              </a:rPr>
              <a:t>SPADES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dirty="0" err="1">
                <a:solidFill>
                  <a:srgbClr val="001080"/>
                </a:solidFill>
                <a:latin typeface="Consolas" panose="020B0609020204030204" pitchFamily="49" charset="0"/>
              </a:rPr>
              <a:t>cardSuit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795E26"/>
                </a:solidFill>
                <a:latin typeface="Consolas" panose="020B0609020204030204" pitchFamily="49" charset="0"/>
              </a:rPr>
              <a:t>ordinal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 err="1">
                <a:solidFill>
                  <a:srgbClr val="001080"/>
                </a:solidFill>
                <a:latin typeface="Consolas" panose="020B0609020204030204" pitchFamily="49" charset="0"/>
              </a:rPr>
              <a:t>cardSuit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795E26"/>
                </a:solidFill>
                <a:latin typeface="Consolas" panose="020B0609020204030204" pitchFamily="49" charset="0"/>
              </a:rPr>
              <a:t>equals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267F99"/>
                </a:solidFill>
                <a:latin typeface="Consolas" panose="020B0609020204030204" pitchFamily="49" charset="0"/>
              </a:rPr>
              <a:t>Suit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70C1"/>
                </a:solidFill>
                <a:latin typeface="Consolas" panose="020B0609020204030204" pitchFamily="49" charset="0"/>
              </a:rPr>
              <a:t>CLUBS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 err="1">
                <a:solidFill>
                  <a:srgbClr val="001080"/>
                </a:solidFill>
                <a:latin typeface="Consolas" panose="020B0609020204030204" pitchFamily="49" charset="0"/>
              </a:rPr>
              <a:t>cardSuit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795E26"/>
                </a:solidFill>
                <a:latin typeface="Consolas" panose="020B0609020204030204" pitchFamily="49" charset="0"/>
              </a:rPr>
              <a:t>compareTo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267F99"/>
                </a:solidFill>
                <a:latin typeface="Consolas" panose="020B0609020204030204" pitchFamily="49" charset="0"/>
              </a:rPr>
              <a:t>Suit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70C1"/>
                </a:solidFill>
                <a:latin typeface="Consolas" panose="020B0609020204030204" pitchFamily="49" charset="0"/>
              </a:rPr>
              <a:t>CLUBS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 err="1">
                <a:solidFill>
                  <a:srgbClr val="267F99"/>
                </a:solidFill>
                <a:latin typeface="Consolas" panose="020B0609020204030204" pitchFamily="49" charset="0"/>
              </a:rPr>
              <a:t>Suit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795E26"/>
                </a:solidFill>
                <a:latin typeface="Consolas" panose="020B0609020204030204" pitchFamily="49" charset="0"/>
              </a:rPr>
              <a:t>valueOf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"CLUBS"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 err="1">
                <a:solidFill>
                  <a:srgbClr val="267F99"/>
                </a:solidFill>
                <a:latin typeface="Consolas" panose="020B0609020204030204" pitchFamily="49" charset="0"/>
              </a:rPr>
              <a:t>Suit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795E26"/>
                </a:solidFill>
                <a:latin typeface="Consolas" panose="020B0609020204030204" pitchFamily="49" charset="0"/>
              </a:rPr>
              <a:t>valueOf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1080"/>
                </a:solidFill>
                <a:latin typeface="Consolas" panose="020B0609020204030204" pitchFamily="49" charset="0"/>
              </a:rPr>
              <a:t>cardSuit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795E26"/>
                </a:solidFill>
                <a:latin typeface="Consolas" panose="020B0609020204030204" pitchFamily="49" charset="0"/>
              </a:rPr>
              <a:t>toString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 err="1">
                <a:solidFill>
                  <a:srgbClr val="001080"/>
                </a:solidFill>
                <a:latin typeface="Consolas" panose="020B0609020204030204" pitchFamily="49" charset="0"/>
              </a:rPr>
              <a:t>cardSuit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795E26"/>
                </a:solidFill>
                <a:latin typeface="Consolas" panose="020B0609020204030204" pitchFamily="49" charset="0"/>
              </a:rPr>
              <a:t>getColour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 err="1">
                <a:solidFill>
                  <a:srgbClr val="001080"/>
                </a:solidFill>
                <a:latin typeface="Consolas" panose="020B0609020204030204" pitchFamily="49" charset="0"/>
              </a:rPr>
              <a:t>cardSuit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795E26"/>
                </a:solidFill>
                <a:latin typeface="Consolas" panose="020B0609020204030204" pitchFamily="49" charset="0"/>
              </a:rPr>
              <a:t>toString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0" fontAlgn="base" hangingPunct="0">
              <a:spcAft>
                <a:spcPct val="0"/>
              </a:spcAft>
            </a:pPr>
            <a:r>
              <a:rPr lang="en-GB" dirty="0">
                <a:latin typeface="+mn-lt"/>
                <a:cs typeface="Calibri" pitchFamily="34" charset="0"/>
              </a:rPr>
              <a:t>What is returned by the following?</a:t>
            </a:r>
            <a:endParaRPr lang="en-US" dirty="0">
              <a:latin typeface="+mn-lt"/>
              <a:cs typeface="Calibri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444720" y="2316480"/>
            <a:ext cx="3674384" cy="4006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bg1"/>
              </a:buClr>
              <a:defRPr/>
            </a:pPr>
            <a:r>
              <a:rPr lang="en-GB" sz="2800" dirty="0">
                <a:latin typeface="Consolas" panose="020B0609020204030204" pitchFamily="49" charset="0"/>
              </a:rPr>
              <a:t>3</a:t>
            </a:r>
          </a:p>
          <a:p>
            <a:pPr>
              <a:spcBef>
                <a:spcPts val="1000"/>
              </a:spcBef>
              <a:buClr>
                <a:schemeClr val="bg1"/>
              </a:buClr>
              <a:defRPr/>
            </a:pPr>
            <a:r>
              <a:rPr lang="en-GB" sz="2800" dirty="0">
                <a:latin typeface="Consolas" panose="020B0609020204030204" pitchFamily="49" charset="0"/>
              </a:rPr>
              <a:t>false</a:t>
            </a:r>
          </a:p>
          <a:p>
            <a:pPr>
              <a:spcBef>
                <a:spcPts val="1000"/>
              </a:spcBef>
              <a:buClr>
                <a:schemeClr val="bg1"/>
              </a:buClr>
              <a:defRPr/>
            </a:pPr>
            <a:r>
              <a:rPr lang="en-GB" sz="2800" dirty="0">
                <a:latin typeface="Consolas" panose="020B0609020204030204" pitchFamily="49" charset="0"/>
              </a:rPr>
              <a:t>a positive </a:t>
            </a:r>
            <a:r>
              <a:rPr lang="en-GB" sz="2800" dirty="0" err="1">
                <a:latin typeface="Consolas" panose="020B0609020204030204" pitchFamily="49" charset="0"/>
              </a:rPr>
              <a:t>int</a:t>
            </a:r>
            <a:endParaRPr lang="en-GB" sz="2800" dirty="0">
              <a:latin typeface="Consolas" panose="020B0609020204030204" pitchFamily="49" charset="0"/>
            </a:endParaRPr>
          </a:p>
          <a:p>
            <a:pPr>
              <a:spcBef>
                <a:spcPts val="1000"/>
              </a:spcBef>
              <a:buClr>
                <a:schemeClr val="bg1"/>
              </a:buClr>
              <a:defRPr/>
            </a:pPr>
            <a:r>
              <a:rPr lang="en-GB" sz="2800" dirty="0" err="1">
                <a:latin typeface="Consolas" panose="020B0609020204030204" pitchFamily="49" charset="0"/>
              </a:rPr>
              <a:t>Suit.CLUBS</a:t>
            </a:r>
            <a:endParaRPr lang="en-GB" sz="2800" dirty="0">
              <a:latin typeface="Consolas" panose="020B0609020204030204" pitchFamily="49" charset="0"/>
            </a:endParaRPr>
          </a:p>
          <a:p>
            <a:pPr>
              <a:spcBef>
                <a:spcPts val="1000"/>
              </a:spcBef>
              <a:buClr>
                <a:schemeClr val="bg1"/>
              </a:buClr>
              <a:defRPr/>
            </a:pPr>
            <a:r>
              <a:rPr lang="en-GB" sz="2800" dirty="0" err="1">
                <a:latin typeface="Consolas" panose="020B0609020204030204" pitchFamily="49" charset="0"/>
              </a:rPr>
              <a:t>Suit.SPADES</a:t>
            </a:r>
            <a:endParaRPr lang="en-GB" sz="2800" dirty="0">
              <a:latin typeface="Consolas" panose="020B0609020204030204" pitchFamily="49" charset="0"/>
            </a:endParaRPr>
          </a:p>
          <a:p>
            <a:pPr>
              <a:spcBef>
                <a:spcPts val="1000"/>
              </a:spcBef>
              <a:buClr>
                <a:schemeClr val="bg1"/>
              </a:buClr>
              <a:defRPr/>
            </a:pPr>
            <a:r>
              <a:rPr lang="en-GB" sz="2800" dirty="0">
                <a:solidFill>
                  <a:srgbClr val="A31515"/>
                </a:solidFill>
                <a:latin typeface="Consolas" panose="020B0609020204030204" pitchFamily="49" charset="0"/>
              </a:rPr>
              <a:t>"black"</a:t>
            </a:r>
            <a:endParaRPr lang="en-GB" sz="2800" dirty="0">
              <a:latin typeface="Consolas" panose="020B0609020204030204" pitchFamily="49" charset="0"/>
            </a:endParaRPr>
          </a:p>
          <a:p>
            <a:pPr>
              <a:spcBef>
                <a:spcPts val="1000"/>
              </a:spcBef>
              <a:buClr>
                <a:schemeClr val="bg1"/>
              </a:buClr>
              <a:defRPr/>
            </a:pPr>
            <a:r>
              <a:rPr lang="en-GB" sz="2800" dirty="0">
                <a:solidFill>
                  <a:srgbClr val="A31515"/>
                </a:solidFill>
                <a:latin typeface="Consolas" panose="020B0609020204030204" pitchFamily="49" charset="0"/>
              </a:rPr>
              <a:t>"spades"</a:t>
            </a:r>
            <a:r>
              <a:rPr lang="en-GB" sz="2800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805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A4F7A-802F-4826-F0E4-94E1FF65C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Any 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0356A-78E7-8F5F-D581-C62F76F1B8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431935-6AE7-AD2A-B5DA-B2F3EECB6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School of Computing, Engineering &amp; Digital Technologies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3EE111-85A1-0934-66B4-B1B7E6050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33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5146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1" name="Rectangle 3"/>
          <p:cNvSpPr>
            <a:spLocks noGrp="1"/>
          </p:cNvSpPr>
          <p:nvPr>
            <p:ph idx="1"/>
          </p:nvPr>
        </p:nvSpPr>
        <p:spPr bwMode="auto"/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GB" sz="2600" dirty="0"/>
              <a:t>A common problem amongst new programmers is formatting output (either for a CLI or a GUI).</a:t>
            </a:r>
          </a:p>
          <a:p>
            <a:pPr lvl="1">
              <a:lnSpc>
                <a:spcPct val="100000"/>
              </a:lnSpc>
              <a:spcBef>
                <a:spcPts val="1000"/>
              </a:spcBef>
              <a:defRPr/>
            </a:pPr>
            <a:r>
              <a:rPr lang="en-GB" sz="2600" dirty="0"/>
              <a:t>The </a:t>
            </a:r>
            <a:r>
              <a:rPr lang="en-GB" sz="2600" i="1" dirty="0"/>
              <a:t>Celsius</a:t>
            </a:r>
            <a:r>
              <a:rPr lang="en-GB" sz="2600" dirty="0"/>
              <a:t> to </a:t>
            </a:r>
            <a:r>
              <a:rPr lang="en-GB" sz="2600" i="1" dirty="0"/>
              <a:t>Fahrenheit</a:t>
            </a:r>
            <a:r>
              <a:rPr lang="en-GB" sz="2600" dirty="0"/>
              <a:t> conversion problem(s) you have solved in the labs is a good example.</a:t>
            </a:r>
          </a:p>
          <a:p>
            <a:pPr>
              <a:lnSpc>
                <a:spcPct val="100000"/>
              </a:lnSpc>
              <a:defRPr/>
            </a:pPr>
            <a:r>
              <a:rPr lang="en-GB" sz="2600" dirty="0"/>
              <a:t>Sometimes a variable has far too many decimal places, and we want to reduce the number by setting a maximum.</a:t>
            </a:r>
          </a:p>
          <a:p>
            <a:pPr>
              <a:lnSpc>
                <a:spcPct val="100000"/>
              </a:lnSpc>
              <a:defRPr/>
            </a:pPr>
            <a:r>
              <a:rPr lang="en-GB" sz="2600" dirty="0"/>
              <a:t>Sometimes we need a certain numerical pattern.</a:t>
            </a:r>
          </a:p>
          <a:p>
            <a:pPr lvl="1">
              <a:lnSpc>
                <a:spcPct val="100000"/>
              </a:lnSpc>
              <a:spcBef>
                <a:spcPts val="1000"/>
              </a:spcBef>
              <a:defRPr/>
            </a:pPr>
            <a:r>
              <a:rPr lang="en-GB" sz="2600" dirty="0"/>
              <a:t>For example, a clock display should always have </a:t>
            </a:r>
            <a:r>
              <a:rPr lang="en-GB" sz="2600" dirty="0">
                <a:latin typeface="Consolas" panose="020B0609020204030204" pitchFamily="49" charset="0"/>
              </a:rPr>
              <a:t>HH:MM:SS</a:t>
            </a:r>
            <a:r>
              <a:rPr lang="en-GB" sz="2600" dirty="0"/>
              <a:t>, with empty columns zero-filled i.e. </a:t>
            </a:r>
            <a:r>
              <a:rPr lang="en-GB" sz="2600" dirty="0">
                <a:latin typeface="Consolas" panose="020B0609020204030204" pitchFamily="49" charset="0"/>
              </a:rPr>
              <a:t>09:13:01</a:t>
            </a:r>
            <a:r>
              <a:rPr lang="en-GB" sz="2600" dirty="0"/>
              <a:t>.</a:t>
            </a:r>
          </a:p>
          <a:p>
            <a:pPr>
              <a:lnSpc>
                <a:spcPct val="100000"/>
              </a:lnSpc>
              <a:defRPr/>
            </a:pPr>
            <a:r>
              <a:rPr lang="en-GB" sz="2600" dirty="0"/>
              <a:t>In these situations, we can turn to the rich Java API.</a:t>
            </a:r>
          </a:p>
        </p:txBody>
      </p:sp>
      <p:sp>
        <p:nvSpPr>
          <p:cNvPr id="304130" name="Rectangle 2"/>
          <p:cNvSpPr>
            <a:spLocks noGrp="1"/>
          </p:cNvSpPr>
          <p:nvPr>
            <p:ph type="title"/>
          </p:nvPr>
        </p:nvSpPr>
        <p:spPr bwMode="auto"/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GB">
                <a:effectLst/>
              </a:rPr>
              <a:t>Formatting output</a:t>
            </a:r>
          </a:p>
        </p:txBody>
      </p:sp>
    </p:spTree>
    <p:extLst>
      <p:ext uri="{BB962C8B-B14F-4D97-AF65-F5344CB8AC3E}">
        <p14:creationId xmlns:p14="http://schemas.microsoft.com/office/powerpoint/2010/main" val="3519891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/>
          </p:cNvSpPr>
          <p:nvPr>
            <p:ph idx="1"/>
          </p:nvPr>
        </p:nvSpPr>
        <p:spPr bwMode="auto">
          <a:noFill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DecimalFormat</a:t>
            </a:r>
            <a:r>
              <a:rPr lang="en-GB" sz="2600" dirty="0"/>
              <a:t> is a class that can help you format decimal numbers.</a:t>
            </a:r>
          </a:p>
          <a:p>
            <a:pPr>
              <a:lnSpc>
                <a:spcPct val="100000"/>
              </a:lnSpc>
            </a:pPr>
            <a:r>
              <a:rPr lang="en-GB" sz="2600" dirty="0"/>
              <a:t>It works on many different kinds of numbers, including integers (</a:t>
            </a:r>
            <a:r>
              <a:rPr lang="en-GB" sz="2600" dirty="0">
                <a:latin typeface="Consolas" panose="020B0609020204030204" pitchFamily="49" charset="0"/>
              </a:rPr>
              <a:t>123</a:t>
            </a:r>
            <a:r>
              <a:rPr lang="en-GB" sz="2600" dirty="0"/>
              <a:t>), fixed-point numbers (</a:t>
            </a:r>
            <a:r>
              <a:rPr lang="en-GB" sz="2600" dirty="0">
                <a:latin typeface="Consolas" panose="020B0609020204030204" pitchFamily="49" charset="0"/>
              </a:rPr>
              <a:t>123.4</a:t>
            </a:r>
            <a:r>
              <a:rPr lang="en-GB" sz="2600" dirty="0"/>
              <a:t>), scientific notation (</a:t>
            </a:r>
            <a:r>
              <a:rPr lang="en-GB" sz="2600" dirty="0">
                <a:latin typeface="Consolas" panose="020B0609020204030204" pitchFamily="49" charset="0"/>
              </a:rPr>
              <a:t>1.23E4</a:t>
            </a:r>
            <a:r>
              <a:rPr lang="en-GB" sz="2600" dirty="0"/>
              <a:t>), percentages (</a:t>
            </a:r>
            <a:r>
              <a:rPr lang="en-GB" sz="2600" dirty="0">
                <a:latin typeface="Consolas" panose="020B0609020204030204" pitchFamily="49" charset="0"/>
              </a:rPr>
              <a:t>12%</a:t>
            </a:r>
            <a:r>
              <a:rPr lang="en-GB" sz="2600" dirty="0"/>
              <a:t>) and currency amounts (</a:t>
            </a:r>
            <a:r>
              <a:rPr lang="en-GB" sz="2600" dirty="0">
                <a:latin typeface="Consolas" panose="020B0609020204030204" pitchFamily="49" charset="0"/>
              </a:rPr>
              <a:t>$123</a:t>
            </a:r>
            <a:r>
              <a:rPr lang="en-GB" sz="2600" dirty="0"/>
              <a:t>).</a:t>
            </a:r>
          </a:p>
          <a:p>
            <a:pPr>
              <a:lnSpc>
                <a:spcPct val="100000"/>
              </a:lnSpc>
            </a:pPr>
            <a:r>
              <a:rPr lang="en-GB" sz="2600" dirty="0"/>
              <a:t>To use we create an instance of </a:t>
            </a:r>
            <a:r>
              <a:rPr lang="en-GB" sz="2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DecimalFormat</a:t>
            </a:r>
            <a:r>
              <a:rPr lang="en-GB" sz="2600" dirty="0"/>
              <a:t>, passing the constructor a </a:t>
            </a:r>
            <a:r>
              <a:rPr lang="en-GB" sz="2600" i="1" dirty="0"/>
              <a:t>pattern</a:t>
            </a:r>
            <a:r>
              <a:rPr lang="en-GB" sz="2600" dirty="0"/>
              <a:t> to use when formatting output.</a:t>
            </a:r>
          </a:p>
          <a:p>
            <a:pPr>
              <a:lnSpc>
                <a:spcPct val="100000"/>
              </a:lnSpc>
            </a:pPr>
            <a:r>
              <a:rPr lang="en-GB" sz="2600" dirty="0"/>
              <a:t>This pattern is made up of </a:t>
            </a:r>
            <a:r>
              <a:rPr lang="en-GB" sz="2600" i="1" dirty="0"/>
              <a:t>special pattern characters.</a:t>
            </a:r>
          </a:p>
          <a:p>
            <a:pPr>
              <a:lnSpc>
                <a:spcPct val="100000"/>
              </a:lnSpc>
            </a:pPr>
            <a:r>
              <a:rPr lang="en-GB" sz="2600" dirty="0"/>
              <a:t>We then apply the pattern to the numerical value by calling the </a:t>
            </a:r>
            <a:r>
              <a:rPr lang="en-GB" sz="2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GB" sz="2600" b="0" dirty="0">
                <a:effectLst/>
                <a:latin typeface="Consolas" panose="020B0609020204030204" pitchFamily="49" charset="0"/>
              </a:rPr>
              <a:t>()</a:t>
            </a:r>
            <a:r>
              <a:rPr lang="en-GB" sz="2600" dirty="0"/>
              <a:t> method.</a:t>
            </a:r>
          </a:p>
        </p:txBody>
      </p:sp>
      <p:sp>
        <p:nvSpPr>
          <p:cNvPr id="305154" name="Rectangle 2"/>
          <p:cNvSpPr>
            <a:spLocks noGrp="1"/>
          </p:cNvSpPr>
          <p:nvPr>
            <p:ph type="title"/>
          </p:nvPr>
        </p:nvSpPr>
        <p:spPr bwMode="auto"/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DecimalFormat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4879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/>
          </p:cNvSpPr>
          <p:nvPr>
            <p:ph type="title"/>
          </p:nvPr>
        </p:nvSpPr>
        <p:spPr bwMode="auto"/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GB" sz="4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DecimalFormat</a:t>
            </a:r>
            <a:r>
              <a:rPr lang="en-GB" dirty="0"/>
              <a:t> example 1</a:t>
            </a:r>
            <a:endParaRPr lang="en-GB" dirty="0">
              <a:effectLst/>
            </a:endParaRPr>
          </a:p>
        </p:txBody>
      </p:sp>
      <p:sp>
        <p:nvSpPr>
          <p:cNvPr id="25603" name="Rectangle 3"/>
          <p:cNvSpPr>
            <a:spLocks noGrp="1"/>
          </p:cNvSpPr>
          <p:nvPr>
            <p:ph idx="1"/>
          </p:nvPr>
        </p:nvSpPr>
        <p:spPr bwMode="auto">
          <a:noFill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buFont typeface="Wingdings 3" pitchFamily="18" charset="2"/>
              <a:buNone/>
            </a:pPr>
            <a:endParaRPr lang="en-GB" sz="2000" b="1" dirty="0">
              <a:latin typeface="Courier New" pitchFamily="49" charset="0"/>
            </a:endParaRPr>
          </a:p>
          <a:p>
            <a:pPr>
              <a:buFont typeface="Wingdings 3" pitchFamily="18" charset="2"/>
              <a:buNone/>
            </a:pPr>
            <a:endParaRPr lang="en-GB" sz="2000" b="1" dirty="0">
              <a:latin typeface="Courier New" pitchFamily="49" charset="0"/>
            </a:endParaRPr>
          </a:p>
          <a:p>
            <a:pPr>
              <a:buFont typeface="Wingdings 3" pitchFamily="18" charset="2"/>
              <a:buNone/>
            </a:pPr>
            <a:endParaRPr lang="en-GB" sz="2000" b="1" dirty="0">
              <a:latin typeface="Courier New" pitchFamily="49" charset="0"/>
            </a:endParaRPr>
          </a:p>
          <a:p>
            <a:pPr marL="0" indent="0">
              <a:buNone/>
            </a:pPr>
            <a:r>
              <a:rPr lang="en-GB" sz="2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GB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2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123.45678</a:t>
            </a:r>
            <a:r>
              <a:rPr lang="en-GB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2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DecimalFormat</a:t>
            </a:r>
            <a:r>
              <a:rPr lang="en-GB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df1</a:t>
            </a:r>
            <a:r>
              <a:rPr lang="en-GB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2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DecimalFormat</a:t>
            </a:r>
            <a:r>
              <a:rPr lang="en-GB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"000.00"</a:t>
            </a:r>
            <a:r>
              <a:rPr lang="en-GB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2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GB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2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df1</a:t>
            </a:r>
            <a:r>
              <a:rPr lang="en-GB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GB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2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2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2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GB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GB" sz="2600" b="1" dirty="0">
                <a:latin typeface="Courier New" pitchFamily="49" charset="0"/>
              </a:rPr>
              <a:t> 	</a:t>
            </a:r>
          </a:p>
          <a:p>
            <a:pPr>
              <a:buFont typeface="Wingdings 3" pitchFamily="18" charset="2"/>
              <a:buNone/>
            </a:pPr>
            <a:endParaRPr lang="en-GB" sz="2000" b="1" dirty="0">
              <a:latin typeface="Courier New" pitchFamily="49" charset="0"/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5177644" y="1139444"/>
            <a:ext cx="374441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 dirty="0"/>
              <a:t>A </a:t>
            </a:r>
            <a:r>
              <a:rPr lang="en-GB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GB" sz="2000" dirty="0"/>
              <a:t> variable with too many decimal places – we want truncate (shorten) it</a:t>
            </a:r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 flipH="1">
            <a:off x="3279648" y="1719072"/>
            <a:ext cx="1897996" cy="796076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8289043" y="3549717"/>
            <a:ext cx="3779912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 dirty="0"/>
              <a:t>We create a </a:t>
            </a:r>
            <a:r>
              <a:rPr lang="en-GB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DecimalFormat</a:t>
            </a:r>
            <a:r>
              <a:rPr lang="en-GB" sz="2000" dirty="0"/>
              <a:t> object, supplying a string to the constructor. This string specifies the pattern we want to use when printing </a:t>
            </a:r>
            <a:r>
              <a:rPr lang="en-GB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sz="2000" dirty="0"/>
              <a:t>. This particular pattern says we want three digits, followed by a decimal place, followed by two digits</a:t>
            </a:r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 flipH="1" flipV="1">
            <a:off x="4791456" y="4023360"/>
            <a:ext cx="1097280" cy="413334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4259288" y="4436694"/>
            <a:ext cx="320384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 dirty="0"/>
              <a:t>We then call the </a:t>
            </a:r>
            <a:r>
              <a:rPr lang="en-GB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GB" sz="2000" b="0" dirty="0">
                <a:effectLst/>
                <a:latin typeface="Consolas" panose="020B0609020204030204" pitchFamily="49" charset="0"/>
              </a:rPr>
              <a:t>()</a:t>
            </a:r>
            <a:r>
              <a:rPr lang="en-GB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dirty="0"/>
              <a:t>method of the </a:t>
            </a:r>
            <a:r>
              <a:rPr lang="en-GB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DecimalFormat</a:t>
            </a:r>
            <a:r>
              <a:rPr lang="en-GB" sz="2000" dirty="0"/>
              <a:t> object and pass it the number we want to format. The output is a string</a:t>
            </a:r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 flipV="1">
            <a:off x="1901952" y="4436691"/>
            <a:ext cx="1737676" cy="529954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383720" y="4966646"/>
            <a:ext cx="302433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 dirty="0"/>
              <a:t>Then we print the string. It will reads </a:t>
            </a:r>
            <a:r>
              <a:rPr lang="en-GB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123.46</a:t>
            </a:r>
            <a:r>
              <a:rPr lang="en-GB" sz="2000" dirty="0"/>
              <a:t> (half rounding has been applied)</a:t>
            </a:r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 flipH="1" flipV="1">
            <a:off x="6714643" y="3501008"/>
            <a:ext cx="1574400" cy="1465638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8406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/>
      <p:bldP spid="25605" grpId="0" animBg="1"/>
      <p:bldP spid="25606" grpId="0"/>
      <p:bldP spid="25607" grpId="0" animBg="1"/>
      <p:bldP spid="25608" grpId="0"/>
      <p:bldP spid="25609" grpId="0" animBg="1"/>
      <p:bldP spid="25610" grpId="0"/>
      <p:bldP spid="256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3C8E3-0984-4319-BFC6-A5AAD1B11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endParaRPr lang="en-GB" sz="2400" b="1" dirty="0">
              <a:latin typeface="Courier New" pitchFamily="49" charset="0"/>
            </a:endParaRPr>
          </a:p>
          <a:p>
            <a:pPr>
              <a:buFont typeface="Wingdings 3" pitchFamily="18" charset="2"/>
              <a:buNone/>
            </a:pPr>
            <a:endParaRPr lang="en-GB" sz="2400" b="1" dirty="0">
              <a:latin typeface="Courier New" pitchFamily="49" charset="0"/>
            </a:endParaRPr>
          </a:p>
          <a:p>
            <a:pPr marL="0" indent="0">
              <a:buNone/>
            </a:pPr>
            <a:r>
              <a:rPr lang="en-GB" sz="2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2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123.45678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2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DecimalFormat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df1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2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DecimalFormat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"00000.00"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2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2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df1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2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8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GB" sz="2800" b="1" dirty="0">
                <a:latin typeface="Courier New" pitchFamily="49" charset="0"/>
              </a:rPr>
              <a:t> 	</a:t>
            </a:r>
          </a:p>
          <a:p>
            <a:pPr>
              <a:buFont typeface="Wingdings 3" pitchFamily="18" charset="2"/>
              <a:buNone/>
            </a:pPr>
            <a:endParaRPr lang="en-GB" sz="2400" b="1" dirty="0">
              <a:latin typeface="Courier New" pitchFamily="49" charset="0"/>
            </a:endParaRPr>
          </a:p>
        </p:txBody>
      </p:sp>
      <p:sp>
        <p:nvSpPr>
          <p:cNvPr id="307202" name="Rectangle 2"/>
          <p:cNvSpPr>
            <a:spLocks noGrp="1"/>
          </p:cNvSpPr>
          <p:nvPr>
            <p:ph type="title"/>
          </p:nvPr>
        </p:nvSpPr>
        <p:spPr bwMode="auto"/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DecimalFormat</a:t>
            </a:r>
            <a:r>
              <a:rPr lang="en-GB" dirty="0"/>
              <a:t> example 2</a:t>
            </a:r>
            <a:endParaRPr lang="en-GB" dirty="0">
              <a:effectLst/>
            </a:endParaRP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1985619" y="4916660"/>
            <a:ext cx="2160588" cy="907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 dirty="0"/>
              <a:t>Output will be:</a:t>
            </a:r>
          </a:p>
          <a:p>
            <a:pPr>
              <a:spcBef>
                <a:spcPct val="50000"/>
              </a:spcBef>
            </a:pPr>
            <a:r>
              <a:rPr lang="en-GB" sz="2200" dirty="0">
                <a:solidFill>
                  <a:srgbClr val="A31515"/>
                </a:solidFill>
                <a:latin typeface="Consolas" panose="020B0609020204030204" pitchFamily="49" charset="0"/>
              </a:rPr>
              <a:t>00123.45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7394824" y="4254941"/>
            <a:ext cx="411763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 dirty="0"/>
              <a:t>This pattern forces 5 digits before the decimal place. Columns are zero-filled. Useful for the clock example we mentioned earlier</a:t>
            </a:r>
          </a:p>
        </p:txBody>
      </p:sp>
      <p:sp>
        <p:nvSpPr>
          <p:cNvPr id="26630" name="Line 6"/>
          <p:cNvSpPr>
            <a:spLocks noChangeShapeType="1"/>
          </p:cNvSpPr>
          <p:nvPr/>
        </p:nvSpPr>
        <p:spPr bwMode="auto">
          <a:xfrm flipH="1" flipV="1">
            <a:off x="9022080" y="3267455"/>
            <a:ext cx="487680" cy="987484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0" name="Line 6">
            <a:extLst>
              <a:ext uri="{FF2B5EF4-FFF2-40B4-BE49-F238E27FC236}">
                <a16:creationId xmlns:a16="http://schemas.microsoft.com/office/drawing/2014/main" id="{586B5CF3-AFF5-49ED-BDAB-15B1359B53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26080" y="4254939"/>
            <a:ext cx="1383417" cy="661721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95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/>
      <p:bldP spid="26629" grpId="0"/>
      <p:bldP spid="26630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7FB2671-51CB-4B70-A022-1AA2EB6D8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1" y="1323474"/>
            <a:ext cx="11478986" cy="4853489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endParaRPr lang="en-GB" sz="2400" b="1" dirty="0">
              <a:latin typeface="Courier New" pitchFamily="49" charset="0"/>
            </a:endParaRPr>
          </a:p>
          <a:p>
            <a:pPr>
              <a:buFont typeface="Wingdings 3" pitchFamily="18" charset="2"/>
              <a:buNone/>
            </a:pPr>
            <a:endParaRPr lang="en-GB" sz="2400" b="1" dirty="0">
              <a:latin typeface="Courier New" pitchFamily="49" charset="0"/>
            </a:endParaRPr>
          </a:p>
          <a:p>
            <a:pPr marL="0" indent="0">
              <a:buNone/>
            </a:pPr>
            <a:r>
              <a:rPr lang="en-GB" sz="2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2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123.45678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2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DecimalFormat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df1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2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DecimalFormat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".000"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2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2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df1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2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8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GB" sz="2800" b="1" dirty="0">
                <a:latin typeface="Courier New" pitchFamily="49" charset="0"/>
              </a:rPr>
              <a:t> 	</a:t>
            </a:r>
          </a:p>
          <a:p>
            <a:pPr>
              <a:buFont typeface="Wingdings 3" pitchFamily="18" charset="2"/>
              <a:buNone/>
            </a:pPr>
            <a:endParaRPr lang="en-GB" sz="2400" b="1" dirty="0">
              <a:latin typeface="Courier New" pitchFamily="49" charset="0"/>
            </a:endParaRPr>
          </a:p>
        </p:txBody>
      </p:sp>
      <p:sp>
        <p:nvSpPr>
          <p:cNvPr id="308226" name="Rectangle 2"/>
          <p:cNvSpPr>
            <a:spLocks noGrp="1"/>
          </p:cNvSpPr>
          <p:nvPr>
            <p:ph type="title"/>
          </p:nvPr>
        </p:nvSpPr>
        <p:spPr bwMode="auto"/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GB" dirty="0" err="1">
                <a:solidFill>
                  <a:srgbClr val="267F99"/>
                </a:solidFill>
                <a:latin typeface="Consolas" panose="020B0609020204030204" pitchFamily="49" charset="0"/>
              </a:rPr>
              <a:t>DecimalFormat</a:t>
            </a:r>
            <a:r>
              <a:rPr lang="en-GB" dirty="0"/>
              <a:t> example 3</a:t>
            </a:r>
            <a:endParaRPr lang="en-GB" sz="4800" dirty="0">
              <a:effectLst/>
            </a:endParaRP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7180516" y="4014358"/>
            <a:ext cx="417080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 dirty="0"/>
              <a:t>This pattern appears to exclude everything to the left of the decimal place, but those digits are included implicitly. Bottom line – you don’t have to worry about losing major digits</a:t>
            </a:r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 flipH="1" flipV="1">
            <a:off x="8510016" y="3304032"/>
            <a:ext cx="768096" cy="710326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D7FDCBD1-BC15-4863-879F-1215759C3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5619" y="4916660"/>
            <a:ext cx="2160588" cy="907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 dirty="0"/>
              <a:t>Output will be:</a:t>
            </a:r>
          </a:p>
          <a:p>
            <a:pPr>
              <a:spcBef>
                <a:spcPct val="50000"/>
              </a:spcBef>
            </a:pPr>
            <a:r>
              <a:rPr lang="en-GB" sz="2200" dirty="0">
                <a:solidFill>
                  <a:srgbClr val="A31515"/>
                </a:solidFill>
                <a:latin typeface="Consolas" panose="020B0609020204030204" pitchFamily="49" charset="0"/>
              </a:rPr>
              <a:t>123.457</a:t>
            </a:r>
          </a:p>
        </p:txBody>
      </p:sp>
      <p:sp>
        <p:nvSpPr>
          <p:cNvPr id="11" name="Line 6">
            <a:extLst>
              <a:ext uri="{FF2B5EF4-FFF2-40B4-BE49-F238E27FC236}">
                <a16:creationId xmlns:a16="http://schemas.microsoft.com/office/drawing/2014/main" id="{34ECEECA-2634-4B07-919A-C46AD2DE43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26080" y="4254939"/>
            <a:ext cx="1383417" cy="661721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281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7FB2671-51CB-4B70-A022-1AA2EB6D8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1" y="1323474"/>
            <a:ext cx="11478986" cy="4853489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endParaRPr lang="en-GB" sz="2400" b="1" dirty="0">
              <a:latin typeface="Courier New" pitchFamily="49" charset="0"/>
            </a:endParaRPr>
          </a:p>
          <a:p>
            <a:pPr marL="0" indent="0">
              <a:buNone/>
            </a:pPr>
            <a:r>
              <a:rPr lang="en-GB" sz="2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2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12345.678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2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DecimalFormat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df1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2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DecimalFormat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"£00,000.00"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2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2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df1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2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8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GB" sz="2800" b="1" dirty="0">
                <a:latin typeface="Courier New" pitchFamily="49" charset="0"/>
              </a:rPr>
              <a:t> 	</a:t>
            </a:r>
          </a:p>
          <a:p>
            <a:pPr>
              <a:buFont typeface="Wingdings 3" pitchFamily="18" charset="2"/>
              <a:buNone/>
            </a:pPr>
            <a:endParaRPr lang="en-GB" sz="2400" b="1" dirty="0">
              <a:latin typeface="Courier New" pitchFamily="49" charset="0"/>
            </a:endParaRPr>
          </a:p>
        </p:txBody>
      </p:sp>
      <p:sp>
        <p:nvSpPr>
          <p:cNvPr id="308226" name="Rectangle 2"/>
          <p:cNvSpPr>
            <a:spLocks noGrp="1"/>
          </p:cNvSpPr>
          <p:nvPr>
            <p:ph type="title"/>
          </p:nvPr>
        </p:nvSpPr>
        <p:spPr bwMode="auto"/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DecimalFormat</a:t>
            </a:r>
            <a:r>
              <a:rPr lang="en-GB" dirty="0"/>
              <a:t> example 4</a:t>
            </a:r>
            <a:endParaRPr lang="en-GB" sz="4800" dirty="0">
              <a:effectLst/>
            </a:endParaRPr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 flipV="1">
            <a:off x="8766048" y="2816352"/>
            <a:ext cx="292608" cy="612648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D7FDCBD1-BC15-4863-879F-1215759C3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3715" y="4387365"/>
            <a:ext cx="2160588" cy="907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 dirty="0"/>
              <a:t>Output will be:</a:t>
            </a:r>
          </a:p>
          <a:p>
            <a:pPr>
              <a:spcBef>
                <a:spcPct val="50000"/>
              </a:spcBef>
            </a:pPr>
            <a:r>
              <a:rPr lang="en-GB" sz="2200" dirty="0">
                <a:solidFill>
                  <a:srgbClr val="A31515"/>
                </a:solidFill>
                <a:latin typeface="Consolas" panose="020B0609020204030204" pitchFamily="49" charset="0"/>
              </a:rPr>
              <a:t>£12,345.68</a:t>
            </a:r>
          </a:p>
        </p:txBody>
      </p:sp>
      <p:sp>
        <p:nvSpPr>
          <p:cNvPr id="11" name="Line 6">
            <a:extLst>
              <a:ext uri="{FF2B5EF4-FFF2-40B4-BE49-F238E27FC236}">
                <a16:creationId xmlns:a16="http://schemas.microsoft.com/office/drawing/2014/main" id="{34ECEECA-2634-4B07-919A-C46AD2DE43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31643" y="3828287"/>
            <a:ext cx="1335558" cy="907941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045416EB-87F3-4478-850C-DD39B08B7D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9936" y="3429000"/>
            <a:ext cx="6342771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 dirty="0"/>
              <a:t>This pattern uses a currency symbol plus an optional grouping separator </a:t>
            </a:r>
            <a:r>
              <a:rPr lang="en-GB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2000" dirty="0">
                <a:solidFill>
                  <a:srgbClr val="A31515"/>
                </a:solidFill>
                <a:latin typeface="Consolas" panose="020B0609020204030204" pitchFamily="49" charset="0"/>
              </a:rPr>
              <a:t>,</a:t>
            </a:r>
            <a:r>
              <a:rPr lang="en-GB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GB" sz="2000" dirty="0"/>
              <a:t>. </a:t>
            </a:r>
          </a:p>
          <a:p>
            <a:pPr>
              <a:spcBef>
                <a:spcPct val="50000"/>
              </a:spcBef>
            </a:pPr>
            <a:r>
              <a:rPr lang="en-GB" sz="2000" dirty="0"/>
              <a:t>Alternatively, you can use the Unicode code for any other known currency symbol. This pattern uses the Unicode for the Yen symbol </a:t>
            </a:r>
            <a:r>
              <a:rPr lang="en-GB" sz="2000" dirty="0">
                <a:solidFill>
                  <a:srgbClr val="A31515"/>
                </a:solidFill>
                <a:latin typeface="Consolas" panose="020B0609020204030204" pitchFamily="49" charset="0"/>
              </a:rPr>
              <a:t>-"\u00A500,000.00"</a:t>
            </a:r>
            <a:r>
              <a:rPr lang="en-GB" sz="2000" dirty="0"/>
              <a:t>. </a:t>
            </a:r>
          </a:p>
          <a:p>
            <a:pPr>
              <a:spcBef>
                <a:spcPct val="50000"/>
              </a:spcBef>
            </a:pPr>
            <a:r>
              <a:rPr lang="en-GB" sz="2000" u="sng" dirty="0"/>
              <a:t>Caution</a:t>
            </a:r>
            <a:r>
              <a:rPr lang="en-GB" sz="2000" dirty="0"/>
              <a:t> this symbol will not always display properly on a CLI, better chance of it being rendered on a Swing GUI.</a:t>
            </a:r>
          </a:p>
        </p:txBody>
      </p:sp>
    </p:spTree>
    <p:extLst>
      <p:ext uri="{BB962C8B-B14F-4D97-AF65-F5344CB8AC3E}">
        <p14:creationId xmlns:p14="http://schemas.microsoft.com/office/powerpoint/2010/main" val="340739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SCM Colours">
      <a:dk1>
        <a:sysClr val="windowText" lastClr="000000"/>
      </a:dk1>
      <a:lt1>
        <a:sysClr val="window" lastClr="FFFFFF"/>
      </a:lt1>
      <a:dk2>
        <a:srgbClr val="8970A9"/>
      </a:dk2>
      <a:lt2>
        <a:srgbClr val="BFBFBF"/>
      </a:lt2>
      <a:accent1>
        <a:srgbClr val="6C2787"/>
      </a:accent1>
      <a:accent2>
        <a:srgbClr val="F79646"/>
      </a:accent2>
      <a:accent3>
        <a:srgbClr val="9BBB59"/>
      </a:accent3>
      <a:accent4>
        <a:srgbClr val="C0504D"/>
      </a:accent4>
      <a:accent5>
        <a:srgbClr val="4F81BD"/>
      </a:accent5>
      <a:accent6>
        <a:srgbClr val="4BACC6"/>
      </a:accent6>
      <a:hlink>
        <a:srgbClr val="6C2787"/>
      </a:hlink>
      <a:folHlink>
        <a:srgbClr val="F7964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a-com3041-lecture-template.potx" id="{09F266B8-037D-4960-B683-4D141DDD58CF}" vid="{54ED4B27-7A9F-4E1F-B0CB-1BA09105F6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2477</Words>
  <Application>Microsoft Office PowerPoint</Application>
  <PresentationFormat>Widescreen</PresentationFormat>
  <Paragraphs>289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Consolas</vt:lpstr>
      <vt:lpstr>Courier New</vt:lpstr>
      <vt:lpstr>Wingdings 3</vt:lpstr>
      <vt:lpstr>Office Theme</vt:lpstr>
      <vt:lpstr>Formatting and enumeration </vt:lpstr>
      <vt:lpstr>Today’s agenda</vt:lpstr>
      <vt:lpstr>Formatting output</vt:lpstr>
      <vt:lpstr>Formatting output</vt:lpstr>
      <vt:lpstr>DecimalFormat</vt:lpstr>
      <vt:lpstr>DecimalFormat example 1</vt:lpstr>
      <vt:lpstr>DecimalFormat example 2</vt:lpstr>
      <vt:lpstr>DecimalFormat example 3</vt:lpstr>
      <vt:lpstr>DecimalFormat example 4</vt:lpstr>
      <vt:lpstr>DecimalFormat example 5</vt:lpstr>
      <vt:lpstr>DecimalFormat example 6</vt:lpstr>
      <vt:lpstr>Formatting print output</vt:lpstr>
      <vt:lpstr>printf() example 1</vt:lpstr>
      <vt:lpstr>printf() placeholders</vt:lpstr>
      <vt:lpstr>printf() example 2</vt:lpstr>
      <vt:lpstr>printf() example 3</vt:lpstr>
      <vt:lpstr>Formatting output</vt:lpstr>
      <vt:lpstr>Useful references</vt:lpstr>
      <vt:lpstr>Enumeration Types in Java</vt:lpstr>
      <vt:lpstr>Enumeration types (part 1.)</vt:lpstr>
      <vt:lpstr>Enumeration types (part 2.)</vt:lpstr>
      <vt:lpstr>Enumeration types (part 3.)</vt:lpstr>
      <vt:lpstr>Enumeration types (part 4.)</vt:lpstr>
      <vt:lpstr>Enumeration types (part 5.)</vt:lpstr>
      <vt:lpstr>Enumeration types (part 6.)</vt:lpstr>
      <vt:lpstr>Enumeration types (part 6.)</vt:lpstr>
      <vt:lpstr>Enumeration types (part 7.)</vt:lpstr>
      <vt:lpstr>Enumeration types (part 8.)</vt:lpstr>
      <vt:lpstr>Enumeration types (part 9.)</vt:lpstr>
      <vt:lpstr>Enumeration types (part 10.)</vt:lpstr>
      <vt:lpstr>Enumeration of card suits</vt:lpstr>
      <vt:lpstr>What is returned by the following?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&amp; Collections</dc:title>
  <dc:creator/>
  <cp:lastModifiedBy/>
  <cp:revision>1</cp:revision>
  <dcterms:created xsi:type="dcterms:W3CDTF">2018-10-12T07:12:47Z</dcterms:created>
  <dcterms:modified xsi:type="dcterms:W3CDTF">2022-11-25T15:11:42Z</dcterms:modified>
</cp:coreProperties>
</file>