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70" r:id="rId3"/>
    <p:sldId id="407" r:id="rId4"/>
    <p:sldId id="275" r:id="rId5"/>
    <p:sldId id="271" r:id="rId6"/>
    <p:sldId id="272" r:id="rId7"/>
    <p:sldId id="406" r:id="rId8"/>
    <p:sldId id="409" r:id="rId9"/>
    <p:sldId id="410" r:id="rId10"/>
    <p:sldId id="411" r:id="rId11"/>
    <p:sldId id="412" r:id="rId12"/>
    <p:sldId id="414" r:id="rId13"/>
    <p:sldId id="415" r:id="rId14"/>
    <p:sldId id="416" r:id="rId15"/>
    <p:sldId id="278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03" r:id="rId2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100" autoAdjust="0"/>
  </p:normalViewPr>
  <p:slideViewPr>
    <p:cSldViewPr snapToGrid="0">
      <p:cViewPr varScale="1">
        <p:scale>
          <a:sx n="74" d="100"/>
          <a:sy n="74" d="100"/>
        </p:scale>
        <p:origin x="9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796102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9430091"/>
            <a:ext cx="3850443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796102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9430091"/>
            <a:ext cx="3850443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53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35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lecture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lecture description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5624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2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4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D864-50FD-4DEA-B00C-882D920E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/>
              <a:t>Lecture: for-loops and Arrays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16134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34635-B250-477C-BE9E-EB1F4DC52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276369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8F24-52B7-443B-82F1-FB9CE1C38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120528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999" y="1295400"/>
            <a:ext cx="5659801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665306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8785B9-1E90-41CD-94D0-30EE2A749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55616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52551"/>
            <a:ext cx="5637576" cy="502338"/>
          </a:xfrm>
        </p:spPr>
        <p:txBody>
          <a:bodyPr anchor="ctr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981200"/>
            <a:ext cx="5637576" cy="42084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52551"/>
            <a:ext cx="5665306" cy="502338"/>
          </a:xfrm>
        </p:spPr>
        <p:txBody>
          <a:bodyPr anchor="ctr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81200"/>
            <a:ext cx="5665306" cy="42084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60000" y="325500"/>
            <a:ext cx="9470895" cy="79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6A934C-4EA2-4DC5-9A7F-808754B4C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2861910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15E18A-E9DC-47F4-8361-3D80EFFF9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2633894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D1F2CCB-7183-4B32-9E4C-98D9DA9F5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198419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67C960-56C0-4ACC-8F28-4B50A6A8E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406971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457200"/>
            <a:ext cx="550740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67425" y="1247775"/>
            <a:ext cx="5770081" cy="48863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2057400"/>
            <a:ext cx="55074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AAC43B7-415A-430C-B1BF-B2DCDD4FE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614402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FDF2-A489-4922-9B81-A80E465C3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253170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34600" y="1190625"/>
            <a:ext cx="1702906" cy="4986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9999" y="365125"/>
            <a:ext cx="957457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73A32-8877-4135-A724-11CDF321B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581581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A7FC5F-5284-4F8F-A39C-CEEEA1856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30595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291600"/>
            <a:ext cx="9496881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4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58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25235" y="6515099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School of Computing, Engineering &amp;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7370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2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23474"/>
            <a:ext cx="11478986" cy="48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10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5500"/>
            <a:ext cx="9470895" cy="79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32000"/>
            <a:ext cx="11477506" cy="489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6942" y="6516000"/>
            <a:ext cx="5005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325500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032023-272A-40DB-B1ED-CBA4696D21F7}"/>
              </a:ext>
            </a:extLst>
          </p:cNvPr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29595E46-0DEC-4485-8B45-08BB8F9D9A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4CD2EB9-7202-4005-B096-932DEE34E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Static Methods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E7A4185-FC43-4999-8D4F-4F169D98AC50}"/>
              </a:ext>
            </a:extLst>
          </p:cNvPr>
          <p:cNvSpPr txBox="1">
            <a:spLocks/>
          </p:cNvSpPr>
          <p:nvPr userDrawn="1"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5BC3EEBC-8848-48BC-9E86-2856C4334E59}" type="slidenum">
              <a:rPr lang="en-GB" smtClean="0"/>
              <a:pPr lvl="0"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6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Multi-</a:t>
            </a:r>
            <a:r>
              <a:rPr lang="en-GB" sz="3600" dirty="0"/>
              <a:t>Dimensional Arrays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Object Oriented Development</a:t>
            </a:r>
            <a:br>
              <a:rPr lang="en-GB" dirty="0"/>
            </a:br>
            <a:r>
              <a:rPr lang="en-GB" dirty="0"/>
              <a:t>(CIS1056-N)</a:t>
            </a:r>
          </a:p>
        </p:txBody>
      </p:sp>
    </p:spTree>
    <p:extLst>
      <p:ext uri="{BB962C8B-B14F-4D97-AF65-F5344CB8AC3E}">
        <p14:creationId xmlns:p14="http://schemas.microsoft.com/office/powerpoint/2010/main" val="381859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FE7693-C441-309B-EE9A-8F65307E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Recall that a Java array is an </a:t>
            </a:r>
            <a:r>
              <a:rPr lang="en-GB" i="1" dirty="0"/>
              <a:t>object.</a:t>
            </a:r>
          </a:p>
          <a:p>
            <a:endParaRPr lang="en-GB" dirty="0"/>
          </a:p>
          <a:p>
            <a:r>
              <a:rPr lang="en-GB" dirty="0"/>
              <a:t>This means </a:t>
            </a:r>
            <a:r>
              <a:rPr lang="en-GB" b="1" i="1" dirty="0"/>
              <a:t>we can create an array that stores array objects.</a:t>
            </a:r>
          </a:p>
          <a:p>
            <a:pPr marL="0" indent="0">
              <a:buNone/>
            </a:pPr>
            <a:endParaRPr lang="en-GB" b="1" i="1" dirty="0"/>
          </a:p>
          <a:p>
            <a:r>
              <a:rPr lang="en-GB" dirty="0"/>
              <a:t>This is a</a:t>
            </a:r>
            <a:r>
              <a:rPr lang="en-GB" i="1" dirty="0"/>
              <a:t> 2-dimensional array</a:t>
            </a:r>
            <a:r>
              <a:rPr lang="en-GB" dirty="0"/>
              <a:t> – an array of arrays.</a:t>
            </a:r>
            <a:endParaRPr lang="en-GB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74A5C-4C4C-F079-809C-38999F78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9AD7-4999-3031-0EA3-804034CDAA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27C4C6-3196-0BDB-668F-E90BA6AD5705}"/>
              </a:ext>
            </a:extLst>
          </p:cNvPr>
          <p:cNvSpPr/>
          <p:nvPr/>
        </p:nvSpPr>
        <p:spPr>
          <a:xfrm>
            <a:off x="427759" y="1563784"/>
            <a:ext cx="11336482" cy="817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6DB4A1-0F7E-BD71-28CB-F9294158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Two-Dimensional Arrays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17B30-4352-3D6C-D3CF-E3ED35434D35}"/>
              </a:ext>
            </a:extLst>
          </p:cNvPr>
          <p:cNvSpPr txBox="1"/>
          <p:nvPr/>
        </p:nvSpPr>
        <p:spPr>
          <a:xfrm>
            <a:off x="383720" y="1710700"/>
            <a:ext cx="11336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800" b="1" dirty="0">
                <a:solidFill>
                  <a:schemeClr val="bg1"/>
                </a:solidFill>
              </a:rPr>
              <a:t>“Arrays are containers for closely related variables and objects.”</a:t>
            </a:r>
          </a:p>
        </p:txBody>
      </p:sp>
    </p:spTree>
    <p:extLst>
      <p:ext uri="{BB962C8B-B14F-4D97-AF65-F5344CB8AC3E}">
        <p14:creationId xmlns:p14="http://schemas.microsoft.com/office/powerpoint/2010/main" val="212277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2FE6123-C994-0039-784F-8C7E475E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Two-Dimensional Arrays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73B390-ACB8-3AA1-7456-501F95131F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 2D array can be imagined as a table: a set of rows and columns.</a:t>
            </a:r>
          </a:p>
          <a:p>
            <a:r>
              <a:rPr lang="en-GB" dirty="0"/>
              <a:t>Each index in the “first” array stores an array of values.</a:t>
            </a:r>
          </a:p>
          <a:p>
            <a:r>
              <a:rPr lang="en-GB" dirty="0"/>
              <a:t>Each of these “secondary” arrays store values of the specified type.</a:t>
            </a:r>
          </a:p>
          <a:p>
            <a:r>
              <a:rPr lang="en-GB" dirty="0"/>
              <a:t>The type must be the same for all arrays – you can’t mix </a:t>
            </a:r>
            <a:r>
              <a:rPr lang="en-GB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ints</a:t>
            </a:r>
            <a:r>
              <a:rPr lang="en-GB" dirty="0"/>
              <a:t> and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Strings</a:t>
            </a:r>
            <a:r>
              <a:rPr lang="en-GB" dirty="0"/>
              <a:t>, as an example.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06D7BB7-9779-2517-5AAE-80F380326BD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5127848"/>
              </p:ext>
            </p:extLst>
          </p:nvPr>
        </p:nvGraphicFramePr>
        <p:xfrm>
          <a:off x="6743700" y="1254855"/>
          <a:ext cx="5117853" cy="4797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08">
                  <a:extLst>
                    <a:ext uri="{9D8B030D-6E8A-4147-A177-3AD203B41FA5}">
                      <a16:colId xmlns:a16="http://schemas.microsoft.com/office/drawing/2014/main" val="731308423"/>
                    </a:ext>
                  </a:extLst>
                </a:gridCol>
                <a:gridCol w="1510915">
                  <a:extLst>
                    <a:ext uri="{9D8B030D-6E8A-4147-A177-3AD203B41FA5}">
                      <a16:colId xmlns:a16="http://schemas.microsoft.com/office/drawing/2014/main" val="4049879955"/>
                    </a:ext>
                  </a:extLst>
                </a:gridCol>
                <a:gridCol w="1510915">
                  <a:extLst>
                    <a:ext uri="{9D8B030D-6E8A-4147-A177-3AD203B41FA5}">
                      <a16:colId xmlns:a16="http://schemas.microsoft.com/office/drawing/2014/main" val="2753880033"/>
                    </a:ext>
                  </a:extLst>
                </a:gridCol>
                <a:gridCol w="1510915">
                  <a:extLst>
                    <a:ext uri="{9D8B030D-6E8A-4147-A177-3AD203B41FA5}">
                      <a16:colId xmlns:a16="http://schemas.microsoft.com/office/drawing/2014/main" val="1704112473"/>
                    </a:ext>
                  </a:extLst>
                </a:gridCol>
              </a:tblGrid>
              <a:tr h="342636">
                <a:tc>
                  <a:txBody>
                    <a:bodyPr/>
                    <a:lstStyle/>
                    <a:p>
                      <a:pPr algn="ctr"/>
                      <a:endParaRPr lang="en-GB" sz="17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4485" marR="84485" marT="42243" marB="422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/>
                        <a:t>0</a:t>
                      </a:r>
                    </a:p>
                  </a:txBody>
                  <a:tcPr marL="84485" marR="84485" marT="42243" marB="422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/>
                        <a:t>1</a:t>
                      </a:r>
                    </a:p>
                  </a:txBody>
                  <a:tcPr marL="84485" marR="84485" marT="42243" marB="422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/>
                        <a:t>2</a:t>
                      </a:r>
                    </a:p>
                  </a:txBody>
                  <a:tcPr marL="84485" marR="84485" marT="42243" marB="42243"/>
                </a:tc>
                <a:extLst>
                  <a:ext uri="{0D108BD9-81ED-4DB2-BD59-A6C34878D82A}">
                    <a16:rowId xmlns:a16="http://schemas.microsoft.com/office/drawing/2014/main" val="3234046270"/>
                  </a:ext>
                </a:extLst>
              </a:tr>
              <a:tr h="3426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040" marR="7040" marT="704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040" marR="7040" marT="7040" marB="0" anchor="ctr"/>
                </a:tc>
                <a:extLst>
                  <a:ext uri="{0D108BD9-81ED-4DB2-BD59-A6C34878D82A}">
                    <a16:rowId xmlns:a16="http://schemas.microsoft.com/office/drawing/2014/main" val="3708420754"/>
                  </a:ext>
                </a:extLst>
              </a:tr>
              <a:tr h="3426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40" marR="7040" marT="704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040" marR="7040" marT="7040" marB="0" anchor="ctr"/>
                </a:tc>
                <a:extLst>
                  <a:ext uri="{0D108BD9-81ED-4DB2-BD59-A6C34878D82A}">
                    <a16:rowId xmlns:a16="http://schemas.microsoft.com/office/drawing/2014/main" val="2107006108"/>
                  </a:ext>
                </a:extLst>
              </a:tr>
              <a:tr h="3426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40" marR="7040" marT="704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040" marR="7040" marT="7040" marB="0" anchor="ctr"/>
                </a:tc>
                <a:extLst>
                  <a:ext uri="{0D108BD9-81ED-4DB2-BD59-A6C34878D82A}">
                    <a16:rowId xmlns:a16="http://schemas.microsoft.com/office/drawing/2014/main" val="1562778803"/>
                  </a:ext>
                </a:extLst>
              </a:tr>
              <a:tr h="3426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40" marR="7040" marT="704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040" marR="7040" marT="7040" marB="0" anchor="ctr"/>
                </a:tc>
                <a:extLst>
                  <a:ext uri="{0D108BD9-81ED-4DB2-BD59-A6C34878D82A}">
                    <a16:rowId xmlns:a16="http://schemas.microsoft.com/office/drawing/2014/main" val="3385913118"/>
                  </a:ext>
                </a:extLst>
              </a:tr>
              <a:tr h="3426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40" marR="7040" marT="704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040" marR="7040" marT="7040" marB="0" anchor="ctr"/>
                </a:tc>
                <a:extLst>
                  <a:ext uri="{0D108BD9-81ED-4DB2-BD59-A6C34878D82A}">
                    <a16:rowId xmlns:a16="http://schemas.microsoft.com/office/drawing/2014/main" val="1104685999"/>
                  </a:ext>
                </a:extLst>
              </a:tr>
              <a:tr h="3426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40" marR="7040" marT="704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040" marR="7040" marT="7040" marB="0" anchor="ctr"/>
                </a:tc>
                <a:extLst>
                  <a:ext uri="{0D108BD9-81ED-4DB2-BD59-A6C34878D82A}">
                    <a16:rowId xmlns:a16="http://schemas.microsoft.com/office/drawing/2014/main" val="345573441"/>
                  </a:ext>
                </a:extLst>
              </a:tr>
              <a:tr h="3426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40" marR="7040" marT="704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040" marR="7040" marT="7040" marB="0" anchor="ctr"/>
                </a:tc>
                <a:extLst>
                  <a:ext uri="{0D108BD9-81ED-4DB2-BD59-A6C34878D82A}">
                    <a16:rowId xmlns:a16="http://schemas.microsoft.com/office/drawing/2014/main" val="922103945"/>
                  </a:ext>
                </a:extLst>
              </a:tr>
              <a:tr h="3426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040" marR="7040" marT="704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040" marR="7040" marT="7040" marB="0" anchor="ctr"/>
                </a:tc>
                <a:extLst>
                  <a:ext uri="{0D108BD9-81ED-4DB2-BD59-A6C34878D82A}">
                    <a16:rowId xmlns:a16="http://schemas.microsoft.com/office/drawing/2014/main" val="123796680"/>
                  </a:ext>
                </a:extLst>
              </a:tr>
              <a:tr h="3426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40" marR="7040" marT="704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040" marR="7040" marT="7040" marB="0" anchor="ctr"/>
                </a:tc>
                <a:extLst>
                  <a:ext uri="{0D108BD9-81ED-4DB2-BD59-A6C34878D82A}">
                    <a16:rowId xmlns:a16="http://schemas.microsoft.com/office/drawing/2014/main" val="986259091"/>
                  </a:ext>
                </a:extLst>
              </a:tr>
              <a:tr h="3426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040" marR="7040" marT="704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040" marR="7040" marT="7040" marB="0" anchor="ctr"/>
                </a:tc>
                <a:extLst>
                  <a:ext uri="{0D108BD9-81ED-4DB2-BD59-A6C34878D82A}">
                    <a16:rowId xmlns:a16="http://schemas.microsoft.com/office/drawing/2014/main" val="3004535246"/>
                  </a:ext>
                </a:extLst>
              </a:tr>
              <a:tr h="3426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040" marR="7040" marT="704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040" marR="7040" marT="7040" marB="0" anchor="ctr"/>
                </a:tc>
                <a:extLst>
                  <a:ext uri="{0D108BD9-81ED-4DB2-BD59-A6C34878D82A}">
                    <a16:rowId xmlns:a16="http://schemas.microsoft.com/office/drawing/2014/main" val="2951262017"/>
                  </a:ext>
                </a:extLst>
              </a:tr>
              <a:tr h="3426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040" marR="7040" marT="704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040" marR="7040" marT="7040" marB="0" anchor="ctr"/>
                </a:tc>
                <a:extLst>
                  <a:ext uri="{0D108BD9-81ED-4DB2-BD59-A6C34878D82A}">
                    <a16:rowId xmlns:a16="http://schemas.microsoft.com/office/drawing/2014/main" val="983180942"/>
                  </a:ext>
                </a:extLst>
              </a:tr>
              <a:tr h="3426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040" marR="7040" marT="704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040" marR="7040" marT="7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040" marR="7040" marT="7040" marB="0" anchor="ctr"/>
                </a:tc>
                <a:extLst>
                  <a:ext uri="{0D108BD9-81ED-4DB2-BD59-A6C34878D82A}">
                    <a16:rowId xmlns:a16="http://schemas.microsoft.com/office/drawing/2014/main" val="1535933388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4ED9D2-747B-23A0-DBB4-AD1C4FF2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237936-7D26-1710-6214-234B808F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18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9E94F9-B622-0481-1A0A-AD08D3C2E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4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4000" b="1" dirty="0">
                <a:latin typeface="Consolas" panose="020B0609020204030204" pitchFamily="49" charset="0"/>
              </a:rPr>
              <a:t>[][] </a:t>
            </a:r>
            <a:r>
              <a:rPr lang="en-GB" sz="4000" b="1" dirty="0">
                <a:solidFill>
                  <a:srgbClr val="00B050"/>
                </a:solidFill>
                <a:latin typeface="Consolas" panose="020B0609020204030204" pitchFamily="49" charset="0"/>
              </a:rPr>
              <a:t>attendance</a:t>
            </a:r>
            <a:r>
              <a:rPr lang="en-GB" sz="4000" b="1" dirty="0">
                <a:latin typeface="Consolas" panose="020B0609020204030204" pitchFamily="49" charset="0"/>
              </a:rPr>
              <a:t> = </a:t>
            </a:r>
            <a:r>
              <a:rPr lang="en-GB" sz="4000" b="1" dirty="0">
                <a:solidFill>
                  <a:srgbClr val="0000FF"/>
                </a:solidFill>
                <a:latin typeface="Consolas" panose="020B0609020204030204" pitchFamily="49" charset="0"/>
              </a:rPr>
              <a:t>new int</a:t>
            </a:r>
            <a:r>
              <a:rPr lang="en-GB" sz="4000" b="1" dirty="0">
                <a:latin typeface="Consolas" panose="020B0609020204030204" pitchFamily="49" charset="0"/>
              </a:rPr>
              <a:t>[3][13]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88A6F-C6C3-511C-E2E5-A133CD99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8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12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19BDDE-3B9C-B241-DAE3-9EBC39E0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AF165-8447-8487-C375-F4E55CA442B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83720" y="6515098"/>
            <a:ext cx="10654393" cy="206375"/>
          </a:xfrm>
        </p:spPr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grpSp>
        <p:nvGrpSpPr>
          <p:cNvPr id="6" name="Group 17">
            <a:extLst>
              <a:ext uri="{FF2B5EF4-FFF2-40B4-BE49-F238E27FC236}">
                <a16:creationId xmlns:a16="http://schemas.microsoft.com/office/drawing/2014/main" id="{4863A053-6BE3-151D-F628-03FE5FD1BC23}"/>
              </a:ext>
            </a:extLst>
          </p:cNvPr>
          <p:cNvGrpSpPr/>
          <p:nvPr/>
        </p:nvGrpSpPr>
        <p:grpSpPr>
          <a:xfrm>
            <a:off x="0" y="1959060"/>
            <a:ext cx="2592983" cy="2595665"/>
            <a:chOff x="250825" y="2121230"/>
            <a:chExt cx="2016125" cy="2458708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C8CA8C5A-7429-C959-EC8E-166F0F68E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25" y="3500438"/>
              <a:ext cx="2016125" cy="1079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Type</a:t>
              </a:r>
              <a:r>
                <a:rPr lang="en-GB" sz="2000" dirty="0"/>
                <a:t> of data to be stored in the arrays</a:t>
              </a: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5905625-2230-4871-8EA4-B8CCF056A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1913" y="2121230"/>
              <a:ext cx="154925" cy="152043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 dirty="0"/>
            </a:p>
          </p:txBody>
        </p:sp>
      </p:grpSp>
      <p:grpSp>
        <p:nvGrpSpPr>
          <p:cNvPr id="9" name="Group 18">
            <a:extLst>
              <a:ext uri="{FF2B5EF4-FFF2-40B4-BE49-F238E27FC236}">
                <a16:creationId xmlns:a16="http://schemas.microsoft.com/office/drawing/2014/main" id="{DCC0A696-AF0F-7FFB-3844-17E29A36356B}"/>
              </a:ext>
            </a:extLst>
          </p:cNvPr>
          <p:cNvGrpSpPr/>
          <p:nvPr/>
        </p:nvGrpSpPr>
        <p:grpSpPr>
          <a:xfrm>
            <a:off x="1589663" y="1959064"/>
            <a:ext cx="2584618" cy="3911799"/>
            <a:chOff x="680247" y="1989136"/>
            <a:chExt cx="3016582" cy="3542929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55BA7C31-CD6F-B0D9-0F89-8E6FB38A8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7" y="4452565"/>
              <a:ext cx="3016582" cy="1079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i="1" dirty="0"/>
                <a:t>Double</a:t>
              </a:r>
              <a:r>
                <a:rPr lang="en-GB" sz="2000" dirty="0"/>
                <a:t> square brackets indicate we are declaring a multi-dimensional array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646279BF-3633-B8B0-7B05-8A77086E5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02888" y="1989136"/>
              <a:ext cx="0" cy="234784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/>
            </a:p>
          </p:txBody>
        </p:sp>
      </p:grpSp>
      <p:grpSp>
        <p:nvGrpSpPr>
          <p:cNvPr id="12" name="Group 16">
            <a:extLst>
              <a:ext uri="{FF2B5EF4-FFF2-40B4-BE49-F238E27FC236}">
                <a16:creationId xmlns:a16="http://schemas.microsoft.com/office/drawing/2014/main" id="{D0224A1F-67A3-58A5-2A0B-03F63464B1B1}"/>
              </a:ext>
            </a:extLst>
          </p:cNvPr>
          <p:cNvGrpSpPr/>
          <p:nvPr/>
        </p:nvGrpSpPr>
        <p:grpSpPr>
          <a:xfrm>
            <a:off x="3574397" y="1959064"/>
            <a:ext cx="2584620" cy="2375646"/>
            <a:chOff x="3207633" y="1916830"/>
            <a:chExt cx="2584620" cy="2375646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4C8E59B4-0982-B589-415C-E2E43502B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633" y="3212976"/>
              <a:ext cx="2584620" cy="1079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identifier</a:t>
              </a:r>
              <a:r>
                <a:rPr lang="en-GB" sz="2000" dirty="0"/>
                <a:t> of the array (a reference variable)</a:t>
              </a: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25E5714B-C9B5-7BC7-712A-259B0BDDF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9941" y="1916830"/>
              <a:ext cx="2" cy="129614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65DD78-D045-7D42-30BC-8D60D2772F64}"/>
              </a:ext>
            </a:extLst>
          </p:cNvPr>
          <p:cNvGrpSpPr/>
          <p:nvPr/>
        </p:nvGrpSpPr>
        <p:grpSpPr>
          <a:xfrm>
            <a:off x="6980669" y="1959060"/>
            <a:ext cx="2016125" cy="2219302"/>
            <a:chOff x="7309962" y="1916828"/>
            <a:chExt cx="2016125" cy="2219302"/>
          </a:xfrm>
        </p:grpSpPr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30B36762-DB52-E2E0-1616-187C6C946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9962" y="3372859"/>
              <a:ext cx="2016125" cy="76327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/>
                <a:t>Call to the constructor</a:t>
              </a: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C5D88C11-952D-5EFA-B6B7-90B86109B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60325" y="1916828"/>
              <a:ext cx="59518" cy="1456031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74A8B5-4B75-722F-EB90-9018CC067CD7}"/>
              </a:ext>
            </a:extLst>
          </p:cNvPr>
          <p:cNvGrpSpPr/>
          <p:nvPr/>
        </p:nvGrpSpPr>
        <p:grpSpPr>
          <a:xfrm>
            <a:off x="8403590" y="1959060"/>
            <a:ext cx="2016125" cy="3855607"/>
            <a:chOff x="8732883" y="1916825"/>
            <a:chExt cx="2016125" cy="3855607"/>
          </a:xfrm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8B5D06DA-D936-62E3-F51A-ECBCCDB42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883" y="4692932"/>
              <a:ext cx="2016125" cy="1079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Number</a:t>
              </a:r>
              <a:r>
                <a:rPr lang="en-GB" sz="2000" dirty="0"/>
                <a:t> of elements that will be stored in the first array</a:t>
              </a: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73251D40-2146-D58F-8E77-D2FB02BBFC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72223" y="1916825"/>
              <a:ext cx="59518" cy="266429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861B3EC6-3CDF-3812-C6C8-F6EBD5663FB9}"/>
              </a:ext>
            </a:extLst>
          </p:cNvPr>
          <p:cNvGrpSpPr/>
          <p:nvPr/>
        </p:nvGrpSpPr>
        <p:grpSpPr>
          <a:xfrm>
            <a:off x="5405930" y="1959064"/>
            <a:ext cx="2700036" cy="3743796"/>
            <a:chOff x="4187799" y="1853187"/>
            <a:chExt cx="2700036" cy="3743796"/>
          </a:xfrm>
        </p:grpSpPr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CF23FF1D-15A0-F0F7-343B-73E9206FEF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78291" y="1853187"/>
              <a:ext cx="59526" cy="266429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/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B33B2157-2A1E-BFA7-B827-E885F8F69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799" y="4517483"/>
              <a:ext cx="2700036" cy="1079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/>
                <a:t>Link the reference variable to the array object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4F7304-D57E-C38A-B753-2090AED3FC31}"/>
              </a:ext>
            </a:extLst>
          </p:cNvPr>
          <p:cNvGrpSpPr/>
          <p:nvPr/>
        </p:nvGrpSpPr>
        <p:grpSpPr>
          <a:xfrm>
            <a:off x="9989152" y="2047692"/>
            <a:ext cx="2142258" cy="2270811"/>
            <a:chOff x="8732883" y="3501621"/>
            <a:chExt cx="2016125" cy="2270811"/>
          </a:xfrm>
        </p:grpSpPr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7467E40B-E56C-4A00-A524-703DA7333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883" y="4692932"/>
              <a:ext cx="2016125" cy="1079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Number</a:t>
              </a:r>
              <a:r>
                <a:rPr lang="en-GB" sz="2000" dirty="0"/>
                <a:t> of elements that will be stored in the second array</a:t>
              </a:r>
            </a:p>
          </p:txBody>
        </p:sp>
        <p:sp>
          <p:nvSpPr>
            <p:cNvPr id="26" name="Line 13">
              <a:extLst>
                <a:ext uri="{FF2B5EF4-FFF2-40B4-BE49-F238E27FC236}">
                  <a16:creationId xmlns:a16="http://schemas.microsoft.com/office/drawing/2014/main" id="{33F47C45-6AD6-1841-E9C2-7E67CB8DE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12417" y="3501621"/>
              <a:ext cx="719324" cy="107950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/>
            </a:p>
          </p:txBody>
        </p:sp>
      </p:grpSp>
    </p:spTree>
    <p:extLst>
      <p:ext uri="{BB962C8B-B14F-4D97-AF65-F5344CB8AC3E}">
        <p14:creationId xmlns:p14="http://schemas.microsoft.com/office/powerpoint/2010/main" val="5245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802EFA2-0DB9-2C5B-3C84-CF57BAA7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Populating 2D Arrays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CECB0B-4611-D15C-243A-604B6D1DCD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Using 2D arrays is similar to normal array accesses – supply an index to access the data stored there.</a:t>
            </a:r>
          </a:p>
          <a:p>
            <a:r>
              <a:rPr lang="en-GB" dirty="0"/>
              <a:t>The key difference is that you must supply </a:t>
            </a:r>
            <a:r>
              <a:rPr lang="en-GB" b="1" dirty="0"/>
              <a:t>2 </a:t>
            </a:r>
            <a:r>
              <a:rPr lang="en-GB" dirty="0"/>
              <a:t>indexes: one to specify which array to access and one to specify the location to use.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CFDD41-D2F1-B212-E908-EC439B476B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latin typeface="Consolas" panose="020B0609020204030204" pitchFamily="49" charset="0"/>
              </a:rPr>
              <a:t>[][] </a:t>
            </a: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timesTables</a:t>
            </a:r>
            <a:r>
              <a:rPr lang="en-GB" b="1" dirty="0"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latin typeface="Consolas" panose="020B0609020204030204" pitchFamily="49" charset="0"/>
              </a:rPr>
              <a:t>[10][10]</a:t>
            </a:r>
          </a:p>
          <a:p>
            <a:pPr marL="0" indent="0">
              <a:buNone/>
            </a:pPr>
            <a:endParaRPr lang="en-GB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timesTables</a:t>
            </a:r>
            <a:r>
              <a:rPr lang="en-GB" b="1" dirty="0">
                <a:latin typeface="Consolas" panose="020B0609020204030204" pitchFamily="49" charset="0"/>
              </a:rPr>
              <a:t>[0][0] = 1;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timesTables</a:t>
            </a:r>
            <a:r>
              <a:rPr lang="en-GB" b="1" dirty="0">
                <a:latin typeface="Consolas" panose="020B0609020204030204" pitchFamily="49" charset="0"/>
              </a:rPr>
              <a:t>[0][1] = 2;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//...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timesTables</a:t>
            </a:r>
            <a:r>
              <a:rPr lang="en-GB" b="1" dirty="0">
                <a:latin typeface="Consolas" panose="020B0609020204030204" pitchFamily="49" charset="0"/>
              </a:rPr>
              <a:t>[9][9] = 100;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7C6DE-8C9C-9C2E-5A07-0594EB3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61B923-AE04-C555-59B0-E7343564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63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Using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6B72-044F-4993-ACC5-EB9C1EAC8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800" dirty="0"/>
              <a:t>As with normal arrays, 2D arrays can be </a:t>
            </a:r>
            <a:r>
              <a:rPr lang="en-GB" dirty="0"/>
              <a:t>used as arguments or values in other code:</a:t>
            </a:r>
            <a:r>
              <a:rPr lang="en-GB" sz="2800" dirty="0"/>
              <a:t> Format </a:t>
            </a:r>
            <a:r>
              <a:rPr lang="en-GB" sz="2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arrayName</a:t>
            </a:r>
            <a:r>
              <a:rPr lang="en-GB" sz="2800" b="1" dirty="0">
                <a:latin typeface="Consolas" panose="020B0609020204030204" pitchFamily="49" charset="0"/>
              </a:rPr>
              <a:t>[</a:t>
            </a:r>
            <a:r>
              <a:rPr lang="en-GB" b="1" dirty="0" err="1">
                <a:latin typeface="Consolas" panose="020B0609020204030204" pitchFamily="49" charset="0"/>
              </a:rPr>
              <a:t>arrayNum</a:t>
            </a:r>
            <a:r>
              <a:rPr lang="en-GB" sz="2800" b="1" dirty="0">
                <a:latin typeface="Consolas" panose="020B0609020204030204" pitchFamily="49" charset="0"/>
              </a:rPr>
              <a:t>][</a:t>
            </a:r>
            <a:r>
              <a:rPr lang="en-GB" sz="2800" b="1" dirty="0" err="1">
                <a:latin typeface="Consolas" panose="020B0609020204030204" pitchFamily="49" charset="0"/>
              </a:rPr>
              <a:t>elementNum</a:t>
            </a:r>
            <a:r>
              <a:rPr lang="en-GB" sz="2800" b="1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83720" y="2485136"/>
            <a:ext cx="8278652" cy="25545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GB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8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GB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8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attendanceData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800" b="1" dirty="0">
                <a:latin typeface="Consolas" panose="020B0609020204030204" pitchFamily="49" charset="0"/>
              </a:rPr>
              <a:t>0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][1]);</a:t>
            </a:r>
          </a:p>
          <a:p>
            <a:pPr>
              <a:spcBef>
                <a:spcPts val="600"/>
              </a:spcBef>
            </a:pPr>
            <a:endParaRPr lang="en-GB" sz="2800" b="1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8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attendanceData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800" b="1" dirty="0">
                <a:latin typeface="Consolas" panose="020B0609020204030204" pitchFamily="49" charset="0"/>
              </a:rPr>
              <a:t>4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][2] + 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endParaRPr lang="en-GB" sz="2800" b="1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800" b="1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attendance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800" b="1" dirty="0">
                <a:latin typeface="Consolas" panose="020B0609020204030204" pitchFamily="49" charset="0"/>
              </a:rPr>
              <a:t>2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][3] &gt; </a:t>
            </a:r>
            <a:r>
              <a:rPr lang="en-GB" sz="2800" b="1" dirty="0">
                <a:latin typeface="Consolas" panose="020B0609020204030204" pitchFamily="49" charset="0"/>
              </a:rPr>
              <a:t>50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 ... }</a:t>
            </a:r>
          </a:p>
        </p:txBody>
      </p:sp>
    </p:spTree>
    <p:extLst>
      <p:ext uri="{BB962C8B-B14F-4D97-AF65-F5344CB8AC3E}">
        <p14:creationId xmlns:p14="http://schemas.microsoft.com/office/powerpoint/2010/main" val="50358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6CB7C2-6F10-D8F0-E825-1C7CA684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78649-1625-6DE6-0693-EE7BB8491A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You can use the literal definition approach for 2D Arrays</a:t>
            </a:r>
          </a:p>
          <a:p>
            <a:endParaRPr lang="en-GB" dirty="0"/>
          </a:p>
          <a:p>
            <a:r>
              <a:rPr lang="en-GB" dirty="0"/>
              <a:t>This approach helps illustrate the array-of-arrays structure: each “value” in the </a:t>
            </a:r>
            <a:r>
              <a:rPr lang="en-GB" dirty="0" err="1"/>
              <a:t>timesTable</a:t>
            </a:r>
            <a:r>
              <a:rPr lang="en-GB" dirty="0"/>
              <a:t> array is another array.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BCCC94-55BE-A88F-EE52-9DB9828C36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latin typeface="Consolas" panose="020B0609020204030204" pitchFamily="49" charset="0"/>
              </a:rPr>
              <a:t>[][] </a:t>
            </a:r>
            <a:r>
              <a:rPr lang="en-GB" b="1" dirty="0" err="1">
                <a:latin typeface="Consolas" panose="020B0609020204030204" pitchFamily="49" charset="0"/>
              </a:rPr>
              <a:t>timesTables</a:t>
            </a:r>
            <a:r>
              <a:rPr lang="en-GB" b="1" dirty="0"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	{1,2,3,4,5}, 	{2,4,6,8,10},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	{3,6,9,12,15}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GB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0F1F-8969-BC54-9D1E-B36C4B54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DAAB0-B2F4-6E40-1745-9255034A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2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7E6AEC-4597-AF79-7912-2C755FD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731010-3CCE-B6D0-BABD-5C0A78642B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You can set values on a index-by-index basis if needed.</a:t>
            </a:r>
          </a:p>
          <a:p>
            <a:endParaRPr lang="en-GB" dirty="0"/>
          </a:p>
          <a:p>
            <a:r>
              <a:rPr lang="en-GB" dirty="0"/>
              <a:t>Useful for updating specific values, but a lot of repetition for a known result…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24CBDE-1648-1C54-E3A3-BEFC0EF0C2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timesTables</a:t>
            </a:r>
            <a:r>
              <a:rPr lang="en-GB" dirty="0">
                <a:latin typeface="Consolas" panose="020B0609020204030204" pitchFamily="49" charset="0"/>
              </a:rPr>
              <a:t>[0][0] = 1;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timesTables</a:t>
            </a:r>
            <a:r>
              <a:rPr lang="en-GB" dirty="0">
                <a:latin typeface="Consolas" panose="020B0609020204030204" pitchFamily="49" charset="0"/>
              </a:rPr>
              <a:t>[0][0] = 2;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timesTables</a:t>
            </a:r>
            <a:r>
              <a:rPr lang="en-GB" dirty="0">
                <a:latin typeface="Consolas" panose="020B0609020204030204" pitchFamily="49" charset="0"/>
              </a:rPr>
              <a:t>[0][0] = 3;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timesTables</a:t>
            </a:r>
            <a:r>
              <a:rPr lang="en-GB" dirty="0">
                <a:latin typeface="Consolas" panose="020B0609020204030204" pitchFamily="49" charset="0"/>
              </a:rPr>
              <a:t>[9][9] = 100;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6E038-2A78-74A1-9563-0F1802DA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F7484-67E2-FACF-C91C-91EA4596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16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EBAEA-3358-FA0F-6B10-90E84926A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with 1-dimensional arrays, for-loops are an effective way to manage and access 2D arrays.</a:t>
            </a:r>
          </a:p>
          <a:p>
            <a:endParaRPr lang="en-GB" dirty="0"/>
          </a:p>
          <a:p>
            <a:r>
              <a:rPr lang="en-GB" dirty="0"/>
              <a:t>But how do we use them?</a:t>
            </a:r>
          </a:p>
          <a:p>
            <a:endParaRPr lang="en-GB" dirty="0"/>
          </a:p>
          <a:p>
            <a:r>
              <a:rPr lang="en-GB" dirty="0"/>
              <a:t>How would you write a loop to access every location in a 2D array?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778A00-8474-64FC-47EF-CC6E98B4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17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5909F3-A8F4-6626-6A41-DFFC194C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Arrays and Loops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AE03A-E28E-D181-9521-0290829B610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36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1246-AB21-4C57-82C0-1135540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Arrays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2578-A29F-9549-88D8-0746C6FAC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As each element of a 2D array is an array, we will need to use 2 for-loops.</a:t>
            </a:r>
          </a:p>
          <a:p>
            <a:pPr lvl="1"/>
            <a:r>
              <a:rPr lang="en-GB" dirty="0"/>
              <a:t>One to select the array</a:t>
            </a:r>
          </a:p>
          <a:p>
            <a:pPr lvl="1"/>
            <a:r>
              <a:rPr lang="en-GB" dirty="0"/>
              <a:t>One to select the value</a:t>
            </a:r>
          </a:p>
          <a:p>
            <a:r>
              <a:rPr lang="en-GB" dirty="0"/>
              <a:t>The inner for-loop will iterate over each array</a:t>
            </a:r>
          </a:p>
          <a:p>
            <a:r>
              <a:rPr lang="en-GB" dirty="0"/>
              <a:t>While the outer for-loop updates the array targeted by the inner loop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59C24-FF0E-3AC2-2C1C-389274B33E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b="1" dirty="0"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i</a:t>
            </a:r>
            <a:r>
              <a:rPr lang="en-GB" sz="2400" b="1" dirty="0">
                <a:latin typeface="Consolas" panose="020B0609020204030204" pitchFamily="49" charset="0"/>
              </a:rPr>
              <a:t> = 0; </a:t>
            </a:r>
            <a:r>
              <a:rPr lang="en-GB" sz="2400" b="1" dirty="0" err="1">
                <a:latin typeface="Consolas" panose="020B0609020204030204" pitchFamily="49" charset="0"/>
              </a:rPr>
              <a:t>i</a:t>
            </a:r>
            <a:r>
              <a:rPr lang="en-GB" sz="2400" b="1" dirty="0">
                <a:latin typeface="Consolas" panose="020B0609020204030204" pitchFamily="49" charset="0"/>
              </a:rPr>
              <a:t> &lt; ??; </a:t>
            </a:r>
            <a:r>
              <a:rPr lang="en-GB" sz="2400" b="1" dirty="0" err="1">
                <a:latin typeface="Consolas" panose="020B0609020204030204" pitchFamily="49" charset="0"/>
              </a:rPr>
              <a:t>i</a:t>
            </a:r>
            <a:r>
              <a:rPr lang="en-GB" sz="2400" b="1" dirty="0"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GB" sz="2400" b="1" dirty="0"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b="1" dirty="0">
                <a:latin typeface="Consolas" panose="020B0609020204030204" pitchFamily="49" charset="0"/>
              </a:rPr>
              <a:t> j = 0; j&lt; ??; </a:t>
            </a:r>
            <a:r>
              <a:rPr lang="en-GB" sz="2400" b="1" dirty="0" err="1">
                <a:latin typeface="Consolas" panose="020B0609020204030204" pitchFamily="49" charset="0"/>
              </a:rPr>
              <a:t>j++</a:t>
            </a:r>
            <a:r>
              <a:rPr lang="en-GB" sz="2400" b="1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2400" b="1" dirty="0">
                <a:latin typeface="Consolas" panose="020B0609020204030204" pitchFamily="49" charset="0"/>
              </a:rPr>
              <a:t>		</a:t>
            </a:r>
            <a:r>
              <a:rPr lang="en-GB" sz="2400" b="1" dirty="0" err="1">
                <a:latin typeface="Consolas" panose="020B0609020204030204" pitchFamily="49" charset="0"/>
              </a:rPr>
              <a:t>timesTables</a:t>
            </a:r>
            <a:r>
              <a:rPr lang="en-GB" sz="2400" b="1" dirty="0">
                <a:latin typeface="Consolas" panose="020B0609020204030204" pitchFamily="49" charset="0"/>
              </a:rPr>
              <a:t>[</a:t>
            </a:r>
            <a:r>
              <a:rPr lang="en-GB" sz="2400" b="1" dirty="0" err="1">
                <a:latin typeface="Consolas" panose="020B0609020204030204" pitchFamily="49" charset="0"/>
              </a:rPr>
              <a:t>i</a:t>
            </a:r>
            <a:r>
              <a:rPr lang="en-GB" sz="2400" b="1" dirty="0">
                <a:latin typeface="Consolas" panose="020B0609020204030204" pitchFamily="49" charset="0"/>
              </a:rPr>
              <a:t>][j] = 				</a:t>
            </a:r>
            <a:r>
              <a:rPr lang="en-GB" sz="2400" b="1" dirty="0" err="1">
                <a:latin typeface="Consolas" panose="020B0609020204030204" pitchFamily="49" charset="0"/>
              </a:rPr>
              <a:t>i</a:t>
            </a:r>
            <a:r>
              <a:rPr lang="en-GB" sz="2400" b="1" dirty="0">
                <a:latin typeface="Consolas" panose="020B0609020204030204" pitchFamily="49" charset="0"/>
              </a:rPr>
              <a:t>*j;</a:t>
            </a:r>
          </a:p>
          <a:p>
            <a:pPr marL="0" indent="0">
              <a:buNone/>
            </a:pPr>
            <a:r>
              <a:rPr lang="en-GB" sz="2400" b="1" dirty="0">
                <a:latin typeface="Consolas" panose="020B0609020204030204" pitchFamily="49" charset="0"/>
              </a:rPr>
              <a:t>} 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09EC-3C36-3C65-EE83-98097788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C4D19-8406-40A2-A8A3-F3E8CFE0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84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1246-AB21-4C57-82C0-1135540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Arrays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2578-A29F-9549-88D8-0746C6FAC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But what values do we use as the limits?</a:t>
            </a:r>
          </a:p>
          <a:p>
            <a:endParaRPr lang="en-GB" dirty="0"/>
          </a:p>
          <a:p>
            <a:r>
              <a:rPr lang="en-GB" b="1" dirty="0" err="1">
                <a:solidFill>
                  <a:schemeClr val="accent4"/>
                </a:solidFill>
              </a:rPr>
              <a:t>IndexOutOfBoundsExceptions</a:t>
            </a:r>
            <a:r>
              <a:rPr lang="en-GB" dirty="0"/>
              <a:t> are still a valid concern.</a:t>
            </a:r>
          </a:p>
          <a:p>
            <a:endParaRPr lang="en-GB" dirty="0"/>
          </a:p>
          <a:p>
            <a:r>
              <a:rPr lang="en-GB" b="1" dirty="0" err="1">
                <a:latin typeface="Consolas" panose="020B0609020204030204" pitchFamily="49" charset="0"/>
              </a:rPr>
              <a:t>timesTables.length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/>
              <a:t>= number of arrays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timesTables</a:t>
            </a:r>
            <a:r>
              <a:rPr lang="en-GB" b="1" dirty="0">
                <a:latin typeface="Consolas" panose="020B0609020204030204" pitchFamily="49" charset="0"/>
              </a:rPr>
              <a:t>[n].length </a:t>
            </a:r>
            <a:r>
              <a:rPr lang="en-GB" dirty="0"/>
              <a:t>= length of array </a:t>
            </a:r>
            <a:r>
              <a:rPr lang="en-GB" b="1" dirty="0">
                <a:latin typeface="Consolas" panose="020B0609020204030204" pitchFamily="49" charset="0"/>
              </a:rPr>
              <a:t>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59C24-FF0E-3AC2-2C1C-389274B33E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b="1" dirty="0"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i</a:t>
            </a:r>
            <a:r>
              <a:rPr lang="en-GB" sz="2400" b="1" dirty="0">
                <a:latin typeface="Consolas" panose="020B0609020204030204" pitchFamily="49" charset="0"/>
              </a:rPr>
              <a:t> = 0; </a:t>
            </a:r>
            <a:r>
              <a:rPr lang="en-GB" sz="2400" b="1" dirty="0" err="1">
                <a:latin typeface="Consolas" panose="020B0609020204030204" pitchFamily="49" charset="0"/>
              </a:rPr>
              <a:t>i</a:t>
            </a:r>
            <a:r>
              <a:rPr lang="en-GB" sz="2400" b="1" dirty="0">
                <a:latin typeface="Consolas" panose="020B0609020204030204" pitchFamily="49" charset="0"/>
              </a:rPr>
              <a:t> &lt; ??; </a:t>
            </a:r>
            <a:r>
              <a:rPr lang="en-GB" sz="2400" b="1" dirty="0" err="1">
                <a:latin typeface="Consolas" panose="020B0609020204030204" pitchFamily="49" charset="0"/>
              </a:rPr>
              <a:t>i</a:t>
            </a:r>
            <a:r>
              <a:rPr lang="en-GB" sz="2400" b="1" dirty="0"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GB" sz="2400" b="1" dirty="0"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b="1" dirty="0">
                <a:latin typeface="Consolas" panose="020B0609020204030204" pitchFamily="49" charset="0"/>
              </a:rPr>
              <a:t> j = 0; j&lt; ??; </a:t>
            </a:r>
            <a:r>
              <a:rPr lang="en-GB" sz="2400" b="1" dirty="0" err="1">
                <a:latin typeface="Consolas" panose="020B0609020204030204" pitchFamily="49" charset="0"/>
              </a:rPr>
              <a:t>j++</a:t>
            </a:r>
            <a:r>
              <a:rPr lang="en-GB" sz="2400" b="1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2400" b="1" dirty="0">
                <a:latin typeface="Consolas" panose="020B0609020204030204" pitchFamily="49" charset="0"/>
              </a:rPr>
              <a:t>		</a:t>
            </a:r>
            <a:r>
              <a:rPr lang="en-GB" sz="2400" b="1" dirty="0" err="1">
                <a:latin typeface="Consolas" panose="020B0609020204030204" pitchFamily="49" charset="0"/>
              </a:rPr>
              <a:t>timesTables</a:t>
            </a:r>
            <a:r>
              <a:rPr lang="en-GB" sz="2400" b="1" dirty="0">
                <a:latin typeface="Consolas" panose="020B0609020204030204" pitchFamily="49" charset="0"/>
              </a:rPr>
              <a:t>[</a:t>
            </a:r>
            <a:r>
              <a:rPr lang="en-GB" sz="2400" b="1" dirty="0" err="1">
                <a:latin typeface="Consolas" panose="020B0609020204030204" pitchFamily="49" charset="0"/>
              </a:rPr>
              <a:t>i</a:t>
            </a:r>
            <a:r>
              <a:rPr lang="en-GB" sz="2400" b="1" dirty="0">
                <a:latin typeface="Consolas" panose="020B0609020204030204" pitchFamily="49" charset="0"/>
              </a:rPr>
              <a:t>][j] = 				</a:t>
            </a:r>
            <a:r>
              <a:rPr lang="en-GB" sz="2400" b="1" dirty="0" err="1">
                <a:latin typeface="Consolas" panose="020B0609020204030204" pitchFamily="49" charset="0"/>
              </a:rPr>
              <a:t>i</a:t>
            </a:r>
            <a:r>
              <a:rPr lang="en-GB" sz="2400" b="1" dirty="0">
                <a:latin typeface="Consolas" panose="020B0609020204030204" pitchFamily="49" charset="0"/>
              </a:rPr>
              <a:t>*j;</a:t>
            </a:r>
          </a:p>
          <a:p>
            <a:pPr marL="0" indent="0">
              <a:buNone/>
            </a:pPr>
            <a:r>
              <a:rPr lang="en-GB" sz="2400" b="1" dirty="0">
                <a:latin typeface="Consolas" panose="020B0609020204030204" pitchFamily="49" charset="0"/>
              </a:rPr>
              <a:t>} 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09EC-3C36-3C65-EE83-98097788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C4D19-8406-40A2-A8A3-F3E8CFE0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48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C1465-930C-F0C2-56C2-F53FE67D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Recap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95D91E-34C4-3A1A-B23E-2075CAB9D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8323862" cy="4796896"/>
          </a:xfrm>
        </p:spPr>
        <p:txBody>
          <a:bodyPr/>
          <a:lstStyle/>
          <a:p>
            <a:r>
              <a:rPr lang="en-GB" dirty="0"/>
              <a:t>In Week 4 we introduced the idea of Java Arrays</a:t>
            </a:r>
          </a:p>
          <a:p>
            <a:pPr>
              <a:lnSpc>
                <a:spcPct val="100000"/>
              </a:lnSpc>
            </a:pPr>
            <a:r>
              <a:rPr lang="en-GB" i="1" dirty="0"/>
              <a:t>Containers</a:t>
            </a:r>
            <a:r>
              <a:rPr lang="en-GB" dirty="0"/>
              <a:t> for </a:t>
            </a:r>
            <a:r>
              <a:rPr lang="en-GB" b="1" dirty="0"/>
              <a:t>closely</a:t>
            </a:r>
            <a:r>
              <a:rPr lang="en-GB" dirty="0"/>
              <a:t> related variables and objects.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Think of a CD stacking unit (with individual trays for each CD).</a:t>
            </a:r>
          </a:p>
          <a:p>
            <a:pPr>
              <a:lnSpc>
                <a:spcPct val="100000"/>
              </a:lnSpc>
            </a:pPr>
            <a:r>
              <a:rPr lang="en-GB" dirty="0"/>
              <a:t>Arrays contain a group of data items (elements).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All elements must be of the </a:t>
            </a:r>
            <a:r>
              <a:rPr lang="en-GB" b="1" dirty="0">
                <a:solidFill>
                  <a:schemeClr val="accent1"/>
                </a:solidFill>
              </a:rPr>
              <a:t>same</a:t>
            </a:r>
            <a:r>
              <a:rPr lang="en-GB" dirty="0"/>
              <a:t> type (e.g. </a:t>
            </a:r>
            <a:r>
              <a:rPr lang="en-GB" dirty="0">
                <a:latin typeface="Consolas" panose="020B0609020204030204" pitchFamily="49" charset="0"/>
              </a:rPr>
              <a:t>int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char</a:t>
            </a:r>
            <a:r>
              <a:rPr lang="en-GB" dirty="0"/>
              <a:t>, </a:t>
            </a:r>
            <a:r>
              <a:rPr lang="en-GB" dirty="0" err="1">
                <a:latin typeface="Consolas" panose="020B0609020204030204" pitchFamily="49" charset="0"/>
              </a:rPr>
              <a:t>boolean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String</a:t>
            </a:r>
            <a:r>
              <a:rPr lang="en-GB" dirty="0"/>
              <a:t> etc… but also objects)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D2214-F328-BC8C-577F-C3F90623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ED733-9C42-A5E0-4155-D81D9718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EC8A4F-BAAA-6498-701A-658E8EE887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2" r="11852"/>
          <a:stretch/>
        </p:blipFill>
        <p:spPr>
          <a:xfrm>
            <a:off x="9178427" y="1306802"/>
            <a:ext cx="1756916" cy="47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4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199368-6294-19E1-D553-43E92982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Metalli</a:t>
            </a:r>
            <a:r>
              <a:rPr lang="en-GB" dirty="0"/>
              <a:t> (Again)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9435D2-B7C3-CA38-25DD-027C2C177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different bit this time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6198F-FC98-1ACD-7732-1D8AA978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016A3-5224-BA3F-CA9A-0B5FBD0A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844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67AEDA-D289-867F-D2DD-DBD1A84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Arrays can be defined as multi-dimensional: an array of arrays</a:t>
            </a:r>
          </a:p>
          <a:p>
            <a:endParaRPr lang="en-GB" dirty="0"/>
          </a:p>
          <a:p>
            <a:r>
              <a:rPr lang="en-GB" dirty="0"/>
              <a:t>These arrays must be of the same type, but can store multiple groupings of closely related data</a:t>
            </a:r>
          </a:p>
          <a:p>
            <a:endParaRPr lang="en-GB" dirty="0"/>
          </a:p>
          <a:p>
            <a:r>
              <a:rPr lang="en-GB" dirty="0"/>
              <a:t>Use nested loops to iterate over every value.</a:t>
            </a:r>
          </a:p>
          <a:p>
            <a:endParaRPr lang="en-GB" dirty="0"/>
          </a:p>
          <a:p>
            <a:r>
              <a:rPr lang="en-GB" dirty="0"/>
              <a:t>Usual advantages and limitations apply!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F2FE94-95E5-098C-7144-A6BC7D99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21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31930C-D1BE-EEE0-5E6E-44414A2C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9937-6F46-DBF8-4A83-6CB7A017C02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59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4F7A-802F-4826-F0E4-94E1FF65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0356A-78E7-8F5F-D581-C62F76F1B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31935-6AE7-AD2A-B5DA-B2F3EECB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EE111-85A1-0934-66B4-B1B7E605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14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/>
              <a:t>Declaring an array</a:t>
            </a: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3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attendanceData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329293" y="1916831"/>
            <a:ext cx="2592983" cy="2595660"/>
            <a:chOff x="250825" y="2121235"/>
            <a:chExt cx="2016125" cy="2458703"/>
          </a:xfrm>
        </p:grpSpPr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250825" y="3500438"/>
              <a:ext cx="2016125" cy="1079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Type</a:t>
              </a:r>
              <a:r>
                <a:rPr lang="en-GB" sz="2000" dirty="0"/>
                <a:t> of data to be stored in the array</a:t>
              </a:r>
            </a:p>
          </p:txBody>
        </p:sp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 flipV="1">
              <a:off x="1331913" y="2121235"/>
              <a:ext cx="659348" cy="152043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2045135" y="1916829"/>
            <a:ext cx="2185490" cy="3911799"/>
            <a:chOff x="827514" y="1989136"/>
            <a:chExt cx="2550748" cy="3542929"/>
          </a:xfrm>
        </p:grpSpPr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827514" y="4452565"/>
              <a:ext cx="2550748" cy="1079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/>
                <a:t>Square brackets indicate we are declaring an array</a:t>
              </a:r>
            </a:p>
          </p:txBody>
        </p: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 flipH="1" flipV="1">
              <a:off x="2102888" y="1989136"/>
              <a:ext cx="0" cy="234784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/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3903690" y="1916829"/>
            <a:ext cx="2584620" cy="2375646"/>
            <a:chOff x="3207633" y="1916830"/>
            <a:chExt cx="2584620" cy="2375646"/>
          </a:xfrm>
        </p:grpSpPr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3207633" y="3212976"/>
              <a:ext cx="2584620" cy="1079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identifier</a:t>
              </a:r>
              <a:r>
                <a:rPr lang="en-GB" sz="2000" dirty="0"/>
                <a:t> of the array (a reference variable)</a:t>
              </a:r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 flipH="1" flipV="1">
              <a:off x="4499941" y="1916830"/>
              <a:ext cx="2" cy="129614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F6687-CA69-47DE-8CAD-56F11638FA7D}"/>
              </a:ext>
            </a:extLst>
          </p:cNvPr>
          <p:cNvGrpSpPr/>
          <p:nvPr/>
        </p:nvGrpSpPr>
        <p:grpSpPr>
          <a:xfrm>
            <a:off x="7309962" y="1916828"/>
            <a:ext cx="2016125" cy="2219302"/>
            <a:chOff x="7309962" y="1916828"/>
            <a:chExt cx="2016125" cy="2219302"/>
          </a:xfrm>
        </p:grpSpPr>
        <p:sp>
          <p:nvSpPr>
            <p:cNvPr id="76808" name="Rectangle 8"/>
            <p:cNvSpPr>
              <a:spLocks noChangeArrowheads="1"/>
            </p:cNvSpPr>
            <p:nvPr/>
          </p:nvSpPr>
          <p:spPr bwMode="auto">
            <a:xfrm>
              <a:off x="7309962" y="3372859"/>
              <a:ext cx="2016125" cy="76327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/>
                <a:t>Call to the constructor</a:t>
              </a:r>
            </a:p>
          </p:txBody>
        </p:sp>
        <p:sp>
          <p:nvSpPr>
            <p:cNvPr id="76812" name="Line 12"/>
            <p:cNvSpPr>
              <a:spLocks noChangeShapeType="1"/>
            </p:cNvSpPr>
            <p:nvPr/>
          </p:nvSpPr>
          <p:spPr bwMode="auto">
            <a:xfrm flipH="1" flipV="1">
              <a:off x="8260325" y="1916828"/>
              <a:ext cx="59518" cy="1456031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70D2CF-4C5A-4741-8942-4AC335D0368C}"/>
              </a:ext>
            </a:extLst>
          </p:cNvPr>
          <p:cNvGrpSpPr/>
          <p:nvPr/>
        </p:nvGrpSpPr>
        <p:grpSpPr>
          <a:xfrm>
            <a:off x="9436247" y="1916827"/>
            <a:ext cx="2016125" cy="2325261"/>
            <a:chOff x="9436247" y="1916827"/>
            <a:chExt cx="2016125" cy="2325261"/>
          </a:xfrm>
        </p:grpSpPr>
        <p:sp>
          <p:nvSpPr>
            <p:cNvPr id="76807" name="Rectangle 7"/>
            <p:cNvSpPr>
              <a:spLocks noChangeArrowheads="1"/>
            </p:cNvSpPr>
            <p:nvPr/>
          </p:nvSpPr>
          <p:spPr bwMode="auto">
            <a:xfrm>
              <a:off x="9436247" y="3162588"/>
              <a:ext cx="2016125" cy="1079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Number</a:t>
              </a:r>
              <a:r>
                <a:rPr lang="en-GB" sz="2000" dirty="0"/>
                <a:t> of elements that will be stored in the array</a:t>
              </a:r>
            </a:p>
          </p:txBody>
        </p:sp>
        <p:sp>
          <p:nvSpPr>
            <p:cNvPr id="76813" name="Line 13"/>
            <p:cNvSpPr>
              <a:spLocks noChangeShapeType="1"/>
            </p:cNvSpPr>
            <p:nvPr/>
          </p:nvSpPr>
          <p:spPr bwMode="auto">
            <a:xfrm flipH="1" flipV="1">
              <a:off x="9494927" y="1916827"/>
              <a:ext cx="812572" cy="107949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5735223" y="1916829"/>
            <a:ext cx="2700036" cy="3743796"/>
            <a:chOff x="4187799" y="1853187"/>
            <a:chExt cx="2700036" cy="3743796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 flipV="1">
              <a:off x="5478291" y="1853187"/>
              <a:ext cx="59526" cy="266429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187799" y="4517483"/>
              <a:ext cx="2700036" cy="1079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/>
                <a:t>Link the reference variable to the array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77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Why use collections?</a:t>
            </a: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400" dirty="0"/>
              <a:t>You are a teacher and you have written a Java application to help you keep track of student attendance.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400" dirty="0"/>
              <a:t>The number of students attending your class each week is recorded in your Java app as an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dirty="0"/>
              <a:t> variable.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weekOne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weekTwo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weekThree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Flu season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GB" sz="2400" dirty="0"/>
              <a:t>At the end of term, how do you add these figures together easily, how do you sort them?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weekOne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weekTwo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weekThree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etc.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1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/>
          </p:cNvSpPr>
          <p:nvPr/>
        </p:nvSpPr>
        <p:spPr bwMode="auto">
          <a:xfrm>
            <a:off x="383718" y="1851922"/>
            <a:ext cx="5173933" cy="84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8970A9"/>
              </a:buClr>
              <a:buSzPct val="60000"/>
              <a:buFontTx/>
              <a:buNone/>
              <a:tabLst/>
              <a:defRPr/>
            </a:pPr>
            <a:r>
              <a:rPr kumimoji="0" lang="en-GB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itchFamily="34" charset="0"/>
              </a:rPr>
              <a:t>Each individual variable needs to be declared (and given a name).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8970A9"/>
              </a:buClr>
              <a:buSzPct val="60000"/>
              <a:buFontTx/>
              <a:buNone/>
              <a:tabLst/>
              <a:defRPr/>
            </a:pPr>
            <a:endParaRPr kumimoji="0" lang="en-GB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8970A9"/>
              </a:buClr>
              <a:buSzPct val="60000"/>
              <a:buFontTx/>
              <a:buNone/>
              <a:tabLst/>
              <a:defRPr/>
            </a:pPr>
            <a:endParaRPr kumimoji="0" lang="en-GB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8970A9"/>
              </a:buClr>
              <a:buSzPct val="60000"/>
              <a:buFontTx/>
              <a:buNone/>
              <a:tabLst/>
              <a:defRPr/>
            </a:pPr>
            <a:endParaRPr kumimoji="0" lang="en-GB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8970A9"/>
              </a:buClr>
              <a:buSzPct val="60000"/>
              <a:buFontTx/>
              <a:buNone/>
              <a:tabLst/>
              <a:defRPr/>
            </a:pPr>
            <a:endParaRPr kumimoji="0" lang="en-GB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8970A9"/>
              </a:buClr>
              <a:buSzPct val="60000"/>
              <a:buFontTx/>
              <a:buNone/>
              <a:tabLst/>
              <a:defRPr/>
            </a:pPr>
            <a:endParaRPr kumimoji="0" lang="en-GB" sz="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Individual variables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383717" y="2692862"/>
          <a:ext cx="5173934" cy="2283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82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2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Memory</a:t>
                      </a:r>
                    </a:p>
                  </a:txBody>
                  <a:tcPr marL="0" marR="126000" marT="46800" marB="468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125115" marR="125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Java</a:t>
                      </a:r>
                    </a:p>
                  </a:txBody>
                  <a:tcPr marL="126000" marR="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2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0" marR="126000" marT="4680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:</a:t>
                      </a:r>
                    </a:p>
                  </a:txBody>
                  <a:tcPr marL="125115" marR="125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12600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weekOne</a:t>
                      </a:r>
                      <a:endParaRPr lang="en-GB" sz="1700" dirty="0"/>
                    </a:p>
                  </a:txBody>
                  <a:tcPr marL="0" marR="126000" marT="4680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</a:t>
                      </a:r>
                    </a:p>
                  </a:txBody>
                  <a:tcPr marL="125115" marR="125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 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weekOne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54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12600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weekTwo</a:t>
                      </a:r>
                      <a:endParaRPr lang="en-GB" sz="1700" dirty="0"/>
                    </a:p>
                  </a:txBody>
                  <a:tcPr marL="0" marR="126000" marT="4680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49</a:t>
                      </a:r>
                    </a:p>
                  </a:txBody>
                  <a:tcPr marL="125115" marR="125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 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weekTwo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49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GB" sz="1600" dirty="0"/>
                    </a:p>
                  </a:txBody>
                  <a:tcPr marL="12600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weekThree</a:t>
                      </a:r>
                      <a:endParaRPr lang="en-GB" sz="1700" dirty="0"/>
                    </a:p>
                  </a:txBody>
                  <a:tcPr marL="0" marR="126000" marT="4680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</a:t>
                      </a:r>
                    </a:p>
                  </a:txBody>
                  <a:tcPr marL="125115" marR="125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 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weekThree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29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GB" sz="1600" dirty="0"/>
                    </a:p>
                  </a:txBody>
                  <a:tcPr marL="12600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marL="0" marR="126000" marT="4680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:</a:t>
                      </a:r>
                    </a:p>
                  </a:txBody>
                  <a:tcPr marL="125115" marR="125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 marL="12600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Alternative (arrays)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68479" y="1916832"/>
            <a:ext cx="5694225" cy="318063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GB" sz="2100" dirty="0"/>
              <a:t>Declare once and number each location.</a:t>
            </a:r>
            <a:br>
              <a:rPr lang="en-GB" sz="2100" dirty="0"/>
            </a:br>
            <a:endParaRPr lang="en-GB" sz="2100" dirty="0"/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endParaRPr lang="en-GB" dirty="0"/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endParaRPr lang="en-GB" dirty="0"/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endParaRPr lang="en-GB" sz="1800" dirty="0"/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endParaRPr lang="en-GB" sz="1800" dirty="0"/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endParaRPr lang="en-GB" sz="400" dirty="0"/>
          </a:p>
        </p:txBody>
      </p:sp>
      <p:sp>
        <p:nvSpPr>
          <p:cNvPr id="727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effectLst/>
              </a:rPr>
              <a:t>Variables vs. Arrays</a:t>
            </a:r>
            <a:endParaRPr lang="en-GB" dirty="0">
              <a:effectLst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0" y="2674915"/>
          <a:ext cx="5639803" cy="2225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09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Memory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16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GB" sz="16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att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6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GB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att</a:t>
                      </a:r>
                      <a:r>
                        <a:rPr lang="en-GB" dirty="0"/>
                        <a:t>     </a:t>
                      </a:r>
                      <a:r>
                        <a:rPr lang="en-GB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Courier New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att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GB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GB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54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Courier New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att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GB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GB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49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Courier New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att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GB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GB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29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66A7B04-DFBE-49CF-B064-8A565C182E18}"/>
              </a:ext>
            </a:extLst>
          </p:cNvPr>
          <p:cNvSpPr txBox="1"/>
          <p:nvPr/>
        </p:nvSpPr>
        <p:spPr>
          <a:xfrm>
            <a:off x="383717" y="5097463"/>
            <a:ext cx="487024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70A9"/>
              </a:buClr>
              <a:buSzPct val="60000"/>
              <a:buFontTx/>
              <a:buNone/>
              <a:tabLst/>
              <a:defRPr/>
            </a:pPr>
            <a:r>
              <a:rPr kumimoji="0" lang="en-GB" sz="2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itchFamily="34" charset="0"/>
              </a:rPr>
              <a:t>Total Algorithm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70A9"/>
              </a:buClr>
              <a:buSzPct val="6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weekOne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weekTwo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weekThree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9998A-6845-49CB-A7AD-98C6D889053D}"/>
              </a:ext>
            </a:extLst>
          </p:cNvPr>
          <p:cNvSpPr txBox="1"/>
          <p:nvPr/>
        </p:nvSpPr>
        <p:spPr>
          <a:xfrm>
            <a:off x="6096000" y="5097463"/>
            <a:ext cx="436369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Total Algorithm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 =  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 to last week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total = total +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element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6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AC8BB3-F453-3363-443F-776A6698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Attendance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571780-4A66-78EB-4DF3-3870F3E42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6567798" cy="4796896"/>
          </a:xfrm>
        </p:spPr>
        <p:txBody>
          <a:bodyPr/>
          <a:lstStyle/>
          <a:p>
            <a:r>
              <a:rPr lang="en-GB" dirty="0"/>
              <a:t>Let’s imagine that the class attendance solution worked so well, the teacher wants to start applying it to other classes.</a:t>
            </a:r>
          </a:p>
          <a:p>
            <a:r>
              <a:rPr lang="en-GB" dirty="0"/>
              <a:t>The teacher wants to use the data to compare between classes, calculate totals for the overall year, and so on.</a:t>
            </a:r>
          </a:p>
          <a:p>
            <a:r>
              <a:rPr lang="en-GB" dirty="0"/>
              <a:t>How can we implement this?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4F04C7-D7F7-D783-F6F3-47431F9E12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7329665"/>
              </p:ext>
            </p:extLst>
          </p:nvPr>
        </p:nvGraphicFramePr>
        <p:xfrm>
          <a:off x="7766024" y="2152207"/>
          <a:ext cx="3413604" cy="2553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990">
                  <a:extLst>
                    <a:ext uri="{9D8B030D-6E8A-4147-A177-3AD203B41FA5}">
                      <a16:colId xmlns:a16="http://schemas.microsoft.com/office/drawing/2014/main" val="2054466125"/>
                    </a:ext>
                  </a:extLst>
                </a:gridCol>
                <a:gridCol w="898317">
                  <a:extLst>
                    <a:ext uri="{9D8B030D-6E8A-4147-A177-3AD203B41FA5}">
                      <a16:colId xmlns:a16="http://schemas.microsoft.com/office/drawing/2014/main" val="236658411"/>
                    </a:ext>
                  </a:extLst>
                </a:gridCol>
                <a:gridCol w="949650">
                  <a:extLst>
                    <a:ext uri="{9D8B030D-6E8A-4147-A177-3AD203B41FA5}">
                      <a16:colId xmlns:a16="http://schemas.microsoft.com/office/drawing/2014/main" val="3119336282"/>
                    </a:ext>
                  </a:extLst>
                </a:gridCol>
                <a:gridCol w="1026647">
                  <a:extLst>
                    <a:ext uri="{9D8B030D-6E8A-4147-A177-3AD203B41FA5}">
                      <a16:colId xmlns:a16="http://schemas.microsoft.com/office/drawing/2014/main" val="3048877635"/>
                    </a:ext>
                  </a:extLst>
                </a:gridCol>
              </a:tblGrid>
              <a:tr h="656926">
                <a:tc>
                  <a:txBody>
                    <a:bodyPr/>
                    <a:lstStyle/>
                    <a:p>
                      <a:pPr algn="l" fontAlgn="b"/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100" u="none" strike="noStrike" dirty="0">
                          <a:effectLst/>
                        </a:rPr>
                        <a:t>Maths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100" u="none" strike="noStrike">
                          <a:effectLst/>
                        </a:rPr>
                        <a:t>English</a:t>
                      </a:r>
                      <a:endParaRPr lang="en-GB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100" u="none" strike="noStrike" dirty="0">
                          <a:effectLst/>
                        </a:rPr>
                        <a:t>Science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897726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u="none" strike="noStrike" dirty="0">
                          <a:effectLst/>
                        </a:rPr>
                        <a:t>1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u="none" strike="noStrike" dirty="0">
                          <a:effectLst/>
                        </a:rPr>
                        <a:t>54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u="none" strike="noStrike">
                          <a:effectLst/>
                        </a:rPr>
                        <a:t>49</a:t>
                      </a:r>
                      <a:endParaRPr lang="en-GB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u="none" strike="noStrike">
                          <a:effectLst/>
                        </a:rPr>
                        <a:t>47</a:t>
                      </a:r>
                      <a:endParaRPr lang="en-GB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400412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u="none" strike="noStrike" dirty="0">
                          <a:effectLst/>
                        </a:rPr>
                        <a:t>2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u="none" strike="noStrike" dirty="0">
                          <a:effectLst/>
                        </a:rPr>
                        <a:t>49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u="none" strike="noStrike" dirty="0">
                          <a:effectLst/>
                        </a:rPr>
                        <a:t>52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u="none" strike="noStrike">
                          <a:effectLst/>
                        </a:rPr>
                        <a:t>42</a:t>
                      </a:r>
                      <a:endParaRPr lang="en-GB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25804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u="none" strike="noStrike" dirty="0">
                          <a:effectLst/>
                        </a:rPr>
                        <a:t>3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u="none" strike="noStrike" dirty="0">
                          <a:effectLst/>
                        </a:rPr>
                        <a:t>29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u="none" strike="noStrike" dirty="0">
                          <a:effectLst/>
                        </a:rPr>
                        <a:t>38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u="none" strike="noStrike">
                          <a:effectLst/>
                        </a:rPr>
                        <a:t>31</a:t>
                      </a:r>
                      <a:endParaRPr lang="en-GB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52308"/>
                  </a:ext>
                </a:extLst>
              </a:tr>
              <a:tr h="3503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2100" u="none" strike="noStrike" dirty="0">
                          <a:effectLst/>
                        </a:rPr>
                        <a:t>…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180" marR="175180" marT="87590" marB="8759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01982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u="none" strike="noStrike" dirty="0">
                          <a:effectLst/>
                        </a:rPr>
                        <a:t>13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u="none" strike="noStrike" dirty="0">
                          <a:effectLst/>
                        </a:rPr>
                        <a:t>37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u="none" strike="noStrike">
                          <a:effectLst/>
                        </a:rPr>
                        <a:t>26</a:t>
                      </a:r>
                      <a:endParaRPr lang="en-GB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u="none" strike="noStrike" dirty="0">
                          <a:effectLst/>
                        </a:rPr>
                        <a:t>34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98" marR="14598" marT="14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1496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A04F-B0C8-E2EE-71A4-95246FCB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C5AF6-83D4-AEE1-EA09-6163311B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93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F70B70-DF01-87BB-334B-CB3C1E31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8CBA7-726E-8FD5-139D-92221321A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719" y="1380067"/>
            <a:ext cx="6484671" cy="4796896"/>
          </a:xfrm>
        </p:spPr>
        <p:txBody>
          <a:bodyPr>
            <a:normAutofit/>
          </a:bodyPr>
          <a:lstStyle/>
          <a:p>
            <a:r>
              <a:rPr lang="en-GB" dirty="0"/>
              <a:t>An obvious solution would be to add additional Arrays for each new subject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b="1" dirty="0"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b="1" dirty="0">
                <a:latin typeface="Consolas" panose="020B0609020204030204" pitchFamily="49" charset="0"/>
              </a:rPr>
              <a:t>[] </a:t>
            </a:r>
            <a:r>
              <a:rPr lang="en-GB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maths</a:t>
            </a:r>
            <a:r>
              <a:rPr lang="en-GB" sz="2400" b="1" dirty="0">
                <a:latin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2400" b="1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b="1" dirty="0">
                <a:latin typeface="Consolas" panose="020B0609020204030204" pitchFamily="49" charset="0"/>
              </a:rPr>
              <a:t>[12];</a:t>
            </a:r>
          </a:p>
          <a:p>
            <a:pPr marL="0" indent="0">
              <a:buNone/>
            </a:pPr>
            <a:r>
              <a:rPr lang="en-GB" sz="2400" b="1" dirty="0"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b="1" dirty="0">
                <a:latin typeface="Consolas" panose="020B0609020204030204" pitchFamily="49" charset="0"/>
              </a:rPr>
              <a:t>[] </a:t>
            </a:r>
            <a:r>
              <a:rPr lang="en-GB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eng</a:t>
            </a:r>
            <a:r>
              <a:rPr lang="en-GB" sz="2400" b="1" dirty="0">
                <a:latin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2400" b="1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b="1" dirty="0">
                <a:latin typeface="Consolas" panose="020B0609020204030204" pitchFamily="49" charset="0"/>
              </a:rPr>
              <a:t>[12];</a:t>
            </a:r>
          </a:p>
          <a:p>
            <a:pPr marL="0" indent="0">
              <a:buNone/>
            </a:pPr>
            <a:r>
              <a:rPr lang="en-GB" sz="2400" b="1" dirty="0"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b="1" dirty="0">
                <a:latin typeface="Consolas" panose="020B0609020204030204" pitchFamily="49" charset="0"/>
              </a:rPr>
              <a:t>[] </a:t>
            </a:r>
            <a:r>
              <a:rPr lang="en-GB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sci</a:t>
            </a:r>
            <a:r>
              <a:rPr lang="en-GB" sz="2400" b="1" dirty="0">
                <a:latin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2400" b="1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b="1" dirty="0">
                <a:latin typeface="Consolas" panose="020B0609020204030204" pitchFamily="49" charset="0"/>
              </a:rPr>
              <a:t>[12];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can then populate each array with data and calculate the needed values</a:t>
            </a:r>
          </a:p>
          <a:p>
            <a:r>
              <a:rPr lang="en-GB" dirty="0"/>
              <a:t>Is this a good solution?</a:t>
            </a:r>
          </a:p>
          <a:p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837C3A-B114-868D-E3F6-00EFEBD503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95524" y="2418724"/>
            <a:ext cx="3444539" cy="271905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360E-E830-5436-AA59-8CF3FC95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B6286-CB2B-4CF4-5BF2-1DEFA13B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73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E63AF-B87F-AEC1-6409-EC5ABBD7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Approach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46FD-36F7-7736-E8F7-AF6E9BDD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5E783-1F88-57E3-32C3-329D0092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8</a:t>
            </a:fld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E3D4E4-439B-5776-4329-090FE1E36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No!</a:t>
            </a:r>
          </a:p>
          <a:p>
            <a:r>
              <a:rPr lang="en-GB" dirty="0"/>
              <a:t>This approach introduces a lot of repetition: we need to duplicate our loops for each array.</a:t>
            </a:r>
          </a:p>
          <a:p>
            <a:pPr lvl="1"/>
            <a:r>
              <a:rPr lang="en-GB" dirty="0"/>
              <a:t>Or create a method, but repetition and complexity there too.</a:t>
            </a:r>
          </a:p>
          <a:p>
            <a:r>
              <a:rPr lang="en-GB" dirty="0"/>
              <a:t>Adding new subjects is more difficult: we need to code new arrays with each one added.</a:t>
            </a:r>
          </a:p>
          <a:p>
            <a:r>
              <a:rPr lang="en-GB" dirty="0"/>
              <a:t>Is there a better approach?</a:t>
            </a: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6445BD69-60BB-9167-26C6-A05B19EDF5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413002"/>
            <a:ext cx="5691188" cy="47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9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4E96A5-1E31-9711-83AB-A24BDA045A63}"/>
              </a:ext>
            </a:extLst>
          </p:cNvPr>
          <p:cNvSpPr/>
          <p:nvPr/>
        </p:nvSpPr>
        <p:spPr>
          <a:xfrm>
            <a:off x="427759" y="4717472"/>
            <a:ext cx="11336482" cy="817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2DCAB-062A-1C75-4CFC-D0FD2B7B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9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8F591C-D1C5-16BE-D188-342FECE0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Better Approach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BF9BD-A13B-6609-4FB3-AFFD2A08705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D1392D-7DB0-158C-348C-724B1465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of the arrays we created has a lot of similarities</a:t>
            </a:r>
          </a:p>
          <a:p>
            <a:pPr lvl="1"/>
            <a:r>
              <a:rPr lang="en-GB" dirty="0"/>
              <a:t>Same length</a:t>
            </a:r>
          </a:p>
          <a:p>
            <a:pPr lvl="1"/>
            <a:r>
              <a:rPr lang="en-GB" dirty="0"/>
              <a:t>Same type</a:t>
            </a:r>
          </a:p>
          <a:p>
            <a:r>
              <a:rPr lang="en-GB" dirty="0"/>
              <a:t>… and is utilised in the same way.</a:t>
            </a:r>
          </a:p>
          <a:p>
            <a:pPr lvl="1"/>
            <a:r>
              <a:rPr lang="en-GB" dirty="0"/>
              <a:t>Same calculations</a:t>
            </a:r>
          </a:p>
          <a:p>
            <a:pPr lvl="1"/>
            <a:r>
              <a:rPr lang="en-GB" dirty="0"/>
              <a:t>Same loops (in this example)</a:t>
            </a:r>
          </a:p>
          <a:p>
            <a:r>
              <a:rPr lang="en-GB" dirty="0"/>
              <a:t>How have we handled groups of data like this in the past?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b="1" dirty="0">
                <a:solidFill>
                  <a:schemeClr val="bg1"/>
                </a:solidFill>
              </a:rPr>
              <a:t>“Arrays are containers for closely related variables and objects.”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87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2.xml><?xml version="1.0" encoding="utf-8"?>
<a:theme xmlns:a="http://schemas.openxmlformats.org/drawingml/2006/main" name="SCEDT-THEME">
  <a:themeElements>
    <a:clrScheme name="Custom 1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0563C1"/>
      </a:hlink>
      <a:folHlink>
        <a:srgbClr val="F7964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EDT-THEME" id="{C4BDCE69-55FD-4FEE-BE6B-82090DD3CD3E}" vid="{A24C8F7E-1AFF-45C9-A264-357A40B8AC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1587</Words>
  <Application>Microsoft Office PowerPoint</Application>
  <PresentationFormat>Widescreen</PresentationFormat>
  <Paragraphs>315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Office Theme</vt:lpstr>
      <vt:lpstr>SCEDT-THEME</vt:lpstr>
      <vt:lpstr>Multi-Dimensional Arrays</vt:lpstr>
      <vt:lpstr>Arrays Recap</vt:lpstr>
      <vt:lpstr>Declaring an array</vt:lpstr>
      <vt:lpstr>Why use collections?</vt:lpstr>
      <vt:lpstr>Variables vs. Arrays</vt:lpstr>
      <vt:lpstr>Attendance Example</vt:lpstr>
      <vt:lpstr>Direct Approach</vt:lpstr>
      <vt:lpstr>Direct Approach</vt:lpstr>
      <vt:lpstr>Better Approach</vt:lpstr>
      <vt:lpstr>Two-Dimensional Arrays</vt:lpstr>
      <vt:lpstr>Two-Dimensional Arrays</vt:lpstr>
      <vt:lpstr>PowerPoint Presentation</vt:lpstr>
      <vt:lpstr>Populating 2D Arrays</vt:lpstr>
      <vt:lpstr>Using Elements</vt:lpstr>
      <vt:lpstr>Setting Values</vt:lpstr>
      <vt:lpstr>2D Arrays</vt:lpstr>
      <vt:lpstr>2D Arrays and Loops</vt:lpstr>
      <vt:lpstr>2D Arrays and Loops</vt:lpstr>
      <vt:lpstr>2D Arrays and Loops</vt:lpstr>
      <vt:lpstr>Metalli (Again)</vt:lpstr>
      <vt:lpstr>Summary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&amp; Collections</dc:title>
  <dc:creator/>
  <cp:lastModifiedBy/>
  <cp:revision>1</cp:revision>
  <dcterms:created xsi:type="dcterms:W3CDTF">2018-10-12T07:12:47Z</dcterms:created>
  <dcterms:modified xsi:type="dcterms:W3CDTF">2022-12-01T13:54:05Z</dcterms:modified>
</cp:coreProperties>
</file>