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0" r:id="rId2"/>
    <p:sldId id="271" r:id="rId3"/>
    <p:sldId id="272" r:id="rId4"/>
    <p:sldId id="273" r:id="rId5"/>
    <p:sldId id="292" r:id="rId6"/>
    <p:sldId id="293" r:id="rId7"/>
    <p:sldId id="294" r:id="rId8"/>
    <p:sldId id="296" r:id="rId9"/>
    <p:sldId id="310" r:id="rId10"/>
    <p:sldId id="297" r:id="rId11"/>
    <p:sldId id="298" r:id="rId12"/>
    <p:sldId id="299" r:id="rId13"/>
    <p:sldId id="311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5" r:id="rId24"/>
    <p:sldId id="316" r:id="rId25"/>
    <p:sldId id="317" r:id="rId26"/>
    <p:sldId id="314" r:id="rId27"/>
    <p:sldId id="313" r:id="rId28"/>
    <p:sldId id="312" r:id="rId29"/>
    <p:sldId id="319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C8AAA-8C6B-482F-917E-297AE7C20191}" v="43" dt="2022-12-05T10:42:23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EF9E3-DA61-4E88-BCCA-97E9A7D9202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2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E0ABB-F8E8-4B48-88B9-445B52B4A15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71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CB288F-5DF8-4C0C-8BBE-B3A8F8AEEC9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756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9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70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4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61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3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6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5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AC008-6AAD-43B0-91C3-5F696BF47FE2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1EB5FD-4657-4217-8F70-AA14CDC5B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Object-Oriented Development</a:t>
            </a:r>
            <a:br>
              <a:rPr lang="en-GB" dirty="0"/>
            </a:br>
            <a:r>
              <a:rPr lang="en-GB" dirty="0"/>
              <a:t>(CIS1056-N)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3953AAD-56A1-4CD6-925C-F1992DEDA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CB49B-3BAD-48DC-A8CE-E12566B3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2A11F-AE6E-43B6-9D89-7C62AF3D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03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C1A3FA-1298-4692-AD9B-033B4B2A6A9A}"/>
              </a:ext>
            </a:extLst>
          </p:cNvPr>
          <p:cNvSpPr txBox="1"/>
          <p:nvPr/>
        </p:nvSpPr>
        <p:spPr>
          <a:xfrm>
            <a:off x="121920" y="211247"/>
            <a:ext cx="94589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ElectricalDevice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//on or off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ElectricalDevice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	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//constructor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getPower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switchOff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is 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57A01D-B216-4B2F-A795-4D4A1EAF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4D185A4-7374-492E-B38D-F4B1C0E6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3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4461B41-5AA4-4288-A619-F4452C2237A3}"/>
              </a:ext>
            </a:extLst>
          </p:cNvPr>
          <p:cNvSpPr txBox="1"/>
          <p:nvPr/>
        </p:nvSpPr>
        <p:spPr>
          <a:xfrm>
            <a:off x="323700" y="1088398"/>
            <a:ext cx="70362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ElectricalDevice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wattage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wattage = w;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getWattage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wattage;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"Wattage: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getWattage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3C36A-55F8-442C-B19A-106268AC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</a:t>
            </a:r>
            <a:r>
              <a:rPr lang="en-GB" dirty="0" err="1"/>
              <a:t>ElectricalDevices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87C60-3D78-4B6F-9986-E31171106538}"/>
              </a:ext>
            </a:extLst>
          </p:cNvPr>
          <p:cNvSpPr txBox="1"/>
          <p:nvPr/>
        </p:nvSpPr>
        <p:spPr>
          <a:xfrm>
            <a:off x="6402032" y="5248043"/>
            <a:ext cx="5687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The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GB" b="1" dirty="0"/>
              <a:t> instance variable and 3 methods  </a:t>
            </a:r>
          </a:p>
          <a:p>
            <a:r>
              <a:rPr lang="en-GB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getPower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1" dirty="0"/>
              <a:t>,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1" dirty="0"/>
              <a:t> ,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switchOff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1" dirty="0"/>
              <a:t> are part of the Lamp class, but written in the super class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E55DA9-E470-4624-99C6-DC43AD9D3715}"/>
              </a:ext>
            </a:extLst>
          </p:cNvPr>
          <p:cNvGrpSpPr/>
          <p:nvPr/>
        </p:nvGrpSpPr>
        <p:grpSpPr>
          <a:xfrm>
            <a:off x="8952614" y="1284082"/>
            <a:ext cx="3030279" cy="1612566"/>
            <a:chOff x="8910084" y="1828801"/>
            <a:chExt cx="3030279" cy="16125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8A9BA6-212D-4106-8096-DE209079FDB5}"/>
                </a:ext>
              </a:extLst>
            </p:cNvPr>
            <p:cNvSpPr/>
            <p:nvPr/>
          </p:nvSpPr>
          <p:spPr>
            <a:xfrm>
              <a:off x="8910084" y="1828801"/>
              <a:ext cx="3030279" cy="1612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D2FD4-D63A-4312-A5B0-4F0DB66F3A45}"/>
                </a:ext>
              </a:extLst>
            </p:cNvPr>
            <p:cNvSpPr/>
            <p:nvPr/>
          </p:nvSpPr>
          <p:spPr>
            <a:xfrm>
              <a:off x="9027042" y="1956391"/>
              <a:ext cx="2781237" cy="6610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ElectricalDevice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05CE31-80AA-4365-ADBE-FA1E74F4BCC8}"/>
                </a:ext>
              </a:extLst>
            </p:cNvPr>
            <p:cNvSpPr/>
            <p:nvPr/>
          </p:nvSpPr>
          <p:spPr>
            <a:xfrm>
              <a:off x="9027041" y="2704828"/>
              <a:ext cx="2781237" cy="5820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Lamp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44A45-2ECB-405A-BB94-394788D5C090}"/>
              </a:ext>
            </a:extLst>
          </p:cNvPr>
          <p:cNvGrpSpPr/>
          <p:nvPr/>
        </p:nvGrpSpPr>
        <p:grpSpPr>
          <a:xfrm>
            <a:off x="8510177" y="2813560"/>
            <a:ext cx="3579041" cy="1056162"/>
            <a:chOff x="8510177" y="3526499"/>
            <a:chExt cx="3579041" cy="105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23934-AA4D-4BBA-BA56-4149988852B6}"/>
                </a:ext>
              </a:extLst>
            </p:cNvPr>
            <p:cNvSpPr txBox="1"/>
            <p:nvPr/>
          </p:nvSpPr>
          <p:spPr>
            <a:xfrm>
              <a:off x="8510177" y="4213329"/>
              <a:ext cx="357904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Lamp</a:t>
              </a:r>
              <a:r>
                <a:rPr lang="en-GB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GB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myLamp</a:t>
              </a:r>
              <a:r>
                <a:rPr lang="en-GB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GB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GB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GB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Lamp</a:t>
              </a:r>
              <a:r>
                <a:rPr lang="en-GB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GB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60</a:t>
              </a:r>
              <a:r>
                <a:rPr lang="en-GB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D78681D3-F4FA-48D0-BD50-31B9B89911A7}"/>
                </a:ext>
              </a:extLst>
            </p:cNvPr>
            <p:cNvSpPr/>
            <p:nvPr/>
          </p:nvSpPr>
          <p:spPr>
            <a:xfrm>
              <a:off x="10274612" y="3526499"/>
              <a:ext cx="343326" cy="7292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2A1B1-3CF7-4F24-A1A0-05D83C971ECB}"/>
              </a:ext>
            </a:extLst>
          </p:cNvPr>
          <p:cNvGrpSpPr/>
          <p:nvPr/>
        </p:nvGrpSpPr>
        <p:grpSpPr>
          <a:xfrm>
            <a:off x="2861858" y="2052031"/>
            <a:ext cx="5339789" cy="646331"/>
            <a:chOff x="2861858" y="2052031"/>
            <a:chExt cx="5339789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AC590D-CCC4-44D9-8C93-7DCB15F60245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2861858" y="2375196"/>
              <a:ext cx="710258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2E605-B00D-4C9D-81BF-A749145149AF}"/>
                </a:ext>
              </a:extLst>
            </p:cNvPr>
            <p:cNvSpPr txBox="1"/>
            <p:nvPr/>
          </p:nvSpPr>
          <p:spPr>
            <a:xfrm>
              <a:off x="3572116" y="2052031"/>
              <a:ext cx="4629531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Call to the superclass constructor to build the superclass part of the Lamp object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8E92D0-509B-46D0-A83C-A45FD664D2D9}"/>
              </a:ext>
            </a:extLst>
          </p:cNvPr>
          <p:cNvGrpSpPr/>
          <p:nvPr/>
        </p:nvGrpSpPr>
        <p:grpSpPr>
          <a:xfrm>
            <a:off x="3048886" y="4054607"/>
            <a:ext cx="5152761" cy="604008"/>
            <a:chOff x="3048886" y="2052031"/>
            <a:chExt cx="5152761" cy="60400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0F9F59-9A59-4B3F-B736-A71663EB76FF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3048886" y="2236697"/>
              <a:ext cx="523230" cy="41934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7D38FD-E4B7-43CD-9616-5C39A4DB2E0A}"/>
                </a:ext>
              </a:extLst>
            </p:cNvPr>
            <p:cNvSpPr txBox="1"/>
            <p:nvPr/>
          </p:nvSpPr>
          <p:spPr>
            <a:xfrm>
              <a:off x="3572116" y="2052031"/>
              <a:ext cx="462953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Overriding the </a:t>
              </a:r>
              <a:r>
                <a:rPr lang="en-GB" dirty="0" err="1"/>
                <a:t>toString</a:t>
              </a:r>
              <a:r>
                <a:rPr lang="en-GB" dirty="0"/>
                <a:t>() method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F6010B-F2A8-4D6E-BD81-CE230622C0C6}"/>
              </a:ext>
            </a:extLst>
          </p:cNvPr>
          <p:cNvGrpSpPr/>
          <p:nvPr/>
        </p:nvGrpSpPr>
        <p:grpSpPr>
          <a:xfrm>
            <a:off x="4225199" y="4531024"/>
            <a:ext cx="4921459" cy="440722"/>
            <a:chOff x="3280188" y="2052031"/>
            <a:chExt cx="4921459" cy="44072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4301312-A5F7-4292-A7B4-EE716DEB58A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280188" y="2236697"/>
              <a:ext cx="291928" cy="25605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44F3D-3BCA-4F0E-846E-0FA02EC6CC21}"/>
                </a:ext>
              </a:extLst>
            </p:cNvPr>
            <p:cNvSpPr txBox="1"/>
            <p:nvPr/>
          </p:nvSpPr>
          <p:spPr>
            <a:xfrm>
              <a:off x="3572116" y="2052031"/>
              <a:ext cx="462953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Call the super classes </a:t>
              </a:r>
              <a:r>
                <a:rPr lang="en-GB" dirty="0" err="1"/>
                <a:t>toString</a:t>
              </a:r>
              <a:r>
                <a:rPr lang="en-GB" dirty="0"/>
                <a:t>() method</a:t>
              </a:r>
            </a:p>
          </p:txBody>
        </p:sp>
      </p:grp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9AD30E7C-7B1C-42E6-9AC4-263E02C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7E213B79-C978-4823-B254-235C8E60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1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C48B0E-5BA6-484C-8734-47E5007354FF}"/>
              </a:ext>
            </a:extLst>
          </p:cNvPr>
          <p:cNvSpPr txBox="1"/>
          <p:nvPr/>
        </p:nvSpPr>
        <p:spPr>
          <a:xfrm>
            <a:off x="383719" y="1622661"/>
            <a:ext cx="109824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 the lamp on ?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desk lamp has wattage of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getWattage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 the lamp on ?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switchOff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 the lamp on ? 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deskLamp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414F-6641-4536-B897-50ABFFE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B2875F-F7A4-4C16-9FBC-3C3EDAA5C33D}"/>
              </a:ext>
            </a:extLst>
          </p:cNvPr>
          <p:cNvGrpSpPr/>
          <p:nvPr/>
        </p:nvGrpSpPr>
        <p:grpSpPr>
          <a:xfrm>
            <a:off x="5178057" y="2214805"/>
            <a:ext cx="3377609" cy="338554"/>
            <a:chOff x="5178057" y="2214805"/>
            <a:chExt cx="3377609" cy="338554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8B7B469-F192-4D96-BE8E-26CCE60D2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041" y="2214805"/>
              <a:ext cx="2714625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sz="1600" dirty="0"/>
                <a:t>Lamp class’s constructor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0D778D-BCBB-400A-98B9-D493FBDB887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178057" y="2384082"/>
              <a:ext cx="662984" cy="1538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7740E-056E-42B6-9E90-732624F47ABC}"/>
              </a:ext>
            </a:extLst>
          </p:cNvPr>
          <p:cNvGrpSpPr/>
          <p:nvPr/>
        </p:nvGrpSpPr>
        <p:grpSpPr>
          <a:xfrm>
            <a:off x="8694611" y="3118284"/>
            <a:ext cx="3412330" cy="593548"/>
            <a:chOff x="8694611" y="3118284"/>
            <a:chExt cx="3412330" cy="593548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DA81483D-6EB2-4C72-8E97-98ED030D4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0327" y="3127057"/>
              <a:ext cx="2856614" cy="584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sz="1600" dirty="0"/>
                <a:t>Method </a:t>
              </a:r>
              <a:r>
                <a:rPr lang="en-GB" sz="1600" dirty="0" err="1"/>
                <a:t>overriden</a:t>
              </a:r>
              <a:r>
                <a:rPr lang="en-GB" sz="1600" dirty="0"/>
                <a:t> from </a:t>
              </a:r>
              <a:r>
                <a:rPr lang="en-GB" sz="1600" dirty="0" err="1"/>
                <a:t>ElectricalDevice</a:t>
              </a:r>
              <a:endParaRPr lang="en-GB" sz="16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5BB95-F783-4AC3-935D-8C1638513860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8694611" y="3118284"/>
              <a:ext cx="555716" cy="30116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525AFA-C067-402C-926B-885ACCF4C036}"/>
              </a:ext>
            </a:extLst>
          </p:cNvPr>
          <p:cNvGrpSpPr/>
          <p:nvPr/>
        </p:nvGrpSpPr>
        <p:grpSpPr>
          <a:xfrm>
            <a:off x="8007826" y="3953708"/>
            <a:ext cx="3412330" cy="347327"/>
            <a:chOff x="7625783" y="3935810"/>
            <a:chExt cx="3412330" cy="347327"/>
          </a:xfrm>
        </p:grpSpPr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0DECE08B-D0E2-4770-9A17-26C4679D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499" y="3944583"/>
              <a:ext cx="2856614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sz="1600" dirty="0"/>
                <a:t>Method from Lamp class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FF255F-4348-486C-96D3-7FD13224B515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625783" y="3935810"/>
              <a:ext cx="555716" cy="17805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98B6C2-A64A-4547-9271-E5D10C028725}"/>
              </a:ext>
            </a:extLst>
          </p:cNvPr>
          <p:cNvGrpSpPr/>
          <p:nvPr/>
        </p:nvGrpSpPr>
        <p:grpSpPr>
          <a:xfrm>
            <a:off x="4010503" y="3966088"/>
            <a:ext cx="3965098" cy="338554"/>
            <a:chOff x="4010503" y="3966088"/>
            <a:chExt cx="3965098" cy="33855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EB1AED3-73C4-4FE4-88D8-C38DF152B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721" y="3966088"/>
              <a:ext cx="3738880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sz="1600" dirty="0"/>
                <a:t>Method inherited from </a:t>
              </a:r>
              <a:r>
                <a:rPr lang="en-GB" sz="1600" dirty="0" err="1"/>
                <a:t>ElectricalDevice</a:t>
              </a:r>
              <a:endParaRPr lang="en-GB" sz="16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A04882-7D54-46F0-9BAE-DA374408C6B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10503" y="4135365"/>
              <a:ext cx="226218" cy="14777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159A7E28-DC26-4259-90A7-19AB12FA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71AECC5-1510-4A77-863D-8E7E229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2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B212EC-8B7E-43D2-847A-DC675A1C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76DE7-6639-4CBB-A357-029EC65F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822089"/>
          </a:xfr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RECALL - Constructors are NOT inherited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Constructor for subclass should make use of constructor for superclass, by explicit call,</a:t>
            </a:r>
          </a:p>
          <a:p>
            <a:pPr marL="987425" marR="0" lvl="2" indent="-2936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alibri" pitchFamily="34" charset="0"/>
            </a:endParaRPr>
          </a:p>
          <a:p>
            <a:pPr marL="987425" lvl="2" indent="-293688" fontAlgn="base"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None/>
              <a:defRPr/>
            </a:pPr>
            <a:r>
              <a:rPr lang="en-GB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(…parameters list …);</a:t>
            </a:r>
          </a:p>
          <a:p>
            <a:pPr marL="987425" marR="0" lvl="2" indent="-2936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If used,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alibri" pitchFamily="34" charset="0"/>
              </a:rPr>
              <a:t>(..)</a:t>
            </a: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MUST be the </a:t>
            </a:r>
            <a:r>
              <a:rPr kumimoji="0" lang="en-GB" sz="2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</a:t>
            </a: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statement in sub class constructor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Tx/>
              <a:buNone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i.e. the superclass must be instantiated before the sub 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Tx/>
              <a:buNone/>
              <a:tabLst/>
              <a:defRPr/>
            </a:pPr>
            <a:endParaRPr lang="en-GB" sz="27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 fontAlgn="base"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None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What happens if we don’t call the superclass constructor at all?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1C61B3D-EAD8-449C-B57E-6CDAF85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29CB0-1876-491C-836C-57C14A4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4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81EB-A32F-4D4F-853A-476991D7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0B7D-8CA5-421C-98FE-41D569FB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3217804"/>
          </a:xfrm>
        </p:spPr>
        <p:txBody>
          <a:bodyPr>
            <a:spAutoFit/>
          </a:bodyPr>
          <a:lstStyle/>
          <a:p>
            <a:pPr marL="338138" indent="-338138"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800" dirty="0"/>
              <a:t>Assume that we want a set of classes that describe certain animals</a:t>
            </a:r>
          </a:p>
          <a:p>
            <a:pPr marL="338138" indent="-338138"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800" dirty="0"/>
              <a:t>All Animals have a name</a:t>
            </a:r>
          </a:p>
          <a:p>
            <a:pPr marL="338138" indent="-338138"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800" dirty="0"/>
              <a:t>These Animals all communicate, but in different ways</a:t>
            </a:r>
          </a:p>
          <a:p>
            <a:pPr marL="687388" lvl="1" indent="-346075">
              <a:buClr>
                <a:srgbClr val="669999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400" dirty="0"/>
              <a:t>A dog barks</a:t>
            </a:r>
          </a:p>
          <a:p>
            <a:pPr marL="687388" lvl="1" indent="-346075">
              <a:buClr>
                <a:srgbClr val="669999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400" dirty="0"/>
              <a:t>A cat miaows</a:t>
            </a:r>
          </a:p>
          <a:p>
            <a:pPr marL="687388" lvl="1" indent="-346075">
              <a:buClr>
                <a:srgbClr val="669999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400" dirty="0"/>
              <a:t>A cow moos</a:t>
            </a:r>
          </a:p>
          <a:p>
            <a:pPr marL="338138" indent="-338138"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sz="2800" dirty="0"/>
              <a:t>We can model this behaviour using inheritance and polymorphism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75B0CDB-730B-4D73-988E-DFABB32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643940C-6B92-4465-A7E0-3B803694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1F85-58C2-45BF-900D-B5E0CE9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Polymorphism – Animal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0397D-5437-4017-B1BA-FB82762A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1759456"/>
          </a:xfrm>
        </p:spPr>
        <p:txBody>
          <a:bodyPr>
            <a:spAutoFit/>
          </a:bodyPr>
          <a:lstStyle/>
          <a:p>
            <a:pPr marL="338138" indent="-338138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dirty="0"/>
              <a:t>Class Animal is the superclass</a:t>
            </a:r>
          </a:p>
          <a:p>
            <a:pPr marL="795338" lvl="1" indent="-338138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dirty="0"/>
              <a:t>Each subclass has a different implementation of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talk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795338" lvl="1" indent="-338138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dirty="0"/>
              <a:t>All Animal objects can be processed in an identical fashion, even if there are 1000s of them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8D7975-0E19-40B0-A5AA-0FBBCB02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674252"/>
            <a:ext cx="2305050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Animal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413F58A-15F4-4D94-86B0-534A0815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26" y="5099022"/>
            <a:ext cx="2449512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Cow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47B8D81-6FBD-4F88-8159-EA7E3A53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20" y="5099022"/>
            <a:ext cx="2305050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Dog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AA95686-30F1-4D04-BBF5-075C6004D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119656"/>
            <a:ext cx="3311525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Cat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A9901-ED5D-42DB-B5EC-ACD5D94F1F28}"/>
              </a:ext>
            </a:extLst>
          </p:cNvPr>
          <p:cNvGrpSpPr/>
          <p:nvPr/>
        </p:nvGrpSpPr>
        <p:grpSpPr>
          <a:xfrm>
            <a:off x="2962245" y="4244764"/>
            <a:ext cx="6287337" cy="874892"/>
            <a:chOff x="5996819" y="3276075"/>
            <a:chExt cx="6287337" cy="874892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DA11673-E1CA-4F51-9C33-E2C8BE29893E}"/>
                </a:ext>
              </a:extLst>
            </p:cNvPr>
            <p:cNvSpPr/>
            <p:nvPr/>
          </p:nvSpPr>
          <p:spPr>
            <a:xfrm>
              <a:off x="8903693" y="3276075"/>
              <a:ext cx="453762" cy="3911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F23949-1B6D-426F-881B-F2E971F99446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9130574" y="3281825"/>
              <a:ext cx="1" cy="8691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8AED46-A67E-409B-A238-C94DBB9DE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6820" y="3857311"/>
              <a:ext cx="62873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0B9C0E-983A-49B5-BBE8-4F6A2125AD4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996819" y="3857311"/>
              <a:ext cx="0" cy="273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CFF506-AC6F-48B1-95E8-AE3DB6B8D25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12284156" y="3857311"/>
              <a:ext cx="0" cy="273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361176-E775-49EB-BE7B-D91F78538603}"/>
              </a:ext>
            </a:extLst>
          </p:cNvPr>
          <p:cNvGrpSpPr/>
          <p:nvPr/>
        </p:nvGrpSpPr>
        <p:grpSpPr>
          <a:xfrm>
            <a:off x="7012237" y="3489586"/>
            <a:ext cx="2188250" cy="369332"/>
            <a:chOff x="7012237" y="3489586"/>
            <a:chExt cx="218825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4ADFE-8F41-433D-8BDE-F4CB3F7A65ED}"/>
                </a:ext>
              </a:extLst>
            </p:cNvPr>
            <p:cNvSpPr txBox="1"/>
            <p:nvPr/>
          </p:nvSpPr>
          <p:spPr>
            <a:xfrm>
              <a:off x="7722495" y="3489586"/>
              <a:ext cx="147799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Super class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E45F14-95E6-420B-B2DD-067B9147208F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7012237" y="3674252"/>
              <a:ext cx="710258" cy="1385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88DE05-B1D7-46D6-8394-3A735D215DF3}"/>
              </a:ext>
            </a:extLst>
          </p:cNvPr>
          <p:cNvGrpSpPr/>
          <p:nvPr/>
        </p:nvGrpSpPr>
        <p:grpSpPr>
          <a:xfrm>
            <a:off x="202167" y="4451272"/>
            <a:ext cx="2303660" cy="575840"/>
            <a:chOff x="202167" y="4451272"/>
            <a:chExt cx="2303660" cy="5758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FC52F2-B142-42EB-9B0A-B5F295E79B00}"/>
                </a:ext>
              </a:extLst>
            </p:cNvPr>
            <p:cNvSpPr txBox="1"/>
            <p:nvPr/>
          </p:nvSpPr>
          <p:spPr>
            <a:xfrm>
              <a:off x="202167" y="4451272"/>
              <a:ext cx="147799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Sub classes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5767F0-B4BF-49AD-A6F0-98480DACDB1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680159" y="4635938"/>
              <a:ext cx="825668" cy="39117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58319763-F105-46AF-A918-36BDEC4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61F2BFA5-FB4E-4243-9100-B78683AB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7ADA-657C-461C-B8E6-CA4AC11C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31D45-BF9E-444F-89DC-3015B1BDA1A2}"/>
              </a:ext>
            </a:extLst>
          </p:cNvPr>
          <p:cNvSpPr txBox="1"/>
          <p:nvPr/>
        </p:nvSpPr>
        <p:spPr>
          <a:xfrm>
            <a:off x="383720" y="1006249"/>
            <a:ext cx="65310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 = n;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//default constructor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 =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beast"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made a strange noise"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ABDF48B-01A3-4EC6-843B-FBE7FD20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7B44D9B-28DE-4A2D-B07A-2074C6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8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3C18-03AF-45BA-A022-A4693F0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855E5-8557-4097-B01D-6D68E796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Write the Cow, Dog and Cat classes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GB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Write the code statements to: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+mj-lt"/>
              <a:buAutoNum type="arabicPeriod"/>
              <a:defRPr/>
            </a:pPr>
            <a:r>
              <a:rPr lang="en-GB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 a Cow object,  a Dog object and a Cat object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+mj-lt"/>
              <a:buAutoNum type="arabicPeriod"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Declare an array to hold 3 Animal objects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+mj-lt"/>
              <a:buAutoNum type="arabicPeriod"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 the 3 objects to the array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+mj-lt"/>
              <a:buAutoNum type="arabicPeriod"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Iterate through the array and get each object to use its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method.</a:t>
            </a:r>
            <a:b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What output would you expect to see 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D79F4B5-D807-48A5-9BD5-39DDD062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01153BF-C08E-4B95-A423-E23C684B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1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58A-3154-4FDA-AD78-DCA2DF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28283-97F1-4982-8216-B91ED837296A}"/>
              </a:ext>
            </a:extLst>
          </p:cNvPr>
          <p:cNvSpPr txBox="1"/>
          <p:nvPr/>
        </p:nvSpPr>
        <p:spPr>
          <a:xfrm>
            <a:off x="383720" y="1401092"/>
            <a:ext cx="6535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miaowed"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04588BF-2701-4DB6-A032-59EB0F96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939DC58-A954-4527-B4B4-35CDE2E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EA6B-A952-42AE-9B1B-7256639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Cow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32BB3-C88A-499F-8E17-48D6FE719F60}"/>
              </a:ext>
            </a:extLst>
          </p:cNvPr>
          <p:cNvSpPr txBox="1"/>
          <p:nvPr/>
        </p:nvSpPr>
        <p:spPr>
          <a:xfrm>
            <a:off x="383720" y="1401092"/>
            <a:ext cx="6647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moooed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87B424D-AA6F-4DFD-9FDC-2AA2A6B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900395-DA07-4399-851F-9878B372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43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GB" dirty="0"/>
              <a:t>Inheritance </a:t>
            </a:r>
          </a:p>
          <a:p>
            <a:endParaRPr lang="en-GB" dirty="0"/>
          </a:p>
          <a:p>
            <a:r>
              <a:rPr lang="en-GB" dirty="0"/>
              <a:t>Polymorphism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32059-F56F-45B8-B6E3-6A88C35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C03AD-C598-4DD6-BB7A-0135F58D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4391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FD48-93C5-40B7-ABC5-17EA9D7F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Dog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64F37-ACE9-45E1-823D-AD68E8F3CA9C}"/>
              </a:ext>
            </a:extLst>
          </p:cNvPr>
          <p:cNvSpPr txBox="1"/>
          <p:nvPr/>
        </p:nvSpPr>
        <p:spPr>
          <a:xfrm>
            <a:off x="383720" y="1401092"/>
            <a:ext cx="654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 the %s barked"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name,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DF8E67F-4214-4115-8DDF-B289E8D2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EB11C9A-E1FD-458F-B52C-8416B280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42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ABEA-F5D2-48BD-8B68-D3D9B73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AnimalTest</a:t>
            </a:r>
            <a:r>
              <a:rPr lang="en-GB" dirty="0"/>
              <a:t>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80149-9AC4-45EC-8AD9-9FC5FB44A67E}"/>
              </a:ext>
            </a:extLst>
          </p:cNvPr>
          <p:cNvSpPr txBox="1"/>
          <p:nvPr/>
        </p:nvSpPr>
        <p:spPr>
          <a:xfrm>
            <a:off x="383720" y="1216426"/>
            <a:ext cx="846617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b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AnimalTest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felix</a:t>
            </a:r>
            <a:r>
              <a:rPr lang="en-GB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myCow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"daisy"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myDog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myCow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zoo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zoo) 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FD3C50-18ED-44CD-8027-DDE4F71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34DBF31-9AC9-41FB-9DA0-312E48F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6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E2D3-68CE-409A-AA10-55073E81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</a:t>
            </a:r>
            <a:r>
              <a:rPr lang="en-GB" dirty="0" err="1"/>
              <a:t>AnimalTest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AF6D-E761-40DB-8A14-84878CE5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marR="0" lvl="0" indent="158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Even though the </a:t>
            </a:r>
            <a:r>
              <a:rPr lang="en-US" sz="18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 of Animals is filled with various different types of Animals (of the superclass type and of the subclass types), as we iterate through the </a:t>
            </a:r>
            <a:r>
              <a:rPr lang="en-US" sz="18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 and get each element to call method </a:t>
            </a:r>
            <a:r>
              <a:rPr lang="en-US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talk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, each type uses the method of its own class ! </a:t>
            </a:r>
          </a:p>
          <a:p>
            <a:pPr marL="3175" marR="0" lvl="0" indent="158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n-ea"/>
              <a:cs typeface="Courier New" pitchFamily="49" charset="0"/>
            </a:endParaRPr>
          </a:p>
          <a:p>
            <a:pPr marL="3175" marR="0" lvl="0" indent="158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None/>
              <a:tabLst/>
              <a:defRPr/>
            </a:pPr>
            <a:endParaRPr lang="en-US" sz="2000" b="1" kern="0" dirty="0">
              <a:solidFill>
                <a:srgbClr val="7030A0"/>
              </a:solidFill>
              <a:latin typeface="Calibri" pitchFamily="34" charset="0"/>
              <a:cs typeface="Courier New" pitchFamily="49" charset="0"/>
            </a:endParaRPr>
          </a:p>
          <a:p>
            <a:pPr marL="3175" marR="0" lvl="0" indent="158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n-ea"/>
              <a:cs typeface="Courier New" pitchFamily="49" charset="0"/>
            </a:endParaRPr>
          </a:p>
          <a:p>
            <a:pPr marL="3175" marR="0" lvl="0" indent="15875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This is polymorphism in action!</a:t>
            </a:r>
          </a:p>
          <a:p>
            <a:endParaRPr lang="en-GB" dirty="0"/>
          </a:p>
        </p:txBody>
      </p:sp>
      <p:pic>
        <p:nvPicPr>
          <p:cNvPr id="3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C628F3-7F91-4EDA-BFC1-0DA36832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35" y="2152235"/>
            <a:ext cx="5846955" cy="412399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F16BE36-A3C9-4253-B0D7-367C4E04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44E39FA-A5D1-4C14-B288-F6127C7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8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F3DEA-6B22-4BF9-8DD2-5F8C25CE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How does polymorphism work?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28CF3-7C3C-4020-B890-F45A0B69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 normal (non-polymorphic) method's address is determined at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compile time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and the bytecode instruction to invoke it can call the method directly.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This is sometimes called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early binding</a:t>
            </a:r>
            <a:r>
              <a:rPr lang="en-US" dirty="0">
                <a:ea typeface="+mn-lt"/>
                <a:cs typeface="+mn-lt"/>
              </a:rPr>
              <a:t> (also known as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static binding</a:t>
            </a:r>
            <a:r>
              <a:rPr lang="en-US" dirty="0">
                <a:ea typeface="+mn-lt"/>
                <a:cs typeface="+mn-lt"/>
              </a:rPr>
              <a:t>) because a method name is bound to a memory address at compile time 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This is efficient but it isn't always convenient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3470C76-DF4C-497F-A29C-6F43536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2D1032-97C1-4CF0-AB61-0FB8D05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61B40-ABAF-4C58-A62A-CD59E4F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How does polymorphism work?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CC06C-F3AD-49DA-88E2-1D4D1A99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Sometimes it isn't clear what the type of some variable should be until we run the program,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or more precisely put:  the type of the object some reference variable refers to.</a:t>
            </a:r>
          </a:p>
          <a:p>
            <a:pPr>
              <a:lnSpc>
                <a:spcPct val="10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because it might depend on user input, random numbers, or other external data such as from a file.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76B6B55-EF3B-4A73-B26A-224E3F71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F4F44A9-EC85-4819-AEB1-4921F853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5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99083-4D8A-4364-96FE-99617DB3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does it work ? Consider this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5BCB2-FE2A-4993-BE50-773A270CE673}"/>
              </a:ext>
            </a:extLst>
          </p:cNvPr>
          <p:cNvSpPr txBox="1"/>
          <p:nvPr/>
        </p:nvSpPr>
        <p:spPr>
          <a:xfrm>
            <a:off x="383720" y="1223527"/>
            <a:ext cx="117140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Written 12/2007 by Wayne Pollock, Tampa Florida USA,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From an idea posted in </a:t>
            </a:r>
            <a:r>
              <a:rPr lang="en-GB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comp.lang.java.programmer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on 12/23/07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by Michael Jung ("Re: Polymorphism in Java SE?")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java.text.NumberFormat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6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7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PolymorphismDemo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8  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9    public static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    {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{   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13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"Usage: java 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PolymorphismDemo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&lt;some-number&gt;"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14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15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16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NumberFormat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17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number 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has class 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);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19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F64D459-254C-4BBE-98BA-B41D7D4D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F3EF27E-5F0F-4C30-B244-5CC92349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D1D71-CC50-4185-97AF-3476432A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does polymorphism work?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3CFF51-6A2B-4078-A641-3CAC199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type (or class) of the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ea typeface="+mn-lt"/>
                <a:cs typeface="+mn-lt"/>
              </a:rPr>
              <a:t> object created (on line 16) depends on whether the argument is: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an integer (in which case it's a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ea typeface="+mn-lt"/>
                <a:cs typeface="+mn-lt"/>
              </a:rPr>
              <a:t> object);</a:t>
            </a:r>
            <a:endParaRPr lang="en-US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or a floating-point number (in which case it's a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ea typeface="+mn-lt"/>
                <a:cs typeface="+mn-lt"/>
              </a:rPr>
              <a:t> object);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At </a:t>
            </a:r>
            <a:r>
              <a:rPr lang="en-US" u="sng" dirty="0">
                <a:ea typeface="+mn-lt"/>
                <a:cs typeface="+mn-lt"/>
              </a:rPr>
              <a:t>compile time</a:t>
            </a:r>
            <a:r>
              <a:rPr lang="en-US" dirty="0">
                <a:ea typeface="+mn-lt"/>
                <a:cs typeface="+mn-lt"/>
              </a:rPr>
              <a:t> there is no way to know which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/>
                <a:ea typeface="+mn-lt"/>
                <a:cs typeface="+mn-lt"/>
              </a:rPr>
              <a:t>() </a:t>
            </a:r>
            <a:r>
              <a:rPr lang="en-US" dirty="0">
                <a:ea typeface="+mn-lt"/>
                <a:cs typeface="+mn-lt"/>
              </a:rPr>
              <a:t>method to use 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It depends on which type of object the variable num refers to, either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Long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Double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And in this program there's no way to know that until run time </a:t>
            </a:r>
            <a:endParaRPr lang="en-US" dirty="0">
              <a:cs typeface="Arial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7574B5-73FE-4BAA-AD63-1666F323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A02DA0A-DA4D-4846-92A8-B73C7F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1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4091C-A892-4A62-81CB-4A3DCB53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does polymorphism work?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FCF17F-391A-4E6B-B495-CA658CDF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So, what can the compiler do?     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When compiling the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method it can't bind the method name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- used on line 18 - to a memory address.  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Instead, the compiler defers the binding until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run-time</a:t>
            </a:r>
            <a:r>
              <a:rPr lang="en-US" dirty="0">
                <a:ea typeface="+mn-lt"/>
                <a:cs typeface="+mn-lt"/>
              </a:rPr>
              <a:t>, by using bytecode that will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look up</a:t>
            </a:r>
            <a:r>
              <a:rPr lang="en-US" dirty="0">
                <a:ea typeface="+mn-lt"/>
                <a:cs typeface="+mn-lt"/>
              </a:rPr>
              <a:t> the address of the correct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method.</a:t>
            </a:r>
            <a:endParaRPr lang="en-US" dirty="0"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This is why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polymorphism</a:t>
            </a:r>
            <a:r>
              <a:rPr lang="en-US" dirty="0">
                <a:ea typeface="+mn-lt"/>
                <a:cs typeface="+mn-lt"/>
              </a:rPr>
              <a:t> is also known as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late binding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delayed binding</a:t>
            </a:r>
            <a:r>
              <a:rPr lang="en-US" dirty="0">
                <a:ea typeface="+mn-lt"/>
                <a:cs typeface="+mn-lt"/>
              </a:rPr>
              <a:t>, or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dynamic binding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D5A3D6E-985C-47A2-A21A-51494672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5710858-4717-42D6-9D60-138317EC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A9F9E-B847-4DDC-BE22-9E7952E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does Polymorphism work?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36CE0-2B55-4CF7-B128-B451A877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The addresses of an object's polymorphic methods are stored in a method table (</a:t>
            </a:r>
            <a:r>
              <a:rPr lang="en-US" b="1" dirty="0" err="1">
                <a:solidFill>
                  <a:srgbClr val="7030A0"/>
                </a:solidFill>
                <a:ea typeface="+mn-lt"/>
                <a:cs typeface="+mn-lt"/>
              </a:rPr>
              <a:t>vtable</a:t>
            </a:r>
            <a:r>
              <a:rPr lang="en-US" dirty="0">
                <a:ea typeface="+mn-lt"/>
                <a:cs typeface="+mn-lt"/>
              </a:rPr>
              <a:t>) in the object.  </a:t>
            </a:r>
            <a:endParaRPr lang="en-US" dirty="0">
              <a:cs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When invoking some polymorphic method at runtime the method name is looked up in this table to get the address.  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A method table contains the names and addresses of the object's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dynamically bound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polymorphic</a:t>
            </a:r>
            <a:r>
              <a:rPr lang="en-US" dirty="0">
                <a:ea typeface="+mn-lt"/>
                <a:cs typeface="+mn-lt"/>
              </a:rPr>
              <a:t>) methods. </a:t>
            </a:r>
            <a:endParaRPr lang="en-US" dirty="0"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The method table is the same for all objects belonging to the same class, so is stored in the Class. 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6E5C95D-C600-4905-84BC-3B075961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53B5598-50BC-46B1-BD18-FCA72B00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8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243E3-A45D-4D9B-8971-CAF53269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Class (revisited)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48C6C9-CE85-4ED2-AC25-12A301D8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Let’s modify the Animal class example so that it would be impossible to know which 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dirty="0"/>
              <a:t>method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at </a:t>
            </a:r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compile-time</a:t>
            </a:r>
          </a:p>
          <a:p>
            <a:pPr lvl="1"/>
            <a:r>
              <a:rPr lang="en-GB" sz="2800" dirty="0"/>
              <a:t>How?</a:t>
            </a:r>
          </a:p>
          <a:p>
            <a:pPr lvl="1"/>
            <a:r>
              <a:rPr lang="en-GB" sz="2800" dirty="0"/>
              <a:t>We’ll read in the data from a file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649159-75E0-4C4F-BC7C-2C5DC82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E94402-57A1-474E-813E-BACE56D5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2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GB" dirty="0"/>
              <a:t>Inheritance is a form of software re-use</a:t>
            </a:r>
          </a:p>
          <a:p>
            <a:endParaRPr lang="en-GB" dirty="0"/>
          </a:p>
          <a:p>
            <a:r>
              <a:rPr lang="en-GB" dirty="0"/>
              <a:t>A new class can be written without having to write all the data members and methods which are common to a parent class (or superclass ).</a:t>
            </a:r>
          </a:p>
          <a:p>
            <a:endParaRPr lang="en-GB" dirty="0"/>
          </a:p>
          <a:p>
            <a:r>
              <a:rPr lang="en-GB" dirty="0"/>
              <a:t>The existing class is known as the superclass (or base class or again parent class).</a:t>
            </a:r>
          </a:p>
          <a:p>
            <a:endParaRPr lang="en-GB" dirty="0"/>
          </a:p>
          <a:p>
            <a:r>
              <a:rPr lang="en-GB" dirty="0"/>
              <a:t>The new class is known as the subclass (or derived class or again child class).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0EA7-94CE-404D-A358-57E23B7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8F53-6EB6-4E3A-8F44-5F1C3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32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ABEA-F5D2-48BD-8B68-D3D9B73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AnimalTest2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80149-9AC4-45EC-8AD9-9FC5FB44A67E}"/>
              </a:ext>
            </a:extLst>
          </p:cNvPr>
          <p:cNvSpPr txBox="1"/>
          <p:nvPr/>
        </p:nvSpPr>
        <p:spPr>
          <a:xfrm>
            <a:off x="383720" y="1638550"/>
            <a:ext cx="8466174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br>
              <a:rPr lang="en-GB" b="1" dirty="0">
                <a:effectLst/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FF"/>
                </a:solidFill>
                <a:effectLst/>
                <a:latin typeface="Consolas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nsolas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GB" b="1" dirty="0">
                <a:solidFill>
                  <a:srgbClr val="267F99"/>
                </a:solidFill>
                <a:latin typeface="Consolas"/>
              </a:rPr>
              <a:t>AnimalTest2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        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/>
              </a:rPr>
              <a:t>ArrayList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&lt;</a:t>
            </a:r>
            <a:r>
              <a:rPr lang="en-GB" b="1" dirty="0">
                <a:solidFill>
                  <a:srgbClr val="267F99"/>
                </a:solidFill>
                <a:effectLst/>
                <a:latin typeface="Consolas"/>
              </a:rPr>
              <a:t>Animal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&gt; </a:t>
            </a:r>
            <a:r>
              <a:rPr lang="en-GB" b="1" dirty="0">
                <a:solidFill>
                  <a:srgbClr val="001080"/>
                </a:solidFill>
                <a:effectLst/>
                <a:latin typeface="Consolas"/>
              </a:rPr>
              <a:t>zoo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 = </a:t>
            </a:r>
            <a:r>
              <a:rPr lang="en-GB" b="1" dirty="0" err="1">
                <a:solidFill>
                  <a:srgbClr val="795E26"/>
                </a:solidFill>
                <a:latin typeface="Consolas"/>
              </a:rPr>
              <a:t>readFromFile</a:t>
            </a:r>
            <a:r>
              <a:rPr lang="en-GB" b="1" dirty="0">
                <a:solidFill>
                  <a:srgbClr val="000000"/>
                </a:solidFill>
                <a:effectLst/>
                <a:latin typeface="Consolas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zoo)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27A6366-39D1-48CE-AB80-112D4E1B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22AA265-801A-40E2-9A50-55E25B06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5B450D-1B5A-4640-811E-DDA113C1A01F}"/>
              </a:ext>
            </a:extLst>
          </p:cNvPr>
          <p:cNvSpPr/>
          <p:nvPr/>
        </p:nvSpPr>
        <p:spPr>
          <a:xfrm>
            <a:off x="5167267" y="5189285"/>
            <a:ext cx="669544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Let’s take a look at the full code</a:t>
            </a:r>
          </a:p>
        </p:txBody>
      </p:sp>
    </p:spTree>
    <p:extLst>
      <p:ext uri="{BB962C8B-B14F-4D97-AF65-F5344CB8AC3E}">
        <p14:creationId xmlns:p14="http://schemas.microsoft.com/office/powerpoint/2010/main" val="8411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820C3E-5A60-4F41-9E86-813569FF4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1678408"/>
          </a:xfrm>
        </p:spPr>
        <p:txBody>
          <a:bodyPr>
            <a:spAutoFit/>
          </a:bodyPr>
          <a:lstStyle/>
          <a:p>
            <a:pPr eaLnBrk="1" hangingPunct="1"/>
            <a:r>
              <a:rPr lang="en-GB" sz="2400" dirty="0"/>
              <a:t>A subclass normally adds data fields (instance variables) and methods to those inherited from the superclass</a:t>
            </a:r>
          </a:p>
          <a:p>
            <a:pPr eaLnBrk="1" hangingPunct="1"/>
            <a:r>
              <a:rPr lang="en-GB" sz="2400" dirty="0"/>
              <a:t>Many examples in Java API 	e.g. IO classes</a:t>
            </a:r>
          </a:p>
          <a:p>
            <a:pPr eaLnBrk="1" hangingPunct="1"/>
            <a:endParaRPr lang="en-US" sz="240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CB18B2A-58E4-43D0-B9DE-8A3E81A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674252"/>
            <a:ext cx="2305050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Reader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DA4CD250-6A8F-4C99-BB4C-696A937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26" y="5099022"/>
            <a:ext cx="2449512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StringReader</a:t>
            </a:r>
            <a:endParaRPr lang="en-GB" sz="2000" b="1" dirty="0">
              <a:solidFill>
                <a:srgbClr val="7030A0"/>
              </a:solidFill>
              <a:latin typeface="Consolas" panose="020B0609020204030204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8570FE-D05F-496B-BA36-5C3AF9AE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20" y="5099022"/>
            <a:ext cx="2305050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BufferedReader</a:t>
            </a:r>
            <a:endParaRPr lang="en-GB" sz="2000" b="1" dirty="0">
              <a:solidFill>
                <a:srgbClr val="7030A0"/>
              </a:solidFill>
              <a:latin typeface="Consolas" panose="020B0609020204030204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C596202E-1B67-420B-BDF7-F47336AC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119656"/>
            <a:ext cx="3311525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DejaVu Sans" charset="0"/>
                <a:cs typeface="DejaVu Sans" charset="0"/>
              </a:rPr>
              <a:t>FileReader</a:t>
            </a:r>
            <a:endParaRPr lang="en-GB" sz="2000" b="1" dirty="0">
              <a:solidFill>
                <a:srgbClr val="7030A0"/>
              </a:solidFill>
              <a:latin typeface="Consolas" panose="020B0609020204030204" pitchFamily="49" charset="0"/>
              <a:ea typeface="DejaVu Sans" charset="0"/>
              <a:cs typeface="DejaVu Sans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EDB502-7ED2-453F-B927-B4194B478F63}"/>
              </a:ext>
            </a:extLst>
          </p:cNvPr>
          <p:cNvGrpSpPr/>
          <p:nvPr/>
        </p:nvGrpSpPr>
        <p:grpSpPr>
          <a:xfrm>
            <a:off x="2962245" y="4244764"/>
            <a:ext cx="6287337" cy="874892"/>
            <a:chOff x="5996819" y="3276075"/>
            <a:chExt cx="6287337" cy="87489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A5B5949-EA59-4E15-B59E-547FE6F8DF05}"/>
                </a:ext>
              </a:extLst>
            </p:cNvPr>
            <p:cNvSpPr/>
            <p:nvPr/>
          </p:nvSpPr>
          <p:spPr>
            <a:xfrm>
              <a:off x="8903693" y="3276075"/>
              <a:ext cx="453762" cy="3911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59D9D1-70F3-4E04-9463-1B38B46E7C91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9130574" y="3281825"/>
              <a:ext cx="1" cy="8691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F4A47D-6CC0-4269-A0FD-2F9E4A0F5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6820" y="3857311"/>
              <a:ext cx="62873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E85B59-1F64-407B-A7B6-7508F6193FE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5996819" y="3857311"/>
              <a:ext cx="0" cy="273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0B1B1-2C2E-4C69-8BDC-84CC91F42B4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2284156" y="3857311"/>
              <a:ext cx="0" cy="273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FDBA64-8B83-4474-9CAF-7CD1E358794D}"/>
              </a:ext>
            </a:extLst>
          </p:cNvPr>
          <p:cNvGrpSpPr/>
          <p:nvPr/>
        </p:nvGrpSpPr>
        <p:grpSpPr>
          <a:xfrm>
            <a:off x="7012237" y="3489586"/>
            <a:ext cx="2188250" cy="369332"/>
            <a:chOff x="7012237" y="3489586"/>
            <a:chExt cx="2188250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D4AC22-0DC5-4AD9-A64E-1FD036103DA2}"/>
                </a:ext>
              </a:extLst>
            </p:cNvPr>
            <p:cNvSpPr txBox="1"/>
            <p:nvPr/>
          </p:nvSpPr>
          <p:spPr>
            <a:xfrm>
              <a:off x="7722495" y="3489586"/>
              <a:ext cx="147799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Super class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51ADB0-F024-45C1-AE86-6CD376A32C51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7012237" y="3674252"/>
              <a:ext cx="710258" cy="1385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E8F77E-B8AE-4016-A67C-689FE81CA6B5}"/>
              </a:ext>
            </a:extLst>
          </p:cNvPr>
          <p:cNvGrpSpPr/>
          <p:nvPr/>
        </p:nvGrpSpPr>
        <p:grpSpPr>
          <a:xfrm>
            <a:off x="202167" y="4451272"/>
            <a:ext cx="2303660" cy="575840"/>
            <a:chOff x="202167" y="4451272"/>
            <a:chExt cx="2303660" cy="5758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6185BF-45C9-4C1E-BD6B-8C8F5F5AFE8B}"/>
                </a:ext>
              </a:extLst>
            </p:cNvPr>
            <p:cNvSpPr txBox="1"/>
            <p:nvPr/>
          </p:nvSpPr>
          <p:spPr>
            <a:xfrm>
              <a:off x="202167" y="4451272"/>
              <a:ext cx="147799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Sub classes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47B3C1-0F37-4859-91A2-43EB2B82ECC1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680159" y="4635938"/>
              <a:ext cx="825668" cy="39117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B046F47F-1FF7-4C71-A850-6DDBF61A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A5ED6A7-CFEE-430B-BCF0-375ABF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B3137-5CAF-4EB9-8568-823B7AC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FF1DE2-A222-4A66-BA32-74E53131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examples of superclass/subclass relationships: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B0F1994-05AA-4D19-A772-E3DCFE41A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8168"/>
              </p:ext>
            </p:extLst>
          </p:nvPr>
        </p:nvGraphicFramePr>
        <p:xfrm>
          <a:off x="1090961" y="2573438"/>
          <a:ext cx="10064505" cy="287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561">
                  <a:extLst>
                    <a:ext uri="{9D8B030D-6E8A-4147-A177-3AD203B41FA5}">
                      <a16:colId xmlns:a16="http://schemas.microsoft.com/office/drawing/2014/main" val="1205451853"/>
                    </a:ext>
                  </a:extLst>
                </a:gridCol>
                <a:gridCol w="6133944">
                  <a:extLst>
                    <a:ext uri="{9D8B030D-6E8A-4147-A177-3AD203B41FA5}">
                      <a16:colId xmlns:a16="http://schemas.microsoft.com/office/drawing/2014/main" val="1403399751"/>
                    </a:ext>
                  </a:extLst>
                </a:gridCol>
              </a:tblGrid>
              <a:tr h="333860">
                <a:tc>
                  <a:txBody>
                    <a:bodyPr/>
                    <a:lstStyle/>
                    <a:p>
                      <a:r>
                        <a:rPr lang="en-GB" sz="2400" dirty="0"/>
                        <a:t>Superclass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8999"/>
                  </a:ext>
                </a:extLst>
              </a:tr>
              <a:tr h="333860">
                <a:tc>
                  <a:txBody>
                    <a:bodyPr/>
                    <a:lstStyle/>
                    <a:p>
                      <a:r>
                        <a:rPr lang="en-GB" sz="240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Circle, Triangle, Rectangle,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2230"/>
                  </a:ext>
                </a:extLst>
              </a:tr>
              <a:tr h="333860">
                <a:tc>
                  <a:txBody>
                    <a:bodyPr/>
                    <a:lstStyle/>
                    <a:p>
                      <a:r>
                        <a:rPr lang="en-GB" sz="2400" dirty="0" err="1"/>
                        <a:t>UniversityEmployee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Administrator, Lecturer, Technician,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46964"/>
                  </a:ext>
                </a:extLst>
              </a:tr>
              <a:tr h="333860">
                <a:tc>
                  <a:txBody>
                    <a:bodyPr/>
                    <a:lstStyle/>
                    <a:p>
                      <a:r>
                        <a:rPr lang="en-GB" sz="2400" dirty="0" err="1"/>
                        <a:t>BankAccount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SavingsAccount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CurrectAccount</a:t>
                      </a:r>
                      <a:r>
                        <a:rPr lang="en-GB" sz="240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03470"/>
                  </a:ext>
                </a:extLst>
              </a:tr>
              <a:tr h="524759">
                <a:tc>
                  <a:txBody>
                    <a:bodyPr/>
                    <a:lstStyle/>
                    <a:p>
                      <a:r>
                        <a:rPr lang="en-GB" sz="2400" dirty="0" err="1"/>
                        <a:t>ElectricalAppliance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Lamp, TV, </a:t>
                      </a:r>
                      <a:r>
                        <a:rPr lang="en-GB" sz="2400" dirty="0" err="1"/>
                        <a:t>CDPlayer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WashingMachine</a:t>
                      </a:r>
                      <a:r>
                        <a:rPr lang="en-GB" sz="240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03305"/>
                  </a:ext>
                </a:extLst>
              </a:tr>
              <a:tr h="524759">
                <a:tc>
                  <a:txBody>
                    <a:bodyPr/>
                    <a:lstStyle/>
                    <a:p>
                      <a:r>
                        <a:rPr lang="en-GB" sz="2400" dirty="0"/>
                        <a:t>And many, many more!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42851"/>
                  </a:ext>
                </a:extLst>
              </a:tr>
            </a:tbl>
          </a:graphicData>
        </a:graphic>
      </p:graphicFrame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D4AE4ED-2B29-4C29-B2FF-A12D0EE5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D39BDFC-DA45-4214-BBA8-48B2830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59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352BB-B3E3-408B-A15B-14C814A4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D3207-DC4C-4234-A664-4FB97040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3429000"/>
            <a:ext cx="11478986" cy="2497607"/>
          </a:xfr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Special considerations :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6699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constructors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6699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access (public, private, protected modifiers)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6699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overriding methods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6699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polymorphic methods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6699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abstract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A008-2A70-4E79-8343-C209C5104BE5}"/>
              </a:ext>
            </a:extLst>
          </p:cNvPr>
          <p:cNvSpPr txBox="1"/>
          <p:nvPr/>
        </p:nvSpPr>
        <p:spPr>
          <a:xfrm>
            <a:off x="383720" y="128920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provide only methods and fields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which differ from Parent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C95762F-82AA-47D3-9785-F27710D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E399703-EF45-40E3-9249-F34E7513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9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75991C1-4761-4155-A16F-3A2CB3C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extending 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0FBC34-398D-4194-877B-420408D0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28" y="5709676"/>
            <a:ext cx="11745530" cy="400110"/>
          </a:xfr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Objects of class B have 2 instance variables (a  and  b)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and 2 methods (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aMethod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()  and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bMethod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()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A8AAC-2B21-435C-855E-E9FF824FB3FD}"/>
              </a:ext>
            </a:extLst>
          </p:cNvPr>
          <p:cNvSpPr txBox="1"/>
          <p:nvPr/>
        </p:nvSpPr>
        <p:spPr>
          <a:xfrm>
            <a:off x="383720" y="1765238"/>
            <a:ext cx="438785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constructor</a:t>
            </a:r>
            <a:endParaRPr lang="en-GB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aMethod</a:t>
            </a:r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GB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21F9D-2DE9-4E3D-BA4A-A01729CA11FE}"/>
              </a:ext>
            </a:extLst>
          </p:cNvPr>
          <p:cNvSpPr txBox="1"/>
          <p:nvPr/>
        </p:nvSpPr>
        <p:spPr>
          <a:xfrm>
            <a:off x="7010400" y="1765238"/>
            <a:ext cx="438785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constructor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bMethod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67874-619F-4B2D-8524-0BF62928D332}"/>
              </a:ext>
            </a:extLst>
          </p:cNvPr>
          <p:cNvCxnSpPr/>
          <p:nvPr/>
        </p:nvCxnSpPr>
        <p:spPr>
          <a:xfrm>
            <a:off x="5914116" y="1857264"/>
            <a:ext cx="0" cy="3263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341004D-63A8-4023-A040-89E84A5A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EA58048-587E-4B9E-AC43-2406495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8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FDC4-DCB4-4595-AB88-2087B06A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 in the subclass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76DE7-6639-4CBB-A357-029EC65F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4647939"/>
          </a:xfr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Constructors are NOT inherited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Constructor for subclass should make use of constructor for superclass, by explicit call,</a:t>
            </a:r>
          </a:p>
          <a:p>
            <a:pPr marL="987425" marR="0" lvl="2" indent="-2936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alibri" pitchFamily="34" charset="0"/>
            </a:endParaRPr>
          </a:p>
          <a:p>
            <a:pPr marL="987425" lvl="2" indent="-293688" fontAlgn="base"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None/>
              <a:defRPr/>
            </a:pPr>
            <a:r>
              <a:rPr lang="en-GB" sz="2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GB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(…parameters list …);</a:t>
            </a:r>
          </a:p>
          <a:p>
            <a:pPr marL="987425" marR="0" lvl="2" indent="-2936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CCCC00"/>
              </a:buClr>
              <a:buSzPct val="50000"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If used,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alibri" pitchFamily="34" charset="0"/>
              </a:rPr>
              <a:t>(..)</a:t>
            </a: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MUST be the </a:t>
            </a:r>
            <a:r>
              <a:rPr kumimoji="0" lang="en-GB" sz="2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</a:t>
            </a: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statement in sub class constructor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Tx/>
              <a:buNone/>
              <a:tabLst/>
              <a:defRPr/>
            </a:pPr>
            <a:r>
              <a:rPr kumimoji="0" lang="en-GB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i.e. the superclass must be instantiated before the sub class</a:t>
            </a:r>
          </a:p>
          <a:p>
            <a:pPr marL="342900" marR="0" lvl="0" indent="-342900" algn="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60000"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Calibri" pitchFamily="34" charset="0"/>
              </a:rPr>
              <a:t>......more on this later</a:t>
            </a:r>
          </a:p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706C3CB-B80A-4A84-8D69-D4F58DB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678CB6-61DE-4AA1-B6CF-34934A64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1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E398F0-36D3-451B-89F6-B950C162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Electrical Device UML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7A745-F7CB-4AEF-B9AD-8E5F37FF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5"/>
            <a:ext cx="6047559" cy="4296817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Remember our Lamp class? Let’s move common attributes and behaviours of electrical appliances to a parent class called </a:t>
            </a:r>
            <a:r>
              <a:rPr lang="en-GB" sz="2400" b="1" dirty="0" err="1">
                <a:solidFill>
                  <a:srgbClr val="7030A0"/>
                </a:solidFill>
              </a:rPr>
              <a:t>ElectricalDevice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We’ll change the </a:t>
            </a:r>
            <a:r>
              <a:rPr lang="en-GB" sz="2400" b="1" dirty="0">
                <a:solidFill>
                  <a:srgbClr val="7030A0"/>
                </a:solidFill>
              </a:rPr>
              <a:t>Lamp</a:t>
            </a:r>
            <a:r>
              <a:rPr lang="en-GB" sz="2400" dirty="0"/>
              <a:t> class so that it has attributes and behaviours specific to lamps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An </a:t>
            </a:r>
            <a:r>
              <a:rPr lang="en-GB" sz="2400" b="1" dirty="0"/>
              <a:t>IS-A</a:t>
            </a:r>
            <a:r>
              <a:rPr lang="en-GB" sz="2400" dirty="0"/>
              <a:t> relationship exists between Electrical Device and Lamp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20070D-1ABD-4035-AAA4-81B6B89B5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42396"/>
              </p:ext>
            </p:extLst>
          </p:nvPr>
        </p:nvGraphicFramePr>
        <p:xfrm>
          <a:off x="6719388" y="1438923"/>
          <a:ext cx="48768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313852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ElectricalDevice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 </a:t>
                      </a:r>
                      <a:r>
                        <a:rPr lang="en-GB" dirty="0" err="1"/>
                        <a:t>powerOn</a:t>
                      </a:r>
                      <a:r>
                        <a:rPr lang="en-GB" dirty="0"/>
                        <a:t> :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ElectricalAppliance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getPower</a:t>
                      </a:r>
                      <a:r>
                        <a:rPr lang="en-GB" dirty="0"/>
                        <a:t>() : </a:t>
                      </a:r>
                      <a:r>
                        <a:rPr lang="en-GB" dirty="0" err="1"/>
                        <a:t>boolean</a:t>
                      </a:r>
                      <a:endParaRPr lang="en-GB" dirty="0"/>
                    </a:p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switchOn</a:t>
                      </a:r>
                      <a:r>
                        <a:rPr lang="en-GB" dirty="0"/>
                        <a:t>() : void</a:t>
                      </a:r>
                    </a:p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switchOff</a:t>
                      </a:r>
                      <a:r>
                        <a:rPr lang="en-GB" dirty="0"/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63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5C0409-6197-4F0A-9C00-9DC8F20F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55914"/>
              </p:ext>
            </p:extLst>
          </p:nvPr>
        </p:nvGraphicFramePr>
        <p:xfrm>
          <a:off x="6719388" y="4331977"/>
          <a:ext cx="4876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313852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 wattage : int =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+ Lamp()</a:t>
                      </a:r>
                    </a:p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getWattage</a:t>
                      </a:r>
                      <a:r>
                        <a:rPr lang="en-GB" dirty="0"/>
                        <a:t>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6340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2AE77E3-7AC8-43D2-870B-32ACCE1A26B3}"/>
              </a:ext>
            </a:extLst>
          </p:cNvPr>
          <p:cNvGrpSpPr/>
          <p:nvPr/>
        </p:nvGrpSpPr>
        <p:grpSpPr>
          <a:xfrm>
            <a:off x="8930907" y="3328674"/>
            <a:ext cx="453762" cy="1003303"/>
            <a:chOff x="8930907" y="3328674"/>
            <a:chExt cx="453762" cy="1003303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E7EBE78-3CB2-4B7D-B598-08F4F5C3955D}"/>
                </a:ext>
              </a:extLst>
            </p:cNvPr>
            <p:cNvSpPr/>
            <p:nvPr/>
          </p:nvSpPr>
          <p:spPr>
            <a:xfrm>
              <a:off x="8930907" y="3328674"/>
              <a:ext cx="453762" cy="3911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3819F-9949-4E97-B31C-73CCBACBD924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>
              <a:off x="9157788" y="3719848"/>
              <a:ext cx="0" cy="6121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9B9995A-455B-411E-A1E5-273E51D9BE24}"/>
              </a:ext>
            </a:extLst>
          </p:cNvPr>
          <p:cNvSpPr txBox="1"/>
          <p:nvPr/>
        </p:nvSpPr>
        <p:spPr>
          <a:xfrm>
            <a:off x="924497" y="5836863"/>
            <a:ext cx="414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Lamp IS-A </a:t>
            </a:r>
            <a:r>
              <a:rPr lang="en-GB" sz="2400" b="1" dirty="0" err="1">
                <a:solidFill>
                  <a:srgbClr val="7030A0"/>
                </a:solidFill>
              </a:rPr>
              <a:t>ElectricalDevice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C14FD05-AC8F-4C95-B69D-E5649081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Inheritance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61326F8-7A10-48CC-80B4-FDF91805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2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SCEDT-THEME-2022-23</Template>
  <TotalTime>0</TotalTime>
  <Words>3142</Words>
  <Application>Microsoft Office PowerPoint</Application>
  <PresentationFormat>Widescreen</PresentationFormat>
  <Paragraphs>415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Consolas</vt:lpstr>
      <vt:lpstr>Courier New</vt:lpstr>
      <vt:lpstr>Tahoma</vt:lpstr>
      <vt:lpstr>Wingdings</vt:lpstr>
      <vt:lpstr>SCEDT-THEME-2022-23</vt:lpstr>
      <vt:lpstr>Object-Oriented Development (CIS1056-N)</vt:lpstr>
      <vt:lpstr>Overview</vt:lpstr>
      <vt:lpstr>Inheritance </vt:lpstr>
      <vt:lpstr>Inheritance </vt:lpstr>
      <vt:lpstr>Inheritance</vt:lpstr>
      <vt:lpstr>Inheritance</vt:lpstr>
      <vt:lpstr>Example of extending </vt:lpstr>
      <vt:lpstr>Constructors in the subclass</vt:lpstr>
      <vt:lpstr>Electrical Device UML</vt:lpstr>
      <vt:lpstr>PowerPoint Presentation</vt:lpstr>
      <vt:lpstr>Extending ElectricalDevices</vt:lpstr>
      <vt:lpstr>PowerPoint Presentation</vt:lpstr>
      <vt:lpstr>PowerPoint Presentation</vt:lpstr>
      <vt:lpstr>Polymorphism</vt:lpstr>
      <vt:lpstr>Polymorphism – Animal examples</vt:lpstr>
      <vt:lpstr>Animal class</vt:lpstr>
      <vt:lpstr>Your Turn</vt:lpstr>
      <vt:lpstr>Cat Class</vt:lpstr>
      <vt:lpstr>Cow Class</vt:lpstr>
      <vt:lpstr>Dog Class</vt:lpstr>
      <vt:lpstr>AnimalTest Class</vt:lpstr>
      <vt:lpstr>Output of AnimalTest</vt:lpstr>
      <vt:lpstr>How does polymorphism work?</vt:lpstr>
      <vt:lpstr>How does polymorphism work?</vt:lpstr>
      <vt:lpstr>How does it work ? Consider this code</vt:lpstr>
      <vt:lpstr>How does polymorphism work?</vt:lpstr>
      <vt:lpstr>How does polymorphism work?</vt:lpstr>
      <vt:lpstr>How does Polymorphism work?</vt:lpstr>
      <vt:lpstr>Animal Class (revisited)</vt:lpstr>
      <vt:lpstr>AnimalTest2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/>
  <cp:lastModifiedBy/>
  <cp:revision>83</cp:revision>
  <dcterms:created xsi:type="dcterms:W3CDTF">2018-10-12T07:12:47Z</dcterms:created>
  <dcterms:modified xsi:type="dcterms:W3CDTF">2022-12-05T10:43:18Z</dcterms:modified>
</cp:coreProperties>
</file>