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297" r:id="rId4"/>
    <p:sldId id="298" r:id="rId5"/>
    <p:sldId id="294" r:id="rId6"/>
    <p:sldId id="299" r:id="rId7"/>
    <p:sldId id="296" r:id="rId8"/>
    <p:sldId id="295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C9A12-DBA8-4A8B-ABA7-03106BD0449E}" v="24" dt="2022-10-11T10:17:04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79225" autoAdjust="0"/>
  </p:normalViewPr>
  <p:slideViewPr>
    <p:cSldViewPr snapToGrid="0">
      <p:cViewPr varScale="1">
        <p:scale>
          <a:sx n="80" d="100"/>
          <a:sy n="80" d="100"/>
        </p:scale>
        <p:origin x="114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Cloud System DevOps (CIS3003-N)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Cloud System DevOps (CIS3003-N)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99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2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4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4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58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70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2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97000"/>
            <a:ext cx="11478986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65126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10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hansurag.deviantart.com/art/INCEPTION-A-Fan-Wallpaper-17239766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afe_in_Paris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afe_in_Paris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688A-B353-41F0-B3D2-7C295C4B0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6A8E1-53E0-43BF-96A8-BF045388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7C3C5-EA23-4A8C-9DAA-655E4644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6D12A-7EB0-42A0-A350-7E15C906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05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5A96-A1F0-45E2-8391-B7D5CDF0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D234-055F-4070-88BA-B6E18FEE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"Count is 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"Finished looping, count is 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7B95E-8F9D-4164-B952-986349A4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10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D0D96B1-5FB2-FCF7-CB43-FF5A2AE8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0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5A96-A1F0-45E2-8391-B7D5CDF0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D234-055F-4070-88BA-B6E18FEE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"Count is 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"Finished looping, count is 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7B95E-8F9D-4164-B952-986349A4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11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B2B975D-ED08-B5FE-0BBF-F5410ED4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82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5A96-A1F0-45E2-8391-B7D5CDF0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D234-055F-4070-88BA-B6E18FEE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"Count is "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"Finished looping, count is 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7B95E-8F9D-4164-B952-986349A4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12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F8FD9D2-4F9A-7EAA-A41D-DBAF2881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87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65CA-CC0A-432D-8093-6031D234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points to consider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AC784-5B2A-4E54-BF97-5402AD9BA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295400"/>
            <a:ext cx="3945301" cy="4881563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b="1" dirty="0"/>
              <a:t>must</a:t>
            </a:r>
            <a:r>
              <a:rPr lang="en-US" dirty="0"/>
              <a:t> </a:t>
            </a:r>
            <a:r>
              <a:rPr lang="en-GB" dirty="0"/>
              <a:t>initialise</a:t>
            </a:r>
            <a:r>
              <a:rPr lang="en-US" dirty="0"/>
              <a:t> any loop control data before the while statement.</a:t>
            </a:r>
          </a:p>
          <a:p>
            <a:r>
              <a:rPr lang="en-US" dirty="0"/>
              <a:t>The sequence of statements can be important within loop body.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4798C-BA52-44B7-B98D-3ABD21DA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5300" y="1295400"/>
            <a:ext cx="7532206" cy="4881563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Initialise</a:t>
            </a:r>
            <a:r>
              <a:rPr lang="en-US" sz="2400" dirty="0">
                <a:latin typeface="Consolas" panose="020B0609020204030204" pitchFamily="49" charset="0"/>
              </a:rPr>
              <a:t> variables for the loop condition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LOOP while the condition is true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process data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set up data for next iteration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ENDLOOP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E029A-0888-4765-8CBE-2FF0A1CA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13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083F581-B996-27F8-8520-8330CD5C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2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36ADAF-149E-41AD-B560-672F4B87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How many times will I loop?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6B7DCC-C52C-4809-996B-BE9B6279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workToDo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workToDo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have finished my work"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A20F-FBD1-452C-A010-03C26390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14</a:t>
            </a:fld>
            <a:endParaRPr lang="en-GB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8CEB0CA-E872-E7CD-9699-6D43CBE4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11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4B9F-584E-4D43-91A0-FB082EA0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How many times will I loop?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61FB-0D43-4961-A60B-4FE53DC75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workToDo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workToDo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have finished my work"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workToDo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end of while loop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5BB7F-46B5-4EEF-B147-48AE3C94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15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015621-3DCF-D807-2A63-BF200877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11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45C1-A72C-4AA4-9F45-16C02CC8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using </a:t>
            </a:r>
            <a:r>
              <a:rPr lang="en-US" sz="4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/>
              <a:t> (part 1.)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D9E42-4CD3-426F-BB5F-0B5236D71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295400"/>
            <a:ext cx="4339001" cy="4881563"/>
          </a:xfrm>
        </p:spPr>
        <p:txBody>
          <a:bodyPr/>
          <a:lstStyle/>
          <a:p>
            <a:r>
              <a:rPr lang="en-US" dirty="0"/>
              <a:t>Write an algorithm to input and validate an age (it must be 18 or over).</a:t>
            </a:r>
          </a:p>
          <a:p>
            <a:r>
              <a:rPr lang="en-US" dirty="0"/>
              <a:t>Write in pseudocode (halfway between plain English and Java)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FB6F2-6A50-4F0A-9ACE-E0E1E82CD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2200" y="1295400"/>
            <a:ext cx="6935306" cy="4881563"/>
          </a:xfrm>
        </p:spPr>
        <p:txBody>
          <a:bodyPr anchor="ctr" anchorCtr="0"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Display prompt (Please enter age)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Get age from user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while age &lt; 18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Output error message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Get age from user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End Loop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20F23-EFAD-486D-A62A-F034EF2B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16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349EEA9-113E-D8FD-450F-5043FD8C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58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CA7E5F-463A-46E8-8F4B-593F2DD2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using </a:t>
            </a:r>
            <a:r>
              <a:rPr lang="en-US" sz="4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/>
              <a:t> (part 2.)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132388-0F68-47EC-8F01-17BB1422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statements omitted for brevity</a:t>
            </a:r>
            <a:b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enter age: "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2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 must be 18 or over, please re-enter: "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GB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carry on</a:t>
            </a:r>
            <a:endParaRPr lang="en-GB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07013-03E1-4023-9F2F-E8C02E8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17</a:t>
            </a:fld>
            <a:endParaRPr lang="en-GB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0157B8C-B0B9-6DE3-9121-A2D00AF3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4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F3A6-57BE-489C-860E-EB635641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</a:t>
            </a:r>
            <a:r>
              <a:rPr lang="en-US" sz="4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86E4-42A7-465A-AFC2-632EFE4F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32000"/>
            <a:ext cx="5164500" cy="4896000"/>
          </a:xfrm>
        </p:spPr>
        <p:txBody>
          <a:bodyPr/>
          <a:lstStyle/>
          <a:p>
            <a:r>
              <a:rPr lang="en-US" dirty="0"/>
              <a:t>A statement inside the iteration block can itself be a </a:t>
            </a: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/>
              <a:t> statement, so we get nested loops.</a:t>
            </a:r>
          </a:p>
          <a:p>
            <a:r>
              <a:rPr lang="en-US" dirty="0"/>
              <a:t>The inner loop must be completely contained inside the outer loop.</a:t>
            </a:r>
          </a:p>
          <a:p>
            <a:r>
              <a:rPr lang="en-US" dirty="0"/>
              <a:t>Indent the inner loop further to the right.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E5641-3B53-43F4-9581-A22A8576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18</a:t>
            </a:fld>
            <a:endParaRPr lang="en-GB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D2BD4B3-F675-4A47-B6EC-8C07DCC273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202" r="2488"/>
          <a:stretch/>
        </p:blipFill>
        <p:spPr>
          <a:xfrm>
            <a:off x="5524500" y="0"/>
            <a:ext cx="6667500" cy="638175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0916ACD-1D36-1D44-5669-A260BD08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1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F223-ACB9-4F3B-9AE2-7D60902B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26000"/>
            <a:ext cx="11477506" cy="61020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outerCounter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innerCounter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outerCounter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"Outer Iteration "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outerCounter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innerCounter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 </a:t>
            </a:r>
            <a:r>
              <a:rPr lang="en-GB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          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sz="20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GB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loop, iteration "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innerCounter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innerCounter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end of nested while loop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Reset </a:t>
            </a:r>
            <a:r>
              <a:rPr lang="en-GB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innerCounter</a:t>
            </a:r>
            <a:r>
              <a:rPr lang="en-GB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for next iteration of outer loop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innerCounter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outerCounter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end of outer while loop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DD84E-06B7-41AB-9CB4-774323FE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19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F7B380-484E-47A7-9E14-CA521050B571}"/>
              </a:ext>
            </a:extLst>
          </p:cNvPr>
          <p:cNvSpPr/>
          <p:nvPr/>
        </p:nvSpPr>
        <p:spPr>
          <a:xfrm>
            <a:off x="5854700" y="919079"/>
            <a:ext cx="19304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Outer loop</a:t>
            </a:r>
            <a:endParaRPr lang="en-GB" sz="20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CFB355-7E59-474F-A552-381D69BB7FA4}"/>
              </a:ext>
            </a:extLst>
          </p:cNvPr>
          <p:cNvSpPr/>
          <p:nvPr/>
        </p:nvSpPr>
        <p:spPr>
          <a:xfrm>
            <a:off x="5854700" y="1970165"/>
            <a:ext cx="1930400" cy="482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Inner loop</a:t>
            </a:r>
            <a:endParaRPr lang="en-GB" sz="20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F061A8-1DE8-4205-9E51-0D11A505BF48}"/>
              </a:ext>
            </a:extLst>
          </p:cNvPr>
          <p:cNvCxnSpPr/>
          <p:nvPr/>
        </p:nvCxnSpPr>
        <p:spPr>
          <a:xfrm flipH="1">
            <a:off x="4114800" y="1160379"/>
            <a:ext cx="17399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40DBFB-BB5F-48EE-8A6D-3F51CA12F769}"/>
              </a:ext>
            </a:extLst>
          </p:cNvPr>
          <p:cNvCxnSpPr>
            <a:stCxn id="6" idx="1"/>
          </p:cNvCxnSpPr>
          <p:nvPr/>
        </p:nvCxnSpPr>
        <p:spPr>
          <a:xfrm flipH="1">
            <a:off x="4686300" y="2211465"/>
            <a:ext cx="1168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0E5DA694-9D94-4B6E-7D98-5D4DFE58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66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6DB4CA-9873-4D98-BEDC-7F4DA4251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By now you should be comfortable with: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The concept of program flow control:</a:t>
            </a:r>
          </a:p>
          <a:p>
            <a:pPr lvl="1"/>
            <a:r>
              <a:rPr lang="en-US" sz="2400" dirty="0"/>
              <a:t>Sequence.</a:t>
            </a:r>
          </a:p>
          <a:p>
            <a:pPr lvl="1"/>
            <a:r>
              <a:rPr lang="en-US" sz="2400" dirty="0"/>
              <a:t>Selection.</a:t>
            </a:r>
          </a:p>
          <a:p>
            <a:r>
              <a:rPr lang="en-US" sz="2400" dirty="0"/>
              <a:t>The Java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/>
              <a:t> statement.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83E56-B8BE-4538-8E8C-F97AFB22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6D02-6491-4FDA-8634-C32EA41D06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Repeat the use if </a:t>
            </a:r>
            <a:r>
              <a:rPr lang="en-US" sz="2400" b="1" dirty="0">
                <a:latin typeface="Consolas" panose="020B0609020204030204" pitchFamily="49" charset="0"/>
              </a:rPr>
              <a:t>if-else-if</a:t>
            </a:r>
            <a:r>
              <a:rPr lang="en-US" sz="2400" dirty="0"/>
              <a:t>. </a:t>
            </a:r>
          </a:p>
          <a:p>
            <a:r>
              <a:rPr lang="en-US" sz="2400" dirty="0"/>
              <a:t>Explain what is mean by the term </a:t>
            </a:r>
            <a:r>
              <a:rPr lang="en-US" sz="2400" b="1" dirty="0"/>
              <a:t>iteration</a:t>
            </a:r>
            <a:r>
              <a:rPr lang="en-US" sz="2400" dirty="0"/>
              <a:t>. </a:t>
            </a:r>
          </a:p>
          <a:p>
            <a:r>
              <a:rPr lang="en-US" sz="2400" dirty="0"/>
              <a:t>Demonstrate the use of the Java keyword </a:t>
            </a:r>
            <a:r>
              <a:rPr lang="en-US" sz="2400" b="1" dirty="0">
                <a:latin typeface="Consolas" panose="020B0609020204030204" pitchFamily="49" charset="0"/>
              </a:rPr>
              <a:t>while</a:t>
            </a:r>
            <a:r>
              <a:rPr lang="en-US" sz="2400" dirty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agenda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A6B9CFA-2912-6167-0EF0-40C32168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C504D8E-3BB7-ADED-A671-B6FCCE0B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8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BD43-C7A4-403A-82F6-F6EE97E8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215900"/>
            <a:ext cx="6028100" cy="60121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</a:rPr>
              <a:t>Outer Iteration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    Inner loop, iteration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    Inner loop, iteration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    Inner loop, iteration 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</a:rPr>
              <a:t>Outer Iteration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    Inner loop, iteration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    Inner loop, iteration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    Inner loop, iteration 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</a:rPr>
              <a:t>Outer Iteration 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    Inner loop, iteration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    Inner loop, iteration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    Inner loop, iteration 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</a:rPr>
              <a:t>Outer Iteration 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    Inner loop, iteration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    Inner loop, iteration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    Inner loop, iteration 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</a:rPr>
              <a:t>Outer Iteration 4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    Inner loop, iteration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    Inner loop, iteration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    Inner loop, iteration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7171-F038-439A-91D2-921C5D20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20</a:t>
            </a:fld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BE2EA-EBA2-43EE-8856-BFA6B896E1A1}"/>
              </a:ext>
            </a:extLst>
          </p:cNvPr>
          <p:cNvGrpSpPr/>
          <p:nvPr/>
        </p:nvGrpSpPr>
        <p:grpSpPr>
          <a:xfrm>
            <a:off x="3581400" y="3722924"/>
            <a:ext cx="3911600" cy="1193800"/>
            <a:chOff x="3416300" y="266701"/>
            <a:chExt cx="3911600" cy="11938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CC0ED09-0A66-4269-9102-6A913AA6DAD8}"/>
                </a:ext>
              </a:extLst>
            </p:cNvPr>
            <p:cNvSpPr/>
            <p:nvPr/>
          </p:nvSpPr>
          <p:spPr>
            <a:xfrm>
              <a:off x="5397500" y="266701"/>
              <a:ext cx="1930400" cy="3302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Outer loop</a:t>
              </a:r>
              <a:endParaRPr lang="en-GB" sz="2000" b="1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FA91561-0248-4421-B0BC-9C9397043298}"/>
                </a:ext>
              </a:extLst>
            </p:cNvPr>
            <p:cNvSpPr/>
            <p:nvPr/>
          </p:nvSpPr>
          <p:spPr>
            <a:xfrm>
              <a:off x="5397500" y="876300"/>
              <a:ext cx="1930400" cy="3302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Inner loop</a:t>
              </a:r>
              <a:endParaRPr lang="en-GB" sz="2000" b="1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2904F0-1B6D-4639-999F-8AD13AAB76EB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3416300" y="431802"/>
              <a:ext cx="1981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C7D32E8-704F-4B1F-A7BE-B40B2A005FFA}"/>
                </a:ext>
              </a:extLst>
            </p:cNvPr>
            <p:cNvSpPr/>
            <p:nvPr/>
          </p:nvSpPr>
          <p:spPr>
            <a:xfrm>
              <a:off x="4876800" y="622301"/>
              <a:ext cx="393700" cy="838200"/>
            </a:xfrm>
            <a:prstGeom prst="rightBrac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520DA4-16A2-44F8-A039-3F73232D47A5}"/>
              </a:ext>
            </a:extLst>
          </p:cNvPr>
          <p:cNvGrpSpPr/>
          <p:nvPr/>
        </p:nvGrpSpPr>
        <p:grpSpPr>
          <a:xfrm>
            <a:off x="3581400" y="1377611"/>
            <a:ext cx="3911600" cy="1193800"/>
            <a:chOff x="3416300" y="266701"/>
            <a:chExt cx="3911600" cy="11938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9F8FC99-E5CC-43C9-8B14-5EAF73DE9EA9}"/>
                </a:ext>
              </a:extLst>
            </p:cNvPr>
            <p:cNvSpPr/>
            <p:nvPr/>
          </p:nvSpPr>
          <p:spPr>
            <a:xfrm>
              <a:off x="5397500" y="266701"/>
              <a:ext cx="1930400" cy="3302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Outer loop</a:t>
              </a:r>
              <a:endParaRPr lang="en-GB" sz="2000" b="1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CE30F3C-18C9-46CF-9D44-0579417B73A1}"/>
                </a:ext>
              </a:extLst>
            </p:cNvPr>
            <p:cNvSpPr/>
            <p:nvPr/>
          </p:nvSpPr>
          <p:spPr>
            <a:xfrm>
              <a:off x="5397500" y="876300"/>
              <a:ext cx="1930400" cy="3302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Inner loop</a:t>
              </a:r>
              <a:endParaRPr lang="en-GB" sz="2000" b="1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689130C-74F9-4B7E-9AB3-EFD6CEFAC522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3416300" y="431802"/>
              <a:ext cx="1981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7418B00D-D85D-4CB1-BC96-2F8E4000EA85}"/>
                </a:ext>
              </a:extLst>
            </p:cNvPr>
            <p:cNvSpPr/>
            <p:nvPr/>
          </p:nvSpPr>
          <p:spPr>
            <a:xfrm>
              <a:off x="4876800" y="622301"/>
              <a:ext cx="393700" cy="838200"/>
            </a:xfrm>
            <a:prstGeom prst="rightBrac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FB446E-8209-4715-8492-B09CE7987875}"/>
              </a:ext>
            </a:extLst>
          </p:cNvPr>
          <p:cNvGrpSpPr/>
          <p:nvPr/>
        </p:nvGrpSpPr>
        <p:grpSpPr>
          <a:xfrm>
            <a:off x="3581400" y="2559378"/>
            <a:ext cx="3911600" cy="1193800"/>
            <a:chOff x="3416300" y="266701"/>
            <a:chExt cx="3911600" cy="11938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B52389B-A1BD-48BF-9443-3CF44C12C66A}"/>
                </a:ext>
              </a:extLst>
            </p:cNvPr>
            <p:cNvSpPr/>
            <p:nvPr/>
          </p:nvSpPr>
          <p:spPr>
            <a:xfrm>
              <a:off x="5397500" y="266701"/>
              <a:ext cx="1930400" cy="3302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Outer loop</a:t>
              </a:r>
              <a:endParaRPr lang="en-GB" sz="2000" b="1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FDCF5B2-148B-4699-A024-D2DE16618782}"/>
                </a:ext>
              </a:extLst>
            </p:cNvPr>
            <p:cNvSpPr/>
            <p:nvPr/>
          </p:nvSpPr>
          <p:spPr>
            <a:xfrm>
              <a:off x="5397500" y="876300"/>
              <a:ext cx="1930400" cy="3302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Inner loop</a:t>
              </a:r>
              <a:endParaRPr lang="en-GB" sz="2000" b="1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2EF08E0-E906-47DE-8A39-73822B84007E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>
              <a:off x="3416300" y="431802"/>
              <a:ext cx="1981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42FA5817-099C-41FE-BD62-BCB011C48F30}"/>
                </a:ext>
              </a:extLst>
            </p:cNvPr>
            <p:cNvSpPr/>
            <p:nvPr/>
          </p:nvSpPr>
          <p:spPr>
            <a:xfrm>
              <a:off x="4876800" y="622301"/>
              <a:ext cx="393700" cy="838200"/>
            </a:xfrm>
            <a:prstGeom prst="rightBrac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D187CF-F0AE-4C1E-BA11-A913A24F08C1}"/>
              </a:ext>
            </a:extLst>
          </p:cNvPr>
          <p:cNvGrpSpPr/>
          <p:nvPr/>
        </p:nvGrpSpPr>
        <p:grpSpPr>
          <a:xfrm>
            <a:off x="3581400" y="196511"/>
            <a:ext cx="3911600" cy="1193800"/>
            <a:chOff x="3416300" y="266701"/>
            <a:chExt cx="3911600" cy="119380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444489C-F540-46D3-85C6-0F8FC5DF0CFC}"/>
                </a:ext>
              </a:extLst>
            </p:cNvPr>
            <p:cNvSpPr/>
            <p:nvPr/>
          </p:nvSpPr>
          <p:spPr>
            <a:xfrm>
              <a:off x="5397500" y="266701"/>
              <a:ext cx="1930400" cy="3302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Outer loop</a:t>
              </a:r>
              <a:endParaRPr lang="en-GB" sz="2000" b="1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4856D81-93F0-41C0-A75B-314698215AEC}"/>
                </a:ext>
              </a:extLst>
            </p:cNvPr>
            <p:cNvSpPr/>
            <p:nvPr/>
          </p:nvSpPr>
          <p:spPr>
            <a:xfrm>
              <a:off x="5397500" y="876300"/>
              <a:ext cx="1930400" cy="3302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Inner loop</a:t>
              </a:r>
              <a:endParaRPr lang="en-GB" sz="2000" b="1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DF00B6-078C-433B-9B43-88F93C27086F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3416300" y="431802"/>
              <a:ext cx="1981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8693375B-C96E-4FDC-8D40-6895F6EB8898}"/>
                </a:ext>
              </a:extLst>
            </p:cNvPr>
            <p:cNvSpPr/>
            <p:nvPr/>
          </p:nvSpPr>
          <p:spPr>
            <a:xfrm>
              <a:off x="4876800" y="622301"/>
              <a:ext cx="393700" cy="838200"/>
            </a:xfrm>
            <a:prstGeom prst="rightBrac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553664-CD6C-46C9-ADB8-0E1026083599}"/>
              </a:ext>
            </a:extLst>
          </p:cNvPr>
          <p:cNvGrpSpPr/>
          <p:nvPr/>
        </p:nvGrpSpPr>
        <p:grpSpPr>
          <a:xfrm>
            <a:off x="3581400" y="4876777"/>
            <a:ext cx="3911600" cy="1193800"/>
            <a:chOff x="3416300" y="266701"/>
            <a:chExt cx="3911600" cy="119380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2A4E9F5-82E0-4F6F-8942-0E493E13C52B}"/>
                </a:ext>
              </a:extLst>
            </p:cNvPr>
            <p:cNvSpPr/>
            <p:nvPr/>
          </p:nvSpPr>
          <p:spPr>
            <a:xfrm>
              <a:off x="5397500" y="266701"/>
              <a:ext cx="1930400" cy="3302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Outer loop</a:t>
              </a:r>
              <a:endParaRPr lang="en-GB" sz="2000" b="1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7BDB60DF-2E9C-4D99-89AB-EA9746D16E27}"/>
                </a:ext>
              </a:extLst>
            </p:cNvPr>
            <p:cNvSpPr/>
            <p:nvPr/>
          </p:nvSpPr>
          <p:spPr>
            <a:xfrm>
              <a:off x="5397500" y="876300"/>
              <a:ext cx="1930400" cy="3302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Inner loop</a:t>
              </a:r>
              <a:endParaRPr lang="en-GB" sz="2000" b="1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86EB301-59E1-4FEF-A93B-2AAF98F1740C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>
              <a:off x="3416300" y="431802"/>
              <a:ext cx="1981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ight Brace 53">
              <a:extLst>
                <a:ext uri="{FF2B5EF4-FFF2-40B4-BE49-F238E27FC236}">
                  <a16:creationId xmlns:a16="http://schemas.microsoft.com/office/drawing/2014/main" id="{2548FE2C-3982-45D2-A58C-35CDC22386B9}"/>
                </a:ext>
              </a:extLst>
            </p:cNvPr>
            <p:cNvSpPr/>
            <p:nvPr/>
          </p:nvSpPr>
          <p:spPr>
            <a:xfrm>
              <a:off x="4876800" y="622301"/>
              <a:ext cx="393700" cy="838200"/>
            </a:xfrm>
            <a:prstGeom prst="rightBrac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2278BC9-B92B-5107-BD96-77286C41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54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1F59-CE67-4B2B-876D-5DB41F28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to control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DE82-4593-4697-9B40-D16C8A12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32000"/>
            <a:ext cx="8009300" cy="4896000"/>
          </a:xfrm>
        </p:spPr>
        <p:txBody>
          <a:bodyPr/>
          <a:lstStyle/>
          <a:p>
            <a:r>
              <a:rPr lang="en-US" dirty="0"/>
              <a:t>Consider a café offering a menu of pies:</a:t>
            </a:r>
          </a:p>
          <a:p>
            <a:pPr lvl="1"/>
            <a:r>
              <a:rPr lang="en-US" sz="2800" dirty="0"/>
              <a:t>Apple pie, cherry pie, plum pie, rhubarb pie.</a:t>
            </a:r>
            <a:br>
              <a:rPr lang="en-US" sz="2800" dirty="0"/>
            </a:br>
            <a:endParaRPr lang="en-US" sz="2800" dirty="0"/>
          </a:p>
          <a:p>
            <a:r>
              <a:rPr lang="en-US" dirty="0"/>
              <a:t>The customer is offered a choice and can continue to choose more pies, until they decide to leave.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kind of inputs do we need?</a:t>
            </a:r>
          </a:p>
          <a:p>
            <a:r>
              <a:rPr lang="en-US" dirty="0"/>
              <a:t>What data variables and types will we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0BEF6-6672-4C25-802E-8281E81E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21</a:t>
            </a:fld>
            <a:endParaRPr lang="en-GB"/>
          </a:p>
        </p:txBody>
      </p:sp>
      <p:pic>
        <p:nvPicPr>
          <p:cNvPr id="8" name="Picture 7" descr="A group of people sitting at tables&#10;&#10;Description automatically generated with medium confidence">
            <a:extLst>
              <a:ext uri="{FF2B5EF4-FFF2-40B4-BE49-F238E27FC236}">
                <a16:creationId xmlns:a16="http://schemas.microsoft.com/office/drawing/2014/main" id="{30A3DFC0-56EB-4E81-A484-67659157E5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1689" r="21072"/>
          <a:stretch/>
        </p:blipFill>
        <p:spPr>
          <a:xfrm>
            <a:off x="8623300" y="0"/>
            <a:ext cx="3568700" cy="63881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507FB11-2C37-607A-70C8-773A0F4D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48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1F59-CE67-4B2B-876D-5DB41F28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325500"/>
            <a:ext cx="7729900" cy="795600"/>
          </a:xfrm>
        </p:spPr>
        <p:txBody>
          <a:bodyPr/>
          <a:lstStyle/>
          <a:p>
            <a:r>
              <a:rPr lang="en-GB" dirty="0"/>
              <a:t>Pseudocode for the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DE82-4593-4697-9B40-D16C8A12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332000"/>
            <a:ext cx="8123601" cy="4896000"/>
          </a:xfrm>
        </p:spPr>
        <p:txBody>
          <a:bodyPr anchor="ctr" anchorCtr="0"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Display menu choices 1-4 for pies, 9 to leave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Get choice from user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Loop while choice is not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Select choice from 1 to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Print appropriate pie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Trap illegal choice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Display menu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Get next choice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End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0BEF6-6672-4C25-802E-8281E81E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22</a:t>
            </a:fld>
            <a:endParaRPr lang="en-GB"/>
          </a:p>
        </p:txBody>
      </p:sp>
      <p:pic>
        <p:nvPicPr>
          <p:cNvPr id="6" name="Picture 5" descr="A group of people sitting at tables&#10;&#10;Description automatically generated with medium confidence">
            <a:extLst>
              <a:ext uri="{FF2B5EF4-FFF2-40B4-BE49-F238E27FC236}">
                <a16:creationId xmlns:a16="http://schemas.microsoft.com/office/drawing/2014/main" id="{80775D25-7569-4A38-AE36-CEAA7E6C37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1689" r="21072"/>
          <a:stretch/>
        </p:blipFill>
        <p:spPr>
          <a:xfrm>
            <a:off x="8623300" y="0"/>
            <a:ext cx="3568700" cy="63881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8AC2B0F-5D56-F9CD-571D-5B509D64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67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E987-DD7B-4E9D-971E-17CC0461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Program layout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3E6C-34D2-4D45-9777-3F2BECB2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Very important</a:t>
            </a:r>
            <a:r>
              <a:rPr lang="en-US" dirty="0"/>
              <a:t>: aids understanding.</a:t>
            </a:r>
          </a:p>
          <a:p>
            <a:r>
              <a:rPr lang="en-US" dirty="0"/>
              <a:t>Avoids missing or mismatched braces (get into the habit of counting).</a:t>
            </a:r>
          </a:p>
          <a:p>
            <a:r>
              <a:rPr lang="en-US" dirty="0"/>
              <a:t>Leave blank </a:t>
            </a:r>
            <a:r>
              <a:rPr lang="en-US" i="1" dirty="0"/>
              <a:t>lines</a:t>
            </a:r>
            <a:r>
              <a:rPr lang="en-US" dirty="0"/>
              <a:t> between sections of your code, but not </a:t>
            </a:r>
            <a:r>
              <a:rPr lang="en-US" i="1" dirty="0"/>
              <a:t>huge</a:t>
            </a:r>
            <a:r>
              <a:rPr lang="en-US" dirty="0"/>
              <a:t> chunks of blank lines.</a:t>
            </a:r>
          </a:p>
          <a:p>
            <a:r>
              <a:rPr lang="en-US" b="1" dirty="0">
                <a:latin typeface="Consolas" panose="020B0609020204030204" pitchFamily="49" charset="0"/>
              </a:rPr>
              <a:t>{</a:t>
            </a:r>
            <a:r>
              <a:rPr lang="en-US" dirty="0"/>
              <a:t> opens a block.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  <a:r>
              <a:rPr lang="en-US" dirty="0"/>
              <a:t> closes a block.</a:t>
            </a:r>
          </a:p>
          <a:p>
            <a:r>
              <a:rPr lang="en-US" dirty="0"/>
              <a:t>Start each block indented 4 spaces to the right (tab in NetBeans).</a:t>
            </a:r>
          </a:p>
          <a:p>
            <a:r>
              <a:rPr lang="en-US" dirty="0"/>
              <a:t>For each nested block move 4 more spaces to the right.</a:t>
            </a:r>
          </a:p>
          <a:p>
            <a:r>
              <a:rPr lang="en-US" dirty="0"/>
              <a:t>After closing a block, move 4 spaces back to the left.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4A26C-1F23-49A5-8720-CD3E419E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23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0C5A9EE-D999-8143-1A03-4A792581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12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658F-D08C-4B1E-9DCD-BDDFEC44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6EB6-F4A9-48DA-A7AC-98B65910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"j="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"Done"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78D01-2B16-4A26-BA06-AE3D169F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24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0E5F054-B8DC-9105-CA3C-5065B19D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96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7B460B-232E-4F99-B9FF-8BEDA850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recap: Sequence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39BBA0-919A-43BA-B331-957BD67BF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719" y="1380067"/>
            <a:ext cx="7504481" cy="47968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/>
              <a:t>Normally, in Java, commands are executed in a </a:t>
            </a:r>
            <a:r>
              <a:rPr lang="en-US" sz="2600" i="1" dirty="0"/>
              <a:t>sequence</a:t>
            </a:r>
            <a:r>
              <a:rPr lang="en-US" sz="2600" dirty="0"/>
              <a:t>. 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That is to say, one after the other in the order they’re written.</a:t>
            </a:r>
            <a:endParaRPr lang="en-GB" sz="2600" dirty="0"/>
          </a:p>
          <a:p>
            <a:pPr>
              <a:lnSpc>
                <a:spcPct val="110000"/>
              </a:lnSpc>
            </a:pPr>
            <a:r>
              <a:rPr lang="en-GB" sz="2600" dirty="0"/>
              <a:t>Programs we covered in week 1 were sequential.</a:t>
            </a:r>
          </a:p>
          <a:p>
            <a:pPr>
              <a:lnSpc>
                <a:spcPct val="110000"/>
              </a:lnSpc>
            </a:pPr>
            <a:r>
              <a:rPr lang="en-GB" sz="2600" dirty="0"/>
              <a:t>What if, however, we want to execute code only in certain cases?</a:t>
            </a:r>
            <a:endParaRPr lang="en-US" sz="26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D48C01D-4500-4317-BFAB-4E40FE49F848}"/>
              </a:ext>
            </a:extLst>
          </p:cNvPr>
          <p:cNvGrpSpPr/>
          <p:nvPr/>
        </p:nvGrpSpPr>
        <p:grpSpPr>
          <a:xfrm>
            <a:off x="8644128" y="1146048"/>
            <a:ext cx="2206752" cy="4932003"/>
            <a:chOff x="8644128" y="1146048"/>
            <a:chExt cx="2206752" cy="4932003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82C65B9-CDDA-45D3-B897-CE3A79BBB7BB}"/>
                </a:ext>
              </a:extLst>
            </p:cNvPr>
            <p:cNvSpPr/>
            <p:nvPr/>
          </p:nvSpPr>
          <p:spPr>
            <a:xfrm>
              <a:off x="8644128" y="1648291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statement 1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8A33A79-B666-4DF2-9DB5-B35591B0E175}"/>
                </a:ext>
              </a:extLst>
            </p:cNvPr>
            <p:cNvSpPr/>
            <p:nvPr/>
          </p:nvSpPr>
          <p:spPr>
            <a:xfrm>
              <a:off x="8644128" y="2755731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statement 2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ECAE51D-F481-4609-816B-217D6A7F931E}"/>
                </a:ext>
              </a:extLst>
            </p:cNvPr>
            <p:cNvSpPr/>
            <p:nvPr/>
          </p:nvSpPr>
          <p:spPr>
            <a:xfrm>
              <a:off x="8644128" y="3863171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statement 3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A40053C-0886-4288-9B01-51036246DE83}"/>
                </a:ext>
              </a:extLst>
            </p:cNvPr>
            <p:cNvSpPr/>
            <p:nvPr/>
          </p:nvSpPr>
          <p:spPr>
            <a:xfrm>
              <a:off x="8644128" y="4970611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etc.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4B4854E-9BCA-4CD4-B375-81FA37AE6DA7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9747504" y="2245699"/>
              <a:ext cx="0" cy="51003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E5BEE1-26B7-46DF-BDFB-012A13B8003E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>
              <a:off x="9747504" y="3353139"/>
              <a:ext cx="0" cy="51003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7839C81-E89E-48ED-81E0-F9DEF489295B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9747504" y="4460579"/>
              <a:ext cx="0" cy="51003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585BF7C-8733-40B9-BAAD-69EFABB558E2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9747504" y="5568019"/>
              <a:ext cx="0" cy="51003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CB6B1D-749E-4020-9FE8-8BA079A898E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9747504" y="1146048"/>
              <a:ext cx="0" cy="50224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E56ED2A6-A862-406F-90AA-3FA51437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3</a:t>
            </a:fld>
            <a:endParaRPr lang="en-GB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38CAD69-B3D6-8302-512D-1DE5F179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72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7B460B-232E-4F99-B9FF-8BEDA850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recap: Selection (conditionals/if)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39BBA0-919A-43BA-B331-957BD67BF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719" y="1380067"/>
            <a:ext cx="6029259" cy="47968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If we only want to execute code when certain conditions are met, we need to use a </a:t>
            </a:r>
            <a:r>
              <a:rPr lang="en-US" i="1" dirty="0"/>
              <a:t>conditional statement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In Java, these are also called </a:t>
            </a:r>
            <a:r>
              <a:rPr lang="en-US" i="1" dirty="0"/>
              <a:t>if statements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As you can imagine, these are </a:t>
            </a:r>
            <a:r>
              <a:rPr lang="en-US" i="1" dirty="0"/>
              <a:t>extremely</a:t>
            </a:r>
            <a:r>
              <a:rPr lang="en-US" dirty="0"/>
              <a:t> useful. Without conditional statements, a program would do the same thing every time!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718DD71-ED67-462F-AB01-6777D0C7C658}"/>
              </a:ext>
            </a:extLst>
          </p:cNvPr>
          <p:cNvGrpSpPr/>
          <p:nvPr/>
        </p:nvGrpSpPr>
        <p:grpSpPr>
          <a:xfrm>
            <a:off x="6412992" y="1294723"/>
            <a:ext cx="5649976" cy="4544221"/>
            <a:chOff x="6412992" y="1294723"/>
            <a:chExt cx="5649976" cy="4544221"/>
          </a:xfrm>
        </p:grpSpPr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7E0B994E-4B04-4DE5-9F6C-0A05C68C1A3E}"/>
                </a:ext>
              </a:extLst>
            </p:cNvPr>
            <p:cNvSpPr/>
            <p:nvPr/>
          </p:nvSpPr>
          <p:spPr>
            <a:xfrm>
              <a:off x="7768844" y="1802045"/>
              <a:ext cx="2938272" cy="79546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condition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D018702-B65D-455F-A4D3-E3317406A459}"/>
                </a:ext>
              </a:extLst>
            </p:cNvPr>
            <p:cNvSpPr/>
            <p:nvPr/>
          </p:nvSpPr>
          <p:spPr>
            <a:xfrm>
              <a:off x="9103868" y="4380512"/>
              <a:ext cx="268224" cy="2682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E042C22-B898-4B02-809E-C891F1F496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9237980" y="1294723"/>
              <a:ext cx="0" cy="50732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4733E80B-B7EF-4AFF-A4DC-F6E312D61F18}"/>
                </a:ext>
              </a:extLst>
            </p:cNvPr>
            <p:cNvCxnSpPr>
              <a:stCxn id="46" idx="1"/>
              <a:endCxn id="47" idx="0"/>
            </p:cNvCxnSpPr>
            <p:nvPr/>
          </p:nvCxnSpPr>
          <p:spPr>
            <a:xfrm rot="10800000" flipV="1">
              <a:off x="7516368" y="2199775"/>
              <a:ext cx="252476" cy="990529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2194732F-E65A-41E2-9018-334B9644D4F3}"/>
                </a:ext>
              </a:extLst>
            </p:cNvPr>
            <p:cNvCxnSpPr>
              <a:stCxn id="47" idx="2"/>
              <a:endCxn id="50" idx="2"/>
            </p:cNvCxnSpPr>
            <p:nvPr/>
          </p:nvCxnSpPr>
          <p:spPr>
            <a:xfrm rot="16200000" flipH="1">
              <a:off x="7946663" y="3357418"/>
              <a:ext cx="726911" cy="158750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083D7002-81B5-4C3C-8CAE-5EA6A1CBA6A2}"/>
                </a:ext>
              </a:extLst>
            </p:cNvPr>
            <p:cNvCxnSpPr>
              <a:stCxn id="46" idx="3"/>
              <a:endCxn id="48" idx="0"/>
            </p:cNvCxnSpPr>
            <p:nvPr/>
          </p:nvCxnSpPr>
          <p:spPr>
            <a:xfrm>
              <a:off x="10707116" y="2199776"/>
              <a:ext cx="252476" cy="1004818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E6339183-C300-4DBE-8920-F8342CAAEF94}"/>
                </a:ext>
              </a:extLst>
            </p:cNvPr>
            <p:cNvCxnSpPr>
              <a:stCxn id="48" idx="2"/>
              <a:endCxn id="50" idx="6"/>
            </p:cNvCxnSpPr>
            <p:nvPr/>
          </p:nvCxnSpPr>
          <p:spPr>
            <a:xfrm rot="5400000">
              <a:off x="9809531" y="3364563"/>
              <a:ext cx="712622" cy="158750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925E48-EB4C-4EAF-879D-46B90C8DC167}"/>
                </a:ext>
              </a:extLst>
            </p:cNvPr>
            <p:cNvCxnSpPr>
              <a:stCxn id="50" idx="4"/>
              <a:endCxn id="49" idx="0"/>
            </p:cNvCxnSpPr>
            <p:nvPr/>
          </p:nvCxnSpPr>
          <p:spPr>
            <a:xfrm>
              <a:off x="9237980" y="4648736"/>
              <a:ext cx="0" cy="59280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4E526C-6EF2-4C4D-AB22-422D2E171632}"/>
                </a:ext>
              </a:extLst>
            </p:cNvPr>
            <p:cNvSpPr/>
            <p:nvPr/>
          </p:nvSpPr>
          <p:spPr>
            <a:xfrm>
              <a:off x="9856216" y="3204594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other statement(s)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8CB12B3-6E49-4E24-9775-B100AEB1318A}"/>
                </a:ext>
              </a:extLst>
            </p:cNvPr>
            <p:cNvSpPr/>
            <p:nvPr/>
          </p:nvSpPr>
          <p:spPr>
            <a:xfrm>
              <a:off x="6412992" y="3190305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statement(s)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569927A-BE6B-4072-8E1C-1E3C314BD62F}"/>
                </a:ext>
              </a:extLst>
            </p:cNvPr>
            <p:cNvSpPr/>
            <p:nvPr/>
          </p:nvSpPr>
          <p:spPr>
            <a:xfrm>
              <a:off x="8134604" y="5241536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etc.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D25BA3C-C840-4789-A15D-DE6DE07E733F}"/>
                </a:ext>
              </a:extLst>
            </p:cNvPr>
            <p:cNvSpPr txBox="1"/>
            <p:nvPr/>
          </p:nvSpPr>
          <p:spPr>
            <a:xfrm>
              <a:off x="7107441" y="1761448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False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05F29D3-997A-4382-A653-0A3B0CE813BD}"/>
                </a:ext>
              </a:extLst>
            </p:cNvPr>
            <p:cNvSpPr txBox="1"/>
            <p:nvPr/>
          </p:nvSpPr>
          <p:spPr>
            <a:xfrm>
              <a:off x="10613986" y="1802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True</a:t>
              </a:r>
            </a:p>
          </p:txBody>
        </p:sp>
      </p:grp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60699323-6EC1-4449-8EEE-BD438F0E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4</a:t>
            </a:fld>
            <a:endParaRPr lang="en-GB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14251F9-0C33-559A-A949-A44819B1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70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C322-D172-4BA0-89F2-C0812FD6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If-else-if</a:t>
            </a:r>
            <a:r>
              <a:rPr lang="en-GB" dirty="0"/>
              <a:t>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E181-29E2-48F7-BD8A-BB836053F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295400"/>
            <a:ext cx="5053249" cy="4881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a Java Program (fragment) that calculates the grade from the mark stored in the integer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intMark</a:t>
            </a:r>
            <a:r>
              <a:rPr lang="en-US" dirty="0"/>
              <a:t>:</a:t>
            </a:r>
          </a:p>
          <a:p>
            <a:pPr lvl="1">
              <a:lnSpc>
                <a:spcPct val="125000"/>
              </a:lnSpc>
            </a:pPr>
            <a:r>
              <a:rPr lang="en-US" sz="2800" dirty="0"/>
              <a:t>A is 70 or more</a:t>
            </a:r>
          </a:p>
          <a:p>
            <a:pPr lvl="1">
              <a:lnSpc>
                <a:spcPct val="125000"/>
              </a:lnSpc>
            </a:pPr>
            <a:r>
              <a:rPr lang="en-US" sz="2800" dirty="0"/>
              <a:t>B is 60-69 </a:t>
            </a:r>
          </a:p>
          <a:p>
            <a:pPr lvl="1">
              <a:lnSpc>
                <a:spcPct val="125000"/>
              </a:lnSpc>
            </a:pPr>
            <a:r>
              <a:rPr lang="en-US" sz="2800" dirty="0"/>
              <a:t>C is 50-59 </a:t>
            </a:r>
          </a:p>
          <a:p>
            <a:pPr lvl="1">
              <a:lnSpc>
                <a:spcPct val="125000"/>
              </a:lnSpc>
            </a:pPr>
            <a:r>
              <a:rPr lang="en-US" sz="2800" dirty="0"/>
              <a:t>D is 40-49 </a:t>
            </a:r>
          </a:p>
          <a:p>
            <a:pPr lvl="1">
              <a:lnSpc>
                <a:spcPct val="125000"/>
              </a:lnSpc>
            </a:pPr>
            <a:r>
              <a:rPr lang="en-US" sz="2800" dirty="0"/>
              <a:t>F is 0-39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7C4E04-5F58-455D-954B-75FB8A588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42" y="1121100"/>
            <a:ext cx="6424258" cy="50558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intMark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intMark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intMark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intMark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intMark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 " 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D05BE-08E4-4468-82FC-A102A3A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5</a:t>
            </a:fld>
            <a:endParaRPr lang="en-GB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1073479-C7FE-49CB-8EE8-394E8D33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72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F626-9BDA-4204-9257-0236A9AF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(looping)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0A37-E4E5-48F7-BF48-1EFEA81F3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719" y="1380067"/>
            <a:ext cx="6455497" cy="47968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600" dirty="0"/>
              <a:t>Iteration is what really makes programming useful.</a:t>
            </a:r>
          </a:p>
          <a:p>
            <a:pPr>
              <a:lnSpc>
                <a:spcPct val="110000"/>
              </a:lnSpc>
            </a:pPr>
            <a:r>
              <a:rPr lang="en-GB" sz="2600" dirty="0"/>
              <a:t>It is also called </a:t>
            </a:r>
            <a:r>
              <a:rPr lang="en-GB" sz="2600" i="1" dirty="0"/>
              <a:t>looping</a:t>
            </a:r>
            <a:r>
              <a:rPr lang="en-GB" sz="2600" dirty="0"/>
              <a:t>.</a:t>
            </a:r>
          </a:p>
          <a:p>
            <a:pPr>
              <a:lnSpc>
                <a:spcPct val="110000"/>
              </a:lnSpc>
            </a:pPr>
            <a:r>
              <a:rPr lang="en-GB" sz="2600" dirty="0"/>
              <a:t>For example, rather than writing the same code a million different times to send a million e-mails (resulting in a very large program!) you can write the e-mail sending code once, then loop through a list of e-mail addresses.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5CDD00-6664-4D64-B2D0-0B080259B3C1}"/>
              </a:ext>
            </a:extLst>
          </p:cNvPr>
          <p:cNvGrpSpPr/>
          <p:nvPr/>
        </p:nvGrpSpPr>
        <p:grpSpPr>
          <a:xfrm>
            <a:off x="7107441" y="1294723"/>
            <a:ext cx="4955527" cy="4544221"/>
            <a:chOff x="7107441" y="1294723"/>
            <a:chExt cx="4955527" cy="4544221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F55AD490-2031-4BFB-94F9-7F6714A4BCB6}"/>
                </a:ext>
              </a:extLst>
            </p:cNvPr>
            <p:cNvSpPr/>
            <p:nvPr/>
          </p:nvSpPr>
          <p:spPr>
            <a:xfrm>
              <a:off x="7768844" y="1802045"/>
              <a:ext cx="2938272" cy="79546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condition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F77996-24D3-4BCB-84EB-49B60AF46B86}"/>
                </a:ext>
              </a:extLst>
            </p:cNvPr>
            <p:cNvSpPr/>
            <p:nvPr/>
          </p:nvSpPr>
          <p:spPr>
            <a:xfrm>
              <a:off x="9103868" y="4380512"/>
              <a:ext cx="268224" cy="2682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82706A2-B20D-4A82-967B-ACBBF8E3AAF8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9237980" y="1294723"/>
              <a:ext cx="0" cy="50732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391D34F0-8944-4D7F-AB3F-D41D4CABFB79}"/>
                </a:ext>
              </a:extLst>
            </p:cNvPr>
            <p:cNvCxnSpPr>
              <a:cxnSpLocks/>
              <a:stCxn id="21" idx="1"/>
              <a:endCxn id="22" idx="2"/>
            </p:cNvCxnSpPr>
            <p:nvPr/>
          </p:nvCxnSpPr>
          <p:spPr>
            <a:xfrm rot="10800000" flipH="1" flipV="1">
              <a:off x="7768844" y="2199776"/>
              <a:ext cx="1335024" cy="2314848"/>
            </a:xfrm>
            <a:prstGeom prst="bentConnector3">
              <a:avLst>
                <a:gd name="adj1" fmla="val -17123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21E97F7A-DF73-4707-B2C8-111BB3F62A5C}"/>
                </a:ext>
              </a:extLst>
            </p:cNvPr>
            <p:cNvCxnSpPr>
              <a:stCxn id="21" idx="3"/>
              <a:endCxn id="29" idx="0"/>
            </p:cNvCxnSpPr>
            <p:nvPr/>
          </p:nvCxnSpPr>
          <p:spPr>
            <a:xfrm>
              <a:off x="10707116" y="2199776"/>
              <a:ext cx="252476" cy="1004818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AEDBD7D0-2366-4CCD-A721-07796BD73478}"/>
                </a:ext>
              </a:extLst>
            </p:cNvPr>
            <p:cNvCxnSpPr>
              <a:cxnSpLocks/>
              <a:stCxn id="29" idx="1"/>
              <a:endCxn id="21" idx="2"/>
            </p:cNvCxnSpPr>
            <p:nvPr/>
          </p:nvCxnSpPr>
          <p:spPr>
            <a:xfrm rot="10800000">
              <a:off x="9237980" y="2597506"/>
              <a:ext cx="618236" cy="905792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8682BC-2F66-4A4C-B117-62A69798DED0}"/>
                </a:ext>
              </a:extLst>
            </p:cNvPr>
            <p:cNvCxnSpPr>
              <a:stCxn id="22" idx="4"/>
              <a:endCxn id="31" idx="0"/>
            </p:cNvCxnSpPr>
            <p:nvPr/>
          </p:nvCxnSpPr>
          <p:spPr>
            <a:xfrm>
              <a:off x="9237980" y="4648736"/>
              <a:ext cx="0" cy="59280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61BC81F-2720-4BFA-A51D-852F49B316B0}"/>
                </a:ext>
              </a:extLst>
            </p:cNvPr>
            <p:cNvSpPr/>
            <p:nvPr/>
          </p:nvSpPr>
          <p:spPr>
            <a:xfrm>
              <a:off x="9856216" y="3204594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statement(s)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7A00A19-BE6A-4B4A-80C3-0303192D3384}"/>
                </a:ext>
              </a:extLst>
            </p:cNvPr>
            <p:cNvSpPr/>
            <p:nvPr/>
          </p:nvSpPr>
          <p:spPr>
            <a:xfrm>
              <a:off x="8134604" y="5241536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etc.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E07D0C-51C5-4F10-A2CF-ECA75A560391}"/>
                </a:ext>
              </a:extLst>
            </p:cNvPr>
            <p:cNvSpPr txBox="1"/>
            <p:nvPr/>
          </p:nvSpPr>
          <p:spPr>
            <a:xfrm>
              <a:off x="7107441" y="1761448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False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DD13D0-D042-437B-828A-FBE0DE8269E0}"/>
                </a:ext>
              </a:extLst>
            </p:cNvPr>
            <p:cNvSpPr txBox="1"/>
            <p:nvPr/>
          </p:nvSpPr>
          <p:spPr>
            <a:xfrm>
              <a:off x="10613986" y="1802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True</a:t>
              </a:r>
            </a:p>
          </p:txBody>
        </p:sp>
      </p:grp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48D037AC-8948-462D-A7E9-4A65166B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t>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BAD56-4FB2-1C97-E31E-6DAC03C5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77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9468-6DFF-4012-A610-AB57436B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loop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A6E6-2C93-4EA1-B2BC-D150125E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32000"/>
            <a:ext cx="6747441" cy="4896000"/>
          </a:xfrm>
        </p:spPr>
        <p:txBody>
          <a:bodyPr/>
          <a:lstStyle/>
          <a:p>
            <a:r>
              <a:rPr lang="en-US" dirty="0"/>
              <a:t>Reminder: Iteration (loop) means statements get repeated.</a:t>
            </a:r>
          </a:p>
          <a:p>
            <a:r>
              <a:rPr lang="en-US" dirty="0"/>
              <a:t>3 different loop structures in Java:</a:t>
            </a:r>
          </a:p>
          <a:p>
            <a:pPr lvl="1"/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dirty="0"/>
              <a:t> loop.</a:t>
            </a:r>
          </a:p>
          <a:p>
            <a:pPr lvl="1"/>
            <a:r>
              <a:rPr lang="en-US" sz="2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/>
              <a:t> loop (later in the module).</a:t>
            </a:r>
          </a:p>
          <a:p>
            <a:pPr lvl="1"/>
            <a:r>
              <a:rPr lang="en-US" sz="2800" dirty="0">
                <a:solidFill>
                  <a:srgbClr val="AF00DB"/>
                </a:solidFill>
                <a:latin typeface="Consolas" panose="020B0609020204030204" pitchFamily="49" charset="0"/>
              </a:rPr>
              <a:t>do while</a:t>
            </a:r>
            <a:r>
              <a:rPr lang="en-US" sz="2800" dirty="0"/>
              <a:t> loop (later in the module).</a:t>
            </a:r>
          </a:p>
          <a:p>
            <a:r>
              <a:rPr lang="en-US" dirty="0"/>
              <a:t>In a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the number of repetitions depends on a true/false condition. In other words, there must be a limit.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51F21-E3F4-47A2-86AA-94644CA4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7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C2CDA3-2B06-4A29-ADF0-0D13AA8D3B85}"/>
              </a:ext>
            </a:extLst>
          </p:cNvPr>
          <p:cNvGrpSpPr/>
          <p:nvPr/>
        </p:nvGrpSpPr>
        <p:grpSpPr>
          <a:xfrm>
            <a:off x="7107441" y="1294723"/>
            <a:ext cx="4955527" cy="4544221"/>
            <a:chOff x="7107441" y="1294723"/>
            <a:chExt cx="4955527" cy="454422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CE0DFD4F-0A0E-409E-BA7B-C44689608657}"/>
                </a:ext>
              </a:extLst>
            </p:cNvPr>
            <p:cNvSpPr/>
            <p:nvPr/>
          </p:nvSpPr>
          <p:spPr>
            <a:xfrm>
              <a:off x="7768844" y="1802045"/>
              <a:ext cx="2938272" cy="79546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condition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B5102DD-86C9-466C-8909-F4017E3F67B4}"/>
                </a:ext>
              </a:extLst>
            </p:cNvPr>
            <p:cNvSpPr/>
            <p:nvPr/>
          </p:nvSpPr>
          <p:spPr>
            <a:xfrm>
              <a:off x="9103868" y="4380512"/>
              <a:ext cx="268224" cy="2682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5F42F2-EEF8-4AC1-876D-80E9E602A137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9237980" y="1294723"/>
              <a:ext cx="0" cy="50732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85D4C664-7DB3-4F94-A695-F33E015A2881}"/>
                </a:ext>
              </a:extLst>
            </p:cNvPr>
            <p:cNvCxnSpPr>
              <a:cxnSpLocks/>
              <a:stCxn id="6" idx="1"/>
              <a:endCxn id="7" idx="2"/>
            </p:cNvCxnSpPr>
            <p:nvPr/>
          </p:nvCxnSpPr>
          <p:spPr>
            <a:xfrm rot="10800000" flipH="1" flipV="1">
              <a:off x="7768844" y="2199776"/>
              <a:ext cx="1335024" cy="2314848"/>
            </a:xfrm>
            <a:prstGeom prst="bentConnector3">
              <a:avLst>
                <a:gd name="adj1" fmla="val -17123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6EE8A58E-EA6F-402B-84C7-3ED49FB5FEEA}"/>
                </a:ext>
              </a:extLst>
            </p:cNvPr>
            <p:cNvCxnSpPr>
              <a:stCxn id="6" idx="3"/>
              <a:endCxn id="13" idx="0"/>
            </p:cNvCxnSpPr>
            <p:nvPr/>
          </p:nvCxnSpPr>
          <p:spPr>
            <a:xfrm>
              <a:off x="10707116" y="2199776"/>
              <a:ext cx="252476" cy="1004818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F85FD7D-D399-49DB-8282-E9232BB187D6}"/>
                </a:ext>
              </a:extLst>
            </p:cNvPr>
            <p:cNvCxnSpPr>
              <a:cxnSpLocks/>
              <a:stCxn id="13" idx="1"/>
              <a:endCxn id="6" idx="2"/>
            </p:cNvCxnSpPr>
            <p:nvPr/>
          </p:nvCxnSpPr>
          <p:spPr>
            <a:xfrm rot="10800000">
              <a:off x="9237980" y="2597506"/>
              <a:ext cx="618236" cy="905792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316C31-C90C-4625-A29C-365B0E070CC5}"/>
                </a:ext>
              </a:extLst>
            </p:cNvPr>
            <p:cNvCxnSpPr>
              <a:stCxn id="7" idx="4"/>
              <a:endCxn id="14" idx="0"/>
            </p:cNvCxnSpPr>
            <p:nvPr/>
          </p:nvCxnSpPr>
          <p:spPr>
            <a:xfrm>
              <a:off x="9237980" y="4648736"/>
              <a:ext cx="0" cy="59280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A1946D4-B612-4989-BCE9-A7CFF63DB531}"/>
                </a:ext>
              </a:extLst>
            </p:cNvPr>
            <p:cNvSpPr/>
            <p:nvPr/>
          </p:nvSpPr>
          <p:spPr>
            <a:xfrm>
              <a:off x="9856216" y="3204594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statement(s)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116A677-1233-44EB-9725-5CCD28C75C5B}"/>
                </a:ext>
              </a:extLst>
            </p:cNvPr>
            <p:cNvSpPr/>
            <p:nvPr/>
          </p:nvSpPr>
          <p:spPr>
            <a:xfrm>
              <a:off x="8134604" y="5241536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etc.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4B154C-6990-4B2E-943C-84F517165A8E}"/>
                </a:ext>
              </a:extLst>
            </p:cNvPr>
            <p:cNvSpPr txBox="1"/>
            <p:nvPr/>
          </p:nvSpPr>
          <p:spPr>
            <a:xfrm>
              <a:off x="7107441" y="1761448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False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48C9FE-078D-4193-8F3D-07C5E6D549A8}"/>
                </a:ext>
              </a:extLst>
            </p:cNvPr>
            <p:cNvSpPr txBox="1"/>
            <p:nvPr/>
          </p:nvSpPr>
          <p:spPr>
            <a:xfrm>
              <a:off x="10613986" y="1802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True</a:t>
              </a:r>
            </a:p>
          </p:txBody>
        </p:sp>
      </p:grp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F7528617-DB15-3A52-38C5-03A5E563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8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CD09-FEAB-44D8-B702-CE5AB027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</a:t>
            </a:r>
            <a:r>
              <a:rPr lang="en-US" sz="4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dirty="0"/>
              <a:t> example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A3FC7-E81D-495C-9CE7-80D74316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332000"/>
            <a:ext cx="6747441" cy="4896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statement(s) to set up any data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required to control the loop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statement1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repeat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statement2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these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statement3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statements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statement4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carry on 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from here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5B653-7EB6-4D8A-B2A5-5DE4D287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8</a:t>
            </a:fld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E821422-2261-4418-8D38-975C0BAD67D5}"/>
              </a:ext>
            </a:extLst>
          </p:cNvPr>
          <p:cNvGrpSpPr/>
          <p:nvPr/>
        </p:nvGrpSpPr>
        <p:grpSpPr>
          <a:xfrm>
            <a:off x="7107441" y="490051"/>
            <a:ext cx="4955527" cy="5812189"/>
            <a:chOff x="7107441" y="490051"/>
            <a:chExt cx="4955527" cy="5812189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6ED6C70-8118-46E9-A1BE-37B8F2BD49D8}"/>
                </a:ext>
              </a:extLst>
            </p:cNvPr>
            <p:cNvSpPr/>
            <p:nvPr/>
          </p:nvSpPr>
          <p:spPr>
            <a:xfrm>
              <a:off x="7768844" y="997373"/>
              <a:ext cx="2938272" cy="795461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expression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230308-25CA-4D0B-95A3-9A90CA93F2C9}"/>
                </a:ext>
              </a:extLst>
            </p:cNvPr>
            <p:cNvSpPr/>
            <p:nvPr/>
          </p:nvSpPr>
          <p:spPr>
            <a:xfrm>
              <a:off x="9103868" y="4843808"/>
              <a:ext cx="268224" cy="2682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1BFF47-271B-4360-8CEE-4987F2DCB2D6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9237980" y="490051"/>
              <a:ext cx="0" cy="50732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95DFC61-FD16-4B0C-B151-7C9BCEC635E7}"/>
                </a:ext>
              </a:extLst>
            </p:cNvPr>
            <p:cNvCxnSpPr>
              <a:cxnSpLocks/>
              <a:stCxn id="8" idx="1"/>
              <a:endCxn id="9" idx="2"/>
            </p:cNvCxnSpPr>
            <p:nvPr/>
          </p:nvCxnSpPr>
          <p:spPr>
            <a:xfrm rot="10800000" flipH="1" flipV="1">
              <a:off x="7768844" y="1395104"/>
              <a:ext cx="1335024" cy="3582816"/>
            </a:xfrm>
            <a:prstGeom prst="bentConnector3">
              <a:avLst>
                <a:gd name="adj1" fmla="val -17123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208743E9-BB33-48FF-A5EC-08C770ED2D35}"/>
                </a:ext>
              </a:extLst>
            </p:cNvPr>
            <p:cNvCxnSpPr>
              <a:cxnSpLocks/>
              <a:stCxn id="8" idx="3"/>
              <a:endCxn id="20" idx="0"/>
            </p:cNvCxnSpPr>
            <p:nvPr/>
          </p:nvCxnSpPr>
          <p:spPr>
            <a:xfrm>
              <a:off x="10707116" y="1395104"/>
              <a:ext cx="252476" cy="662164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EF783C1-AD79-4F2B-BA16-653C94FC18BC}"/>
                </a:ext>
              </a:extLst>
            </p:cNvPr>
            <p:cNvCxnSpPr>
              <a:cxnSpLocks/>
              <a:stCxn id="15" idx="1"/>
              <a:endCxn id="8" idx="2"/>
            </p:cNvCxnSpPr>
            <p:nvPr/>
          </p:nvCxnSpPr>
          <p:spPr>
            <a:xfrm rot="10800000">
              <a:off x="9237980" y="1792834"/>
              <a:ext cx="618236" cy="278336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0C780F-92F7-442E-A70C-00E59FFC0E5F}"/>
                </a:ext>
              </a:extLst>
            </p:cNvPr>
            <p:cNvCxnSpPr>
              <a:stCxn id="9" idx="4"/>
              <a:endCxn id="16" idx="0"/>
            </p:cNvCxnSpPr>
            <p:nvPr/>
          </p:nvCxnSpPr>
          <p:spPr>
            <a:xfrm>
              <a:off x="9237980" y="5112032"/>
              <a:ext cx="0" cy="59280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CF7B07-ED91-45B0-9A43-C1ADF59D7B46}"/>
                </a:ext>
              </a:extLst>
            </p:cNvPr>
            <p:cNvSpPr/>
            <p:nvPr/>
          </p:nvSpPr>
          <p:spPr>
            <a:xfrm>
              <a:off x="9856216" y="4277490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statement3;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5908AF0-D008-41DF-AC44-910FDD815ADD}"/>
                </a:ext>
              </a:extLst>
            </p:cNvPr>
            <p:cNvSpPr/>
            <p:nvPr/>
          </p:nvSpPr>
          <p:spPr>
            <a:xfrm>
              <a:off x="8134604" y="5704832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statement4;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FA936B-FA10-4B11-8B20-C78B385A54BD}"/>
                </a:ext>
              </a:extLst>
            </p:cNvPr>
            <p:cNvSpPr txBox="1"/>
            <p:nvPr/>
          </p:nvSpPr>
          <p:spPr>
            <a:xfrm>
              <a:off x="7107441" y="95677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False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C4BAAE-F417-4BF5-A4D7-6B7D9863E90B}"/>
                </a:ext>
              </a:extLst>
            </p:cNvPr>
            <p:cNvSpPr txBox="1"/>
            <p:nvPr/>
          </p:nvSpPr>
          <p:spPr>
            <a:xfrm>
              <a:off x="10613986" y="99737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True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D970AEC-2005-468D-9D8E-7E9632F57D30}"/>
                </a:ext>
              </a:extLst>
            </p:cNvPr>
            <p:cNvSpPr/>
            <p:nvPr/>
          </p:nvSpPr>
          <p:spPr>
            <a:xfrm>
              <a:off x="9856216" y="3167379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statement2;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2347022-82BA-4899-8D57-AB17F7088CD3}"/>
                </a:ext>
              </a:extLst>
            </p:cNvPr>
            <p:cNvSpPr/>
            <p:nvPr/>
          </p:nvSpPr>
          <p:spPr>
            <a:xfrm>
              <a:off x="9856216" y="2057268"/>
              <a:ext cx="2206752" cy="59740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onsolas" panose="020B0609020204030204" pitchFamily="49" charset="0"/>
                </a:rPr>
                <a:t>statement1;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E0FD316-0CFB-4154-A682-8F1F8C8966EE}"/>
                </a:ext>
              </a:extLst>
            </p:cNvPr>
            <p:cNvCxnSpPr>
              <a:cxnSpLocks/>
              <a:stCxn id="20" idx="2"/>
              <a:endCxn id="19" idx="0"/>
            </p:cNvCxnSpPr>
            <p:nvPr/>
          </p:nvCxnSpPr>
          <p:spPr>
            <a:xfrm>
              <a:off x="10959592" y="2654676"/>
              <a:ext cx="0" cy="5127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7679ED-B898-453E-B3C3-D4AE365D7CE5}"/>
                </a:ext>
              </a:extLst>
            </p:cNvPr>
            <p:cNvCxnSpPr>
              <a:cxnSpLocks/>
              <a:stCxn id="19" idx="2"/>
              <a:endCxn id="15" idx="0"/>
            </p:cNvCxnSpPr>
            <p:nvPr/>
          </p:nvCxnSpPr>
          <p:spPr>
            <a:xfrm>
              <a:off x="10959592" y="3764787"/>
              <a:ext cx="0" cy="5127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280C04-B042-4538-8C0A-92B69806273D}"/>
              </a:ext>
            </a:extLst>
          </p:cNvPr>
          <p:cNvGrpSpPr/>
          <p:nvPr/>
        </p:nvGrpSpPr>
        <p:grpSpPr>
          <a:xfrm>
            <a:off x="4852416" y="2197476"/>
            <a:ext cx="2205996" cy="914400"/>
            <a:chOff x="4852416" y="2197476"/>
            <a:chExt cx="2205996" cy="91440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FBCBF31-83FB-49CF-8E52-272327D3CC81}"/>
                </a:ext>
              </a:extLst>
            </p:cNvPr>
            <p:cNvSpPr/>
            <p:nvPr/>
          </p:nvSpPr>
          <p:spPr>
            <a:xfrm>
              <a:off x="5510524" y="2197476"/>
              <a:ext cx="1547888" cy="9144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semicolon</a:t>
              </a:r>
              <a:endParaRPr lang="en-GB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A55E63-4868-4B1B-9ECE-3B17193E47FF}"/>
                </a:ext>
              </a:extLst>
            </p:cNvPr>
            <p:cNvCxnSpPr/>
            <p:nvPr/>
          </p:nvCxnSpPr>
          <p:spPr>
            <a:xfrm flipH="1">
              <a:off x="4852416" y="2654676"/>
              <a:ext cx="70967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A2E3E4-6383-4F53-A279-1AB57E5D2D3B}"/>
              </a:ext>
            </a:extLst>
          </p:cNvPr>
          <p:cNvGrpSpPr/>
          <p:nvPr/>
        </p:nvGrpSpPr>
        <p:grpSpPr>
          <a:xfrm>
            <a:off x="183550" y="3005383"/>
            <a:ext cx="2770469" cy="3222617"/>
            <a:chOff x="183550" y="3005383"/>
            <a:chExt cx="2770469" cy="322261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0369C35-D744-4DD7-BD47-D1A6717F8E1F}"/>
                </a:ext>
              </a:extLst>
            </p:cNvPr>
            <p:cNvSpPr/>
            <p:nvPr/>
          </p:nvSpPr>
          <p:spPr>
            <a:xfrm>
              <a:off x="618991" y="5313600"/>
              <a:ext cx="2335028" cy="91440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Repeating statement(s) enclosed in </a:t>
              </a:r>
              <a:r>
                <a:rPr lang="en-US" b="1" dirty="0">
                  <a:latin typeface="Consolas" panose="020B0609020204030204" pitchFamily="49" charset="0"/>
                </a:rPr>
                <a:t>{ }</a:t>
              </a:r>
              <a:endParaRPr lang="en-GB" b="1" dirty="0">
                <a:latin typeface="Consolas" panose="020B0609020204030204" pitchFamily="49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8338AA3-51BE-4FB4-A858-C37C7D316E25}"/>
                </a:ext>
              </a:extLst>
            </p:cNvPr>
            <p:cNvCxnSpPr>
              <a:cxnSpLocks/>
            </p:cNvCxnSpPr>
            <p:nvPr/>
          </p:nvCxnSpPr>
          <p:spPr>
            <a:xfrm>
              <a:off x="183551" y="3035863"/>
              <a:ext cx="26179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E3987C4-2FBD-415B-A204-71826008520B}"/>
                </a:ext>
              </a:extLst>
            </p:cNvPr>
            <p:cNvCxnSpPr>
              <a:cxnSpLocks/>
            </p:cNvCxnSpPr>
            <p:nvPr/>
          </p:nvCxnSpPr>
          <p:spPr>
            <a:xfrm>
              <a:off x="183551" y="4509193"/>
              <a:ext cx="26179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DD300E-8213-48C3-A1C3-264D67ADE6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550" y="3005383"/>
              <a:ext cx="1" cy="279296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75A7CA-1519-4672-93EA-22DCA7B09167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183550" y="5770800"/>
              <a:ext cx="43544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E3F2747-6BAC-AF9D-59EA-6029264B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84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5A96-A1F0-45E2-8391-B7D5CDF0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D234-055F-4070-88BA-B6E18FEE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"Count is 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"Finished looping, count is 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7B95E-8F9D-4164-B952-986349A4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1C18-2D9D-461C-87BF-48086B644113}" type="slidenum">
              <a:rPr lang="en-GB" smtClean="0"/>
              <a:t>9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88C1BA2-C986-3D85-0705-8C0AC111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Iteration using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10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swa-com3041-lecture-template</Template>
  <TotalTime>0</TotalTime>
  <Words>1663</Words>
  <Application>Microsoft Office PowerPoint</Application>
  <PresentationFormat>Widescreen</PresentationFormat>
  <Paragraphs>310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Iteration using while</vt:lpstr>
      <vt:lpstr>Today’s agenda</vt:lpstr>
      <vt:lpstr>Quick recap: Sequence</vt:lpstr>
      <vt:lpstr>Quick recap: Selection (conditionals/if)</vt:lpstr>
      <vt:lpstr>If-else-if exercise</vt:lpstr>
      <vt:lpstr>Iteration (looping)</vt:lpstr>
      <vt:lpstr>Java loop structures</vt:lpstr>
      <vt:lpstr>Java while example </vt:lpstr>
      <vt:lpstr>What is the output?</vt:lpstr>
      <vt:lpstr>What is the output?</vt:lpstr>
      <vt:lpstr>What is the output?</vt:lpstr>
      <vt:lpstr>What is the output?</vt:lpstr>
      <vt:lpstr>Main points to consider</vt:lpstr>
      <vt:lpstr>How many times will I loop?</vt:lpstr>
      <vt:lpstr>How many times will I loop?</vt:lpstr>
      <vt:lpstr>Validation using while (part 1.)</vt:lpstr>
      <vt:lpstr>Validation using while (part 2.)</vt:lpstr>
      <vt:lpstr>Nested while loops</vt:lpstr>
      <vt:lpstr>PowerPoint Presentation</vt:lpstr>
      <vt:lpstr>PowerPoint Presentation</vt:lpstr>
      <vt:lpstr>Loops to control menus</vt:lpstr>
      <vt:lpstr>Pseudocode for the menu</vt:lpstr>
      <vt:lpstr>Program layout</vt:lpstr>
      <vt:lpstr>What is the output?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2021-09-27T09:18:24Z</dcterms:created>
  <dcterms:modified xsi:type="dcterms:W3CDTF">2022-10-11T10:17:11Z</dcterms:modified>
</cp:coreProperties>
</file>