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3" r:id="rId1"/>
  </p:sldMasterIdLst>
  <p:notesMasterIdLst>
    <p:notesMasterId r:id="rId41"/>
  </p:notesMasterIdLst>
  <p:handoutMasterIdLst>
    <p:handoutMasterId r:id="rId42"/>
  </p:handoutMasterIdLst>
  <p:sldIdLst>
    <p:sldId id="270" r:id="rId2"/>
    <p:sldId id="293" r:id="rId3"/>
    <p:sldId id="323" r:id="rId4"/>
    <p:sldId id="322" r:id="rId5"/>
    <p:sldId id="324" r:id="rId6"/>
    <p:sldId id="325" r:id="rId7"/>
    <p:sldId id="326" r:id="rId8"/>
    <p:sldId id="327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21" r:id="rId22"/>
    <p:sldId id="306" r:id="rId23"/>
    <p:sldId id="292" r:id="rId24"/>
    <p:sldId id="332" r:id="rId25"/>
    <p:sldId id="331" r:id="rId26"/>
    <p:sldId id="328" r:id="rId27"/>
    <p:sldId id="329" r:id="rId28"/>
    <p:sldId id="330" r:id="rId29"/>
    <p:sldId id="333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11719E-C65A-4158-9FB4-3466D8A8BBB2}">
          <p14:sldIdLst>
            <p14:sldId id="270"/>
            <p14:sldId id="293"/>
            <p14:sldId id="323"/>
            <p14:sldId id="322"/>
            <p14:sldId id="324"/>
            <p14:sldId id="325"/>
            <p14:sldId id="326"/>
            <p14:sldId id="327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21"/>
            <p14:sldId id="306"/>
            <p14:sldId id="292"/>
            <p14:sldId id="332"/>
            <p14:sldId id="331"/>
            <p14:sldId id="328"/>
            <p14:sldId id="329"/>
            <p14:sldId id="330"/>
            <p14:sldId id="333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A93BA-3DF5-4128-AEDA-16C6AB2BACB5}" v="167" dt="2022-10-17T10:18:07.235"/>
    <p1510:client id="{D29953AC-EC86-8C73-B815-5E295986BD6D}" v="2" dt="2022-10-16T17:43:28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66397" autoAdjust="0"/>
  </p:normalViewPr>
  <p:slideViewPr>
    <p:cSldViewPr snapToGrid="0">
      <p:cViewPr varScale="1">
        <p:scale>
          <a:sx n="41" d="100"/>
          <a:sy n="41" d="100"/>
        </p:scale>
        <p:origin x="656" y="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278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796102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9430091"/>
            <a:ext cx="3850443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979A-9422-4B9D-B734-A27F8169164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590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796102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9430091"/>
            <a:ext cx="3850443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5AB6-2E2B-4A7C-9FF1-3334C3053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3035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536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5AC0F6-3E27-4FB5-91B7-73F28DD168C8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59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C887C5-6748-4659-AE6B-6BA3BC108754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659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Could we do this without the nested loop?</a:t>
            </a:r>
          </a:p>
          <a:p>
            <a:endParaRPr lang="en-US" altLang="en-US" dirty="0"/>
          </a:p>
          <a:p>
            <a:r>
              <a:rPr lang="en-US" altLang="en-US" dirty="0"/>
              <a:t>What other options are there?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5AC0F6-3E27-4FB5-91B7-73F28DD168C8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986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idiomatic</a:t>
            </a:r>
            <a:r>
              <a:rPr lang="en-GB" i="0" dirty="0"/>
              <a:t> infinite loop</a:t>
            </a:r>
          </a:p>
          <a:p>
            <a:endParaRPr lang="en-GB" i="0" dirty="0"/>
          </a:p>
          <a:p>
            <a:r>
              <a:rPr lang="en-GB" i="0" dirty="0"/>
              <a:t>Equivalent to:</a:t>
            </a:r>
          </a:p>
          <a:p>
            <a:endParaRPr lang="en-GB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GB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333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192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loop will exit after the user has entered one of the acceptable values.</a:t>
            </a:r>
          </a:p>
          <a:p>
            <a:endParaRPr lang="en-GB" dirty="0"/>
          </a:p>
          <a:p>
            <a:r>
              <a:rPr lang="en-GB" dirty="0"/>
              <a:t>This is unlikely to be the required behaviour – in a later modification to the example, this behaviour is changed so that only if the user selects the </a:t>
            </a:r>
            <a:r>
              <a:rPr lang="en-GB"/>
              <a:t>quit option.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523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283EED-698E-47CD-BFAB-8407AE3B0AAB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958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84B341-6C45-4FFA-AF17-9E62FF7E2DC2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47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072105-ED5C-4AD7-A24A-23BE2D69FD1E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546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6CA3A3-31E5-41BD-8793-8C95AF27BEBA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92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School of Computing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997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BAE202-F84B-499A-B8F5-952F08B38B84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07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2C95B6-3150-452A-A948-D79F36C531C7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445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D9800C-3EA8-4978-91ED-4C6001417AB8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625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9D1DF6-DC99-40D6-BBCD-58CF40060385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69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4668BA-BD04-43B9-86FE-2361C71D0F12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357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4668BA-BD04-43B9-86FE-2361C71D0F12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09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5E98F-955C-4C75-854F-8C1E9320B5BB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76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60ED50-8D4C-4B1D-B1CD-3DF4AC528FF1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84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C887C5-6748-4659-AE6B-6BA3BC108754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45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AA8E25-87E8-4DAF-90BA-CB32B416C8AC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57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95562A-AFBA-4809-888F-7FC2530A1394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38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D864-50FD-4DEA-B00C-882D920E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56642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EFDF2-A489-4922-9B81-A80E465C3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75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34600" y="1190625"/>
            <a:ext cx="1702906" cy="4986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9999" y="365125"/>
            <a:ext cx="957457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73A32-8877-4135-A724-11CDF321B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8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A7FC5F-5284-4F8F-A39C-CEEEA1856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65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34635-B250-477C-BE9E-EB1F4DC52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2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68F24-52B7-443B-82F1-FB9CE1C38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66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9999" y="1295400"/>
            <a:ext cx="5659801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665306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8785B9-1E90-41CD-94D0-30EE2A749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18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352551"/>
            <a:ext cx="5637576" cy="502338"/>
          </a:xfrm>
        </p:spPr>
        <p:txBody>
          <a:bodyPr anchor="ctr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981200"/>
            <a:ext cx="5637576" cy="42084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52551"/>
            <a:ext cx="5665306" cy="502338"/>
          </a:xfrm>
        </p:spPr>
        <p:txBody>
          <a:bodyPr anchor="ctr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81200"/>
            <a:ext cx="5665306" cy="42084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60000" y="325500"/>
            <a:ext cx="9470895" cy="795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6A934C-4EA2-4DC5-9A7F-808754B4CC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96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15E18A-E9DC-47F4-8361-3D80EFFF9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76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D1F2CCB-7183-4B32-9E4C-98D9DA9F5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67C960-56C0-4ACC-8F28-4B50A6A8E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74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457200"/>
            <a:ext cx="550740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67425" y="1247775"/>
            <a:ext cx="5770081" cy="48863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2057400"/>
            <a:ext cx="550740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AAC43B7-415A-430C-B1BF-B2DCDD4FE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56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5500"/>
            <a:ext cx="9470895" cy="795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332000"/>
            <a:ext cx="11477506" cy="489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6942" y="6516000"/>
            <a:ext cx="5005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325500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032023-272A-40DB-B1ED-CBA4696D21F7}"/>
              </a:ext>
            </a:extLst>
          </p:cNvPr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29595E46-0DEC-4485-8B45-08BB8F9D9A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292937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4CD2EB9-7202-4005-B096-932DEE34E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E7A4185-FC43-4999-8D4F-4F169D98AC50}"/>
              </a:ext>
            </a:extLst>
          </p:cNvPr>
          <p:cNvSpPr txBox="1">
            <a:spLocks/>
          </p:cNvSpPr>
          <p:nvPr userDrawn="1"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5BC3EEBC-8848-48BC-9E86-2856C4334E59}" type="slidenum">
              <a:rPr lang="en-GB" smtClean="0"/>
              <a:pPr lvl="0"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60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50" r:id="rId1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Iteration continued…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B16CF1A-189B-4D4D-9DBC-D6F06659A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and do … while loops</a:t>
            </a:r>
            <a:r>
              <a:rPr lang="en-GB"/>
              <a:t>; 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59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for – loops decomposed 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360000" y="1332000"/>
            <a:ext cx="5316405" cy="48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initialise counter;</a:t>
            </a:r>
          </a:p>
          <a:p>
            <a:pPr marL="0" indent="0">
              <a:buNone/>
            </a:pP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(condition is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statement(s);</a:t>
            </a:r>
          </a:p>
          <a:p>
            <a:pPr marL="0" indent="0">
              <a:buNone/>
            </a:pP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end action;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6389" name="Straight Arrow Connector 7"/>
          <p:cNvCxnSpPr>
            <a:cxnSpLocks noChangeShapeType="1"/>
            <a:stCxn id="16" idx="1"/>
          </p:cNvCxnSpPr>
          <p:nvPr/>
        </p:nvCxnSpPr>
        <p:spPr bwMode="auto">
          <a:xfrm flipH="1">
            <a:off x="4370119" y="1587859"/>
            <a:ext cx="1485531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Straight Arrow Connector 12"/>
          <p:cNvCxnSpPr>
            <a:cxnSpLocks noChangeShapeType="1"/>
          </p:cNvCxnSpPr>
          <p:nvPr/>
        </p:nvCxnSpPr>
        <p:spPr bwMode="auto">
          <a:xfrm flipH="1">
            <a:off x="3645725" y="4688880"/>
            <a:ext cx="22099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Straight Arrow Connector 14"/>
          <p:cNvCxnSpPr>
            <a:cxnSpLocks noChangeShapeType="1"/>
            <a:stCxn id="19" idx="1"/>
          </p:cNvCxnSpPr>
          <p:nvPr/>
        </p:nvCxnSpPr>
        <p:spPr bwMode="auto">
          <a:xfrm flipH="1">
            <a:off x="5425434" y="2661074"/>
            <a:ext cx="43021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B95472C-CF34-41C2-91C1-C9C795A00F65}"/>
              </a:ext>
            </a:extLst>
          </p:cNvPr>
          <p:cNvSpPr/>
          <p:nvPr/>
        </p:nvSpPr>
        <p:spPr>
          <a:xfrm>
            <a:off x="5855650" y="1284631"/>
            <a:ext cx="5794044" cy="606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/>
              <a:t>Normally an integer counter, used to control the loop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287DF8-3D84-45B5-BE0D-701B964304E7}"/>
              </a:ext>
            </a:extLst>
          </p:cNvPr>
          <p:cNvSpPr/>
          <p:nvPr/>
        </p:nvSpPr>
        <p:spPr>
          <a:xfrm>
            <a:off x="5855650" y="2163681"/>
            <a:ext cx="5976350" cy="9947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/>
              <a:t>condition must be true to continue with iteration to enter the body of the while loop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218322-E74E-47C5-8D3F-B9803C34F795}"/>
              </a:ext>
            </a:extLst>
          </p:cNvPr>
          <p:cNvSpPr/>
          <p:nvPr/>
        </p:nvSpPr>
        <p:spPr>
          <a:xfrm>
            <a:off x="5855650" y="4231680"/>
            <a:ext cx="597635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/>
              <a:t>Normally increment or decrement the counter after each iteration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FDF2F13-B26A-4B5F-8F8A-6410AE2BDEA5}"/>
              </a:ext>
            </a:extLst>
          </p:cNvPr>
          <p:cNvSpPr/>
          <p:nvPr/>
        </p:nvSpPr>
        <p:spPr>
          <a:xfrm>
            <a:off x="1143989" y="5381921"/>
            <a:ext cx="9904021" cy="8775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Essentially, </a:t>
            </a:r>
            <a:r>
              <a:rPr lang="en-GB" b="1" dirty="0" err="1">
                <a:solidFill>
                  <a:schemeClr val="accent1"/>
                </a:solidFill>
              </a:rPr>
              <a:t>for..loops</a:t>
            </a:r>
            <a:r>
              <a:rPr lang="en-GB" b="1" dirty="0">
                <a:solidFill>
                  <a:schemeClr val="accent1"/>
                </a:solidFill>
              </a:rPr>
              <a:t> are a while loop using this pattern but with more concise syntax.  You’ll often here the term </a:t>
            </a:r>
            <a:r>
              <a:rPr lang="en-GB" b="1" i="1" dirty="0">
                <a:solidFill>
                  <a:schemeClr val="accent1"/>
                </a:solidFill>
              </a:rPr>
              <a:t>Syntactic Sugar</a:t>
            </a:r>
            <a:r>
              <a:rPr lang="en-GB" b="1" dirty="0">
                <a:solidFill>
                  <a:schemeClr val="accent1"/>
                </a:solidFill>
              </a:rPr>
              <a:t> for such situations.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3CED0AB-E68A-4326-A54C-B2DF768BB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46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for – loops			</a:t>
            </a:r>
            <a:endParaRPr lang="en-GB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99236" y="4310398"/>
            <a:ext cx="3536042" cy="19161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17" tIns="45709" rIns="91417" bIns="45709"/>
          <a:lstStyle>
            <a:lvl1pPr eaLnBrk="0" hangingPunct="0">
              <a:spcBef>
                <a:spcPct val="25000"/>
              </a:spcBef>
              <a:buClr>
                <a:schemeClr val="tx2"/>
              </a:buClr>
              <a:buSzPct val="60000"/>
              <a:buFont typeface="Wingdings" pitchFamily="2" charset="2"/>
              <a:tabLst>
                <a:tab pos="354013" algn="l"/>
                <a:tab pos="720725" algn="l"/>
              </a:tabLst>
              <a:defRPr sz="27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tabLst>
                <a:tab pos="354013" algn="l"/>
                <a:tab pos="72072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tabLst>
                <a:tab pos="354013" algn="l"/>
                <a:tab pos="720725" algn="l"/>
              </a:tabLst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354013" algn="l"/>
                <a:tab pos="72072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tabLst>
                <a:tab pos="354013" algn="l"/>
                <a:tab pos="72072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tabLst>
                <a:tab pos="354013" algn="l"/>
                <a:tab pos="72072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tabLst>
                <a:tab pos="354013" algn="l"/>
                <a:tab pos="72072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tabLst>
                <a:tab pos="354013" algn="l"/>
                <a:tab pos="72072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tabLst>
                <a:tab pos="354013" algn="l"/>
                <a:tab pos="72072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>
              <a:spcBef>
                <a:spcPts val="400"/>
              </a:spcBef>
              <a:buClr>
                <a:schemeClr val="accent1"/>
              </a:buClr>
              <a:buSzPct val="65000"/>
            </a:pPr>
            <a:r>
              <a:rPr lang="en-GB" alt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Output: </a:t>
            </a:r>
          </a:p>
          <a:p>
            <a:pPr>
              <a:spcBef>
                <a:spcPts val="400"/>
              </a:spcBef>
              <a:buClr>
                <a:schemeClr val="accent1"/>
              </a:buClr>
              <a:buSzPct val="65000"/>
            </a:pPr>
            <a:r>
              <a:rPr lang="en-GB" alt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counter variable is 1</a:t>
            </a:r>
          </a:p>
          <a:p>
            <a:pPr>
              <a:spcBef>
                <a:spcPts val="400"/>
              </a:spcBef>
              <a:buClr>
                <a:schemeClr val="accent1"/>
              </a:buClr>
              <a:buSzPct val="65000"/>
            </a:pPr>
            <a:r>
              <a:rPr lang="en-GB" alt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counter variable is 2</a:t>
            </a:r>
          </a:p>
          <a:p>
            <a:pPr>
              <a:spcBef>
                <a:spcPts val="400"/>
              </a:spcBef>
              <a:buClr>
                <a:schemeClr val="accent1"/>
              </a:buClr>
              <a:buSzPct val="65000"/>
            </a:pPr>
            <a:r>
              <a:rPr lang="en-GB" alt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counter variable is 3</a:t>
            </a:r>
          </a:p>
          <a:p>
            <a:pPr>
              <a:spcBef>
                <a:spcPts val="400"/>
              </a:spcBef>
              <a:buClr>
                <a:schemeClr val="accent1"/>
              </a:buClr>
              <a:buSzPct val="65000"/>
            </a:pPr>
            <a:r>
              <a:rPr lang="en-GB" alt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counter variable is 4</a:t>
            </a:r>
          </a:p>
          <a:p>
            <a:pPr>
              <a:spcBef>
                <a:spcPts val="400"/>
              </a:spcBef>
              <a:buClr>
                <a:schemeClr val="accent1"/>
              </a:buClr>
              <a:buSzPct val="65000"/>
            </a:pPr>
            <a:r>
              <a:rPr lang="en-GB" alt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counter variable is 5</a:t>
            </a:r>
          </a:p>
          <a:p>
            <a:pPr>
              <a:spcBef>
                <a:spcPts val="400"/>
              </a:spcBef>
              <a:buClr>
                <a:schemeClr val="accent1"/>
              </a:buClr>
              <a:buSzPct val="65000"/>
            </a:pPr>
            <a:endParaRPr lang="en-GB" altLang="en-US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accent1"/>
              </a:buClr>
              <a:buSzPct val="65000"/>
            </a:pPr>
            <a:endParaRPr lang="en-GB" altLang="en-US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24E76-F2E2-4D29-A646-C2830984D1C8}"/>
              </a:ext>
            </a:extLst>
          </p:cNvPr>
          <p:cNvSpPr txBox="1"/>
          <p:nvPr/>
        </p:nvSpPr>
        <p:spPr>
          <a:xfrm>
            <a:off x="383720" y="1393602"/>
            <a:ext cx="978353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TestForLoop</a:t>
            </a:r>
            <a:endParaRPr lang="en-GB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 for loop that iterates 5 times. Each time the loop</a:t>
            </a:r>
            <a:endParaRPr lang="en-GB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is executed, the value of counter is incremented</a:t>
            </a:r>
            <a:endParaRPr lang="en-GB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counter &lt; </a:t>
            </a:r>
            <a:r>
              <a:rPr lang="en-GB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counter++)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counter variable is 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counter);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 </a:t>
            </a:r>
            <a:r>
              <a:rPr lang="en-GB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end of for loop</a:t>
            </a:r>
            <a:endParaRPr lang="en-GB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r>
              <a:rPr lang="en-GB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end of main method</a:t>
            </a:r>
            <a:endParaRPr lang="en-GB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GB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end of class</a:t>
            </a:r>
            <a:endParaRPr lang="en-GB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83ABC-F994-4828-9633-115B1F33A5A3}"/>
              </a:ext>
            </a:extLst>
          </p:cNvPr>
          <p:cNvSpPr txBox="1"/>
          <p:nvPr/>
        </p:nvSpPr>
        <p:spPr>
          <a:xfrm>
            <a:off x="8851074" y="1790171"/>
            <a:ext cx="39861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4000" b="1" dirty="0">
                <a:solidFill>
                  <a:schemeClr val="accent1"/>
                </a:solidFill>
              </a:rPr>
              <a:t>Output ?</a:t>
            </a:r>
            <a:endParaRPr lang="en-GB" sz="40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1FA637-FE5F-4F1B-A2F1-631AB3AAF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1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for – loops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480131"/>
          </a:xfrm>
        </p:spPr>
        <p:txBody>
          <a:bodyPr>
            <a:spAutoFit/>
          </a:bodyPr>
          <a:lstStyle/>
          <a:p>
            <a:pPr marL="360000" indent="-360000">
              <a:spcBef>
                <a:spcPts val="1200"/>
              </a:spcBef>
              <a:buSzPct val="55000"/>
              <a:buFont typeface="Wingdings" pitchFamily="2" charset="2"/>
              <a:buChar char="l"/>
              <a:defRPr/>
            </a:pPr>
            <a:r>
              <a:rPr lang="en-GB" dirty="0">
                <a:ea typeface="+mn-ea"/>
              </a:rPr>
              <a:t>To find the sum of integers between 1 and 10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1B62B-62C7-448D-BB86-DD9650CC5E44}"/>
              </a:ext>
            </a:extLst>
          </p:cNvPr>
          <p:cNvSpPr txBox="1"/>
          <p:nvPr/>
        </p:nvSpPr>
        <p:spPr>
          <a:xfrm>
            <a:off x="756557" y="2499851"/>
            <a:ext cx="106788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counter &lt;= </a:t>
            </a:r>
            <a:r>
              <a:rPr lang="en-GB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counter++)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total += counter;   </a:t>
            </a:r>
            <a:r>
              <a:rPr lang="en-GB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or total = total + counter;</a:t>
            </a:r>
            <a:endParaRPr lang="en-GB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sum of integers between 1 and 10 is "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total);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C4A11-4F62-4A44-8556-D47284D5F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15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Your turn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83720" y="1646813"/>
            <a:ext cx="10545536" cy="3898503"/>
          </a:xfrm>
        </p:spPr>
        <p:txBody>
          <a:bodyPr>
            <a:spAutoFit/>
          </a:bodyPr>
          <a:lstStyle/>
          <a:p>
            <a:pPr marL="514350" indent="-514350">
              <a:spcBef>
                <a:spcPts val="600"/>
              </a:spcBef>
              <a:buSzPct val="100000"/>
              <a:buFont typeface="+mj-lt"/>
              <a:buAutoNum type="arabicPeriod"/>
              <a:defRPr/>
            </a:pPr>
            <a:r>
              <a:rPr lang="en-GB" sz="3200" dirty="0">
                <a:cs typeface="Courier New" pitchFamily="49" charset="0"/>
              </a:rPr>
              <a:t>Write a </a:t>
            </a:r>
            <a:r>
              <a:rPr lang="en-GB" sz="3200" b="1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GB" sz="3200" dirty="0">
                <a:cs typeface="Courier New" pitchFamily="49" charset="0"/>
              </a:rPr>
              <a:t> loop to print the numbers from 1 to 100 in units of 5</a:t>
            </a:r>
            <a:endParaRPr lang="en-GB" dirty="0"/>
          </a:p>
          <a:p>
            <a:pPr marL="514350" indent="-514350">
              <a:buFont typeface="+mj-lt"/>
              <a:buAutoNum type="arabicPeriod"/>
              <a:defRPr/>
            </a:pPr>
            <a:endParaRPr lang="en-GB" sz="3200" dirty="0">
              <a:cs typeface="Courier New" pitchFamily="49" charset="0"/>
            </a:endParaRPr>
          </a:p>
          <a:p>
            <a:pPr marL="514350" indent="-514350">
              <a:spcBef>
                <a:spcPts val="600"/>
              </a:spcBef>
              <a:buSzPct val="100000"/>
              <a:buFont typeface="+mj-lt"/>
              <a:buAutoNum type="arabicPeriod"/>
              <a:defRPr/>
            </a:pPr>
            <a:r>
              <a:rPr lang="en-GB" sz="3200" dirty="0">
                <a:cs typeface="Courier New" pitchFamily="49" charset="0"/>
              </a:rPr>
              <a:t>Write a </a:t>
            </a:r>
            <a:r>
              <a:rPr lang="en-GB" sz="3200" b="1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GB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200" dirty="0">
                <a:cs typeface="Courier New" pitchFamily="49" charset="0"/>
              </a:rPr>
              <a:t>loop to print the numbers from 100 to 1 in units of 5</a:t>
            </a:r>
          </a:p>
          <a:p>
            <a:pPr marL="514350" indent="-514350">
              <a:spcBef>
                <a:spcPts val="600"/>
              </a:spcBef>
              <a:buSzPct val="100000"/>
              <a:buFont typeface="+mj-lt"/>
              <a:buAutoNum type="arabicPeriod"/>
              <a:defRPr/>
            </a:pPr>
            <a:endParaRPr lang="en-GB" sz="3200" dirty="0">
              <a:cs typeface="Courier New" pitchFamily="49" charset="0"/>
            </a:endParaRPr>
          </a:p>
          <a:p>
            <a:pPr marL="514350" indent="-514350">
              <a:spcBef>
                <a:spcPts val="600"/>
              </a:spcBef>
              <a:buSzPct val="100000"/>
              <a:buFont typeface="+mj-lt"/>
              <a:buAutoNum type="arabicPeriod"/>
              <a:defRPr/>
            </a:pPr>
            <a:r>
              <a:rPr lang="en-GB" sz="3200" dirty="0">
                <a:cs typeface="Courier New" pitchFamily="49" charset="0"/>
              </a:rPr>
              <a:t>Write a </a:t>
            </a:r>
            <a:r>
              <a:rPr lang="en-GB" sz="3200" b="1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GB" sz="3200" dirty="0">
                <a:cs typeface="Courier New" pitchFamily="49" charset="0"/>
              </a:rPr>
              <a:t> loop to print a line of 20 star characters.</a:t>
            </a: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F769EC3-1833-4E5B-A0A9-752EF639E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13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Your turn – Answer (1)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424732"/>
          </a:xfrm>
        </p:spPr>
        <p:txBody>
          <a:bodyPr>
            <a:spAutoFit/>
          </a:bodyPr>
          <a:lstStyle/>
          <a:p>
            <a:pPr marL="0" indent="0">
              <a:spcBef>
                <a:spcPts val="6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2400" b="1" dirty="0">
                <a:cs typeface="Courier New" pitchFamily="49" charset="0"/>
              </a:rPr>
              <a:t>1.	Write a for loop to print the numbers from 1 to 100 in units of 5</a:t>
            </a:r>
            <a:endParaRPr lang="en-GB" dirty="0"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C1315-34F5-4D41-B402-03F3CC1DFF9E}"/>
              </a:ext>
            </a:extLst>
          </p:cNvPr>
          <p:cNvSpPr txBox="1"/>
          <p:nvPr/>
        </p:nvSpPr>
        <p:spPr>
          <a:xfrm>
            <a:off x="360000" y="2305615"/>
            <a:ext cx="82486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8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sz="28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sz="28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nn-NO" sz="28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 &lt;= </a:t>
            </a:r>
            <a:r>
              <a:rPr lang="nn-NO" sz="28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 = i + </a:t>
            </a:r>
            <a:r>
              <a:rPr lang="nn-NO" sz="28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sz="28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28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28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sz="28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28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28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0926BA-A1C8-48FA-B779-80CACBB90689}"/>
              </a:ext>
            </a:extLst>
          </p:cNvPr>
          <p:cNvSpPr txBox="1"/>
          <p:nvPr/>
        </p:nvSpPr>
        <p:spPr>
          <a:xfrm>
            <a:off x="8277101" y="2291531"/>
            <a:ext cx="3585606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42925" indent="0">
              <a:buNone/>
              <a:defRPr/>
            </a:pP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542925" indent="0">
              <a:buNone/>
              <a:defRPr/>
            </a:pP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542925" indent="0">
              <a:buNone/>
              <a:defRPr/>
            </a:pP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542925" indent="0">
              <a:buNone/>
              <a:defRPr/>
            </a:pP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542925" indent="0">
              <a:buNone/>
              <a:defRPr/>
            </a:pP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</a:p>
          <a:p>
            <a:pPr marL="542925" indent="0">
              <a:buNone/>
              <a:defRPr/>
            </a:pP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A06F82A-05A2-4D5A-BA66-E18208A28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76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Your turn – Answer (2)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432683"/>
          </a:xfrm>
        </p:spPr>
        <p:txBody>
          <a:bodyPr>
            <a:spAutoFit/>
          </a:bodyPr>
          <a:lstStyle/>
          <a:p>
            <a:pPr marL="0" indent="0">
              <a:spcBef>
                <a:spcPts val="6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2400" b="1" dirty="0">
                <a:cs typeface="Courier New" pitchFamily="49" charset="0"/>
              </a:rPr>
              <a:t>2.	Write a for loop to print the numbers from 100 to 1 in units of 5</a:t>
            </a:r>
            <a:endParaRPr lang="nn-NO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36500-16CC-4F7B-9A71-81BF7FC34AA1}"/>
              </a:ext>
            </a:extLst>
          </p:cNvPr>
          <p:cNvSpPr txBox="1"/>
          <p:nvPr/>
        </p:nvSpPr>
        <p:spPr>
          <a:xfrm>
            <a:off x="383721" y="2305615"/>
            <a:ext cx="73369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8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sz="28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sz="28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nn-NO" sz="28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 &gt;= </a:t>
            </a:r>
            <a:r>
              <a:rPr lang="nn-NO" sz="28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 = i - </a:t>
            </a:r>
            <a:r>
              <a:rPr lang="nn-NO" sz="28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sz="28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28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28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sz="28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28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28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04BDF-DE6F-403C-A9C4-B56ED92072F4}"/>
              </a:ext>
            </a:extLst>
          </p:cNvPr>
          <p:cNvSpPr txBox="1"/>
          <p:nvPr/>
        </p:nvSpPr>
        <p:spPr>
          <a:xfrm>
            <a:off x="8444593" y="2090171"/>
            <a:ext cx="3418114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542925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nn-NO" dirty="0"/>
              <a:t>Output:</a:t>
            </a:r>
          </a:p>
          <a:p>
            <a:r>
              <a:rPr lang="nn-NO" dirty="0"/>
              <a:t>100</a:t>
            </a:r>
          </a:p>
          <a:p>
            <a:r>
              <a:rPr lang="nn-NO" dirty="0"/>
              <a:t>95</a:t>
            </a:r>
          </a:p>
          <a:p>
            <a:r>
              <a:rPr lang="nn-NO" dirty="0"/>
              <a:t>...</a:t>
            </a:r>
          </a:p>
          <a:p>
            <a:r>
              <a:rPr lang="nn-NO" dirty="0"/>
              <a:t>10</a:t>
            </a:r>
          </a:p>
          <a:p>
            <a:r>
              <a:rPr lang="nn-NO" dirty="0"/>
              <a:t>5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C755DE4-4D38-45C1-9BDF-C76264F02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47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CFF92A0-9701-4704-B25F-EDDB834199F2}"/>
              </a:ext>
            </a:extLst>
          </p:cNvPr>
          <p:cNvSpPr txBox="1"/>
          <p:nvPr/>
        </p:nvSpPr>
        <p:spPr>
          <a:xfrm>
            <a:off x="6606425" y="4673856"/>
            <a:ext cx="5355772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542925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Output:</a:t>
            </a:r>
          </a:p>
          <a:p>
            <a:br>
              <a:rPr lang="en-GB" dirty="0"/>
            </a:br>
            <a:r>
              <a:rPr lang="en-GB" dirty="0"/>
              <a:t>********************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50CE3-C3D1-454C-999D-F964824F34E4}"/>
              </a:ext>
            </a:extLst>
          </p:cNvPr>
          <p:cNvSpPr txBox="1"/>
          <p:nvPr/>
        </p:nvSpPr>
        <p:spPr>
          <a:xfrm>
            <a:off x="881742" y="2091622"/>
            <a:ext cx="993865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8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sz="28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sz="28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nn-NO" sz="28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nn-NO" sz="28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sz="28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28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28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28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sz="28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28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28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nn-NO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Your turn – Answer (3)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432683"/>
          </a:xfrm>
        </p:spPr>
        <p:txBody>
          <a:bodyPr>
            <a:spAutoFit/>
          </a:bodyPr>
          <a:lstStyle/>
          <a:p>
            <a:pPr marL="0" indent="0">
              <a:spcBef>
                <a:spcPts val="6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2400" b="1" dirty="0">
                <a:cs typeface="Courier New" pitchFamily="49" charset="0"/>
              </a:rPr>
              <a:t>3.	Write a 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sz="2400" b="1" dirty="0">
                <a:cs typeface="Courier New" pitchFamily="49" charset="0"/>
              </a:rPr>
              <a:t> loop to print a line of 20 star characters.</a:t>
            </a:r>
            <a:endParaRPr lang="nn-NO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7"/>
          <p:cNvCxnSpPr>
            <a:cxnSpLocks noChangeShapeType="1"/>
          </p:cNvCxnSpPr>
          <p:nvPr/>
        </p:nvCxnSpPr>
        <p:spPr bwMode="auto">
          <a:xfrm flipH="1">
            <a:off x="6557557" y="3225707"/>
            <a:ext cx="129514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7"/>
          <p:cNvCxnSpPr>
            <a:cxnSpLocks noChangeShapeType="1"/>
            <a:endCxn id="12" idx="1"/>
          </p:cNvCxnSpPr>
          <p:nvPr/>
        </p:nvCxnSpPr>
        <p:spPr bwMode="auto">
          <a:xfrm>
            <a:off x="5464629" y="5366353"/>
            <a:ext cx="1141796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84E823-8FDA-43F9-A13B-E4F0AF9C0458}"/>
              </a:ext>
            </a:extLst>
          </p:cNvPr>
          <p:cNvSpPr/>
          <p:nvPr/>
        </p:nvSpPr>
        <p:spPr>
          <a:xfrm>
            <a:off x="7852697" y="2768507"/>
            <a:ext cx="330134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/>
              <a:t>The operation being repeated 20 times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0A8D317-833B-4277-A905-F17D17797B78}"/>
              </a:ext>
            </a:extLst>
          </p:cNvPr>
          <p:cNvSpPr/>
          <p:nvPr/>
        </p:nvSpPr>
        <p:spPr>
          <a:xfrm>
            <a:off x="2947060" y="4993239"/>
            <a:ext cx="2517569" cy="746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 produce this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B48846-CD9F-476E-908A-5A8735962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15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Your turn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83720" y="2197893"/>
            <a:ext cx="11478986" cy="2708434"/>
          </a:xfrm>
        </p:spPr>
        <p:txBody>
          <a:bodyPr>
            <a:spAutoFit/>
          </a:bodyPr>
          <a:lstStyle/>
          <a:p>
            <a:pPr marL="0" indent="0">
              <a:spcBef>
                <a:spcPts val="600"/>
              </a:spcBef>
              <a:buSzPct val="100000"/>
              <a:buNone/>
              <a:defRPr/>
            </a:pPr>
            <a:r>
              <a:rPr lang="en-GB" sz="3200" dirty="0">
                <a:cs typeface="Courier New" pitchFamily="49" charset="0"/>
              </a:rPr>
              <a:t>What would you now do to print 5 lines of these 20 star characters ?</a:t>
            </a:r>
          </a:p>
          <a:p>
            <a:pPr marL="514350" indent="-514350">
              <a:spcBef>
                <a:spcPts val="600"/>
              </a:spcBef>
              <a:buSzPct val="100000"/>
              <a:buFont typeface="+mj-lt"/>
              <a:buAutoNum type="arabicPeriod" startAt="4"/>
              <a:defRPr/>
            </a:pPr>
            <a:endParaRPr lang="en-GB" sz="3200" dirty="0"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SzPct val="100000"/>
              <a:buNone/>
              <a:defRPr/>
            </a:pPr>
            <a:r>
              <a:rPr lang="en-GB" sz="3200" b="1" dirty="0">
                <a:cs typeface="Courier New" pitchFamily="49" charset="0"/>
              </a:rPr>
              <a:t>Write some code using </a:t>
            </a:r>
            <a:r>
              <a:rPr lang="en-GB" sz="3200" b="1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GB" sz="3200" b="1" dirty="0">
                <a:cs typeface="Courier New" pitchFamily="49" charset="0"/>
              </a:rPr>
              <a:t>-loops to print 5 lines of 20 star characters.</a:t>
            </a: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1E68A87-CDDE-4396-8784-A6E00B0A1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958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308BD9-30B5-4424-A6C2-76634225A163}"/>
              </a:ext>
            </a:extLst>
          </p:cNvPr>
          <p:cNvSpPr txBox="1"/>
          <p:nvPr/>
        </p:nvSpPr>
        <p:spPr>
          <a:xfrm>
            <a:off x="5146221" y="3978459"/>
            <a:ext cx="6716486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542925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nn-NO" dirty="0"/>
              <a:t>Output: ********************</a:t>
            </a:r>
          </a:p>
          <a:p>
            <a:r>
              <a:rPr lang="nn-NO" dirty="0"/>
              <a:t>		  ********************</a:t>
            </a:r>
          </a:p>
          <a:p>
            <a:r>
              <a:rPr lang="nn-NO" dirty="0"/>
              <a:t>		  ********************</a:t>
            </a:r>
          </a:p>
          <a:p>
            <a:r>
              <a:rPr lang="nn-NO" dirty="0"/>
              <a:t>		  ********************</a:t>
            </a:r>
          </a:p>
          <a:p>
            <a:r>
              <a:rPr lang="nn-NO" dirty="0"/>
              <a:t>		  ********************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895843-98B4-4433-A156-29117A8D1D11}"/>
              </a:ext>
            </a:extLst>
          </p:cNvPr>
          <p:cNvSpPr txBox="1"/>
          <p:nvPr/>
        </p:nvSpPr>
        <p:spPr>
          <a:xfrm>
            <a:off x="383720" y="1976871"/>
            <a:ext cx="594360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&lt; </a:t>
            </a:r>
            <a:r>
              <a:rPr lang="en-GB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GB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Your turn – Answer (4)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432683"/>
          </a:xfrm>
        </p:spPr>
        <p:txBody>
          <a:bodyPr>
            <a:spAutoFit/>
          </a:bodyPr>
          <a:lstStyle/>
          <a:p>
            <a:pPr marL="0" indent="0">
              <a:spcBef>
                <a:spcPts val="6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2400" b="1" dirty="0">
                <a:cs typeface="Courier New" pitchFamily="49" charset="0"/>
              </a:rPr>
              <a:t>4.	Write some code using 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sz="2400" b="1" dirty="0">
                <a:cs typeface="Courier New" pitchFamily="49" charset="0"/>
              </a:rPr>
              <a:t> loops to print 5 lines of 20 star characters.</a:t>
            </a:r>
            <a:endParaRPr lang="nn-NO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7"/>
          <p:cNvCxnSpPr>
            <a:cxnSpLocks noChangeShapeType="1"/>
          </p:cNvCxnSpPr>
          <p:nvPr/>
        </p:nvCxnSpPr>
        <p:spPr bwMode="auto">
          <a:xfrm flipH="1" flipV="1">
            <a:off x="6327322" y="2879541"/>
            <a:ext cx="1391352" cy="422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230627-5445-4D63-91E0-2ECA7C2A5816}"/>
              </a:ext>
            </a:extLst>
          </p:cNvPr>
          <p:cNvSpPr/>
          <p:nvPr/>
        </p:nvSpPr>
        <p:spPr>
          <a:xfrm>
            <a:off x="7729352" y="2422341"/>
            <a:ext cx="2731325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/>
              <a:t>This produces one line of 20 characters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E28B93-50FC-4DD0-84CF-A4B3D96E1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839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/>
              <a:t>Gotcha !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83720" y="1323474"/>
            <a:ext cx="11808279" cy="480131"/>
          </a:xfrm>
        </p:spPr>
        <p:txBody>
          <a:bodyPr>
            <a:spAutoFit/>
          </a:bodyPr>
          <a:lstStyle/>
          <a:p>
            <a:r>
              <a:rPr lang="en-GB" altLang="en-US" dirty="0"/>
              <a:t>Examine the following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D1224-799F-4928-85DD-1869038BBCBF}"/>
              </a:ext>
            </a:extLst>
          </p:cNvPr>
          <p:cNvSpPr txBox="1"/>
          <p:nvPr/>
        </p:nvSpPr>
        <p:spPr>
          <a:xfrm>
            <a:off x="544285" y="2699569"/>
            <a:ext cx="116477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1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1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1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GB" sz="21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1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1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number;</a:t>
            </a:r>
          </a:p>
          <a:p>
            <a:r>
              <a:rPr lang="en-GB" sz="21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21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(number = </a:t>
            </a:r>
            <a:r>
              <a:rPr lang="en-GB" sz="21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1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number &lt;= </a:t>
            </a:r>
            <a:r>
              <a:rPr lang="en-GB" sz="21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21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number++);</a:t>
            </a:r>
          </a:p>
          <a:p>
            <a:r>
              <a:rPr lang="en-GB" sz="21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21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product = product * number;</a:t>
            </a:r>
          </a:p>
          <a:p>
            <a:r>
              <a:rPr lang="en-GB" sz="21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21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1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1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1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1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1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"Product of the numbers 1 through "</a:t>
            </a:r>
            <a:r>
              <a:rPr lang="en-GB" sz="21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sz="2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 is "</a:t>
            </a:r>
            <a:r>
              <a:rPr lang="en-GB" sz="21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product);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EDB48-B62B-4ECB-97B4-23864ADDB814}"/>
              </a:ext>
            </a:extLst>
          </p:cNvPr>
          <p:cNvSpPr txBox="1"/>
          <p:nvPr/>
        </p:nvSpPr>
        <p:spPr>
          <a:xfrm>
            <a:off x="383720" y="5534526"/>
            <a:ext cx="902425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altLang="en-US" dirty="0"/>
              <a:t>What is being printed on the console ?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DF93DB7-4A76-4705-B5DE-EC2560816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9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agenda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53BAA9A-2D75-4A64-8BC9-FC64C4C3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/>
          <a:lstStyle/>
          <a:p>
            <a:r>
              <a:rPr lang="en-GB" dirty="0"/>
              <a:t>By now you should be comfortable with: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C14D935D-6BB8-4B98-9513-11FA151ED001}"/>
              </a:ext>
            </a:extLst>
          </p:cNvPr>
          <p:cNvSpPr txBox="1">
            <a:spLocks/>
          </p:cNvSpPr>
          <p:nvPr/>
        </p:nvSpPr>
        <p:spPr>
          <a:xfrm>
            <a:off x="383720" y="1854202"/>
            <a:ext cx="5613856" cy="4335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concept of program flow control:</a:t>
            </a:r>
          </a:p>
          <a:p>
            <a:pPr lvl="1"/>
            <a:r>
              <a:rPr lang="en-US" sz="2400" dirty="0"/>
              <a:t>Sequence.</a:t>
            </a:r>
          </a:p>
          <a:p>
            <a:pPr lvl="1"/>
            <a:r>
              <a:rPr lang="en-US" sz="2400" dirty="0"/>
              <a:t>Selection.</a:t>
            </a:r>
          </a:p>
          <a:p>
            <a:r>
              <a:rPr lang="en-US" sz="2400" dirty="0"/>
              <a:t>Using the String class and some of its methods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C68B72B-6435-44C8-9FFB-37C5B05CDD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198" y="1262063"/>
            <a:ext cx="5690507" cy="498475"/>
          </a:xfrm>
        </p:spPr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A855FDC-C0C5-4426-9A12-9FE340A70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/>
          <a:p>
            <a:r>
              <a:rPr lang="en-US" sz="2400" dirty="0"/>
              <a:t>Quick recap</a:t>
            </a:r>
          </a:p>
          <a:p>
            <a:r>
              <a:rPr lang="en-US" sz="2400" dirty="0"/>
              <a:t>Continue the with </a:t>
            </a:r>
            <a:r>
              <a:rPr lang="en-US" sz="2400" b="1" dirty="0"/>
              <a:t>iteration</a:t>
            </a:r>
            <a:r>
              <a:rPr lang="en-US" sz="2400" dirty="0"/>
              <a:t>.</a:t>
            </a:r>
          </a:p>
          <a:p>
            <a:pPr lvl="1"/>
            <a:r>
              <a:rPr lang="en-US" sz="2200" dirty="0"/>
              <a:t>Last week </a:t>
            </a:r>
            <a:r>
              <a:rPr lang="en-US" sz="2400" b="1" dirty="0">
                <a:latin typeface="Consolas" panose="020B0609020204030204" pitchFamily="49" charset="0"/>
              </a:rPr>
              <a:t>while</a:t>
            </a:r>
            <a:r>
              <a:rPr lang="en-US" sz="2200" dirty="0"/>
              <a:t> loop, including </a:t>
            </a:r>
            <a:r>
              <a:rPr lang="en-US" sz="2200" b="1" dirty="0"/>
              <a:t>nested</a:t>
            </a:r>
            <a:r>
              <a:rPr lang="en-US" sz="2200" dirty="0"/>
              <a:t> loops</a:t>
            </a:r>
            <a:endParaRPr lang="en-US" sz="2400" dirty="0"/>
          </a:p>
          <a:p>
            <a:r>
              <a:rPr lang="en-US" sz="2400" dirty="0"/>
              <a:t>Demonstrate the use of the Java keyword </a:t>
            </a:r>
            <a:r>
              <a:rPr lang="en-US" sz="2400" b="1" dirty="0">
                <a:latin typeface="Consolas" panose="020B0609020204030204" pitchFamily="49" charset="0"/>
              </a:rPr>
              <a:t>for </a:t>
            </a:r>
            <a:r>
              <a:rPr lang="en-US" sz="2400" dirty="0"/>
              <a:t>and</a:t>
            </a:r>
            <a:r>
              <a:rPr lang="en-US" sz="2400" b="1" dirty="0">
                <a:latin typeface="Consolas" panose="020B0609020204030204" pitchFamily="49" charset="0"/>
              </a:rPr>
              <a:t> do … while </a:t>
            </a:r>
            <a:r>
              <a:rPr lang="en-US" sz="2400" dirty="0"/>
              <a:t>loops</a:t>
            </a:r>
          </a:p>
          <a:p>
            <a:r>
              <a:rPr lang="en-US" sz="2400" dirty="0"/>
              <a:t>Exercises with </a:t>
            </a:r>
            <a:r>
              <a:rPr lang="en-US" sz="2400" b="1" dirty="0"/>
              <a:t>iteration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20CB05C-E20D-47B2-8F77-17785738292C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b="0" dirty="0">
                <a:solidFill>
                  <a:schemeClr val="bg1">
                    <a:lumMod val="95000"/>
                  </a:schemeClr>
                </a:solidFill>
              </a:rPr>
              <a:t>Lecture: Iteration and </a:t>
            </a:r>
            <a:r>
              <a:rPr lang="en-GB" sz="1100" b="0" dirty="0" err="1">
                <a:solidFill>
                  <a:schemeClr val="bg1">
                    <a:lumMod val="95000"/>
                  </a:schemeClr>
                </a:solidFill>
              </a:rPr>
              <a:t>For..loops</a:t>
            </a:r>
            <a:endParaRPr lang="en-GB" sz="1100" b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8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/>
              <a:t>Gotcha !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480131"/>
          </a:xfrm>
        </p:spPr>
        <p:txBody>
          <a:bodyPr>
            <a:spAutoFit/>
          </a:bodyPr>
          <a:lstStyle/>
          <a:p>
            <a:r>
              <a:rPr lang="en-GB" altLang="en-US" dirty="0"/>
              <a:t>The semicolon at the end of the for-loop is equivalent to: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683AD-8F68-4F08-9EBD-AC4EDDA4E86B}"/>
              </a:ext>
            </a:extLst>
          </p:cNvPr>
          <p:cNvSpPr txBox="1"/>
          <p:nvPr/>
        </p:nvSpPr>
        <p:spPr>
          <a:xfrm>
            <a:off x="598714" y="2167147"/>
            <a:ext cx="112639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number;</a:t>
            </a:r>
          </a:p>
          <a:p>
            <a:r>
              <a:rPr lang="en-GB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(number = </a:t>
            </a:r>
            <a:r>
              <a:rPr lang="en-GB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number &lt;= </a:t>
            </a:r>
            <a:r>
              <a:rPr lang="en-GB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number++)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do nothing.</a:t>
            </a:r>
            <a:endParaRPr lang="en-GB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product = product * number;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"Product of the numbers 1 through "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 is "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product);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266A3-11EB-4E36-BB57-9A523287C6D0}"/>
              </a:ext>
            </a:extLst>
          </p:cNvPr>
          <p:cNvSpPr txBox="1"/>
          <p:nvPr/>
        </p:nvSpPr>
        <p:spPr>
          <a:xfrm>
            <a:off x="304800" y="5393012"/>
            <a:ext cx="10842172" cy="8679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altLang="en-US" dirty="0"/>
              <a:t>Beware, a semicolon by itself is considered a statement that does nothing !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737A5B8-B46D-4F94-BC09-86C12DCB9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783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07EB-5F11-4579-8BFB-EE7A2B38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9193-9E12-4AF8-B344-FCE72EBC87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5BC3EEBC-8848-48BC-9E86-2856C4334E59}" type="slidenum">
              <a:rPr lang="en-GB" smtClean="0"/>
              <a:t>21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A4D77-0C18-4DA7-89FA-4ECFB1981496}"/>
              </a:ext>
            </a:extLst>
          </p:cNvPr>
          <p:cNvSpPr txBox="1"/>
          <p:nvPr/>
        </p:nvSpPr>
        <p:spPr>
          <a:xfrm>
            <a:off x="360000" y="2388413"/>
            <a:ext cx="114775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(;;) {</a:t>
            </a:r>
          </a:p>
          <a:p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3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EA5780-4970-4700-BC20-0A2A83D70C55}"/>
              </a:ext>
            </a:extLst>
          </p:cNvPr>
          <p:cNvSpPr/>
          <p:nvPr/>
        </p:nvSpPr>
        <p:spPr>
          <a:xfrm>
            <a:off x="2913413" y="4785401"/>
            <a:ext cx="636517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How many times will Hello be printed?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6EA7835-9DDF-4869-85C0-6B42D7451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560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CCABCD-D5CB-468F-B060-FC39765237F3}"/>
              </a:ext>
            </a:extLst>
          </p:cNvPr>
          <p:cNvSpPr txBox="1"/>
          <p:nvPr/>
        </p:nvSpPr>
        <p:spPr>
          <a:xfrm>
            <a:off x="383720" y="2627808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GB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statement(s) ...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(condition == </a:t>
            </a:r>
            <a:r>
              <a:rPr lang="en-GB" sz="2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more statement(s) ...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statement(s) ...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break statement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867930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GB" altLang="en-US" dirty="0"/>
              <a:t>The </a:t>
            </a:r>
            <a:r>
              <a:rPr lang="en-GB" sz="28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altLang="en-US" dirty="0"/>
              <a:t> statement can be used to terminate a loop before it reaches its natural end.</a:t>
            </a:r>
          </a:p>
        </p:txBody>
      </p:sp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7284244" y="2973417"/>
            <a:ext cx="3875541" cy="1631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latin typeface="Arial" charset="0"/>
                <a:cs typeface="Arial" charset="0"/>
              </a:rPr>
              <a:t>If condition is true, even though the for-loop has not completed all its iterations, control breaks from the loop and jumps to the first statement </a:t>
            </a:r>
            <a:r>
              <a:rPr lang="en-GB" altLang="en-US" sz="2000" b="1" dirty="0">
                <a:solidFill>
                  <a:schemeClr val="bg1"/>
                </a:solidFill>
                <a:latin typeface="Arial" charset="0"/>
                <a:cs typeface="Arial" charset="0"/>
              </a:rPr>
              <a:t>after</a:t>
            </a:r>
            <a:r>
              <a:rPr lang="en-GB" altLang="en-US" sz="2000" dirty="0">
                <a:latin typeface="Arial" charset="0"/>
                <a:cs typeface="Arial" charset="0"/>
              </a:rPr>
              <a:t> the loop</a:t>
            </a:r>
          </a:p>
        </p:txBody>
      </p:sp>
      <p:cxnSp>
        <p:nvCxnSpPr>
          <p:cNvPr id="25607" name="Straight Connector 8"/>
          <p:cNvCxnSpPr>
            <a:cxnSpLocks noChangeShapeType="1"/>
          </p:cNvCxnSpPr>
          <p:nvPr/>
        </p:nvCxnSpPr>
        <p:spPr bwMode="auto">
          <a:xfrm>
            <a:off x="2927350" y="508476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25609" name="Group 30"/>
          <p:cNvGrpSpPr>
            <a:grpSpLocks/>
          </p:cNvGrpSpPr>
          <p:nvPr/>
        </p:nvGrpSpPr>
        <p:grpSpPr bwMode="auto">
          <a:xfrm>
            <a:off x="2667000" y="4383588"/>
            <a:ext cx="2479675" cy="1150938"/>
            <a:chOff x="2308843" y="4221088"/>
            <a:chExt cx="2479181" cy="1152128"/>
          </a:xfrm>
        </p:grpSpPr>
        <p:cxnSp>
          <p:nvCxnSpPr>
            <p:cNvPr id="25610" name="Straight Arrow Connector 16"/>
            <p:cNvCxnSpPr>
              <a:cxnSpLocks noChangeShapeType="1"/>
            </p:cNvCxnSpPr>
            <p:nvPr/>
          </p:nvCxnSpPr>
          <p:spPr bwMode="auto">
            <a:xfrm>
              <a:off x="2308843" y="4221088"/>
              <a:ext cx="2479181" cy="0"/>
            </a:xfrm>
            <a:prstGeom prst="straightConnector1">
              <a:avLst/>
            </a:prstGeom>
            <a:noFill/>
            <a:ln w="38100" algn="ctr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1" name="Straight Arrow Connector 18"/>
            <p:cNvCxnSpPr>
              <a:cxnSpLocks noChangeShapeType="1"/>
            </p:cNvCxnSpPr>
            <p:nvPr/>
          </p:nvCxnSpPr>
          <p:spPr bwMode="auto">
            <a:xfrm>
              <a:off x="4788024" y="4221088"/>
              <a:ext cx="0" cy="1152128"/>
            </a:xfrm>
            <a:prstGeom prst="straightConnector1">
              <a:avLst/>
            </a:prstGeom>
            <a:noFill/>
            <a:ln w="38100" algn="ctr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2" name="Straight Arrow Connector 20"/>
            <p:cNvCxnSpPr>
              <a:cxnSpLocks noChangeShapeType="1"/>
            </p:cNvCxnSpPr>
            <p:nvPr/>
          </p:nvCxnSpPr>
          <p:spPr bwMode="auto">
            <a:xfrm flipH="1">
              <a:off x="3203848" y="5373216"/>
              <a:ext cx="1584176" cy="0"/>
            </a:xfrm>
            <a:prstGeom prst="straightConnector1">
              <a:avLst/>
            </a:prstGeom>
            <a:noFill/>
            <a:ln w="38100" algn="ctr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D13C4A2-B5FD-4372-BB5B-2E89A08D5683}"/>
              </a:ext>
            </a:extLst>
          </p:cNvPr>
          <p:cNvSpPr txBox="1"/>
          <p:nvPr/>
        </p:nvSpPr>
        <p:spPr>
          <a:xfrm>
            <a:off x="5975350" y="5489019"/>
            <a:ext cx="60960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indent="0">
              <a:defRPr sz="2000"/>
            </a:lvl1pPr>
          </a:lstStyle>
          <a:p>
            <a:r>
              <a:rPr lang="en-GB" altLang="en-US" dirty="0"/>
              <a:t>The </a:t>
            </a:r>
            <a:r>
              <a:rPr lang="en-GB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altLang="en-US" dirty="0"/>
              <a:t> statement can be used in all three types of loops: for; while; do-while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0356C56-49C9-482D-ACBB-079E5B856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57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0D46216-2249-444E-81AD-16C24DBD769A}"/>
              </a:ext>
            </a:extLst>
          </p:cNvPr>
          <p:cNvSpPr txBox="1"/>
          <p:nvPr/>
        </p:nvSpPr>
        <p:spPr>
          <a:xfrm>
            <a:off x="630011" y="2854922"/>
            <a:ext cx="632550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GB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GB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statement(s) ...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(condition == </a:t>
            </a:r>
            <a:r>
              <a:rPr lang="en-GB" sz="2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more statement(s) ...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statement(s) ...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The continue statement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138499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GB" altLang="en-US" dirty="0"/>
              <a:t>The </a:t>
            </a:r>
            <a:r>
              <a:rPr lang="en-GB" sz="28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GB" altLang="en-US" dirty="0"/>
              <a:t> statement forces a loop to skip the remaining instructions in the body of the loop and to continue to the next iteration</a:t>
            </a:r>
          </a:p>
        </p:txBody>
      </p:sp>
      <p:cxnSp>
        <p:nvCxnSpPr>
          <p:cNvPr id="26631" name="Straight Connector 8"/>
          <p:cNvCxnSpPr>
            <a:cxnSpLocks noChangeShapeType="1"/>
          </p:cNvCxnSpPr>
          <p:nvPr/>
        </p:nvCxnSpPr>
        <p:spPr bwMode="auto">
          <a:xfrm>
            <a:off x="3177722" y="544471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26633" name="Group 24"/>
          <p:cNvGrpSpPr>
            <a:grpSpLocks/>
          </p:cNvGrpSpPr>
          <p:nvPr/>
        </p:nvGrpSpPr>
        <p:grpSpPr bwMode="auto">
          <a:xfrm>
            <a:off x="3634922" y="3104534"/>
            <a:ext cx="2543628" cy="1511300"/>
            <a:chOff x="2882392" y="4221088"/>
            <a:chExt cx="1905632" cy="1152128"/>
          </a:xfrm>
        </p:grpSpPr>
        <p:cxnSp>
          <p:nvCxnSpPr>
            <p:cNvPr id="26634" name="Straight Arrow Connector 25"/>
            <p:cNvCxnSpPr>
              <a:cxnSpLocks noChangeShapeType="1"/>
            </p:cNvCxnSpPr>
            <p:nvPr/>
          </p:nvCxnSpPr>
          <p:spPr bwMode="auto">
            <a:xfrm>
              <a:off x="4033017" y="4221088"/>
              <a:ext cx="755007" cy="0"/>
            </a:xfrm>
            <a:prstGeom prst="straightConnector1">
              <a:avLst/>
            </a:prstGeom>
            <a:noFill/>
            <a:ln w="38100" algn="ctr">
              <a:solidFill>
                <a:schemeClr val="accent1">
                  <a:lumMod val="75000"/>
                </a:schemeClr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5" name="Straight Arrow Connector 26"/>
            <p:cNvCxnSpPr>
              <a:cxnSpLocks noChangeShapeType="1"/>
            </p:cNvCxnSpPr>
            <p:nvPr/>
          </p:nvCxnSpPr>
          <p:spPr bwMode="auto">
            <a:xfrm>
              <a:off x="4788024" y="4221088"/>
              <a:ext cx="0" cy="1152128"/>
            </a:xfrm>
            <a:prstGeom prst="straightConnector1">
              <a:avLst/>
            </a:prstGeom>
            <a:noFill/>
            <a:ln w="38100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6" name="Straight Arrow Connector 27"/>
            <p:cNvCxnSpPr>
              <a:cxnSpLocks noChangeShapeType="1"/>
            </p:cNvCxnSpPr>
            <p:nvPr/>
          </p:nvCxnSpPr>
          <p:spPr bwMode="auto">
            <a:xfrm flipH="1">
              <a:off x="2882392" y="5373216"/>
              <a:ext cx="1905632" cy="0"/>
            </a:xfrm>
            <a:prstGeom prst="straightConnector1">
              <a:avLst/>
            </a:prstGeom>
            <a:noFill/>
            <a:ln w="38100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D8F0857-9554-43E6-9ADD-FEBCE92562B5}"/>
              </a:ext>
            </a:extLst>
          </p:cNvPr>
          <p:cNvSpPr txBox="1"/>
          <p:nvPr/>
        </p:nvSpPr>
        <p:spPr>
          <a:xfrm>
            <a:off x="5907314" y="5500512"/>
            <a:ext cx="60960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defRPr/>
            </a:pPr>
            <a:r>
              <a:rPr lang="en-GB" altLang="en-US" sz="2000" dirty="0"/>
              <a:t>The </a:t>
            </a: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GB" altLang="en-US" sz="2000" dirty="0"/>
              <a:t> statement can be used in all three types of loops: for, while and do-while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434CC83-0E0B-43FA-8678-043ED873E81C}"/>
              </a:ext>
            </a:extLst>
          </p:cNvPr>
          <p:cNvSpPr/>
          <p:nvPr/>
        </p:nvSpPr>
        <p:spPr>
          <a:xfrm>
            <a:off x="6771944" y="2714382"/>
            <a:ext cx="4877741" cy="22843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>
                <a:latin typeface="Arial" charset="0"/>
                <a:cs typeface="Arial" charset="0"/>
              </a:rPr>
              <a:t>If condition is true, even though the block of code in the braces hasn’t been completed, control </a:t>
            </a:r>
            <a:r>
              <a:rPr lang="en-GB" altLang="en-US" sz="2000" b="1">
                <a:latin typeface="Arial" charset="0"/>
                <a:cs typeface="Arial" charset="0"/>
              </a:rPr>
              <a:t>returns</a:t>
            </a:r>
            <a:r>
              <a:rPr lang="en-GB" altLang="en-US" sz="1800" b="1">
                <a:latin typeface="Arial" charset="0"/>
                <a:cs typeface="Arial" charset="0"/>
              </a:rPr>
              <a:t> to the next iteration of the loop</a:t>
            </a:r>
            <a:endParaRPr lang="en-GB" altLang="en-US" sz="1800" b="1" dirty="0">
              <a:latin typeface="Arial" charset="0"/>
              <a:cs typeface="Arial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BF1892E-592A-48A8-9808-DCA1ADB5F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1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A418A1-FD4D-4DF4-8E90-5057282D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Text-based menu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21B7D-6202-4273-97FD-71282922A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B806E-121A-48A3-94B8-BB65765DF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Lecture: Iteration and 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557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D793-9929-43DC-B8EC-FEDD7731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Text-based menu system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49399-65F2-4F81-A556-9CAD38C19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Lecture: Iteration and For..loops</a:t>
            </a:r>
            <a:endParaRPr lang="en-GB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F7B5709-97A5-4537-B949-43EB6D51B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0" y="1279932"/>
            <a:ext cx="3306536" cy="1107996"/>
          </a:xfrm>
        </p:spPr>
        <p:txBody>
          <a:bodyPr wrap="square">
            <a:spAutoFit/>
          </a:bodyPr>
          <a:lstStyle/>
          <a:p>
            <a:pPr marL="0" indent="0" eaLnBrk="1" hangingPunct="1">
              <a:buSzPct val="55000"/>
              <a:buNone/>
              <a:defRPr/>
            </a:pPr>
            <a:r>
              <a:rPr lang="en-GB" sz="2200" dirty="0"/>
              <a:t>Imagine presenting a menu of options for the user to select from: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9BBB0-F270-4706-958B-8ACF01BC078A}"/>
              </a:ext>
            </a:extLst>
          </p:cNvPr>
          <p:cNvSpPr txBox="1"/>
          <p:nvPr/>
        </p:nvSpPr>
        <p:spPr>
          <a:xfrm>
            <a:off x="3771900" y="1268873"/>
            <a:ext cx="84201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"TEMPERATURE CONVERSION MENU"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"1: convert from </a:t>
            </a:r>
            <a:r>
              <a:rPr lang="en-GB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GB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celsius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"2: convert from </a:t>
            </a:r>
            <a:r>
              <a:rPr lang="en-GB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celsius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GB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"3: exit"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"Please make a choice"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GB" b="1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GB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((option != </a:t>
            </a:r>
            <a:r>
              <a:rPr lang="en-GB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&amp;&amp; (option != </a:t>
            </a:r>
            <a:r>
              <a:rPr lang="en-GB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&amp;&amp; (option != </a:t>
            </a:r>
            <a:r>
              <a:rPr lang="en-GB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"TEMPERATURE CONVERSION MENU"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"1: convert from </a:t>
            </a:r>
            <a:r>
              <a:rPr lang="en-GB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GB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celsius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"2: convert from </a:t>
            </a:r>
            <a:r>
              <a:rPr lang="en-GB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celsius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GB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"3: exit"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"Please make a choice"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2660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C74997-7EBB-47D0-94B9-92084FDB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… while loop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FAC1C7-1994-4524-B8B3-4EDF3E1DA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things must happen at least once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392D6-3ECA-4DA9-9972-14401CAB4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Lecture: Iteration and 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682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75FF7-7C08-4C8F-8BBE-A0CE5AB9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… while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6DB32-1A5C-4B0B-A00D-001161FEA8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Some problems require a collection of statements to occur at least once</a:t>
            </a:r>
          </a:p>
          <a:p>
            <a:r>
              <a:rPr lang="en-GB" dirty="0"/>
              <a:t>Java provides a loop to handle this case, the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… </a:t>
            </a: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GB" dirty="0"/>
              <a:t> loop</a:t>
            </a:r>
          </a:p>
          <a:p>
            <a:r>
              <a:rPr lang="en-GB" dirty="0"/>
              <a:t>The notable difference to the previous looping constructs is that the conditional test occurs at the end</a:t>
            </a:r>
          </a:p>
          <a:p>
            <a:r>
              <a:rPr lang="en-GB" dirty="0"/>
              <a:t>Often used with text-based menu systems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41A733-D87F-4311-9406-47491966F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54496"/>
            <a:ext cx="5665306" cy="2349008"/>
          </a:xfrm>
        </p:spPr>
        <p:txBody>
          <a:bodyPr/>
          <a:lstStyle/>
          <a:p>
            <a:pPr marL="0" indent="0">
              <a:buNone/>
            </a:pP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statements;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(condition);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0274E-C61B-4B85-8157-CA32C9B5E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Lecture: Iteration and 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338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56AB-A32C-455B-BDB9-ECC121ED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DCAD0-7A73-492A-BF3C-063C27B03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538" y="1295400"/>
            <a:ext cx="8566768" cy="4881563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mulitplier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number;</a:t>
            </a:r>
          </a:p>
          <a:p>
            <a:pPr marL="0" indent="0">
              <a:buNone/>
            </a:pPr>
            <a:b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 x %d = %d</a:t>
            </a:r>
            <a:r>
              <a:rPr lang="en-GB" sz="2400" b="1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mulitplier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number,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answer);</a:t>
            </a:r>
          </a:p>
          <a:p>
            <a:pPr marL="0" indent="0">
              <a:buNone/>
            </a:pPr>
            <a:b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number++;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 &lt;= </a:t>
            </a:r>
            <a:r>
              <a:rPr lang="en-GB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sz="24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9892-9650-4D68-BC76-E49AD4475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Lecture: Iteration and For..loops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E074CA-8307-4FBB-A6DA-602BF2E65A3E}"/>
              </a:ext>
            </a:extLst>
          </p:cNvPr>
          <p:cNvSpPr/>
          <p:nvPr/>
        </p:nvSpPr>
        <p:spPr>
          <a:xfrm>
            <a:off x="6435970" y="4679053"/>
            <a:ext cx="5228492" cy="14243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These two lines could be condensed to: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(++number &lt;= </a:t>
            </a:r>
            <a:r>
              <a:rPr lang="en-GB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sz="2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81222D-7A94-4DF7-ABF0-E4127CD2643E}"/>
              </a:ext>
            </a:extLst>
          </p:cNvPr>
          <p:cNvSpPr/>
          <p:nvPr/>
        </p:nvSpPr>
        <p:spPr>
          <a:xfrm>
            <a:off x="4396153" y="5153838"/>
            <a:ext cx="474785" cy="47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FAEE3C-DB7A-4474-9492-A4FD77CBCFFD}"/>
              </a:ext>
            </a:extLst>
          </p:cNvPr>
          <p:cNvCxnSpPr>
            <a:stCxn id="9" idx="1"/>
            <a:endCxn id="10" idx="6"/>
          </p:cNvCxnSpPr>
          <p:nvPr/>
        </p:nvCxnSpPr>
        <p:spPr>
          <a:xfrm flipH="1">
            <a:off x="4870938" y="5391230"/>
            <a:ext cx="15650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683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E8E0-0552-450A-BD2D-3EF3B4E4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Menu system revisited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9A35-E68D-4CB1-B949-5F734096E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Lecture: Iteration and For..loops</a:t>
            </a:r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E3765C6-6705-484E-8F89-54022C29BA1D}"/>
              </a:ext>
            </a:extLst>
          </p:cNvPr>
          <p:cNvSpPr txBox="1">
            <a:spLocks/>
          </p:cNvSpPr>
          <p:nvPr/>
        </p:nvSpPr>
        <p:spPr>
          <a:xfrm>
            <a:off x="383721" y="1323474"/>
            <a:ext cx="11478986" cy="48534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55000"/>
              <a:buFont typeface="Wingdings" pitchFamily="2" charset="2"/>
              <a:buChar char="l"/>
              <a:defRPr/>
            </a:pPr>
            <a:r>
              <a:rPr lang="en-GB" sz="2200"/>
              <a:t>Since the menu of options must be presented at the very least once to the user, we can replace the while-loop by a do-while loop !</a:t>
            </a:r>
          </a:p>
          <a:p>
            <a:pPr lvl="8">
              <a:defRPr/>
            </a:pPr>
            <a:endParaRPr lang="en-GB" sz="1500"/>
          </a:p>
          <a:p>
            <a:pPr marL="0" indent="0">
              <a:buSzPct val="55000"/>
              <a:buFont typeface="Arial" panose="020B0604020202020204" pitchFamily="34" charset="0"/>
              <a:buNone/>
              <a:defRPr/>
            </a:pP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Pct val="55000"/>
              <a:buFont typeface="Arial" panose="020B0604020202020204" pitchFamily="34" charset="0"/>
              <a:buNone/>
              <a:defRPr/>
            </a:pP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Pct val="55000"/>
              <a:defRPr/>
            </a:pP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Pct val="55000"/>
              <a:defRPr/>
            </a:pP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Pct val="55000"/>
              <a:defRPr/>
            </a:pP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Arial" panose="020B0604020202020204" pitchFamily="34" charset="0"/>
              <a:buNone/>
              <a:defRPr/>
            </a:pPr>
            <a:endParaRPr lang="en-GB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Arial" panose="020B0604020202020204" pitchFamily="34" charset="0"/>
              <a:buNone/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FFE4AF7-F1EC-49F8-B5F8-2A909CD6AF5A}"/>
              </a:ext>
            </a:extLst>
          </p:cNvPr>
          <p:cNvSpPr txBox="1">
            <a:spLocks/>
          </p:cNvSpPr>
          <p:nvPr/>
        </p:nvSpPr>
        <p:spPr bwMode="auto">
          <a:xfrm>
            <a:off x="383720" y="2601719"/>
            <a:ext cx="3426280" cy="33932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692150" indent="-347663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987425" indent="-293688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SzPct val="55000"/>
              <a:defRPr/>
            </a:pPr>
            <a:r>
              <a:rPr lang="en-GB" sz="2200" kern="0" dirty="0">
                <a:ea typeface="+mn-ea"/>
                <a:cs typeface="Courier New" panose="02070309020205020404" pitchFamily="49" charset="0"/>
              </a:rPr>
              <a:t>When the code inside the while loop must be executed at least once, think of replacing your while loop by a do-while loop</a:t>
            </a:r>
          </a:p>
          <a:p>
            <a:pPr marL="0" indent="0" eaLnBrk="1" hangingPunct="1">
              <a:buSzPct val="55000"/>
              <a:defRPr/>
            </a:pPr>
            <a:endParaRPr lang="en-GB" sz="2200" kern="0" dirty="0"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55000"/>
              <a:defRPr/>
            </a:pPr>
            <a:r>
              <a:rPr lang="en-GB" sz="2200" kern="0" dirty="0">
                <a:ea typeface="+mn-ea"/>
                <a:cs typeface="Courier New" panose="02070309020205020404" pitchFamily="49" charset="0"/>
              </a:rPr>
              <a:t>...instead of using statements such as:</a:t>
            </a:r>
          </a:p>
          <a:p>
            <a:pPr marL="0" indent="0" eaLnBrk="1" hangingPunct="1">
              <a:buSzPct val="55000"/>
              <a:defRPr/>
            </a:pPr>
            <a:r>
              <a:rPr lang="en-GB" sz="2200" kern="0" dirty="0">
                <a:ea typeface="+mn-ea"/>
                <a:cs typeface="Courier New" panose="02070309020205020404" pitchFamily="49" charset="0"/>
              </a:rPr>
              <a:t>while (true) {…}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1F79E-1CFF-4DBA-9D2F-6492DB15BDD6}"/>
              </a:ext>
            </a:extLst>
          </p:cNvPr>
          <p:cNvSpPr txBox="1"/>
          <p:nvPr/>
        </p:nvSpPr>
        <p:spPr>
          <a:xfrm>
            <a:off x="3886200" y="2728676"/>
            <a:ext cx="8305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endParaRPr lang="en-GB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"TEMPERATURE CONVERSION MENU"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"1: convert from </a:t>
            </a:r>
            <a:r>
              <a:rPr lang="en-GB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GB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celsius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"2: convert from </a:t>
            </a:r>
            <a:r>
              <a:rPr lang="en-GB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celsius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GB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"3: exit"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"Please make a choice"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GB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</a:t>
            </a:r>
            <a:r>
              <a:rPr lang="en-GB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ption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GB" b="1" dirty="0">
                <a:solidFill>
                  <a:srgbClr val="008000"/>
                </a:solidFill>
                <a:latin typeface="Consolas" panose="020B0609020204030204" pitchFamily="49" charset="0"/>
              </a:rPr>
              <a:t>// assume option previous defined</a:t>
            </a:r>
            <a:endParaRPr lang="en-GB" sz="2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((option != </a:t>
            </a:r>
            <a:r>
              <a:rPr lang="en-GB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&amp;&amp; (option != </a:t>
            </a:r>
            <a:r>
              <a:rPr lang="en-GB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&amp;&amp; (option != </a:t>
            </a:r>
            <a:r>
              <a:rPr lang="en-GB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39054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BEC9-3B34-4A8B-9825-57ABEA6D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Conditional expressions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D913-0D4E-4232-B376-CD42A0639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F1AC87-9A57-4BB1-BCC1-B9C2D79871A5}"/>
              </a:ext>
            </a:extLst>
          </p:cNvPr>
          <p:cNvSpPr/>
          <p:nvPr/>
        </p:nvSpPr>
        <p:spPr>
          <a:xfrm>
            <a:off x="383720" y="2035014"/>
            <a:ext cx="3296991" cy="914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onsolas" panose="020B0609020204030204" pitchFamily="49" charset="0"/>
              </a:rPr>
              <a:t>route1Dist &gt; route2dist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2CE8E6-2AED-4210-9BB3-241DB181B482}"/>
              </a:ext>
            </a:extLst>
          </p:cNvPr>
          <p:cNvSpPr/>
          <p:nvPr/>
        </p:nvSpPr>
        <p:spPr>
          <a:xfrm>
            <a:off x="383720" y="3360900"/>
            <a:ext cx="3296991" cy="914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latin typeface="Consolas" panose="020B0609020204030204" pitchFamily="49" charset="0"/>
              </a:rPr>
              <a:t>xPos</a:t>
            </a:r>
            <a:r>
              <a:rPr lang="en-GB" b="1" dirty="0">
                <a:latin typeface="Consolas" panose="020B0609020204030204" pitchFamily="49" charset="0"/>
              </a:rPr>
              <a:t> &gt;= 0 &amp;&amp; </a:t>
            </a:r>
            <a:r>
              <a:rPr lang="en-GB" b="1" dirty="0" err="1">
                <a:latin typeface="Consolas" panose="020B0609020204030204" pitchFamily="49" charset="0"/>
              </a:rPr>
              <a:t>xPos</a:t>
            </a:r>
            <a:r>
              <a:rPr lang="en-GB" b="1" dirty="0">
                <a:latin typeface="Consolas" panose="020B0609020204030204" pitchFamily="49" charset="0"/>
              </a:rPr>
              <a:t> &lt;= </a:t>
            </a:r>
            <a:r>
              <a:rPr lang="en-GB" b="1" dirty="0" err="1">
                <a:latin typeface="Consolas" panose="020B0609020204030204" pitchFamily="49" charset="0"/>
              </a:rPr>
              <a:t>screenWidth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50448-2291-474D-9F23-CA4E6CF37089}"/>
              </a:ext>
            </a:extLst>
          </p:cNvPr>
          <p:cNvSpPr/>
          <p:nvPr/>
        </p:nvSpPr>
        <p:spPr>
          <a:xfrm>
            <a:off x="383720" y="4686786"/>
            <a:ext cx="3296991" cy="914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onsolas" panose="020B0609020204030204" pitchFamily="49" charset="0"/>
              </a:rPr>
              <a:t>age &lt;= CHILD || age &gt;= PENSIONER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C4E78B-01FD-4197-9AEB-B6F5DAAAA339}"/>
              </a:ext>
            </a:extLst>
          </p:cNvPr>
          <p:cNvSpPr/>
          <p:nvPr/>
        </p:nvSpPr>
        <p:spPr>
          <a:xfrm>
            <a:off x="7741122" y="2035014"/>
            <a:ext cx="3296991" cy="914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latin typeface="Consolas" panose="020B0609020204030204" pitchFamily="49" charset="0"/>
              </a:rPr>
              <a:t>grossSalary</a:t>
            </a:r>
            <a:r>
              <a:rPr lang="en-GB" b="1" dirty="0">
                <a:latin typeface="Consolas" panose="020B0609020204030204" pitchFamily="49" charset="0"/>
              </a:rPr>
              <a:t> &lt;= 12570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F793F7-5FB7-49AB-91DA-01F785250B35}"/>
              </a:ext>
            </a:extLst>
          </p:cNvPr>
          <p:cNvSpPr/>
          <p:nvPr/>
        </p:nvSpPr>
        <p:spPr>
          <a:xfrm>
            <a:off x="7778114" y="3360657"/>
            <a:ext cx="3296991" cy="914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onsolas" panose="020B0609020204030204" pitchFamily="49" charset="0"/>
              </a:rPr>
              <a:t>grade == ‘F’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31A86A-4DFE-45BA-9785-DE3787059B52}"/>
              </a:ext>
            </a:extLst>
          </p:cNvPr>
          <p:cNvSpPr/>
          <p:nvPr/>
        </p:nvSpPr>
        <p:spPr>
          <a:xfrm>
            <a:off x="7778114" y="4594882"/>
            <a:ext cx="3296991" cy="914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onsolas" panose="020B0609020204030204" pitchFamily="49" charset="0"/>
              </a:rPr>
              <a:t>!running</a:t>
            </a:r>
          </a:p>
        </p:txBody>
      </p:sp>
    </p:spTree>
    <p:extLst>
      <p:ext uri="{BB962C8B-B14F-4D97-AF65-F5344CB8AC3E}">
        <p14:creationId xmlns:p14="http://schemas.microsoft.com/office/powerpoint/2010/main" val="362471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Control structures....so far -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AA8DC-7485-49EE-BD75-849CBCAF3045}"/>
              </a:ext>
            </a:extLst>
          </p:cNvPr>
          <p:cNvSpPr txBox="1"/>
          <p:nvPr/>
        </p:nvSpPr>
        <p:spPr>
          <a:xfrm>
            <a:off x="416377" y="1321917"/>
            <a:ext cx="5100886" cy="40318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lvl="0">
              <a:buNone/>
            </a:pPr>
            <a:r>
              <a:rPr lang="en-GB" sz="1600" b="1" dirty="0"/>
              <a:t>Selection</a:t>
            </a:r>
          </a:p>
          <a:p>
            <a:pPr lvl="0">
              <a:buNone/>
            </a:pPr>
            <a:endParaRPr lang="en-GB" sz="1600" b="1" dirty="0"/>
          </a:p>
          <a:p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(condition)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statements;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(condition) 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statements; 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statements;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78B53-4577-45F6-A2DA-2AAB082DF1DA}"/>
              </a:ext>
            </a:extLst>
          </p:cNvPr>
          <p:cNvSpPr txBox="1"/>
          <p:nvPr/>
        </p:nvSpPr>
        <p:spPr>
          <a:xfrm>
            <a:off x="6674739" y="1321917"/>
            <a:ext cx="5100886" cy="40318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lvl="0">
              <a:buNone/>
            </a:pPr>
            <a:r>
              <a:rPr lang="en-GB" sz="1600" b="1" dirty="0"/>
              <a:t>Selection</a:t>
            </a:r>
          </a:p>
          <a:p>
            <a:pPr marL="0" lvl="1" indent="0"/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(condition) 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statements; 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(condition)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statements;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statements;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9AC768-A126-42DB-A72E-1AF023E48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9ED204-77D3-4BED-BB93-AF6B9E8E6408}"/>
              </a:ext>
            </a:extLst>
          </p:cNvPr>
          <p:cNvSpPr txBox="1">
            <a:spLocks/>
          </p:cNvSpPr>
          <p:nvPr/>
        </p:nvSpPr>
        <p:spPr>
          <a:xfrm>
            <a:off x="2063750" y="5516564"/>
            <a:ext cx="8064500" cy="73977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92075" indent="17463" algn="ctr" eaLnBrk="0" hangingPunct="0">
              <a:spcBef>
                <a:spcPts val="400"/>
              </a:spcBef>
              <a:buClr>
                <a:schemeClr val="accent1"/>
              </a:buClr>
              <a:buSzPct val="65000"/>
              <a:defRPr/>
            </a:pPr>
            <a:r>
              <a:rPr lang="en-GB" sz="2600" dirty="0"/>
              <a:t>All of the statements inside the {  } blocks can be further selection or iteration statements - nesting</a:t>
            </a:r>
          </a:p>
        </p:txBody>
      </p:sp>
    </p:spTree>
    <p:extLst>
      <p:ext uri="{BB962C8B-B14F-4D97-AF65-F5344CB8AC3E}">
        <p14:creationId xmlns:p14="http://schemas.microsoft.com/office/powerpoint/2010/main" val="2022869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Control structures....so far - Iteration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63750" y="5516564"/>
            <a:ext cx="8064500" cy="73977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92075" indent="17463" algn="ctr" eaLnBrk="0" hangingPunct="0">
              <a:spcBef>
                <a:spcPts val="400"/>
              </a:spcBef>
              <a:buClr>
                <a:schemeClr val="accent1"/>
              </a:buClr>
              <a:buSzPct val="65000"/>
              <a:defRPr/>
            </a:pPr>
            <a:r>
              <a:rPr lang="en-GB" sz="2600" dirty="0"/>
              <a:t>All of the statements inside the {  } blocks can be further selection or iteration statements - nesting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5D79E-97F8-4EFC-9B0F-35FA138FE931}"/>
              </a:ext>
            </a:extLst>
          </p:cNvPr>
          <p:cNvSpPr txBox="1"/>
          <p:nvPr/>
        </p:nvSpPr>
        <p:spPr>
          <a:xfrm>
            <a:off x="383719" y="1655876"/>
            <a:ext cx="4765223" cy="329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latin typeface="+mn-lt"/>
                <a:cs typeface="Courier New" pitchFamily="49" charset="0"/>
              </a:rPr>
              <a:t>Iteration – while loop</a:t>
            </a:r>
          </a:p>
          <a:p>
            <a:pPr marL="0" lvl="1" indent="0"/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(condition) 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statements;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1" indent="0"/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>
                <a:latin typeface="+mn-lt"/>
                <a:cs typeface="Courier New" pitchFamily="49" charset="0"/>
              </a:rPr>
              <a:t>Iteration – for loop</a:t>
            </a:r>
          </a:p>
          <a:p>
            <a:pPr marL="0" lvl="1" indent="0"/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(initialise; condition; action) 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statements;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E8BF92-05E7-4B4C-9914-083F50F69D15}"/>
              </a:ext>
            </a:extLst>
          </p:cNvPr>
          <p:cNvSpPr txBox="1"/>
          <p:nvPr/>
        </p:nvSpPr>
        <p:spPr>
          <a:xfrm>
            <a:off x="7043059" y="1655876"/>
            <a:ext cx="4765223" cy="329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GB" sz="1600" b="1" dirty="0">
                <a:latin typeface="+mn-lt"/>
                <a:cs typeface="Courier New" pitchFamily="49" charset="0"/>
              </a:rPr>
              <a:t>Iteration –    do-while loop</a:t>
            </a:r>
          </a:p>
          <a:p>
            <a:pPr marL="0" lvl="1" indent="0"/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statements;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(condition);</a:t>
            </a:r>
          </a:p>
        </p:txBody>
      </p:sp>
    </p:spTree>
    <p:extLst>
      <p:ext uri="{BB962C8B-B14F-4D97-AF65-F5344CB8AC3E}">
        <p14:creationId xmlns:p14="http://schemas.microsoft.com/office/powerpoint/2010/main" val="3253427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Times Table – Example v1 (1)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83721" y="1627365"/>
            <a:ext cx="5712279" cy="1938992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100000"/>
              <a:tabLst>
                <a:tab pos="542925" algn="l"/>
              </a:tabLst>
              <a:defRPr/>
            </a:pPr>
            <a:r>
              <a:rPr lang="en-GB" sz="2400" b="1" dirty="0">
                <a:cs typeface="Courier New" pitchFamily="49" charset="0"/>
              </a:rPr>
              <a:t>Design and write a program that asks the user for a number and uses that number to generate a times-table for values between 1 and 12 inclusive.  Example Output: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E6E83-DE41-40AF-BCB3-98C52A3CCB57}"/>
              </a:ext>
            </a:extLst>
          </p:cNvPr>
          <p:cNvSpPr txBox="1"/>
          <p:nvPr/>
        </p:nvSpPr>
        <p:spPr>
          <a:xfrm>
            <a:off x="6475117" y="1627365"/>
            <a:ext cx="5423807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times-table value: </a:t>
            </a:r>
            <a:r>
              <a:rPr lang="en-GB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x 5 = 5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x 5 = 10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x 5 = 15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x 5 = 20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x 5 = 25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 x 5 = 30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x 5 = 35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8 x 5 = 40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9 x 5 = 45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 x 5 = 50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 x 5 = 55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x 5 = 60</a:t>
            </a:r>
          </a:p>
        </p:txBody>
      </p:sp>
    </p:spTree>
    <p:extLst>
      <p:ext uri="{BB962C8B-B14F-4D97-AF65-F5344CB8AC3E}">
        <p14:creationId xmlns:p14="http://schemas.microsoft.com/office/powerpoint/2010/main" val="3763454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Times Table - Example v1 (2)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2471446"/>
          </a:xfrm>
        </p:spPr>
        <p:txBody>
          <a:bodyPr>
            <a:spAutoFit/>
          </a:bodyPr>
          <a:lstStyle/>
          <a:p>
            <a:pPr marL="0" indent="0">
              <a:spcBef>
                <a:spcPts val="6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2400" b="1" dirty="0">
                <a:cs typeface="Courier New" pitchFamily="49" charset="0"/>
              </a:rPr>
              <a:t>Pseudo Code:</a:t>
            </a:r>
          </a:p>
          <a:p>
            <a:pPr marL="0" indent="0">
              <a:spcBef>
                <a:spcPts val="600"/>
              </a:spcBef>
              <a:buSzPct val="100000"/>
              <a:buNone/>
              <a:tabLst>
                <a:tab pos="361950" algn="l"/>
                <a:tab pos="542925" algn="l"/>
              </a:tabLst>
              <a:defRPr/>
            </a:pPr>
            <a:r>
              <a:rPr lang="en-GB" sz="2400" dirty="0">
                <a:cs typeface="Courier New" pitchFamily="49" charset="0"/>
              </a:rPr>
              <a:t>1.	Get times-table value</a:t>
            </a:r>
          </a:p>
          <a:p>
            <a:pPr marL="0" indent="0">
              <a:spcBef>
                <a:spcPts val="600"/>
              </a:spcBef>
              <a:buSzPct val="100000"/>
              <a:buNone/>
              <a:tabLst>
                <a:tab pos="361950" algn="l"/>
                <a:tab pos="542925" algn="l"/>
              </a:tabLst>
              <a:defRPr/>
            </a:pPr>
            <a:r>
              <a:rPr lang="en-GB" sz="2400" dirty="0">
                <a:cs typeface="Courier New" pitchFamily="49" charset="0"/>
              </a:rPr>
              <a:t>2.	For </a:t>
            </a:r>
            <a:r>
              <a:rPr lang="en-GB" sz="2400" dirty="0" err="1">
                <a:cs typeface="Courier New" pitchFamily="49" charset="0"/>
              </a:rPr>
              <a:t>i</a:t>
            </a:r>
            <a:r>
              <a:rPr lang="en-GB" sz="2400" dirty="0">
                <a:cs typeface="Courier New" pitchFamily="49" charset="0"/>
              </a:rPr>
              <a:t> = 1 to 12</a:t>
            </a:r>
          </a:p>
          <a:p>
            <a:pPr marL="0" indent="0">
              <a:spcBef>
                <a:spcPts val="600"/>
              </a:spcBef>
              <a:buSzPct val="100000"/>
              <a:buNone/>
              <a:tabLst>
                <a:tab pos="361950" algn="l"/>
                <a:tab pos="542925" algn="l"/>
              </a:tabLst>
              <a:defRPr/>
            </a:pPr>
            <a:r>
              <a:rPr lang="en-GB" sz="2400" dirty="0">
                <a:cs typeface="Courier New" pitchFamily="49" charset="0"/>
              </a:rPr>
              <a:t>3.		Display times-table value, “ x ”, </a:t>
            </a:r>
            <a:r>
              <a:rPr lang="en-GB" sz="2400" dirty="0" err="1">
                <a:cs typeface="Courier New" pitchFamily="49" charset="0"/>
              </a:rPr>
              <a:t>i</a:t>
            </a:r>
            <a:r>
              <a:rPr lang="en-GB" sz="2400" dirty="0">
                <a:cs typeface="Courier New" pitchFamily="49" charset="0"/>
              </a:rPr>
              <a:t>, “ = ”, times-table value * </a:t>
            </a:r>
            <a:r>
              <a:rPr lang="en-GB" sz="2400" dirty="0" err="1">
                <a:cs typeface="Courier New" pitchFamily="49" charset="0"/>
              </a:rPr>
              <a:t>i</a:t>
            </a:r>
            <a:endParaRPr lang="en-GB" sz="2400" dirty="0"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SzPct val="100000"/>
              <a:buNone/>
              <a:tabLst>
                <a:tab pos="361950" algn="l"/>
                <a:tab pos="542925" algn="l"/>
              </a:tabLst>
              <a:defRPr/>
            </a:pPr>
            <a:r>
              <a:rPr lang="en-GB" sz="2400" dirty="0">
                <a:cs typeface="Courier New" pitchFamily="49" charset="0"/>
              </a:rPr>
              <a:t>4.	End of For</a:t>
            </a:r>
            <a:endParaRPr lang="nn-NO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2400" b="1" dirty="0">
                <a:cs typeface="Courier New" pitchFamily="49" charset="0"/>
              </a:rPr>
              <a:t>Java Code: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7F8FA4C-4B24-478C-A396-295F19DABD0F}"/>
              </a:ext>
            </a:extLst>
          </p:cNvPr>
          <p:cNvSpPr/>
          <p:nvPr/>
        </p:nvSpPr>
        <p:spPr>
          <a:xfrm>
            <a:off x="2695699" y="3526971"/>
            <a:ext cx="9405257" cy="2743200"/>
          </a:xfrm>
          <a:prstGeom prst="roundRect">
            <a:avLst>
              <a:gd name="adj" fmla="val 54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keyboard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times table value: "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timesValue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keyboard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 &lt;= </a:t>
            </a:r>
            <a:r>
              <a:rPr lang="en-GB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GB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 + </a:t>
            </a:r>
            <a:r>
              <a:rPr lang="en-GB" b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x "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timesValue + </a:t>
            </a:r>
            <a:r>
              <a:rPr lang="en-GB" b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= "</a:t>
            </a:r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i * timesValue );</a:t>
            </a:r>
          </a:p>
          <a:p>
            <a:r>
              <a:rPr lang="en-GB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Times Table – Example v2 (1)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83721" y="1509243"/>
            <a:ext cx="4117941" cy="2316541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2400" b="1" dirty="0">
                <a:cs typeface="Courier New" pitchFamily="49" charset="0"/>
              </a:rPr>
              <a:t>Revise the timetable program to asks the user for a table size and generate a grid of multiplication values. Example Output: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F2144-3C27-451B-92F4-C09D8A4528F4}"/>
              </a:ext>
            </a:extLst>
          </p:cNvPr>
          <p:cNvSpPr txBox="1"/>
          <p:nvPr/>
        </p:nvSpPr>
        <p:spPr>
          <a:xfrm>
            <a:off x="4789713" y="1509243"/>
            <a:ext cx="7018566" cy="38395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times table size: </a:t>
            </a:r>
            <a:r>
              <a:rPr lang="en-GB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endParaRPr lang="en-GB" sz="1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1    2    3    4    5    6    7    8    9   10  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2    4    6    8   10   12   14   16   18   20  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3    6    9   12   15   18   21   24   27   30  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4    8   12   16   20   24   28   32   36   40  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5   10   15   20   25   30   35   40   45   50  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6   12   18   24   30   36   42   48   54   60  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7   14   21   28   35   42   49   56   63   70  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8   16   24   32   40   48   56   64   72   80  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9   18   27   36   45   54   63   72   81   90  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10   20   30   40   50   60   70   80   90  100</a:t>
            </a:r>
          </a:p>
        </p:txBody>
      </p:sp>
    </p:spTree>
    <p:extLst>
      <p:ext uri="{BB962C8B-B14F-4D97-AF65-F5344CB8AC3E}">
        <p14:creationId xmlns:p14="http://schemas.microsoft.com/office/powerpoint/2010/main" val="862913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Times Table - Example v2 (2)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83721" y="1803871"/>
            <a:ext cx="11478986" cy="4078039"/>
          </a:xfrm>
        </p:spPr>
        <p:txBody>
          <a:bodyPr>
            <a:spAutoFit/>
          </a:bodyPr>
          <a:lstStyle/>
          <a:p>
            <a:pPr marL="0" indent="0">
              <a:spcBef>
                <a:spcPts val="6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b="1" dirty="0">
                <a:cs typeface="Courier New" pitchFamily="49" charset="0"/>
              </a:rPr>
              <a:t>Pseudo Code:</a:t>
            </a:r>
          </a:p>
          <a:p>
            <a:pPr marL="0" indent="0">
              <a:spcBef>
                <a:spcPts val="600"/>
              </a:spcBef>
              <a:buSzPct val="100000"/>
              <a:buNone/>
              <a:tabLst>
                <a:tab pos="361950" algn="l"/>
                <a:tab pos="542925" algn="l"/>
              </a:tabLst>
              <a:defRPr/>
            </a:pPr>
            <a:r>
              <a:rPr lang="en-GB" dirty="0">
                <a:cs typeface="Courier New" pitchFamily="49" charset="0"/>
              </a:rPr>
              <a:t>1.	Get times-table size</a:t>
            </a:r>
          </a:p>
          <a:p>
            <a:pPr marL="0" indent="0">
              <a:spcBef>
                <a:spcPts val="600"/>
              </a:spcBef>
              <a:buSzPct val="100000"/>
              <a:buNone/>
              <a:tabLst>
                <a:tab pos="361950" algn="l"/>
                <a:tab pos="542925" algn="l"/>
              </a:tabLst>
              <a:defRPr/>
            </a:pPr>
            <a:r>
              <a:rPr lang="en-GB" dirty="0">
                <a:cs typeface="Courier New" pitchFamily="49" charset="0"/>
              </a:rPr>
              <a:t>2.	For row counter  = 1 to size</a:t>
            </a:r>
          </a:p>
          <a:p>
            <a:pPr marL="0" indent="0">
              <a:spcBef>
                <a:spcPts val="600"/>
              </a:spcBef>
              <a:buSzPct val="100000"/>
              <a:buNone/>
              <a:tabLst>
                <a:tab pos="361950" algn="l"/>
                <a:tab pos="542925" algn="l"/>
              </a:tabLst>
              <a:defRPr/>
            </a:pPr>
            <a:r>
              <a:rPr lang="en-GB" dirty="0">
                <a:cs typeface="Courier New" pitchFamily="49" charset="0"/>
              </a:rPr>
              <a:t>3.		For column counter  = 1 to size</a:t>
            </a:r>
          </a:p>
          <a:p>
            <a:pPr marL="0" indent="0">
              <a:spcBef>
                <a:spcPts val="600"/>
              </a:spcBef>
              <a:buSzPct val="100000"/>
              <a:buNone/>
              <a:tabLst>
                <a:tab pos="361950" algn="l"/>
                <a:tab pos="542925" algn="l"/>
              </a:tabLst>
              <a:defRPr/>
            </a:pPr>
            <a:r>
              <a:rPr lang="en-GB" dirty="0">
                <a:cs typeface="Courier New" pitchFamily="49" charset="0"/>
              </a:rPr>
              <a:t>4.			Set value to row counter * column counter</a:t>
            </a:r>
          </a:p>
          <a:p>
            <a:pPr marL="0" indent="0">
              <a:spcBef>
                <a:spcPts val="600"/>
              </a:spcBef>
              <a:buSzPct val="100000"/>
              <a:buNone/>
              <a:tabLst>
                <a:tab pos="361950" algn="l"/>
                <a:tab pos="542925" algn="l"/>
              </a:tabLst>
              <a:defRPr/>
            </a:pPr>
            <a:r>
              <a:rPr lang="en-GB" dirty="0">
                <a:cs typeface="Courier New" pitchFamily="49" charset="0"/>
              </a:rPr>
              <a:t>5.			Display value (with appropriate number of leading spaces)</a:t>
            </a:r>
          </a:p>
          <a:p>
            <a:pPr marL="0" indent="0">
              <a:spcBef>
                <a:spcPts val="600"/>
              </a:spcBef>
              <a:buSzPct val="100000"/>
              <a:buNone/>
              <a:tabLst>
                <a:tab pos="361950" algn="l"/>
                <a:tab pos="542925" algn="l"/>
              </a:tabLst>
              <a:defRPr/>
            </a:pPr>
            <a:r>
              <a:rPr lang="en-GB" dirty="0">
                <a:cs typeface="Courier New" pitchFamily="49" charset="0"/>
              </a:rPr>
              <a:t>6.		End of For</a:t>
            </a:r>
          </a:p>
          <a:p>
            <a:pPr marL="0" indent="0">
              <a:spcBef>
                <a:spcPts val="600"/>
              </a:spcBef>
              <a:buSzPct val="100000"/>
              <a:buNone/>
              <a:tabLst>
                <a:tab pos="361950" algn="l"/>
                <a:tab pos="542925" algn="l"/>
              </a:tabLst>
              <a:defRPr/>
            </a:pPr>
            <a:r>
              <a:rPr lang="en-GB" dirty="0">
                <a:cs typeface="Courier New" pitchFamily="49" charset="0"/>
              </a:rPr>
              <a:t>7.	End of For</a:t>
            </a: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44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Times Table - Example v2 (3)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424732"/>
          </a:xfrm>
        </p:spPr>
        <p:txBody>
          <a:bodyPr>
            <a:spAutoFit/>
          </a:bodyPr>
          <a:lstStyle/>
          <a:p>
            <a:pPr marL="0" indent="0">
              <a:spcBef>
                <a:spcPts val="6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2400" b="1" dirty="0">
                <a:cs typeface="Courier New" pitchFamily="49" charset="0"/>
              </a:rPr>
              <a:t>Java Code: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B824AE-DFAF-46E8-88B9-8CF226E6D10C}"/>
              </a:ext>
            </a:extLst>
          </p:cNvPr>
          <p:cNvSpPr/>
          <p:nvPr/>
        </p:nvSpPr>
        <p:spPr>
          <a:xfrm>
            <a:off x="2820104" y="1323474"/>
            <a:ext cx="9042603" cy="4887321"/>
          </a:xfrm>
          <a:prstGeom prst="roundRect">
            <a:avLst>
              <a:gd name="adj" fmla="val 61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r &lt;= size; r++)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c &lt;= size; 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r * c;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 &lt; </a:t>
            </a:r>
            <a:r>
              <a:rPr lang="en-GB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                </a:t>
            </a:r>
            <a:r>
              <a:rPr lang="en-GB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if single digit</a:t>
            </a:r>
            <a:endParaRPr lang="en-GB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 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</a:t>
            </a:r>
            <a:r>
              <a:rPr lang="en-GB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 need two spaces</a:t>
            </a:r>
            <a:endParaRPr lang="en-GB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 &lt; </a:t>
            </a:r>
            <a:r>
              <a:rPr lang="en-GB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          </a:t>
            </a:r>
            <a:r>
              <a:rPr lang="en-GB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else if two digits</a:t>
            </a:r>
            <a:endParaRPr lang="en-GB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    </a:t>
            </a:r>
            <a:r>
              <a:rPr lang="en-GB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 need a single space</a:t>
            </a:r>
            <a:endParaRPr lang="en-GB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v + 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 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GB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Output multiplication value</a:t>
            </a:r>
            <a:endParaRPr lang="en-GB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}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          </a:t>
            </a:r>
            <a:r>
              <a:rPr lang="en-GB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Force new line and of row</a:t>
            </a:r>
            <a:endParaRPr lang="en-GB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9873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Times Table (v3) – Exercise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29293" y="1748206"/>
            <a:ext cx="3752849" cy="1200329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2400" b="1" dirty="0">
                <a:cs typeface="Courier New" pitchFamily="49" charset="0"/>
              </a:rPr>
              <a:t>Revise the timetable program to update the output to the following: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97E73-86E4-493F-A22B-0DD836751AFE}"/>
              </a:ext>
            </a:extLst>
          </p:cNvPr>
          <p:cNvSpPr txBox="1"/>
          <p:nvPr/>
        </p:nvSpPr>
        <p:spPr>
          <a:xfrm>
            <a:off x="4136570" y="1748206"/>
            <a:ext cx="7726137" cy="4470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spcBef>
                <a:spcPts val="300"/>
              </a:spcBef>
              <a:buSzPct val="100000"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times table size: </a:t>
            </a:r>
            <a:r>
              <a:rPr lang="en-GB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spcBef>
                <a:spcPts val="300"/>
              </a:spcBef>
              <a:buSzPct val="100000"/>
              <a:tabLst>
                <a:tab pos="542925" algn="l"/>
              </a:tabLst>
              <a:defRPr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|  1    2    3    4    5    6    7    8    9   10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---+------------------------------------------------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|  1    2    3    4    5    6    7    8    9   10  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 |  2    4    6    8   10   12   14   16   18   20  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 |  3    6    9   12   15   18   21   24   27   30  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 |  4    8   12   16   20   24   28   32   36   40  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 |  5   10   15   20   25   30   35   40   45   50  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6 |  6   12   18   24   30   36   42   48   54   60  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7 |  7   14   21   28   35   42   49   56   63   70  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8 |  8   16   24   32   40   48   56   64   72   80  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9 |  9   18   27   36   45   54   63   72   81   90  </a:t>
            </a:r>
          </a:p>
          <a:p>
            <a:pPr marL="0" indent="0">
              <a:spcBef>
                <a:spcPts val="300"/>
              </a:spcBef>
              <a:buSzPct val="100000"/>
              <a:buNone/>
              <a:tabLst>
                <a:tab pos="542925" algn="l"/>
              </a:tabLst>
              <a:defRPr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 | 10   20   30   40   50   60   70   80   90  100</a:t>
            </a:r>
          </a:p>
        </p:txBody>
      </p:sp>
    </p:spTree>
    <p:extLst>
      <p:ext uri="{BB962C8B-B14F-4D97-AF65-F5344CB8AC3E}">
        <p14:creationId xmlns:p14="http://schemas.microsoft.com/office/powerpoint/2010/main" val="2740297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(e.g.: pseudo-code)</a:t>
            </a: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xfrm>
            <a:off x="383720" y="1556949"/>
            <a:ext cx="11478986" cy="4002634"/>
          </a:xfrm>
        </p:spPr>
        <p:txBody>
          <a:bodyPr>
            <a:spAutoFit/>
          </a:bodyPr>
          <a:lstStyle/>
          <a:p>
            <a:r>
              <a:rPr lang="en-GB" dirty="0"/>
              <a:t>Help us get a better understanding of the problem/requirements.</a:t>
            </a:r>
          </a:p>
          <a:p>
            <a:pPr lvl="8"/>
            <a:endParaRPr lang="en-GB" dirty="0"/>
          </a:p>
          <a:p>
            <a:r>
              <a:rPr lang="en-GB" dirty="0"/>
              <a:t>Allow us to concentrate on the logic/structure of the solution rather than how to express the ideas in a particular programming language.</a:t>
            </a:r>
          </a:p>
          <a:p>
            <a:pPr lvl="8"/>
            <a:endParaRPr lang="en-GB" dirty="0"/>
          </a:p>
          <a:p>
            <a:r>
              <a:rPr lang="en-GB" dirty="0"/>
              <a:t>Can be analysed and improved without costly implementation.</a:t>
            </a:r>
          </a:p>
          <a:p>
            <a:pPr lvl="8"/>
            <a:endParaRPr lang="en-GB" dirty="0"/>
          </a:p>
          <a:p>
            <a:r>
              <a:rPr lang="en-GB" dirty="0"/>
              <a:t>Help communicate understanding and ideas to others  (e.g.: client, other programmers, etc).</a:t>
            </a:r>
          </a:p>
        </p:txBody>
      </p:sp>
    </p:spTree>
    <p:extLst>
      <p:ext uri="{BB962C8B-B14F-4D97-AF65-F5344CB8AC3E}">
        <p14:creationId xmlns:p14="http://schemas.microsoft.com/office/powerpoint/2010/main" val="22630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Example – </a:t>
            </a:r>
            <a:r>
              <a:rPr lang="en-GB" dirty="0"/>
              <a:t>Putting it all together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 hangingPunct="1">
              <a:lnSpc>
                <a:spcPct val="110000"/>
              </a:lnSpc>
            </a:pPr>
            <a:r>
              <a:rPr lang="en-GB" sz="2400" dirty="0"/>
              <a:t>Write a menu-driven program that provides three options: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Option 1 allows the user to enter a temperature in Celsius (C) and displays the corresponding Fahrenheit (F) temperature.</a:t>
            </a:r>
          </a:p>
          <a:p>
            <a:pPr lvl="0">
              <a:lnSpc>
                <a:spcPct val="110000"/>
              </a:lnSpc>
            </a:pPr>
            <a:r>
              <a:rPr lang="en-GB" sz="2400" dirty="0"/>
              <a:t>Option 2 allows the user to enter a temperature in Fahrenheit (F) and displays the corresponding Celsius (C) temperature.</a:t>
            </a:r>
          </a:p>
          <a:p>
            <a:pPr lvl="0">
              <a:lnSpc>
                <a:spcPct val="110000"/>
              </a:lnSpc>
            </a:pPr>
            <a:r>
              <a:rPr lang="en-GB" sz="2400" dirty="0"/>
              <a:t>Option 3 allows the user to quit.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The formulae are: 	  F = 9 / 5 x C + 32	C = 5 x (F – 32) / 9</a:t>
            </a:r>
          </a:p>
          <a:p>
            <a:pPr fontAlgn="auto" hangingPunct="1">
              <a:lnSpc>
                <a:spcPct val="110000"/>
              </a:lnSpc>
            </a:pPr>
            <a:r>
              <a:rPr lang="en-GB" sz="2400" dirty="0"/>
              <a:t>Adapt your program so that the user is not allowed to enter a temperature below absolute zero (this is -273.15 C or -459.67 F)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Input must be validated to make sure only one of the three options is allowed. 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Finally, the user must be able to enter a new temperature until option 3 is entered.</a:t>
            </a:r>
          </a:p>
        </p:txBody>
      </p:sp>
    </p:spTree>
    <p:extLst>
      <p:ext uri="{BB962C8B-B14F-4D97-AF65-F5344CB8AC3E}">
        <p14:creationId xmlns:p14="http://schemas.microsoft.com/office/powerpoint/2010/main" val="217187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36E6-4145-49D9-A658-BABFEFB4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Flow-control -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B552-ABCD-4F99-9D1F-DDE126BE8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/>
              <a:t>If we only want to execute code when certain conditions are met, we need to use a </a:t>
            </a:r>
            <a:r>
              <a:rPr lang="en-GB" sz="2400" b="1" dirty="0">
                <a:solidFill>
                  <a:srgbClr val="AF00DB"/>
                </a:solidFill>
                <a:latin typeface="Consolas" panose="020B0609020204030204" pitchFamily="49" charset="0"/>
              </a:rPr>
              <a:t>conditional statement</a:t>
            </a:r>
          </a:p>
          <a:p>
            <a:r>
              <a:rPr lang="en-GB" sz="2400" dirty="0"/>
              <a:t>This conditional can be complex, but evaluates to a Boolean </a:t>
            </a:r>
            <a:r>
              <a:rPr lang="en-GB" sz="2400" b="1" dirty="0">
                <a:solidFill>
                  <a:srgbClr val="AF00DB"/>
                </a:solidFill>
                <a:latin typeface="Consolas" panose="020B0609020204030204" pitchFamily="49" charset="0"/>
              </a:rPr>
              <a:t>true</a:t>
            </a:r>
            <a:r>
              <a:rPr lang="en-GB" sz="2400" dirty="0"/>
              <a:t> or </a:t>
            </a:r>
            <a:r>
              <a:rPr lang="en-GB" sz="2400" b="1" dirty="0">
                <a:solidFill>
                  <a:srgbClr val="AF00DB"/>
                </a:solidFill>
                <a:latin typeface="Consolas" panose="020B0609020204030204" pitchFamily="49" charset="0"/>
              </a:rPr>
              <a:t>false</a:t>
            </a:r>
            <a:r>
              <a:rPr lang="en-GB" sz="2400" dirty="0"/>
              <a:t>.</a:t>
            </a:r>
          </a:p>
          <a:p>
            <a:r>
              <a:rPr lang="en-GB" sz="2400" dirty="0"/>
              <a:t>In Java, these are also called </a:t>
            </a:r>
            <a:r>
              <a:rPr lang="en-GB" sz="2400" b="1" dirty="0">
                <a:solidFill>
                  <a:srgbClr val="AF00DB"/>
                </a:solidFill>
                <a:latin typeface="Consolas" panose="020B0609020204030204" pitchFamily="49" charset="0"/>
              </a:rPr>
              <a:t>if statements</a:t>
            </a:r>
          </a:p>
          <a:p>
            <a:r>
              <a:rPr lang="en-GB" sz="2400" dirty="0"/>
              <a:t>As you can imagine, these are </a:t>
            </a:r>
            <a:r>
              <a:rPr lang="en-GB" sz="2400" i="1" dirty="0"/>
              <a:t>extremely</a:t>
            </a:r>
            <a:r>
              <a:rPr lang="en-GB" sz="2400" dirty="0"/>
              <a:t> useful. Without conditional statements, a program would do the same thing every time!</a:t>
            </a:r>
          </a:p>
          <a:p>
            <a:endParaRPr lang="en-GB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58C2F-D769-4CEC-B121-D6EBA38B9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FF6A967-673B-48B7-9757-8AFA7A75B653}"/>
              </a:ext>
            </a:extLst>
          </p:cNvPr>
          <p:cNvGrpSpPr/>
          <p:nvPr/>
        </p:nvGrpSpPr>
        <p:grpSpPr>
          <a:xfrm>
            <a:off x="6172202" y="1295400"/>
            <a:ext cx="5649976" cy="4544221"/>
            <a:chOff x="6412992" y="1294723"/>
            <a:chExt cx="5649976" cy="4544221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8726D995-E2C9-46AD-B28B-B1061D9CF2F7}"/>
                </a:ext>
              </a:extLst>
            </p:cNvPr>
            <p:cNvSpPr/>
            <p:nvPr/>
          </p:nvSpPr>
          <p:spPr>
            <a:xfrm>
              <a:off x="7768844" y="1802045"/>
              <a:ext cx="2938272" cy="79546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condition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795449-0ACD-4001-AD48-EAE29AC9B2A9}"/>
                </a:ext>
              </a:extLst>
            </p:cNvPr>
            <p:cNvSpPr/>
            <p:nvPr/>
          </p:nvSpPr>
          <p:spPr>
            <a:xfrm>
              <a:off x="9103868" y="4380512"/>
              <a:ext cx="268224" cy="2682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BA625C4-9D06-4480-852C-0C1272072924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9237980" y="1294723"/>
              <a:ext cx="0" cy="50732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81FAA9D0-0BF0-43B5-B7E1-83A1C127C258}"/>
                </a:ext>
              </a:extLst>
            </p:cNvPr>
            <p:cNvCxnSpPr>
              <a:stCxn id="7" idx="1"/>
              <a:endCxn id="16" idx="0"/>
            </p:cNvCxnSpPr>
            <p:nvPr/>
          </p:nvCxnSpPr>
          <p:spPr>
            <a:xfrm rot="10800000" flipV="1">
              <a:off x="7516368" y="2199775"/>
              <a:ext cx="252476" cy="990529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C900200C-AB75-49DA-9A85-81CFFC626651}"/>
                </a:ext>
              </a:extLst>
            </p:cNvPr>
            <p:cNvCxnSpPr>
              <a:stCxn id="16" idx="2"/>
              <a:endCxn id="8" idx="2"/>
            </p:cNvCxnSpPr>
            <p:nvPr/>
          </p:nvCxnSpPr>
          <p:spPr>
            <a:xfrm rot="16200000" flipH="1">
              <a:off x="7946663" y="3357418"/>
              <a:ext cx="726911" cy="158750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4E6D7FB0-855C-45D5-8FD2-D5FB6358EB02}"/>
                </a:ext>
              </a:extLst>
            </p:cNvPr>
            <p:cNvCxnSpPr>
              <a:stCxn id="7" idx="3"/>
              <a:endCxn id="15" idx="0"/>
            </p:cNvCxnSpPr>
            <p:nvPr/>
          </p:nvCxnSpPr>
          <p:spPr>
            <a:xfrm>
              <a:off x="10707116" y="2199776"/>
              <a:ext cx="252476" cy="1004818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5F93CEE5-884C-4DF8-9D93-32C17BBD3497}"/>
                </a:ext>
              </a:extLst>
            </p:cNvPr>
            <p:cNvCxnSpPr>
              <a:stCxn id="15" idx="2"/>
              <a:endCxn id="8" idx="6"/>
            </p:cNvCxnSpPr>
            <p:nvPr/>
          </p:nvCxnSpPr>
          <p:spPr>
            <a:xfrm rot="5400000">
              <a:off x="9809531" y="3364563"/>
              <a:ext cx="712622" cy="158750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040AD0-84A2-4D07-8237-4476CC53664F}"/>
                </a:ext>
              </a:extLst>
            </p:cNvPr>
            <p:cNvCxnSpPr>
              <a:stCxn id="8" idx="4"/>
              <a:endCxn id="17" idx="0"/>
            </p:cNvCxnSpPr>
            <p:nvPr/>
          </p:nvCxnSpPr>
          <p:spPr>
            <a:xfrm>
              <a:off x="9237980" y="4648736"/>
              <a:ext cx="0" cy="59280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D803F39-9204-46CC-BEA8-566F7EAE3FEA}"/>
                </a:ext>
              </a:extLst>
            </p:cNvPr>
            <p:cNvSpPr/>
            <p:nvPr/>
          </p:nvSpPr>
          <p:spPr>
            <a:xfrm>
              <a:off x="9856216" y="3204594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other statement(s)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04C7555-56F4-46D9-B706-2C5D56B392B2}"/>
                </a:ext>
              </a:extLst>
            </p:cNvPr>
            <p:cNvSpPr/>
            <p:nvPr/>
          </p:nvSpPr>
          <p:spPr>
            <a:xfrm>
              <a:off x="6412992" y="3190305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statement(s)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13048EA-AE65-4AB2-914E-2F0DEAD24F69}"/>
                </a:ext>
              </a:extLst>
            </p:cNvPr>
            <p:cNvSpPr/>
            <p:nvPr/>
          </p:nvSpPr>
          <p:spPr>
            <a:xfrm>
              <a:off x="8134604" y="5241536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etc.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E0A814-D0FB-414B-8035-D363164A93C0}"/>
                </a:ext>
              </a:extLst>
            </p:cNvPr>
            <p:cNvSpPr txBox="1"/>
            <p:nvPr/>
          </p:nvSpPr>
          <p:spPr>
            <a:xfrm>
              <a:off x="7107441" y="1761448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False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22B8DF-945B-475E-9BE3-7258C6B3F756}"/>
                </a:ext>
              </a:extLst>
            </p:cNvPr>
            <p:cNvSpPr txBox="1"/>
            <p:nvPr/>
          </p:nvSpPr>
          <p:spPr>
            <a:xfrm>
              <a:off x="10613986" y="1802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740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6C2C-1D65-4ECC-87BB-35D6D220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Conditional Statements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13EB9-D1C0-44F4-A289-640D89E73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670A1-AB8E-4CA4-980E-99A46410449E}"/>
              </a:ext>
            </a:extLst>
          </p:cNvPr>
          <p:cNvSpPr txBox="1"/>
          <p:nvPr/>
        </p:nvSpPr>
        <p:spPr>
          <a:xfrm>
            <a:off x="254931" y="2386939"/>
            <a:ext cx="57122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attendance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70.0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(attendance ==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100.0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"Well done!"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 good enough!"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A18072-D80D-48AD-8A83-A797A41A22C5}"/>
              </a:ext>
            </a:extLst>
          </p:cNvPr>
          <p:cNvSpPr txBox="1"/>
          <p:nvPr/>
        </p:nvSpPr>
        <p:spPr>
          <a:xfrm>
            <a:off x="6552126" y="1788248"/>
            <a:ext cx="609814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(qty &gt;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discount =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0.15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(qty &gt;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discount =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discount =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= (price * qty); 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Calc total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-= total * discount;  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Subtract discount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DE637C-2330-43F7-967F-643A9214F6B8}"/>
              </a:ext>
            </a:extLst>
          </p:cNvPr>
          <p:cNvCxnSpPr/>
          <p:nvPr/>
        </p:nvCxnSpPr>
        <p:spPr>
          <a:xfrm>
            <a:off x="6096000" y="1777285"/>
            <a:ext cx="0" cy="43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06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97F1-AFFA-447F-9AE9-A01E363B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4F0C-BEC2-4F4F-942A-3A73F4B9D6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Iteration is often what really makes programmes useful.</a:t>
            </a:r>
          </a:p>
          <a:p>
            <a:r>
              <a:rPr lang="en-GB" dirty="0"/>
              <a:t>It is also called 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looping</a:t>
            </a:r>
          </a:p>
          <a:p>
            <a:r>
              <a:rPr lang="en-GB" dirty="0"/>
              <a:t>For example, rather than writing the same code a million different times to send a million e mails (resulting in a very large program!) you can write the e mail sending code once, then loop through a list of e mail addresses.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EBD18-9556-4C37-AC5A-FCEAB36E8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E3571A-9F88-4CC6-A319-34EA603A6027}"/>
              </a:ext>
            </a:extLst>
          </p:cNvPr>
          <p:cNvGrpSpPr/>
          <p:nvPr/>
        </p:nvGrpSpPr>
        <p:grpSpPr>
          <a:xfrm>
            <a:off x="6251621" y="1354428"/>
            <a:ext cx="4907280" cy="4544221"/>
            <a:chOff x="6482588" y="1294723"/>
            <a:chExt cx="4907280" cy="4544221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030F4E57-04E7-4E1A-A5DD-554165A856F2}"/>
                </a:ext>
              </a:extLst>
            </p:cNvPr>
            <p:cNvSpPr/>
            <p:nvPr/>
          </p:nvSpPr>
          <p:spPr>
            <a:xfrm>
              <a:off x="7768844" y="1802045"/>
              <a:ext cx="2938272" cy="79546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condition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59CDF9-B048-48F7-9613-5B09F37132E2}"/>
                </a:ext>
              </a:extLst>
            </p:cNvPr>
            <p:cNvSpPr/>
            <p:nvPr/>
          </p:nvSpPr>
          <p:spPr>
            <a:xfrm>
              <a:off x="9103868" y="4380512"/>
              <a:ext cx="268224" cy="2682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4E8CED-4CCC-47E5-8F7F-98B54ADC1ED9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9237980" y="1294723"/>
              <a:ext cx="0" cy="50732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D4EC4CE4-EE45-41AC-BCA6-E254F755A058}"/>
                </a:ext>
              </a:extLst>
            </p:cNvPr>
            <p:cNvCxnSpPr>
              <a:cxnSpLocks/>
              <a:stCxn id="7" idx="3"/>
              <a:endCxn id="8" idx="6"/>
            </p:cNvCxnSpPr>
            <p:nvPr/>
          </p:nvCxnSpPr>
          <p:spPr>
            <a:xfrm flipH="1">
              <a:off x="9372092" y="2199776"/>
              <a:ext cx="1335024" cy="2314848"/>
            </a:xfrm>
            <a:prstGeom prst="bentConnector3">
              <a:avLst>
                <a:gd name="adj1" fmla="val -17123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F5746E67-C375-42A6-B993-5FDDF720C357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 flipV="1">
              <a:off x="7585964" y="2199776"/>
              <a:ext cx="182880" cy="1004818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80AB05A4-DA23-4498-BF92-A6C92A0B26E0}"/>
                </a:ext>
              </a:extLst>
            </p:cNvPr>
            <p:cNvCxnSpPr>
              <a:cxnSpLocks/>
              <a:stCxn id="14" idx="3"/>
              <a:endCxn id="7" idx="2"/>
            </p:cNvCxnSpPr>
            <p:nvPr/>
          </p:nvCxnSpPr>
          <p:spPr>
            <a:xfrm flipV="1">
              <a:off x="8689340" y="2597506"/>
              <a:ext cx="548640" cy="891504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26ED21-A0C8-4957-B378-CB43A66C80D3}"/>
                </a:ext>
              </a:extLst>
            </p:cNvPr>
            <p:cNvCxnSpPr>
              <a:stCxn id="8" idx="4"/>
              <a:endCxn id="15" idx="0"/>
            </p:cNvCxnSpPr>
            <p:nvPr/>
          </p:nvCxnSpPr>
          <p:spPr>
            <a:xfrm>
              <a:off x="9237980" y="4648736"/>
              <a:ext cx="0" cy="59280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46B7B76-E28B-4E7E-ADD9-B33B29268C9F}"/>
                </a:ext>
              </a:extLst>
            </p:cNvPr>
            <p:cNvSpPr/>
            <p:nvPr/>
          </p:nvSpPr>
          <p:spPr>
            <a:xfrm>
              <a:off x="6482588" y="3190306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statement(s)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3F3628C-1508-4E97-BF13-B8EE21E36356}"/>
                </a:ext>
              </a:extLst>
            </p:cNvPr>
            <p:cNvSpPr/>
            <p:nvPr/>
          </p:nvSpPr>
          <p:spPr>
            <a:xfrm>
              <a:off x="8134604" y="5241536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etc.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025D98-78B9-4019-966F-50956EC841E3}"/>
                </a:ext>
              </a:extLst>
            </p:cNvPr>
            <p:cNvSpPr txBox="1"/>
            <p:nvPr/>
          </p:nvSpPr>
          <p:spPr>
            <a:xfrm>
              <a:off x="10572015" y="1822797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False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678024-C7E7-4D6B-9538-4AD68FD6C70B}"/>
                </a:ext>
              </a:extLst>
            </p:cNvPr>
            <p:cNvSpPr txBox="1"/>
            <p:nvPr/>
          </p:nvSpPr>
          <p:spPr>
            <a:xfrm>
              <a:off x="7253384" y="18532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08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5B39-C682-4671-9BBA-475491D8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0535-75BA-42BC-9D48-2863ADF722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Last week you were introduced to the while loop</a:t>
            </a:r>
          </a:p>
          <a:p>
            <a:r>
              <a:rPr lang="en-GB" dirty="0"/>
              <a:t>A looping construct that executes 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en-GB" dirty="0"/>
              <a:t> some condition holds 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6F526-03C5-4A39-AAEC-D2A61594C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8DAA0E-BB2F-49B1-833F-A611AEC056AF}"/>
              </a:ext>
            </a:extLst>
          </p:cNvPr>
          <p:cNvGrpSpPr/>
          <p:nvPr/>
        </p:nvGrpSpPr>
        <p:grpSpPr>
          <a:xfrm>
            <a:off x="7107441" y="490051"/>
            <a:ext cx="4955527" cy="5812189"/>
            <a:chOff x="7107441" y="490051"/>
            <a:chExt cx="4955527" cy="5812189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3340C059-F2B9-4FB2-A8C7-04C3AD44A435}"/>
                </a:ext>
              </a:extLst>
            </p:cNvPr>
            <p:cNvSpPr/>
            <p:nvPr/>
          </p:nvSpPr>
          <p:spPr>
            <a:xfrm>
              <a:off x="7768844" y="997373"/>
              <a:ext cx="2938272" cy="79546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expression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E22E20-ED47-4C7E-B487-64753F21D80C}"/>
                </a:ext>
              </a:extLst>
            </p:cNvPr>
            <p:cNvSpPr/>
            <p:nvPr/>
          </p:nvSpPr>
          <p:spPr>
            <a:xfrm>
              <a:off x="9103868" y="4843808"/>
              <a:ext cx="268224" cy="2682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CF96572-8023-4A05-B517-1F8320EA4DCB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9237980" y="490051"/>
              <a:ext cx="0" cy="50732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A1544F3C-D5D4-4D84-B2FF-67778FB0D14A}"/>
                </a:ext>
              </a:extLst>
            </p:cNvPr>
            <p:cNvCxnSpPr>
              <a:cxnSpLocks/>
              <a:stCxn id="7" idx="1"/>
              <a:endCxn id="8" idx="2"/>
            </p:cNvCxnSpPr>
            <p:nvPr/>
          </p:nvCxnSpPr>
          <p:spPr>
            <a:xfrm rot="10800000" flipH="1" flipV="1">
              <a:off x="7768844" y="1395104"/>
              <a:ext cx="1335024" cy="3582816"/>
            </a:xfrm>
            <a:prstGeom prst="bentConnector3">
              <a:avLst>
                <a:gd name="adj1" fmla="val -17123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78D5B6CF-125B-4B43-8E73-6F269BB5C3AA}"/>
                </a:ext>
              </a:extLst>
            </p:cNvPr>
            <p:cNvCxnSpPr>
              <a:cxnSpLocks/>
              <a:stCxn id="7" idx="3"/>
              <a:endCxn id="19" idx="0"/>
            </p:cNvCxnSpPr>
            <p:nvPr/>
          </p:nvCxnSpPr>
          <p:spPr>
            <a:xfrm>
              <a:off x="10707116" y="1395104"/>
              <a:ext cx="252476" cy="662164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96054C5-5E61-4440-B506-FE5E2AB7131C}"/>
                </a:ext>
              </a:extLst>
            </p:cNvPr>
            <p:cNvCxnSpPr>
              <a:cxnSpLocks/>
              <a:stCxn id="14" idx="1"/>
              <a:endCxn id="7" idx="2"/>
            </p:cNvCxnSpPr>
            <p:nvPr/>
          </p:nvCxnSpPr>
          <p:spPr>
            <a:xfrm rot="10800000">
              <a:off x="9237980" y="1792834"/>
              <a:ext cx="618236" cy="278336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7707927-2826-4158-B791-9E65971C63E5}"/>
                </a:ext>
              </a:extLst>
            </p:cNvPr>
            <p:cNvCxnSpPr>
              <a:stCxn id="8" idx="4"/>
              <a:endCxn id="15" idx="0"/>
            </p:cNvCxnSpPr>
            <p:nvPr/>
          </p:nvCxnSpPr>
          <p:spPr>
            <a:xfrm>
              <a:off x="9237980" y="5112032"/>
              <a:ext cx="0" cy="59280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6451669-A27F-4717-B974-3656346ABF67}"/>
                </a:ext>
              </a:extLst>
            </p:cNvPr>
            <p:cNvSpPr/>
            <p:nvPr/>
          </p:nvSpPr>
          <p:spPr>
            <a:xfrm>
              <a:off x="9856216" y="4277490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statement3;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EACA263-A2B5-4C0C-BADE-82D5B9CC4C37}"/>
                </a:ext>
              </a:extLst>
            </p:cNvPr>
            <p:cNvSpPr/>
            <p:nvPr/>
          </p:nvSpPr>
          <p:spPr>
            <a:xfrm>
              <a:off x="8134604" y="5704832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statement4;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E7CBDEE-A6A9-4260-B9ED-973E1DEADC0C}"/>
                </a:ext>
              </a:extLst>
            </p:cNvPr>
            <p:cNvSpPr txBox="1"/>
            <p:nvPr/>
          </p:nvSpPr>
          <p:spPr>
            <a:xfrm>
              <a:off x="7107441" y="95677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False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EEB032-C362-4CC5-A626-0DDA1080F97E}"/>
                </a:ext>
              </a:extLst>
            </p:cNvPr>
            <p:cNvSpPr txBox="1"/>
            <p:nvPr/>
          </p:nvSpPr>
          <p:spPr>
            <a:xfrm>
              <a:off x="10613986" y="99737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True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6B1BBBD-4986-410C-8F7C-15918080734E}"/>
                </a:ext>
              </a:extLst>
            </p:cNvPr>
            <p:cNvSpPr/>
            <p:nvPr/>
          </p:nvSpPr>
          <p:spPr>
            <a:xfrm>
              <a:off x="9856216" y="3167379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statement2;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DB79849-DB16-41E7-9705-C440548C15C1}"/>
                </a:ext>
              </a:extLst>
            </p:cNvPr>
            <p:cNvSpPr/>
            <p:nvPr/>
          </p:nvSpPr>
          <p:spPr>
            <a:xfrm>
              <a:off x="9856216" y="2057268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statement1;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4A5224-6D9F-4194-B501-8D725ACDA1CC}"/>
                </a:ext>
              </a:extLst>
            </p:cNvPr>
            <p:cNvCxnSpPr>
              <a:cxnSpLocks/>
              <a:stCxn id="19" idx="2"/>
              <a:endCxn id="18" idx="0"/>
            </p:cNvCxnSpPr>
            <p:nvPr/>
          </p:nvCxnSpPr>
          <p:spPr>
            <a:xfrm>
              <a:off x="10959592" y="2654676"/>
              <a:ext cx="0" cy="51270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DEFE14F-5ABE-472A-8D1A-071F4F9AEAB4}"/>
                </a:ext>
              </a:extLst>
            </p:cNvPr>
            <p:cNvCxnSpPr>
              <a:cxnSpLocks/>
              <a:stCxn id="18" idx="2"/>
              <a:endCxn id="14" idx="0"/>
            </p:cNvCxnSpPr>
            <p:nvPr/>
          </p:nvCxnSpPr>
          <p:spPr>
            <a:xfrm>
              <a:off x="10959592" y="3764787"/>
              <a:ext cx="0" cy="51270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E9EC0AF-043A-40E1-909E-4EA46190AFC3}"/>
              </a:ext>
            </a:extLst>
          </p:cNvPr>
          <p:cNvSpPr txBox="1"/>
          <p:nvPr/>
        </p:nvSpPr>
        <p:spPr>
          <a:xfrm>
            <a:off x="599597" y="3868639"/>
            <a:ext cx="75350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countSquared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 * count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"Count squared 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countSquared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542BAA0-5E04-48A8-9657-DDF7FD986926}"/>
              </a:ext>
            </a:extLst>
          </p:cNvPr>
          <p:cNvSpPr/>
          <p:nvPr/>
        </p:nvSpPr>
        <p:spPr>
          <a:xfrm>
            <a:off x="3925994" y="4198241"/>
            <a:ext cx="3065265" cy="755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Loop continues while this condition holds true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F5B6DE-FD85-4C3B-9147-4B68D8D73677}"/>
              </a:ext>
            </a:extLst>
          </p:cNvPr>
          <p:cNvSpPr/>
          <p:nvPr/>
        </p:nvSpPr>
        <p:spPr>
          <a:xfrm>
            <a:off x="3020361" y="4434526"/>
            <a:ext cx="287397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826D17-D99C-4EA5-994A-38906AD3AB00}"/>
              </a:ext>
            </a:extLst>
          </p:cNvPr>
          <p:cNvCxnSpPr>
            <a:cxnSpLocks/>
            <a:stCxn id="24" idx="1"/>
            <a:endCxn id="25" idx="6"/>
          </p:cNvCxnSpPr>
          <p:nvPr/>
        </p:nvCxnSpPr>
        <p:spPr>
          <a:xfrm flipH="1">
            <a:off x="3307758" y="4576193"/>
            <a:ext cx="6182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39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73DCD4-FCEB-43BB-8D6B-0030D459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F86B90-E448-4092-A5CE-963C9BD8C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Another iteration construct</a:t>
            </a:r>
          </a:p>
        </p:txBody>
      </p:sp>
    </p:spTree>
    <p:extLst>
      <p:ext uri="{BB962C8B-B14F-4D97-AF65-F5344CB8AC3E}">
        <p14:creationId xmlns:p14="http://schemas.microsoft.com/office/powerpoint/2010/main" val="302940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B21DA2C-5A04-4B98-978F-2BCC7BCAA20F}"/>
              </a:ext>
            </a:extLst>
          </p:cNvPr>
          <p:cNvSpPr txBox="1"/>
          <p:nvPr/>
        </p:nvSpPr>
        <p:spPr>
          <a:xfrm>
            <a:off x="1721669" y="3595363"/>
            <a:ext cx="908334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(initialise; condition; end action)</a:t>
            </a:r>
          </a:p>
          <a:p>
            <a:r>
              <a:rPr lang="en-GB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statement(s);</a:t>
            </a:r>
          </a:p>
          <a:p>
            <a:r>
              <a:rPr lang="en-GB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for – loops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360000" y="1332000"/>
            <a:ext cx="11477506" cy="2741236"/>
          </a:xfrm>
        </p:spPr>
        <p:txBody>
          <a:bodyPr/>
          <a:lstStyle/>
          <a:p>
            <a:pPr marL="360000" indent="-360000">
              <a:spcBef>
                <a:spcPts val="1200"/>
              </a:spcBef>
              <a:buSzPct val="55000"/>
              <a:buFont typeface="Wingdings" pitchFamily="2" charset="2"/>
              <a:buChar char="l"/>
              <a:defRPr/>
            </a:pPr>
            <a:r>
              <a:rPr lang="en-GB" dirty="0">
                <a:ea typeface="+mn-ea"/>
              </a:rPr>
              <a:t>Used when we know (or can calculate) how many times to iterate</a:t>
            </a:r>
            <a:endParaRPr lang="en-GB" dirty="0"/>
          </a:p>
          <a:p>
            <a:pPr eaLnBrk="1" hangingPunct="1">
              <a:defRPr/>
            </a:pPr>
            <a:endParaRPr lang="en-GB" dirty="0">
              <a:ea typeface="+mn-ea"/>
            </a:endParaRPr>
          </a:p>
          <a:p>
            <a:pPr marL="0" indent="0" eaLnBrk="1" hangingPunct="1">
              <a:buNone/>
              <a:defRPr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 eaLnBrk="1" hangingPunct="1">
              <a:buNone/>
              <a:defRPr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 eaLnBrk="1" hangingPunct="1">
              <a:buNone/>
              <a:defRPr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cxnSp>
        <p:nvCxnSpPr>
          <p:cNvPr id="16389" name="Straight Arrow Connector 7"/>
          <p:cNvCxnSpPr>
            <a:cxnSpLocks noChangeShapeType="1"/>
          </p:cNvCxnSpPr>
          <p:nvPr/>
        </p:nvCxnSpPr>
        <p:spPr bwMode="auto">
          <a:xfrm>
            <a:off x="3289954" y="3213100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Straight Arrow Connector 12"/>
          <p:cNvCxnSpPr>
            <a:cxnSpLocks noChangeShapeType="1"/>
          </p:cNvCxnSpPr>
          <p:nvPr/>
        </p:nvCxnSpPr>
        <p:spPr bwMode="auto">
          <a:xfrm>
            <a:off x="5743321" y="3160594"/>
            <a:ext cx="1587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Straight Arrow Connector 14"/>
          <p:cNvCxnSpPr>
            <a:cxnSpLocks noChangeShapeType="1"/>
          </p:cNvCxnSpPr>
          <p:nvPr/>
        </p:nvCxnSpPr>
        <p:spPr bwMode="auto">
          <a:xfrm>
            <a:off x="8118160" y="3203576"/>
            <a:ext cx="1587" cy="503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Straight Arrow Connector 17"/>
          <p:cNvCxnSpPr>
            <a:cxnSpLocks noChangeShapeType="1"/>
            <a:stCxn id="10" idx="0"/>
          </p:cNvCxnSpPr>
          <p:nvPr/>
        </p:nvCxnSpPr>
        <p:spPr bwMode="auto">
          <a:xfrm flipH="1" flipV="1">
            <a:off x="9555447" y="3943032"/>
            <a:ext cx="716262" cy="3312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1850B7-77B4-44E2-AA17-93E25382FDBF}"/>
              </a:ext>
            </a:extLst>
          </p:cNvPr>
          <p:cNvSpPr/>
          <p:nvPr/>
        </p:nvSpPr>
        <p:spPr>
          <a:xfrm>
            <a:off x="1934747" y="2289176"/>
            <a:ext cx="2354908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/>
              <a:t>Normally an integer counter, used to control the loop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66BD31-F755-4430-87D4-D9D2D87E4A99}"/>
              </a:ext>
            </a:extLst>
          </p:cNvPr>
          <p:cNvSpPr/>
          <p:nvPr/>
        </p:nvSpPr>
        <p:spPr>
          <a:xfrm>
            <a:off x="4512049" y="2310165"/>
            <a:ext cx="2353319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/>
              <a:t>condition must be true to continue with iteration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0A13B0-D002-4C80-AE11-F0412A59FB4C}"/>
              </a:ext>
            </a:extLst>
          </p:cNvPr>
          <p:cNvSpPr/>
          <p:nvPr/>
        </p:nvSpPr>
        <p:spPr>
          <a:xfrm>
            <a:off x="7144756" y="2304315"/>
            <a:ext cx="2597203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/>
              <a:t>Normally increment or decrement the counter after each iteration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72B0CA-75ED-4B9D-A278-BAE8744E8104}"/>
              </a:ext>
            </a:extLst>
          </p:cNvPr>
          <p:cNvSpPr/>
          <p:nvPr/>
        </p:nvSpPr>
        <p:spPr>
          <a:xfrm>
            <a:off x="9351370" y="4274246"/>
            <a:ext cx="1840677" cy="6452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/>
              <a:t>No semicolon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CD47277-0AFC-41F5-BD94-53E6E94E1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and </a:t>
            </a:r>
            <a:r>
              <a:rPr lang="en-GB" dirty="0" err="1"/>
              <a:t>For..loops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033272"/>
      </p:ext>
    </p:extLst>
  </p:cSld>
  <p:clrMapOvr>
    <a:masterClrMapping/>
  </p:clrMapOvr>
</p:sld>
</file>

<file path=ppt/theme/theme1.xml><?xml version="1.0" encoding="utf-8"?>
<a:theme xmlns:a="http://schemas.openxmlformats.org/drawingml/2006/main" name="SCEDT-THEME">
  <a:themeElements>
    <a:clrScheme name="Custom 1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0563C1"/>
      </a:hlink>
      <a:folHlink>
        <a:srgbClr val="F7964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EDT-THEME" id="{C4BDCE69-55FD-4FEE-BE6B-82090DD3CD3E}" vid="{A24C8F7E-1AFF-45C9-A264-357A40B8AC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SCEDT-THEME</Template>
  <TotalTime>0</TotalTime>
  <Words>3854</Words>
  <Application>Microsoft Office PowerPoint</Application>
  <PresentationFormat>Widescreen</PresentationFormat>
  <Paragraphs>545</Paragraphs>
  <Slides>39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Wingdings</vt:lpstr>
      <vt:lpstr>SCEDT-THEME</vt:lpstr>
      <vt:lpstr>Iteration continued…</vt:lpstr>
      <vt:lpstr>Today’s agenda</vt:lpstr>
      <vt:lpstr>Recap: Conditional expressions</vt:lpstr>
      <vt:lpstr>Recap: Flow-control - Selection</vt:lpstr>
      <vt:lpstr>Java Conditional Statements</vt:lpstr>
      <vt:lpstr>Recap: Iteration</vt:lpstr>
      <vt:lpstr>Recap: While loop</vt:lpstr>
      <vt:lpstr>For loop</vt:lpstr>
      <vt:lpstr>for – loops</vt:lpstr>
      <vt:lpstr>for – loops decomposed </vt:lpstr>
      <vt:lpstr>for – loops   </vt:lpstr>
      <vt:lpstr>for – loops</vt:lpstr>
      <vt:lpstr>Your turn</vt:lpstr>
      <vt:lpstr>Your turn – Answer (1)</vt:lpstr>
      <vt:lpstr>Your turn – Answer (2)</vt:lpstr>
      <vt:lpstr>Your turn – Answer (3)</vt:lpstr>
      <vt:lpstr>Your turn</vt:lpstr>
      <vt:lpstr>Your turn – Answer (4)</vt:lpstr>
      <vt:lpstr>Gotcha !</vt:lpstr>
      <vt:lpstr>Gotcha !</vt:lpstr>
      <vt:lpstr>Quiz</vt:lpstr>
      <vt:lpstr>The break statement</vt:lpstr>
      <vt:lpstr>The continue statement</vt:lpstr>
      <vt:lpstr>Text-based menu system</vt:lpstr>
      <vt:lpstr>Text-based menu system example</vt:lpstr>
      <vt:lpstr>do … while loop</vt:lpstr>
      <vt:lpstr>do … while</vt:lpstr>
      <vt:lpstr>Example</vt:lpstr>
      <vt:lpstr>Menu system revisited</vt:lpstr>
      <vt:lpstr>Control structures....so far - Selection</vt:lpstr>
      <vt:lpstr>Control structures....so far - Iteration</vt:lpstr>
      <vt:lpstr>Times Table – Example v1 (1)</vt:lpstr>
      <vt:lpstr>Times Table - Example v1 (2)</vt:lpstr>
      <vt:lpstr>Times Table – Example v2 (1)</vt:lpstr>
      <vt:lpstr>Times Table - Example v2 (2)</vt:lpstr>
      <vt:lpstr>Times Table - Example v2 (3)</vt:lpstr>
      <vt:lpstr>Times Table (v3) – Exercise</vt:lpstr>
      <vt:lpstr>Algorithms (e.g.: pseudo-code)</vt:lpstr>
      <vt:lpstr>Example – Putting it all together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&amp; Collections</dc:title>
  <dc:creator/>
  <cp:lastModifiedBy/>
  <cp:revision>1</cp:revision>
  <dcterms:created xsi:type="dcterms:W3CDTF">2018-10-12T07:12:47Z</dcterms:created>
  <dcterms:modified xsi:type="dcterms:W3CDTF">2022-10-17T10:18:09Z</dcterms:modified>
</cp:coreProperties>
</file>