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21" r:id="rId1"/>
  </p:sldMasterIdLst>
  <p:notesMasterIdLst>
    <p:notesMasterId r:id="rId34"/>
  </p:notesMasterIdLst>
  <p:handoutMasterIdLst>
    <p:handoutMasterId r:id="rId35"/>
  </p:handoutMasterIdLst>
  <p:sldIdLst>
    <p:sldId id="380" r:id="rId2"/>
    <p:sldId id="339" r:id="rId3"/>
    <p:sldId id="379" r:id="rId4"/>
    <p:sldId id="382" r:id="rId5"/>
    <p:sldId id="383" r:id="rId6"/>
    <p:sldId id="296" r:id="rId7"/>
    <p:sldId id="511" r:id="rId8"/>
    <p:sldId id="351" r:id="rId9"/>
    <p:sldId id="340" r:id="rId10"/>
    <p:sldId id="276" r:id="rId11"/>
    <p:sldId id="348" r:id="rId12"/>
    <p:sldId id="354" r:id="rId13"/>
    <p:sldId id="355" r:id="rId14"/>
    <p:sldId id="356" r:id="rId15"/>
    <p:sldId id="358" r:id="rId16"/>
    <p:sldId id="365" r:id="rId17"/>
    <p:sldId id="367" r:id="rId18"/>
    <p:sldId id="369" r:id="rId19"/>
    <p:sldId id="370" r:id="rId20"/>
    <p:sldId id="371" r:id="rId21"/>
    <p:sldId id="372" r:id="rId22"/>
    <p:sldId id="374" r:id="rId23"/>
    <p:sldId id="506" r:id="rId24"/>
    <p:sldId id="505" r:id="rId25"/>
    <p:sldId id="507" r:id="rId26"/>
    <p:sldId id="508" r:id="rId27"/>
    <p:sldId id="509" r:id="rId28"/>
    <p:sldId id="510" r:id="rId29"/>
    <p:sldId id="344" r:id="rId30"/>
    <p:sldId id="345" r:id="rId31"/>
    <p:sldId id="346" r:id="rId32"/>
    <p:sldId id="34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6820EE-D371-4D2F-97EA-63CEADB919A8}">
          <p14:sldIdLst>
            <p14:sldId id="380"/>
            <p14:sldId id="339"/>
            <p14:sldId id="379"/>
            <p14:sldId id="382"/>
            <p14:sldId id="383"/>
            <p14:sldId id="296"/>
            <p14:sldId id="511"/>
            <p14:sldId id="351"/>
            <p14:sldId id="340"/>
            <p14:sldId id="276"/>
            <p14:sldId id="348"/>
            <p14:sldId id="354"/>
            <p14:sldId id="355"/>
            <p14:sldId id="356"/>
            <p14:sldId id="358"/>
            <p14:sldId id="365"/>
            <p14:sldId id="367"/>
            <p14:sldId id="369"/>
            <p14:sldId id="370"/>
            <p14:sldId id="371"/>
            <p14:sldId id="372"/>
            <p14:sldId id="374"/>
            <p14:sldId id="506"/>
            <p14:sldId id="505"/>
            <p14:sldId id="507"/>
            <p14:sldId id="508"/>
            <p14:sldId id="509"/>
            <p14:sldId id="510"/>
            <p14:sldId id="344"/>
            <p14:sldId id="345"/>
            <p14:sldId id="346"/>
            <p14:sldId id="34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7228E9-33DD-4CF3-8C96-3E1C125F41EE}" v="114" dt="2022-10-19T20:55:42.6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557" autoAdjust="0"/>
    <p:restoredTop sz="96837" autoAdjust="0"/>
  </p:normalViewPr>
  <p:slideViewPr>
    <p:cSldViewPr snapToGrid="0">
      <p:cViewPr varScale="1">
        <p:scale>
          <a:sx n="62" d="100"/>
          <a:sy n="62" d="100"/>
        </p:scale>
        <p:origin x="48" y="7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6" d="100"/>
          <a:sy n="96" d="100"/>
        </p:scale>
        <p:origin x="278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6856413" cy="458788"/>
          </a:xfrm>
          <a:prstGeom prst="rect">
            <a:avLst/>
          </a:prstGeom>
        </p:spPr>
        <p:txBody>
          <a:bodyPr vert="horz" lIns="91440" tIns="45720" rIns="91440" bIns="45720" rtlCol="0"/>
          <a:lstStyle>
            <a:lvl1pPr algn="l">
              <a:defRPr sz="1200"/>
            </a:lvl1pPr>
          </a:lstStyle>
          <a:p>
            <a:endParaRPr lang="en-GB" dirty="0"/>
          </a:p>
        </p:txBody>
      </p:sp>
      <p:sp>
        <p:nvSpPr>
          <p:cNvPr id="4" name="Footer Placeholder 3"/>
          <p:cNvSpPr>
            <a:spLocks noGrp="1"/>
          </p:cNvSpPr>
          <p:nvPr>
            <p:ph type="ftr" sz="quarter" idx="2"/>
          </p:nvPr>
        </p:nvSpPr>
        <p:spPr>
          <a:xfrm>
            <a:off x="-1" y="8685213"/>
            <a:ext cx="3884613" cy="458787"/>
          </a:xfrm>
          <a:prstGeom prst="rect">
            <a:avLst/>
          </a:prstGeom>
        </p:spPr>
        <p:txBody>
          <a:bodyPr vert="horz" lIns="91440" tIns="45720" rIns="91440" bIns="45720" rtlCol="0" anchor="b"/>
          <a:lstStyle>
            <a:lvl1pPr algn="l">
              <a:defRPr sz="1200"/>
            </a:lvl1pPr>
          </a:lstStyle>
          <a:p>
            <a:r>
              <a:rPr lang="en-GB" dirty="0"/>
              <a:t>School of Computing, Engineering &amp; Digital Technologies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01979A-9422-4B9D-B734-A27F8169164A}" type="slidenum">
              <a:rPr lang="en-GB" smtClean="0"/>
              <a:t>‹#›</a:t>
            </a:fld>
            <a:endParaRPr lang="en-GB" dirty="0"/>
          </a:p>
        </p:txBody>
      </p:sp>
    </p:spTree>
    <p:extLst>
      <p:ext uri="{BB962C8B-B14F-4D97-AF65-F5344CB8AC3E}">
        <p14:creationId xmlns:p14="http://schemas.microsoft.com/office/powerpoint/2010/main" val="287459044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6856413" cy="458788"/>
          </a:xfrm>
          <a:prstGeom prst="rect">
            <a:avLst/>
          </a:prstGeom>
        </p:spPr>
        <p:txBody>
          <a:bodyPr vert="horz" lIns="91440" tIns="45720" rIns="91440" bIns="45720" rtlCol="0"/>
          <a:lstStyle>
            <a:lvl1pPr algn="l">
              <a:defRPr sz="1200"/>
            </a:lvl1pPr>
          </a:lstStyle>
          <a:p>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8685213"/>
            <a:ext cx="3884613" cy="458787"/>
          </a:xfrm>
          <a:prstGeom prst="rect">
            <a:avLst/>
          </a:prstGeom>
        </p:spPr>
        <p:txBody>
          <a:bodyPr vert="horz" lIns="91440" tIns="45720" rIns="91440" bIns="45720" rtlCol="0" anchor="b"/>
          <a:lstStyle>
            <a:lvl1pPr algn="l">
              <a:defRPr sz="1200"/>
            </a:lvl1pPr>
          </a:lstStyle>
          <a:p>
            <a:r>
              <a:rPr lang="en-GB" dirty="0"/>
              <a:t>School of Computing, Engineering &amp; Digital Technologies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25AB6-2E2B-4A7C-9FF1-3334C3053A4D}" type="slidenum">
              <a:rPr lang="en-GB" smtClean="0"/>
              <a:t>‹#›</a:t>
            </a:fld>
            <a:endParaRPr lang="en-GB" dirty="0"/>
          </a:p>
        </p:txBody>
      </p:sp>
    </p:spTree>
    <p:extLst>
      <p:ext uri="{BB962C8B-B14F-4D97-AF65-F5344CB8AC3E}">
        <p14:creationId xmlns:p14="http://schemas.microsoft.com/office/powerpoint/2010/main" val="356130359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docs.oracle.com/javase/tutorial/java/data/index.html" TargetMode="External"/><Relationship Id="rId3" Type="http://schemas.openxmlformats.org/officeDocument/2006/relationships/hyperlink" Target="https://docs.oracle.com/javase/tutorial/java/nutsandbolts/arrays.html" TargetMode="External"/><Relationship Id="rId7" Type="http://schemas.openxmlformats.org/officeDocument/2006/relationships/hyperlink" Target="https://docs.oracle.com/javase/8/docs/api/java/math/BigDecimal.htm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ocs.oracle.com/javase/specs/jls/se7/html/jls-4.html#jls-4.2.3" TargetMode="External"/><Relationship Id="rId5" Type="http://schemas.openxmlformats.org/officeDocument/2006/relationships/hyperlink" Target="https://docs.oracle.com/javase/8/docs/api/java/lang/Long.html" TargetMode="External"/><Relationship Id="rId4" Type="http://schemas.openxmlformats.org/officeDocument/2006/relationships/hyperlink" Target="https://docs.oracle.com/javase/8/docs/api/java/lang/Integer.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https://docs.oracle.com/javase/tutorial/java/nutsandbolts/datatypes.html</a:t>
            </a:r>
          </a:p>
          <a:p>
            <a:endParaRPr lang="en-GB" dirty="0"/>
          </a:p>
          <a:p>
            <a:r>
              <a:rPr lang="en-GB" b="1" dirty="0"/>
              <a:t>Eight Java Primitive Types</a:t>
            </a:r>
          </a:p>
          <a:p>
            <a:endParaRPr lang="en-GB" dirty="0"/>
          </a:p>
          <a:p>
            <a:pPr algn="l">
              <a:buFont typeface="Arial" panose="020B0604020202020204" pitchFamily="34" charset="0"/>
              <a:buChar char="•"/>
            </a:pPr>
            <a:r>
              <a:rPr lang="en-GB" b="1" i="0" dirty="0">
                <a:solidFill>
                  <a:srgbClr val="000000"/>
                </a:solidFill>
                <a:effectLst/>
                <a:latin typeface="Arial" panose="020B0604020202020204" pitchFamily="34" charset="0"/>
              </a:rPr>
              <a:t>byte</a:t>
            </a:r>
            <a:r>
              <a:rPr lang="en-GB" b="0" i="0" dirty="0">
                <a:solidFill>
                  <a:srgbClr val="000000"/>
                </a:solidFill>
                <a:effectLst/>
                <a:latin typeface="Arial" panose="020B0604020202020204" pitchFamily="34" charset="0"/>
              </a:rPr>
              <a:t>: The byte data type is an 8-bit signed two's complement integer. It has a minimum value of -128 and a maximum value of 127 (inclusive). The byte data type can be useful for saving memory in large </a:t>
            </a:r>
            <a:r>
              <a:rPr lang="en-GB" b="0" i="0" u="none" strike="noStrike" dirty="0">
                <a:solidFill>
                  <a:srgbClr val="09569D"/>
                </a:solidFill>
                <a:effectLst/>
                <a:latin typeface="Arial" panose="020B0604020202020204" pitchFamily="34" charset="0"/>
                <a:hlinkClick r:id="rId3"/>
              </a:rPr>
              <a:t>arrays</a:t>
            </a:r>
            <a:r>
              <a:rPr lang="en-GB" b="0" i="0" dirty="0">
                <a:solidFill>
                  <a:srgbClr val="000000"/>
                </a:solidFill>
                <a:effectLst/>
                <a:latin typeface="Arial" panose="020B0604020202020204" pitchFamily="34" charset="0"/>
              </a:rPr>
              <a:t>, where the memory savings actually matters. They can also be used in place of int where their limits help to clarify your code; the fact that a variable's range is limited can serve as a form of documentation.</a:t>
            </a:r>
          </a:p>
          <a:p>
            <a:pPr algn="l">
              <a:buFont typeface="Arial" panose="020B0604020202020204" pitchFamily="34" charset="0"/>
              <a:buChar char="•"/>
            </a:pPr>
            <a:r>
              <a:rPr lang="en-GB" b="1" i="0" dirty="0">
                <a:solidFill>
                  <a:srgbClr val="000000"/>
                </a:solidFill>
                <a:effectLst/>
                <a:latin typeface="Arial" panose="020B0604020202020204" pitchFamily="34" charset="0"/>
              </a:rPr>
              <a:t>short</a:t>
            </a:r>
            <a:r>
              <a:rPr lang="en-GB" b="0" i="0" dirty="0">
                <a:solidFill>
                  <a:srgbClr val="000000"/>
                </a:solidFill>
                <a:effectLst/>
                <a:latin typeface="Arial" panose="020B0604020202020204" pitchFamily="34" charset="0"/>
              </a:rPr>
              <a:t>: The short data type is a 16-bit signed two's complement integer. It has a minimum value of -32,768 and a maximum value of 32,767 (inclusive). As with byte, the same guidelines apply: you can use a short to save memory in large arrays, in situations where the memory savings actually matters.</a:t>
            </a:r>
          </a:p>
          <a:p>
            <a:pPr algn="l">
              <a:buFont typeface="Arial" panose="020B0604020202020204" pitchFamily="34" charset="0"/>
              <a:buChar char="•"/>
            </a:pPr>
            <a:r>
              <a:rPr lang="en-GB" b="1" i="0" dirty="0">
                <a:solidFill>
                  <a:srgbClr val="000000"/>
                </a:solidFill>
                <a:effectLst/>
                <a:latin typeface="Arial" panose="020B0604020202020204" pitchFamily="34" charset="0"/>
              </a:rPr>
              <a:t>int</a:t>
            </a:r>
            <a:r>
              <a:rPr lang="en-GB" b="0" i="0" dirty="0">
                <a:solidFill>
                  <a:srgbClr val="000000"/>
                </a:solidFill>
                <a:effectLst/>
                <a:latin typeface="Arial" panose="020B0604020202020204" pitchFamily="34" charset="0"/>
              </a:rPr>
              <a:t>: By default, the int data type is a 32-bit signed two's complement integer, which has a minimum value of -2</a:t>
            </a:r>
            <a:r>
              <a:rPr lang="en-GB" b="0" i="0" baseline="30000" dirty="0">
                <a:solidFill>
                  <a:srgbClr val="000000"/>
                </a:solidFill>
                <a:effectLst/>
                <a:latin typeface="Arial" panose="020B0604020202020204" pitchFamily="34" charset="0"/>
              </a:rPr>
              <a:t>31</a:t>
            </a:r>
            <a:r>
              <a:rPr lang="en-GB" b="0" i="0" dirty="0">
                <a:solidFill>
                  <a:srgbClr val="000000"/>
                </a:solidFill>
                <a:effectLst/>
                <a:latin typeface="Arial" panose="020B0604020202020204" pitchFamily="34" charset="0"/>
              </a:rPr>
              <a:t> and a maximum value of 2</a:t>
            </a:r>
            <a:r>
              <a:rPr lang="en-GB" b="0" i="0" baseline="30000" dirty="0">
                <a:solidFill>
                  <a:srgbClr val="000000"/>
                </a:solidFill>
                <a:effectLst/>
                <a:latin typeface="Arial" panose="020B0604020202020204" pitchFamily="34" charset="0"/>
              </a:rPr>
              <a:t>31</a:t>
            </a:r>
            <a:r>
              <a:rPr lang="en-GB" b="0" i="0" dirty="0">
                <a:solidFill>
                  <a:srgbClr val="000000"/>
                </a:solidFill>
                <a:effectLst/>
                <a:latin typeface="Arial" panose="020B0604020202020204" pitchFamily="34" charset="0"/>
              </a:rPr>
              <a:t>-1. In Java SE 8 and later, you can use the int data type to represent an unsigned 32-bit integer, which has a minimum value of 0 and a maximum value of 2</a:t>
            </a:r>
            <a:r>
              <a:rPr lang="en-GB" b="0" i="0" baseline="30000" dirty="0">
                <a:solidFill>
                  <a:srgbClr val="000000"/>
                </a:solidFill>
                <a:effectLst/>
                <a:latin typeface="Arial" panose="020B0604020202020204" pitchFamily="34" charset="0"/>
              </a:rPr>
              <a:t>32</a:t>
            </a:r>
            <a:r>
              <a:rPr lang="en-GB" b="0" i="0" dirty="0">
                <a:solidFill>
                  <a:srgbClr val="000000"/>
                </a:solidFill>
                <a:effectLst/>
                <a:latin typeface="Arial" panose="020B0604020202020204" pitchFamily="34" charset="0"/>
              </a:rPr>
              <a:t>-1. Use the Integer class to use int data type as an unsigned integer. See the section The Number Classes for more information. Static methods like </a:t>
            </a:r>
            <a:r>
              <a:rPr lang="en-GB" b="0" i="0" dirty="0" err="1">
                <a:solidFill>
                  <a:srgbClr val="000000"/>
                </a:solidFill>
                <a:effectLst/>
                <a:latin typeface="Arial" panose="020B0604020202020204" pitchFamily="34" charset="0"/>
              </a:rPr>
              <a:t>compareUnsigned</a:t>
            </a:r>
            <a:r>
              <a:rPr lang="en-GB" b="0" i="0" dirty="0">
                <a:solidFill>
                  <a:srgbClr val="000000"/>
                </a:solidFill>
                <a:effectLst/>
                <a:latin typeface="Arial" panose="020B0604020202020204" pitchFamily="34" charset="0"/>
              </a:rPr>
              <a:t>, </a:t>
            </a:r>
            <a:r>
              <a:rPr lang="en-GB" b="0" i="0" dirty="0" err="1">
                <a:solidFill>
                  <a:srgbClr val="000000"/>
                </a:solidFill>
                <a:effectLst/>
                <a:latin typeface="Arial" panose="020B0604020202020204" pitchFamily="34" charset="0"/>
              </a:rPr>
              <a:t>divideUnsigned</a:t>
            </a:r>
            <a:r>
              <a:rPr lang="en-GB" b="0" i="0" dirty="0">
                <a:solidFill>
                  <a:srgbClr val="000000"/>
                </a:solidFill>
                <a:effectLst/>
                <a:latin typeface="Arial" panose="020B0604020202020204" pitchFamily="34" charset="0"/>
              </a:rPr>
              <a:t> etc have been added to the </a:t>
            </a:r>
            <a:r>
              <a:rPr lang="en-GB" b="0" i="0" u="none" strike="noStrike" dirty="0">
                <a:solidFill>
                  <a:srgbClr val="09569D"/>
                </a:solidFill>
                <a:effectLst/>
                <a:latin typeface="Arial" panose="020B0604020202020204" pitchFamily="34" charset="0"/>
                <a:hlinkClick r:id="rId4"/>
              </a:rPr>
              <a:t>Integer</a:t>
            </a:r>
            <a:r>
              <a:rPr lang="en-GB" b="0" i="0" dirty="0">
                <a:solidFill>
                  <a:srgbClr val="000000"/>
                </a:solidFill>
                <a:effectLst/>
                <a:latin typeface="Arial" panose="020B0604020202020204" pitchFamily="34" charset="0"/>
              </a:rPr>
              <a:t> class to support the arithmetic operations for unsigned integers.</a:t>
            </a:r>
          </a:p>
          <a:p>
            <a:pPr algn="l">
              <a:buFont typeface="Arial" panose="020B0604020202020204" pitchFamily="34" charset="0"/>
              <a:buChar char="•"/>
            </a:pPr>
            <a:r>
              <a:rPr lang="en-GB" b="1" i="0" dirty="0">
                <a:solidFill>
                  <a:srgbClr val="000000"/>
                </a:solidFill>
                <a:effectLst/>
                <a:latin typeface="Arial" panose="020B0604020202020204" pitchFamily="34" charset="0"/>
              </a:rPr>
              <a:t>long</a:t>
            </a:r>
            <a:r>
              <a:rPr lang="en-GB" b="0" i="0" dirty="0">
                <a:solidFill>
                  <a:srgbClr val="000000"/>
                </a:solidFill>
                <a:effectLst/>
                <a:latin typeface="Arial" panose="020B0604020202020204" pitchFamily="34" charset="0"/>
              </a:rPr>
              <a:t>: The long data type is a 64-bit two's complement integer. The signed long has a minimum value of -2</a:t>
            </a:r>
            <a:r>
              <a:rPr lang="en-GB" b="0" i="0" baseline="30000" dirty="0">
                <a:solidFill>
                  <a:srgbClr val="000000"/>
                </a:solidFill>
                <a:effectLst/>
                <a:latin typeface="Arial" panose="020B0604020202020204" pitchFamily="34" charset="0"/>
              </a:rPr>
              <a:t>63</a:t>
            </a:r>
            <a:r>
              <a:rPr lang="en-GB" b="0" i="0" dirty="0">
                <a:solidFill>
                  <a:srgbClr val="000000"/>
                </a:solidFill>
                <a:effectLst/>
                <a:latin typeface="Arial" panose="020B0604020202020204" pitchFamily="34" charset="0"/>
              </a:rPr>
              <a:t> and a maximum value of 2</a:t>
            </a:r>
            <a:r>
              <a:rPr lang="en-GB" b="0" i="0" baseline="30000" dirty="0">
                <a:solidFill>
                  <a:srgbClr val="000000"/>
                </a:solidFill>
                <a:effectLst/>
                <a:latin typeface="Arial" panose="020B0604020202020204" pitchFamily="34" charset="0"/>
              </a:rPr>
              <a:t>63</a:t>
            </a:r>
            <a:r>
              <a:rPr lang="en-GB" b="0" i="0" dirty="0">
                <a:solidFill>
                  <a:srgbClr val="000000"/>
                </a:solidFill>
                <a:effectLst/>
                <a:latin typeface="Arial" panose="020B0604020202020204" pitchFamily="34" charset="0"/>
              </a:rPr>
              <a:t>-1. In Java SE 8 and later, you can use the long data type to represent an unsigned 64-bit long, which has a minimum value of 0 and a maximum value of 2</a:t>
            </a:r>
            <a:r>
              <a:rPr lang="en-GB" b="0" i="0" baseline="30000" dirty="0">
                <a:solidFill>
                  <a:srgbClr val="000000"/>
                </a:solidFill>
                <a:effectLst/>
                <a:latin typeface="Arial" panose="020B0604020202020204" pitchFamily="34" charset="0"/>
              </a:rPr>
              <a:t>64</a:t>
            </a:r>
            <a:r>
              <a:rPr lang="en-GB" b="0" i="0" dirty="0">
                <a:solidFill>
                  <a:srgbClr val="000000"/>
                </a:solidFill>
                <a:effectLst/>
                <a:latin typeface="Arial" panose="020B0604020202020204" pitchFamily="34" charset="0"/>
              </a:rPr>
              <a:t>-1. Use this data type when you need a range of values wider than those provided by int. The </a:t>
            </a:r>
            <a:r>
              <a:rPr lang="en-GB" b="0" i="0" u="none" strike="noStrike" dirty="0">
                <a:solidFill>
                  <a:srgbClr val="09569D"/>
                </a:solidFill>
                <a:effectLst/>
                <a:latin typeface="Arial" panose="020B0604020202020204" pitchFamily="34" charset="0"/>
                <a:hlinkClick r:id="rId5"/>
              </a:rPr>
              <a:t>Long</a:t>
            </a:r>
            <a:r>
              <a:rPr lang="en-GB" b="0" i="0" dirty="0">
                <a:solidFill>
                  <a:srgbClr val="000000"/>
                </a:solidFill>
                <a:effectLst/>
                <a:latin typeface="Arial" panose="020B0604020202020204" pitchFamily="34" charset="0"/>
              </a:rPr>
              <a:t> class also contains methods like </a:t>
            </a:r>
            <a:r>
              <a:rPr lang="en-GB" b="0" i="0" dirty="0" err="1">
                <a:solidFill>
                  <a:srgbClr val="000000"/>
                </a:solidFill>
                <a:effectLst/>
                <a:latin typeface="Arial" panose="020B0604020202020204" pitchFamily="34" charset="0"/>
              </a:rPr>
              <a:t>compareUnsigned</a:t>
            </a:r>
            <a:r>
              <a:rPr lang="en-GB" b="0" i="0" dirty="0">
                <a:solidFill>
                  <a:srgbClr val="000000"/>
                </a:solidFill>
                <a:effectLst/>
                <a:latin typeface="Arial" panose="020B0604020202020204" pitchFamily="34" charset="0"/>
              </a:rPr>
              <a:t>, </a:t>
            </a:r>
            <a:r>
              <a:rPr lang="en-GB" b="0" i="0" dirty="0" err="1">
                <a:solidFill>
                  <a:srgbClr val="000000"/>
                </a:solidFill>
                <a:effectLst/>
                <a:latin typeface="Arial" panose="020B0604020202020204" pitchFamily="34" charset="0"/>
              </a:rPr>
              <a:t>divideUnsigned</a:t>
            </a:r>
            <a:r>
              <a:rPr lang="en-GB" b="0" i="0" dirty="0">
                <a:solidFill>
                  <a:srgbClr val="000000"/>
                </a:solidFill>
                <a:effectLst/>
                <a:latin typeface="Arial" panose="020B0604020202020204" pitchFamily="34" charset="0"/>
              </a:rPr>
              <a:t> etc to support arithmetic operations for unsigned long.</a:t>
            </a:r>
          </a:p>
          <a:p>
            <a:pPr algn="l">
              <a:buFont typeface="Arial" panose="020B0604020202020204" pitchFamily="34" charset="0"/>
              <a:buChar char="•"/>
            </a:pPr>
            <a:r>
              <a:rPr lang="en-GB" b="1" i="0" dirty="0">
                <a:solidFill>
                  <a:srgbClr val="000000"/>
                </a:solidFill>
                <a:effectLst/>
                <a:latin typeface="Arial" panose="020B0604020202020204" pitchFamily="34" charset="0"/>
              </a:rPr>
              <a:t>float</a:t>
            </a:r>
            <a:r>
              <a:rPr lang="en-GB" b="0" i="0" dirty="0">
                <a:solidFill>
                  <a:srgbClr val="000000"/>
                </a:solidFill>
                <a:effectLst/>
                <a:latin typeface="Arial" panose="020B0604020202020204" pitchFamily="34" charset="0"/>
              </a:rPr>
              <a:t>: The float data type is a single-precision 32-bit IEEE 754 floating point. Its range of values is beyond the scope of this discussion, but is specified in the </a:t>
            </a:r>
            <a:r>
              <a:rPr lang="en-GB" b="0" i="0" u="none" strike="noStrike" dirty="0">
                <a:solidFill>
                  <a:srgbClr val="09569D"/>
                </a:solidFill>
                <a:effectLst/>
                <a:latin typeface="Arial" panose="020B0604020202020204" pitchFamily="34" charset="0"/>
                <a:hlinkClick r:id="rId6"/>
              </a:rPr>
              <a:t>Floating-Point Types, Formats, and Values</a:t>
            </a:r>
            <a:r>
              <a:rPr lang="en-GB" b="0" i="0" dirty="0">
                <a:solidFill>
                  <a:srgbClr val="000000"/>
                </a:solidFill>
                <a:effectLst/>
                <a:latin typeface="Arial" panose="020B0604020202020204" pitchFamily="34" charset="0"/>
              </a:rPr>
              <a:t> section of the Java Language Specification. As with the recommendations for byte and short, use a float (instead of double) if you need to save memory in large arrays of floating point numbers. This data type should never be used for precise values, such as currency. For that, you will need to use the </a:t>
            </a:r>
            <a:r>
              <a:rPr lang="en-GB" b="0" i="0" u="none" strike="noStrike" dirty="0" err="1">
                <a:solidFill>
                  <a:srgbClr val="09569D"/>
                </a:solidFill>
                <a:effectLst/>
                <a:latin typeface="Arial" panose="020B0604020202020204" pitchFamily="34" charset="0"/>
                <a:hlinkClick r:id="rId7"/>
              </a:rPr>
              <a:t>java.math.BigDecimal</a:t>
            </a:r>
            <a:r>
              <a:rPr lang="en-GB" b="0" i="0" dirty="0">
                <a:solidFill>
                  <a:srgbClr val="000000"/>
                </a:solidFill>
                <a:effectLst/>
                <a:latin typeface="Arial" panose="020B0604020202020204" pitchFamily="34" charset="0"/>
              </a:rPr>
              <a:t> class instead. </a:t>
            </a:r>
            <a:r>
              <a:rPr lang="en-GB" b="0" i="0" u="none" strike="noStrike" dirty="0">
                <a:solidFill>
                  <a:srgbClr val="09569D"/>
                </a:solidFill>
                <a:effectLst/>
                <a:latin typeface="Arial" panose="020B0604020202020204" pitchFamily="34" charset="0"/>
                <a:hlinkClick r:id="rId8"/>
              </a:rPr>
              <a:t>Numbers and Strings</a:t>
            </a:r>
            <a:r>
              <a:rPr lang="en-GB" b="0" i="0" dirty="0">
                <a:solidFill>
                  <a:srgbClr val="000000"/>
                </a:solidFill>
                <a:effectLst/>
                <a:latin typeface="Arial" panose="020B0604020202020204" pitchFamily="34" charset="0"/>
              </a:rPr>
              <a:t> covers </a:t>
            </a:r>
            <a:r>
              <a:rPr lang="en-GB" b="0" i="0" dirty="0" err="1">
                <a:solidFill>
                  <a:srgbClr val="000000"/>
                </a:solidFill>
                <a:effectLst/>
                <a:latin typeface="Arial" panose="020B0604020202020204" pitchFamily="34" charset="0"/>
              </a:rPr>
              <a:t>BigDecimal</a:t>
            </a:r>
            <a:r>
              <a:rPr lang="en-GB" b="0" i="0" dirty="0">
                <a:solidFill>
                  <a:srgbClr val="000000"/>
                </a:solidFill>
                <a:effectLst/>
                <a:latin typeface="Arial" panose="020B0604020202020204" pitchFamily="34" charset="0"/>
              </a:rPr>
              <a:t> and other useful classes provided by the Java platform.</a:t>
            </a:r>
          </a:p>
          <a:p>
            <a:pPr algn="l">
              <a:buFont typeface="Arial" panose="020B0604020202020204" pitchFamily="34" charset="0"/>
              <a:buChar char="•"/>
            </a:pPr>
            <a:r>
              <a:rPr lang="en-GB" b="1" i="0" dirty="0">
                <a:solidFill>
                  <a:srgbClr val="000000"/>
                </a:solidFill>
                <a:effectLst/>
                <a:latin typeface="Arial" panose="020B0604020202020204" pitchFamily="34" charset="0"/>
              </a:rPr>
              <a:t>double</a:t>
            </a:r>
            <a:r>
              <a:rPr lang="en-GB" b="0" i="0" dirty="0">
                <a:solidFill>
                  <a:srgbClr val="000000"/>
                </a:solidFill>
                <a:effectLst/>
                <a:latin typeface="Arial" panose="020B0604020202020204" pitchFamily="34" charset="0"/>
              </a:rPr>
              <a:t>: The double data type is a double-precision 64-bit IEEE 754 floating point. Its range of values is beyond the scope of this discussion, but is specified in the </a:t>
            </a:r>
            <a:r>
              <a:rPr lang="en-GB" b="0" i="0" u="none" strike="noStrike" dirty="0">
                <a:solidFill>
                  <a:srgbClr val="09569D"/>
                </a:solidFill>
                <a:effectLst/>
                <a:latin typeface="Arial" panose="020B0604020202020204" pitchFamily="34" charset="0"/>
                <a:hlinkClick r:id="rId6"/>
              </a:rPr>
              <a:t>Floating-Point Types, Formats, and Values</a:t>
            </a:r>
            <a:r>
              <a:rPr lang="en-GB" b="0" i="0" dirty="0">
                <a:solidFill>
                  <a:srgbClr val="000000"/>
                </a:solidFill>
                <a:effectLst/>
                <a:latin typeface="Arial" panose="020B0604020202020204" pitchFamily="34" charset="0"/>
              </a:rPr>
              <a:t> section of the Java Language Specification. For decimal values, this data type is generally the default choice. As mentioned above, this data type should never be used for precise values, such as currency.</a:t>
            </a:r>
          </a:p>
          <a:p>
            <a:pPr algn="l">
              <a:buFont typeface="Arial" panose="020B0604020202020204" pitchFamily="34" charset="0"/>
              <a:buChar char="•"/>
            </a:pPr>
            <a:r>
              <a:rPr lang="en-GB" b="1" i="0" dirty="0" err="1">
                <a:solidFill>
                  <a:srgbClr val="000000"/>
                </a:solidFill>
                <a:effectLst/>
                <a:latin typeface="Arial" panose="020B0604020202020204" pitchFamily="34" charset="0"/>
              </a:rPr>
              <a:t>boolean</a:t>
            </a:r>
            <a:r>
              <a:rPr lang="en-GB" b="0" i="0" dirty="0">
                <a:solidFill>
                  <a:srgbClr val="000000"/>
                </a:solidFill>
                <a:effectLst/>
                <a:latin typeface="Arial" panose="020B0604020202020204" pitchFamily="34" charset="0"/>
              </a:rPr>
              <a:t>: The </a:t>
            </a:r>
            <a:r>
              <a:rPr lang="en-GB" b="0" i="0" dirty="0" err="1">
                <a:solidFill>
                  <a:srgbClr val="000000"/>
                </a:solidFill>
                <a:effectLst/>
                <a:latin typeface="Arial" panose="020B0604020202020204" pitchFamily="34" charset="0"/>
              </a:rPr>
              <a:t>boolean</a:t>
            </a:r>
            <a:r>
              <a:rPr lang="en-GB" b="0" i="0" dirty="0">
                <a:solidFill>
                  <a:srgbClr val="000000"/>
                </a:solidFill>
                <a:effectLst/>
                <a:latin typeface="Arial" panose="020B0604020202020204" pitchFamily="34" charset="0"/>
              </a:rPr>
              <a:t> data type has only two possible values: true and false. Use this data type for simple flags that track true/false conditions. This data type represents one bit of information, but its "size" isn't something that's precisely defined.</a:t>
            </a:r>
          </a:p>
          <a:p>
            <a:pPr algn="l">
              <a:buFont typeface="Arial" panose="020B0604020202020204" pitchFamily="34" charset="0"/>
              <a:buChar char="•"/>
            </a:pPr>
            <a:r>
              <a:rPr lang="en-GB" b="1" i="0" dirty="0">
                <a:solidFill>
                  <a:srgbClr val="000000"/>
                </a:solidFill>
                <a:effectLst/>
                <a:latin typeface="Arial" panose="020B0604020202020204" pitchFamily="34" charset="0"/>
              </a:rPr>
              <a:t>char</a:t>
            </a:r>
            <a:r>
              <a:rPr lang="en-GB" b="0" i="0" dirty="0">
                <a:solidFill>
                  <a:srgbClr val="000000"/>
                </a:solidFill>
                <a:effectLst/>
                <a:latin typeface="Arial" panose="020B0604020202020204" pitchFamily="34" charset="0"/>
              </a:rPr>
              <a:t>: The char data type is a single 16-bit Unicode character. It has a minimum value of '\u0000' (or 0) and a maximum value of '\</a:t>
            </a:r>
            <a:r>
              <a:rPr lang="en-GB" b="0" i="0" dirty="0" err="1">
                <a:solidFill>
                  <a:srgbClr val="000000"/>
                </a:solidFill>
                <a:effectLst/>
                <a:latin typeface="Arial" panose="020B0604020202020204" pitchFamily="34" charset="0"/>
              </a:rPr>
              <a:t>uffff</a:t>
            </a:r>
            <a:r>
              <a:rPr lang="en-GB" b="0" i="0" dirty="0">
                <a:solidFill>
                  <a:srgbClr val="000000"/>
                </a:solidFill>
                <a:effectLst/>
                <a:latin typeface="Arial" panose="020B0604020202020204" pitchFamily="34" charset="0"/>
              </a:rPr>
              <a:t>' (or 65,535 inclusive).</a:t>
            </a:r>
          </a:p>
          <a:p>
            <a:endParaRPr lang="en-GB" dirty="0"/>
          </a:p>
        </p:txBody>
      </p:sp>
      <p:sp>
        <p:nvSpPr>
          <p:cNvPr id="4" name="Footer Placeholder 3"/>
          <p:cNvSpPr>
            <a:spLocks noGrp="1"/>
          </p:cNvSpPr>
          <p:nvPr>
            <p:ph type="ftr" sz="quarter" idx="4"/>
          </p:nvPr>
        </p:nvSpPr>
        <p:spPr/>
        <p:txBody>
          <a:bodyPr/>
          <a:lstStyle/>
          <a:p>
            <a:r>
              <a:rPr lang="en-GB"/>
              <a:t>School of Computing, Engineering &amp; Digital Technologies</a:t>
            </a:r>
            <a:endParaRPr lang="en-GB" dirty="0"/>
          </a:p>
        </p:txBody>
      </p:sp>
      <p:sp>
        <p:nvSpPr>
          <p:cNvPr id="5" name="Slide Number Placeholder 4"/>
          <p:cNvSpPr>
            <a:spLocks noGrp="1"/>
          </p:cNvSpPr>
          <p:nvPr>
            <p:ph type="sldNum" sz="quarter" idx="5"/>
          </p:nvPr>
        </p:nvSpPr>
        <p:spPr/>
        <p:txBody>
          <a:bodyPr/>
          <a:lstStyle/>
          <a:p>
            <a:fld id="{C8C25AB6-2E2B-4A7C-9FF1-3334C3053A4D}" type="slidenum">
              <a:rPr lang="en-GB" smtClean="0"/>
              <a:t>4</a:t>
            </a:fld>
            <a:endParaRPr lang="en-GB" dirty="0"/>
          </a:p>
        </p:txBody>
      </p:sp>
    </p:spTree>
    <p:extLst>
      <p:ext uri="{BB962C8B-B14F-4D97-AF65-F5344CB8AC3E}">
        <p14:creationId xmlns:p14="http://schemas.microsoft.com/office/powerpoint/2010/main" val="1675481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88759" fontAlgn="base">
              <a:spcBef>
                <a:spcPct val="0"/>
              </a:spcBef>
              <a:spcAft>
                <a:spcPct val="0"/>
              </a:spcAft>
              <a:defRPr/>
            </a:pPr>
            <a:fld id="{FF41139D-B038-4F8B-9809-D18B380B4267}" type="slidenum">
              <a:rPr lang="en-GB" smtClean="0">
                <a:ea typeface="DejaVu Sans"/>
                <a:cs typeface="DejaVu Sans"/>
              </a:rPr>
              <a:pPr defTabSz="988759" fontAlgn="base">
                <a:spcBef>
                  <a:spcPct val="0"/>
                </a:spcBef>
                <a:spcAft>
                  <a:spcPct val="0"/>
                </a:spcAft>
                <a:defRPr/>
              </a:pPr>
              <a:t>16</a:t>
            </a:fld>
            <a:endParaRPr lang="en-GB" dirty="0">
              <a:ea typeface="DejaVu Sans"/>
              <a:cs typeface="DejaVu Sans"/>
            </a:endParaRPr>
          </a:p>
        </p:txBody>
      </p:sp>
    </p:spTree>
    <p:extLst>
      <p:ext uri="{BB962C8B-B14F-4D97-AF65-F5344CB8AC3E}">
        <p14:creationId xmlns:p14="http://schemas.microsoft.com/office/powerpoint/2010/main" val="1892852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88759" fontAlgn="base">
              <a:spcBef>
                <a:spcPct val="0"/>
              </a:spcBef>
              <a:spcAft>
                <a:spcPct val="0"/>
              </a:spcAft>
              <a:defRPr/>
            </a:pPr>
            <a:fld id="{85CDE316-5BD3-42AB-A9EE-78F21A7C8F9B}" type="slidenum">
              <a:rPr lang="en-GB" smtClean="0">
                <a:ea typeface="DejaVu Sans"/>
                <a:cs typeface="DejaVu Sans"/>
              </a:rPr>
              <a:pPr defTabSz="988759" fontAlgn="base">
                <a:spcBef>
                  <a:spcPct val="0"/>
                </a:spcBef>
                <a:spcAft>
                  <a:spcPct val="0"/>
                </a:spcAft>
                <a:defRPr/>
              </a:pPr>
              <a:t>17</a:t>
            </a:fld>
            <a:endParaRPr lang="en-GB" dirty="0">
              <a:ea typeface="DejaVu Sans"/>
              <a:cs typeface="DejaVu Sans"/>
            </a:endParaRPr>
          </a:p>
        </p:txBody>
      </p:sp>
    </p:spTree>
    <p:extLst>
      <p:ext uri="{BB962C8B-B14F-4D97-AF65-F5344CB8AC3E}">
        <p14:creationId xmlns:p14="http://schemas.microsoft.com/office/powerpoint/2010/main" val="3595314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AE794C4-542E-4230-BF1F-506D172FA4F1}" type="slidenum">
              <a:rPr lang="en-GB" smtClean="0"/>
              <a:pPr fontAlgn="base">
                <a:spcBef>
                  <a:spcPct val="0"/>
                </a:spcBef>
                <a:spcAft>
                  <a:spcPct val="0"/>
                </a:spcAft>
                <a:defRPr/>
              </a:pPr>
              <a:t>18</a:t>
            </a:fld>
            <a:endParaRPr lang="en-GB"/>
          </a:p>
        </p:txBody>
      </p:sp>
    </p:spTree>
    <p:extLst>
      <p:ext uri="{BB962C8B-B14F-4D97-AF65-F5344CB8AC3E}">
        <p14:creationId xmlns:p14="http://schemas.microsoft.com/office/powerpoint/2010/main" val="3908972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88439F-0AD4-440E-AEEE-2F99B57F627D}" type="slidenum">
              <a:rPr lang="en-GB" smtClean="0"/>
              <a:pPr fontAlgn="base">
                <a:spcBef>
                  <a:spcPct val="0"/>
                </a:spcBef>
                <a:spcAft>
                  <a:spcPct val="0"/>
                </a:spcAft>
                <a:defRPr/>
              </a:pPr>
              <a:t>19</a:t>
            </a:fld>
            <a:endParaRPr lang="en-GB"/>
          </a:p>
        </p:txBody>
      </p:sp>
    </p:spTree>
    <p:extLst>
      <p:ext uri="{BB962C8B-B14F-4D97-AF65-F5344CB8AC3E}">
        <p14:creationId xmlns:p14="http://schemas.microsoft.com/office/powerpoint/2010/main" val="1267914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10ECC0-0C63-45B2-9CF2-205D507B00F2}" type="slidenum">
              <a:rPr lang="en-GB" smtClean="0"/>
              <a:pPr fontAlgn="base">
                <a:spcBef>
                  <a:spcPct val="0"/>
                </a:spcBef>
                <a:spcAft>
                  <a:spcPct val="0"/>
                </a:spcAft>
                <a:defRPr/>
              </a:pPr>
              <a:t>20</a:t>
            </a:fld>
            <a:endParaRPr lang="en-GB"/>
          </a:p>
        </p:txBody>
      </p:sp>
    </p:spTree>
    <p:extLst>
      <p:ext uri="{BB962C8B-B14F-4D97-AF65-F5344CB8AC3E}">
        <p14:creationId xmlns:p14="http://schemas.microsoft.com/office/powerpoint/2010/main" val="903760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1B0284-C664-4619-A8A1-10ABF88CB750}" type="slidenum">
              <a:rPr lang="en-GB" smtClean="0"/>
              <a:pPr fontAlgn="base">
                <a:spcBef>
                  <a:spcPct val="0"/>
                </a:spcBef>
                <a:spcAft>
                  <a:spcPct val="0"/>
                </a:spcAft>
                <a:defRPr/>
              </a:pPr>
              <a:t>21</a:t>
            </a:fld>
            <a:endParaRPr lang="en-GB"/>
          </a:p>
        </p:txBody>
      </p:sp>
    </p:spTree>
    <p:extLst>
      <p:ext uri="{BB962C8B-B14F-4D97-AF65-F5344CB8AC3E}">
        <p14:creationId xmlns:p14="http://schemas.microsoft.com/office/powerpoint/2010/main" val="2031938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2F08638-9C93-4440-91EC-A5049A4EBD25}" type="slidenum">
              <a:rPr lang="en-GB" smtClean="0"/>
              <a:pPr fontAlgn="base">
                <a:spcBef>
                  <a:spcPct val="0"/>
                </a:spcBef>
                <a:spcAft>
                  <a:spcPct val="0"/>
                </a:spcAft>
                <a:defRPr/>
              </a:pPr>
              <a:t>22</a:t>
            </a:fld>
            <a:endParaRPr lang="en-GB"/>
          </a:p>
        </p:txBody>
      </p:sp>
    </p:spTree>
    <p:extLst>
      <p:ext uri="{BB962C8B-B14F-4D97-AF65-F5344CB8AC3E}">
        <p14:creationId xmlns:p14="http://schemas.microsoft.com/office/powerpoint/2010/main" val="351987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Accessor Methods are methods which either return the value of an attribute or directly set the value of an attribute.</a:t>
            </a:r>
          </a:p>
          <a:p>
            <a:r>
              <a:rPr lang="en-GB" dirty="0" err="1"/>
              <a:t>TurnUp</a:t>
            </a:r>
            <a:r>
              <a:rPr lang="en-GB" dirty="0"/>
              <a:t> and Turn Down method also set the value of attribute, but this is calculation based rather than direct </a:t>
            </a:r>
            <a:r>
              <a:rPr lang="en-GB" dirty="0" err="1"/>
              <a:t>asssignment</a:t>
            </a:r>
            <a:endParaRPr lang="en-GB" dirty="0"/>
          </a:p>
        </p:txBody>
      </p:sp>
      <p:sp>
        <p:nvSpPr>
          <p:cNvPr id="4" name="Footer Placeholder 3"/>
          <p:cNvSpPr>
            <a:spLocks noGrp="1"/>
          </p:cNvSpPr>
          <p:nvPr>
            <p:ph type="ftr" sz="quarter" idx="4"/>
          </p:nvPr>
        </p:nvSpPr>
        <p:spPr/>
        <p:txBody>
          <a:bodyPr/>
          <a:lstStyle/>
          <a:p>
            <a:r>
              <a:rPr lang="en-GB"/>
              <a:t>School of Computing, Engineering &amp; Digital Technologies</a:t>
            </a:r>
            <a:endParaRPr lang="en-GB" dirty="0"/>
          </a:p>
        </p:txBody>
      </p:sp>
      <p:sp>
        <p:nvSpPr>
          <p:cNvPr id="5" name="Slide Number Placeholder 4"/>
          <p:cNvSpPr>
            <a:spLocks noGrp="1"/>
          </p:cNvSpPr>
          <p:nvPr>
            <p:ph type="sldNum" sz="quarter" idx="5"/>
          </p:nvPr>
        </p:nvSpPr>
        <p:spPr/>
        <p:txBody>
          <a:bodyPr/>
          <a:lstStyle/>
          <a:p>
            <a:fld id="{C8C25AB6-2E2B-4A7C-9FF1-3334C3053A4D}" type="slidenum">
              <a:rPr lang="en-GB" smtClean="0"/>
              <a:t>23</a:t>
            </a:fld>
            <a:endParaRPr lang="en-GB" dirty="0"/>
          </a:p>
        </p:txBody>
      </p:sp>
    </p:spTree>
    <p:extLst>
      <p:ext uri="{BB962C8B-B14F-4D97-AF65-F5344CB8AC3E}">
        <p14:creationId xmlns:p14="http://schemas.microsoft.com/office/powerpoint/2010/main" val="3639600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School of Computing, Engineering &amp; Digital Technologies</a:t>
            </a:r>
            <a:endParaRPr lang="en-GB" dirty="0"/>
          </a:p>
        </p:txBody>
      </p:sp>
      <p:sp>
        <p:nvSpPr>
          <p:cNvPr id="5" name="Slide Number Placeholder 4"/>
          <p:cNvSpPr>
            <a:spLocks noGrp="1"/>
          </p:cNvSpPr>
          <p:nvPr>
            <p:ph type="sldNum" sz="quarter" idx="5"/>
          </p:nvPr>
        </p:nvSpPr>
        <p:spPr/>
        <p:txBody>
          <a:bodyPr/>
          <a:lstStyle/>
          <a:p>
            <a:fld id="{C8C25AB6-2E2B-4A7C-9FF1-3334C3053A4D}" type="slidenum">
              <a:rPr lang="en-GB" smtClean="0"/>
              <a:t>24</a:t>
            </a:fld>
            <a:endParaRPr lang="en-GB" dirty="0"/>
          </a:p>
        </p:txBody>
      </p:sp>
    </p:spTree>
    <p:extLst>
      <p:ext uri="{BB962C8B-B14F-4D97-AF65-F5344CB8AC3E}">
        <p14:creationId xmlns:p14="http://schemas.microsoft.com/office/powerpoint/2010/main" val="2246015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0BE6F3-C35A-405E-AA0F-67DD60506DB6}" type="slidenum">
              <a:rPr lang="en-GB" smtClean="0"/>
              <a:pPr fontAlgn="base">
                <a:spcBef>
                  <a:spcPct val="0"/>
                </a:spcBef>
                <a:spcAft>
                  <a:spcPct val="0"/>
                </a:spcAft>
                <a:defRPr/>
              </a:pPr>
              <a:t>29</a:t>
            </a:fld>
            <a:endParaRPr lang="en-GB"/>
          </a:p>
        </p:txBody>
      </p:sp>
    </p:spTree>
    <p:extLst>
      <p:ext uri="{BB962C8B-B14F-4D97-AF65-F5344CB8AC3E}">
        <p14:creationId xmlns:p14="http://schemas.microsoft.com/office/powerpoint/2010/main" val="1898674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the Java programming language, </a:t>
            </a:r>
            <a:r>
              <a:rPr lang="en-GB" sz="1200" b="1" i="0" kern="1200" dirty="0">
                <a:solidFill>
                  <a:schemeClr val="tx1"/>
                </a:solidFill>
                <a:effectLst/>
                <a:latin typeface="+mn-lt"/>
                <a:ea typeface="+mn-ea"/>
                <a:cs typeface="+mn-cs"/>
              </a:rPr>
              <a:t>the keyword </a:t>
            </a:r>
            <a:r>
              <a:rPr lang="en-GB" sz="1200" b="1" i="1" kern="1200" dirty="0">
                <a:solidFill>
                  <a:schemeClr val="tx1"/>
                </a:solidFill>
                <a:effectLst/>
                <a:latin typeface="+mn-lt"/>
                <a:ea typeface="+mn-ea"/>
                <a:cs typeface="+mn-cs"/>
              </a:rPr>
              <a:t>static</a:t>
            </a:r>
            <a:r>
              <a:rPr lang="en-GB" sz="1200" b="1" i="0" kern="1200" dirty="0">
                <a:solidFill>
                  <a:schemeClr val="tx1"/>
                </a:solidFill>
                <a:effectLst/>
                <a:latin typeface="+mn-lt"/>
                <a:ea typeface="+mn-ea"/>
                <a:cs typeface="+mn-cs"/>
              </a:rPr>
              <a:t> indicates that the particular member belongs to a type itself, rather than to an instance of that type</a:t>
            </a:r>
            <a:r>
              <a:rPr lang="en-GB" sz="1200" b="0" i="0" kern="1200" dirty="0">
                <a:solidFill>
                  <a:schemeClr val="tx1"/>
                </a:solidFill>
                <a:effectLst/>
                <a:latin typeface="+mn-lt"/>
                <a:ea typeface="+mn-ea"/>
                <a:cs typeface="+mn-cs"/>
              </a:rPr>
              <a:t>.</a:t>
            </a:r>
            <a:endParaRPr lang="en-GB" dirty="0"/>
          </a:p>
        </p:txBody>
      </p:sp>
      <p:sp>
        <p:nvSpPr>
          <p:cNvPr id="4" name="Footer Placeholder 3"/>
          <p:cNvSpPr>
            <a:spLocks noGrp="1"/>
          </p:cNvSpPr>
          <p:nvPr>
            <p:ph type="ftr" sz="quarter" idx="10"/>
          </p:nvPr>
        </p:nvSpPr>
        <p:spPr/>
        <p:txBody>
          <a:bodyPr/>
          <a:lstStyle/>
          <a:p>
            <a:r>
              <a:rPr lang="en-GB"/>
              <a:t>School of Computing, Engineering &amp; Digital Technologies</a:t>
            </a:r>
            <a:endParaRPr lang="en-GB" dirty="0"/>
          </a:p>
        </p:txBody>
      </p:sp>
      <p:sp>
        <p:nvSpPr>
          <p:cNvPr id="5" name="Slide Number Placeholder 4"/>
          <p:cNvSpPr>
            <a:spLocks noGrp="1"/>
          </p:cNvSpPr>
          <p:nvPr>
            <p:ph type="sldNum" sz="quarter" idx="11"/>
          </p:nvPr>
        </p:nvSpPr>
        <p:spPr/>
        <p:txBody>
          <a:bodyPr/>
          <a:lstStyle/>
          <a:p>
            <a:fld id="{C8C25AB6-2E2B-4A7C-9FF1-3334C3053A4D}" type="slidenum">
              <a:rPr lang="en-GB" smtClean="0"/>
              <a:t>6</a:t>
            </a:fld>
            <a:endParaRPr lang="en-GB" dirty="0"/>
          </a:p>
        </p:txBody>
      </p:sp>
    </p:spTree>
    <p:extLst>
      <p:ext uri="{BB962C8B-B14F-4D97-AF65-F5344CB8AC3E}">
        <p14:creationId xmlns:p14="http://schemas.microsoft.com/office/powerpoint/2010/main" val="1468819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a:t>A class is a blueprint, a template to create multiple instances</a:t>
            </a:r>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EF2848-7FD4-4243-ACE0-3E95FE86AFFB}" type="slidenum">
              <a:rPr lang="en-GB" smtClean="0"/>
              <a:pPr fontAlgn="base">
                <a:spcBef>
                  <a:spcPct val="0"/>
                </a:spcBef>
                <a:spcAft>
                  <a:spcPct val="0"/>
                </a:spcAft>
                <a:defRPr/>
              </a:pPr>
              <a:t>30</a:t>
            </a:fld>
            <a:endParaRPr lang="en-GB"/>
          </a:p>
        </p:txBody>
      </p:sp>
    </p:spTree>
    <p:extLst>
      <p:ext uri="{BB962C8B-B14F-4D97-AF65-F5344CB8AC3E}">
        <p14:creationId xmlns:p14="http://schemas.microsoft.com/office/powerpoint/2010/main" val="1539748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241DB6D-2A6C-4413-85B3-48DC6BD914F2}" type="slidenum">
              <a:rPr lang="en-GB" smtClean="0"/>
              <a:pPr fontAlgn="base">
                <a:spcBef>
                  <a:spcPct val="0"/>
                </a:spcBef>
                <a:spcAft>
                  <a:spcPct val="0"/>
                </a:spcAft>
                <a:defRPr/>
              </a:pPr>
              <a:t>31</a:t>
            </a:fld>
            <a:endParaRPr lang="en-GB"/>
          </a:p>
        </p:txBody>
      </p:sp>
    </p:spTree>
    <p:extLst>
      <p:ext uri="{BB962C8B-B14F-4D97-AF65-F5344CB8AC3E}">
        <p14:creationId xmlns:p14="http://schemas.microsoft.com/office/powerpoint/2010/main" val="2124455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683CF0-2242-4EC3-9475-3D6AF2C6F911}" type="slidenum">
              <a:rPr lang="en-GB" smtClean="0"/>
              <a:pPr fontAlgn="base">
                <a:spcBef>
                  <a:spcPct val="0"/>
                </a:spcBef>
                <a:spcAft>
                  <a:spcPct val="0"/>
                </a:spcAft>
                <a:defRPr/>
              </a:pPr>
              <a:t>32</a:t>
            </a:fld>
            <a:endParaRPr lang="en-GB"/>
          </a:p>
        </p:txBody>
      </p:sp>
    </p:spTree>
    <p:extLst>
      <p:ext uri="{BB962C8B-B14F-4D97-AF65-F5344CB8AC3E}">
        <p14:creationId xmlns:p14="http://schemas.microsoft.com/office/powerpoint/2010/main" val="3443999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5FDD57-A9D7-4519-96F1-849A7E2EF926}" type="slidenum">
              <a:rPr lang="en-GB" smtClean="0"/>
              <a:pPr fontAlgn="base">
                <a:spcBef>
                  <a:spcPct val="0"/>
                </a:spcBef>
                <a:spcAft>
                  <a:spcPct val="0"/>
                </a:spcAft>
                <a:defRPr/>
              </a:pPr>
              <a:t>9</a:t>
            </a:fld>
            <a:endParaRPr lang="en-GB"/>
          </a:p>
        </p:txBody>
      </p:sp>
    </p:spTree>
    <p:extLst>
      <p:ext uri="{BB962C8B-B14F-4D97-AF65-F5344CB8AC3E}">
        <p14:creationId xmlns:p14="http://schemas.microsoft.com/office/powerpoint/2010/main" val="703891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872AAA-CB69-49F2-889B-A2A092CF667D}" type="slidenum">
              <a:rPr lang="en-GB" smtClean="0"/>
              <a:pPr fontAlgn="base">
                <a:spcBef>
                  <a:spcPct val="0"/>
                </a:spcBef>
                <a:spcAft>
                  <a:spcPct val="0"/>
                </a:spcAft>
                <a:defRPr/>
              </a:pPr>
              <a:t>10</a:t>
            </a:fld>
            <a:endParaRPr lang="en-GB"/>
          </a:p>
        </p:txBody>
      </p:sp>
    </p:spTree>
    <p:extLst>
      <p:ext uri="{BB962C8B-B14F-4D97-AF65-F5344CB8AC3E}">
        <p14:creationId xmlns:p14="http://schemas.microsoft.com/office/powerpoint/2010/main" val="2697591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1A68924-ACD0-4C2D-8AC4-6CB610FDC9F4}" type="slidenum">
              <a:rPr lang="en-GB" smtClean="0"/>
              <a:pPr fontAlgn="base">
                <a:spcBef>
                  <a:spcPct val="0"/>
                </a:spcBef>
                <a:spcAft>
                  <a:spcPct val="0"/>
                </a:spcAft>
                <a:defRPr/>
              </a:pPr>
              <a:t>11</a:t>
            </a:fld>
            <a:endParaRPr lang="en-GB"/>
          </a:p>
        </p:txBody>
      </p:sp>
    </p:spTree>
    <p:extLst>
      <p:ext uri="{BB962C8B-B14F-4D97-AF65-F5344CB8AC3E}">
        <p14:creationId xmlns:p14="http://schemas.microsoft.com/office/powerpoint/2010/main" val="3865859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BE7016-2E01-4CFF-93E3-0BF88915A473}" type="slidenum">
              <a:rPr lang="en-GB" smtClean="0"/>
              <a:pPr fontAlgn="base">
                <a:spcBef>
                  <a:spcPct val="0"/>
                </a:spcBef>
                <a:spcAft>
                  <a:spcPct val="0"/>
                </a:spcAft>
                <a:defRPr/>
              </a:pPr>
              <a:t>12</a:t>
            </a:fld>
            <a:endParaRPr lang="en-GB"/>
          </a:p>
        </p:txBody>
      </p:sp>
    </p:spTree>
    <p:extLst>
      <p:ext uri="{BB962C8B-B14F-4D97-AF65-F5344CB8AC3E}">
        <p14:creationId xmlns:p14="http://schemas.microsoft.com/office/powerpoint/2010/main" val="3817928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88759" fontAlgn="base">
              <a:spcBef>
                <a:spcPct val="0"/>
              </a:spcBef>
              <a:spcAft>
                <a:spcPct val="0"/>
              </a:spcAft>
              <a:defRPr/>
            </a:pPr>
            <a:fld id="{6A1DA626-B734-49D1-A729-C2144B02E923}" type="slidenum">
              <a:rPr lang="en-GB" smtClean="0">
                <a:ea typeface="DejaVu Sans"/>
                <a:cs typeface="DejaVu Sans"/>
              </a:rPr>
              <a:pPr defTabSz="988759" fontAlgn="base">
                <a:spcBef>
                  <a:spcPct val="0"/>
                </a:spcBef>
                <a:spcAft>
                  <a:spcPct val="0"/>
                </a:spcAft>
                <a:defRPr/>
              </a:pPr>
              <a:t>13</a:t>
            </a:fld>
            <a:endParaRPr lang="en-GB" dirty="0">
              <a:ea typeface="DejaVu Sans"/>
              <a:cs typeface="DejaVu Sans"/>
            </a:endParaRPr>
          </a:p>
        </p:txBody>
      </p:sp>
    </p:spTree>
    <p:extLst>
      <p:ext uri="{BB962C8B-B14F-4D97-AF65-F5344CB8AC3E}">
        <p14:creationId xmlns:p14="http://schemas.microsoft.com/office/powerpoint/2010/main" val="320260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88759" fontAlgn="base">
              <a:spcBef>
                <a:spcPct val="0"/>
              </a:spcBef>
              <a:spcAft>
                <a:spcPct val="0"/>
              </a:spcAft>
              <a:defRPr/>
            </a:pPr>
            <a:fld id="{136E854A-92E1-40CC-9C20-B51A096C6C74}" type="slidenum">
              <a:rPr lang="en-GB" smtClean="0">
                <a:ea typeface="DejaVu Sans"/>
                <a:cs typeface="DejaVu Sans"/>
              </a:rPr>
              <a:pPr defTabSz="988759" fontAlgn="base">
                <a:spcBef>
                  <a:spcPct val="0"/>
                </a:spcBef>
                <a:spcAft>
                  <a:spcPct val="0"/>
                </a:spcAft>
                <a:defRPr/>
              </a:pPr>
              <a:t>14</a:t>
            </a:fld>
            <a:endParaRPr lang="en-GB" dirty="0">
              <a:ea typeface="DejaVu Sans"/>
              <a:cs typeface="DejaVu Sans"/>
            </a:endParaRPr>
          </a:p>
        </p:txBody>
      </p:sp>
    </p:spTree>
    <p:extLst>
      <p:ext uri="{BB962C8B-B14F-4D97-AF65-F5344CB8AC3E}">
        <p14:creationId xmlns:p14="http://schemas.microsoft.com/office/powerpoint/2010/main" val="304211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88759" fontAlgn="base">
              <a:spcBef>
                <a:spcPct val="0"/>
              </a:spcBef>
              <a:spcAft>
                <a:spcPct val="0"/>
              </a:spcAft>
              <a:defRPr/>
            </a:pPr>
            <a:fld id="{FC22A970-32DE-4BD6-93DD-4FAD735F92B8}" type="slidenum">
              <a:rPr lang="en-GB" smtClean="0">
                <a:ea typeface="DejaVu Sans"/>
                <a:cs typeface="DejaVu Sans"/>
              </a:rPr>
              <a:pPr defTabSz="988759" fontAlgn="base">
                <a:spcBef>
                  <a:spcPct val="0"/>
                </a:spcBef>
                <a:spcAft>
                  <a:spcPct val="0"/>
                </a:spcAft>
                <a:defRPr/>
              </a:pPr>
              <a:t>15</a:t>
            </a:fld>
            <a:endParaRPr lang="en-GB" dirty="0">
              <a:ea typeface="DejaVu Sans"/>
              <a:cs typeface="DejaVu Sans"/>
            </a:endParaRPr>
          </a:p>
        </p:txBody>
      </p:sp>
    </p:spTree>
    <p:extLst>
      <p:ext uri="{BB962C8B-B14F-4D97-AF65-F5344CB8AC3E}">
        <p14:creationId xmlns:p14="http://schemas.microsoft.com/office/powerpoint/2010/main" val="4267947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lnSpc>
                <a:spcPct val="100000"/>
              </a:lnSpc>
              <a:defRPr sz="6000"/>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lvl1pPr>
              <a:defRPr/>
            </a:lvl1pPr>
          </a:lstStyle>
          <a:p>
            <a:r>
              <a:rPr lang="en-GB" dirty="0"/>
              <a:t>Lecture: Strings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BC3EEBC-8848-48BC-9E86-2856C4334E59}" type="slidenum">
              <a:rPr lang="en-GB" smtClean="0"/>
              <a:pPr/>
              <a:t>‹#›</a:t>
            </a:fld>
            <a:endParaRPr lang="en-GB"/>
          </a:p>
        </p:txBody>
      </p:sp>
    </p:spTree>
    <p:extLst>
      <p:ext uri="{BB962C8B-B14F-4D97-AF65-F5344CB8AC3E}">
        <p14:creationId xmlns:p14="http://schemas.microsoft.com/office/powerpoint/2010/main" val="302670958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83720" y="365126"/>
            <a:ext cx="9496880" cy="795461"/>
          </a:xfrm>
        </p:spPr>
        <p:txBody>
          <a:bodyPr/>
          <a:lstStyle/>
          <a:p>
            <a:r>
              <a:rPr lang="en-US"/>
              <a:t>Click to edit Master title style</a:t>
            </a:r>
            <a:endParaRPr lang="en-GB" dirty="0"/>
          </a:p>
        </p:txBody>
      </p:sp>
      <p:sp>
        <p:nvSpPr>
          <p:cNvPr id="3" name="Vertical Text Placeholder 2"/>
          <p:cNvSpPr>
            <a:spLocks noGrp="1"/>
          </p:cNvSpPr>
          <p:nvPr>
            <p:ph type="body" orient="vert" idx="1"/>
          </p:nvPr>
        </p:nvSpPr>
        <p:spPr>
          <a:xfrm>
            <a:off x="383721" y="1337734"/>
            <a:ext cx="11478986" cy="48392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1"/>
          </p:nvPr>
        </p:nvSpPr>
        <p:spPr/>
        <p:txBody>
          <a:bodyPr/>
          <a:lstStyle/>
          <a:p>
            <a:r>
              <a:rPr lang="en-GB" dirty="0"/>
              <a:t>Lecture: Strings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BC3EEBC-8848-48BC-9E86-2856C4334E59}" type="slidenum">
              <a:rPr lang="en-GB" smtClean="0"/>
              <a:pPr/>
              <a:t>‹#›</a:t>
            </a:fld>
            <a:endParaRPr lang="en-GB" dirty="0"/>
          </a:p>
        </p:txBody>
      </p:sp>
    </p:spTree>
    <p:extLst>
      <p:ext uri="{BB962C8B-B14F-4D97-AF65-F5344CB8AC3E}">
        <p14:creationId xmlns:p14="http://schemas.microsoft.com/office/powerpoint/2010/main" val="1882944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9733" y="1346199"/>
            <a:ext cx="2142973" cy="4830763"/>
          </a:xfrm>
        </p:spPr>
        <p:txBody>
          <a:bodyPr vert="eaVert"/>
          <a:lstStyle/>
          <a:p>
            <a:r>
              <a:rPr lang="en-US"/>
              <a:t>Click to edit Master title style</a:t>
            </a:r>
            <a:endParaRPr lang="en-GB" dirty="0"/>
          </a:p>
        </p:txBody>
      </p:sp>
      <p:sp>
        <p:nvSpPr>
          <p:cNvPr id="3" name="Vertical Text Placeholder 2"/>
          <p:cNvSpPr>
            <a:spLocks noGrp="1"/>
          </p:cNvSpPr>
          <p:nvPr>
            <p:ph type="body" orient="vert" idx="1"/>
          </p:nvPr>
        </p:nvSpPr>
        <p:spPr>
          <a:xfrm>
            <a:off x="383721" y="365125"/>
            <a:ext cx="920901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11"/>
          </p:nvPr>
        </p:nvSpPr>
        <p:spPr/>
        <p:txBody>
          <a:bodyPr/>
          <a:lstStyle/>
          <a:p>
            <a:r>
              <a:rPr lang="en-GB" dirty="0"/>
              <a:t>Lecture: Strings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BC3EEBC-8848-48BC-9E86-2856C4334E59}" type="slidenum">
              <a:rPr lang="en-GB" smtClean="0"/>
              <a:pPr/>
              <a:t>‹#›</a:t>
            </a:fld>
            <a:endParaRPr lang="en-GB" dirty="0"/>
          </a:p>
        </p:txBody>
      </p:sp>
    </p:spTree>
    <p:extLst>
      <p:ext uri="{BB962C8B-B14F-4D97-AF65-F5344CB8AC3E}">
        <p14:creationId xmlns:p14="http://schemas.microsoft.com/office/powerpoint/2010/main" val="4174001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6" name="TextBox 5"/>
          <p:cNvSpPr txBox="1"/>
          <p:nvPr userDrawn="1"/>
        </p:nvSpPr>
        <p:spPr>
          <a:xfrm>
            <a:off x="6188149" y="3349256"/>
            <a:ext cx="914400" cy="914400"/>
          </a:xfrm>
          <a:prstGeom prst="rect">
            <a:avLst/>
          </a:prstGeom>
        </p:spPr>
        <p:txBody>
          <a:bodyPr wrap="none" rtlCol="0" anchor="ctr" anchorCtr="0">
            <a:normAutofit/>
          </a:bodyPr>
          <a:lstStyle/>
          <a:p>
            <a:endParaRPr lang="en-US" sz="4000" b="1" dirty="0">
              <a:latin typeface="Arial" charset="0"/>
              <a:ea typeface="Arial" charset="0"/>
              <a:cs typeface="Arial" charset="0"/>
            </a:endParaRPr>
          </a:p>
        </p:txBody>
      </p:sp>
      <p:sp>
        <p:nvSpPr>
          <p:cNvPr id="7" name="Title 1"/>
          <p:cNvSpPr>
            <a:spLocks noGrp="1"/>
          </p:cNvSpPr>
          <p:nvPr>
            <p:ph type="ctrTitle" hasCustomPrompt="1"/>
          </p:nvPr>
        </p:nvSpPr>
        <p:spPr>
          <a:xfrm>
            <a:off x="321365" y="1565341"/>
            <a:ext cx="11536018" cy="734864"/>
          </a:xfrm>
          <a:prstGeom prst="rect">
            <a:avLst/>
          </a:prstGeom>
        </p:spPr>
        <p:txBody>
          <a:bodyPr anchor="b"/>
          <a:lstStyle>
            <a:lvl1pPr algn="l">
              <a:defRPr sz="4000" b="1" i="0" baseline="0">
                <a:latin typeface="arial" charset="0"/>
              </a:defRPr>
            </a:lvl1pPr>
          </a:lstStyle>
          <a:p>
            <a:r>
              <a:rPr lang="en-US" dirty="0"/>
              <a:t>Title of slide</a:t>
            </a:r>
          </a:p>
        </p:txBody>
      </p:sp>
      <p:sp>
        <p:nvSpPr>
          <p:cNvPr id="8" name="Subtitle 2"/>
          <p:cNvSpPr>
            <a:spLocks noGrp="1"/>
          </p:cNvSpPr>
          <p:nvPr>
            <p:ph type="subTitle" idx="1" hasCustomPrompt="1"/>
          </p:nvPr>
        </p:nvSpPr>
        <p:spPr>
          <a:xfrm>
            <a:off x="321365" y="2521374"/>
            <a:ext cx="11536018" cy="3198941"/>
          </a:xfrm>
          <a:prstGeom prst="rect">
            <a:avLst/>
          </a:prstGeom>
        </p:spPr>
        <p:txBody>
          <a:bodyPr/>
          <a:lstStyle>
            <a:lvl1pPr marL="0" indent="0" algn="l">
              <a:buNone/>
              <a:defRPr sz="2800" baseline="0">
                <a:solidFill>
                  <a:schemeClr val="tx1"/>
                </a:solidFill>
                <a:latin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 of person/subtitle</a:t>
            </a:r>
          </a:p>
        </p:txBody>
      </p:sp>
    </p:spTree>
    <p:extLst>
      <p:ext uri="{BB962C8B-B14F-4D97-AF65-F5344CB8AC3E}">
        <p14:creationId xmlns:p14="http://schemas.microsoft.com/office/powerpoint/2010/main" val="3837778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3719" y="365126"/>
            <a:ext cx="9505347" cy="795461"/>
          </a:xfrm>
        </p:spPr>
        <p:txBody>
          <a:bodyPr/>
          <a:lstStyle>
            <a:lvl1pPr>
              <a:lnSpc>
                <a:spcPct val="100000"/>
              </a:lnSpc>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11"/>
          </p:nvPr>
        </p:nvSpPr>
        <p:spPr/>
        <p:txBody>
          <a:bodyPr/>
          <a:lstStyle/>
          <a:p>
            <a:r>
              <a:rPr lang="en-GB" dirty="0"/>
              <a:t>Lecture: Strings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BC3EEBC-8848-48BC-9E86-2856C4334E59}" type="slidenum">
              <a:rPr lang="en-GB" smtClean="0"/>
              <a:pPr/>
              <a:t>‹#›</a:t>
            </a:fld>
            <a:endParaRPr lang="en-GB" dirty="0"/>
          </a:p>
        </p:txBody>
      </p:sp>
    </p:spTree>
    <p:extLst>
      <p:ext uri="{BB962C8B-B14F-4D97-AF65-F5344CB8AC3E}">
        <p14:creationId xmlns:p14="http://schemas.microsoft.com/office/powerpoint/2010/main" val="312072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lnSpc>
                <a:spcPct val="100000"/>
              </a:lnSpc>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GB" dirty="0"/>
              <a:t>Lecture: Strings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BC3EEBC-8848-48BC-9E86-2856C4334E59}" type="slidenum">
              <a:rPr lang="en-GB" smtClean="0"/>
              <a:pPr/>
              <a:t>‹#›</a:t>
            </a:fld>
            <a:endParaRPr lang="en-GB" dirty="0"/>
          </a:p>
        </p:txBody>
      </p:sp>
    </p:spTree>
    <p:extLst>
      <p:ext uri="{BB962C8B-B14F-4D97-AF65-F5344CB8AC3E}">
        <p14:creationId xmlns:p14="http://schemas.microsoft.com/office/powerpoint/2010/main" val="1054394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3719" y="365126"/>
            <a:ext cx="9496881" cy="795461"/>
          </a:xfrm>
        </p:spPr>
        <p:txBody>
          <a:bodyPr/>
          <a:lstStyle>
            <a:lvl1pPr>
              <a:lnSpc>
                <a:spcPct val="100000"/>
              </a:lnSpc>
              <a:defRPr/>
            </a:lvl1pPr>
          </a:lstStyle>
          <a:p>
            <a:r>
              <a:rPr lang="en-US"/>
              <a:t>Click to edit Master title style</a:t>
            </a:r>
            <a:endParaRPr lang="en-GB" dirty="0"/>
          </a:p>
        </p:txBody>
      </p:sp>
      <p:sp>
        <p:nvSpPr>
          <p:cNvPr id="3" name="Content Placeholder 2"/>
          <p:cNvSpPr>
            <a:spLocks noGrp="1"/>
          </p:cNvSpPr>
          <p:nvPr>
            <p:ph sz="half" idx="1"/>
          </p:nvPr>
        </p:nvSpPr>
        <p:spPr>
          <a:xfrm>
            <a:off x="383720" y="1380067"/>
            <a:ext cx="5636080" cy="479689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199" y="1380067"/>
            <a:ext cx="5690508" cy="479689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p:cNvSpPr>
            <a:spLocks noGrp="1"/>
          </p:cNvSpPr>
          <p:nvPr>
            <p:ph type="ftr" sz="quarter" idx="11"/>
          </p:nvPr>
        </p:nvSpPr>
        <p:spPr/>
        <p:txBody>
          <a:bodyPr/>
          <a:lstStyle/>
          <a:p>
            <a:r>
              <a:rPr lang="en-GB" dirty="0"/>
              <a:t>Lecture: Strings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5BC3EEBC-8848-48BC-9E86-2856C4334E59}" type="slidenum">
              <a:rPr lang="en-GB" smtClean="0"/>
              <a:pPr/>
              <a:t>‹#›</a:t>
            </a:fld>
            <a:endParaRPr lang="en-GB" dirty="0"/>
          </a:p>
        </p:txBody>
      </p:sp>
    </p:spTree>
    <p:extLst>
      <p:ext uri="{BB962C8B-B14F-4D97-AF65-F5344CB8AC3E}">
        <p14:creationId xmlns:p14="http://schemas.microsoft.com/office/powerpoint/2010/main" val="265632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3719" y="365125"/>
            <a:ext cx="9505347" cy="803275"/>
          </a:xfrm>
        </p:spPr>
        <p:txBody>
          <a:bodyPr/>
          <a:lstStyle>
            <a:lvl1pPr>
              <a:lnSpc>
                <a:spcPct val="100000"/>
              </a:lnSpc>
              <a:defRPr/>
            </a:lvl1pPr>
          </a:lstStyle>
          <a:p>
            <a:r>
              <a:rPr lang="en-US"/>
              <a:t>Click to edit Master title style</a:t>
            </a:r>
            <a:endParaRPr lang="en-GB" dirty="0"/>
          </a:p>
        </p:txBody>
      </p:sp>
      <p:sp>
        <p:nvSpPr>
          <p:cNvPr id="3" name="Text Placeholder 2"/>
          <p:cNvSpPr>
            <a:spLocks noGrp="1"/>
          </p:cNvSpPr>
          <p:nvPr>
            <p:ph type="body" idx="1"/>
          </p:nvPr>
        </p:nvSpPr>
        <p:spPr>
          <a:xfrm>
            <a:off x="383719" y="1262063"/>
            <a:ext cx="5613856" cy="498475"/>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3720" y="1854202"/>
            <a:ext cx="5613856" cy="433546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172198" y="1262063"/>
            <a:ext cx="5690507" cy="498475"/>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199" y="1854202"/>
            <a:ext cx="5690507" cy="433546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Footer Placeholder 7"/>
          <p:cNvSpPr>
            <a:spLocks noGrp="1"/>
          </p:cNvSpPr>
          <p:nvPr>
            <p:ph type="ftr" sz="quarter" idx="11"/>
          </p:nvPr>
        </p:nvSpPr>
        <p:spPr/>
        <p:txBody>
          <a:bodyPr/>
          <a:lstStyle/>
          <a:p>
            <a:r>
              <a:rPr lang="en-GB" dirty="0"/>
              <a:t>Lecture: Strings</a:t>
            </a:r>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5BC3EEBC-8848-48BC-9E86-2856C4334E59}" type="slidenum">
              <a:rPr lang="en-GB" smtClean="0"/>
              <a:pPr/>
              <a:t>‹#›</a:t>
            </a:fld>
            <a:endParaRPr lang="en-GB" dirty="0"/>
          </a:p>
        </p:txBody>
      </p:sp>
    </p:spTree>
    <p:extLst>
      <p:ext uri="{BB962C8B-B14F-4D97-AF65-F5344CB8AC3E}">
        <p14:creationId xmlns:p14="http://schemas.microsoft.com/office/powerpoint/2010/main" val="3798076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3719" y="365126"/>
            <a:ext cx="9513813" cy="795461"/>
          </a:xfrm>
        </p:spPr>
        <p:txBody>
          <a:bodyPr/>
          <a:lstStyle>
            <a:lvl1pPr>
              <a:lnSpc>
                <a:spcPct val="100000"/>
              </a:lnSpc>
              <a:defRPr/>
            </a:lvl1pPr>
          </a:lstStyle>
          <a:p>
            <a:r>
              <a:rPr lang="en-US"/>
              <a:t>Click to edit Master title style</a:t>
            </a:r>
            <a:endParaRPr lang="en-GB" dirty="0"/>
          </a:p>
        </p:txBody>
      </p:sp>
      <p:sp>
        <p:nvSpPr>
          <p:cNvPr id="4" name="Footer Placeholder 3"/>
          <p:cNvSpPr>
            <a:spLocks noGrp="1"/>
          </p:cNvSpPr>
          <p:nvPr>
            <p:ph type="ftr" sz="quarter" idx="11"/>
          </p:nvPr>
        </p:nvSpPr>
        <p:spPr/>
        <p:txBody>
          <a:bodyPr/>
          <a:lstStyle/>
          <a:p>
            <a:r>
              <a:rPr lang="en-GB" dirty="0"/>
              <a:t>Lecture: Strings</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5BC3EEBC-8848-48BC-9E86-2856C4334E59}" type="slidenum">
              <a:rPr lang="en-GB" smtClean="0"/>
              <a:pPr/>
              <a:t>‹#›</a:t>
            </a:fld>
            <a:endParaRPr lang="en-GB" dirty="0"/>
          </a:p>
        </p:txBody>
      </p:sp>
    </p:spTree>
    <p:extLst>
      <p:ext uri="{BB962C8B-B14F-4D97-AF65-F5344CB8AC3E}">
        <p14:creationId xmlns:p14="http://schemas.microsoft.com/office/powerpoint/2010/main" val="278913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Lecture: Strings</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5BC3EEBC-8848-48BC-9E86-2856C4334E59}" type="slidenum">
              <a:rPr lang="en-GB" smtClean="0"/>
              <a:pPr/>
              <a:t>‹#›</a:t>
            </a:fld>
            <a:endParaRPr lang="en-GB" dirty="0"/>
          </a:p>
        </p:txBody>
      </p:sp>
    </p:spTree>
    <p:extLst>
      <p:ext uri="{BB962C8B-B14F-4D97-AF65-F5344CB8AC3E}">
        <p14:creationId xmlns:p14="http://schemas.microsoft.com/office/powerpoint/2010/main" val="415123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3720" y="457200"/>
            <a:ext cx="4388305" cy="1600200"/>
          </a:xfrm>
        </p:spPr>
        <p:txBody>
          <a:bodyPr anchor="b"/>
          <a:lstStyle>
            <a:lvl1pPr>
              <a:lnSpc>
                <a:spcPct val="100000"/>
              </a:lnSpc>
              <a:defRPr sz="3200"/>
            </a:lvl1pPr>
          </a:lstStyle>
          <a:p>
            <a:r>
              <a:rPr lang="en-US"/>
              <a:t>Click to edit Master title style</a:t>
            </a:r>
            <a:endParaRPr lang="en-GB" dirty="0"/>
          </a:p>
        </p:txBody>
      </p:sp>
      <p:sp>
        <p:nvSpPr>
          <p:cNvPr id="3" name="Content Placeholder 2"/>
          <p:cNvSpPr>
            <a:spLocks noGrp="1"/>
          </p:cNvSpPr>
          <p:nvPr>
            <p:ph idx="1"/>
          </p:nvPr>
        </p:nvSpPr>
        <p:spPr>
          <a:xfrm>
            <a:off x="5183187" y="1337733"/>
            <a:ext cx="6679519" cy="4523317"/>
          </a:xfrm>
        </p:spPr>
        <p:txBody>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383720" y="2057400"/>
            <a:ext cx="4388305" cy="3811588"/>
          </a:xfrm>
        </p:spPr>
        <p:txBody>
          <a:bodyPr/>
          <a:lstStyle>
            <a:lvl1pPr marL="0" indent="0">
              <a:lnSpc>
                <a:spcPct val="10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GB" dirty="0"/>
              <a:t>Lecture: Strings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5BC3EEBC-8848-48BC-9E86-2856C4334E59}" type="slidenum">
              <a:rPr lang="en-GB" smtClean="0"/>
              <a:pPr/>
              <a:t>‹#›</a:t>
            </a:fld>
            <a:endParaRPr lang="en-GB" dirty="0"/>
          </a:p>
        </p:txBody>
      </p:sp>
    </p:spTree>
    <p:extLst>
      <p:ext uri="{BB962C8B-B14F-4D97-AF65-F5344CB8AC3E}">
        <p14:creationId xmlns:p14="http://schemas.microsoft.com/office/powerpoint/2010/main" val="1290662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3720" y="457200"/>
            <a:ext cx="4388305" cy="1600200"/>
          </a:xfrm>
        </p:spPr>
        <p:txBody>
          <a:bodyPr anchor="b"/>
          <a:lstStyle>
            <a:lvl1pPr>
              <a:defRPr sz="3200"/>
            </a:lvl1pPr>
          </a:lstStyle>
          <a:p>
            <a:r>
              <a:rPr lang="en-US"/>
              <a:t>Click to edit Master title style</a:t>
            </a:r>
            <a:endParaRPr lang="en-GB" dirty="0"/>
          </a:p>
        </p:txBody>
      </p:sp>
      <p:sp>
        <p:nvSpPr>
          <p:cNvPr id="3" name="Picture Placeholder 2"/>
          <p:cNvSpPr>
            <a:spLocks noGrp="1"/>
          </p:cNvSpPr>
          <p:nvPr>
            <p:ph type="pic" idx="1"/>
          </p:nvPr>
        </p:nvSpPr>
        <p:spPr>
          <a:xfrm>
            <a:off x="5183187" y="1329267"/>
            <a:ext cx="6679519" cy="45317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p:cNvSpPr>
            <a:spLocks noGrp="1"/>
          </p:cNvSpPr>
          <p:nvPr>
            <p:ph type="body" sz="half" idx="2"/>
          </p:nvPr>
        </p:nvSpPr>
        <p:spPr>
          <a:xfrm>
            <a:off x="383720" y="2057400"/>
            <a:ext cx="438830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GB" dirty="0"/>
              <a:t>Lecture: Strings</a:t>
            </a:r>
          </a:p>
        </p:txBody>
      </p:sp>
      <p:sp>
        <p:nvSpPr>
          <p:cNvPr id="7" name="Slide Number Placeholder 6"/>
          <p:cNvSpPr>
            <a:spLocks noGrp="1"/>
          </p:cNvSpPr>
          <p:nvPr>
            <p:ph type="sldNum" sz="quarter" idx="12"/>
          </p:nvPr>
        </p:nvSpPr>
        <p:spPr/>
        <p:txBody>
          <a:bodyPr/>
          <a:lstStyle/>
          <a:p>
            <a:fld id="{5BC3EEBC-8848-48BC-9E86-2856C4334E59}" type="slidenum">
              <a:rPr lang="en-GB" smtClean="0"/>
              <a:t>‹#›</a:t>
            </a:fld>
            <a:endParaRPr lang="en-GB"/>
          </a:p>
        </p:txBody>
      </p:sp>
    </p:spTree>
    <p:extLst>
      <p:ext uri="{BB962C8B-B14F-4D97-AF65-F5344CB8AC3E}">
        <p14:creationId xmlns:p14="http://schemas.microsoft.com/office/powerpoint/2010/main" val="55181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936" y="6384470"/>
            <a:ext cx="12191064" cy="473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2" name="Title Placeholder 1"/>
          <p:cNvSpPr>
            <a:spLocks noGrp="1"/>
          </p:cNvSpPr>
          <p:nvPr>
            <p:ph type="title"/>
          </p:nvPr>
        </p:nvSpPr>
        <p:spPr>
          <a:xfrm>
            <a:off x="383720" y="365126"/>
            <a:ext cx="9369880" cy="795461"/>
          </a:xfrm>
          <a:prstGeom prst="rect">
            <a:avLst/>
          </a:prstGeom>
        </p:spPr>
        <p:txBody>
          <a:bodyPr vert="horz" lIns="91440" tIns="45720" rIns="91440" bIns="45720" rtlCol="0" anchor="b">
            <a:normAutofit/>
          </a:bodyPr>
          <a:lstStyle/>
          <a:p>
            <a:r>
              <a:rPr lang="en-US"/>
              <a:t>Click to edit Master title style</a:t>
            </a:r>
            <a:endParaRPr lang="en-GB" dirty="0"/>
          </a:p>
        </p:txBody>
      </p:sp>
      <p:sp>
        <p:nvSpPr>
          <p:cNvPr id="3" name="Text Placeholder 2"/>
          <p:cNvSpPr>
            <a:spLocks noGrp="1"/>
          </p:cNvSpPr>
          <p:nvPr>
            <p:ph type="body" idx="1"/>
          </p:nvPr>
        </p:nvSpPr>
        <p:spPr>
          <a:xfrm>
            <a:off x="383721" y="1397000"/>
            <a:ext cx="11478986" cy="4779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3"/>
          </p:nvPr>
        </p:nvSpPr>
        <p:spPr>
          <a:xfrm>
            <a:off x="383720" y="6515100"/>
            <a:ext cx="10654393" cy="206375"/>
          </a:xfrm>
          <a:prstGeom prst="rect">
            <a:avLst/>
          </a:prstGeom>
        </p:spPr>
        <p:txBody>
          <a:bodyPr vert="horz" lIns="91440" tIns="45720" rIns="91440" bIns="45720" rtlCol="0" anchor="ctr"/>
          <a:lstStyle>
            <a:lvl1pPr algn="l">
              <a:defRPr sz="1100">
                <a:solidFill>
                  <a:schemeClr val="bg1"/>
                </a:solidFill>
              </a:defRPr>
            </a:lvl1pPr>
          </a:lstStyle>
          <a:p>
            <a:r>
              <a:rPr lang="en-GB" dirty="0"/>
              <a:t>Lecture: Introduction to Classes</a:t>
            </a:r>
          </a:p>
        </p:txBody>
      </p:sp>
      <p:sp>
        <p:nvSpPr>
          <p:cNvPr id="6" name="Slide Number Placeholder 5"/>
          <p:cNvSpPr>
            <a:spLocks noGrp="1"/>
          </p:cNvSpPr>
          <p:nvPr>
            <p:ph type="sldNum" sz="quarter" idx="4"/>
          </p:nvPr>
        </p:nvSpPr>
        <p:spPr>
          <a:xfrm>
            <a:off x="11179628" y="6515099"/>
            <a:ext cx="683079" cy="206375"/>
          </a:xfrm>
          <a:prstGeom prst="rect">
            <a:avLst/>
          </a:prstGeom>
        </p:spPr>
        <p:txBody>
          <a:bodyPr vert="horz" lIns="91440" tIns="45720" rIns="91440" bIns="45720" rtlCol="0" anchor="ctr"/>
          <a:lstStyle>
            <a:lvl1pPr algn="r">
              <a:defRPr sz="1100">
                <a:solidFill>
                  <a:schemeClr val="bg2"/>
                </a:solidFill>
              </a:defRPr>
            </a:lvl1pPr>
          </a:lstStyle>
          <a:p>
            <a:fld id="{5BC3EEBC-8848-48BC-9E86-2856C4334E59}" type="slidenum">
              <a:rPr lang="en-GB" smtClean="0"/>
              <a:pPr/>
              <a:t>‹#›</a:t>
            </a:fld>
            <a:endParaRPr lang="en-GB"/>
          </a:p>
        </p:txBody>
      </p:sp>
      <p:pic>
        <p:nvPicPr>
          <p:cNvPr id="7" name="Picture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74743" y="365126"/>
            <a:ext cx="1787964" cy="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7715856"/>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5" r:id="rId12"/>
  </p:sldLayoutIdLst>
  <p:txStyles>
    <p:titleStyle>
      <a:lvl1pPr algn="l" defTabSz="914400" rtl="0" eaLnBrk="1" latinLnBrk="0" hangingPunct="1">
        <a:lnSpc>
          <a:spcPct val="100000"/>
        </a:lnSpc>
        <a:spcBef>
          <a:spcPct val="0"/>
        </a:spcBef>
        <a:buNone/>
        <a:defRPr sz="4400" kern="1200" spc="-15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en/java/javase/11/docs/api/index.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EAADA4E-18EC-4DE1-A0FB-09BCF3E59048}"/>
              </a:ext>
            </a:extLst>
          </p:cNvPr>
          <p:cNvSpPr>
            <a:spLocks noGrp="1"/>
          </p:cNvSpPr>
          <p:nvPr>
            <p:ph type="ctrTitle"/>
          </p:nvPr>
        </p:nvSpPr>
        <p:spPr/>
        <p:txBody>
          <a:bodyPr/>
          <a:lstStyle/>
          <a:p>
            <a:r>
              <a:rPr lang="en-GB" dirty="0"/>
              <a:t>Introduction to Classes</a:t>
            </a:r>
          </a:p>
        </p:txBody>
      </p:sp>
      <p:sp>
        <p:nvSpPr>
          <p:cNvPr id="7" name="Subtitle 6">
            <a:extLst>
              <a:ext uri="{FF2B5EF4-FFF2-40B4-BE49-F238E27FC236}">
                <a16:creationId xmlns:a16="http://schemas.microsoft.com/office/drawing/2014/main" id="{24781334-179F-4421-ABA2-900B8F9C4904}"/>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29491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p:spPr>
        <p:txBody>
          <a:bodyPr/>
          <a:lstStyle/>
          <a:p>
            <a:pPr>
              <a:defRPr/>
            </a:pPr>
            <a:r>
              <a:rPr lang="en-GB" dirty="0"/>
              <a:t>Objects – State and Behaviour</a:t>
            </a:r>
          </a:p>
        </p:txBody>
      </p:sp>
      <p:sp>
        <p:nvSpPr>
          <p:cNvPr id="23554" name="Content Placeholder 1"/>
          <p:cNvSpPr>
            <a:spLocks noGrp="1"/>
          </p:cNvSpPr>
          <p:nvPr>
            <p:ph idx="1"/>
          </p:nvPr>
        </p:nvSpPr>
        <p:spPr bwMode="auto">
          <a:xfrm>
            <a:off x="383721" y="1397000"/>
            <a:ext cx="11478986" cy="4113947"/>
          </a:xfrm>
          <a:prstGeom prst="rect">
            <a:avLst/>
          </a:prstGeom>
        </p:spPr>
        <p:txBody>
          <a:bodyPr vert="horz" wrap="square" lIns="91440" tIns="45720" rIns="91440" bIns="45720" numCol="1" rtlCol="0" anchor="t" anchorCtr="0" compatLnSpc="1">
            <a:prstTxWarp prst="textNoShape">
              <a:avLst/>
            </a:prstTxWarp>
            <a:spAutoFit/>
          </a:bodyPr>
          <a:lstStyle/>
          <a:p>
            <a:r>
              <a:rPr lang="en-GB" sz="3600" dirty="0"/>
              <a:t>Lamp – what properties ?</a:t>
            </a:r>
          </a:p>
          <a:p>
            <a:r>
              <a:rPr lang="en-GB" sz="3600" dirty="0"/>
              <a:t>Lamp – what behaviour ?</a:t>
            </a:r>
          </a:p>
          <a:p>
            <a:r>
              <a:rPr lang="en-GB" sz="3600" dirty="0"/>
              <a:t>An object’s properties describe the state of the object</a:t>
            </a:r>
          </a:p>
          <a:p>
            <a:pPr marL="971550" lvl="1" indent="-514350" algn="l">
              <a:buFont typeface="+mj-lt"/>
              <a:buAutoNum type="arabicPeriod"/>
            </a:pPr>
            <a:r>
              <a:rPr lang="en-GB" sz="2800" dirty="0"/>
              <a:t>which features/attributes would allow us to define this object ?</a:t>
            </a:r>
          </a:p>
          <a:p>
            <a:pPr marL="971550" lvl="1" indent="-514350" algn="l">
              <a:buFont typeface="+mj-lt"/>
              <a:buAutoNum type="arabicPeriod"/>
            </a:pPr>
            <a:r>
              <a:rPr lang="en-GB" sz="2800" dirty="0"/>
              <a:t>how are these features ? Tall, small, heavy, fast, two-sided, blue, expensive, negative ? etc…</a:t>
            </a:r>
          </a:p>
          <a:p>
            <a:r>
              <a:rPr lang="en-GB" sz="3600" dirty="0"/>
              <a:t>An object’s behaviour can change or act on the state</a:t>
            </a:r>
          </a:p>
        </p:txBody>
      </p:sp>
    </p:spTree>
    <p:extLst>
      <p:ext uri="{BB962C8B-B14F-4D97-AF65-F5344CB8AC3E}">
        <p14:creationId xmlns:p14="http://schemas.microsoft.com/office/powerpoint/2010/main" val="426075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n-GB"/>
              <a:t>The Lamp Class</a:t>
            </a:r>
            <a:endParaRPr lang="en-US" dirty="0"/>
          </a:p>
        </p:txBody>
      </p:sp>
      <p:sp>
        <p:nvSpPr>
          <p:cNvPr id="29698" name="Content Placeholder 1"/>
          <p:cNvSpPr>
            <a:spLocks noGrp="1"/>
          </p:cNvSpPr>
          <p:nvPr>
            <p:ph sz="half" idx="1"/>
          </p:nvPr>
        </p:nvSpPr>
        <p:spPr bwMode="auto"/>
        <p:txBody>
          <a:bodyPr vert="horz" wrap="square" lIns="91440" tIns="45720" rIns="91440" bIns="45720" numCol="1" rtlCol="0" anchor="t" anchorCtr="0" compatLnSpc="1">
            <a:prstTxWarp prst="textNoShape">
              <a:avLst/>
            </a:prstTxWarp>
            <a:spAutoFit/>
          </a:bodyPr>
          <a:lstStyle/>
          <a:p>
            <a:r>
              <a:rPr lang="en-GB" sz="4000" dirty="0"/>
              <a:t>Properties</a:t>
            </a:r>
          </a:p>
          <a:p>
            <a:pPr lvl="1" algn="l"/>
            <a:r>
              <a:rPr lang="en-GB" sz="3200" dirty="0"/>
              <a:t>instance variables </a:t>
            </a:r>
          </a:p>
          <a:p>
            <a:pPr lvl="1"/>
            <a:endParaRPr lang="en-GB" sz="3200" dirty="0"/>
          </a:p>
          <a:p>
            <a:pPr lvl="1"/>
            <a:endParaRPr lang="en-GB" sz="3200" dirty="0"/>
          </a:p>
          <a:p>
            <a:r>
              <a:rPr lang="en-GB" sz="4000" dirty="0"/>
              <a:t>Behaviour</a:t>
            </a:r>
          </a:p>
          <a:p>
            <a:pPr lvl="1" algn="l"/>
            <a:r>
              <a:rPr lang="en-GB" sz="3200" dirty="0"/>
              <a:t>methods</a:t>
            </a:r>
            <a:endParaRPr lang="en-US" sz="3200" dirty="0"/>
          </a:p>
        </p:txBody>
      </p:sp>
      <p:pic>
        <p:nvPicPr>
          <p:cNvPr id="1026" name="Picture 2" descr="Artemide Choose Tavolo Table lamp | AmbienteDirect">
            <a:extLst>
              <a:ext uri="{FF2B5EF4-FFF2-40B4-BE49-F238E27FC236}">
                <a16:creationId xmlns:a16="http://schemas.microsoft.com/office/drawing/2014/main" id="{30698639-BD4E-4F6B-A78B-E6B7408395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639" t="5689" r="21045" b="5288"/>
          <a:stretch/>
        </p:blipFill>
        <p:spPr bwMode="auto">
          <a:xfrm>
            <a:off x="6019800" y="1028240"/>
            <a:ext cx="4608954" cy="465085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02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n-GB" dirty="0"/>
              <a:t>Summary so far</a:t>
            </a:r>
          </a:p>
        </p:txBody>
      </p:sp>
      <p:sp>
        <p:nvSpPr>
          <p:cNvPr id="15362" name="Content Placeholder 1"/>
          <p:cNvSpPr>
            <a:spLocks noGrp="1"/>
          </p:cNvSpPr>
          <p:nvPr>
            <p:ph idx="1"/>
          </p:nvPr>
        </p:nvSpPr>
        <p:spPr bwMode="auto">
          <a:xfrm>
            <a:off x="383721" y="1397000"/>
            <a:ext cx="11478986" cy="4488408"/>
          </a:xfrm>
        </p:spPr>
        <p:txBody>
          <a:bodyPr vert="horz" wrap="square" lIns="91440" tIns="45720" rIns="91440" bIns="45720" numCol="1" rtlCol="0" anchor="t" anchorCtr="0" compatLnSpc="1">
            <a:prstTxWarp prst="textNoShape">
              <a:avLst/>
            </a:prstTxWarp>
            <a:spAutoFit/>
          </a:bodyPr>
          <a:lstStyle/>
          <a:p>
            <a:pPr marL="342900" indent="-342900">
              <a:buFont typeface="Arial" panose="020B0604020202020204" pitchFamily="34" charset="0"/>
              <a:buChar char="•"/>
            </a:pPr>
            <a:r>
              <a:rPr lang="en-GB" sz="3200" dirty="0"/>
              <a:t>Classes</a:t>
            </a:r>
          </a:p>
          <a:p>
            <a:pPr marL="342900" indent="-342900">
              <a:buFont typeface="Arial" panose="020B0604020202020204" pitchFamily="34" charset="0"/>
              <a:buChar char="•"/>
            </a:pPr>
            <a:r>
              <a:rPr lang="en-GB" sz="3200" dirty="0"/>
              <a:t>Objects</a:t>
            </a:r>
          </a:p>
          <a:p>
            <a:pPr marL="342900" indent="-342900">
              <a:buFont typeface="Arial" panose="020B0604020202020204" pitchFamily="34" charset="0"/>
              <a:buChar char="•"/>
            </a:pPr>
            <a:r>
              <a:rPr lang="en-GB" sz="3200" dirty="0"/>
              <a:t>Behaviour</a:t>
            </a:r>
          </a:p>
          <a:p>
            <a:pPr marL="342900" indent="-342900">
              <a:buFont typeface="Arial" panose="020B0604020202020204" pitchFamily="34" charset="0"/>
              <a:buChar char="•"/>
            </a:pPr>
            <a:r>
              <a:rPr lang="en-GB" sz="3200" dirty="0"/>
              <a:t>Properties- values</a:t>
            </a:r>
          </a:p>
          <a:p>
            <a:pPr marL="342900" indent="-342900">
              <a:buFont typeface="Arial" panose="020B0604020202020204" pitchFamily="34" charset="0"/>
              <a:buChar char="•"/>
            </a:pPr>
            <a:r>
              <a:rPr lang="en-GB" sz="3200" dirty="0"/>
              <a:t>Cats</a:t>
            </a:r>
          </a:p>
          <a:p>
            <a:pPr lvl="1" algn="l"/>
            <a:r>
              <a:rPr lang="en-GB" sz="2800" dirty="0"/>
              <a:t>class with properties</a:t>
            </a:r>
          </a:p>
          <a:p>
            <a:pPr lvl="1" algn="l"/>
            <a:r>
              <a:rPr lang="en-GB" sz="2800" dirty="0"/>
              <a:t>6 objects with their own values for the properties </a:t>
            </a:r>
            <a:r>
              <a:rPr lang="en-GB" sz="2800" dirty="0">
                <a:sym typeface="Wingdings" panose="05000000000000000000" pitchFamily="2" charset="2"/>
              </a:rPr>
              <a:t> </a:t>
            </a:r>
            <a:r>
              <a:rPr lang="en-GB" sz="2800" dirty="0"/>
              <a:t>i.e. We instantiated six cats, each with their own ‘state’</a:t>
            </a:r>
          </a:p>
        </p:txBody>
      </p:sp>
    </p:spTree>
    <p:extLst>
      <p:ext uri="{BB962C8B-B14F-4D97-AF65-F5344CB8AC3E}">
        <p14:creationId xmlns:p14="http://schemas.microsoft.com/office/powerpoint/2010/main" val="423791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a:defRPr/>
            </a:pPr>
            <a:r>
              <a:rPr lang="en-GB" dirty="0"/>
              <a:t>Moving into Programming</a:t>
            </a:r>
          </a:p>
        </p:txBody>
      </p:sp>
      <p:sp>
        <p:nvSpPr>
          <p:cNvPr id="16386" name="Content Placeholder 2"/>
          <p:cNvSpPr>
            <a:spLocks noGrp="1"/>
          </p:cNvSpPr>
          <p:nvPr>
            <p:ph idx="1"/>
          </p:nvPr>
        </p:nvSpPr>
        <p:spPr bwMode="auto">
          <a:xfrm>
            <a:off x="383721" y="1397000"/>
            <a:ext cx="11478986" cy="4488408"/>
          </a:xfrm>
        </p:spPr>
        <p:txBody>
          <a:bodyPr vert="horz" wrap="square" lIns="91440" tIns="45720" rIns="91440" bIns="45720" numCol="1" rtlCol="0" anchor="t" anchorCtr="0" compatLnSpc="1">
            <a:prstTxWarp prst="textNoShape">
              <a:avLst/>
            </a:prstTxWarp>
            <a:spAutoFit/>
          </a:bodyPr>
          <a:lstStyle/>
          <a:p>
            <a:r>
              <a:rPr lang="en-GB" sz="3200" dirty="0"/>
              <a:t>Designing classes, with behaviours and properties </a:t>
            </a:r>
          </a:p>
          <a:p>
            <a:endParaRPr lang="en-GB" sz="3200" dirty="0"/>
          </a:p>
          <a:p>
            <a:r>
              <a:rPr lang="en-GB" sz="3200" dirty="0"/>
              <a:t>Writing code for classes</a:t>
            </a:r>
          </a:p>
          <a:p>
            <a:endParaRPr lang="en-GB" sz="3200" dirty="0"/>
          </a:p>
          <a:p>
            <a:r>
              <a:rPr lang="en-GB" sz="3200" dirty="0"/>
              <a:t>Writing an application that will use the classes: </a:t>
            </a:r>
          </a:p>
          <a:p>
            <a:pPr marL="800100" lvl="1" indent="-342900" algn="l">
              <a:buFont typeface="Arial" panose="020B0604020202020204" pitchFamily="34" charset="0"/>
              <a:buChar char="•"/>
            </a:pPr>
            <a:r>
              <a:rPr lang="en-GB" sz="2800" dirty="0"/>
              <a:t>Create objects  </a:t>
            </a:r>
          </a:p>
          <a:p>
            <a:pPr marL="800100" lvl="1" indent="-342900" algn="l">
              <a:buFont typeface="Arial" panose="020B0604020202020204" pitchFamily="34" charset="0"/>
              <a:buChar char="•"/>
            </a:pPr>
            <a:r>
              <a:rPr lang="en-GB" sz="2800" dirty="0"/>
              <a:t>Use the behaviour of a class to change the state or examine the state of an object</a:t>
            </a:r>
          </a:p>
        </p:txBody>
      </p:sp>
    </p:spTree>
    <p:extLst>
      <p:ext uri="{BB962C8B-B14F-4D97-AF65-F5344CB8AC3E}">
        <p14:creationId xmlns:p14="http://schemas.microsoft.com/office/powerpoint/2010/main" val="1386284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pPr>
              <a:defRPr/>
            </a:pPr>
            <a:r>
              <a:rPr lang="en-GB"/>
              <a:t>Some Java Terms</a:t>
            </a:r>
            <a:endParaRPr lang="en-GB" dirty="0"/>
          </a:p>
        </p:txBody>
      </p:sp>
      <p:sp>
        <p:nvSpPr>
          <p:cNvPr id="17410" name="Content Placeholder 2"/>
          <p:cNvSpPr>
            <a:spLocks noGrp="1"/>
          </p:cNvSpPr>
          <p:nvPr>
            <p:ph idx="1"/>
          </p:nvPr>
        </p:nvSpPr>
        <p:spPr bwMode="auto">
          <a:xfrm>
            <a:off x="383721" y="1397000"/>
            <a:ext cx="11478986" cy="4914166"/>
          </a:xfrm>
        </p:spPr>
        <p:txBody>
          <a:bodyPr vert="horz" wrap="square" lIns="91440" tIns="45720" rIns="91440" bIns="45720" numCol="1" rtlCol="0" anchor="t" anchorCtr="0" compatLnSpc="1">
            <a:prstTxWarp prst="textNoShape">
              <a:avLst/>
            </a:prstTxWarp>
            <a:spAutoFit/>
          </a:bodyPr>
          <a:lstStyle/>
          <a:p>
            <a:pPr eaLnBrk="1" hangingPunct="1"/>
            <a:r>
              <a:rPr lang="en-GB" sz="3600" dirty="0"/>
              <a:t>We model ‘Behaviour’ in Java using </a:t>
            </a:r>
            <a:r>
              <a:rPr lang="en-GB" sz="3600" b="1" dirty="0">
                <a:solidFill>
                  <a:srgbClr val="7030A0"/>
                </a:solidFill>
              </a:rPr>
              <a:t>methods</a:t>
            </a:r>
          </a:p>
          <a:p>
            <a:pPr eaLnBrk="1" hangingPunct="1"/>
            <a:r>
              <a:rPr lang="en-GB" sz="3600" dirty="0"/>
              <a:t>‘Properties’ are called </a:t>
            </a:r>
            <a:r>
              <a:rPr lang="en-GB" sz="3600" b="1" dirty="0">
                <a:solidFill>
                  <a:srgbClr val="7030A0"/>
                </a:solidFill>
              </a:rPr>
              <a:t>attributes</a:t>
            </a:r>
            <a:r>
              <a:rPr lang="en-GB" sz="3600" dirty="0"/>
              <a:t>, or </a:t>
            </a:r>
            <a:r>
              <a:rPr lang="en-GB" sz="3600" b="1" dirty="0">
                <a:solidFill>
                  <a:srgbClr val="7030A0"/>
                </a:solidFill>
              </a:rPr>
              <a:t>data members</a:t>
            </a:r>
            <a:r>
              <a:rPr lang="en-GB" sz="3600" dirty="0"/>
              <a:t> or </a:t>
            </a:r>
            <a:r>
              <a:rPr lang="en-GB" sz="3600" b="1" dirty="0">
                <a:solidFill>
                  <a:srgbClr val="7030A0"/>
                </a:solidFill>
              </a:rPr>
              <a:t>instance variables</a:t>
            </a:r>
          </a:p>
          <a:p>
            <a:pPr eaLnBrk="1" hangingPunct="1"/>
            <a:r>
              <a:rPr lang="en-GB" sz="3600" dirty="0"/>
              <a:t>Names we make up in coding to identify things are identifiers. </a:t>
            </a:r>
          </a:p>
          <a:p>
            <a:pPr eaLnBrk="1" hangingPunct="1"/>
            <a:r>
              <a:rPr lang="en-GB" sz="3600" dirty="0"/>
              <a:t>Remember, Java is case sensitive:  be warned!</a:t>
            </a:r>
          </a:p>
          <a:p>
            <a:pPr marL="914400" lvl="1" indent="-457200" algn="l" eaLnBrk="1" hangingPunct="1">
              <a:buFont typeface="Arial" panose="020B0604020202020204" pitchFamily="34" charset="0"/>
              <a:buChar char="•"/>
            </a:pPr>
            <a:r>
              <a:rPr lang="en-GB" sz="3200" dirty="0"/>
              <a:t>Java keywords are lowercase</a:t>
            </a:r>
          </a:p>
          <a:p>
            <a:pPr marL="914400" lvl="1" indent="-457200" algn="l" eaLnBrk="1" hangingPunct="1">
              <a:buFont typeface="Arial" panose="020B0604020202020204" pitchFamily="34" charset="0"/>
              <a:buChar char="•"/>
            </a:pPr>
            <a:r>
              <a:rPr lang="en-GB" sz="3200" dirty="0" err="1"/>
              <a:t>ClassNames</a:t>
            </a:r>
            <a:r>
              <a:rPr lang="en-GB" sz="3200" dirty="0"/>
              <a:t>  normally start with Uppercase (</a:t>
            </a:r>
            <a:r>
              <a:rPr lang="en-GB" sz="3200" dirty="0" err="1"/>
              <a:t>PascalCase</a:t>
            </a:r>
            <a:r>
              <a:rPr lang="en-GB" sz="3200" dirty="0"/>
              <a:t>)</a:t>
            </a:r>
          </a:p>
        </p:txBody>
      </p:sp>
    </p:spTree>
    <p:extLst>
      <p:ext uri="{BB962C8B-B14F-4D97-AF65-F5344CB8AC3E}">
        <p14:creationId xmlns:p14="http://schemas.microsoft.com/office/powerpoint/2010/main" val="3581005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pPr>
              <a:defRPr/>
            </a:pPr>
            <a:r>
              <a:rPr lang="en-GB" dirty="0"/>
              <a:t> Writing Java Programs</a:t>
            </a:r>
          </a:p>
        </p:txBody>
      </p:sp>
      <p:sp>
        <p:nvSpPr>
          <p:cNvPr id="2" name="Content Placeholder 1">
            <a:extLst>
              <a:ext uri="{FF2B5EF4-FFF2-40B4-BE49-F238E27FC236}">
                <a16:creationId xmlns:a16="http://schemas.microsoft.com/office/drawing/2014/main" id="{633133B4-AB1D-4898-92A4-80A38EC0A6B2}"/>
              </a:ext>
            </a:extLst>
          </p:cNvPr>
          <p:cNvSpPr>
            <a:spLocks noGrp="1"/>
          </p:cNvSpPr>
          <p:nvPr>
            <p:ph idx="1"/>
          </p:nvPr>
        </p:nvSpPr>
        <p:spPr/>
        <p:txBody>
          <a:bodyPr>
            <a:noAutofit/>
          </a:bodyPr>
          <a:lstStyle/>
          <a:p>
            <a:pPr marL="285750" indent="-285750">
              <a:buFont typeface="Arial" panose="020B0604020202020204" pitchFamily="34" charset="0"/>
              <a:buChar char="•"/>
            </a:pPr>
            <a:r>
              <a:rPr lang="en-GB" b="1" dirty="0"/>
              <a:t>Some classes already exist☺ (good news)</a:t>
            </a:r>
          </a:p>
          <a:p>
            <a:pPr marL="742950" lvl="1" indent="-285750">
              <a:buFont typeface="Arial" panose="020B0604020202020204" pitchFamily="34" charset="0"/>
              <a:buChar char="•"/>
            </a:pPr>
            <a:r>
              <a:rPr lang="en-GB" sz="2800" dirty="0"/>
              <a:t>several thousand in the Java library – application programming interface  (API)</a:t>
            </a:r>
          </a:p>
          <a:p>
            <a:pPr marL="742950" lvl="1" indent="-285750">
              <a:buFont typeface="Arial" panose="020B0604020202020204" pitchFamily="34" charset="0"/>
              <a:buChar char="•"/>
            </a:pPr>
            <a:r>
              <a:rPr lang="en-GB" sz="2800" dirty="0"/>
              <a:t>See </a:t>
            </a:r>
            <a:r>
              <a:rPr lang="en-GB" sz="2800" dirty="0">
                <a:hlinkClick r:id="rId3"/>
              </a:rPr>
              <a:t>https://docs.oracle.com/en/java/javase/11/docs/api/index.html</a:t>
            </a:r>
            <a:endParaRPr lang="en-GB" sz="2800" dirty="0"/>
          </a:p>
          <a:p>
            <a:pPr marL="285750" indent="-285750">
              <a:buFont typeface="Arial" panose="020B0604020202020204" pitchFamily="34" charset="0"/>
              <a:buChar char="•"/>
            </a:pPr>
            <a:r>
              <a:rPr lang="en-GB" b="1" dirty="0"/>
              <a:t>or we’ve written them before...</a:t>
            </a:r>
          </a:p>
          <a:p>
            <a:pPr marL="742950" lvl="1" indent="-285750">
              <a:buFont typeface="Arial" panose="020B0604020202020204" pitchFamily="34" charset="0"/>
              <a:buChar char="•"/>
            </a:pPr>
            <a:r>
              <a:rPr lang="en-GB" sz="2800" dirty="0"/>
              <a:t>Write a driver class with a special method  - main method.</a:t>
            </a:r>
          </a:p>
          <a:p>
            <a:pPr marL="742950" lvl="1" indent="-285750">
              <a:buFont typeface="Arial" panose="020B0604020202020204" pitchFamily="34" charset="0"/>
              <a:buChar char="•"/>
            </a:pPr>
            <a:r>
              <a:rPr lang="en-GB" sz="2800" dirty="0"/>
              <a:t>main method sets the whole program going </a:t>
            </a:r>
          </a:p>
          <a:p>
            <a:pPr marL="742950" lvl="1" indent="-285750">
              <a:buFont typeface="Arial" panose="020B0604020202020204" pitchFamily="34" charset="0"/>
              <a:buChar char="•"/>
            </a:pPr>
            <a:r>
              <a:rPr lang="en-GB" sz="2800" dirty="0"/>
              <a:t>main method will create object(s) and call up the object’s methods.</a:t>
            </a:r>
          </a:p>
          <a:p>
            <a:pPr marL="742950" lvl="1" indent="-285750">
              <a:buFont typeface="Arial" panose="020B0604020202020204" pitchFamily="34" charset="0"/>
              <a:buChar char="•"/>
            </a:pPr>
            <a:r>
              <a:rPr lang="en-GB" sz="2800" dirty="0"/>
              <a:t>methods can change the state of an object</a:t>
            </a:r>
          </a:p>
        </p:txBody>
      </p:sp>
    </p:spTree>
    <p:extLst>
      <p:ext uri="{BB962C8B-B14F-4D97-AF65-F5344CB8AC3E}">
        <p14:creationId xmlns:p14="http://schemas.microsoft.com/office/powerpoint/2010/main" val="61272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a:bodyPr>
          <a:lstStyle/>
          <a:p>
            <a:pPr>
              <a:defRPr/>
            </a:pPr>
            <a:r>
              <a:rPr lang="en-GB" dirty="0"/>
              <a:t>Types of Data</a:t>
            </a:r>
          </a:p>
        </p:txBody>
      </p:sp>
      <p:sp>
        <p:nvSpPr>
          <p:cNvPr id="26626" name="Content Placeholder 2"/>
          <p:cNvSpPr>
            <a:spLocks noGrp="1"/>
          </p:cNvSpPr>
          <p:nvPr>
            <p:ph idx="1"/>
          </p:nvPr>
        </p:nvSpPr>
        <p:spPr bwMode="auto">
          <a:xfrm>
            <a:off x="383721" y="1397000"/>
            <a:ext cx="11478986" cy="3793346"/>
          </a:xfrm>
        </p:spPr>
        <p:txBody>
          <a:bodyPr vert="horz" wrap="square" lIns="91440" tIns="45720" rIns="91440" bIns="45720" numCol="1" rtlCol="0" anchor="t" anchorCtr="0" compatLnSpc="1">
            <a:prstTxWarp prst="textNoShape">
              <a:avLst/>
            </a:prstTxWarp>
            <a:spAutoFit/>
          </a:bodyPr>
          <a:lstStyle/>
          <a:p>
            <a:pPr eaLnBrk="1" hangingPunct="1"/>
            <a:r>
              <a:rPr lang="en-GB" sz="4000" dirty="0"/>
              <a:t>What types of data are used to describe the properties of</a:t>
            </a:r>
            <a:br>
              <a:rPr lang="en-GB" sz="4000" dirty="0"/>
            </a:br>
            <a:r>
              <a:rPr lang="en-GB" sz="4000" dirty="0"/>
              <a:t> </a:t>
            </a:r>
          </a:p>
          <a:p>
            <a:pPr marL="914400" lvl="1" indent="-457200" algn="l" eaLnBrk="1" hangingPunct="1">
              <a:buFont typeface="Arial" panose="020B0604020202020204" pitchFamily="34" charset="0"/>
              <a:buChar char="•"/>
            </a:pPr>
            <a:r>
              <a:rPr lang="en-GB" sz="3600" dirty="0"/>
              <a:t>Lamp</a:t>
            </a:r>
          </a:p>
          <a:p>
            <a:pPr marL="914400" lvl="1" indent="-457200" algn="l" eaLnBrk="1" hangingPunct="1">
              <a:buFont typeface="Arial" panose="020B0604020202020204" pitchFamily="34" charset="0"/>
              <a:buChar char="•"/>
            </a:pPr>
            <a:r>
              <a:rPr lang="en-GB" sz="3600" dirty="0"/>
              <a:t>TV</a:t>
            </a:r>
          </a:p>
          <a:p>
            <a:pPr marL="914400" lvl="1" indent="-457200" algn="l" eaLnBrk="1" hangingPunct="1">
              <a:buFont typeface="Arial" panose="020B0604020202020204" pitchFamily="34" charset="0"/>
              <a:buChar char="•"/>
            </a:pPr>
            <a:r>
              <a:rPr lang="en-GB" sz="3600" dirty="0"/>
              <a:t>Student</a:t>
            </a:r>
          </a:p>
        </p:txBody>
      </p:sp>
    </p:spTree>
    <p:extLst>
      <p:ext uri="{BB962C8B-B14F-4D97-AF65-F5344CB8AC3E}">
        <p14:creationId xmlns:p14="http://schemas.microsoft.com/office/powerpoint/2010/main" val="3129049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pPr>
              <a:defRPr/>
            </a:pPr>
            <a:r>
              <a:rPr lang="en-GB" dirty="0"/>
              <a:t>Declaring an instance variable</a:t>
            </a:r>
          </a:p>
        </p:txBody>
      </p:sp>
      <p:sp>
        <p:nvSpPr>
          <p:cNvPr id="28674" name="Content Placeholder 2"/>
          <p:cNvSpPr>
            <a:spLocks noGrp="1"/>
          </p:cNvSpPr>
          <p:nvPr>
            <p:ph sz="half" idx="1"/>
          </p:nvPr>
        </p:nvSpPr>
        <p:spPr bwMode="auto">
          <a:xfrm>
            <a:off x="383720" y="1380067"/>
            <a:ext cx="5636080" cy="3211777"/>
          </a:xfrm>
        </p:spPr>
        <p:txBody>
          <a:bodyPr vert="horz" lIns="91440" tIns="45720" rIns="91440" bIns="45720" rtlCol="0">
            <a:noAutofit/>
          </a:bodyPr>
          <a:lstStyle/>
          <a:p>
            <a:r>
              <a:rPr lang="en-GB" sz="3200" dirty="0"/>
              <a:t>Syntax:</a:t>
            </a:r>
            <a:br>
              <a:rPr lang="en-GB" sz="3200" dirty="0"/>
            </a:br>
            <a:br>
              <a:rPr lang="en-GB" sz="3200" dirty="0"/>
            </a:br>
            <a:r>
              <a:rPr lang="en-GB" b="1" dirty="0">
                <a:solidFill>
                  <a:srgbClr val="267F99"/>
                </a:solidFill>
                <a:latin typeface="Consolas" panose="020B0609020204030204" pitchFamily="49" charset="0"/>
              </a:rPr>
              <a:t>type</a:t>
            </a:r>
            <a:r>
              <a:rPr lang="en-GB" sz="2800" dirty="0"/>
              <a:t> </a:t>
            </a:r>
            <a:r>
              <a:rPr lang="en-GB" b="1" dirty="0">
                <a:solidFill>
                  <a:srgbClr val="001080"/>
                </a:solidFill>
                <a:latin typeface="Consolas" panose="020B0609020204030204" pitchFamily="49" charset="0"/>
              </a:rPr>
              <a:t>identifier</a:t>
            </a:r>
            <a:r>
              <a:rPr lang="en-GB" sz="2800" dirty="0"/>
              <a:t>;</a:t>
            </a:r>
            <a:endParaRPr lang="en-GB" sz="3200" dirty="0"/>
          </a:p>
        </p:txBody>
      </p:sp>
      <p:sp>
        <p:nvSpPr>
          <p:cNvPr id="2" name="Content Placeholder 1">
            <a:extLst>
              <a:ext uri="{FF2B5EF4-FFF2-40B4-BE49-F238E27FC236}">
                <a16:creationId xmlns:a16="http://schemas.microsoft.com/office/drawing/2014/main" id="{59C76783-B99E-4018-A668-565B863A7E55}"/>
              </a:ext>
            </a:extLst>
          </p:cNvPr>
          <p:cNvSpPr>
            <a:spLocks noGrp="1"/>
          </p:cNvSpPr>
          <p:nvPr>
            <p:ph sz="half" idx="2"/>
          </p:nvPr>
        </p:nvSpPr>
        <p:spPr>
          <a:xfrm>
            <a:off x="6172202" y="1474036"/>
            <a:ext cx="5690508" cy="3749744"/>
          </a:xfrm>
        </p:spPr>
        <p:txBody>
          <a:bodyPr>
            <a:spAutoFit/>
          </a:bodyPr>
          <a:lstStyle/>
          <a:p>
            <a:r>
              <a:rPr lang="en-GB" dirty="0"/>
              <a:t>Examples</a:t>
            </a:r>
          </a:p>
          <a:p>
            <a:endParaRPr lang="en-GB" dirty="0"/>
          </a:p>
          <a:p>
            <a:endParaRPr lang="en-GB" dirty="0"/>
          </a:p>
          <a:p>
            <a:endParaRPr lang="en-GB" dirty="0"/>
          </a:p>
          <a:p>
            <a:r>
              <a:rPr lang="en-GB" dirty="0"/>
              <a:t>We can give initial values to the data members :</a:t>
            </a:r>
          </a:p>
          <a:p>
            <a:endParaRPr lang="en-GB" dirty="0"/>
          </a:p>
        </p:txBody>
      </p:sp>
      <p:sp>
        <p:nvSpPr>
          <p:cNvPr id="5" name="TextBox 4">
            <a:extLst>
              <a:ext uri="{FF2B5EF4-FFF2-40B4-BE49-F238E27FC236}">
                <a16:creationId xmlns:a16="http://schemas.microsoft.com/office/drawing/2014/main" id="{1FAEF8BC-061A-449E-9788-C6E0B425C00B}"/>
              </a:ext>
            </a:extLst>
          </p:cNvPr>
          <p:cNvSpPr txBox="1"/>
          <p:nvPr/>
        </p:nvSpPr>
        <p:spPr>
          <a:xfrm>
            <a:off x="6339659" y="1919049"/>
            <a:ext cx="4257041" cy="1695016"/>
          </a:xfrm>
          <a:prstGeom prst="rect">
            <a:avLst/>
          </a:prstGeom>
          <a:noFill/>
        </p:spPr>
        <p:txBody>
          <a:bodyPr wrap="square">
            <a:spAutoFit/>
          </a:bodyPr>
          <a:lstStyle/>
          <a:p>
            <a:pPr>
              <a:lnSpc>
                <a:spcPct val="150000"/>
              </a:lnSpc>
            </a:pPr>
            <a:r>
              <a:rPr lang="fr-FR" sz="2400" b="1" dirty="0" err="1">
                <a:solidFill>
                  <a:srgbClr val="267F99"/>
                </a:solidFill>
                <a:effectLst/>
                <a:latin typeface="Consolas" panose="020B0609020204030204" pitchFamily="49" charset="0"/>
              </a:rPr>
              <a:t>int</a:t>
            </a:r>
            <a:r>
              <a:rPr lang="fr-FR" sz="2400" b="1" dirty="0">
                <a:solidFill>
                  <a:srgbClr val="000000"/>
                </a:solidFill>
                <a:effectLst/>
                <a:latin typeface="Consolas" panose="020B0609020204030204" pitchFamily="49" charset="0"/>
              </a:rPr>
              <a:t> </a:t>
            </a:r>
            <a:r>
              <a:rPr lang="fr-FR" sz="2400" b="1" dirty="0" err="1">
                <a:solidFill>
                  <a:srgbClr val="001080"/>
                </a:solidFill>
                <a:effectLst/>
                <a:latin typeface="Consolas" panose="020B0609020204030204" pitchFamily="49" charset="0"/>
              </a:rPr>
              <a:t>tvChannel</a:t>
            </a:r>
            <a:r>
              <a:rPr lang="fr-FR" sz="2400" b="1" dirty="0">
                <a:solidFill>
                  <a:srgbClr val="000000"/>
                </a:solidFill>
                <a:effectLst/>
                <a:latin typeface="Consolas" panose="020B0609020204030204" pitchFamily="49" charset="0"/>
              </a:rPr>
              <a:t>;</a:t>
            </a:r>
          </a:p>
          <a:p>
            <a:pPr>
              <a:lnSpc>
                <a:spcPct val="150000"/>
              </a:lnSpc>
            </a:pPr>
            <a:r>
              <a:rPr lang="fr-FR" sz="2400" b="1" dirty="0">
                <a:solidFill>
                  <a:srgbClr val="267F99"/>
                </a:solidFill>
                <a:effectLst/>
                <a:latin typeface="Consolas" panose="020B0609020204030204" pitchFamily="49" charset="0"/>
              </a:rPr>
              <a:t>double</a:t>
            </a:r>
            <a:r>
              <a:rPr lang="fr-FR" sz="2400" b="1" dirty="0">
                <a:solidFill>
                  <a:srgbClr val="000000"/>
                </a:solidFill>
                <a:effectLst/>
                <a:latin typeface="Consolas" panose="020B0609020204030204" pitchFamily="49" charset="0"/>
              </a:rPr>
              <a:t> </a:t>
            </a:r>
            <a:r>
              <a:rPr lang="fr-FR" sz="2400" b="1" dirty="0">
                <a:solidFill>
                  <a:srgbClr val="001080"/>
                </a:solidFill>
                <a:effectLst/>
                <a:latin typeface="Consolas" panose="020B0609020204030204" pitchFamily="49" charset="0"/>
              </a:rPr>
              <a:t>volume</a:t>
            </a:r>
            <a:r>
              <a:rPr lang="fr-FR" sz="2400" b="1" dirty="0">
                <a:solidFill>
                  <a:srgbClr val="000000"/>
                </a:solidFill>
                <a:effectLst/>
                <a:latin typeface="Consolas" panose="020B0609020204030204" pitchFamily="49" charset="0"/>
              </a:rPr>
              <a:t>;</a:t>
            </a:r>
          </a:p>
          <a:p>
            <a:pPr>
              <a:lnSpc>
                <a:spcPct val="150000"/>
              </a:lnSpc>
            </a:pPr>
            <a:r>
              <a:rPr lang="fr-FR" sz="2400" b="1" dirty="0">
                <a:solidFill>
                  <a:srgbClr val="267F99"/>
                </a:solidFill>
                <a:effectLst/>
                <a:latin typeface="Consolas" panose="020B0609020204030204" pitchFamily="49" charset="0"/>
              </a:rPr>
              <a:t>double</a:t>
            </a:r>
            <a:r>
              <a:rPr lang="fr-FR" sz="2400" b="1" dirty="0">
                <a:solidFill>
                  <a:srgbClr val="000000"/>
                </a:solidFill>
                <a:effectLst/>
                <a:latin typeface="Consolas" panose="020B0609020204030204" pitchFamily="49" charset="0"/>
              </a:rPr>
              <a:t> </a:t>
            </a:r>
            <a:r>
              <a:rPr lang="fr-FR" sz="2400" b="1" dirty="0" err="1">
                <a:solidFill>
                  <a:srgbClr val="001080"/>
                </a:solidFill>
                <a:effectLst/>
                <a:latin typeface="Consolas" panose="020B0609020204030204" pitchFamily="49" charset="0"/>
              </a:rPr>
              <a:t>temperature</a:t>
            </a:r>
            <a:r>
              <a:rPr lang="fr-FR" sz="2400" b="1"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04B8E671-64C1-4078-8A6B-AB47B6A4B1B0}"/>
              </a:ext>
            </a:extLst>
          </p:cNvPr>
          <p:cNvSpPr txBox="1"/>
          <p:nvPr/>
        </p:nvSpPr>
        <p:spPr>
          <a:xfrm>
            <a:off x="6339659" y="4536456"/>
            <a:ext cx="4914901" cy="1695016"/>
          </a:xfrm>
          <a:prstGeom prst="rect">
            <a:avLst/>
          </a:prstGeom>
          <a:noFill/>
        </p:spPr>
        <p:txBody>
          <a:bodyPr wrap="square">
            <a:spAutoFit/>
          </a:bodyPr>
          <a:lstStyle/>
          <a:p>
            <a:pPr>
              <a:lnSpc>
                <a:spcPct val="150000"/>
              </a:lnSpc>
            </a:pPr>
            <a:r>
              <a:rPr lang="en-GB" sz="2400" b="1" dirty="0">
                <a:solidFill>
                  <a:srgbClr val="267F99"/>
                </a:solidFill>
                <a:effectLst/>
                <a:latin typeface="Consolas" panose="020B0609020204030204" pitchFamily="49" charset="0"/>
              </a:rPr>
              <a:t>int</a:t>
            </a:r>
            <a:r>
              <a:rPr lang="en-GB" sz="2400" b="1" dirty="0">
                <a:solidFill>
                  <a:srgbClr val="000000"/>
                </a:solidFill>
                <a:effectLst/>
                <a:latin typeface="Consolas" panose="020B0609020204030204" pitchFamily="49" charset="0"/>
              </a:rPr>
              <a:t> </a:t>
            </a:r>
            <a:r>
              <a:rPr lang="en-GB" sz="2400" b="1" dirty="0" err="1">
                <a:solidFill>
                  <a:srgbClr val="001080"/>
                </a:solidFill>
                <a:effectLst/>
                <a:latin typeface="Consolas" panose="020B0609020204030204" pitchFamily="49" charset="0"/>
              </a:rPr>
              <a:t>tvChannel</a:t>
            </a:r>
            <a:r>
              <a:rPr lang="en-GB" sz="2400" b="1" dirty="0">
                <a:solidFill>
                  <a:srgbClr val="000000"/>
                </a:solidFill>
                <a:effectLst/>
                <a:latin typeface="Consolas" panose="020B0609020204030204" pitchFamily="49" charset="0"/>
              </a:rPr>
              <a:t> = </a:t>
            </a:r>
            <a:r>
              <a:rPr lang="en-GB" sz="2400" b="1" dirty="0">
                <a:solidFill>
                  <a:srgbClr val="098658"/>
                </a:solidFill>
                <a:effectLst/>
                <a:latin typeface="Consolas" panose="020B0609020204030204" pitchFamily="49" charset="0"/>
              </a:rPr>
              <a:t>9</a:t>
            </a:r>
            <a:r>
              <a:rPr lang="en-GB" sz="2400" b="1" dirty="0">
                <a:solidFill>
                  <a:srgbClr val="000000"/>
                </a:solidFill>
                <a:effectLst/>
                <a:latin typeface="Consolas" panose="020B0609020204030204" pitchFamily="49" charset="0"/>
              </a:rPr>
              <a:t>;</a:t>
            </a:r>
          </a:p>
          <a:p>
            <a:pPr>
              <a:lnSpc>
                <a:spcPct val="150000"/>
              </a:lnSpc>
            </a:pPr>
            <a:r>
              <a:rPr lang="en-GB" sz="2400" b="1" dirty="0">
                <a:solidFill>
                  <a:srgbClr val="267F99"/>
                </a:solidFill>
                <a:effectLst/>
                <a:latin typeface="Consolas" panose="020B0609020204030204" pitchFamily="49" charset="0"/>
              </a:rPr>
              <a:t>double</a:t>
            </a:r>
            <a:r>
              <a:rPr lang="en-GB" sz="2400" b="1" dirty="0">
                <a:solidFill>
                  <a:srgbClr val="000000"/>
                </a:solidFill>
                <a:effectLst/>
                <a:latin typeface="Consolas" panose="020B0609020204030204" pitchFamily="49" charset="0"/>
              </a:rPr>
              <a:t> </a:t>
            </a:r>
            <a:r>
              <a:rPr lang="en-GB" sz="2400" b="1" dirty="0">
                <a:solidFill>
                  <a:srgbClr val="001080"/>
                </a:solidFill>
                <a:effectLst/>
                <a:latin typeface="Consolas" panose="020B0609020204030204" pitchFamily="49" charset="0"/>
              </a:rPr>
              <a:t>temperature</a:t>
            </a:r>
            <a:r>
              <a:rPr lang="en-GB" sz="2400" b="1" dirty="0">
                <a:solidFill>
                  <a:srgbClr val="000000"/>
                </a:solidFill>
                <a:effectLst/>
                <a:latin typeface="Consolas" panose="020B0609020204030204" pitchFamily="49" charset="0"/>
              </a:rPr>
              <a:t> = </a:t>
            </a:r>
            <a:r>
              <a:rPr lang="en-GB" sz="2400" b="1" dirty="0">
                <a:solidFill>
                  <a:srgbClr val="098658"/>
                </a:solidFill>
                <a:effectLst/>
                <a:latin typeface="Consolas" panose="020B0609020204030204" pitchFamily="49" charset="0"/>
              </a:rPr>
              <a:t>16.5</a:t>
            </a:r>
            <a:r>
              <a:rPr lang="en-GB" sz="2400" b="1" dirty="0">
                <a:solidFill>
                  <a:srgbClr val="000000"/>
                </a:solidFill>
                <a:effectLst/>
                <a:latin typeface="Consolas" panose="020B0609020204030204" pitchFamily="49" charset="0"/>
              </a:rPr>
              <a:t>;</a:t>
            </a:r>
          </a:p>
          <a:p>
            <a:pPr>
              <a:lnSpc>
                <a:spcPct val="150000"/>
              </a:lnSpc>
            </a:pPr>
            <a:r>
              <a:rPr lang="en-GB" sz="2400" b="1" dirty="0">
                <a:solidFill>
                  <a:srgbClr val="267F99"/>
                </a:solidFill>
                <a:effectLst/>
                <a:latin typeface="Consolas" panose="020B0609020204030204" pitchFamily="49" charset="0"/>
              </a:rPr>
              <a:t>int</a:t>
            </a:r>
            <a:r>
              <a:rPr lang="en-GB" sz="2400" b="1" dirty="0">
                <a:solidFill>
                  <a:srgbClr val="000000"/>
                </a:solidFill>
                <a:effectLst/>
                <a:latin typeface="Consolas" panose="020B0609020204030204" pitchFamily="49" charset="0"/>
              </a:rPr>
              <a:t> </a:t>
            </a:r>
            <a:r>
              <a:rPr lang="en-GB" sz="2400" b="1" dirty="0">
                <a:solidFill>
                  <a:srgbClr val="001080"/>
                </a:solidFill>
                <a:effectLst/>
                <a:latin typeface="Consolas" panose="020B0609020204030204" pitchFamily="49" charset="0"/>
              </a:rPr>
              <a:t>power</a:t>
            </a:r>
            <a:r>
              <a:rPr lang="en-GB" sz="2400" b="1" dirty="0">
                <a:solidFill>
                  <a:srgbClr val="000000"/>
                </a:solidFill>
                <a:effectLst/>
                <a:latin typeface="Consolas" panose="020B0609020204030204" pitchFamily="49" charset="0"/>
              </a:rPr>
              <a:t> = </a:t>
            </a:r>
            <a:r>
              <a:rPr lang="en-GB" sz="2400" b="1" dirty="0">
                <a:solidFill>
                  <a:srgbClr val="098658"/>
                </a:solidFill>
                <a:effectLst/>
                <a:latin typeface="Consolas" panose="020B0609020204030204" pitchFamily="49" charset="0"/>
              </a:rPr>
              <a:t>0</a:t>
            </a:r>
            <a:r>
              <a:rPr lang="en-GB" sz="2400" b="1"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00776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pPr>
              <a:defRPr/>
            </a:pPr>
            <a:r>
              <a:rPr lang="en-GB" dirty="0"/>
              <a:t>Writing Our First Class</a:t>
            </a:r>
            <a:endParaRPr lang="en-US" dirty="0"/>
          </a:p>
        </p:txBody>
      </p:sp>
      <p:sp>
        <p:nvSpPr>
          <p:cNvPr id="30722" name="Content Placeholder 2"/>
          <p:cNvSpPr>
            <a:spLocks noGrp="1"/>
          </p:cNvSpPr>
          <p:nvPr>
            <p:ph idx="1"/>
          </p:nvPr>
        </p:nvSpPr>
        <p:spPr bwMode="auto"/>
        <p:txBody>
          <a:bodyPr vert="horz" wrap="square" lIns="91440" tIns="45720" rIns="91440" bIns="45720" numCol="1" rtlCol="0" anchor="t" anchorCtr="0" compatLnSpc="1">
            <a:prstTxWarp prst="textNoShape">
              <a:avLst/>
            </a:prstTxWarp>
            <a:spAutoFit/>
          </a:bodyPr>
          <a:lstStyle/>
          <a:p>
            <a:pPr eaLnBrk="1" hangingPunct="1"/>
            <a:r>
              <a:rPr lang="en-GB" dirty="0"/>
              <a:t>Lamp Class – first version</a:t>
            </a:r>
          </a:p>
          <a:p>
            <a:pPr lvl="1" algn="l"/>
            <a:r>
              <a:rPr lang="en-GB" sz="2400" dirty="0"/>
              <a:t>Property: instance variable(s)</a:t>
            </a:r>
          </a:p>
          <a:p>
            <a:pPr lvl="2" eaLnBrk="1" hangingPunct="1"/>
            <a:endParaRPr lang="en-GB" sz="2400" dirty="0"/>
          </a:p>
          <a:p>
            <a:pPr lvl="2" eaLnBrk="1" hangingPunct="1"/>
            <a:endParaRPr lang="en-GB" sz="2400" dirty="0"/>
          </a:p>
          <a:p>
            <a:pPr lvl="2" eaLnBrk="1" hangingPunct="1"/>
            <a:endParaRPr lang="en-GB" sz="2400" dirty="0"/>
          </a:p>
          <a:p>
            <a:pPr lvl="1" algn="l" eaLnBrk="1" hangingPunct="1"/>
            <a:r>
              <a:rPr lang="en-GB" sz="2400" dirty="0"/>
              <a:t>Behaviour: methods  </a:t>
            </a:r>
          </a:p>
        </p:txBody>
      </p:sp>
      <p:sp>
        <p:nvSpPr>
          <p:cNvPr id="5" name="TextBox 4">
            <a:extLst>
              <a:ext uri="{FF2B5EF4-FFF2-40B4-BE49-F238E27FC236}">
                <a16:creationId xmlns:a16="http://schemas.microsoft.com/office/drawing/2014/main" id="{079E736C-D135-4F46-9A32-257D3A0864DB}"/>
              </a:ext>
            </a:extLst>
          </p:cNvPr>
          <p:cNvSpPr txBox="1"/>
          <p:nvPr/>
        </p:nvSpPr>
        <p:spPr>
          <a:xfrm>
            <a:off x="329293" y="4477788"/>
            <a:ext cx="6096000" cy="1200329"/>
          </a:xfrm>
          <a:prstGeom prst="rect">
            <a:avLst/>
          </a:prstGeom>
          <a:noFill/>
        </p:spPr>
        <p:txBody>
          <a:bodyPr wrap="square">
            <a:spAutoFit/>
          </a:bodyPr>
          <a:lstStyle/>
          <a:p>
            <a:r>
              <a:rPr lang="en-GB" sz="2400" b="1" dirty="0">
                <a:solidFill>
                  <a:srgbClr val="000000"/>
                </a:solidFill>
                <a:effectLst/>
                <a:latin typeface="Courier New" panose="02070309020205020404" pitchFamily="49" charset="0"/>
                <a:cs typeface="Courier New" panose="02070309020205020404" pitchFamily="49" charset="0"/>
              </a:rPr>
              <a:t>    </a:t>
            </a:r>
            <a:r>
              <a:rPr lang="en-GB" sz="2400" b="1" dirty="0">
                <a:solidFill>
                  <a:srgbClr val="267F99"/>
                </a:solidFill>
                <a:effectLst/>
                <a:latin typeface="Courier New" panose="02070309020205020404" pitchFamily="49" charset="0"/>
                <a:cs typeface="Courier New" panose="02070309020205020404" pitchFamily="49" charset="0"/>
              </a:rPr>
              <a:t>int</a:t>
            </a:r>
            <a:r>
              <a:rPr lang="en-GB" sz="2400" b="1" dirty="0">
                <a:solidFill>
                  <a:srgbClr val="000000"/>
                </a:solidFill>
                <a:effectLst/>
                <a:latin typeface="Courier New" panose="02070309020205020404" pitchFamily="49" charset="0"/>
                <a:cs typeface="Courier New" panose="02070309020205020404" pitchFamily="49" charset="0"/>
              </a:rPr>
              <a:t> </a:t>
            </a:r>
            <a:r>
              <a:rPr lang="en-GB" sz="2400" b="1" dirty="0" err="1">
                <a:solidFill>
                  <a:srgbClr val="795E26"/>
                </a:solidFill>
                <a:effectLst/>
                <a:latin typeface="Courier New" panose="02070309020205020404" pitchFamily="49" charset="0"/>
                <a:cs typeface="Courier New" panose="02070309020205020404" pitchFamily="49" charset="0"/>
              </a:rPr>
              <a:t>getPower</a:t>
            </a:r>
            <a:r>
              <a:rPr lang="en-GB" sz="2400" b="1" dirty="0">
                <a:solidFill>
                  <a:srgbClr val="000000"/>
                </a:solidFill>
                <a:effectLst/>
                <a:latin typeface="Courier New" panose="02070309020205020404" pitchFamily="49" charset="0"/>
                <a:cs typeface="Courier New" panose="02070309020205020404" pitchFamily="49" charset="0"/>
              </a:rPr>
              <a:t>();</a:t>
            </a:r>
          </a:p>
          <a:p>
            <a:r>
              <a:rPr lang="en-GB" sz="2400" b="1" dirty="0">
                <a:solidFill>
                  <a:srgbClr val="000000"/>
                </a:solidFill>
                <a:effectLst/>
                <a:latin typeface="Courier New" panose="02070309020205020404" pitchFamily="49" charset="0"/>
                <a:cs typeface="Courier New" panose="02070309020205020404" pitchFamily="49" charset="0"/>
              </a:rPr>
              <a:t>    </a:t>
            </a:r>
            <a:r>
              <a:rPr lang="en-GB" sz="2400" b="1" dirty="0">
                <a:solidFill>
                  <a:srgbClr val="267F99"/>
                </a:solidFill>
                <a:effectLst/>
                <a:latin typeface="Courier New" panose="02070309020205020404" pitchFamily="49" charset="0"/>
                <a:cs typeface="Courier New" panose="02070309020205020404" pitchFamily="49" charset="0"/>
              </a:rPr>
              <a:t>void</a:t>
            </a:r>
            <a:r>
              <a:rPr lang="en-GB" sz="2400" b="1" dirty="0">
                <a:solidFill>
                  <a:srgbClr val="000000"/>
                </a:solidFill>
                <a:effectLst/>
                <a:latin typeface="Courier New" panose="02070309020205020404" pitchFamily="49" charset="0"/>
                <a:cs typeface="Courier New" panose="02070309020205020404" pitchFamily="49" charset="0"/>
              </a:rPr>
              <a:t> </a:t>
            </a:r>
            <a:r>
              <a:rPr lang="en-GB" sz="2400" b="1" dirty="0" err="1">
                <a:solidFill>
                  <a:srgbClr val="795E26"/>
                </a:solidFill>
                <a:effectLst/>
                <a:latin typeface="Courier New" panose="02070309020205020404" pitchFamily="49" charset="0"/>
                <a:cs typeface="Courier New" panose="02070309020205020404" pitchFamily="49" charset="0"/>
              </a:rPr>
              <a:t>switchOn</a:t>
            </a:r>
            <a:r>
              <a:rPr lang="en-GB" sz="2400" b="1" dirty="0">
                <a:solidFill>
                  <a:srgbClr val="000000"/>
                </a:solidFill>
                <a:effectLst/>
                <a:latin typeface="Courier New" panose="02070309020205020404" pitchFamily="49" charset="0"/>
                <a:cs typeface="Courier New" panose="02070309020205020404" pitchFamily="49" charset="0"/>
              </a:rPr>
              <a:t>();</a:t>
            </a:r>
          </a:p>
          <a:p>
            <a:r>
              <a:rPr lang="en-GB" sz="2400" b="1" dirty="0">
                <a:solidFill>
                  <a:srgbClr val="000000"/>
                </a:solidFill>
                <a:effectLst/>
                <a:latin typeface="Courier New" panose="02070309020205020404" pitchFamily="49" charset="0"/>
                <a:cs typeface="Courier New" panose="02070309020205020404" pitchFamily="49" charset="0"/>
              </a:rPr>
              <a:t>    </a:t>
            </a:r>
            <a:r>
              <a:rPr lang="en-GB" sz="2400" b="1" dirty="0">
                <a:solidFill>
                  <a:srgbClr val="267F99"/>
                </a:solidFill>
                <a:effectLst/>
                <a:latin typeface="Courier New" panose="02070309020205020404" pitchFamily="49" charset="0"/>
                <a:cs typeface="Courier New" panose="02070309020205020404" pitchFamily="49" charset="0"/>
              </a:rPr>
              <a:t>void</a:t>
            </a:r>
            <a:r>
              <a:rPr lang="en-GB" sz="2400" b="1" dirty="0">
                <a:solidFill>
                  <a:srgbClr val="000000"/>
                </a:solidFill>
                <a:effectLst/>
                <a:latin typeface="Courier New" panose="02070309020205020404" pitchFamily="49" charset="0"/>
                <a:cs typeface="Courier New" panose="02070309020205020404" pitchFamily="49" charset="0"/>
              </a:rPr>
              <a:t> </a:t>
            </a:r>
            <a:r>
              <a:rPr lang="en-GB" sz="2400" b="1" dirty="0" err="1">
                <a:solidFill>
                  <a:srgbClr val="795E26"/>
                </a:solidFill>
                <a:effectLst/>
                <a:latin typeface="Courier New" panose="02070309020205020404" pitchFamily="49" charset="0"/>
                <a:cs typeface="Courier New" panose="02070309020205020404" pitchFamily="49" charset="0"/>
              </a:rPr>
              <a:t>switchOff</a:t>
            </a:r>
            <a:r>
              <a:rPr lang="en-GB" sz="2400" b="1" dirty="0">
                <a:solidFill>
                  <a:srgbClr val="000000"/>
                </a:solidFill>
                <a:effectLst/>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EDFE9E76-8DDC-4D97-9EE5-C63DD2653C4B}"/>
              </a:ext>
            </a:extLst>
          </p:cNvPr>
          <p:cNvSpPr txBox="1"/>
          <p:nvPr/>
        </p:nvSpPr>
        <p:spPr>
          <a:xfrm>
            <a:off x="1070187" y="2706562"/>
            <a:ext cx="6096000" cy="461665"/>
          </a:xfrm>
          <a:prstGeom prst="rect">
            <a:avLst/>
          </a:prstGeom>
          <a:noFill/>
        </p:spPr>
        <p:txBody>
          <a:bodyPr wrap="square">
            <a:spAutoFit/>
          </a:bodyPr>
          <a:lstStyle/>
          <a:p>
            <a:r>
              <a:rPr lang="en-GB" sz="2400" b="1" dirty="0">
                <a:solidFill>
                  <a:srgbClr val="267F99"/>
                </a:solidFill>
                <a:effectLst/>
                <a:latin typeface="Consolas" panose="020B0609020204030204" pitchFamily="49" charset="0"/>
              </a:rPr>
              <a:t>int</a:t>
            </a:r>
            <a:r>
              <a:rPr lang="en-GB" sz="2400" b="1" dirty="0">
                <a:solidFill>
                  <a:srgbClr val="000000"/>
                </a:solidFill>
                <a:effectLst/>
                <a:latin typeface="Consolas" panose="020B0609020204030204" pitchFamily="49" charset="0"/>
              </a:rPr>
              <a:t>  </a:t>
            </a:r>
            <a:r>
              <a:rPr lang="en-GB" sz="2400" b="1" dirty="0">
                <a:solidFill>
                  <a:srgbClr val="001080"/>
                </a:solidFill>
                <a:effectLst/>
                <a:latin typeface="Consolas" panose="020B0609020204030204" pitchFamily="49" charset="0"/>
              </a:rPr>
              <a:t>power</a:t>
            </a:r>
            <a:r>
              <a:rPr lang="en-GB" sz="2400" b="1" dirty="0">
                <a:solidFill>
                  <a:srgbClr val="000000"/>
                </a:solidFill>
                <a:effectLst/>
                <a:latin typeface="Consolas" panose="020B0609020204030204" pitchFamily="49" charset="0"/>
              </a:rPr>
              <a:t> ; </a:t>
            </a:r>
            <a:r>
              <a:rPr lang="en-GB" sz="2400" b="1" dirty="0">
                <a:solidFill>
                  <a:srgbClr val="008000"/>
                </a:solidFill>
                <a:effectLst/>
                <a:latin typeface="Consolas" panose="020B0609020204030204" pitchFamily="49" charset="0"/>
              </a:rPr>
              <a:t>// 1 for on, 0 for off</a:t>
            </a:r>
            <a:endParaRPr lang="en-GB" sz="2400" b="1"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7145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pPr>
              <a:defRPr/>
            </a:pPr>
            <a:r>
              <a:rPr lang="en-GB" dirty="0"/>
              <a:t>Constructor - A Special Method</a:t>
            </a:r>
            <a:endParaRPr lang="en-US" dirty="0"/>
          </a:p>
        </p:txBody>
      </p:sp>
      <p:sp>
        <p:nvSpPr>
          <p:cNvPr id="31746" name="Content Placeholder 2"/>
          <p:cNvSpPr>
            <a:spLocks noGrp="1"/>
          </p:cNvSpPr>
          <p:nvPr>
            <p:ph idx="1"/>
          </p:nvPr>
        </p:nvSpPr>
        <p:spPr bwMode="auto">
          <a:xfrm>
            <a:off x="383721" y="1397000"/>
            <a:ext cx="11478986" cy="4419158"/>
          </a:xfrm>
        </p:spPr>
        <p:txBody>
          <a:bodyPr vert="horz" wrap="square" lIns="91440" tIns="45720" rIns="91440" bIns="45720" numCol="1" rtlCol="0" anchor="t" anchorCtr="0" compatLnSpc="1">
            <a:prstTxWarp prst="textNoShape">
              <a:avLst/>
            </a:prstTxWarp>
            <a:spAutoFit/>
          </a:bodyPr>
          <a:lstStyle/>
          <a:p>
            <a:pPr marL="342900" indent="-342900">
              <a:buFont typeface="Arial" panose="020B0604020202020204" pitchFamily="34" charset="0"/>
              <a:buChar char="•"/>
            </a:pPr>
            <a:r>
              <a:rPr lang="en-GB" sz="3600" dirty="0"/>
              <a:t>Constructors are methods which create an object and set the object in a valid state.</a:t>
            </a:r>
          </a:p>
          <a:p>
            <a:pPr marL="800100" lvl="1" indent="-342900" algn="l">
              <a:buFont typeface="Arial" panose="020B0604020202020204" pitchFamily="34" charset="0"/>
              <a:buChar char="•"/>
            </a:pPr>
            <a:r>
              <a:rPr lang="en-GB" sz="3600" dirty="0"/>
              <a:t>i.e. initialises its member / instance variables</a:t>
            </a:r>
          </a:p>
          <a:p>
            <a:pPr marL="342900" indent="-342900">
              <a:buFont typeface="Arial" panose="020B0604020202020204" pitchFamily="34" charset="0"/>
              <a:buChar char="•"/>
            </a:pPr>
            <a:r>
              <a:rPr lang="en-GB" sz="3600" dirty="0"/>
              <a:t>Constructors </a:t>
            </a:r>
            <a:r>
              <a:rPr lang="en-GB" sz="3600" b="1" dirty="0">
                <a:solidFill>
                  <a:srgbClr val="7030A0"/>
                </a:solidFill>
              </a:rPr>
              <a:t>have the same name as the class</a:t>
            </a:r>
            <a:r>
              <a:rPr lang="en-GB" sz="3600" dirty="0"/>
              <a:t>.</a:t>
            </a:r>
          </a:p>
          <a:p>
            <a:pPr marL="342900" indent="-342900">
              <a:buFont typeface="Arial" panose="020B0604020202020204" pitchFamily="34" charset="0"/>
              <a:buChar char="•"/>
            </a:pPr>
            <a:r>
              <a:rPr lang="en-GB" sz="3600" dirty="0"/>
              <a:t>Constructors </a:t>
            </a:r>
            <a:r>
              <a:rPr lang="en-GB" sz="3600" b="1" dirty="0">
                <a:solidFill>
                  <a:srgbClr val="7030A0"/>
                </a:solidFill>
              </a:rPr>
              <a:t>don’t have any return value</a:t>
            </a:r>
            <a:r>
              <a:rPr lang="en-GB" sz="3600" dirty="0"/>
              <a:t>.</a:t>
            </a:r>
          </a:p>
          <a:p>
            <a:pPr marL="342900" indent="-342900">
              <a:buFont typeface="Arial" panose="020B0604020202020204" pitchFamily="34" charset="0"/>
              <a:buChar char="•"/>
            </a:pPr>
            <a:r>
              <a:rPr lang="en-GB" sz="3600" dirty="0"/>
              <a:t>Unlike normal methods, Constructors start with a capital letter - </a:t>
            </a:r>
            <a:r>
              <a:rPr lang="en-GB" sz="3600" b="1" dirty="0">
                <a:solidFill>
                  <a:srgbClr val="7030A0"/>
                </a:solidFill>
              </a:rPr>
              <a:t>just like class names and file names</a:t>
            </a:r>
            <a:endParaRPr lang="en-US" sz="3600" b="1" dirty="0">
              <a:solidFill>
                <a:srgbClr val="7030A0"/>
              </a:solidFill>
            </a:endParaRPr>
          </a:p>
        </p:txBody>
      </p:sp>
      <p:sp>
        <p:nvSpPr>
          <p:cNvPr id="2" name="Slide Number Placeholder 1">
            <a:extLst>
              <a:ext uri="{FF2B5EF4-FFF2-40B4-BE49-F238E27FC236}">
                <a16:creationId xmlns:a16="http://schemas.microsoft.com/office/drawing/2014/main" id="{54B1C9C9-7753-442F-9521-AF53E83DDFE1}"/>
              </a:ext>
            </a:extLst>
          </p:cNvPr>
          <p:cNvSpPr>
            <a:spLocks noGrp="1"/>
          </p:cNvSpPr>
          <p:nvPr>
            <p:ph type="sldNum" sz="quarter" idx="12"/>
          </p:nvPr>
        </p:nvSpPr>
        <p:spPr>
          <a:prstGeom prst="rect">
            <a:avLst/>
          </a:prstGeom>
        </p:spPr>
        <p:txBody>
          <a:bodyPr/>
          <a:lstStyle/>
          <a:p>
            <a:fld id="{5BC3EEBC-8848-48BC-9E86-2856C4334E59}" type="slidenum">
              <a:rPr lang="en-GB" smtClean="0"/>
              <a:t>19</a:t>
            </a:fld>
            <a:endParaRPr lang="en-GB" dirty="0"/>
          </a:p>
        </p:txBody>
      </p:sp>
    </p:spTree>
    <p:extLst>
      <p:ext uri="{BB962C8B-B14F-4D97-AF65-F5344CB8AC3E}">
        <p14:creationId xmlns:p14="http://schemas.microsoft.com/office/powerpoint/2010/main" val="182350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normAutofit/>
          </a:bodyPr>
          <a:lstStyle/>
          <a:p>
            <a:r>
              <a:rPr lang="en-GB" dirty="0"/>
              <a:t>Today’s  Lecture</a:t>
            </a:r>
          </a:p>
        </p:txBody>
      </p:sp>
      <p:sp>
        <p:nvSpPr>
          <p:cNvPr id="3" name="Text Placeholder 2">
            <a:extLst>
              <a:ext uri="{FF2B5EF4-FFF2-40B4-BE49-F238E27FC236}">
                <a16:creationId xmlns:a16="http://schemas.microsoft.com/office/drawing/2014/main" id="{85856EE1-5708-445B-BFFE-0BE0CCCC1418}"/>
              </a:ext>
            </a:extLst>
          </p:cNvPr>
          <p:cNvSpPr>
            <a:spLocks noGrp="1"/>
          </p:cNvSpPr>
          <p:nvPr>
            <p:ph type="body" idx="1"/>
          </p:nvPr>
        </p:nvSpPr>
        <p:spPr/>
        <p:txBody>
          <a:bodyPr/>
          <a:lstStyle/>
          <a:p>
            <a:r>
              <a:rPr lang="en-GB" dirty="0"/>
              <a:t>Last time …</a:t>
            </a:r>
          </a:p>
        </p:txBody>
      </p:sp>
      <p:sp>
        <p:nvSpPr>
          <p:cNvPr id="14339" name="Rectangle 3"/>
          <p:cNvSpPr>
            <a:spLocks noGrp="1"/>
          </p:cNvSpPr>
          <p:nvPr>
            <p:ph sz="half" idx="2"/>
          </p:nvPr>
        </p:nvSpPr>
        <p:spPr/>
        <p:txBody>
          <a:bodyPr>
            <a:normAutofit/>
          </a:bodyPr>
          <a:lstStyle/>
          <a:p>
            <a:r>
              <a:rPr lang="en-GB" sz="2400" dirty="0"/>
              <a:t>Data persistence - Introduction to text file handling.</a:t>
            </a:r>
          </a:p>
          <a:p>
            <a:pPr lvl="1"/>
            <a:r>
              <a:rPr lang="en-GB" dirty="0"/>
              <a:t>IO classes</a:t>
            </a:r>
          </a:p>
          <a:p>
            <a:pPr lvl="1"/>
            <a:r>
              <a:rPr lang="en-GB" dirty="0"/>
              <a:t>Writing/Amending files</a:t>
            </a:r>
          </a:p>
          <a:p>
            <a:pPr lvl="1"/>
            <a:r>
              <a:rPr lang="en-GB" dirty="0"/>
              <a:t>Reading from files</a:t>
            </a:r>
          </a:p>
          <a:p>
            <a:r>
              <a:rPr lang="en-GB" sz="2400" dirty="0"/>
              <a:t>IO exceptions</a:t>
            </a:r>
            <a:endParaRPr lang="en-US" sz="2400" dirty="0"/>
          </a:p>
          <a:p>
            <a:r>
              <a:rPr lang="en-US" sz="2400" dirty="0"/>
              <a:t>try with resources</a:t>
            </a:r>
          </a:p>
          <a:p>
            <a:pPr lvl="1"/>
            <a:r>
              <a:rPr lang="en-US" dirty="0" err="1"/>
              <a:t>AutoClosable</a:t>
            </a:r>
            <a:endParaRPr lang="en-US" dirty="0"/>
          </a:p>
          <a:p>
            <a:pPr marL="457200" indent="-457200">
              <a:lnSpc>
                <a:spcPct val="90000"/>
              </a:lnSpc>
              <a:buFont typeface="Arial" panose="020B0604020202020204" pitchFamily="34" charset="0"/>
              <a:buChar char="•"/>
            </a:pPr>
            <a:endParaRPr lang="en-GB" dirty="0"/>
          </a:p>
        </p:txBody>
      </p:sp>
      <p:sp>
        <p:nvSpPr>
          <p:cNvPr id="4" name="Text Placeholder 3">
            <a:extLst>
              <a:ext uri="{FF2B5EF4-FFF2-40B4-BE49-F238E27FC236}">
                <a16:creationId xmlns:a16="http://schemas.microsoft.com/office/drawing/2014/main" id="{E4BC96E2-C73A-49AC-B994-22C8D4A31D89}"/>
              </a:ext>
            </a:extLst>
          </p:cNvPr>
          <p:cNvSpPr>
            <a:spLocks noGrp="1"/>
          </p:cNvSpPr>
          <p:nvPr>
            <p:ph type="body" sz="quarter" idx="3"/>
          </p:nvPr>
        </p:nvSpPr>
        <p:spPr/>
        <p:txBody>
          <a:bodyPr/>
          <a:lstStyle/>
          <a:p>
            <a:r>
              <a:rPr lang="en-GB" dirty="0"/>
              <a:t>Today’s topics</a:t>
            </a:r>
          </a:p>
        </p:txBody>
      </p:sp>
      <p:sp>
        <p:nvSpPr>
          <p:cNvPr id="5" name="Content Placeholder 4">
            <a:extLst>
              <a:ext uri="{FF2B5EF4-FFF2-40B4-BE49-F238E27FC236}">
                <a16:creationId xmlns:a16="http://schemas.microsoft.com/office/drawing/2014/main" id="{0C7E8E2A-8F7F-4FE0-9B63-3A74D75CC458}"/>
              </a:ext>
            </a:extLst>
          </p:cNvPr>
          <p:cNvSpPr>
            <a:spLocks noGrp="1"/>
          </p:cNvSpPr>
          <p:nvPr>
            <p:ph sz="quarter" idx="4"/>
          </p:nvPr>
        </p:nvSpPr>
        <p:spPr/>
        <p:txBody>
          <a:bodyPr/>
          <a:lstStyle/>
          <a:p>
            <a:pPr marL="457200" indent="-457200">
              <a:buSzPct val="100000"/>
              <a:buFont typeface="Arial" panose="020B0604020202020204" pitchFamily="34" charset="0"/>
              <a:buChar char="•"/>
            </a:pPr>
            <a:r>
              <a:rPr lang="en-GB" dirty="0"/>
              <a:t>Introduction to Object-Oriented Programming:</a:t>
            </a:r>
          </a:p>
          <a:p>
            <a:pPr marL="914400" lvl="1" indent="-457200" algn="l">
              <a:buSzPct val="100000"/>
              <a:buFont typeface="Arial" panose="020B0604020202020204" pitchFamily="34" charset="0"/>
              <a:buChar char="•"/>
            </a:pPr>
            <a:r>
              <a:rPr lang="en-GB" sz="2400" dirty="0"/>
              <a:t>Primitive Types v/s User-Defined Types</a:t>
            </a:r>
            <a:br>
              <a:rPr lang="en-GB" sz="2400" dirty="0"/>
            </a:br>
            <a:r>
              <a:rPr lang="en-GB" sz="2400" dirty="0"/>
              <a:t>(User-Defined Types are also called Abstract-Data Type)</a:t>
            </a:r>
          </a:p>
          <a:p>
            <a:pPr marL="4000500" lvl="8" indent="-342900">
              <a:buFont typeface="Arial" panose="020B0604020202020204" pitchFamily="34" charset="0"/>
              <a:buChar char="•"/>
            </a:pPr>
            <a:endParaRPr lang="en-GB" sz="2400" dirty="0"/>
          </a:p>
          <a:p>
            <a:pPr marL="914400" lvl="1" indent="-457200" algn="l">
              <a:buSzPct val="100000"/>
              <a:buFont typeface="Arial" panose="020B0604020202020204" pitchFamily="34" charset="0"/>
              <a:buChar char="•"/>
            </a:pPr>
            <a:r>
              <a:rPr lang="en-GB" sz="2400" dirty="0"/>
              <a:t>Classes, Objects and Reference Variables</a:t>
            </a:r>
            <a:endParaRPr lang="en-GB" sz="2100" dirty="0"/>
          </a:p>
        </p:txBody>
      </p:sp>
    </p:spTree>
    <p:extLst>
      <p:ext uri="{BB962C8B-B14F-4D97-AF65-F5344CB8AC3E}">
        <p14:creationId xmlns:p14="http://schemas.microsoft.com/office/powerpoint/2010/main" val="3261392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pPr>
              <a:defRPr/>
            </a:pPr>
            <a:r>
              <a:rPr lang="en-GB" dirty="0"/>
              <a:t>The Lamp Class v1</a:t>
            </a:r>
            <a:endParaRPr lang="en-US" dirty="0"/>
          </a:p>
        </p:txBody>
      </p:sp>
      <p:sp>
        <p:nvSpPr>
          <p:cNvPr id="5" name="TextBox 4">
            <a:extLst>
              <a:ext uri="{FF2B5EF4-FFF2-40B4-BE49-F238E27FC236}">
                <a16:creationId xmlns:a16="http://schemas.microsoft.com/office/drawing/2014/main" id="{D6DB7C99-AC1F-49C0-B687-B87536F7F230}"/>
              </a:ext>
            </a:extLst>
          </p:cNvPr>
          <p:cNvSpPr txBox="1"/>
          <p:nvPr/>
        </p:nvSpPr>
        <p:spPr>
          <a:xfrm>
            <a:off x="321364" y="1218856"/>
            <a:ext cx="10383520" cy="4939814"/>
          </a:xfrm>
          <a:prstGeom prst="rect">
            <a:avLst/>
          </a:prstGeom>
          <a:noFill/>
        </p:spPr>
        <p:txBody>
          <a:bodyPr wrap="square" lIns="91440" tIns="45720" rIns="91440" bIns="45720" anchor="t">
            <a:spAutoFit/>
          </a:bodyPr>
          <a:lstStyle/>
          <a:p>
            <a:r>
              <a:rPr lang="en-GB" sz="1500" b="1" dirty="0">
                <a:solidFill>
                  <a:srgbClr val="0000FF"/>
                </a:solidFill>
                <a:effectLst/>
                <a:latin typeface="Consolas"/>
              </a:rPr>
              <a:t>class</a:t>
            </a:r>
            <a:r>
              <a:rPr lang="en-GB" sz="1500" b="1" dirty="0">
                <a:solidFill>
                  <a:srgbClr val="000000"/>
                </a:solidFill>
                <a:effectLst/>
                <a:latin typeface="Consolas"/>
              </a:rPr>
              <a:t> </a:t>
            </a:r>
            <a:r>
              <a:rPr lang="en-GB" sz="1500" b="1" dirty="0">
                <a:solidFill>
                  <a:srgbClr val="267F99"/>
                </a:solidFill>
                <a:effectLst/>
                <a:latin typeface="Consolas"/>
              </a:rPr>
              <a:t>Lamp</a:t>
            </a:r>
            <a:r>
              <a:rPr lang="en-GB" sz="1500" b="1" dirty="0">
                <a:solidFill>
                  <a:srgbClr val="000000"/>
                </a:solidFill>
                <a:effectLst/>
                <a:latin typeface="Consolas"/>
              </a:rPr>
              <a:t> </a:t>
            </a:r>
          </a:p>
          <a:p>
            <a:r>
              <a:rPr lang="en-GB" sz="1500" b="1" dirty="0">
                <a:solidFill>
                  <a:srgbClr val="000000"/>
                </a:solidFill>
                <a:effectLst/>
                <a:latin typeface="Consolas"/>
              </a:rPr>
              <a:t>{</a:t>
            </a:r>
          </a:p>
          <a:p>
            <a:r>
              <a:rPr lang="en-GB" sz="1500" b="1" dirty="0">
                <a:solidFill>
                  <a:srgbClr val="000000"/>
                </a:solidFill>
                <a:effectLst/>
                <a:latin typeface="Consolas"/>
              </a:rPr>
              <a:t>    </a:t>
            </a:r>
            <a:r>
              <a:rPr lang="en-GB" sz="1500" b="1" dirty="0">
                <a:solidFill>
                  <a:srgbClr val="267F99"/>
                </a:solidFill>
                <a:effectLst/>
                <a:latin typeface="Consolas"/>
              </a:rPr>
              <a:t>int</a:t>
            </a:r>
            <a:r>
              <a:rPr lang="en-GB" sz="1500" b="1" dirty="0">
                <a:solidFill>
                  <a:srgbClr val="000000"/>
                </a:solidFill>
                <a:effectLst/>
                <a:latin typeface="Consolas"/>
              </a:rPr>
              <a:t> </a:t>
            </a:r>
            <a:r>
              <a:rPr lang="en-GB" sz="1500" b="1" dirty="0">
                <a:solidFill>
                  <a:srgbClr val="001080"/>
                </a:solidFill>
                <a:effectLst/>
                <a:latin typeface="Consolas"/>
              </a:rPr>
              <a:t>power</a:t>
            </a:r>
            <a:r>
              <a:rPr lang="en-GB" sz="1500" b="1" dirty="0">
                <a:solidFill>
                  <a:srgbClr val="000000"/>
                </a:solidFill>
                <a:effectLst/>
                <a:latin typeface="Consolas"/>
              </a:rPr>
              <a:t>;         </a:t>
            </a:r>
            <a:r>
              <a:rPr lang="en-GB" sz="1500" b="1" dirty="0">
                <a:solidFill>
                  <a:srgbClr val="008000"/>
                </a:solidFill>
                <a:effectLst/>
                <a:latin typeface="Consolas"/>
              </a:rPr>
              <a:t>// instance variable</a:t>
            </a:r>
            <a:endParaRPr lang="en-GB" sz="1500" b="1" dirty="0">
              <a:solidFill>
                <a:srgbClr val="000000"/>
              </a:solidFill>
              <a:effectLst/>
              <a:latin typeface="Consolas"/>
            </a:endParaRPr>
          </a:p>
          <a:p>
            <a:br>
              <a:rPr lang="en-GB" sz="1500" b="1" dirty="0">
                <a:effectLst/>
                <a:latin typeface="Consolas" panose="020B0609020204030204" pitchFamily="49" charset="0"/>
              </a:rPr>
            </a:br>
            <a:r>
              <a:rPr lang="en-GB" sz="1500" b="1" dirty="0">
                <a:solidFill>
                  <a:srgbClr val="000000"/>
                </a:solidFill>
                <a:effectLst/>
                <a:latin typeface="Consolas"/>
              </a:rPr>
              <a:t>    </a:t>
            </a:r>
          </a:p>
          <a:p>
            <a:r>
              <a:rPr lang="en-GB" sz="1500" b="1" dirty="0">
                <a:solidFill>
                  <a:srgbClr val="000000"/>
                </a:solidFill>
                <a:effectLst/>
                <a:latin typeface="Consolas"/>
              </a:rPr>
              <a:t>    </a:t>
            </a:r>
            <a:r>
              <a:rPr lang="en-GB" sz="1500" b="1" dirty="0">
                <a:solidFill>
                  <a:srgbClr val="795E26"/>
                </a:solidFill>
                <a:effectLst/>
                <a:latin typeface="Consolas"/>
              </a:rPr>
              <a:t>Lamp</a:t>
            </a:r>
            <a:r>
              <a:rPr lang="en-GB" sz="1500" b="1" dirty="0">
                <a:solidFill>
                  <a:srgbClr val="000000"/>
                </a:solidFill>
                <a:effectLst/>
                <a:latin typeface="Consolas"/>
              </a:rPr>
              <a:t>()</a:t>
            </a:r>
            <a:r>
              <a:rPr lang="en-GB" sz="1500" b="1" dirty="0">
                <a:solidFill>
                  <a:srgbClr val="000000"/>
                </a:solidFill>
                <a:latin typeface="Consolas"/>
              </a:rPr>
              <a:t> {           </a:t>
            </a:r>
            <a:r>
              <a:rPr lang="en-GB" sz="1500" b="1" dirty="0">
                <a:solidFill>
                  <a:srgbClr val="008000"/>
                </a:solidFill>
                <a:effectLst/>
                <a:latin typeface="Consolas"/>
              </a:rPr>
              <a:t>// constructor</a:t>
            </a:r>
            <a:endParaRPr lang="en-GB" sz="1500" b="1" dirty="0">
              <a:solidFill>
                <a:srgbClr val="000000"/>
              </a:solidFill>
              <a:effectLst/>
              <a:latin typeface="Consolas"/>
            </a:endParaRPr>
          </a:p>
          <a:p>
            <a:r>
              <a:rPr lang="en-GB" sz="1500" b="1" dirty="0">
                <a:solidFill>
                  <a:srgbClr val="000000"/>
                </a:solidFill>
                <a:effectLst/>
                <a:latin typeface="Consolas"/>
              </a:rPr>
              <a:t>        power = </a:t>
            </a:r>
            <a:r>
              <a:rPr lang="en-GB" sz="1500" b="1" dirty="0">
                <a:solidFill>
                  <a:srgbClr val="098658"/>
                </a:solidFill>
                <a:effectLst/>
                <a:latin typeface="Consolas"/>
              </a:rPr>
              <a:t>0</a:t>
            </a:r>
            <a:r>
              <a:rPr lang="en-GB" sz="1500" b="1" dirty="0">
                <a:solidFill>
                  <a:srgbClr val="000000"/>
                </a:solidFill>
                <a:effectLst/>
                <a:latin typeface="Consolas"/>
              </a:rPr>
              <a:t>; </a:t>
            </a:r>
            <a:r>
              <a:rPr lang="en-GB" sz="1500" b="1" dirty="0">
                <a:solidFill>
                  <a:srgbClr val="000000"/>
                </a:solidFill>
                <a:latin typeface="Consolas"/>
              </a:rPr>
              <a:t> </a:t>
            </a:r>
            <a:r>
              <a:rPr lang="en-GB" sz="1500" b="1" dirty="0">
                <a:solidFill>
                  <a:srgbClr val="000000"/>
                </a:solidFill>
                <a:effectLst/>
                <a:latin typeface="Consolas"/>
              </a:rPr>
              <a:t> </a:t>
            </a:r>
            <a:r>
              <a:rPr lang="en-GB" sz="1500" b="1" dirty="0">
                <a:solidFill>
                  <a:srgbClr val="000000"/>
                </a:solidFill>
                <a:latin typeface="Consolas"/>
              </a:rPr>
              <a:t>  </a:t>
            </a:r>
            <a:r>
              <a:rPr lang="en-GB" sz="1500" b="1" dirty="0">
                <a:solidFill>
                  <a:srgbClr val="008000"/>
                </a:solidFill>
                <a:effectLst/>
                <a:latin typeface="Consolas"/>
              </a:rPr>
              <a:t>// initially off</a:t>
            </a:r>
            <a:endParaRPr lang="en-GB" sz="1500" b="1" dirty="0">
              <a:solidFill>
                <a:srgbClr val="000000"/>
              </a:solidFill>
              <a:effectLst/>
              <a:latin typeface="Consolas"/>
            </a:endParaRPr>
          </a:p>
          <a:p>
            <a:r>
              <a:rPr lang="en-GB" sz="1500" b="1" dirty="0">
                <a:solidFill>
                  <a:srgbClr val="000000"/>
                </a:solidFill>
                <a:effectLst/>
                <a:latin typeface="Consolas"/>
              </a:rPr>
              <a:t>    }</a:t>
            </a:r>
            <a:br>
              <a:rPr lang="en-GB" sz="1500" b="1" dirty="0">
                <a:effectLst/>
                <a:latin typeface="Consolas" panose="020B0609020204030204" pitchFamily="49" charset="0"/>
              </a:rPr>
            </a:br>
            <a:br>
              <a:rPr lang="en-GB" sz="1500" b="1" dirty="0">
                <a:effectLst/>
                <a:latin typeface="Consolas" panose="020B0609020204030204" pitchFamily="49" charset="0"/>
              </a:rPr>
            </a:br>
            <a:r>
              <a:rPr lang="en-GB" sz="1500" b="1" dirty="0">
                <a:solidFill>
                  <a:srgbClr val="000000"/>
                </a:solidFill>
                <a:effectLst/>
                <a:latin typeface="Consolas"/>
              </a:rPr>
              <a:t>    </a:t>
            </a:r>
            <a:r>
              <a:rPr lang="en-GB" sz="1500" b="1" dirty="0">
                <a:solidFill>
                  <a:srgbClr val="267F99"/>
                </a:solidFill>
                <a:effectLst/>
                <a:latin typeface="Consolas"/>
              </a:rPr>
              <a:t>int</a:t>
            </a:r>
            <a:r>
              <a:rPr lang="en-GB" sz="1500" b="1" dirty="0">
                <a:solidFill>
                  <a:srgbClr val="000000"/>
                </a:solidFill>
                <a:effectLst/>
                <a:latin typeface="Consolas"/>
              </a:rPr>
              <a:t> </a:t>
            </a:r>
            <a:r>
              <a:rPr lang="en-GB" sz="1500" b="1" dirty="0" err="1">
                <a:solidFill>
                  <a:srgbClr val="795E26"/>
                </a:solidFill>
                <a:effectLst/>
                <a:latin typeface="Consolas"/>
              </a:rPr>
              <a:t>getPower</a:t>
            </a:r>
            <a:r>
              <a:rPr lang="en-GB" sz="1500" b="1" dirty="0">
                <a:solidFill>
                  <a:srgbClr val="000000"/>
                </a:solidFill>
                <a:effectLst/>
                <a:latin typeface="Consolas"/>
              </a:rPr>
              <a:t> </a:t>
            </a:r>
            <a:r>
              <a:rPr lang="en-GB" sz="1500" b="1" dirty="0">
                <a:solidFill>
                  <a:srgbClr val="000000"/>
                </a:solidFill>
                <a:latin typeface="Consolas"/>
              </a:rPr>
              <a:t>() {  </a:t>
            </a:r>
            <a:r>
              <a:rPr lang="en-GB" sz="1500" b="1" dirty="0">
                <a:solidFill>
                  <a:srgbClr val="008000"/>
                </a:solidFill>
                <a:latin typeface="Consolas"/>
              </a:rPr>
              <a:t>// method to give current state of the power</a:t>
            </a:r>
            <a:endParaRPr lang="en-GB" sz="1500" dirty="0">
              <a:ea typeface="+mn-lt"/>
              <a:cs typeface="+mn-lt"/>
            </a:endParaRPr>
          </a:p>
          <a:p>
            <a:r>
              <a:rPr lang="en-GB" sz="1500" b="1" dirty="0">
                <a:solidFill>
                  <a:srgbClr val="000000"/>
                </a:solidFill>
                <a:effectLst/>
                <a:latin typeface="Consolas"/>
              </a:rPr>
              <a:t>     </a:t>
            </a:r>
            <a:r>
              <a:rPr lang="en-GB" sz="1500" b="1" dirty="0">
                <a:solidFill>
                  <a:srgbClr val="000000"/>
                </a:solidFill>
                <a:latin typeface="Consolas"/>
              </a:rPr>
              <a:t> </a:t>
            </a:r>
            <a:r>
              <a:rPr lang="en-GB" sz="1500" b="1" dirty="0">
                <a:solidFill>
                  <a:srgbClr val="000000"/>
                </a:solidFill>
                <a:effectLst/>
                <a:latin typeface="Consolas"/>
              </a:rPr>
              <a:t> </a:t>
            </a:r>
            <a:r>
              <a:rPr lang="en-GB" sz="1500" b="1" dirty="0">
                <a:solidFill>
                  <a:srgbClr val="000000"/>
                </a:solidFill>
                <a:latin typeface="Consolas"/>
              </a:rPr>
              <a:t> </a:t>
            </a:r>
            <a:r>
              <a:rPr lang="en-GB" sz="1500" b="1" dirty="0">
                <a:solidFill>
                  <a:srgbClr val="AF00DB"/>
                </a:solidFill>
                <a:effectLst/>
                <a:latin typeface="Consolas"/>
              </a:rPr>
              <a:t>return</a:t>
            </a:r>
            <a:r>
              <a:rPr lang="en-GB" sz="1500" b="1" dirty="0">
                <a:solidFill>
                  <a:srgbClr val="000000"/>
                </a:solidFill>
                <a:effectLst/>
                <a:latin typeface="Consolas"/>
              </a:rPr>
              <a:t> power;</a:t>
            </a:r>
          </a:p>
          <a:p>
            <a:r>
              <a:rPr lang="en-GB" sz="1500" b="1" dirty="0">
                <a:solidFill>
                  <a:srgbClr val="000000"/>
                </a:solidFill>
                <a:effectLst/>
                <a:latin typeface="Consolas"/>
              </a:rPr>
              <a:t>    }</a:t>
            </a:r>
          </a:p>
          <a:p>
            <a:br>
              <a:rPr lang="en-GB" sz="1500" b="1" dirty="0">
                <a:effectLst/>
                <a:latin typeface="Consolas" panose="020B0609020204030204" pitchFamily="49" charset="0"/>
              </a:rPr>
            </a:br>
            <a:r>
              <a:rPr lang="en-GB" sz="1500" b="1" dirty="0">
                <a:solidFill>
                  <a:srgbClr val="000000"/>
                </a:solidFill>
                <a:effectLst/>
                <a:latin typeface="Consolas"/>
              </a:rPr>
              <a:t>    </a:t>
            </a:r>
            <a:r>
              <a:rPr lang="en-GB" sz="1500" b="1" dirty="0">
                <a:solidFill>
                  <a:srgbClr val="267F99"/>
                </a:solidFill>
                <a:effectLst/>
                <a:latin typeface="Consolas"/>
              </a:rPr>
              <a:t>void</a:t>
            </a:r>
            <a:r>
              <a:rPr lang="en-GB" sz="1500" b="1" dirty="0">
                <a:solidFill>
                  <a:srgbClr val="000000"/>
                </a:solidFill>
                <a:effectLst/>
                <a:latin typeface="Consolas"/>
              </a:rPr>
              <a:t> </a:t>
            </a:r>
            <a:r>
              <a:rPr lang="en-GB" sz="1500" b="1" dirty="0" err="1">
                <a:solidFill>
                  <a:srgbClr val="795E26"/>
                </a:solidFill>
                <a:effectLst/>
                <a:latin typeface="Consolas"/>
              </a:rPr>
              <a:t>switchOn</a:t>
            </a:r>
            <a:r>
              <a:rPr lang="en-GB" sz="1500" b="1" dirty="0">
                <a:solidFill>
                  <a:srgbClr val="000000"/>
                </a:solidFill>
                <a:effectLst/>
                <a:latin typeface="Consolas"/>
              </a:rPr>
              <a:t>()</a:t>
            </a:r>
            <a:r>
              <a:rPr lang="en-GB" sz="1500" b="1" dirty="0">
                <a:solidFill>
                  <a:srgbClr val="000000"/>
                </a:solidFill>
                <a:latin typeface="Consolas"/>
              </a:rPr>
              <a:t> { </a:t>
            </a:r>
            <a:r>
              <a:rPr lang="en-GB" sz="1500" b="1" dirty="0">
                <a:solidFill>
                  <a:srgbClr val="000000"/>
                </a:solidFill>
                <a:effectLst/>
                <a:latin typeface="Consolas"/>
              </a:rPr>
              <a:t> </a:t>
            </a:r>
            <a:r>
              <a:rPr lang="en-GB" sz="1500" b="1" dirty="0">
                <a:solidFill>
                  <a:srgbClr val="008000"/>
                </a:solidFill>
                <a:effectLst/>
                <a:latin typeface="Consolas"/>
              </a:rPr>
              <a:t>// method to change the power to on </a:t>
            </a:r>
            <a:endParaRPr lang="en-GB" sz="1500" b="1" dirty="0">
              <a:solidFill>
                <a:srgbClr val="000000"/>
              </a:solidFill>
              <a:effectLst/>
              <a:latin typeface="Consolas"/>
            </a:endParaRPr>
          </a:p>
          <a:p>
            <a:r>
              <a:rPr lang="en-GB" sz="1500" b="1" dirty="0">
                <a:solidFill>
                  <a:srgbClr val="000000"/>
                </a:solidFill>
                <a:effectLst/>
                <a:latin typeface="Consolas"/>
              </a:rPr>
              <a:t>        power = </a:t>
            </a:r>
            <a:r>
              <a:rPr lang="en-GB" sz="1500" b="1" dirty="0">
                <a:solidFill>
                  <a:srgbClr val="098658"/>
                </a:solidFill>
                <a:effectLst/>
                <a:latin typeface="Consolas"/>
              </a:rPr>
              <a:t>1</a:t>
            </a:r>
            <a:r>
              <a:rPr lang="en-GB" sz="1500" b="1" dirty="0">
                <a:solidFill>
                  <a:srgbClr val="000000"/>
                </a:solidFill>
                <a:effectLst/>
                <a:latin typeface="Consolas"/>
              </a:rPr>
              <a:t>;     </a:t>
            </a:r>
            <a:r>
              <a:rPr lang="en-GB" sz="1500" b="1" dirty="0">
                <a:solidFill>
                  <a:srgbClr val="008000"/>
                </a:solidFill>
                <a:effectLst/>
                <a:latin typeface="Consolas"/>
              </a:rPr>
              <a:t>// 1 represents on</a:t>
            </a:r>
            <a:endParaRPr lang="en-GB" sz="1500" b="1" dirty="0">
              <a:solidFill>
                <a:srgbClr val="000000"/>
              </a:solidFill>
              <a:effectLst/>
              <a:latin typeface="Consolas"/>
            </a:endParaRPr>
          </a:p>
          <a:p>
            <a:r>
              <a:rPr lang="en-GB" sz="1500" b="1" dirty="0">
                <a:solidFill>
                  <a:srgbClr val="000000"/>
                </a:solidFill>
                <a:effectLst/>
                <a:latin typeface="Consolas"/>
              </a:rPr>
              <a:t>    }</a:t>
            </a:r>
          </a:p>
          <a:p>
            <a:br>
              <a:rPr lang="en-GB" sz="1500" b="1" dirty="0">
                <a:effectLst/>
                <a:latin typeface="Consolas" panose="020B0609020204030204" pitchFamily="49" charset="0"/>
              </a:rPr>
            </a:br>
            <a:r>
              <a:rPr lang="en-GB" sz="1500" b="1" dirty="0">
                <a:solidFill>
                  <a:srgbClr val="000000"/>
                </a:solidFill>
                <a:effectLst/>
                <a:latin typeface="Consolas"/>
              </a:rPr>
              <a:t>    </a:t>
            </a:r>
            <a:r>
              <a:rPr lang="en-GB" sz="1500" b="1" dirty="0">
                <a:solidFill>
                  <a:srgbClr val="267F99"/>
                </a:solidFill>
                <a:effectLst/>
                <a:latin typeface="Consolas"/>
              </a:rPr>
              <a:t>void</a:t>
            </a:r>
            <a:r>
              <a:rPr lang="en-GB" sz="1500" b="1" dirty="0">
                <a:solidFill>
                  <a:srgbClr val="000000"/>
                </a:solidFill>
                <a:effectLst/>
                <a:latin typeface="Consolas"/>
              </a:rPr>
              <a:t> </a:t>
            </a:r>
            <a:r>
              <a:rPr lang="en-GB" sz="1500" b="1" dirty="0" err="1">
                <a:solidFill>
                  <a:srgbClr val="795E26"/>
                </a:solidFill>
                <a:effectLst/>
                <a:latin typeface="Consolas"/>
              </a:rPr>
              <a:t>switchOff</a:t>
            </a:r>
            <a:r>
              <a:rPr lang="en-GB" sz="1500" b="1" dirty="0">
                <a:solidFill>
                  <a:srgbClr val="000000"/>
                </a:solidFill>
                <a:effectLst/>
                <a:latin typeface="Consolas"/>
              </a:rPr>
              <a:t>()</a:t>
            </a:r>
            <a:r>
              <a:rPr lang="en-GB" sz="1500" b="1" dirty="0">
                <a:solidFill>
                  <a:srgbClr val="000000"/>
                </a:solidFill>
                <a:latin typeface="Consolas"/>
              </a:rPr>
              <a:t> { </a:t>
            </a:r>
            <a:r>
              <a:rPr lang="en-GB" sz="1500" b="1" dirty="0">
                <a:solidFill>
                  <a:srgbClr val="008000"/>
                </a:solidFill>
                <a:effectLst/>
                <a:latin typeface="Consolas"/>
              </a:rPr>
              <a:t>// method to change the power to off</a:t>
            </a:r>
            <a:endParaRPr lang="en-GB" sz="1500" b="1" dirty="0">
              <a:solidFill>
                <a:srgbClr val="000000"/>
              </a:solidFill>
              <a:effectLst/>
              <a:latin typeface="Consolas"/>
            </a:endParaRPr>
          </a:p>
          <a:p>
            <a:r>
              <a:rPr lang="en-GB" sz="1500" b="1" dirty="0">
                <a:solidFill>
                  <a:srgbClr val="000000"/>
                </a:solidFill>
                <a:effectLst/>
                <a:latin typeface="Consolas"/>
              </a:rPr>
              <a:t>        power = </a:t>
            </a:r>
            <a:r>
              <a:rPr lang="en-GB" sz="1500" b="1" dirty="0">
                <a:solidFill>
                  <a:srgbClr val="098658"/>
                </a:solidFill>
                <a:effectLst/>
                <a:latin typeface="Consolas"/>
              </a:rPr>
              <a:t>0</a:t>
            </a:r>
            <a:r>
              <a:rPr lang="en-GB" sz="1500" b="1" dirty="0">
                <a:solidFill>
                  <a:srgbClr val="000000"/>
                </a:solidFill>
                <a:effectLst/>
                <a:latin typeface="Consolas"/>
              </a:rPr>
              <a:t>; </a:t>
            </a:r>
            <a:r>
              <a:rPr lang="en-GB" sz="1500" b="1" dirty="0">
                <a:solidFill>
                  <a:srgbClr val="000000"/>
                </a:solidFill>
                <a:latin typeface="Consolas"/>
              </a:rPr>
              <a:t> </a:t>
            </a:r>
            <a:r>
              <a:rPr lang="en-GB" sz="1500" b="1" dirty="0">
                <a:solidFill>
                  <a:srgbClr val="000000"/>
                </a:solidFill>
                <a:effectLst/>
                <a:latin typeface="Consolas"/>
              </a:rPr>
              <a:t> </a:t>
            </a:r>
            <a:r>
              <a:rPr lang="en-GB" sz="1500" b="1" dirty="0">
                <a:solidFill>
                  <a:srgbClr val="000000"/>
                </a:solidFill>
                <a:latin typeface="Consolas"/>
              </a:rPr>
              <a:t>  </a:t>
            </a:r>
            <a:r>
              <a:rPr lang="en-GB" sz="1500" b="1" dirty="0">
                <a:solidFill>
                  <a:srgbClr val="008000"/>
                </a:solidFill>
                <a:effectLst/>
                <a:latin typeface="Consolas"/>
              </a:rPr>
              <a:t>// 0 represents off </a:t>
            </a:r>
            <a:endParaRPr lang="en-GB" sz="1500" b="1" dirty="0">
              <a:solidFill>
                <a:srgbClr val="000000"/>
              </a:solidFill>
              <a:effectLst/>
              <a:latin typeface="Consolas"/>
            </a:endParaRPr>
          </a:p>
          <a:p>
            <a:r>
              <a:rPr lang="en-GB" sz="1500" b="1" dirty="0">
                <a:solidFill>
                  <a:srgbClr val="000000"/>
                </a:solidFill>
                <a:effectLst/>
                <a:latin typeface="Consolas"/>
              </a:rPr>
              <a:t>    }</a:t>
            </a:r>
          </a:p>
          <a:p>
            <a:r>
              <a:rPr lang="en-GB" sz="1500" b="1" dirty="0">
                <a:solidFill>
                  <a:srgbClr val="000000"/>
                </a:solidFill>
                <a:effectLst/>
                <a:latin typeface="Consolas"/>
              </a:rPr>
              <a:t>}  </a:t>
            </a:r>
            <a:r>
              <a:rPr lang="en-GB" sz="1500" b="1" dirty="0">
                <a:solidFill>
                  <a:srgbClr val="008000"/>
                </a:solidFill>
                <a:effectLst/>
                <a:latin typeface="Consolas"/>
              </a:rPr>
              <a:t>// end of class</a:t>
            </a:r>
            <a:endParaRPr lang="en-GB" sz="1500" b="1" dirty="0">
              <a:solidFill>
                <a:srgbClr val="000000"/>
              </a:solidFill>
              <a:effectLst/>
              <a:latin typeface="Consolas"/>
            </a:endParaRPr>
          </a:p>
        </p:txBody>
      </p:sp>
    </p:spTree>
    <p:extLst>
      <p:ext uri="{BB962C8B-B14F-4D97-AF65-F5344CB8AC3E}">
        <p14:creationId xmlns:p14="http://schemas.microsoft.com/office/powerpoint/2010/main" val="1618831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pPr>
              <a:defRPr/>
            </a:pPr>
            <a:r>
              <a:rPr lang="en-US" dirty="0"/>
              <a:t>Testing the Lamp Class</a:t>
            </a:r>
          </a:p>
        </p:txBody>
      </p:sp>
      <p:sp>
        <p:nvSpPr>
          <p:cNvPr id="19459" name="Content Placeholder 2"/>
          <p:cNvSpPr>
            <a:spLocks noGrp="1"/>
          </p:cNvSpPr>
          <p:nvPr>
            <p:ph idx="1"/>
          </p:nvPr>
        </p:nvSpPr>
        <p:spPr/>
        <p:txBody>
          <a:bodyPr>
            <a:spAutoFit/>
          </a:bodyPr>
          <a:lstStyle/>
          <a:p>
            <a:pPr marL="566928" indent="-457200">
              <a:buFont typeface="Arial" panose="020B0604020202020204" pitchFamily="34" charset="0"/>
              <a:buChar char="•"/>
              <a:defRPr/>
            </a:pPr>
            <a:r>
              <a:rPr lang="en-US" dirty="0"/>
              <a:t>A driver class with a main method is used</a:t>
            </a:r>
          </a:p>
          <a:p>
            <a:pPr marL="566928" indent="-457200">
              <a:buFont typeface="Arial" panose="020B0604020202020204" pitchFamily="34" charset="0"/>
              <a:buChar char="•"/>
              <a:defRPr/>
            </a:pPr>
            <a:endParaRPr lang="en-US" dirty="0"/>
          </a:p>
          <a:p>
            <a:pPr marL="859536" lvl="2" algn="l">
              <a:buNone/>
              <a:defRPr/>
            </a:pPr>
            <a:endParaRPr lang="en-US" b="1" i="1" dirty="0">
              <a:latin typeface="Courier New" pitchFamily="49" charset="0"/>
              <a:cs typeface="Courier New" pitchFamily="49" charset="0"/>
            </a:endParaRPr>
          </a:p>
          <a:p>
            <a:pPr marL="859536" lvl="2">
              <a:buNone/>
              <a:defRPr/>
            </a:pPr>
            <a:endParaRPr lang="en-US" sz="1100" b="1" i="1" dirty="0">
              <a:latin typeface="Courier New" pitchFamily="49" charset="0"/>
              <a:cs typeface="Courier New" pitchFamily="49" charset="0"/>
            </a:endParaRPr>
          </a:p>
          <a:p>
            <a:pPr marL="859536" lvl="2">
              <a:buNone/>
              <a:defRPr/>
            </a:pPr>
            <a:endParaRPr lang="en-US" sz="1100" b="1" i="1" dirty="0">
              <a:latin typeface="Courier New" pitchFamily="49" charset="0"/>
              <a:cs typeface="Courier New" pitchFamily="49" charset="0"/>
            </a:endParaRPr>
          </a:p>
          <a:p>
            <a:pPr marL="859536" lvl="2">
              <a:buNone/>
              <a:defRPr/>
            </a:pPr>
            <a:endParaRPr lang="en-US" sz="1100" b="1" dirty="0">
              <a:latin typeface="Courier New" pitchFamily="49" charset="0"/>
              <a:cs typeface="Courier New" pitchFamily="49" charset="0"/>
            </a:endParaRPr>
          </a:p>
          <a:p>
            <a:pPr marL="566928" indent="-457200">
              <a:buFont typeface="Arial" panose="020B0604020202020204" pitchFamily="34" charset="0"/>
              <a:buChar char="•"/>
              <a:defRPr/>
            </a:pPr>
            <a:r>
              <a:rPr lang="en-US" dirty="0"/>
              <a:t>Create (instantiate) an object of the Lamp class</a:t>
            </a:r>
          </a:p>
          <a:p>
            <a:pPr marL="621792" lvl="1" algn="l">
              <a:spcBef>
                <a:spcPts val="324"/>
              </a:spcBef>
              <a:buNone/>
              <a:defRPr/>
            </a:pPr>
            <a:r>
              <a:rPr lang="en-US" dirty="0"/>
              <a:t>	</a:t>
            </a:r>
            <a:endParaRPr lang="en-US" b="1" i="1" dirty="0">
              <a:latin typeface="Courier New" pitchFamily="49" charset="0"/>
              <a:cs typeface="Courier New" pitchFamily="49" charset="0"/>
            </a:endParaRPr>
          </a:p>
          <a:p>
            <a:pPr marL="621792" lvl="1">
              <a:spcBef>
                <a:spcPts val="324"/>
              </a:spcBef>
              <a:buNone/>
              <a:defRPr/>
            </a:pPr>
            <a:endParaRPr lang="en-US" sz="1050" b="1" dirty="0">
              <a:latin typeface="Courier New" pitchFamily="49" charset="0"/>
              <a:cs typeface="Courier New" pitchFamily="49" charset="0"/>
            </a:endParaRPr>
          </a:p>
          <a:p>
            <a:pPr marL="566928" indent="-457200">
              <a:buFont typeface="Arial" panose="020B0604020202020204" pitchFamily="34" charset="0"/>
              <a:buChar char="•"/>
              <a:defRPr/>
            </a:pPr>
            <a:r>
              <a:rPr lang="en-US" dirty="0"/>
              <a:t>Call upon the methods  available for </a:t>
            </a:r>
            <a:r>
              <a:rPr lang="en-US" dirty="0" err="1"/>
              <a:t>myLamp</a:t>
            </a:r>
            <a:endParaRPr lang="en-US" dirty="0"/>
          </a:p>
        </p:txBody>
      </p:sp>
      <p:sp>
        <p:nvSpPr>
          <p:cNvPr id="5" name="TextBox 4">
            <a:extLst>
              <a:ext uri="{FF2B5EF4-FFF2-40B4-BE49-F238E27FC236}">
                <a16:creationId xmlns:a16="http://schemas.microsoft.com/office/drawing/2014/main" id="{EEE533DB-A2CC-4DDC-941C-50A87053EE26}"/>
              </a:ext>
            </a:extLst>
          </p:cNvPr>
          <p:cNvSpPr txBox="1"/>
          <p:nvPr/>
        </p:nvSpPr>
        <p:spPr>
          <a:xfrm>
            <a:off x="904240" y="2044531"/>
            <a:ext cx="7914640" cy="1569660"/>
          </a:xfrm>
          <a:prstGeom prst="rect">
            <a:avLst/>
          </a:prstGeom>
          <a:noFill/>
        </p:spPr>
        <p:txBody>
          <a:bodyPr wrap="square">
            <a:spAutoFit/>
          </a:bodyPr>
          <a:lstStyle/>
          <a:p>
            <a:r>
              <a:rPr lang="en-GB" sz="2400" b="1" dirty="0">
                <a:solidFill>
                  <a:srgbClr val="0000FF"/>
                </a:solidFill>
                <a:effectLst/>
                <a:latin typeface="Consolas" panose="020B0609020204030204" pitchFamily="49" charset="0"/>
              </a:rPr>
              <a:t>public</a:t>
            </a:r>
            <a:r>
              <a:rPr lang="en-GB" sz="2400" b="1" dirty="0">
                <a:solidFill>
                  <a:srgbClr val="000000"/>
                </a:solidFill>
                <a:effectLst/>
                <a:latin typeface="Consolas" panose="020B0609020204030204" pitchFamily="49" charset="0"/>
              </a:rPr>
              <a:t> </a:t>
            </a:r>
            <a:r>
              <a:rPr lang="en-GB" sz="2400" b="1" dirty="0">
                <a:solidFill>
                  <a:srgbClr val="0000FF"/>
                </a:solidFill>
                <a:effectLst/>
                <a:latin typeface="Consolas" panose="020B0609020204030204" pitchFamily="49" charset="0"/>
              </a:rPr>
              <a:t>static</a:t>
            </a:r>
            <a:r>
              <a:rPr lang="en-GB" sz="2400" b="1" dirty="0">
                <a:solidFill>
                  <a:srgbClr val="000000"/>
                </a:solidFill>
                <a:effectLst/>
                <a:latin typeface="Consolas" panose="020B0609020204030204" pitchFamily="49" charset="0"/>
              </a:rPr>
              <a:t> </a:t>
            </a:r>
            <a:r>
              <a:rPr lang="en-GB" sz="2400" b="1" dirty="0">
                <a:solidFill>
                  <a:srgbClr val="267F99"/>
                </a:solidFill>
                <a:effectLst/>
                <a:latin typeface="Consolas" panose="020B0609020204030204" pitchFamily="49" charset="0"/>
              </a:rPr>
              <a:t>void</a:t>
            </a:r>
            <a:r>
              <a:rPr lang="en-GB" sz="2400" b="1" dirty="0">
                <a:solidFill>
                  <a:srgbClr val="000000"/>
                </a:solidFill>
                <a:effectLst/>
                <a:latin typeface="Consolas" panose="020B0609020204030204" pitchFamily="49" charset="0"/>
              </a:rPr>
              <a:t> </a:t>
            </a:r>
            <a:r>
              <a:rPr lang="en-GB" sz="2400" b="1" dirty="0">
                <a:solidFill>
                  <a:srgbClr val="795E26"/>
                </a:solidFill>
                <a:effectLst/>
                <a:latin typeface="Consolas" panose="020B0609020204030204" pitchFamily="49" charset="0"/>
              </a:rPr>
              <a:t>main</a:t>
            </a:r>
            <a:r>
              <a:rPr lang="en-GB" sz="2400" b="1" dirty="0">
                <a:solidFill>
                  <a:srgbClr val="000000"/>
                </a:solidFill>
                <a:effectLst/>
                <a:latin typeface="Consolas" panose="020B0609020204030204" pitchFamily="49" charset="0"/>
              </a:rPr>
              <a:t>(</a:t>
            </a:r>
            <a:r>
              <a:rPr lang="en-GB" sz="2400" b="1" dirty="0">
                <a:solidFill>
                  <a:srgbClr val="267F99"/>
                </a:solidFill>
                <a:effectLst/>
                <a:latin typeface="Consolas" panose="020B0609020204030204" pitchFamily="49" charset="0"/>
              </a:rPr>
              <a:t>String</a:t>
            </a:r>
            <a:r>
              <a:rPr lang="en-GB" sz="2400" b="1" dirty="0">
                <a:solidFill>
                  <a:srgbClr val="000000"/>
                </a:solidFill>
                <a:effectLst/>
                <a:latin typeface="Consolas" panose="020B0609020204030204" pitchFamily="49" charset="0"/>
              </a:rPr>
              <a:t>[] </a:t>
            </a:r>
            <a:r>
              <a:rPr lang="en-GB" sz="2400" b="1" dirty="0" err="1">
                <a:solidFill>
                  <a:srgbClr val="000000"/>
                </a:solidFill>
                <a:effectLst/>
                <a:latin typeface="Consolas" panose="020B0609020204030204" pitchFamily="49" charset="0"/>
              </a:rPr>
              <a:t>args</a:t>
            </a:r>
            <a:r>
              <a:rPr lang="en-GB" sz="2400" b="1" dirty="0">
                <a:solidFill>
                  <a:srgbClr val="000000"/>
                </a:solidFill>
                <a:effectLst/>
                <a:latin typeface="Consolas" panose="020B0609020204030204" pitchFamily="49" charset="0"/>
              </a:rPr>
              <a:t>)</a:t>
            </a:r>
          </a:p>
          <a:p>
            <a:r>
              <a:rPr lang="en-GB" sz="2400" b="1" dirty="0">
                <a:solidFill>
                  <a:srgbClr val="000000"/>
                </a:solidFill>
                <a:effectLst/>
                <a:latin typeface="Consolas" panose="020B0609020204030204" pitchFamily="49" charset="0"/>
              </a:rPr>
              <a:t>{</a:t>
            </a:r>
          </a:p>
          <a:p>
            <a:r>
              <a:rPr lang="en-GB" sz="2400" b="1" dirty="0">
                <a:solidFill>
                  <a:srgbClr val="000000"/>
                </a:solidFill>
                <a:effectLst/>
                <a:latin typeface="Consolas" panose="020B0609020204030204" pitchFamily="49" charset="0"/>
              </a:rPr>
              <a:t>    </a:t>
            </a:r>
            <a:r>
              <a:rPr lang="en-GB" sz="2400" b="1" dirty="0">
                <a:solidFill>
                  <a:srgbClr val="008000"/>
                </a:solidFill>
                <a:effectLst/>
                <a:latin typeface="Consolas" panose="020B0609020204030204" pitchFamily="49" charset="0"/>
              </a:rPr>
              <a:t>//statements </a:t>
            </a:r>
            <a:endParaRPr lang="en-GB" sz="2400" b="1" dirty="0">
              <a:solidFill>
                <a:srgbClr val="000000"/>
              </a:solidFill>
              <a:effectLst/>
              <a:latin typeface="Consolas" panose="020B0609020204030204" pitchFamily="49" charset="0"/>
            </a:endParaRPr>
          </a:p>
          <a:p>
            <a:r>
              <a:rPr lang="en-GB" sz="2400" b="1"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B9ED6756-4784-4660-9A21-5DE2F9F29D5A}"/>
              </a:ext>
            </a:extLst>
          </p:cNvPr>
          <p:cNvSpPr txBox="1"/>
          <p:nvPr/>
        </p:nvSpPr>
        <p:spPr>
          <a:xfrm>
            <a:off x="904240" y="4160746"/>
            <a:ext cx="6096000" cy="461665"/>
          </a:xfrm>
          <a:prstGeom prst="rect">
            <a:avLst/>
          </a:prstGeom>
          <a:noFill/>
        </p:spPr>
        <p:txBody>
          <a:bodyPr wrap="square">
            <a:spAutoFit/>
          </a:bodyPr>
          <a:lstStyle/>
          <a:p>
            <a:r>
              <a:rPr lang="en-GB" sz="2400" b="1" dirty="0">
                <a:solidFill>
                  <a:srgbClr val="267F99"/>
                </a:solidFill>
                <a:effectLst/>
                <a:latin typeface="Consolas" panose="020B0609020204030204" pitchFamily="49" charset="0"/>
              </a:rPr>
              <a:t>Lamp</a:t>
            </a:r>
            <a:r>
              <a:rPr lang="en-GB" sz="2400" b="1" dirty="0">
                <a:solidFill>
                  <a:srgbClr val="000000"/>
                </a:solidFill>
                <a:effectLst/>
                <a:latin typeface="Consolas" panose="020B0609020204030204" pitchFamily="49" charset="0"/>
              </a:rPr>
              <a:t> </a:t>
            </a:r>
            <a:r>
              <a:rPr lang="en-GB" sz="2400" b="1" dirty="0" err="1">
                <a:solidFill>
                  <a:srgbClr val="001080"/>
                </a:solidFill>
                <a:effectLst/>
                <a:latin typeface="Consolas" panose="020B0609020204030204" pitchFamily="49" charset="0"/>
              </a:rPr>
              <a:t>myLamp</a:t>
            </a:r>
            <a:r>
              <a:rPr lang="en-GB" sz="2400" b="1" dirty="0">
                <a:solidFill>
                  <a:srgbClr val="000000"/>
                </a:solidFill>
                <a:effectLst/>
                <a:latin typeface="Consolas" panose="020B0609020204030204" pitchFamily="49" charset="0"/>
              </a:rPr>
              <a:t> = </a:t>
            </a:r>
            <a:r>
              <a:rPr lang="en-GB" sz="2400" b="1" dirty="0">
                <a:solidFill>
                  <a:srgbClr val="AF00DB"/>
                </a:solidFill>
                <a:effectLst/>
                <a:latin typeface="Consolas" panose="020B0609020204030204" pitchFamily="49" charset="0"/>
              </a:rPr>
              <a:t>new</a:t>
            </a:r>
            <a:r>
              <a:rPr lang="en-GB" sz="2400" b="1" dirty="0">
                <a:solidFill>
                  <a:srgbClr val="000000"/>
                </a:solidFill>
                <a:effectLst/>
                <a:latin typeface="Consolas" panose="020B0609020204030204" pitchFamily="49" charset="0"/>
              </a:rPr>
              <a:t> </a:t>
            </a:r>
            <a:r>
              <a:rPr lang="en-GB" sz="2400" b="1" dirty="0">
                <a:solidFill>
                  <a:srgbClr val="795E26"/>
                </a:solidFill>
                <a:effectLst/>
                <a:latin typeface="Consolas" panose="020B0609020204030204" pitchFamily="49" charset="0"/>
              </a:rPr>
              <a:t>Lamp</a:t>
            </a:r>
            <a:r>
              <a:rPr lang="en-GB" sz="2400" b="1"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AB74A52A-6FC1-4F56-B81D-0D630199158F}"/>
              </a:ext>
            </a:extLst>
          </p:cNvPr>
          <p:cNvSpPr txBox="1"/>
          <p:nvPr/>
        </p:nvSpPr>
        <p:spPr>
          <a:xfrm>
            <a:off x="1005840" y="5345966"/>
            <a:ext cx="6096000" cy="830997"/>
          </a:xfrm>
          <a:prstGeom prst="rect">
            <a:avLst/>
          </a:prstGeom>
          <a:noFill/>
        </p:spPr>
        <p:txBody>
          <a:bodyPr wrap="square">
            <a:spAutoFit/>
          </a:bodyPr>
          <a:lstStyle/>
          <a:p>
            <a:r>
              <a:rPr lang="en-GB" sz="2400" b="1" dirty="0" err="1">
                <a:solidFill>
                  <a:srgbClr val="001080"/>
                </a:solidFill>
                <a:effectLst/>
                <a:latin typeface="Consolas" panose="020B0609020204030204" pitchFamily="49" charset="0"/>
              </a:rPr>
              <a:t>myLamp</a:t>
            </a:r>
            <a:r>
              <a:rPr lang="en-GB" sz="2400" b="1" dirty="0" err="1">
                <a:solidFill>
                  <a:srgbClr val="000000"/>
                </a:solidFill>
                <a:effectLst/>
                <a:latin typeface="Consolas" panose="020B0609020204030204" pitchFamily="49" charset="0"/>
              </a:rPr>
              <a:t>.</a:t>
            </a:r>
            <a:r>
              <a:rPr lang="en-GB" sz="2400" b="1" dirty="0" err="1">
                <a:solidFill>
                  <a:srgbClr val="795E26"/>
                </a:solidFill>
                <a:effectLst/>
                <a:latin typeface="Consolas" panose="020B0609020204030204" pitchFamily="49" charset="0"/>
              </a:rPr>
              <a:t>switchOn</a:t>
            </a:r>
            <a:r>
              <a:rPr lang="en-GB" sz="2400" b="1" dirty="0">
                <a:solidFill>
                  <a:srgbClr val="000000"/>
                </a:solidFill>
                <a:effectLst/>
                <a:latin typeface="Consolas" panose="020B0609020204030204" pitchFamily="49" charset="0"/>
              </a:rPr>
              <a:t>();</a:t>
            </a:r>
          </a:p>
          <a:p>
            <a:r>
              <a:rPr lang="en-GB" sz="2400" b="1" dirty="0" err="1">
                <a:solidFill>
                  <a:srgbClr val="001080"/>
                </a:solidFill>
                <a:effectLst/>
                <a:latin typeface="Consolas" panose="020B0609020204030204" pitchFamily="49" charset="0"/>
              </a:rPr>
              <a:t>myLamp</a:t>
            </a:r>
            <a:r>
              <a:rPr lang="en-GB" sz="2400" b="1" dirty="0" err="1">
                <a:solidFill>
                  <a:srgbClr val="000000"/>
                </a:solidFill>
                <a:effectLst/>
                <a:latin typeface="Consolas" panose="020B0609020204030204" pitchFamily="49" charset="0"/>
              </a:rPr>
              <a:t>.</a:t>
            </a:r>
            <a:r>
              <a:rPr lang="en-GB" sz="2400" b="1" dirty="0" err="1">
                <a:solidFill>
                  <a:srgbClr val="795E26"/>
                </a:solidFill>
                <a:effectLst/>
                <a:latin typeface="Consolas" panose="020B0609020204030204" pitchFamily="49" charset="0"/>
              </a:rPr>
              <a:t>switchOff</a:t>
            </a:r>
            <a:r>
              <a:rPr lang="en-GB" sz="2400" b="1"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7014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pPr>
              <a:defRPr/>
            </a:pPr>
            <a:r>
              <a:rPr lang="en-GB" dirty="0" err="1"/>
              <a:t>TestLamp</a:t>
            </a:r>
            <a:r>
              <a:rPr lang="en-GB" dirty="0"/>
              <a:t> – Driver Class </a:t>
            </a:r>
          </a:p>
        </p:txBody>
      </p:sp>
      <p:sp>
        <p:nvSpPr>
          <p:cNvPr id="7" name="TextBox 6">
            <a:extLst>
              <a:ext uri="{FF2B5EF4-FFF2-40B4-BE49-F238E27FC236}">
                <a16:creationId xmlns:a16="http://schemas.microsoft.com/office/drawing/2014/main" id="{1D634069-02CC-4F42-B2AC-84A219D3BF03}"/>
              </a:ext>
            </a:extLst>
          </p:cNvPr>
          <p:cNvSpPr txBox="1"/>
          <p:nvPr/>
        </p:nvSpPr>
        <p:spPr>
          <a:xfrm>
            <a:off x="321364" y="1565341"/>
            <a:ext cx="11870635" cy="4616648"/>
          </a:xfrm>
          <a:prstGeom prst="rect">
            <a:avLst/>
          </a:prstGeom>
          <a:noFill/>
        </p:spPr>
        <p:txBody>
          <a:bodyPr wrap="square">
            <a:spAutoFit/>
          </a:bodyPr>
          <a:lstStyle/>
          <a:p>
            <a:r>
              <a:rPr lang="en-GB" sz="1400" b="1" dirty="0">
                <a:solidFill>
                  <a:srgbClr val="0000FF"/>
                </a:solidFill>
                <a:effectLst/>
                <a:latin typeface="Consolas" panose="020B0609020204030204" pitchFamily="49" charset="0"/>
              </a:rPr>
              <a:t>class</a:t>
            </a:r>
            <a:r>
              <a:rPr lang="en-GB" sz="1400" b="1" dirty="0">
                <a:solidFill>
                  <a:srgbClr val="000000"/>
                </a:solidFill>
                <a:effectLst/>
                <a:latin typeface="Consolas" panose="020B0609020204030204" pitchFamily="49" charset="0"/>
              </a:rPr>
              <a:t> </a:t>
            </a:r>
            <a:r>
              <a:rPr lang="en-GB" sz="1400" b="1" dirty="0" err="1">
                <a:solidFill>
                  <a:srgbClr val="267F99"/>
                </a:solidFill>
                <a:effectLst/>
                <a:latin typeface="Consolas" panose="020B0609020204030204" pitchFamily="49" charset="0"/>
              </a:rPr>
              <a:t>TestLamp</a:t>
            </a:r>
            <a:endParaRPr lang="en-GB" sz="1400" b="1" dirty="0">
              <a:solidFill>
                <a:srgbClr val="000000"/>
              </a:solidFill>
              <a:effectLst/>
              <a:latin typeface="Consolas" panose="020B0609020204030204" pitchFamily="49" charset="0"/>
            </a:endParaRPr>
          </a:p>
          <a:p>
            <a:r>
              <a:rPr lang="en-GB" sz="1400" b="1" dirty="0">
                <a:solidFill>
                  <a:srgbClr val="000000"/>
                </a:solidFill>
                <a:effectLst/>
                <a:latin typeface="Consolas" panose="020B0609020204030204" pitchFamily="49" charset="0"/>
              </a:rPr>
              <a:t>{</a:t>
            </a:r>
          </a:p>
          <a:p>
            <a:r>
              <a:rPr lang="en-GB" sz="1400" b="1" dirty="0">
                <a:solidFill>
                  <a:srgbClr val="000000"/>
                </a:solidFill>
                <a:effectLst/>
                <a:latin typeface="Consolas" panose="020B0609020204030204" pitchFamily="49" charset="0"/>
              </a:rPr>
              <a:t>    </a:t>
            </a:r>
            <a:r>
              <a:rPr lang="en-GB" sz="1400" b="1" dirty="0">
                <a:solidFill>
                  <a:srgbClr val="0000FF"/>
                </a:solidFill>
                <a:effectLst/>
                <a:latin typeface="Consolas" panose="020B0609020204030204" pitchFamily="49" charset="0"/>
              </a:rPr>
              <a:t>public</a:t>
            </a:r>
            <a:r>
              <a:rPr lang="en-GB" sz="1400" b="1" dirty="0">
                <a:solidFill>
                  <a:srgbClr val="000000"/>
                </a:solidFill>
                <a:effectLst/>
                <a:latin typeface="Consolas" panose="020B0609020204030204" pitchFamily="49" charset="0"/>
              </a:rPr>
              <a:t> </a:t>
            </a:r>
            <a:r>
              <a:rPr lang="en-GB" sz="1400" b="1" dirty="0">
                <a:solidFill>
                  <a:srgbClr val="0000FF"/>
                </a:solidFill>
                <a:effectLst/>
                <a:latin typeface="Consolas" panose="020B0609020204030204" pitchFamily="49" charset="0"/>
              </a:rPr>
              <a:t>static</a:t>
            </a:r>
            <a:r>
              <a:rPr lang="en-GB" sz="1400" b="1" dirty="0">
                <a:solidFill>
                  <a:srgbClr val="000000"/>
                </a:solidFill>
                <a:effectLst/>
                <a:latin typeface="Consolas" panose="020B0609020204030204" pitchFamily="49" charset="0"/>
              </a:rPr>
              <a:t> </a:t>
            </a:r>
            <a:r>
              <a:rPr lang="en-GB" sz="1400" b="1" dirty="0">
                <a:solidFill>
                  <a:srgbClr val="267F99"/>
                </a:solidFill>
                <a:effectLst/>
                <a:latin typeface="Consolas" panose="020B0609020204030204" pitchFamily="49" charset="0"/>
              </a:rPr>
              <a:t>void</a:t>
            </a:r>
            <a:r>
              <a:rPr lang="en-GB" sz="1400" b="1" dirty="0">
                <a:solidFill>
                  <a:srgbClr val="000000"/>
                </a:solidFill>
                <a:effectLst/>
                <a:latin typeface="Consolas" panose="020B0609020204030204" pitchFamily="49" charset="0"/>
              </a:rPr>
              <a:t> </a:t>
            </a:r>
            <a:r>
              <a:rPr lang="en-GB" sz="1400" b="1" dirty="0">
                <a:solidFill>
                  <a:srgbClr val="795E26"/>
                </a:solidFill>
                <a:effectLst/>
                <a:latin typeface="Consolas" panose="020B0609020204030204" pitchFamily="49" charset="0"/>
              </a:rPr>
              <a:t>main</a:t>
            </a:r>
            <a:r>
              <a:rPr lang="en-GB" sz="1400" b="1" dirty="0">
                <a:solidFill>
                  <a:srgbClr val="000000"/>
                </a:solidFill>
                <a:effectLst/>
                <a:latin typeface="Consolas" panose="020B0609020204030204" pitchFamily="49" charset="0"/>
              </a:rPr>
              <a:t>(</a:t>
            </a:r>
            <a:r>
              <a:rPr lang="en-GB" sz="1400" b="1" dirty="0">
                <a:solidFill>
                  <a:srgbClr val="267F99"/>
                </a:solidFill>
                <a:effectLst/>
                <a:latin typeface="Consolas" panose="020B0609020204030204" pitchFamily="49" charset="0"/>
              </a:rPr>
              <a:t>String</a:t>
            </a:r>
            <a:r>
              <a:rPr lang="en-GB" sz="1400" b="1" dirty="0">
                <a:solidFill>
                  <a:srgbClr val="000000"/>
                </a:solidFill>
                <a:effectLst/>
                <a:latin typeface="Consolas" panose="020B0609020204030204" pitchFamily="49" charset="0"/>
              </a:rPr>
              <a:t>[] </a:t>
            </a:r>
            <a:r>
              <a:rPr lang="en-GB" sz="1400" b="1" dirty="0" err="1">
                <a:solidFill>
                  <a:srgbClr val="001080"/>
                </a:solidFill>
                <a:effectLst/>
                <a:latin typeface="Consolas" panose="020B0609020204030204" pitchFamily="49" charset="0"/>
              </a:rPr>
              <a:t>args</a:t>
            </a:r>
            <a:r>
              <a:rPr lang="en-GB" sz="1400" b="1" dirty="0">
                <a:solidFill>
                  <a:srgbClr val="000000"/>
                </a:solidFill>
                <a:effectLst/>
                <a:latin typeface="Consolas" panose="020B0609020204030204" pitchFamily="49" charset="0"/>
              </a:rPr>
              <a:t>)</a:t>
            </a:r>
          </a:p>
          <a:p>
            <a:r>
              <a:rPr lang="en-GB" sz="1400" b="1" dirty="0">
                <a:solidFill>
                  <a:srgbClr val="000000"/>
                </a:solidFill>
                <a:effectLst/>
                <a:latin typeface="Consolas" panose="020B0609020204030204" pitchFamily="49" charset="0"/>
              </a:rPr>
              <a:t>    {</a:t>
            </a:r>
          </a:p>
          <a:p>
            <a:r>
              <a:rPr lang="en-GB" sz="1400" b="1" dirty="0">
                <a:solidFill>
                  <a:srgbClr val="000000"/>
                </a:solidFill>
                <a:effectLst/>
                <a:latin typeface="Consolas" panose="020B0609020204030204" pitchFamily="49" charset="0"/>
              </a:rPr>
              <a:t>            </a:t>
            </a:r>
            <a:r>
              <a:rPr lang="en-GB" sz="1400" b="1" dirty="0">
                <a:solidFill>
                  <a:srgbClr val="008000"/>
                </a:solidFill>
                <a:effectLst/>
                <a:latin typeface="Consolas" panose="020B0609020204030204" pitchFamily="49" charset="0"/>
              </a:rPr>
              <a:t>//create a lamp object</a:t>
            </a:r>
            <a:endParaRPr lang="en-GB" sz="1400" b="1" dirty="0">
              <a:solidFill>
                <a:srgbClr val="000000"/>
              </a:solidFill>
              <a:effectLst/>
              <a:latin typeface="Consolas" panose="020B0609020204030204" pitchFamily="49" charset="0"/>
            </a:endParaRPr>
          </a:p>
          <a:p>
            <a:r>
              <a:rPr lang="en-GB" sz="1400" b="1" dirty="0">
                <a:solidFill>
                  <a:srgbClr val="000000"/>
                </a:solidFill>
                <a:effectLst/>
                <a:latin typeface="Consolas" panose="020B0609020204030204" pitchFamily="49" charset="0"/>
              </a:rPr>
              <a:t>            </a:t>
            </a:r>
            <a:r>
              <a:rPr lang="en-GB" sz="1400" b="1" dirty="0">
                <a:solidFill>
                  <a:srgbClr val="267F99"/>
                </a:solidFill>
                <a:effectLst/>
                <a:latin typeface="Consolas" panose="020B0609020204030204" pitchFamily="49" charset="0"/>
              </a:rPr>
              <a:t>Lamp</a:t>
            </a:r>
            <a:r>
              <a:rPr lang="en-GB" sz="1400" b="1" dirty="0">
                <a:solidFill>
                  <a:srgbClr val="000000"/>
                </a:solidFill>
                <a:effectLst/>
                <a:latin typeface="Consolas" panose="020B0609020204030204" pitchFamily="49" charset="0"/>
              </a:rPr>
              <a:t>  </a:t>
            </a:r>
            <a:r>
              <a:rPr lang="en-GB" sz="1400" b="1" dirty="0" err="1">
                <a:solidFill>
                  <a:srgbClr val="001080"/>
                </a:solidFill>
                <a:effectLst/>
                <a:latin typeface="Consolas" panose="020B0609020204030204" pitchFamily="49" charset="0"/>
              </a:rPr>
              <a:t>myLamp</a:t>
            </a:r>
            <a:r>
              <a:rPr lang="en-GB" sz="1400" b="1" dirty="0">
                <a:solidFill>
                  <a:srgbClr val="000000"/>
                </a:solidFill>
                <a:effectLst/>
                <a:latin typeface="Consolas" panose="020B0609020204030204" pitchFamily="49" charset="0"/>
              </a:rPr>
              <a:t> = </a:t>
            </a:r>
            <a:r>
              <a:rPr lang="en-GB" sz="1400" b="1" dirty="0">
                <a:solidFill>
                  <a:srgbClr val="AF00DB"/>
                </a:solidFill>
                <a:effectLst/>
                <a:latin typeface="Consolas" panose="020B0609020204030204" pitchFamily="49" charset="0"/>
              </a:rPr>
              <a:t>new</a:t>
            </a:r>
            <a:r>
              <a:rPr lang="en-GB" sz="1400" b="1" dirty="0">
                <a:solidFill>
                  <a:srgbClr val="000000"/>
                </a:solidFill>
                <a:effectLst/>
                <a:latin typeface="Consolas" panose="020B0609020204030204" pitchFamily="49" charset="0"/>
              </a:rPr>
              <a:t> </a:t>
            </a:r>
            <a:r>
              <a:rPr lang="en-GB" sz="1400" b="1" dirty="0">
                <a:solidFill>
                  <a:srgbClr val="795E26"/>
                </a:solidFill>
                <a:effectLst/>
                <a:latin typeface="Consolas" panose="020B0609020204030204" pitchFamily="49" charset="0"/>
              </a:rPr>
              <a:t>Lamp</a:t>
            </a:r>
            <a:r>
              <a:rPr lang="en-GB" sz="1400" b="1" dirty="0">
                <a:solidFill>
                  <a:srgbClr val="000000"/>
                </a:solidFill>
                <a:effectLst/>
                <a:latin typeface="Consolas" panose="020B0609020204030204" pitchFamily="49" charset="0"/>
              </a:rPr>
              <a:t>();</a:t>
            </a:r>
          </a:p>
          <a:p>
            <a:br>
              <a:rPr lang="en-GB" sz="1400" b="1" dirty="0">
                <a:solidFill>
                  <a:srgbClr val="000000"/>
                </a:solidFill>
                <a:effectLst/>
                <a:latin typeface="Consolas" panose="020B0609020204030204" pitchFamily="49" charset="0"/>
              </a:rPr>
            </a:br>
            <a:r>
              <a:rPr lang="en-GB" sz="1400" b="1" dirty="0">
                <a:solidFill>
                  <a:srgbClr val="000000"/>
                </a:solidFill>
                <a:effectLst/>
                <a:latin typeface="Consolas" panose="020B0609020204030204" pitchFamily="49" charset="0"/>
              </a:rPr>
              <a:t>            </a:t>
            </a:r>
            <a:r>
              <a:rPr lang="en-GB" sz="1400" b="1" dirty="0">
                <a:solidFill>
                  <a:srgbClr val="008000"/>
                </a:solidFill>
                <a:effectLst/>
                <a:latin typeface="Consolas" panose="020B0609020204030204" pitchFamily="49" charset="0"/>
              </a:rPr>
              <a:t>// find out if it is on or off          </a:t>
            </a:r>
            <a:endParaRPr lang="en-GB" sz="1400" b="1" dirty="0">
              <a:solidFill>
                <a:srgbClr val="000000"/>
              </a:solidFill>
              <a:effectLst/>
              <a:latin typeface="Consolas" panose="020B0609020204030204" pitchFamily="49" charset="0"/>
            </a:endParaRPr>
          </a:p>
          <a:p>
            <a:r>
              <a:rPr lang="en-GB" sz="1400" b="1" dirty="0">
                <a:solidFill>
                  <a:srgbClr val="000000"/>
                </a:solidFill>
                <a:effectLst/>
                <a:latin typeface="Consolas" panose="020B0609020204030204" pitchFamily="49" charset="0"/>
              </a:rPr>
              <a:t>            </a:t>
            </a:r>
            <a:r>
              <a:rPr lang="en-GB" sz="1400" b="1" dirty="0" err="1">
                <a:solidFill>
                  <a:srgbClr val="001080"/>
                </a:solidFill>
                <a:effectLst/>
                <a:latin typeface="Consolas" panose="020B0609020204030204" pitchFamily="49" charset="0"/>
              </a:rPr>
              <a:t>System</a:t>
            </a:r>
            <a:r>
              <a:rPr lang="en-GB" sz="1400" b="1" dirty="0" err="1">
                <a:solidFill>
                  <a:srgbClr val="000000"/>
                </a:solidFill>
                <a:effectLst/>
                <a:latin typeface="Consolas" panose="020B0609020204030204" pitchFamily="49" charset="0"/>
              </a:rPr>
              <a:t>.</a:t>
            </a:r>
            <a:r>
              <a:rPr lang="en-GB" sz="1400" b="1" dirty="0" err="1">
                <a:solidFill>
                  <a:srgbClr val="001080"/>
                </a:solidFill>
                <a:effectLst/>
                <a:latin typeface="Consolas" panose="020B0609020204030204" pitchFamily="49" charset="0"/>
              </a:rPr>
              <a:t>out</a:t>
            </a:r>
            <a:r>
              <a:rPr lang="en-GB" sz="1400" b="1" dirty="0" err="1">
                <a:solidFill>
                  <a:srgbClr val="000000"/>
                </a:solidFill>
                <a:effectLst/>
                <a:latin typeface="Consolas" panose="020B0609020204030204" pitchFamily="49" charset="0"/>
              </a:rPr>
              <a:t>.</a:t>
            </a:r>
            <a:r>
              <a:rPr lang="en-GB" sz="1400" b="1" dirty="0" err="1">
                <a:solidFill>
                  <a:srgbClr val="795E26"/>
                </a:solidFill>
                <a:effectLst/>
                <a:latin typeface="Consolas" panose="020B0609020204030204" pitchFamily="49" charset="0"/>
              </a:rPr>
              <a:t>println</a:t>
            </a:r>
            <a:r>
              <a:rPr lang="en-GB" sz="1400" b="1" dirty="0">
                <a:solidFill>
                  <a:srgbClr val="000000"/>
                </a:solidFill>
                <a:effectLst/>
                <a:latin typeface="Consolas" panose="020B0609020204030204" pitchFamily="49" charset="0"/>
              </a:rPr>
              <a:t>(</a:t>
            </a:r>
            <a:r>
              <a:rPr lang="en-GB" sz="1400" b="1" dirty="0">
                <a:solidFill>
                  <a:srgbClr val="A31515"/>
                </a:solidFill>
                <a:effectLst/>
                <a:latin typeface="Consolas" panose="020B0609020204030204" pitchFamily="49" charset="0"/>
              </a:rPr>
              <a:t>"My Lamp has the power value of "</a:t>
            </a:r>
            <a:r>
              <a:rPr lang="en-GB" sz="1400" b="1" dirty="0">
                <a:solidFill>
                  <a:srgbClr val="000000"/>
                </a:solidFill>
                <a:effectLst/>
                <a:latin typeface="Consolas" panose="020B0609020204030204" pitchFamily="49" charset="0"/>
              </a:rPr>
              <a:t> + </a:t>
            </a:r>
            <a:r>
              <a:rPr lang="en-GB" sz="1400" b="1" dirty="0" err="1">
                <a:solidFill>
                  <a:srgbClr val="001080"/>
                </a:solidFill>
                <a:effectLst/>
                <a:latin typeface="Consolas" panose="020B0609020204030204" pitchFamily="49" charset="0"/>
              </a:rPr>
              <a:t>myLamp</a:t>
            </a:r>
            <a:r>
              <a:rPr lang="en-GB" sz="1400" b="1" dirty="0" err="1">
                <a:solidFill>
                  <a:srgbClr val="000000"/>
                </a:solidFill>
                <a:effectLst/>
                <a:latin typeface="Consolas" panose="020B0609020204030204" pitchFamily="49" charset="0"/>
              </a:rPr>
              <a:t>.</a:t>
            </a:r>
            <a:r>
              <a:rPr lang="en-GB" sz="1400" b="1" dirty="0" err="1">
                <a:solidFill>
                  <a:srgbClr val="795E26"/>
                </a:solidFill>
                <a:effectLst/>
                <a:latin typeface="Consolas" panose="020B0609020204030204" pitchFamily="49" charset="0"/>
              </a:rPr>
              <a:t>getPower</a:t>
            </a:r>
            <a:r>
              <a:rPr lang="en-GB" sz="1400" b="1" dirty="0">
                <a:solidFill>
                  <a:srgbClr val="000000"/>
                </a:solidFill>
                <a:effectLst/>
                <a:latin typeface="Consolas" panose="020B0609020204030204" pitchFamily="49" charset="0"/>
              </a:rPr>
              <a:t>() );</a:t>
            </a:r>
          </a:p>
          <a:p>
            <a:r>
              <a:rPr lang="en-GB" sz="1400" b="1" dirty="0">
                <a:solidFill>
                  <a:srgbClr val="000000"/>
                </a:solidFill>
                <a:effectLst/>
                <a:latin typeface="Consolas" panose="020B0609020204030204" pitchFamily="49" charset="0"/>
              </a:rPr>
              <a:t>        </a:t>
            </a:r>
          </a:p>
          <a:p>
            <a:r>
              <a:rPr lang="en-GB" sz="1400" b="1" dirty="0">
                <a:solidFill>
                  <a:srgbClr val="000000"/>
                </a:solidFill>
                <a:effectLst/>
                <a:latin typeface="Consolas" panose="020B0609020204030204" pitchFamily="49" charset="0"/>
              </a:rPr>
              <a:t>            </a:t>
            </a:r>
            <a:r>
              <a:rPr lang="en-GB" sz="1400" b="1" dirty="0" err="1">
                <a:solidFill>
                  <a:srgbClr val="001080"/>
                </a:solidFill>
                <a:effectLst/>
                <a:latin typeface="Consolas" panose="020B0609020204030204" pitchFamily="49" charset="0"/>
              </a:rPr>
              <a:t>myLamp</a:t>
            </a:r>
            <a:r>
              <a:rPr lang="en-GB" sz="1400" b="1" dirty="0" err="1">
                <a:solidFill>
                  <a:srgbClr val="000000"/>
                </a:solidFill>
                <a:effectLst/>
                <a:latin typeface="Consolas" panose="020B0609020204030204" pitchFamily="49" charset="0"/>
              </a:rPr>
              <a:t>.</a:t>
            </a:r>
            <a:r>
              <a:rPr lang="en-GB" sz="1400" b="1" dirty="0" err="1">
                <a:solidFill>
                  <a:srgbClr val="795E26"/>
                </a:solidFill>
                <a:effectLst/>
                <a:latin typeface="Consolas" panose="020B0609020204030204" pitchFamily="49" charset="0"/>
              </a:rPr>
              <a:t>switchOn</a:t>
            </a:r>
            <a:r>
              <a:rPr lang="en-GB" sz="1400" b="1" dirty="0">
                <a:solidFill>
                  <a:srgbClr val="000000"/>
                </a:solidFill>
                <a:effectLst/>
                <a:latin typeface="Consolas" panose="020B0609020204030204" pitchFamily="49" charset="0"/>
              </a:rPr>
              <a:t>();</a:t>
            </a:r>
          </a:p>
          <a:p>
            <a:r>
              <a:rPr lang="en-GB" sz="1400" b="1" dirty="0">
                <a:solidFill>
                  <a:srgbClr val="000000"/>
                </a:solidFill>
                <a:effectLst/>
                <a:latin typeface="Consolas" panose="020B0609020204030204" pitchFamily="49" charset="0"/>
              </a:rPr>
              <a:t>        </a:t>
            </a:r>
          </a:p>
          <a:p>
            <a:r>
              <a:rPr lang="en-GB" sz="1400" b="1" dirty="0">
                <a:solidFill>
                  <a:srgbClr val="000000"/>
                </a:solidFill>
                <a:effectLst/>
                <a:latin typeface="Consolas" panose="020B0609020204030204" pitchFamily="49" charset="0"/>
              </a:rPr>
              <a:t>            </a:t>
            </a:r>
            <a:r>
              <a:rPr lang="en-GB" sz="1400" b="1" dirty="0" err="1">
                <a:solidFill>
                  <a:srgbClr val="001080"/>
                </a:solidFill>
                <a:effectLst/>
                <a:latin typeface="Consolas" panose="020B0609020204030204" pitchFamily="49" charset="0"/>
              </a:rPr>
              <a:t>System</a:t>
            </a:r>
            <a:r>
              <a:rPr lang="en-GB" sz="1400" b="1" dirty="0" err="1">
                <a:solidFill>
                  <a:srgbClr val="000000"/>
                </a:solidFill>
                <a:effectLst/>
                <a:latin typeface="Consolas" panose="020B0609020204030204" pitchFamily="49" charset="0"/>
              </a:rPr>
              <a:t>.</a:t>
            </a:r>
            <a:r>
              <a:rPr lang="en-GB" sz="1400" b="1" dirty="0" err="1">
                <a:solidFill>
                  <a:srgbClr val="001080"/>
                </a:solidFill>
                <a:effectLst/>
                <a:latin typeface="Consolas" panose="020B0609020204030204" pitchFamily="49" charset="0"/>
              </a:rPr>
              <a:t>out</a:t>
            </a:r>
            <a:r>
              <a:rPr lang="en-GB" sz="1400" b="1" dirty="0" err="1">
                <a:solidFill>
                  <a:srgbClr val="000000"/>
                </a:solidFill>
                <a:effectLst/>
                <a:latin typeface="Consolas" panose="020B0609020204030204" pitchFamily="49" charset="0"/>
              </a:rPr>
              <a:t>.</a:t>
            </a:r>
            <a:r>
              <a:rPr lang="en-GB" sz="1400" b="1" dirty="0" err="1">
                <a:solidFill>
                  <a:srgbClr val="795E26"/>
                </a:solidFill>
                <a:effectLst/>
                <a:latin typeface="Consolas" panose="020B0609020204030204" pitchFamily="49" charset="0"/>
              </a:rPr>
              <a:t>println</a:t>
            </a:r>
            <a:r>
              <a:rPr lang="en-GB" sz="1400" b="1" dirty="0">
                <a:solidFill>
                  <a:srgbClr val="000000"/>
                </a:solidFill>
                <a:effectLst/>
                <a:latin typeface="Consolas" panose="020B0609020204030204" pitchFamily="49" charset="0"/>
              </a:rPr>
              <a:t>(</a:t>
            </a:r>
            <a:r>
              <a:rPr lang="en-GB" sz="1400" b="1" dirty="0">
                <a:solidFill>
                  <a:srgbClr val="A31515"/>
                </a:solidFill>
                <a:effectLst/>
                <a:latin typeface="Consolas" panose="020B0609020204030204" pitchFamily="49" charset="0"/>
              </a:rPr>
              <a:t>"My Lamp has been switched on. The value of power is now "</a:t>
            </a:r>
            <a:r>
              <a:rPr lang="en-GB" sz="1400" b="1" dirty="0">
                <a:solidFill>
                  <a:srgbClr val="000000"/>
                </a:solidFill>
                <a:effectLst/>
                <a:latin typeface="Consolas" panose="020B0609020204030204" pitchFamily="49" charset="0"/>
              </a:rPr>
              <a:t> + </a:t>
            </a:r>
            <a:r>
              <a:rPr lang="en-GB" sz="1400" b="1" dirty="0" err="1">
                <a:solidFill>
                  <a:srgbClr val="001080"/>
                </a:solidFill>
                <a:effectLst/>
                <a:latin typeface="Consolas" panose="020B0609020204030204" pitchFamily="49" charset="0"/>
              </a:rPr>
              <a:t>myLamp</a:t>
            </a:r>
            <a:r>
              <a:rPr lang="en-GB" sz="1400" b="1" dirty="0" err="1">
                <a:solidFill>
                  <a:srgbClr val="000000"/>
                </a:solidFill>
                <a:effectLst/>
                <a:latin typeface="Consolas" panose="020B0609020204030204" pitchFamily="49" charset="0"/>
              </a:rPr>
              <a:t>.</a:t>
            </a:r>
            <a:r>
              <a:rPr lang="en-GB" sz="1400" b="1" dirty="0" err="1">
                <a:solidFill>
                  <a:srgbClr val="795E26"/>
                </a:solidFill>
                <a:effectLst/>
                <a:latin typeface="Consolas" panose="020B0609020204030204" pitchFamily="49" charset="0"/>
              </a:rPr>
              <a:t>getPower</a:t>
            </a:r>
            <a:r>
              <a:rPr lang="en-GB" sz="1400" b="1" dirty="0">
                <a:solidFill>
                  <a:srgbClr val="000000"/>
                </a:solidFill>
                <a:effectLst/>
                <a:latin typeface="Consolas" panose="020B0609020204030204" pitchFamily="49" charset="0"/>
              </a:rPr>
              <a:t>());</a:t>
            </a:r>
          </a:p>
          <a:p>
            <a:r>
              <a:rPr lang="en-GB" sz="1400" b="1" dirty="0">
                <a:solidFill>
                  <a:srgbClr val="000000"/>
                </a:solidFill>
                <a:effectLst/>
                <a:latin typeface="Consolas" panose="020B0609020204030204" pitchFamily="49" charset="0"/>
              </a:rPr>
              <a:t>        </a:t>
            </a:r>
          </a:p>
          <a:p>
            <a:r>
              <a:rPr lang="en-GB" sz="1400" b="1" dirty="0">
                <a:solidFill>
                  <a:srgbClr val="000000"/>
                </a:solidFill>
                <a:effectLst/>
                <a:latin typeface="Consolas" panose="020B0609020204030204" pitchFamily="49" charset="0"/>
              </a:rPr>
              <a:t>            </a:t>
            </a:r>
            <a:r>
              <a:rPr lang="en-GB" sz="1400" b="1" dirty="0" err="1">
                <a:solidFill>
                  <a:srgbClr val="001080"/>
                </a:solidFill>
                <a:effectLst/>
                <a:latin typeface="Consolas" panose="020B0609020204030204" pitchFamily="49" charset="0"/>
              </a:rPr>
              <a:t>myLamp</a:t>
            </a:r>
            <a:r>
              <a:rPr lang="en-GB" sz="1400" b="1" dirty="0" err="1">
                <a:solidFill>
                  <a:srgbClr val="000000"/>
                </a:solidFill>
                <a:effectLst/>
                <a:latin typeface="Consolas" panose="020B0609020204030204" pitchFamily="49" charset="0"/>
              </a:rPr>
              <a:t>.</a:t>
            </a:r>
            <a:r>
              <a:rPr lang="en-GB" sz="1400" b="1" dirty="0" err="1">
                <a:solidFill>
                  <a:srgbClr val="795E26"/>
                </a:solidFill>
                <a:effectLst/>
                <a:latin typeface="Consolas" panose="020B0609020204030204" pitchFamily="49" charset="0"/>
              </a:rPr>
              <a:t>switchOff</a:t>
            </a:r>
            <a:r>
              <a:rPr lang="en-GB" sz="1400" b="1" dirty="0">
                <a:solidFill>
                  <a:srgbClr val="000000"/>
                </a:solidFill>
                <a:effectLst/>
                <a:latin typeface="Consolas" panose="020B0609020204030204" pitchFamily="49" charset="0"/>
              </a:rPr>
              <a:t>();</a:t>
            </a:r>
          </a:p>
          <a:p>
            <a:r>
              <a:rPr lang="en-GB" sz="1400" b="1" dirty="0">
                <a:solidFill>
                  <a:srgbClr val="000000"/>
                </a:solidFill>
                <a:effectLst/>
                <a:latin typeface="Consolas" panose="020B0609020204030204" pitchFamily="49" charset="0"/>
              </a:rPr>
              <a:t>        </a:t>
            </a:r>
          </a:p>
          <a:p>
            <a:r>
              <a:rPr lang="en-GB" sz="1400" b="1" dirty="0">
                <a:solidFill>
                  <a:srgbClr val="000000"/>
                </a:solidFill>
                <a:effectLst/>
                <a:latin typeface="Consolas" panose="020B0609020204030204" pitchFamily="49" charset="0"/>
              </a:rPr>
              <a:t>            </a:t>
            </a:r>
            <a:r>
              <a:rPr lang="en-GB" sz="1400" b="1" dirty="0" err="1">
                <a:solidFill>
                  <a:srgbClr val="001080"/>
                </a:solidFill>
                <a:effectLst/>
                <a:latin typeface="Consolas" panose="020B0609020204030204" pitchFamily="49" charset="0"/>
              </a:rPr>
              <a:t>System</a:t>
            </a:r>
            <a:r>
              <a:rPr lang="en-GB" sz="1400" b="1" dirty="0" err="1">
                <a:solidFill>
                  <a:srgbClr val="000000"/>
                </a:solidFill>
                <a:effectLst/>
                <a:latin typeface="Consolas" panose="020B0609020204030204" pitchFamily="49" charset="0"/>
              </a:rPr>
              <a:t>.</a:t>
            </a:r>
            <a:r>
              <a:rPr lang="en-GB" sz="1400" b="1" dirty="0" err="1">
                <a:solidFill>
                  <a:srgbClr val="001080"/>
                </a:solidFill>
                <a:effectLst/>
                <a:latin typeface="Consolas" panose="020B0609020204030204" pitchFamily="49" charset="0"/>
              </a:rPr>
              <a:t>out</a:t>
            </a:r>
            <a:r>
              <a:rPr lang="en-GB" sz="1400" b="1" dirty="0" err="1">
                <a:solidFill>
                  <a:srgbClr val="000000"/>
                </a:solidFill>
                <a:effectLst/>
                <a:latin typeface="Consolas" panose="020B0609020204030204" pitchFamily="49" charset="0"/>
              </a:rPr>
              <a:t>.</a:t>
            </a:r>
            <a:r>
              <a:rPr lang="en-GB" sz="1400" b="1" dirty="0" err="1">
                <a:solidFill>
                  <a:srgbClr val="795E26"/>
                </a:solidFill>
                <a:effectLst/>
                <a:latin typeface="Consolas" panose="020B0609020204030204" pitchFamily="49" charset="0"/>
              </a:rPr>
              <a:t>println</a:t>
            </a:r>
            <a:r>
              <a:rPr lang="en-GB" sz="1400" b="1" dirty="0">
                <a:solidFill>
                  <a:srgbClr val="000000"/>
                </a:solidFill>
                <a:effectLst/>
                <a:latin typeface="Consolas" panose="020B0609020204030204" pitchFamily="49" charset="0"/>
              </a:rPr>
              <a:t>(</a:t>
            </a:r>
            <a:r>
              <a:rPr lang="en-GB" sz="1400" b="1" dirty="0">
                <a:solidFill>
                  <a:srgbClr val="A31515"/>
                </a:solidFill>
                <a:effectLst/>
                <a:latin typeface="Consolas" panose="020B0609020204030204" pitchFamily="49" charset="0"/>
              </a:rPr>
              <a:t>"My Lamp has been switched off. The value of power is now "</a:t>
            </a:r>
            <a:r>
              <a:rPr lang="en-GB" sz="1400" b="1" dirty="0">
                <a:solidFill>
                  <a:srgbClr val="000000"/>
                </a:solidFill>
                <a:effectLst/>
                <a:latin typeface="Consolas" panose="020B0609020204030204" pitchFamily="49" charset="0"/>
              </a:rPr>
              <a:t> + </a:t>
            </a:r>
            <a:r>
              <a:rPr lang="en-GB" sz="1400" b="1" dirty="0" err="1">
                <a:solidFill>
                  <a:srgbClr val="001080"/>
                </a:solidFill>
                <a:effectLst/>
                <a:latin typeface="Consolas" panose="020B0609020204030204" pitchFamily="49" charset="0"/>
              </a:rPr>
              <a:t>myLamp</a:t>
            </a:r>
            <a:r>
              <a:rPr lang="en-GB" sz="1400" b="1" dirty="0" err="1">
                <a:solidFill>
                  <a:srgbClr val="000000"/>
                </a:solidFill>
                <a:effectLst/>
                <a:latin typeface="Consolas" panose="020B0609020204030204" pitchFamily="49" charset="0"/>
              </a:rPr>
              <a:t>.</a:t>
            </a:r>
            <a:r>
              <a:rPr lang="en-GB" sz="1400" b="1" dirty="0" err="1">
                <a:solidFill>
                  <a:srgbClr val="795E26"/>
                </a:solidFill>
                <a:effectLst/>
                <a:latin typeface="Consolas" panose="020B0609020204030204" pitchFamily="49" charset="0"/>
              </a:rPr>
              <a:t>getPower</a:t>
            </a:r>
            <a:r>
              <a:rPr lang="en-GB" sz="1400" b="1" dirty="0">
                <a:solidFill>
                  <a:srgbClr val="000000"/>
                </a:solidFill>
                <a:effectLst/>
                <a:latin typeface="Consolas" panose="020B0609020204030204" pitchFamily="49" charset="0"/>
              </a:rPr>
              <a:t>());</a:t>
            </a:r>
          </a:p>
          <a:p>
            <a:r>
              <a:rPr lang="en-GB" sz="1400" b="1" dirty="0">
                <a:solidFill>
                  <a:srgbClr val="000000"/>
                </a:solidFill>
                <a:effectLst/>
                <a:latin typeface="Consolas" panose="020B0609020204030204" pitchFamily="49" charset="0"/>
              </a:rPr>
              <a:t>        </a:t>
            </a:r>
          </a:p>
          <a:p>
            <a:r>
              <a:rPr lang="en-GB" sz="1400" b="1" dirty="0">
                <a:solidFill>
                  <a:srgbClr val="000000"/>
                </a:solidFill>
                <a:effectLst/>
                <a:latin typeface="Consolas" panose="020B0609020204030204" pitchFamily="49" charset="0"/>
              </a:rPr>
              <a:t>        } </a:t>
            </a:r>
            <a:r>
              <a:rPr lang="en-GB" sz="1400" b="1" dirty="0">
                <a:solidFill>
                  <a:srgbClr val="008000"/>
                </a:solidFill>
                <a:effectLst/>
                <a:latin typeface="Consolas" panose="020B0609020204030204" pitchFamily="49" charset="0"/>
              </a:rPr>
              <a:t>// end of the main method</a:t>
            </a:r>
            <a:endParaRPr lang="en-GB" sz="1400" b="1" dirty="0">
              <a:solidFill>
                <a:srgbClr val="000000"/>
              </a:solidFill>
              <a:effectLst/>
              <a:latin typeface="Consolas" panose="020B0609020204030204" pitchFamily="49" charset="0"/>
            </a:endParaRPr>
          </a:p>
          <a:p>
            <a:r>
              <a:rPr lang="en-GB" sz="1400" b="1" dirty="0">
                <a:solidFill>
                  <a:srgbClr val="000000"/>
                </a:solidFill>
                <a:effectLst/>
                <a:latin typeface="Consolas" panose="020B0609020204030204" pitchFamily="49" charset="0"/>
              </a:rPr>
              <a:t>    </a:t>
            </a:r>
          </a:p>
          <a:p>
            <a:r>
              <a:rPr lang="en-GB" sz="1400" b="1" dirty="0">
                <a:solidFill>
                  <a:srgbClr val="000000"/>
                </a:solidFill>
                <a:effectLst/>
                <a:latin typeface="Consolas" panose="020B0609020204030204" pitchFamily="49" charset="0"/>
              </a:rPr>
              <a:t> } </a:t>
            </a:r>
            <a:r>
              <a:rPr lang="en-GB" sz="1400" b="1" dirty="0">
                <a:solidFill>
                  <a:srgbClr val="008000"/>
                </a:solidFill>
                <a:effectLst/>
                <a:latin typeface="Consolas" panose="020B0609020204030204" pitchFamily="49" charset="0"/>
              </a:rPr>
              <a:t>//end of the class</a:t>
            </a:r>
            <a:endParaRPr lang="en-GB" sz="1400" b="1"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33828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A5DC8D-D9B2-4A5D-8B38-C224376DAAB0}"/>
              </a:ext>
            </a:extLst>
          </p:cNvPr>
          <p:cNvSpPr>
            <a:spLocks noGrp="1"/>
          </p:cNvSpPr>
          <p:nvPr>
            <p:ph type="title"/>
          </p:nvPr>
        </p:nvSpPr>
        <p:spPr/>
        <p:txBody>
          <a:bodyPr vert="horz" lIns="91440" tIns="45720" rIns="91440" bIns="45720" rtlCol="0" anchor="b">
            <a:normAutofit/>
          </a:bodyPr>
          <a:lstStyle/>
          <a:p>
            <a:r>
              <a:rPr lang="en-GB" dirty="0" err="1"/>
              <a:t>Vario</a:t>
            </a:r>
            <a:r>
              <a:rPr lang="en-GB" dirty="0"/>
              <a:t> Lamp Example</a:t>
            </a:r>
          </a:p>
        </p:txBody>
      </p:sp>
      <p:sp>
        <p:nvSpPr>
          <p:cNvPr id="5" name="Content Placeholder 4">
            <a:extLst>
              <a:ext uri="{FF2B5EF4-FFF2-40B4-BE49-F238E27FC236}">
                <a16:creationId xmlns:a16="http://schemas.microsoft.com/office/drawing/2014/main" id="{9EA08B7B-B05D-40FB-B9E9-E20143514FB9}"/>
              </a:ext>
            </a:extLst>
          </p:cNvPr>
          <p:cNvSpPr>
            <a:spLocks noGrp="1"/>
          </p:cNvSpPr>
          <p:nvPr>
            <p:ph idx="1"/>
          </p:nvPr>
        </p:nvSpPr>
        <p:spPr>
          <a:xfrm>
            <a:off x="383722" y="1397000"/>
            <a:ext cx="7773690" cy="4779963"/>
          </a:xfrm>
        </p:spPr>
        <p:txBody>
          <a:bodyPr>
            <a:noAutofit/>
          </a:bodyPr>
          <a:lstStyle/>
          <a:p>
            <a:r>
              <a:rPr lang="en-GB" sz="2300" dirty="0"/>
              <a:t>Instead of a switch, the Lamp has dial to</a:t>
            </a:r>
          </a:p>
          <a:p>
            <a:pPr lvl="1"/>
            <a:r>
              <a:rPr lang="en-GB" sz="2300" dirty="0"/>
              <a:t>Turn on or off the lamp</a:t>
            </a:r>
          </a:p>
          <a:p>
            <a:pPr lvl="1"/>
            <a:r>
              <a:rPr lang="en-GB" sz="2300" dirty="0"/>
              <a:t>Increase power level, i.e. brightness</a:t>
            </a:r>
          </a:p>
          <a:p>
            <a:pPr>
              <a:spcBef>
                <a:spcPts val="2400"/>
              </a:spcBef>
            </a:pPr>
            <a:r>
              <a:rPr lang="en-GB" sz="2300" dirty="0"/>
              <a:t>Coding changes</a:t>
            </a:r>
          </a:p>
          <a:p>
            <a:pPr lvl="1"/>
            <a:r>
              <a:rPr lang="en-GB" sz="2300" dirty="0"/>
              <a:t>Integer </a:t>
            </a:r>
            <a:r>
              <a:rPr lang="en-GB" sz="2300" b="1" dirty="0" err="1">
                <a:solidFill>
                  <a:srgbClr val="7030A0"/>
                </a:solidFill>
              </a:rPr>
              <a:t>powerLevel</a:t>
            </a:r>
            <a:r>
              <a:rPr lang="en-GB" sz="2300" dirty="0"/>
              <a:t> variable instead of </a:t>
            </a:r>
            <a:r>
              <a:rPr lang="en-GB" sz="2300" dirty="0" err="1"/>
              <a:t>boolean</a:t>
            </a:r>
            <a:r>
              <a:rPr lang="en-GB" sz="2300" dirty="0"/>
              <a:t> </a:t>
            </a:r>
            <a:r>
              <a:rPr lang="en-GB" sz="2300" dirty="0" err="1"/>
              <a:t>powerIsOn</a:t>
            </a:r>
            <a:endParaRPr lang="en-GB" sz="2300" dirty="0"/>
          </a:p>
          <a:p>
            <a:pPr lvl="1"/>
            <a:r>
              <a:rPr lang="en-GB" sz="2300" dirty="0"/>
              <a:t>Additional </a:t>
            </a:r>
            <a:r>
              <a:rPr lang="en-GB" sz="2300" b="1" dirty="0" err="1">
                <a:solidFill>
                  <a:srgbClr val="7030A0"/>
                </a:solidFill>
              </a:rPr>
              <a:t>maxLevel</a:t>
            </a:r>
            <a:r>
              <a:rPr lang="en-GB" sz="2300" dirty="0"/>
              <a:t> variable (minimum level is zero, i.e. off, no need to store)</a:t>
            </a:r>
          </a:p>
          <a:p>
            <a:pPr lvl="1"/>
            <a:r>
              <a:rPr lang="en-GB" sz="2300" b="1" dirty="0">
                <a:solidFill>
                  <a:srgbClr val="7030A0"/>
                </a:solidFill>
              </a:rPr>
              <a:t>Constructor</a:t>
            </a:r>
            <a:r>
              <a:rPr lang="en-GB" sz="2300" dirty="0"/>
              <a:t> will accept an argument for </a:t>
            </a:r>
            <a:r>
              <a:rPr lang="en-GB" sz="2300" dirty="0" err="1"/>
              <a:t>maxLevel</a:t>
            </a:r>
            <a:endParaRPr lang="en-GB" sz="2300" dirty="0"/>
          </a:p>
          <a:p>
            <a:pPr lvl="1"/>
            <a:r>
              <a:rPr lang="en-GB" sz="2300" dirty="0"/>
              <a:t>Behaviours: </a:t>
            </a:r>
            <a:r>
              <a:rPr lang="en-GB" sz="2300" b="1" dirty="0" err="1">
                <a:solidFill>
                  <a:srgbClr val="7030A0"/>
                </a:solidFill>
              </a:rPr>
              <a:t>turnOn</a:t>
            </a:r>
            <a:r>
              <a:rPr lang="en-GB" sz="2300" dirty="0"/>
              <a:t>, </a:t>
            </a:r>
            <a:r>
              <a:rPr lang="en-GB" sz="2300" b="1" dirty="0">
                <a:solidFill>
                  <a:srgbClr val="7030A0"/>
                </a:solidFill>
              </a:rPr>
              <a:t>turnoff</a:t>
            </a:r>
            <a:r>
              <a:rPr lang="en-GB" sz="2300" dirty="0"/>
              <a:t>, </a:t>
            </a:r>
            <a:r>
              <a:rPr lang="en-GB" sz="2300" b="1" dirty="0" err="1">
                <a:solidFill>
                  <a:srgbClr val="7030A0"/>
                </a:solidFill>
              </a:rPr>
              <a:t>turnUp</a:t>
            </a:r>
            <a:r>
              <a:rPr lang="en-GB" sz="2300" dirty="0"/>
              <a:t>, </a:t>
            </a:r>
            <a:r>
              <a:rPr lang="en-GB" sz="2300" b="1" dirty="0" err="1">
                <a:solidFill>
                  <a:srgbClr val="7030A0"/>
                </a:solidFill>
              </a:rPr>
              <a:t>turnDown</a:t>
            </a:r>
            <a:endParaRPr lang="en-GB" sz="2300" b="1" dirty="0">
              <a:solidFill>
                <a:srgbClr val="7030A0"/>
              </a:solidFill>
            </a:endParaRPr>
          </a:p>
          <a:p>
            <a:pPr lvl="1"/>
            <a:r>
              <a:rPr lang="en-GB" sz="2300" dirty="0"/>
              <a:t>Accessors: </a:t>
            </a:r>
            <a:r>
              <a:rPr lang="en-GB" sz="2300" b="1" dirty="0" err="1">
                <a:solidFill>
                  <a:srgbClr val="7030A0"/>
                </a:solidFill>
              </a:rPr>
              <a:t>getPowerLevel</a:t>
            </a:r>
            <a:r>
              <a:rPr lang="en-GB" sz="2300" dirty="0"/>
              <a:t>, </a:t>
            </a:r>
            <a:r>
              <a:rPr lang="en-GB" sz="2300" b="1" dirty="0" err="1">
                <a:solidFill>
                  <a:srgbClr val="7030A0"/>
                </a:solidFill>
              </a:rPr>
              <a:t>getMaxPower</a:t>
            </a:r>
            <a:r>
              <a:rPr lang="en-GB" sz="2300" dirty="0"/>
              <a:t>, </a:t>
            </a:r>
            <a:r>
              <a:rPr lang="en-GB" sz="2300" b="1" dirty="0" err="1">
                <a:solidFill>
                  <a:srgbClr val="7030A0"/>
                </a:solidFill>
              </a:rPr>
              <a:t>setPowerLevel</a:t>
            </a:r>
            <a:endParaRPr lang="en-GB" sz="2300" b="1" dirty="0">
              <a:solidFill>
                <a:srgbClr val="7030A0"/>
              </a:solidFill>
            </a:endParaRPr>
          </a:p>
          <a:p>
            <a:pPr lvl="1"/>
            <a:endParaRPr lang="en-GB" sz="2300" dirty="0">
              <a:solidFill>
                <a:srgbClr val="C00000"/>
              </a:solidFill>
            </a:endParaRPr>
          </a:p>
        </p:txBody>
      </p:sp>
      <p:pic>
        <p:nvPicPr>
          <p:cNvPr id="1026" name="Picture 2">
            <a:extLst>
              <a:ext uri="{FF2B5EF4-FFF2-40B4-BE49-F238E27FC236}">
                <a16:creationId xmlns:a16="http://schemas.microsoft.com/office/drawing/2014/main" id="{6908D04F-2F56-47BB-8501-AEB3DD067C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8394" y="1632868"/>
            <a:ext cx="3828132" cy="382813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72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0" end="0"/>
                                            </p:txEl>
                                          </p:spTgt>
                                        </p:tgtEl>
                                        <p:attrNameLst>
                                          <p:attrName>ppt_c</p:attrName>
                                        </p:attrNameLst>
                                      </p:cBhvr>
                                      <p:to>
                                        <a:schemeClr val="accent1"/>
                                      </p:to>
                                    </p:animClr>
                                  </p:sub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1" end="1"/>
                                            </p:txEl>
                                          </p:spTgt>
                                        </p:tgtEl>
                                        <p:attrNameLst>
                                          <p:attrName>ppt_c</p:attrName>
                                        </p:attrNameLst>
                                      </p:cBhvr>
                                      <p:to>
                                        <a:schemeClr val="accent1"/>
                                      </p:to>
                                    </p:animClr>
                                  </p:sub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2" end="2"/>
                                            </p:txEl>
                                          </p:spTgt>
                                        </p:tgtEl>
                                        <p:attrNameLst>
                                          <p:attrName>ppt_c</p:attrName>
                                        </p:attrNameLst>
                                      </p:cBhvr>
                                      <p:to>
                                        <a:schemeClr val="accent1"/>
                                      </p:to>
                                    </p:animClr>
                                  </p:sub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3" end="3"/>
                                            </p:txEl>
                                          </p:spTgt>
                                        </p:tgtEl>
                                        <p:attrNameLst>
                                          <p:attrName>ppt_c</p:attrName>
                                        </p:attrNameLst>
                                      </p:cBhvr>
                                      <p:to>
                                        <a:schemeClr val="accent1"/>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4" end="4"/>
                                            </p:txEl>
                                          </p:spTgt>
                                        </p:tgtEl>
                                        <p:attrNameLst>
                                          <p:attrName>ppt_c</p:attrName>
                                        </p:attrNameLst>
                                      </p:cBhvr>
                                      <p:to>
                                        <a:schemeClr val="accent1"/>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5" end="5"/>
                                            </p:txEl>
                                          </p:spTgt>
                                        </p:tgtEl>
                                        <p:attrNameLst>
                                          <p:attrName>ppt_c</p:attrName>
                                        </p:attrNameLst>
                                      </p:cBhvr>
                                      <p:to>
                                        <a:schemeClr val="accent1"/>
                                      </p:to>
                                    </p:animClr>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6" end="6"/>
                                            </p:txEl>
                                          </p:spTgt>
                                        </p:tgtEl>
                                        <p:attrNameLst>
                                          <p:attrName>ppt_c</p:attrName>
                                        </p:attrNameLst>
                                      </p:cBhvr>
                                      <p:to>
                                        <a:schemeClr val="accent1"/>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7" end="7"/>
                                            </p:txEl>
                                          </p:spTgt>
                                        </p:tgtEl>
                                        <p:attrNameLst>
                                          <p:attrName>ppt_c</p:attrName>
                                        </p:attrNameLst>
                                      </p:cBhvr>
                                      <p:to>
                                        <a:schemeClr val="accent1"/>
                                      </p:to>
                                    </p:animClr>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8" end="8"/>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CFA7-BCD5-4C69-AC96-C3B2BF69F013}"/>
              </a:ext>
            </a:extLst>
          </p:cNvPr>
          <p:cNvSpPr>
            <a:spLocks noGrp="1"/>
          </p:cNvSpPr>
          <p:nvPr>
            <p:ph type="title"/>
          </p:nvPr>
        </p:nvSpPr>
        <p:spPr/>
        <p:txBody>
          <a:bodyPr vert="horz" lIns="91440" tIns="45720" rIns="91440" bIns="45720" rtlCol="0" anchor="b">
            <a:normAutofit/>
          </a:bodyPr>
          <a:lstStyle/>
          <a:p>
            <a:r>
              <a:rPr lang="en-GB" dirty="0" err="1"/>
              <a:t>Vario</a:t>
            </a:r>
            <a:r>
              <a:rPr lang="en-GB" dirty="0"/>
              <a:t> – Lamp Class Diagram</a:t>
            </a:r>
          </a:p>
        </p:txBody>
      </p:sp>
      <p:graphicFrame>
        <p:nvGraphicFramePr>
          <p:cNvPr id="16" name="Table 16">
            <a:extLst>
              <a:ext uri="{FF2B5EF4-FFF2-40B4-BE49-F238E27FC236}">
                <a16:creationId xmlns:a16="http://schemas.microsoft.com/office/drawing/2014/main" id="{2B4330B5-6BAE-4C9E-B46E-D117C9F6831C}"/>
              </a:ext>
            </a:extLst>
          </p:cNvPr>
          <p:cNvGraphicFramePr>
            <a:graphicFrameLocks noGrp="1"/>
          </p:cNvGraphicFramePr>
          <p:nvPr>
            <p:ph idx="1"/>
            <p:extLst>
              <p:ext uri="{D42A27DB-BD31-4B8C-83A1-F6EECF244321}">
                <p14:modId xmlns:p14="http://schemas.microsoft.com/office/powerpoint/2010/main" val="2972361790"/>
              </p:ext>
            </p:extLst>
          </p:nvPr>
        </p:nvGraphicFramePr>
        <p:xfrm>
          <a:off x="3716337" y="1648460"/>
          <a:ext cx="4759325" cy="4116809"/>
        </p:xfrm>
        <a:graphic>
          <a:graphicData uri="http://schemas.openxmlformats.org/drawingml/2006/table">
            <a:tbl>
              <a:tblPr firstRow="1" bandRow="1">
                <a:tableStyleId>{5940675A-B579-460E-94D1-54222C63F5DA}</a:tableStyleId>
              </a:tblPr>
              <a:tblGrid>
                <a:gridCol w="4759325">
                  <a:extLst>
                    <a:ext uri="{9D8B030D-6E8A-4147-A177-3AD203B41FA5}">
                      <a16:colId xmlns:a16="http://schemas.microsoft.com/office/drawing/2014/main" val="3955020998"/>
                    </a:ext>
                  </a:extLst>
                </a:gridCol>
              </a:tblGrid>
              <a:tr h="541797">
                <a:tc>
                  <a:txBody>
                    <a:bodyPr/>
                    <a:lstStyle/>
                    <a:p>
                      <a:pPr algn="ctr"/>
                      <a:r>
                        <a:rPr lang="en-GB" sz="2000" b="1" dirty="0" err="1">
                          <a:latin typeface="Consolas" panose="020B0609020204030204" pitchFamily="49" charset="0"/>
                        </a:rPr>
                        <a:t>VarioLamp</a:t>
                      </a:r>
                      <a:endParaRPr lang="en-GB" sz="2000" b="1" dirty="0">
                        <a:latin typeface="Consolas" panose="020B0609020204030204" pitchFamily="49" charset="0"/>
                      </a:endParaRPr>
                    </a:p>
                  </a:txBody>
                  <a:tcPr/>
                </a:tc>
                <a:extLst>
                  <a:ext uri="{0D108BD9-81ED-4DB2-BD59-A6C34878D82A}">
                    <a16:rowId xmlns:a16="http://schemas.microsoft.com/office/drawing/2014/main" val="2626255472"/>
                  </a:ext>
                </a:extLst>
              </a:tr>
              <a:tr h="904461">
                <a:tc>
                  <a:txBody>
                    <a:bodyPr/>
                    <a:lstStyle/>
                    <a:p>
                      <a:r>
                        <a:rPr lang="en-GB" sz="2000" dirty="0">
                          <a:latin typeface="Consolas" panose="020B0609020204030204" pitchFamily="49" charset="0"/>
                        </a:rPr>
                        <a:t>- </a:t>
                      </a:r>
                      <a:r>
                        <a:rPr lang="en-GB" sz="2000" dirty="0" err="1">
                          <a:latin typeface="Consolas" panose="020B0609020204030204" pitchFamily="49" charset="0"/>
                        </a:rPr>
                        <a:t>powerLevel</a:t>
                      </a:r>
                      <a:r>
                        <a:rPr lang="en-GB" sz="2000" dirty="0">
                          <a:latin typeface="Consolas" panose="020B0609020204030204" pitchFamily="49" charset="0"/>
                        </a:rPr>
                        <a:t>: int</a:t>
                      </a:r>
                    </a:p>
                    <a:p>
                      <a:r>
                        <a:rPr lang="en-GB" sz="2000" dirty="0">
                          <a:latin typeface="Consolas" panose="020B0609020204030204" pitchFamily="49" charset="0"/>
                        </a:rPr>
                        <a:t>- </a:t>
                      </a:r>
                      <a:r>
                        <a:rPr lang="en-GB" sz="2000" dirty="0" err="1">
                          <a:latin typeface="Consolas" panose="020B0609020204030204" pitchFamily="49" charset="0"/>
                        </a:rPr>
                        <a:t>maxPower</a:t>
                      </a:r>
                      <a:r>
                        <a:rPr lang="en-GB" sz="2000" dirty="0">
                          <a:latin typeface="Consolas" panose="020B0609020204030204" pitchFamily="49" charset="0"/>
                        </a:rPr>
                        <a:t>: int</a:t>
                      </a:r>
                    </a:p>
                  </a:txBody>
                  <a:tcPr/>
                </a:tc>
                <a:extLst>
                  <a:ext uri="{0D108BD9-81ED-4DB2-BD59-A6C34878D82A}">
                    <a16:rowId xmlns:a16="http://schemas.microsoft.com/office/drawing/2014/main" val="2754224455"/>
                  </a:ext>
                </a:extLst>
              </a:tr>
              <a:tr h="2670551">
                <a:tc>
                  <a:txBody>
                    <a:bodyPr/>
                    <a:lstStyle/>
                    <a:p>
                      <a:r>
                        <a:rPr lang="en-GB" sz="2000" dirty="0">
                          <a:latin typeface="Consolas" panose="020B0609020204030204" pitchFamily="49" charset="0"/>
                        </a:rPr>
                        <a:t>+ </a:t>
                      </a:r>
                      <a:r>
                        <a:rPr lang="en-GB" sz="2000" dirty="0" err="1">
                          <a:latin typeface="Consolas" panose="020B0609020204030204" pitchFamily="49" charset="0"/>
                        </a:rPr>
                        <a:t>VarioLamp</a:t>
                      </a:r>
                      <a:r>
                        <a:rPr lang="en-GB" sz="2000" dirty="0">
                          <a:latin typeface="Consolas" panose="020B0609020204030204" pitchFamily="49" charset="0"/>
                        </a:rPr>
                        <a:t>(int)</a:t>
                      </a:r>
                    </a:p>
                    <a:p>
                      <a:r>
                        <a:rPr lang="en-GB" sz="2000" dirty="0">
                          <a:latin typeface="Consolas" panose="020B0609020204030204" pitchFamily="49" charset="0"/>
                        </a:rPr>
                        <a:t>+ </a:t>
                      </a:r>
                      <a:r>
                        <a:rPr lang="en-GB" sz="2000" dirty="0" err="1">
                          <a:latin typeface="Consolas" panose="020B0609020204030204" pitchFamily="49" charset="0"/>
                        </a:rPr>
                        <a:t>turnOn</a:t>
                      </a:r>
                      <a:r>
                        <a:rPr lang="en-GB" sz="2000" dirty="0">
                          <a:latin typeface="Consolas" panose="020B0609020204030204" pitchFamily="49" charset="0"/>
                        </a:rPr>
                        <a:t>():void</a:t>
                      </a:r>
                    </a:p>
                    <a:p>
                      <a:r>
                        <a:rPr lang="en-GB" sz="2000" dirty="0">
                          <a:latin typeface="Consolas" panose="020B0609020204030204" pitchFamily="49" charset="0"/>
                        </a:rPr>
                        <a:t>+ turnoff():void</a:t>
                      </a:r>
                    </a:p>
                    <a:p>
                      <a:r>
                        <a:rPr lang="en-GB" sz="2000" dirty="0">
                          <a:latin typeface="Consolas" panose="020B0609020204030204" pitchFamily="49" charset="0"/>
                        </a:rPr>
                        <a:t>+ </a:t>
                      </a:r>
                      <a:r>
                        <a:rPr lang="en-GB" sz="2000" dirty="0" err="1">
                          <a:latin typeface="Consolas" panose="020B0609020204030204" pitchFamily="49" charset="0"/>
                        </a:rPr>
                        <a:t>turnUp</a:t>
                      </a:r>
                      <a:r>
                        <a:rPr lang="en-GB" sz="2000" dirty="0">
                          <a:latin typeface="Consolas" panose="020B0609020204030204" pitchFamily="49" charset="0"/>
                        </a:rPr>
                        <a:t>():void</a:t>
                      </a:r>
                    </a:p>
                    <a:p>
                      <a:r>
                        <a:rPr lang="en-GB" sz="2000" dirty="0">
                          <a:latin typeface="Consolas" panose="020B0609020204030204" pitchFamily="49" charset="0"/>
                        </a:rPr>
                        <a:t>+ turndown():void</a:t>
                      </a:r>
                    </a:p>
                    <a:p>
                      <a:r>
                        <a:rPr lang="en-GB" sz="2000" dirty="0">
                          <a:latin typeface="Consolas" panose="020B0609020204030204" pitchFamily="49" charset="0"/>
                        </a:rPr>
                        <a:t>+ </a:t>
                      </a:r>
                      <a:r>
                        <a:rPr lang="en-GB" sz="2000" dirty="0" err="1">
                          <a:latin typeface="Consolas" panose="020B0609020204030204" pitchFamily="49" charset="0"/>
                        </a:rPr>
                        <a:t>getPowerLevel</a:t>
                      </a:r>
                      <a:r>
                        <a:rPr lang="en-GB" sz="2000" dirty="0">
                          <a:latin typeface="Consolas" panose="020B0609020204030204" pitchFamily="49" charset="0"/>
                        </a:rPr>
                        <a:t>(): int</a:t>
                      </a:r>
                    </a:p>
                    <a:p>
                      <a:r>
                        <a:rPr lang="en-GB" sz="2000" dirty="0">
                          <a:latin typeface="Consolas" panose="020B0609020204030204" pitchFamily="49" charset="0"/>
                        </a:rPr>
                        <a:t>+ </a:t>
                      </a:r>
                      <a:r>
                        <a:rPr lang="en-GB" sz="2000" dirty="0" err="1">
                          <a:latin typeface="Consolas" panose="020B0609020204030204" pitchFamily="49" charset="0"/>
                        </a:rPr>
                        <a:t>getMaxPower</a:t>
                      </a:r>
                      <a:r>
                        <a:rPr lang="en-GB" sz="2000" dirty="0">
                          <a:latin typeface="Consolas" panose="020B0609020204030204" pitchFamily="49" charset="0"/>
                        </a:rPr>
                        <a:t>():int</a:t>
                      </a:r>
                    </a:p>
                    <a:p>
                      <a:r>
                        <a:rPr lang="en-GB" sz="2000" dirty="0">
                          <a:latin typeface="Consolas" panose="020B0609020204030204" pitchFamily="49" charset="0"/>
                        </a:rPr>
                        <a:t>+ </a:t>
                      </a:r>
                      <a:r>
                        <a:rPr lang="en-GB" sz="2000" dirty="0" err="1">
                          <a:latin typeface="Consolas" panose="020B0609020204030204" pitchFamily="49" charset="0"/>
                        </a:rPr>
                        <a:t>setPowerLevel</a:t>
                      </a:r>
                      <a:r>
                        <a:rPr lang="en-GB" sz="2000" dirty="0">
                          <a:latin typeface="Consolas" panose="020B0609020204030204" pitchFamily="49" charset="0"/>
                        </a:rPr>
                        <a:t>(int): void</a:t>
                      </a:r>
                    </a:p>
                  </a:txBody>
                  <a:tcPr/>
                </a:tc>
                <a:extLst>
                  <a:ext uri="{0D108BD9-81ED-4DB2-BD59-A6C34878D82A}">
                    <a16:rowId xmlns:a16="http://schemas.microsoft.com/office/drawing/2014/main" val="983177192"/>
                  </a:ext>
                </a:extLst>
              </a:tr>
            </a:tbl>
          </a:graphicData>
        </a:graphic>
      </p:graphicFrame>
    </p:spTree>
    <p:extLst>
      <p:ext uri="{BB962C8B-B14F-4D97-AF65-F5344CB8AC3E}">
        <p14:creationId xmlns:p14="http://schemas.microsoft.com/office/powerpoint/2010/main" val="467894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E585-E61E-4E39-9310-8378854ECBBA}"/>
              </a:ext>
            </a:extLst>
          </p:cNvPr>
          <p:cNvSpPr>
            <a:spLocks noGrp="1"/>
          </p:cNvSpPr>
          <p:nvPr>
            <p:ph type="title"/>
          </p:nvPr>
        </p:nvSpPr>
        <p:spPr/>
        <p:txBody>
          <a:bodyPr vert="horz" lIns="91440" tIns="45720" rIns="91440" bIns="45720" rtlCol="0" anchor="b">
            <a:normAutofit/>
          </a:bodyPr>
          <a:lstStyle/>
          <a:p>
            <a:r>
              <a:rPr lang="en-GB" dirty="0" err="1"/>
              <a:t>VarioLamp</a:t>
            </a:r>
            <a:r>
              <a:rPr lang="en-GB" dirty="0"/>
              <a:t>: Attributes and Constructor</a:t>
            </a:r>
          </a:p>
        </p:txBody>
      </p:sp>
      <p:sp>
        <p:nvSpPr>
          <p:cNvPr id="4" name="Content Placeholder 3">
            <a:extLst>
              <a:ext uri="{FF2B5EF4-FFF2-40B4-BE49-F238E27FC236}">
                <a16:creationId xmlns:a16="http://schemas.microsoft.com/office/drawing/2014/main" id="{3E539BB9-B75B-4377-B394-17B2FF526E9B}"/>
              </a:ext>
            </a:extLst>
          </p:cNvPr>
          <p:cNvSpPr>
            <a:spLocks noGrp="1"/>
          </p:cNvSpPr>
          <p:nvPr>
            <p:ph sz="half" idx="1"/>
          </p:nvPr>
        </p:nvSpPr>
        <p:spPr/>
        <p:txBody>
          <a:bodyPr>
            <a:spAutoFit/>
          </a:bodyPr>
          <a:lstStyle/>
          <a:p>
            <a:pPr>
              <a:lnSpc>
                <a:spcPct val="120000"/>
              </a:lnSpc>
            </a:pPr>
            <a:r>
              <a:rPr lang="en-GB" dirty="0"/>
              <a:t>Two attributes</a:t>
            </a:r>
          </a:p>
          <a:p>
            <a:pPr lvl="1">
              <a:lnSpc>
                <a:spcPct val="120000"/>
              </a:lnSpc>
            </a:pPr>
            <a:r>
              <a:rPr lang="en-GB" sz="2800" dirty="0"/>
              <a:t>One integer to hold </a:t>
            </a:r>
            <a:r>
              <a:rPr lang="en-GB" sz="2800" b="1" dirty="0">
                <a:solidFill>
                  <a:srgbClr val="7030A0"/>
                </a:solidFill>
              </a:rPr>
              <a:t>power level</a:t>
            </a:r>
          </a:p>
          <a:p>
            <a:pPr lvl="1">
              <a:lnSpc>
                <a:spcPct val="120000"/>
              </a:lnSpc>
            </a:pPr>
            <a:r>
              <a:rPr lang="en-GB" sz="2800" dirty="0"/>
              <a:t>Second integer variable to hold </a:t>
            </a:r>
            <a:r>
              <a:rPr lang="en-GB" sz="2800" b="1" dirty="0">
                <a:solidFill>
                  <a:srgbClr val="7030A0"/>
                </a:solidFill>
              </a:rPr>
              <a:t>maximum power level</a:t>
            </a:r>
          </a:p>
          <a:p>
            <a:pPr>
              <a:lnSpc>
                <a:spcPct val="120000"/>
              </a:lnSpc>
              <a:spcBef>
                <a:spcPts val="2400"/>
              </a:spcBef>
            </a:pPr>
            <a:r>
              <a:rPr lang="en-GB" dirty="0"/>
              <a:t>Constructor will set </a:t>
            </a:r>
            <a:r>
              <a:rPr lang="en-GB" b="1" dirty="0">
                <a:solidFill>
                  <a:srgbClr val="7030A0"/>
                </a:solidFill>
              </a:rPr>
              <a:t>power level</a:t>
            </a:r>
            <a:r>
              <a:rPr lang="en-GB" dirty="0">
                <a:solidFill>
                  <a:srgbClr val="7030A0"/>
                </a:solidFill>
              </a:rPr>
              <a:t> </a:t>
            </a:r>
            <a:r>
              <a:rPr lang="en-GB" dirty="0"/>
              <a:t>to zero</a:t>
            </a:r>
          </a:p>
          <a:p>
            <a:pPr lvl="1">
              <a:lnSpc>
                <a:spcPct val="120000"/>
              </a:lnSpc>
            </a:pPr>
            <a:r>
              <a:rPr lang="en-GB" sz="2800" dirty="0"/>
              <a:t>And initialise</a:t>
            </a:r>
            <a:r>
              <a:rPr lang="en-GB" sz="2800" dirty="0">
                <a:solidFill>
                  <a:srgbClr val="7030A0"/>
                </a:solidFill>
              </a:rPr>
              <a:t> </a:t>
            </a:r>
            <a:r>
              <a:rPr lang="en-GB" sz="2800" b="1" dirty="0">
                <a:solidFill>
                  <a:srgbClr val="7030A0"/>
                </a:solidFill>
              </a:rPr>
              <a:t>max power level</a:t>
            </a:r>
            <a:r>
              <a:rPr lang="en-GB" sz="2800" dirty="0">
                <a:solidFill>
                  <a:srgbClr val="7030A0"/>
                </a:solidFill>
              </a:rPr>
              <a:t> </a:t>
            </a:r>
            <a:r>
              <a:rPr lang="en-GB" sz="2800" dirty="0"/>
              <a:t>to value of the parameter</a:t>
            </a:r>
          </a:p>
        </p:txBody>
      </p:sp>
      <p:sp>
        <p:nvSpPr>
          <p:cNvPr id="7" name="Content Placeholder 6">
            <a:extLst>
              <a:ext uri="{FF2B5EF4-FFF2-40B4-BE49-F238E27FC236}">
                <a16:creationId xmlns:a16="http://schemas.microsoft.com/office/drawing/2014/main" id="{0625920F-32CA-4856-9213-FFB629928C7A}"/>
              </a:ext>
            </a:extLst>
          </p:cNvPr>
          <p:cNvSpPr>
            <a:spLocks noGrp="1"/>
          </p:cNvSpPr>
          <p:nvPr>
            <p:ph sz="half" idx="2"/>
          </p:nvPr>
        </p:nvSpPr>
        <p:spPr>
          <a:xfrm>
            <a:off x="6226628" y="1380067"/>
            <a:ext cx="5636080" cy="4796896"/>
          </a:xfrm>
        </p:spPr>
        <p:txBody>
          <a:bodyPr>
            <a:normAutofit/>
          </a:bodyPr>
          <a:lstStyle/>
          <a:p>
            <a:pPr marL="0" indent="0">
              <a:buNone/>
            </a:pPr>
            <a:r>
              <a:rPr lang="en-GB" sz="2000" b="1" dirty="0">
                <a:solidFill>
                  <a:srgbClr val="008000"/>
                </a:solidFill>
                <a:effectLst/>
                <a:latin typeface="Consolas" panose="020B0609020204030204" pitchFamily="49" charset="0"/>
              </a:rPr>
              <a:t>//attributes</a:t>
            </a:r>
            <a:endParaRPr lang="en-GB" sz="2000" b="1" dirty="0">
              <a:solidFill>
                <a:srgbClr val="000000"/>
              </a:solidFill>
              <a:effectLst/>
              <a:latin typeface="Consolas" panose="020B0609020204030204" pitchFamily="49" charset="0"/>
            </a:endParaRPr>
          </a:p>
          <a:p>
            <a:pPr marL="0" indent="0">
              <a:buNone/>
            </a:pPr>
            <a:r>
              <a:rPr lang="en-GB" sz="2000" b="1" dirty="0">
                <a:solidFill>
                  <a:srgbClr val="0000FF"/>
                </a:solidFill>
                <a:effectLst/>
                <a:latin typeface="Consolas" panose="020B0609020204030204" pitchFamily="49" charset="0"/>
              </a:rPr>
              <a:t>private</a:t>
            </a:r>
            <a:r>
              <a:rPr lang="en-GB" sz="2000" b="1" dirty="0">
                <a:solidFill>
                  <a:srgbClr val="000000"/>
                </a:solidFill>
                <a:effectLst/>
                <a:latin typeface="Consolas" panose="020B0609020204030204" pitchFamily="49" charset="0"/>
              </a:rPr>
              <a:t> </a:t>
            </a:r>
            <a:r>
              <a:rPr lang="en-GB" sz="2000" b="1" dirty="0">
                <a:solidFill>
                  <a:srgbClr val="267F99"/>
                </a:solidFill>
                <a:effectLst/>
                <a:latin typeface="Consolas" panose="020B0609020204030204" pitchFamily="49" charset="0"/>
              </a:rPr>
              <a:t>int</a:t>
            </a:r>
            <a:r>
              <a:rPr lang="en-GB" sz="2000" b="1" dirty="0">
                <a:solidFill>
                  <a:srgbClr val="000000"/>
                </a:solidFill>
                <a:effectLst/>
                <a:latin typeface="Consolas" panose="020B0609020204030204" pitchFamily="49" charset="0"/>
              </a:rPr>
              <a:t> </a:t>
            </a:r>
            <a:r>
              <a:rPr lang="en-GB" sz="2000" b="1" dirty="0" err="1">
                <a:solidFill>
                  <a:srgbClr val="001080"/>
                </a:solidFill>
                <a:effectLst/>
                <a:latin typeface="Consolas" panose="020B0609020204030204" pitchFamily="49" charset="0"/>
              </a:rPr>
              <a:t>powerLevel</a:t>
            </a:r>
            <a:r>
              <a:rPr lang="en-GB" sz="2000" b="1" dirty="0">
                <a:solidFill>
                  <a:srgbClr val="000000"/>
                </a:solidFill>
                <a:effectLst/>
                <a:latin typeface="Consolas" panose="020B0609020204030204" pitchFamily="49" charset="0"/>
              </a:rPr>
              <a:t>;</a:t>
            </a:r>
          </a:p>
          <a:p>
            <a:pPr marL="0" indent="0">
              <a:buNone/>
            </a:pPr>
            <a:r>
              <a:rPr lang="en-GB" sz="2000" b="1" dirty="0">
                <a:solidFill>
                  <a:srgbClr val="0000FF"/>
                </a:solidFill>
                <a:effectLst/>
                <a:latin typeface="Consolas" panose="020B0609020204030204" pitchFamily="49" charset="0"/>
              </a:rPr>
              <a:t>private</a:t>
            </a:r>
            <a:r>
              <a:rPr lang="en-GB" sz="2000" b="1" dirty="0">
                <a:solidFill>
                  <a:srgbClr val="000000"/>
                </a:solidFill>
                <a:effectLst/>
                <a:latin typeface="Consolas" panose="020B0609020204030204" pitchFamily="49" charset="0"/>
              </a:rPr>
              <a:t> </a:t>
            </a:r>
            <a:r>
              <a:rPr lang="en-GB" sz="2000" b="1" dirty="0">
                <a:solidFill>
                  <a:srgbClr val="267F99"/>
                </a:solidFill>
                <a:effectLst/>
                <a:latin typeface="Consolas" panose="020B0609020204030204" pitchFamily="49" charset="0"/>
              </a:rPr>
              <a:t>int</a:t>
            </a:r>
            <a:r>
              <a:rPr lang="en-GB" sz="2000" b="1" dirty="0">
                <a:solidFill>
                  <a:srgbClr val="000000"/>
                </a:solidFill>
                <a:effectLst/>
                <a:latin typeface="Consolas" panose="020B0609020204030204" pitchFamily="49" charset="0"/>
              </a:rPr>
              <a:t> </a:t>
            </a:r>
            <a:r>
              <a:rPr lang="en-GB" sz="2000" b="1" dirty="0" err="1">
                <a:solidFill>
                  <a:srgbClr val="001080"/>
                </a:solidFill>
                <a:effectLst/>
                <a:latin typeface="Consolas" panose="020B0609020204030204" pitchFamily="49" charset="0"/>
              </a:rPr>
              <a:t>maxPowerLevel</a:t>
            </a:r>
            <a:r>
              <a:rPr lang="en-GB" sz="2000" b="1" dirty="0">
                <a:solidFill>
                  <a:srgbClr val="000000"/>
                </a:solidFill>
                <a:effectLst/>
                <a:latin typeface="Consolas" panose="020B0609020204030204" pitchFamily="49" charset="0"/>
              </a:rPr>
              <a:t>;</a:t>
            </a:r>
          </a:p>
          <a:p>
            <a:pPr marL="0" indent="0">
              <a:buNone/>
            </a:pPr>
            <a:br>
              <a:rPr lang="en-GB" sz="2000" b="1" dirty="0">
                <a:solidFill>
                  <a:srgbClr val="000000"/>
                </a:solidFill>
                <a:effectLst/>
                <a:latin typeface="Consolas" panose="020B0609020204030204" pitchFamily="49" charset="0"/>
              </a:rPr>
            </a:br>
            <a:r>
              <a:rPr lang="en-GB" sz="2000" b="1" dirty="0">
                <a:solidFill>
                  <a:srgbClr val="008000"/>
                </a:solidFill>
                <a:effectLst/>
                <a:latin typeface="Consolas" panose="020B0609020204030204" pitchFamily="49" charset="0"/>
              </a:rPr>
              <a:t>//constructor</a:t>
            </a:r>
            <a:endParaRPr lang="en-GB" sz="2000" b="1" dirty="0">
              <a:solidFill>
                <a:srgbClr val="000000"/>
              </a:solidFill>
              <a:effectLst/>
              <a:latin typeface="Consolas" panose="020B0609020204030204" pitchFamily="49" charset="0"/>
            </a:endParaRPr>
          </a:p>
          <a:p>
            <a:pPr marL="0" indent="0">
              <a:buNone/>
            </a:pPr>
            <a:r>
              <a:rPr lang="en-GB" sz="2000" b="1" dirty="0">
                <a:solidFill>
                  <a:srgbClr val="0000FF"/>
                </a:solidFill>
                <a:effectLst/>
                <a:latin typeface="Consolas" panose="020B0609020204030204" pitchFamily="49" charset="0"/>
              </a:rPr>
              <a:t>public</a:t>
            </a:r>
            <a:r>
              <a:rPr lang="en-GB" sz="2000" b="1" dirty="0">
                <a:solidFill>
                  <a:srgbClr val="000000"/>
                </a:solidFill>
                <a:effectLst/>
                <a:latin typeface="Consolas" panose="020B0609020204030204" pitchFamily="49" charset="0"/>
              </a:rPr>
              <a:t> </a:t>
            </a:r>
            <a:r>
              <a:rPr lang="en-GB" sz="2000" b="1" dirty="0" err="1">
                <a:solidFill>
                  <a:srgbClr val="795E26"/>
                </a:solidFill>
                <a:effectLst/>
                <a:latin typeface="Consolas" panose="020B0609020204030204" pitchFamily="49" charset="0"/>
              </a:rPr>
              <a:t>VarioLamp</a:t>
            </a:r>
            <a:r>
              <a:rPr lang="en-GB" sz="2000" b="1" dirty="0">
                <a:solidFill>
                  <a:srgbClr val="000000"/>
                </a:solidFill>
                <a:effectLst/>
                <a:latin typeface="Consolas" panose="020B0609020204030204" pitchFamily="49" charset="0"/>
              </a:rPr>
              <a:t>(</a:t>
            </a:r>
            <a:r>
              <a:rPr lang="en-GB" sz="2000" b="1" dirty="0">
                <a:solidFill>
                  <a:srgbClr val="267F99"/>
                </a:solidFill>
                <a:effectLst/>
                <a:latin typeface="Consolas" panose="020B0609020204030204" pitchFamily="49" charset="0"/>
              </a:rPr>
              <a:t>int</a:t>
            </a:r>
            <a:r>
              <a:rPr lang="en-GB" sz="2000" b="1" dirty="0">
                <a:solidFill>
                  <a:srgbClr val="000000"/>
                </a:solidFill>
                <a:effectLst/>
                <a:latin typeface="Consolas" panose="020B0609020204030204" pitchFamily="49" charset="0"/>
              </a:rPr>
              <a:t> </a:t>
            </a:r>
            <a:r>
              <a:rPr lang="en-GB" sz="2000" b="1" dirty="0" err="1">
                <a:solidFill>
                  <a:srgbClr val="000000"/>
                </a:solidFill>
                <a:effectLst/>
                <a:latin typeface="Consolas" panose="020B0609020204030204" pitchFamily="49" charset="0"/>
              </a:rPr>
              <a:t>maxLevel</a:t>
            </a:r>
            <a:r>
              <a:rPr lang="en-GB" sz="2000" b="1" dirty="0">
                <a:solidFill>
                  <a:srgbClr val="000000"/>
                </a:solidFill>
                <a:effectLst/>
                <a:latin typeface="Consolas" panose="020B0609020204030204" pitchFamily="49" charset="0"/>
              </a:rPr>
              <a:t>)</a:t>
            </a:r>
          </a:p>
          <a:p>
            <a:pPr marL="0" indent="0">
              <a:buNone/>
            </a:pPr>
            <a:r>
              <a:rPr lang="en-GB" sz="2000" b="1" dirty="0">
                <a:solidFill>
                  <a:srgbClr val="000000"/>
                </a:solidFill>
                <a:effectLst/>
                <a:latin typeface="Consolas" panose="020B0609020204030204" pitchFamily="49" charset="0"/>
              </a:rPr>
              <a:t>{</a:t>
            </a:r>
          </a:p>
          <a:p>
            <a:pPr marL="0" indent="0">
              <a:buNone/>
            </a:pPr>
            <a:r>
              <a:rPr lang="en-GB" sz="2000" b="1" dirty="0">
                <a:solidFill>
                  <a:srgbClr val="000000"/>
                </a:solidFill>
                <a:effectLst/>
                <a:latin typeface="Consolas" panose="020B0609020204030204" pitchFamily="49" charset="0"/>
              </a:rPr>
              <a:t>    </a:t>
            </a:r>
            <a:r>
              <a:rPr lang="en-GB" sz="2000" b="1" dirty="0" err="1">
                <a:solidFill>
                  <a:srgbClr val="000000"/>
                </a:solidFill>
                <a:effectLst/>
                <a:latin typeface="Consolas" panose="020B0609020204030204" pitchFamily="49" charset="0"/>
              </a:rPr>
              <a:t>powerLevel</a:t>
            </a:r>
            <a:r>
              <a:rPr lang="en-GB" sz="2000" b="1" dirty="0">
                <a:solidFill>
                  <a:srgbClr val="000000"/>
                </a:solidFill>
                <a:effectLst/>
                <a:latin typeface="Consolas" panose="020B0609020204030204" pitchFamily="49" charset="0"/>
              </a:rPr>
              <a:t> = </a:t>
            </a:r>
            <a:r>
              <a:rPr lang="en-GB" sz="2000" b="1" dirty="0">
                <a:solidFill>
                  <a:srgbClr val="098658"/>
                </a:solidFill>
                <a:effectLst/>
                <a:latin typeface="Consolas" panose="020B0609020204030204" pitchFamily="49" charset="0"/>
              </a:rPr>
              <a:t>0</a:t>
            </a:r>
            <a:r>
              <a:rPr lang="en-GB" sz="2000" b="1" dirty="0">
                <a:solidFill>
                  <a:srgbClr val="000000"/>
                </a:solidFill>
                <a:effectLst/>
                <a:latin typeface="Consolas" panose="020B0609020204030204" pitchFamily="49" charset="0"/>
              </a:rPr>
              <a:t>; </a:t>
            </a:r>
            <a:r>
              <a:rPr lang="en-GB" sz="2000" b="1" dirty="0">
                <a:solidFill>
                  <a:srgbClr val="008000"/>
                </a:solidFill>
                <a:effectLst/>
                <a:latin typeface="Consolas" panose="020B0609020204030204" pitchFamily="49" charset="0"/>
              </a:rPr>
              <a:t>// initially off</a:t>
            </a:r>
            <a:endParaRPr lang="en-GB" sz="2000" b="1" dirty="0">
              <a:solidFill>
                <a:srgbClr val="000000"/>
              </a:solidFill>
              <a:effectLst/>
              <a:latin typeface="Consolas" panose="020B0609020204030204" pitchFamily="49" charset="0"/>
            </a:endParaRPr>
          </a:p>
          <a:p>
            <a:pPr marL="0" indent="0">
              <a:buNone/>
            </a:pPr>
            <a:r>
              <a:rPr lang="en-GB" sz="2000" b="1" dirty="0">
                <a:solidFill>
                  <a:srgbClr val="000000"/>
                </a:solidFill>
                <a:effectLst/>
                <a:latin typeface="Consolas" panose="020B0609020204030204" pitchFamily="49" charset="0"/>
              </a:rPr>
              <a:t>    </a:t>
            </a:r>
            <a:r>
              <a:rPr lang="en-GB" sz="2000" b="1" dirty="0" err="1">
                <a:solidFill>
                  <a:srgbClr val="000000"/>
                </a:solidFill>
                <a:effectLst/>
                <a:latin typeface="Consolas" panose="020B0609020204030204" pitchFamily="49" charset="0"/>
              </a:rPr>
              <a:t>maxPowerLevel</a:t>
            </a:r>
            <a:r>
              <a:rPr lang="en-GB" sz="2000" b="1" dirty="0">
                <a:solidFill>
                  <a:srgbClr val="000000"/>
                </a:solidFill>
                <a:effectLst/>
                <a:latin typeface="Consolas" panose="020B0609020204030204" pitchFamily="49" charset="0"/>
              </a:rPr>
              <a:t> = </a:t>
            </a:r>
            <a:r>
              <a:rPr lang="en-GB" sz="2000" b="1" dirty="0" err="1">
                <a:solidFill>
                  <a:srgbClr val="000000"/>
                </a:solidFill>
                <a:effectLst/>
                <a:latin typeface="Consolas" panose="020B0609020204030204" pitchFamily="49" charset="0"/>
              </a:rPr>
              <a:t>maxLevel</a:t>
            </a:r>
            <a:r>
              <a:rPr lang="en-GB" sz="2000" b="1" dirty="0">
                <a:solidFill>
                  <a:srgbClr val="000000"/>
                </a:solidFill>
                <a:effectLst/>
                <a:latin typeface="Consolas" panose="020B0609020204030204" pitchFamily="49" charset="0"/>
              </a:rPr>
              <a:t>;</a:t>
            </a:r>
          </a:p>
          <a:p>
            <a:pPr marL="0" indent="0">
              <a:buNone/>
            </a:pPr>
            <a:r>
              <a:rPr lang="en-GB" sz="2000" b="1" dirty="0">
                <a:solidFill>
                  <a:srgbClr val="000000"/>
                </a:solidFill>
                <a:effectLst/>
                <a:latin typeface="Consolas" panose="020B0609020204030204" pitchFamily="49" charset="0"/>
              </a:rPr>
              <a:t>}</a:t>
            </a:r>
            <a:br>
              <a:rPr lang="en-GB" sz="2000" b="1" dirty="0">
                <a:solidFill>
                  <a:srgbClr val="000000"/>
                </a:solidFill>
                <a:effectLst/>
                <a:latin typeface="Consolas" panose="020B0609020204030204" pitchFamily="49" charset="0"/>
              </a:rPr>
            </a:br>
            <a:endParaRPr lang="en-GB" sz="2000" b="1" dirty="0">
              <a:solidFill>
                <a:srgbClr val="000000"/>
              </a:solidFill>
              <a:effectLst/>
              <a:latin typeface="Consolas" panose="020B0609020204030204" pitchFamily="49" charset="0"/>
            </a:endParaRPr>
          </a:p>
          <a:p>
            <a:pPr marL="0" indent="0">
              <a:buNone/>
            </a:pPr>
            <a:endParaRPr lang="en-GB" sz="2000" b="1" dirty="0"/>
          </a:p>
        </p:txBody>
      </p:sp>
    </p:spTree>
    <p:extLst>
      <p:ext uri="{BB962C8B-B14F-4D97-AF65-F5344CB8AC3E}">
        <p14:creationId xmlns:p14="http://schemas.microsoft.com/office/powerpoint/2010/main" val="123270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chemeClr val="accent1"/>
                                      </p:to>
                                    </p:animClr>
                                  </p:sub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chemeClr val="accent1"/>
                                      </p:to>
                                    </p:animClr>
                                  </p:sub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chemeClr val="accent1"/>
                                      </p:to>
                                    </p:animClr>
                                  </p:sub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E585-E61E-4E39-9310-8378854ECBBA}"/>
              </a:ext>
            </a:extLst>
          </p:cNvPr>
          <p:cNvSpPr>
            <a:spLocks noGrp="1"/>
          </p:cNvSpPr>
          <p:nvPr>
            <p:ph type="title"/>
          </p:nvPr>
        </p:nvSpPr>
        <p:spPr/>
        <p:txBody>
          <a:bodyPr vert="horz" lIns="91440" tIns="45720" rIns="91440" bIns="45720" rtlCol="0" anchor="b">
            <a:normAutofit/>
          </a:bodyPr>
          <a:lstStyle/>
          <a:p>
            <a:r>
              <a:rPr lang="en-GB" dirty="0" err="1"/>
              <a:t>VarioLamp</a:t>
            </a:r>
            <a:r>
              <a:rPr lang="en-GB" dirty="0"/>
              <a:t>: Behaviours</a:t>
            </a:r>
          </a:p>
        </p:txBody>
      </p:sp>
      <p:sp>
        <p:nvSpPr>
          <p:cNvPr id="4" name="Content Placeholder 3">
            <a:extLst>
              <a:ext uri="{FF2B5EF4-FFF2-40B4-BE49-F238E27FC236}">
                <a16:creationId xmlns:a16="http://schemas.microsoft.com/office/drawing/2014/main" id="{3E539BB9-B75B-4377-B394-17B2FF526E9B}"/>
              </a:ext>
            </a:extLst>
          </p:cNvPr>
          <p:cNvSpPr>
            <a:spLocks noGrp="1"/>
          </p:cNvSpPr>
          <p:nvPr>
            <p:ph sz="half" idx="1"/>
          </p:nvPr>
        </p:nvSpPr>
        <p:spPr>
          <a:xfrm>
            <a:off x="383720" y="1380067"/>
            <a:ext cx="5356680" cy="5014193"/>
          </a:xfrm>
        </p:spPr>
        <p:txBody>
          <a:bodyPr>
            <a:spAutoFit/>
          </a:bodyPr>
          <a:lstStyle/>
          <a:p>
            <a:r>
              <a:rPr lang="en-GB" sz="2400" dirty="0"/>
              <a:t>Turning lamp on, sets power level to 1</a:t>
            </a:r>
          </a:p>
          <a:p>
            <a:pPr>
              <a:spcBef>
                <a:spcPts val="2400"/>
              </a:spcBef>
            </a:pPr>
            <a:r>
              <a:rPr lang="en-GB" sz="2400" dirty="0"/>
              <a:t>Turning lamp off, sets power level to 0</a:t>
            </a:r>
          </a:p>
          <a:p>
            <a:pPr>
              <a:spcBef>
                <a:spcPts val="1800"/>
              </a:spcBef>
            </a:pPr>
            <a:r>
              <a:rPr lang="en-GB" sz="2400" dirty="0"/>
              <a:t>Turning lamp up, increases power level by 1</a:t>
            </a:r>
          </a:p>
          <a:p>
            <a:pPr lvl="1"/>
            <a:r>
              <a:rPr lang="en-GB" dirty="0"/>
              <a:t>Only of not already at max power level</a:t>
            </a:r>
          </a:p>
          <a:p>
            <a:r>
              <a:rPr lang="en-GB" sz="2400" dirty="0"/>
              <a:t>Turning lamp down, decreases power level by 1</a:t>
            </a:r>
          </a:p>
          <a:p>
            <a:pPr lvl="1"/>
            <a:r>
              <a:rPr lang="en-GB" dirty="0"/>
              <a:t>Only if not already off, i.e. power level is 0</a:t>
            </a:r>
          </a:p>
          <a:p>
            <a:pPr lvl="1"/>
            <a:endParaRPr lang="en-GB" dirty="0"/>
          </a:p>
        </p:txBody>
      </p:sp>
      <p:sp>
        <p:nvSpPr>
          <p:cNvPr id="3" name="Content Placeholder 2">
            <a:extLst>
              <a:ext uri="{FF2B5EF4-FFF2-40B4-BE49-F238E27FC236}">
                <a16:creationId xmlns:a16="http://schemas.microsoft.com/office/drawing/2014/main" id="{7E620886-90EA-441D-8D86-2C0A964D7AC8}"/>
              </a:ext>
            </a:extLst>
          </p:cNvPr>
          <p:cNvSpPr>
            <a:spLocks noGrp="1"/>
          </p:cNvSpPr>
          <p:nvPr>
            <p:ph sz="half" idx="2"/>
          </p:nvPr>
        </p:nvSpPr>
        <p:spPr/>
        <p:txBody>
          <a:bodyPr>
            <a:normAutofit fontScale="62500" lnSpcReduction="20000"/>
          </a:bodyPr>
          <a:lstStyle/>
          <a:p>
            <a:pPr marL="0" indent="0">
              <a:buNone/>
            </a:pPr>
            <a:r>
              <a:rPr lang="en-GB" b="1" dirty="0">
                <a:solidFill>
                  <a:srgbClr val="0000FF"/>
                </a:solidFill>
                <a:effectLst/>
                <a:latin typeface="Consolas" panose="020B0609020204030204" pitchFamily="49" charset="0"/>
              </a:rPr>
              <a:t>public</a:t>
            </a:r>
            <a:r>
              <a:rPr lang="en-GB" b="1" dirty="0">
                <a:solidFill>
                  <a:srgbClr val="000000"/>
                </a:solidFill>
                <a:effectLst/>
                <a:latin typeface="Consolas" panose="020B0609020204030204" pitchFamily="49" charset="0"/>
              </a:rPr>
              <a:t> </a:t>
            </a:r>
            <a:r>
              <a:rPr lang="en-GB" b="1" dirty="0">
                <a:solidFill>
                  <a:srgbClr val="267F99"/>
                </a:solidFill>
                <a:effectLst/>
                <a:latin typeface="Consolas" panose="020B0609020204030204" pitchFamily="49" charset="0"/>
              </a:rPr>
              <a:t>void</a:t>
            </a:r>
            <a:r>
              <a:rPr lang="en-GB" b="1" dirty="0">
                <a:solidFill>
                  <a:srgbClr val="000000"/>
                </a:solidFill>
                <a:effectLst/>
                <a:latin typeface="Consolas" panose="020B0609020204030204" pitchFamily="49" charset="0"/>
              </a:rPr>
              <a:t> </a:t>
            </a:r>
            <a:r>
              <a:rPr lang="en-GB" b="1" dirty="0" err="1">
                <a:solidFill>
                  <a:srgbClr val="795E26"/>
                </a:solidFill>
                <a:effectLst/>
                <a:latin typeface="Consolas" panose="020B0609020204030204" pitchFamily="49" charset="0"/>
              </a:rPr>
              <a:t>turnOn</a:t>
            </a:r>
            <a:r>
              <a:rPr lang="en-GB" b="1" dirty="0">
                <a:solidFill>
                  <a:srgbClr val="000000"/>
                </a:solidFill>
                <a:effectLst/>
                <a:latin typeface="Consolas" panose="020B0609020204030204" pitchFamily="49" charset="0"/>
              </a:rPr>
              <a:t>() { </a:t>
            </a:r>
            <a:r>
              <a:rPr lang="en-GB" b="1" dirty="0" err="1">
                <a:solidFill>
                  <a:srgbClr val="000000"/>
                </a:solidFill>
                <a:effectLst/>
                <a:latin typeface="Consolas" panose="020B0609020204030204" pitchFamily="49" charset="0"/>
              </a:rPr>
              <a:t>powerLevel</a:t>
            </a:r>
            <a:r>
              <a:rPr lang="en-GB" b="1" dirty="0">
                <a:solidFill>
                  <a:srgbClr val="000000"/>
                </a:solidFill>
                <a:effectLst/>
                <a:latin typeface="Consolas" panose="020B0609020204030204" pitchFamily="49" charset="0"/>
              </a:rPr>
              <a:t> = </a:t>
            </a:r>
            <a:r>
              <a:rPr lang="en-GB" b="1" dirty="0">
                <a:solidFill>
                  <a:srgbClr val="098658"/>
                </a:solidFill>
                <a:effectLst/>
                <a:latin typeface="Consolas" panose="020B0609020204030204" pitchFamily="49" charset="0"/>
              </a:rPr>
              <a:t>1</a:t>
            </a:r>
            <a:r>
              <a:rPr lang="en-GB" b="1" dirty="0">
                <a:solidFill>
                  <a:srgbClr val="000000"/>
                </a:solidFill>
                <a:effectLst/>
                <a:latin typeface="Consolas" panose="020B0609020204030204" pitchFamily="49" charset="0"/>
              </a:rPr>
              <a:t>; }</a:t>
            </a:r>
          </a:p>
          <a:p>
            <a:pPr marL="0" indent="0">
              <a:buNone/>
            </a:pPr>
            <a:br>
              <a:rPr lang="en-GB" b="1" dirty="0">
                <a:solidFill>
                  <a:srgbClr val="000000"/>
                </a:solidFill>
                <a:effectLst/>
                <a:latin typeface="Consolas" panose="020B0609020204030204" pitchFamily="49" charset="0"/>
              </a:rPr>
            </a:br>
            <a:r>
              <a:rPr lang="en-GB" b="1" dirty="0">
                <a:solidFill>
                  <a:srgbClr val="0000FF"/>
                </a:solidFill>
                <a:effectLst/>
                <a:latin typeface="Consolas" panose="020B0609020204030204" pitchFamily="49" charset="0"/>
              </a:rPr>
              <a:t>public</a:t>
            </a:r>
            <a:r>
              <a:rPr lang="en-GB" b="1" dirty="0">
                <a:solidFill>
                  <a:srgbClr val="000000"/>
                </a:solidFill>
                <a:effectLst/>
                <a:latin typeface="Consolas" panose="020B0609020204030204" pitchFamily="49" charset="0"/>
              </a:rPr>
              <a:t> </a:t>
            </a:r>
            <a:r>
              <a:rPr lang="en-GB" b="1" dirty="0">
                <a:solidFill>
                  <a:srgbClr val="267F99"/>
                </a:solidFill>
                <a:effectLst/>
                <a:latin typeface="Consolas" panose="020B0609020204030204" pitchFamily="49" charset="0"/>
              </a:rPr>
              <a:t>void</a:t>
            </a:r>
            <a:r>
              <a:rPr lang="en-GB" b="1" dirty="0">
                <a:solidFill>
                  <a:srgbClr val="000000"/>
                </a:solidFill>
                <a:effectLst/>
                <a:latin typeface="Consolas" panose="020B0609020204030204" pitchFamily="49" charset="0"/>
              </a:rPr>
              <a:t> </a:t>
            </a:r>
            <a:r>
              <a:rPr lang="en-GB" b="1" dirty="0" err="1">
                <a:solidFill>
                  <a:srgbClr val="795E26"/>
                </a:solidFill>
                <a:effectLst/>
                <a:latin typeface="Consolas" panose="020B0609020204030204" pitchFamily="49" charset="0"/>
              </a:rPr>
              <a:t>turnOff</a:t>
            </a:r>
            <a:r>
              <a:rPr lang="en-GB" b="1" dirty="0">
                <a:solidFill>
                  <a:srgbClr val="000000"/>
                </a:solidFill>
                <a:effectLst/>
                <a:latin typeface="Consolas" panose="020B0609020204030204" pitchFamily="49" charset="0"/>
              </a:rPr>
              <a:t>() { </a:t>
            </a:r>
            <a:r>
              <a:rPr lang="en-GB" b="1" dirty="0" err="1">
                <a:solidFill>
                  <a:srgbClr val="000000"/>
                </a:solidFill>
                <a:effectLst/>
                <a:latin typeface="Consolas" panose="020B0609020204030204" pitchFamily="49" charset="0"/>
              </a:rPr>
              <a:t>powerLevel</a:t>
            </a:r>
            <a:r>
              <a:rPr lang="en-GB" b="1" dirty="0">
                <a:solidFill>
                  <a:srgbClr val="000000"/>
                </a:solidFill>
                <a:effectLst/>
                <a:latin typeface="Consolas" panose="020B0609020204030204" pitchFamily="49" charset="0"/>
              </a:rPr>
              <a:t> = </a:t>
            </a:r>
            <a:r>
              <a:rPr lang="en-GB" b="1" dirty="0">
                <a:solidFill>
                  <a:srgbClr val="098658"/>
                </a:solidFill>
                <a:effectLst/>
                <a:latin typeface="Consolas" panose="020B0609020204030204" pitchFamily="49" charset="0"/>
              </a:rPr>
              <a:t>0</a:t>
            </a:r>
            <a:r>
              <a:rPr lang="en-GB" b="1" dirty="0">
                <a:solidFill>
                  <a:srgbClr val="000000"/>
                </a:solidFill>
                <a:effectLst/>
                <a:latin typeface="Consolas" panose="020B0609020204030204" pitchFamily="49" charset="0"/>
              </a:rPr>
              <a:t>; }</a:t>
            </a:r>
          </a:p>
          <a:p>
            <a:pPr marL="0" indent="0">
              <a:buNone/>
            </a:pPr>
            <a:br>
              <a:rPr lang="en-GB" b="1" dirty="0">
                <a:solidFill>
                  <a:srgbClr val="000000"/>
                </a:solidFill>
                <a:effectLst/>
                <a:latin typeface="Consolas" panose="020B0609020204030204" pitchFamily="49" charset="0"/>
              </a:rPr>
            </a:br>
            <a:r>
              <a:rPr lang="en-GB" b="1" dirty="0">
                <a:solidFill>
                  <a:srgbClr val="0000FF"/>
                </a:solidFill>
                <a:effectLst/>
                <a:latin typeface="Consolas" panose="020B0609020204030204" pitchFamily="49" charset="0"/>
              </a:rPr>
              <a:t>public</a:t>
            </a:r>
            <a:r>
              <a:rPr lang="en-GB" b="1" dirty="0">
                <a:solidFill>
                  <a:srgbClr val="000000"/>
                </a:solidFill>
                <a:effectLst/>
                <a:latin typeface="Consolas" panose="020B0609020204030204" pitchFamily="49" charset="0"/>
              </a:rPr>
              <a:t> </a:t>
            </a:r>
            <a:r>
              <a:rPr lang="en-GB" b="1" dirty="0">
                <a:solidFill>
                  <a:srgbClr val="267F99"/>
                </a:solidFill>
                <a:effectLst/>
                <a:latin typeface="Consolas" panose="020B0609020204030204" pitchFamily="49" charset="0"/>
              </a:rPr>
              <a:t>void</a:t>
            </a:r>
            <a:r>
              <a:rPr lang="en-GB" b="1" dirty="0">
                <a:solidFill>
                  <a:srgbClr val="000000"/>
                </a:solidFill>
                <a:effectLst/>
                <a:latin typeface="Consolas" panose="020B0609020204030204" pitchFamily="49" charset="0"/>
              </a:rPr>
              <a:t> </a:t>
            </a:r>
            <a:r>
              <a:rPr lang="en-GB" b="1" dirty="0" err="1">
                <a:solidFill>
                  <a:srgbClr val="795E26"/>
                </a:solidFill>
                <a:effectLst/>
                <a:latin typeface="Consolas" panose="020B0609020204030204" pitchFamily="49" charset="0"/>
              </a:rPr>
              <a:t>turnUp</a:t>
            </a:r>
            <a:r>
              <a:rPr lang="en-GB" b="1" dirty="0">
                <a:solidFill>
                  <a:srgbClr val="000000"/>
                </a:solidFill>
                <a:effectLst/>
                <a:latin typeface="Consolas" panose="020B0609020204030204" pitchFamily="49" charset="0"/>
              </a:rPr>
              <a:t>() { </a:t>
            </a:r>
          </a:p>
          <a:p>
            <a:pPr marL="0" indent="0">
              <a:buNone/>
            </a:pPr>
            <a:r>
              <a:rPr lang="en-GB" b="1" dirty="0">
                <a:solidFill>
                  <a:srgbClr val="000000"/>
                </a:solidFill>
                <a:effectLst/>
                <a:latin typeface="Consolas" panose="020B0609020204030204" pitchFamily="49" charset="0"/>
              </a:rPr>
              <a:t>    </a:t>
            </a:r>
            <a:r>
              <a:rPr lang="en-GB" b="1" dirty="0">
                <a:solidFill>
                  <a:srgbClr val="AF00DB"/>
                </a:solidFill>
                <a:effectLst/>
                <a:latin typeface="Consolas" panose="020B0609020204030204" pitchFamily="49" charset="0"/>
              </a:rPr>
              <a:t>if</a:t>
            </a:r>
            <a:r>
              <a:rPr lang="en-GB" b="1" dirty="0">
                <a:solidFill>
                  <a:srgbClr val="000000"/>
                </a:solidFill>
                <a:effectLst/>
                <a:latin typeface="Consolas" panose="020B0609020204030204" pitchFamily="49" charset="0"/>
              </a:rPr>
              <a:t> (</a:t>
            </a:r>
            <a:r>
              <a:rPr lang="en-GB" b="1" dirty="0" err="1">
                <a:solidFill>
                  <a:srgbClr val="000000"/>
                </a:solidFill>
                <a:effectLst/>
                <a:latin typeface="Consolas" panose="020B0609020204030204" pitchFamily="49" charset="0"/>
              </a:rPr>
              <a:t>powerLevel</a:t>
            </a:r>
            <a:r>
              <a:rPr lang="en-GB" b="1" dirty="0">
                <a:solidFill>
                  <a:srgbClr val="000000"/>
                </a:solidFill>
                <a:effectLst/>
                <a:latin typeface="Consolas" panose="020B0609020204030204" pitchFamily="49" charset="0"/>
              </a:rPr>
              <a:t> != </a:t>
            </a:r>
            <a:r>
              <a:rPr lang="en-GB" b="1" dirty="0" err="1">
                <a:solidFill>
                  <a:srgbClr val="000000"/>
                </a:solidFill>
                <a:effectLst/>
                <a:latin typeface="Consolas" panose="020B0609020204030204" pitchFamily="49" charset="0"/>
              </a:rPr>
              <a:t>maxPowerLevel</a:t>
            </a:r>
            <a:r>
              <a:rPr lang="en-GB" b="1" dirty="0">
                <a:solidFill>
                  <a:srgbClr val="000000"/>
                </a:solidFill>
                <a:effectLst/>
                <a:latin typeface="Consolas" panose="020B0609020204030204" pitchFamily="49" charset="0"/>
              </a:rPr>
              <a:t>) {</a:t>
            </a:r>
          </a:p>
          <a:p>
            <a:pPr marL="0" indent="0">
              <a:buNone/>
            </a:pPr>
            <a:r>
              <a:rPr lang="en-GB" b="1" dirty="0">
                <a:solidFill>
                  <a:srgbClr val="000000"/>
                </a:solidFill>
                <a:effectLst/>
                <a:latin typeface="Consolas" panose="020B0609020204030204" pitchFamily="49" charset="0"/>
              </a:rPr>
              <a:t>        </a:t>
            </a:r>
            <a:r>
              <a:rPr lang="en-GB" b="1" dirty="0" err="1">
                <a:solidFill>
                  <a:srgbClr val="000000"/>
                </a:solidFill>
                <a:effectLst/>
                <a:latin typeface="Consolas" panose="020B0609020204030204" pitchFamily="49" charset="0"/>
              </a:rPr>
              <a:t>powerLevel</a:t>
            </a:r>
            <a:r>
              <a:rPr lang="en-GB" b="1" dirty="0">
                <a:solidFill>
                  <a:srgbClr val="000000"/>
                </a:solidFill>
                <a:effectLst/>
                <a:latin typeface="Consolas" panose="020B0609020204030204" pitchFamily="49" charset="0"/>
              </a:rPr>
              <a:t>++;</a:t>
            </a:r>
          </a:p>
          <a:p>
            <a:pPr marL="0" indent="0">
              <a:buNone/>
            </a:pPr>
            <a:r>
              <a:rPr lang="en-GB" b="1" dirty="0">
                <a:solidFill>
                  <a:srgbClr val="000000"/>
                </a:solidFill>
                <a:effectLst/>
                <a:latin typeface="Consolas" panose="020B0609020204030204" pitchFamily="49" charset="0"/>
              </a:rPr>
              <a:t>    }</a:t>
            </a:r>
          </a:p>
          <a:p>
            <a:pPr marL="0" indent="0">
              <a:buNone/>
            </a:pPr>
            <a:r>
              <a:rPr lang="en-GB" b="1" dirty="0">
                <a:solidFill>
                  <a:srgbClr val="000000"/>
                </a:solidFill>
                <a:effectLst/>
                <a:latin typeface="Consolas" panose="020B0609020204030204" pitchFamily="49" charset="0"/>
              </a:rPr>
              <a:t>}</a:t>
            </a:r>
          </a:p>
          <a:p>
            <a:pPr marL="0" indent="0">
              <a:buNone/>
            </a:pPr>
            <a:br>
              <a:rPr lang="en-GB" b="1" dirty="0">
                <a:solidFill>
                  <a:srgbClr val="000000"/>
                </a:solidFill>
                <a:effectLst/>
                <a:latin typeface="Consolas" panose="020B0609020204030204" pitchFamily="49" charset="0"/>
              </a:rPr>
            </a:br>
            <a:r>
              <a:rPr lang="en-GB" b="1" dirty="0">
                <a:solidFill>
                  <a:srgbClr val="0000FF"/>
                </a:solidFill>
                <a:effectLst/>
                <a:latin typeface="Consolas" panose="020B0609020204030204" pitchFamily="49" charset="0"/>
              </a:rPr>
              <a:t>public</a:t>
            </a:r>
            <a:r>
              <a:rPr lang="en-GB" b="1" dirty="0">
                <a:solidFill>
                  <a:srgbClr val="000000"/>
                </a:solidFill>
                <a:effectLst/>
                <a:latin typeface="Consolas" panose="020B0609020204030204" pitchFamily="49" charset="0"/>
              </a:rPr>
              <a:t> </a:t>
            </a:r>
            <a:r>
              <a:rPr lang="en-GB" b="1" dirty="0">
                <a:solidFill>
                  <a:srgbClr val="267F99"/>
                </a:solidFill>
                <a:effectLst/>
                <a:latin typeface="Consolas" panose="020B0609020204030204" pitchFamily="49" charset="0"/>
              </a:rPr>
              <a:t>void</a:t>
            </a:r>
            <a:r>
              <a:rPr lang="en-GB" b="1" dirty="0">
                <a:solidFill>
                  <a:srgbClr val="000000"/>
                </a:solidFill>
                <a:effectLst/>
                <a:latin typeface="Consolas" panose="020B0609020204030204" pitchFamily="49" charset="0"/>
              </a:rPr>
              <a:t> </a:t>
            </a:r>
            <a:r>
              <a:rPr lang="en-GB" b="1" dirty="0" err="1">
                <a:solidFill>
                  <a:srgbClr val="795E26"/>
                </a:solidFill>
                <a:effectLst/>
                <a:latin typeface="Consolas" panose="020B0609020204030204" pitchFamily="49" charset="0"/>
              </a:rPr>
              <a:t>turnDown</a:t>
            </a:r>
            <a:r>
              <a:rPr lang="en-GB" b="1" dirty="0">
                <a:solidFill>
                  <a:srgbClr val="000000"/>
                </a:solidFill>
                <a:effectLst/>
                <a:latin typeface="Consolas" panose="020B0609020204030204" pitchFamily="49" charset="0"/>
              </a:rPr>
              <a:t>() {</a:t>
            </a:r>
          </a:p>
          <a:p>
            <a:pPr marL="0" indent="0">
              <a:buNone/>
            </a:pPr>
            <a:r>
              <a:rPr lang="en-GB" b="1" dirty="0">
                <a:solidFill>
                  <a:srgbClr val="000000"/>
                </a:solidFill>
                <a:effectLst/>
                <a:latin typeface="Consolas" panose="020B0609020204030204" pitchFamily="49" charset="0"/>
              </a:rPr>
              <a:t>    </a:t>
            </a:r>
            <a:r>
              <a:rPr lang="en-GB" b="1" dirty="0">
                <a:solidFill>
                  <a:srgbClr val="AF00DB"/>
                </a:solidFill>
                <a:effectLst/>
                <a:latin typeface="Consolas" panose="020B0609020204030204" pitchFamily="49" charset="0"/>
              </a:rPr>
              <a:t>if</a:t>
            </a:r>
            <a:r>
              <a:rPr lang="en-GB" b="1" dirty="0">
                <a:solidFill>
                  <a:srgbClr val="000000"/>
                </a:solidFill>
                <a:effectLst/>
                <a:latin typeface="Consolas" panose="020B0609020204030204" pitchFamily="49" charset="0"/>
              </a:rPr>
              <a:t> (</a:t>
            </a:r>
            <a:r>
              <a:rPr lang="en-GB" b="1" dirty="0" err="1">
                <a:solidFill>
                  <a:srgbClr val="000000"/>
                </a:solidFill>
                <a:effectLst/>
                <a:latin typeface="Consolas" panose="020B0609020204030204" pitchFamily="49" charset="0"/>
              </a:rPr>
              <a:t>powerLevel</a:t>
            </a:r>
            <a:r>
              <a:rPr lang="en-GB" b="1" dirty="0">
                <a:solidFill>
                  <a:srgbClr val="000000"/>
                </a:solidFill>
                <a:effectLst/>
                <a:latin typeface="Consolas" panose="020B0609020204030204" pitchFamily="49" charset="0"/>
              </a:rPr>
              <a:t> != </a:t>
            </a:r>
            <a:r>
              <a:rPr lang="en-GB" b="1" dirty="0">
                <a:solidFill>
                  <a:srgbClr val="098658"/>
                </a:solidFill>
                <a:effectLst/>
                <a:latin typeface="Consolas" panose="020B0609020204030204" pitchFamily="49" charset="0"/>
              </a:rPr>
              <a:t>0</a:t>
            </a:r>
            <a:r>
              <a:rPr lang="en-GB" b="1" dirty="0">
                <a:solidFill>
                  <a:srgbClr val="000000"/>
                </a:solidFill>
                <a:effectLst/>
                <a:latin typeface="Consolas" panose="020B0609020204030204" pitchFamily="49" charset="0"/>
              </a:rPr>
              <a:t>) {</a:t>
            </a:r>
          </a:p>
          <a:p>
            <a:pPr marL="0" indent="0">
              <a:buNone/>
            </a:pPr>
            <a:r>
              <a:rPr lang="en-GB" b="1" dirty="0">
                <a:solidFill>
                  <a:srgbClr val="000000"/>
                </a:solidFill>
                <a:effectLst/>
                <a:latin typeface="Consolas" panose="020B0609020204030204" pitchFamily="49" charset="0"/>
              </a:rPr>
              <a:t>        </a:t>
            </a:r>
            <a:r>
              <a:rPr lang="en-GB" b="1" dirty="0" err="1">
                <a:solidFill>
                  <a:srgbClr val="000000"/>
                </a:solidFill>
                <a:effectLst/>
                <a:latin typeface="Consolas" panose="020B0609020204030204" pitchFamily="49" charset="0"/>
              </a:rPr>
              <a:t>powerLevel</a:t>
            </a:r>
            <a:r>
              <a:rPr lang="en-GB" b="1" dirty="0">
                <a:solidFill>
                  <a:srgbClr val="000000"/>
                </a:solidFill>
                <a:effectLst/>
                <a:latin typeface="Consolas" panose="020B0609020204030204" pitchFamily="49" charset="0"/>
              </a:rPr>
              <a:t>--;</a:t>
            </a:r>
          </a:p>
          <a:p>
            <a:pPr marL="0" indent="0">
              <a:buNone/>
            </a:pPr>
            <a:r>
              <a:rPr lang="en-GB" b="1" dirty="0">
                <a:solidFill>
                  <a:srgbClr val="000000"/>
                </a:solidFill>
                <a:effectLst/>
                <a:latin typeface="Consolas" panose="020B0609020204030204" pitchFamily="49" charset="0"/>
              </a:rPr>
              <a:t>    }</a:t>
            </a:r>
          </a:p>
          <a:p>
            <a:pPr marL="0" indent="0">
              <a:buNone/>
            </a:pPr>
            <a:r>
              <a:rPr lang="en-GB" b="1" dirty="0">
                <a:solidFill>
                  <a:srgbClr val="000000"/>
                </a:solidFill>
                <a:effectLst/>
                <a:latin typeface="Consolas" panose="020B0609020204030204" pitchFamily="49" charset="0"/>
              </a:rPr>
              <a:t>}</a:t>
            </a:r>
          </a:p>
          <a:p>
            <a:pPr marL="0" indent="0">
              <a:buNone/>
            </a:pPr>
            <a:endParaRPr lang="en-GB" dirty="0"/>
          </a:p>
        </p:txBody>
      </p:sp>
    </p:spTree>
    <p:extLst>
      <p:ext uri="{BB962C8B-B14F-4D97-AF65-F5344CB8AC3E}">
        <p14:creationId xmlns:p14="http://schemas.microsoft.com/office/powerpoint/2010/main" val="373308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chemeClr val="fo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chemeClr val="fo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chemeClr val="folHlink"/>
                                      </p:to>
                                    </p:animClr>
                                  </p:sub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chemeClr val="folHlink"/>
                                      </p:to>
                                    </p:animClr>
                                  </p:sub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chemeClr val="folHlink"/>
                                      </p:to>
                                    </p:animClr>
                                  </p:sub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E585-E61E-4E39-9310-8378854ECBBA}"/>
              </a:ext>
            </a:extLst>
          </p:cNvPr>
          <p:cNvSpPr>
            <a:spLocks noGrp="1"/>
          </p:cNvSpPr>
          <p:nvPr>
            <p:ph type="title"/>
          </p:nvPr>
        </p:nvSpPr>
        <p:spPr/>
        <p:txBody>
          <a:bodyPr vert="horz" lIns="91440" tIns="45720" rIns="91440" bIns="45720" rtlCol="0" anchor="b">
            <a:normAutofit/>
          </a:bodyPr>
          <a:lstStyle/>
          <a:p>
            <a:r>
              <a:rPr lang="en-GB" dirty="0" err="1"/>
              <a:t>VarioLamp</a:t>
            </a:r>
            <a:r>
              <a:rPr lang="en-GB" dirty="0"/>
              <a:t>: Assessors</a:t>
            </a:r>
          </a:p>
        </p:txBody>
      </p:sp>
      <p:sp>
        <p:nvSpPr>
          <p:cNvPr id="4" name="Content Placeholder 3">
            <a:extLst>
              <a:ext uri="{FF2B5EF4-FFF2-40B4-BE49-F238E27FC236}">
                <a16:creationId xmlns:a16="http://schemas.microsoft.com/office/drawing/2014/main" id="{3E539BB9-B75B-4377-B394-17B2FF526E9B}"/>
              </a:ext>
            </a:extLst>
          </p:cNvPr>
          <p:cNvSpPr>
            <a:spLocks noGrp="1"/>
          </p:cNvSpPr>
          <p:nvPr>
            <p:ph sz="half" idx="1"/>
          </p:nvPr>
        </p:nvSpPr>
        <p:spPr/>
        <p:txBody>
          <a:bodyPr>
            <a:noAutofit/>
          </a:bodyPr>
          <a:lstStyle/>
          <a:p>
            <a:r>
              <a:rPr lang="en-GB" sz="2400" dirty="0"/>
              <a:t>Accessor methods:</a:t>
            </a:r>
          </a:p>
          <a:p>
            <a:pPr lvl="1"/>
            <a:r>
              <a:rPr lang="en-GB" dirty="0"/>
              <a:t>Directly return a state value</a:t>
            </a:r>
          </a:p>
          <a:p>
            <a:pPr lvl="1"/>
            <a:r>
              <a:rPr lang="en-GB" dirty="0"/>
              <a:t>Or directly set a state value</a:t>
            </a:r>
          </a:p>
          <a:p>
            <a:pPr lvl="1"/>
            <a:r>
              <a:rPr lang="en-GB" dirty="0"/>
              <a:t>Begin with </a:t>
            </a:r>
            <a:r>
              <a:rPr lang="en-GB" b="1" dirty="0">
                <a:solidFill>
                  <a:srgbClr val="7030A0"/>
                </a:solidFill>
              </a:rPr>
              <a:t>get</a:t>
            </a:r>
            <a:r>
              <a:rPr lang="en-GB" dirty="0"/>
              <a:t> or </a:t>
            </a:r>
            <a:r>
              <a:rPr lang="en-GB" b="1" dirty="0">
                <a:solidFill>
                  <a:srgbClr val="7030A0"/>
                </a:solidFill>
              </a:rPr>
              <a:t>set</a:t>
            </a:r>
          </a:p>
          <a:p>
            <a:pPr>
              <a:spcBef>
                <a:spcPts val="2400"/>
              </a:spcBef>
            </a:pPr>
            <a:r>
              <a:rPr lang="en-GB" sz="2400" dirty="0"/>
              <a:t>We need </a:t>
            </a:r>
            <a:r>
              <a:rPr lang="en-GB" sz="2400" b="1" dirty="0">
                <a:solidFill>
                  <a:srgbClr val="7030A0"/>
                </a:solidFill>
              </a:rPr>
              <a:t>get accessors</a:t>
            </a:r>
            <a:r>
              <a:rPr lang="en-GB" sz="2400" dirty="0">
                <a:solidFill>
                  <a:srgbClr val="C00000"/>
                </a:solidFill>
              </a:rPr>
              <a:t> </a:t>
            </a:r>
            <a:r>
              <a:rPr lang="en-GB" sz="2400" dirty="0"/>
              <a:t>for each state variable</a:t>
            </a:r>
          </a:p>
          <a:p>
            <a:pPr>
              <a:spcBef>
                <a:spcPts val="1800"/>
              </a:spcBef>
            </a:pPr>
            <a:r>
              <a:rPr lang="en-GB" sz="2400" dirty="0"/>
              <a:t>But do not always need a </a:t>
            </a:r>
            <a:r>
              <a:rPr lang="en-GB" sz="2400" b="1" dirty="0">
                <a:solidFill>
                  <a:srgbClr val="7030A0"/>
                </a:solidFill>
              </a:rPr>
              <a:t>set accessor</a:t>
            </a:r>
            <a:r>
              <a:rPr lang="en-GB" sz="2400" dirty="0">
                <a:solidFill>
                  <a:srgbClr val="C00000"/>
                </a:solidFill>
              </a:rPr>
              <a:t> </a:t>
            </a:r>
            <a:r>
              <a:rPr lang="en-GB" sz="2400" dirty="0"/>
              <a:t>for each state variable</a:t>
            </a:r>
          </a:p>
          <a:p>
            <a:pPr>
              <a:spcBef>
                <a:spcPts val="1800"/>
              </a:spcBef>
            </a:pPr>
            <a:r>
              <a:rPr lang="en-GB" sz="2400" dirty="0"/>
              <a:t>Note always an issue of where </a:t>
            </a:r>
            <a:r>
              <a:rPr lang="en-GB" sz="2400" b="1" dirty="0">
                <a:solidFill>
                  <a:srgbClr val="7030A0"/>
                </a:solidFill>
              </a:rPr>
              <a:t>validation</a:t>
            </a:r>
            <a:r>
              <a:rPr lang="en-GB" sz="2400" dirty="0"/>
              <a:t> for </a:t>
            </a:r>
            <a:r>
              <a:rPr lang="en-GB" sz="2400" b="1" dirty="0">
                <a:solidFill>
                  <a:srgbClr val="7030A0"/>
                </a:solidFill>
              </a:rPr>
              <a:t>set accessors</a:t>
            </a:r>
            <a:r>
              <a:rPr lang="en-GB" sz="2400" dirty="0">
                <a:solidFill>
                  <a:srgbClr val="C00000"/>
                </a:solidFill>
              </a:rPr>
              <a:t> </a:t>
            </a:r>
            <a:r>
              <a:rPr lang="en-GB" sz="2400" dirty="0"/>
              <a:t>take place</a:t>
            </a:r>
          </a:p>
        </p:txBody>
      </p:sp>
      <p:sp>
        <p:nvSpPr>
          <p:cNvPr id="3" name="Content Placeholder 2">
            <a:extLst>
              <a:ext uri="{FF2B5EF4-FFF2-40B4-BE49-F238E27FC236}">
                <a16:creationId xmlns:a16="http://schemas.microsoft.com/office/drawing/2014/main" id="{657B6577-4D28-466C-BAB0-11CCBF3FD351}"/>
              </a:ext>
            </a:extLst>
          </p:cNvPr>
          <p:cNvSpPr>
            <a:spLocks noGrp="1"/>
          </p:cNvSpPr>
          <p:nvPr>
            <p:ph sz="half" idx="2"/>
          </p:nvPr>
        </p:nvSpPr>
        <p:spPr/>
        <p:txBody>
          <a:bodyPr>
            <a:normAutofit/>
          </a:bodyPr>
          <a:lstStyle/>
          <a:p>
            <a:pPr marL="0" indent="0">
              <a:buNone/>
            </a:pPr>
            <a:r>
              <a:rPr lang="en-GB" sz="2000" b="1" dirty="0">
                <a:solidFill>
                  <a:srgbClr val="0000FF"/>
                </a:solidFill>
                <a:effectLst/>
                <a:latin typeface="Consolas" panose="020B0609020204030204" pitchFamily="49" charset="0"/>
              </a:rPr>
              <a:t>public</a:t>
            </a:r>
            <a:r>
              <a:rPr lang="en-GB" sz="2000" b="1" dirty="0">
                <a:solidFill>
                  <a:srgbClr val="000000"/>
                </a:solidFill>
                <a:effectLst/>
                <a:latin typeface="Consolas" panose="020B0609020204030204" pitchFamily="49" charset="0"/>
              </a:rPr>
              <a:t> </a:t>
            </a:r>
            <a:r>
              <a:rPr lang="en-GB" sz="2000" b="1" dirty="0">
                <a:solidFill>
                  <a:srgbClr val="267F99"/>
                </a:solidFill>
                <a:effectLst/>
                <a:latin typeface="Consolas" panose="020B0609020204030204" pitchFamily="49" charset="0"/>
              </a:rPr>
              <a:t>int</a:t>
            </a:r>
            <a:r>
              <a:rPr lang="en-GB" sz="2000" b="1" dirty="0">
                <a:solidFill>
                  <a:srgbClr val="000000"/>
                </a:solidFill>
                <a:effectLst/>
                <a:latin typeface="Consolas" panose="020B0609020204030204" pitchFamily="49" charset="0"/>
              </a:rPr>
              <a:t> </a:t>
            </a:r>
            <a:r>
              <a:rPr lang="en-GB" sz="2000" b="1" dirty="0" err="1">
                <a:solidFill>
                  <a:srgbClr val="795E26"/>
                </a:solidFill>
                <a:effectLst/>
                <a:latin typeface="Consolas" panose="020B0609020204030204" pitchFamily="49" charset="0"/>
              </a:rPr>
              <a:t>getPowerLevel</a:t>
            </a:r>
            <a:r>
              <a:rPr lang="en-GB" sz="2000" b="1" dirty="0">
                <a:solidFill>
                  <a:srgbClr val="000000"/>
                </a:solidFill>
                <a:effectLst/>
                <a:latin typeface="Consolas" panose="020B0609020204030204" pitchFamily="49" charset="0"/>
              </a:rPr>
              <a:t>() { </a:t>
            </a:r>
          </a:p>
          <a:p>
            <a:pPr marL="0" indent="0">
              <a:buNone/>
            </a:pPr>
            <a:r>
              <a:rPr lang="en-GB" sz="2000" b="1" dirty="0">
                <a:solidFill>
                  <a:srgbClr val="000000"/>
                </a:solidFill>
                <a:effectLst/>
                <a:latin typeface="Consolas" panose="020B0609020204030204" pitchFamily="49" charset="0"/>
              </a:rPr>
              <a:t>    </a:t>
            </a:r>
            <a:r>
              <a:rPr lang="en-GB" sz="2000" b="1" dirty="0">
                <a:solidFill>
                  <a:srgbClr val="AF00DB"/>
                </a:solidFill>
                <a:effectLst/>
                <a:latin typeface="Consolas" panose="020B0609020204030204" pitchFamily="49" charset="0"/>
              </a:rPr>
              <a:t>return</a:t>
            </a:r>
            <a:r>
              <a:rPr lang="en-GB" sz="2000" b="1" dirty="0">
                <a:solidFill>
                  <a:srgbClr val="000000"/>
                </a:solidFill>
                <a:effectLst/>
                <a:latin typeface="Consolas" panose="020B0609020204030204" pitchFamily="49" charset="0"/>
              </a:rPr>
              <a:t> </a:t>
            </a:r>
            <a:r>
              <a:rPr lang="en-GB" sz="2000" b="1" dirty="0" err="1">
                <a:solidFill>
                  <a:srgbClr val="000000"/>
                </a:solidFill>
                <a:effectLst/>
                <a:latin typeface="Consolas" panose="020B0609020204030204" pitchFamily="49" charset="0"/>
              </a:rPr>
              <a:t>powerLevel</a:t>
            </a:r>
            <a:r>
              <a:rPr lang="en-GB" sz="2000" b="1" dirty="0">
                <a:solidFill>
                  <a:srgbClr val="000000"/>
                </a:solidFill>
                <a:effectLst/>
                <a:latin typeface="Consolas" panose="020B0609020204030204" pitchFamily="49" charset="0"/>
              </a:rPr>
              <a:t>; </a:t>
            </a:r>
          </a:p>
          <a:p>
            <a:pPr marL="0" indent="0">
              <a:buNone/>
            </a:pPr>
            <a:r>
              <a:rPr lang="en-GB" sz="2000" b="1" dirty="0">
                <a:solidFill>
                  <a:srgbClr val="000000"/>
                </a:solidFill>
                <a:effectLst/>
                <a:latin typeface="Consolas" panose="020B0609020204030204" pitchFamily="49" charset="0"/>
              </a:rPr>
              <a:t>}</a:t>
            </a:r>
          </a:p>
          <a:p>
            <a:pPr marL="0" indent="0">
              <a:buNone/>
            </a:pPr>
            <a:r>
              <a:rPr lang="en-GB" sz="2000" b="1" dirty="0">
                <a:solidFill>
                  <a:srgbClr val="000000"/>
                </a:solidFill>
                <a:effectLst/>
                <a:latin typeface="Consolas" panose="020B0609020204030204" pitchFamily="49" charset="0"/>
              </a:rPr>
              <a:t>    </a:t>
            </a:r>
          </a:p>
          <a:p>
            <a:pPr marL="0" indent="0">
              <a:buNone/>
            </a:pPr>
            <a:r>
              <a:rPr lang="en-GB" sz="2000" b="1" dirty="0">
                <a:solidFill>
                  <a:srgbClr val="0000FF"/>
                </a:solidFill>
                <a:effectLst/>
                <a:latin typeface="Consolas" panose="020B0609020204030204" pitchFamily="49" charset="0"/>
              </a:rPr>
              <a:t>public</a:t>
            </a:r>
            <a:r>
              <a:rPr lang="en-GB" sz="2000" b="1" dirty="0">
                <a:solidFill>
                  <a:srgbClr val="000000"/>
                </a:solidFill>
                <a:effectLst/>
                <a:latin typeface="Consolas" panose="020B0609020204030204" pitchFamily="49" charset="0"/>
              </a:rPr>
              <a:t> </a:t>
            </a:r>
            <a:r>
              <a:rPr lang="en-GB" sz="2000" b="1" dirty="0">
                <a:solidFill>
                  <a:srgbClr val="267F99"/>
                </a:solidFill>
                <a:effectLst/>
                <a:latin typeface="Consolas" panose="020B0609020204030204" pitchFamily="49" charset="0"/>
              </a:rPr>
              <a:t>int</a:t>
            </a:r>
            <a:r>
              <a:rPr lang="en-GB" sz="2000" b="1" dirty="0">
                <a:solidFill>
                  <a:srgbClr val="000000"/>
                </a:solidFill>
                <a:effectLst/>
                <a:latin typeface="Consolas" panose="020B0609020204030204" pitchFamily="49" charset="0"/>
              </a:rPr>
              <a:t> </a:t>
            </a:r>
            <a:r>
              <a:rPr lang="en-GB" sz="2000" b="1" dirty="0" err="1">
                <a:solidFill>
                  <a:srgbClr val="795E26"/>
                </a:solidFill>
                <a:effectLst/>
                <a:latin typeface="Consolas" panose="020B0609020204030204" pitchFamily="49" charset="0"/>
              </a:rPr>
              <a:t>getMaxPowerLevel</a:t>
            </a:r>
            <a:r>
              <a:rPr lang="en-GB" sz="2000" b="1" dirty="0">
                <a:solidFill>
                  <a:srgbClr val="000000"/>
                </a:solidFill>
                <a:effectLst/>
                <a:latin typeface="Consolas" panose="020B0609020204030204" pitchFamily="49" charset="0"/>
              </a:rPr>
              <a:t>() { </a:t>
            </a:r>
          </a:p>
          <a:p>
            <a:pPr marL="0" indent="0">
              <a:buNone/>
            </a:pPr>
            <a:r>
              <a:rPr lang="en-GB" sz="2000" b="1" dirty="0">
                <a:solidFill>
                  <a:srgbClr val="000000"/>
                </a:solidFill>
                <a:effectLst/>
                <a:latin typeface="Consolas" panose="020B0609020204030204" pitchFamily="49" charset="0"/>
              </a:rPr>
              <a:t>    </a:t>
            </a:r>
            <a:r>
              <a:rPr lang="en-GB" sz="2000" b="1" dirty="0">
                <a:solidFill>
                  <a:srgbClr val="AF00DB"/>
                </a:solidFill>
                <a:effectLst/>
                <a:latin typeface="Consolas" panose="020B0609020204030204" pitchFamily="49" charset="0"/>
              </a:rPr>
              <a:t>return</a:t>
            </a:r>
            <a:r>
              <a:rPr lang="en-GB" sz="2000" b="1" dirty="0">
                <a:solidFill>
                  <a:srgbClr val="000000"/>
                </a:solidFill>
                <a:effectLst/>
                <a:latin typeface="Consolas" panose="020B0609020204030204" pitchFamily="49" charset="0"/>
              </a:rPr>
              <a:t> </a:t>
            </a:r>
            <a:r>
              <a:rPr lang="en-GB" sz="2000" b="1" dirty="0" err="1">
                <a:solidFill>
                  <a:srgbClr val="000000"/>
                </a:solidFill>
                <a:effectLst/>
                <a:latin typeface="Consolas" panose="020B0609020204030204" pitchFamily="49" charset="0"/>
              </a:rPr>
              <a:t>maxPowerLevel</a:t>
            </a:r>
            <a:r>
              <a:rPr lang="en-GB" sz="2000" b="1" dirty="0">
                <a:solidFill>
                  <a:srgbClr val="000000"/>
                </a:solidFill>
                <a:effectLst/>
                <a:latin typeface="Consolas" panose="020B0609020204030204" pitchFamily="49" charset="0"/>
              </a:rPr>
              <a:t>;</a:t>
            </a:r>
          </a:p>
          <a:p>
            <a:pPr marL="0" indent="0">
              <a:buNone/>
            </a:pPr>
            <a:r>
              <a:rPr lang="en-GB" sz="2000" b="1" dirty="0">
                <a:solidFill>
                  <a:srgbClr val="000000"/>
                </a:solidFill>
                <a:effectLst/>
                <a:latin typeface="Consolas" panose="020B0609020204030204" pitchFamily="49" charset="0"/>
              </a:rPr>
              <a:t>}</a:t>
            </a:r>
          </a:p>
          <a:p>
            <a:pPr marL="0" indent="0">
              <a:buNone/>
            </a:pPr>
            <a:br>
              <a:rPr lang="en-GB" sz="2000" b="1" dirty="0">
                <a:solidFill>
                  <a:srgbClr val="000000"/>
                </a:solidFill>
                <a:effectLst/>
                <a:latin typeface="Consolas" panose="020B0609020204030204" pitchFamily="49" charset="0"/>
              </a:rPr>
            </a:br>
            <a:r>
              <a:rPr lang="en-GB" sz="2000" b="1" dirty="0">
                <a:solidFill>
                  <a:srgbClr val="0000FF"/>
                </a:solidFill>
                <a:effectLst/>
                <a:latin typeface="Consolas" panose="020B0609020204030204" pitchFamily="49" charset="0"/>
              </a:rPr>
              <a:t>public</a:t>
            </a:r>
            <a:r>
              <a:rPr lang="en-GB" sz="2000" b="1" dirty="0">
                <a:solidFill>
                  <a:srgbClr val="000000"/>
                </a:solidFill>
                <a:effectLst/>
                <a:latin typeface="Consolas" panose="020B0609020204030204" pitchFamily="49" charset="0"/>
              </a:rPr>
              <a:t> </a:t>
            </a:r>
            <a:r>
              <a:rPr lang="en-GB" sz="2000" b="1" dirty="0">
                <a:solidFill>
                  <a:srgbClr val="267F99"/>
                </a:solidFill>
                <a:effectLst/>
                <a:latin typeface="Consolas" panose="020B0609020204030204" pitchFamily="49" charset="0"/>
              </a:rPr>
              <a:t>void</a:t>
            </a:r>
            <a:r>
              <a:rPr lang="en-GB" sz="2000" b="1" dirty="0">
                <a:solidFill>
                  <a:srgbClr val="000000"/>
                </a:solidFill>
                <a:effectLst/>
                <a:latin typeface="Consolas" panose="020B0609020204030204" pitchFamily="49" charset="0"/>
              </a:rPr>
              <a:t> </a:t>
            </a:r>
            <a:r>
              <a:rPr lang="en-GB" sz="2000" b="1" dirty="0" err="1">
                <a:solidFill>
                  <a:srgbClr val="795E26"/>
                </a:solidFill>
                <a:effectLst/>
                <a:latin typeface="Consolas" panose="020B0609020204030204" pitchFamily="49" charset="0"/>
              </a:rPr>
              <a:t>setPowerLevel</a:t>
            </a:r>
            <a:r>
              <a:rPr lang="en-GB" sz="2000" b="1" dirty="0">
                <a:solidFill>
                  <a:srgbClr val="000000"/>
                </a:solidFill>
                <a:effectLst/>
                <a:latin typeface="Consolas" panose="020B0609020204030204" pitchFamily="49" charset="0"/>
              </a:rPr>
              <a:t>(</a:t>
            </a:r>
            <a:r>
              <a:rPr lang="en-GB" sz="2000" b="1" dirty="0">
                <a:solidFill>
                  <a:srgbClr val="267F99"/>
                </a:solidFill>
                <a:effectLst/>
                <a:latin typeface="Consolas" panose="020B0609020204030204" pitchFamily="49" charset="0"/>
              </a:rPr>
              <a:t>int</a:t>
            </a:r>
            <a:r>
              <a:rPr lang="en-GB" sz="2000" b="1" dirty="0">
                <a:solidFill>
                  <a:srgbClr val="000000"/>
                </a:solidFill>
                <a:effectLst/>
                <a:latin typeface="Consolas" panose="020B0609020204030204" pitchFamily="49" charset="0"/>
              </a:rPr>
              <a:t> level) { </a:t>
            </a:r>
          </a:p>
          <a:p>
            <a:pPr marL="0" indent="0">
              <a:buNone/>
            </a:pPr>
            <a:r>
              <a:rPr lang="en-GB" sz="2000" b="1" dirty="0">
                <a:solidFill>
                  <a:srgbClr val="000000"/>
                </a:solidFill>
                <a:effectLst/>
                <a:latin typeface="Consolas" panose="020B0609020204030204" pitchFamily="49" charset="0"/>
              </a:rPr>
              <a:t>    </a:t>
            </a:r>
            <a:r>
              <a:rPr lang="en-GB" sz="2000" b="1" dirty="0" err="1">
                <a:solidFill>
                  <a:srgbClr val="000000"/>
                </a:solidFill>
                <a:effectLst/>
                <a:latin typeface="Consolas" panose="020B0609020204030204" pitchFamily="49" charset="0"/>
              </a:rPr>
              <a:t>powerLevel</a:t>
            </a:r>
            <a:r>
              <a:rPr lang="en-GB" sz="2000" b="1" dirty="0">
                <a:solidFill>
                  <a:srgbClr val="000000"/>
                </a:solidFill>
                <a:effectLst/>
                <a:latin typeface="Consolas" panose="020B0609020204030204" pitchFamily="49" charset="0"/>
              </a:rPr>
              <a:t> = level; </a:t>
            </a:r>
          </a:p>
          <a:p>
            <a:pPr marL="0" indent="0">
              <a:buNone/>
            </a:pPr>
            <a:r>
              <a:rPr lang="en-GB" sz="2000" b="1" dirty="0">
                <a:solidFill>
                  <a:srgbClr val="000000"/>
                </a:solidFill>
                <a:effectLst/>
                <a:latin typeface="Consolas" panose="020B0609020204030204" pitchFamily="49" charset="0"/>
              </a:rPr>
              <a:t>}</a:t>
            </a:r>
          </a:p>
          <a:p>
            <a:pPr marL="0" indent="0">
              <a:buNone/>
            </a:pPr>
            <a:endParaRPr lang="en-GB" sz="2000" dirty="0"/>
          </a:p>
        </p:txBody>
      </p:sp>
    </p:spTree>
    <p:extLst>
      <p:ext uri="{BB962C8B-B14F-4D97-AF65-F5344CB8AC3E}">
        <p14:creationId xmlns:p14="http://schemas.microsoft.com/office/powerpoint/2010/main" val="107958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chemeClr val="folHlink"/>
                                      </p:to>
                                    </p:animClr>
                                  </p:sub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chemeClr val="folHlink"/>
                                      </p:to>
                                    </p:animClr>
                                  </p:sub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chemeClr val="folHlink"/>
                                      </p:to>
                                    </p:animClr>
                                  </p:sub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chemeClr val="fo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5" end="5"/>
                                            </p:txEl>
                                          </p:spTgt>
                                        </p:tgtEl>
                                        <p:attrNameLst>
                                          <p:attrName>ppt_c</p:attrName>
                                        </p:attrNameLst>
                                      </p:cBhvr>
                                      <p:to>
                                        <a:schemeClr val="folHlink"/>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9FFD96-CF35-43DE-B4CE-045F7AC99A2B}"/>
              </a:ext>
            </a:extLst>
          </p:cNvPr>
          <p:cNvSpPr>
            <a:spLocks noGrp="1"/>
          </p:cNvSpPr>
          <p:nvPr>
            <p:ph type="title"/>
          </p:nvPr>
        </p:nvSpPr>
        <p:spPr/>
        <p:txBody>
          <a:bodyPr/>
          <a:lstStyle/>
          <a:p>
            <a:r>
              <a:rPr lang="en-GB" dirty="0"/>
              <a:t>Another Example</a:t>
            </a:r>
          </a:p>
        </p:txBody>
      </p:sp>
      <p:sp>
        <p:nvSpPr>
          <p:cNvPr id="6" name="Text Placeholder 5">
            <a:extLst>
              <a:ext uri="{FF2B5EF4-FFF2-40B4-BE49-F238E27FC236}">
                <a16:creationId xmlns:a16="http://schemas.microsoft.com/office/drawing/2014/main" id="{B647C247-DFD0-4FBF-830C-4DE06535F2FC}"/>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113540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n-GB"/>
              <a:t>Looking after Cats</a:t>
            </a:r>
            <a:endParaRPr lang="en-GB" dirty="0"/>
          </a:p>
        </p:txBody>
      </p:sp>
      <p:sp>
        <p:nvSpPr>
          <p:cNvPr id="2" name="Content Placeholder 1"/>
          <p:cNvSpPr>
            <a:spLocks noGrp="1"/>
          </p:cNvSpPr>
          <p:nvPr>
            <p:ph idx="1"/>
          </p:nvPr>
        </p:nvSpPr>
        <p:spPr>
          <a:xfrm>
            <a:off x="383721" y="1397000"/>
            <a:ext cx="11478986" cy="4785926"/>
          </a:xfrm>
        </p:spPr>
        <p:txBody>
          <a:bodyPr>
            <a:spAutoFit/>
          </a:bodyPr>
          <a:lstStyle/>
          <a:p>
            <a:pPr>
              <a:defRPr/>
            </a:pPr>
            <a:r>
              <a:rPr lang="en-US" dirty="0"/>
              <a:t>You work at an animal rescue shelter.  There are 20 cats at the </a:t>
            </a:r>
            <a:r>
              <a:rPr lang="en-GB" dirty="0"/>
              <a:t>shelter</a:t>
            </a:r>
            <a:r>
              <a:rPr lang="en-US" dirty="0"/>
              <a:t>. Each cat has a name and </a:t>
            </a:r>
            <a:r>
              <a:rPr lang="en-US" dirty="0" err="1"/>
              <a:t>favourite</a:t>
            </a:r>
            <a:r>
              <a:rPr lang="en-US" dirty="0"/>
              <a:t> food. </a:t>
            </a:r>
          </a:p>
          <a:p>
            <a:pPr lvl="8">
              <a:lnSpc>
                <a:spcPct val="100000"/>
              </a:lnSpc>
              <a:defRPr/>
            </a:pPr>
            <a:endParaRPr lang="en-US" sz="2800" dirty="0"/>
          </a:p>
          <a:p>
            <a:pPr>
              <a:defRPr/>
            </a:pPr>
            <a:r>
              <a:rPr lang="en-US" dirty="0"/>
              <a:t>There are 10 different types of cat food in all. Each cat has its own numbered bowl which must be used for feeding. Some cats are fed 2 times a day, some get 3 meals a day. Some are fasting.</a:t>
            </a:r>
          </a:p>
          <a:p>
            <a:pPr lvl="8">
              <a:lnSpc>
                <a:spcPct val="100000"/>
              </a:lnSpc>
              <a:defRPr/>
            </a:pPr>
            <a:endParaRPr lang="en-US" sz="2800" dirty="0"/>
          </a:p>
          <a:p>
            <a:pPr>
              <a:defRPr/>
            </a:pPr>
            <a:r>
              <a:rPr lang="en-US" dirty="0"/>
              <a:t>You are writing an application to help with feeding times. You start by writing a Cat class. What are the important bits of info you want to record for each actual cat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normAutofit/>
          </a:bodyPr>
          <a:lstStyle/>
          <a:p>
            <a:r>
              <a:rPr lang="en-GB" dirty="0"/>
              <a:t>Primitive Types v/s User-defined Types</a:t>
            </a:r>
          </a:p>
        </p:txBody>
      </p:sp>
      <p:sp>
        <p:nvSpPr>
          <p:cNvPr id="14339" name="Rectangle 3"/>
          <p:cNvSpPr>
            <a:spLocks noGrp="1"/>
          </p:cNvSpPr>
          <p:nvPr>
            <p:ph sz="half" idx="1"/>
          </p:nvPr>
        </p:nvSpPr>
        <p:spPr/>
        <p:txBody>
          <a:bodyPr>
            <a:spAutoFit/>
          </a:bodyPr>
          <a:lstStyle/>
          <a:p>
            <a:r>
              <a:rPr lang="en-GB" dirty="0"/>
              <a:t>What’s a variable ?</a:t>
            </a:r>
          </a:p>
          <a:p>
            <a:r>
              <a:rPr lang="en-GB" dirty="0"/>
              <a:t>What’s a type ?</a:t>
            </a:r>
          </a:p>
          <a:p>
            <a:r>
              <a:rPr lang="en-GB" dirty="0"/>
              <a:t>What Primitive types do we know ?</a:t>
            </a:r>
          </a:p>
          <a:p>
            <a:endParaRPr lang="en-GB" dirty="0"/>
          </a:p>
        </p:txBody>
      </p:sp>
      <p:sp>
        <p:nvSpPr>
          <p:cNvPr id="2" name="Content Placeholder 1">
            <a:extLst>
              <a:ext uri="{FF2B5EF4-FFF2-40B4-BE49-F238E27FC236}">
                <a16:creationId xmlns:a16="http://schemas.microsoft.com/office/drawing/2014/main" id="{D8601692-2FC3-409E-BEF4-0F05A8DDEC97}"/>
              </a:ext>
            </a:extLst>
          </p:cNvPr>
          <p:cNvSpPr>
            <a:spLocks noGrp="1"/>
          </p:cNvSpPr>
          <p:nvPr>
            <p:ph sz="half" idx="2"/>
          </p:nvPr>
        </p:nvSpPr>
        <p:spPr/>
        <p:txBody>
          <a:bodyPr>
            <a:normAutofit/>
          </a:bodyPr>
          <a:lstStyle/>
          <a:p>
            <a:r>
              <a:rPr lang="en-GB" dirty="0"/>
              <a:t>Let’s now look at more complex types.</a:t>
            </a:r>
          </a:p>
          <a:p>
            <a:r>
              <a:rPr lang="en-GB" dirty="0"/>
              <a:t>What’s a String ?</a:t>
            </a:r>
          </a:p>
          <a:p>
            <a:r>
              <a:rPr lang="en-GB" dirty="0"/>
              <a:t>What primitive type are Strings made of ?</a:t>
            </a:r>
          </a:p>
          <a:p>
            <a:r>
              <a:rPr lang="en-GB" dirty="0"/>
              <a:t>Which methods acting on Strings have we already come across ?</a:t>
            </a:r>
          </a:p>
          <a:p>
            <a:r>
              <a:rPr lang="en-GB" dirty="0"/>
              <a:t>What did we say String was ?</a:t>
            </a:r>
          </a:p>
          <a:p>
            <a:endParaRPr lang="en-GB" dirty="0"/>
          </a:p>
        </p:txBody>
      </p:sp>
    </p:spTree>
    <p:extLst>
      <p:ext uri="{BB962C8B-B14F-4D97-AF65-F5344CB8AC3E}">
        <p14:creationId xmlns:p14="http://schemas.microsoft.com/office/powerpoint/2010/main" val="1644168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n-GB"/>
              <a:t>Looking after Cats</a:t>
            </a:r>
            <a:endParaRPr lang="en-GB" dirty="0"/>
          </a:p>
        </p:txBody>
      </p:sp>
      <p:pic>
        <p:nvPicPr>
          <p:cNvPr id="26627" name="Picture 2"/>
          <p:cNvPicPr>
            <a:picLocks noChangeAspect="1" noChangeArrowheads="1"/>
          </p:cNvPicPr>
          <p:nvPr/>
        </p:nvPicPr>
        <p:blipFill>
          <a:blip r:embed="rId3" cstate="print"/>
          <a:srcRect/>
          <a:stretch>
            <a:fillRect/>
          </a:stretch>
        </p:blipFill>
        <p:spPr bwMode="auto">
          <a:xfrm>
            <a:off x="6619130" y="1314210"/>
            <a:ext cx="2514600" cy="2057400"/>
          </a:xfrm>
          <a:prstGeom prst="rect">
            <a:avLst/>
          </a:prstGeom>
          <a:noFill/>
          <a:ln w="9525">
            <a:noFill/>
            <a:round/>
            <a:headEnd/>
            <a:tailEnd/>
          </a:ln>
        </p:spPr>
      </p:pic>
      <p:pic>
        <p:nvPicPr>
          <p:cNvPr id="26628" name="Picture 3"/>
          <p:cNvPicPr>
            <a:picLocks noChangeAspect="1" noChangeArrowheads="1"/>
          </p:cNvPicPr>
          <p:nvPr/>
        </p:nvPicPr>
        <p:blipFill>
          <a:blip r:embed="rId3" cstate="print"/>
          <a:srcRect/>
          <a:stretch>
            <a:fillRect/>
          </a:stretch>
        </p:blipFill>
        <p:spPr bwMode="auto">
          <a:xfrm>
            <a:off x="5728147" y="3497261"/>
            <a:ext cx="1431925" cy="1162050"/>
          </a:xfrm>
          <a:prstGeom prst="rect">
            <a:avLst/>
          </a:prstGeom>
          <a:noFill/>
          <a:ln w="9525">
            <a:noFill/>
            <a:round/>
            <a:headEnd/>
            <a:tailEnd/>
          </a:ln>
        </p:spPr>
      </p:pic>
      <p:pic>
        <p:nvPicPr>
          <p:cNvPr id="26629" name="Picture 4"/>
          <p:cNvPicPr>
            <a:picLocks noChangeAspect="1" noChangeArrowheads="1"/>
          </p:cNvPicPr>
          <p:nvPr/>
        </p:nvPicPr>
        <p:blipFill>
          <a:blip r:embed="rId3" cstate="print"/>
          <a:srcRect/>
          <a:stretch>
            <a:fillRect/>
          </a:stretch>
        </p:blipFill>
        <p:spPr bwMode="auto">
          <a:xfrm>
            <a:off x="1020417" y="4151311"/>
            <a:ext cx="1431925" cy="1162050"/>
          </a:xfrm>
          <a:prstGeom prst="rect">
            <a:avLst/>
          </a:prstGeom>
          <a:noFill/>
          <a:ln w="9525">
            <a:noFill/>
            <a:round/>
            <a:headEnd/>
            <a:tailEnd/>
          </a:ln>
        </p:spPr>
      </p:pic>
      <p:pic>
        <p:nvPicPr>
          <p:cNvPr id="26630" name="Picture 5"/>
          <p:cNvPicPr>
            <a:picLocks noChangeAspect="1" noChangeArrowheads="1"/>
          </p:cNvPicPr>
          <p:nvPr/>
        </p:nvPicPr>
        <p:blipFill>
          <a:blip r:embed="rId3" cstate="print"/>
          <a:srcRect/>
          <a:stretch>
            <a:fillRect/>
          </a:stretch>
        </p:blipFill>
        <p:spPr bwMode="auto">
          <a:xfrm>
            <a:off x="3366743" y="4586287"/>
            <a:ext cx="1431925" cy="1162050"/>
          </a:xfrm>
          <a:prstGeom prst="rect">
            <a:avLst/>
          </a:prstGeom>
          <a:noFill/>
          <a:ln w="9525">
            <a:noFill/>
            <a:round/>
            <a:headEnd/>
            <a:tailEnd/>
          </a:ln>
        </p:spPr>
      </p:pic>
      <p:pic>
        <p:nvPicPr>
          <p:cNvPr id="26631" name="Picture 6"/>
          <p:cNvPicPr>
            <a:picLocks noChangeAspect="1" noChangeArrowheads="1"/>
          </p:cNvPicPr>
          <p:nvPr/>
        </p:nvPicPr>
        <p:blipFill>
          <a:blip r:embed="rId3" cstate="print"/>
          <a:srcRect/>
          <a:stretch>
            <a:fillRect/>
          </a:stretch>
        </p:blipFill>
        <p:spPr bwMode="auto">
          <a:xfrm>
            <a:off x="8050660" y="4078286"/>
            <a:ext cx="1431925" cy="1162050"/>
          </a:xfrm>
          <a:prstGeom prst="rect">
            <a:avLst/>
          </a:prstGeom>
          <a:noFill/>
          <a:ln w="9525">
            <a:noFill/>
            <a:round/>
            <a:headEnd/>
            <a:tailEnd/>
          </a:ln>
        </p:spPr>
      </p:pic>
      <p:sp>
        <p:nvSpPr>
          <p:cNvPr id="26632" name="Text Box 7"/>
          <p:cNvSpPr txBox="1">
            <a:spLocks noChangeArrowheads="1"/>
          </p:cNvSpPr>
          <p:nvPr/>
        </p:nvSpPr>
        <p:spPr bwMode="auto">
          <a:xfrm>
            <a:off x="9551367" y="2855495"/>
            <a:ext cx="2278063" cy="1681163"/>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Lucida Sans Unicode" pitchFamily="34" charset="0"/>
              </a:rPr>
              <a:t>CAT CLASS</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Lucida Sans Unicode" pitchFamily="34" charset="0"/>
              </a:rPr>
              <a:t>- Name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Lucida Sans Unicode" pitchFamily="34" charset="0"/>
              </a:rPr>
              <a:t>- Bowl number</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Lucida Sans Unicode" pitchFamily="34" charset="0"/>
              </a:rPr>
              <a:t>- Type of cat food</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Lucida Sans Unicode" pitchFamily="34" charset="0"/>
              </a:rPr>
              <a:t>- Meals per day</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Lucida Sans Unicode" pitchFamily="34" charset="0"/>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000000"/>
              </a:solidFill>
              <a:latin typeface="Lucida Sans Unicode"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000000"/>
              </a:solidFill>
              <a:latin typeface="Lucida Sans Unicode" pitchFamily="34" charset="0"/>
            </a:endParaRPr>
          </a:p>
        </p:txBody>
      </p:sp>
      <p:sp>
        <p:nvSpPr>
          <p:cNvPr id="26633" name="Text Box 8"/>
          <p:cNvSpPr txBox="1">
            <a:spLocks noChangeArrowheads="1"/>
          </p:cNvSpPr>
          <p:nvPr/>
        </p:nvSpPr>
        <p:spPr bwMode="auto">
          <a:xfrm>
            <a:off x="988668" y="5339555"/>
            <a:ext cx="1766887" cy="1109662"/>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Lucida Sans Unicode" pitchFamily="34" charset="0"/>
              </a:rPr>
              <a:t>Cat object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Lucida Sans Unicode" pitchFamily="34" charset="0"/>
              </a:rPr>
              <a:t>Bilbo, 1, 4, 2</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000000"/>
              </a:solidFill>
              <a:latin typeface="Lucida Sans Unicode"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000000"/>
              </a:solidFill>
              <a:latin typeface="Lucida Sans Unicode" pitchFamily="34" charset="0"/>
            </a:endParaRPr>
          </a:p>
        </p:txBody>
      </p:sp>
      <p:sp>
        <p:nvSpPr>
          <p:cNvPr id="26634" name="Text Box 9"/>
          <p:cNvSpPr txBox="1">
            <a:spLocks noChangeArrowheads="1"/>
          </p:cNvSpPr>
          <p:nvPr/>
        </p:nvSpPr>
        <p:spPr bwMode="auto">
          <a:xfrm>
            <a:off x="5693223" y="4698999"/>
            <a:ext cx="2163762" cy="1109662"/>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Lucida Sans Unicode" pitchFamily="34" charset="0"/>
              </a:rPr>
              <a:t>Cat object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Lucida Sans Unicode" pitchFamily="34" charset="0"/>
              </a:rPr>
              <a:t>Nelson, 2, 10, 1</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000000"/>
              </a:solidFill>
              <a:latin typeface="Lucida Sans Unicode"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000000"/>
              </a:solidFill>
              <a:latin typeface="Lucida Sans Unicode" pitchFamily="34" charset="0"/>
            </a:endParaRPr>
          </a:p>
        </p:txBody>
      </p:sp>
      <p:sp>
        <p:nvSpPr>
          <p:cNvPr id="26635" name="Text Box 10"/>
          <p:cNvSpPr txBox="1">
            <a:spLocks noChangeArrowheads="1"/>
          </p:cNvSpPr>
          <p:nvPr/>
        </p:nvSpPr>
        <p:spPr bwMode="auto">
          <a:xfrm>
            <a:off x="3346898" y="5748337"/>
            <a:ext cx="2152650" cy="1109663"/>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Lucida Sans Unicode" pitchFamily="34" charset="0"/>
              </a:rPr>
              <a:t>Cat object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Lucida Sans Unicode" pitchFamily="34" charset="0"/>
              </a:rPr>
              <a:t>Whiskers, 3, 3, 3</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000000"/>
              </a:solidFill>
              <a:latin typeface="Lucida Sans Unicode"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000000"/>
              </a:solidFill>
              <a:latin typeface="Lucida Sans Unicode" pitchFamily="34" charset="0"/>
            </a:endParaRPr>
          </a:p>
        </p:txBody>
      </p:sp>
      <p:sp>
        <p:nvSpPr>
          <p:cNvPr id="26636" name="Text Box 11"/>
          <p:cNvSpPr txBox="1">
            <a:spLocks noChangeArrowheads="1"/>
          </p:cNvSpPr>
          <p:nvPr/>
        </p:nvSpPr>
        <p:spPr bwMode="auto">
          <a:xfrm>
            <a:off x="7858709" y="5300660"/>
            <a:ext cx="1924050" cy="1109662"/>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Lucida Sans Unicode" pitchFamily="34" charset="0"/>
              </a:rPr>
              <a:t>Cat object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Lucida Sans Unicode" pitchFamily="34" charset="0"/>
              </a:rPr>
              <a:t>T-</a:t>
            </a:r>
            <a:r>
              <a:rPr lang="en-US" dirty="0" err="1">
                <a:solidFill>
                  <a:srgbClr val="000000"/>
                </a:solidFill>
                <a:latin typeface="Lucida Sans Unicode" pitchFamily="34" charset="0"/>
              </a:rPr>
              <a:t>rex</a:t>
            </a:r>
            <a:r>
              <a:rPr lang="en-US" dirty="0">
                <a:solidFill>
                  <a:srgbClr val="000000"/>
                </a:solidFill>
                <a:latin typeface="Lucida Sans Unicode" pitchFamily="34" charset="0"/>
              </a:rPr>
              <a:t>, 4, 9, 2</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000000"/>
              </a:solidFill>
              <a:latin typeface="Lucida Sans Unicode"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000000"/>
              </a:solidFill>
              <a:latin typeface="Lucida Sans Unicode" pitchFamily="34" charset="0"/>
            </a:endParaRPr>
          </a:p>
        </p:txBody>
      </p:sp>
      <p:pic>
        <p:nvPicPr>
          <p:cNvPr id="26637" name="Picture 4"/>
          <p:cNvPicPr>
            <a:picLocks noChangeAspect="1" noChangeArrowheads="1"/>
          </p:cNvPicPr>
          <p:nvPr/>
        </p:nvPicPr>
        <p:blipFill>
          <a:blip r:embed="rId3" cstate="print"/>
          <a:srcRect/>
          <a:stretch>
            <a:fillRect/>
          </a:stretch>
        </p:blipFill>
        <p:spPr bwMode="auto">
          <a:xfrm>
            <a:off x="440187" y="2049462"/>
            <a:ext cx="1431925" cy="1162050"/>
          </a:xfrm>
          <a:prstGeom prst="rect">
            <a:avLst/>
          </a:prstGeom>
          <a:noFill/>
          <a:ln w="9525">
            <a:noFill/>
            <a:round/>
            <a:headEnd/>
            <a:tailEnd/>
          </a:ln>
        </p:spPr>
      </p:pic>
      <p:sp>
        <p:nvSpPr>
          <p:cNvPr id="26638" name="Rectangle 14"/>
          <p:cNvSpPr>
            <a:spLocks noChangeArrowheads="1"/>
          </p:cNvSpPr>
          <p:nvPr/>
        </p:nvSpPr>
        <p:spPr bwMode="auto">
          <a:xfrm>
            <a:off x="334617" y="3208336"/>
            <a:ext cx="1643063" cy="646113"/>
          </a:xfrm>
          <a:prstGeom prst="rect">
            <a:avLst/>
          </a:prstGeom>
          <a:noFill/>
          <a:ln w="9525">
            <a:noFill/>
            <a:miter lim="800000"/>
            <a:headEnd/>
            <a:tailEnd/>
          </a:ln>
        </p:spPr>
        <p:txBody>
          <a:bodyPr>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Lucida Sans Unicode" pitchFamily="34" charset="0"/>
              </a:rPr>
              <a:t>Cat object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Lucida Sans Unicode" pitchFamily="34" charset="0"/>
              </a:rPr>
              <a:t>Felix, 5, 9, 2</a:t>
            </a:r>
            <a:endParaRPr lang="en-GB" dirty="0">
              <a:latin typeface="Lucida Sans Unicode" pitchFamily="34" charset="0"/>
            </a:endParaRPr>
          </a:p>
        </p:txBody>
      </p:sp>
      <p:sp>
        <p:nvSpPr>
          <p:cNvPr id="26639" name="Rectangle 15"/>
          <p:cNvSpPr>
            <a:spLocks noChangeArrowheads="1"/>
          </p:cNvSpPr>
          <p:nvPr/>
        </p:nvSpPr>
        <p:spPr bwMode="auto">
          <a:xfrm>
            <a:off x="3031382" y="3634845"/>
            <a:ext cx="1643063" cy="646112"/>
          </a:xfrm>
          <a:prstGeom prst="rect">
            <a:avLst/>
          </a:prstGeom>
          <a:noFill/>
          <a:ln w="9525">
            <a:noFill/>
            <a:miter lim="800000"/>
            <a:headEnd/>
            <a:tailEnd/>
          </a:ln>
        </p:spPr>
        <p:txBody>
          <a:bodyPr>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Lucida Sans Unicode" pitchFamily="34" charset="0"/>
              </a:rPr>
              <a:t>Cat object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Lucida Sans Unicode" pitchFamily="34" charset="0"/>
              </a:rPr>
              <a:t>Tom, 6, 4, 3</a:t>
            </a:r>
            <a:endParaRPr lang="en-GB" dirty="0">
              <a:latin typeface="Lucida Sans Unicode" pitchFamily="34" charset="0"/>
            </a:endParaRPr>
          </a:p>
        </p:txBody>
      </p:sp>
      <p:pic>
        <p:nvPicPr>
          <p:cNvPr id="26640" name="Picture 4"/>
          <p:cNvPicPr>
            <a:picLocks noChangeAspect="1" noChangeArrowheads="1"/>
          </p:cNvPicPr>
          <p:nvPr/>
        </p:nvPicPr>
        <p:blipFill>
          <a:blip r:embed="rId3" cstate="print"/>
          <a:srcRect/>
          <a:stretch>
            <a:fillRect/>
          </a:stretch>
        </p:blipFill>
        <p:spPr bwMode="auto">
          <a:xfrm>
            <a:off x="3136952" y="2497136"/>
            <a:ext cx="1431925" cy="1000125"/>
          </a:xfrm>
          <a:prstGeom prst="rect">
            <a:avLst/>
          </a:prstGeom>
          <a:noFill/>
          <a:ln w="9525">
            <a:noFill/>
            <a:round/>
            <a:headEnd/>
            <a:tailEnd/>
          </a:ln>
        </p:spPr>
      </p:pic>
      <p:sp>
        <p:nvSpPr>
          <p:cNvPr id="17" name="Oval 16"/>
          <p:cNvSpPr/>
          <p:nvPr/>
        </p:nvSpPr>
        <p:spPr bwMode="auto">
          <a:xfrm>
            <a:off x="9265095" y="2374705"/>
            <a:ext cx="2592288" cy="252028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92150" indent="-347663" fontAlgn="base">
              <a:spcBef>
                <a:spcPct val="20000"/>
              </a:spcBef>
              <a:spcAft>
                <a:spcPct val="0"/>
              </a:spcAft>
              <a:buClr>
                <a:schemeClr val="accent2"/>
              </a:buClr>
              <a:buSzPct val="70000"/>
              <a:buFont typeface="Wingdings" pitchFamily="2" charset="2"/>
              <a:buChar char="l"/>
            </a:pPr>
            <a:endParaRPr lang="en-GB" sz="2600">
              <a:latin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n-GB"/>
              <a:t>What have we done?</a:t>
            </a:r>
            <a:endParaRPr lang="en-GB" dirty="0"/>
          </a:p>
        </p:txBody>
      </p:sp>
      <p:sp>
        <p:nvSpPr>
          <p:cNvPr id="27650" name="Content Placeholder 1"/>
          <p:cNvSpPr>
            <a:spLocks noGrp="1"/>
          </p:cNvSpPr>
          <p:nvPr>
            <p:ph idx="1"/>
          </p:nvPr>
        </p:nvSpPr>
        <p:spPr bwMode="auto"/>
        <p:txBody>
          <a:bodyPr vert="horz" wrap="square" lIns="91440" tIns="45720" rIns="91440" bIns="45720" numCol="1" rtlCol="0" anchor="t" anchorCtr="0" compatLnSpc="1">
            <a:prstTxWarp prst="textNoShape">
              <a:avLst/>
            </a:prstTxWarp>
            <a:normAutofit/>
          </a:bodyPr>
          <a:lstStyle/>
          <a:p>
            <a:r>
              <a:rPr lang="en-GB" sz="4000" dirty="0"/>
              <a:t>Created a Cat class</a:t>
            </a:r>
          </a:p>
          <a:p>
            <a:r>
              <a:rPr lang="en-GB" sz="4000" dirty="0"/>
              <a:t>Identified suitable properties</a:t>
            </a:r>
          </a:p>
          <a:p>
            <a:r>
              <a:rPr lang="en-GB" sz="4000" dirty="0"/>
              <a:t>Identified the type of value for the properties (text, numeric)</a:t>
            </a:r>
          </a:p>
          <a:p>
            <a:r>
              <a:rPr lang="en-GB" sz="4000" dirty="0"/>
              <a:t>Created 6 cat instances </a:t>
            </a:r>
          </a:p>
          <a:p>
            <a:pPr marL="800100" lvl="1" indent="-342900" algn="l">
              <a:buFont typeface="Arial" panose="020B0604020202020204" pitchFamily="34" charset="0"/>
              <a:buChar char="•"/>
            </a:pPr>
            <a:r>
              <a:rPr lang="en-GB" sz="3200" dirty="0"/>
              <a:t>i.e. We “instantiated” six cat objects,  each with its own state</a:t>
            </a:r>
          </a:p>
          <a:p>
            <a:pPr lvl="1"/>
            <a:endParaRPr lang="en-GB" sz="3600" dirty="0"/>
          </a:p>
          <a:p>
            <a:pPr lvl="1"/>
            <a:endParaRPr lang="en-GB" sz="3600" dirty="0"/>
          </a:p>
          <a:p>
            <a:pPr lvl="1"/>
            <a:endParaRPr lang="en-GB" sz="3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n-GB" dirty="0"/>
              <a:t>From Cats to Programs</a:t>
            </a:r>
            <a:endParaRPr lang="en-US" dirty="0"/>
          </a:p>
        </p:txBody>
      </p:sp>
      <p:sp>
        <p:nvSpPr>
          <p:cNvPr id="28674" name="Content Placeholder 1"/>
          <p:cNvSpPr>
            <a:spLocks noGrp="1"/>
          </p:cNvSpPr>
          <p:nvPr>
            <p:ph idx="1"/>
          </p:nvPr>
        </p:nvSpPr>
        <p:spPr bwMode="auto">
          <a:xfrm>
            <a:off x="383721" y="1397000"/>
            <a:ext cx="11478986" cy="5037276"/>
          </a:xfrm>
        </p:spPr>
        <p:txBody>
          <a:bodyPr vert="horz" wrap="square" lIns="91440" tIns="45720" rIns="91440" bIns="45720" numCol="1" rtlCol="0" anchor="t" anchorCtr="0" compatLnSpc="1">
            <a:prstTxWarp prst="textNoShape">
              <a:avLst/>
            </a:prstTxWarp>
            <a:spAutoFit/>
          </a:bodyPr>
          <a:lstStyle/>
          <a:p>
            <a:r>
              <a:rPr lang="en-GB" sz="3600" dirty="0"/>
              <a:t>We will build/write source code for a Java class</a:t>
            </a:r>
          </a:p>
          <a:p>
            <a:r>
              <a:rPr lang="en-GB" sz="3600" dirty="0"/>
              <a:t>We will then use the class to create objects</a:t>
            </a:r>
          </a:p>
          <a:p>
            <a:r>
              <a:rPr lang="en-GB" sz="3600" dirty="0"/>
              <a:t>We can then use the behaviour (Java methods) to do things to the objects.</a:t>
            </a:r>
          </a:p>
          <a:p>
            <a:r>
              <a:rPr lang="en-GB" sz="3600" dirty="0"/>
              <a:t>Some of the things we do will be to see the state of the object: </a:t>
            </a:r>
          </a:p>
          <a:p>
            <a:pPr>
              <a:buNone/>
            </a:pPr>
            <a:r>
              <a:rPr lang="en-GB" sz="3600" dirty="0"/>
              <a:t>	(i.e. get values of its properties to be displayed on the screen )</a:t>
            </a:r>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71B90D-DD16-4AE9-9A67-9E63FC3B44C4}"/>
              </a:ext>
            </a:extLst>
          </p:cNvPr>
          <p:cNvSpPr>
            <a:spLocks noGrp="1"/>
          </p:cNvSpPr>
          <p:nvPr>
            <p:ph type="title"/>
          </p:nvPr>
        </p:nvSpPr>
        <p:spPr/>
        <p:txBody>
          <a:bodyPr vert="horz" lIns="91440" tIns="45720" rIns="91440" bIns="45720" rtlCol="0" anchor="b">
            <a:normAutofit/>
          </a:bodyPr>
          <a:lstStyle/>
          <a:p>
            <a:r>
              <a:rPr lang="en-GB" dirty="0"/>
              <a:t>Primitive Types</a:t>
            </a:r>
          </a:p>
        </p:txBody>
      </p:sp>
      <p:sp>
        <p:nvSpPr>
          <p:cNvPr id="8" name="Content Placeholder 7">
            <a:extLst>
              <a:ext uri="{FF2B5EF4-FFF2-40B4-BE49-F238E27FC236}">
                <a16:creationId xmlns:a16="http://schemas.microsoft.com/office/drawing/2014/main" id="{61319162-04B5-4C93-8056-C38A6C605ECA}"/>
              </a:ext>
            </a:extLst>
          </p:cNvPr>
          <p:cNvSpPr>
            <a:spLocks noGrp="1"/>
          </p:cNvSpPr>
          <p:nvPr>
            <p:ph idx="1"/>
          </p:nvPr>
        </p:nvSpPr>
        <p:spPr/>
        <p:txBody>
          <a:bodyPr>
            <a:normAutofit/>
          </a:bodyPr>
          <a:lstStyle/>
          <a:p>
            <a:r>
              <a:rPr lang="en-GB" sz="3200" b="0" i="0" dirty="0">
                <a:solidFill>
                  <a:srgbClr val="000000"/>
                </a:solidFill>
                <a:effectLst/>
                <a:latin typeface="Arial" panose="020B0604020202020204" pitchFamily="34" charset="0"/>
              </a:rPr>
              <a:t> A primitive type is predefined by the Java language</a:t>
            </a:r>
          </a:p>
          <a:p>
            <a:pPr>
              <a:spcBef>
                <a:spcPts val="2400"/>
              </a:spcBef>
            </a:pPr>
            <a:r>
              <a:rPr lang="en-GB" sz="3200" dirty="0">
                <a:solidFill>
                  <a:srgbClr val="000000"/>
                </a:solidFill>
                <a:latin typeface="Arial" panose="020B0604020202020204" pitchFamily="34" charset="0"/>
              </a:rPr>
              <a:t>Java has eight primitive data types:</a:t>
            </a:r>
          </a:p>
          <a:p>
            <a:pPr lvl="1">
              <a:spcBef>
                <a:spcPts val="1200"/>
              </a:spcBef>
            </a:pPr>
            <a:r>
              <a:rPr lang="en-GB" sz="2800" b="1" dirty="0">
                <a:solidFill>
                  <a:srgbClr val="7030A0"/>
                </a:solidFill>
                <a:latin typeface="Consolas" panose="020B0609020204030204" pitchFamily="49" charset="0"/>
              </a:rPr>
              <a:t>byte</a:t>
            </a:r>
            <a:r>
              <a:rPr lang="en-GB" sz="2800" dirty="0">
                <a:solidFill>
                  <a:srgbClr val="000000"/>
                </a:solidFill>
                <a:latin typeface="Arial" panose="020B0604020202020204" pitchFamily="34" charset="0"/>
              </a:rPr>
              <a:t>, </a:t>
            </a:r>
            <a:r>
              <a:rPr lang="en-GB" sz="2800" b="1" dirty="0">
                <a:solidFill>
                  <a:srgbClr val="7030A0"/>
                </a:solidFill>
                <a:latin typeface="Consolas" panose="020B0609020204030204" pitchFamily="49" charset="0"/>
              </a:rPr>
              <a:t>short</a:t>
            </a:r>
            <a:r>
              <a:rPr lang="en-GB" sz="2800" dirty="0">
                <a:solidFill>
                  <a:srgbClr val="000000"/>
                </a:solidFill>
                <a:latin typeface="Arial" panose="020B0604020202020204" pitchFamily="34" charset="0"/>
              </a:rPr>
              <a:t>, </a:t>
            </a:r>
            <a:r>
              <a:rPr lang="en-GB" sz="2800" b="1" dirty="0">
                <a:solidFill>
                  <a:srgbClr val="7030A0"/>
                </a:solidFill>
                <a:latin typeface="Consolas" panose="020B0609020204030204" pitchFamily="49" charset="0"/>
              </a:rPr>
              <a:t>int</a:t>
            </a:r>
            <a:r>
              <a:rPr lang="en-GB" sz="2800" dirty="0">
                <a:solidFill>
                  <a:srgbClr val="000000"/>
                </a:solidFill>
                <a:latin typeface="Arial" panose="020B0604020202020204" pitchFamily="34" charset="0"/>
              </a:rPr>
              <a:t> and </a:t>
            </a:r>
            <a:r>
              <a:rPr lang="en-GB" sz="2800" b="1" dirty="0">
                <a:solidFill>
                  <a:srgbClr val="7030A0"/>
                </a:solidFill>
                <a:latin typeface="Consolas" panose="020B0609020204030204" pitchFamily="49" charset="0"/>
              </a:rPr>
              <a:t>long</a:t>
            </a:r>
          </a:p>
          <a:p>
            <a:pPr lvl="1">
              <a:spcBef>
                <a:spcPts val="1200"/>
              </a:spcBef>
            </a:pPr>
            <a:r>
              <a:rPr lang="en-GB" sz="2800" b="1" dirty="0">
                <a:solidFill>
                  <a:srgbClr val="7030A0"/>
                </a:solidFill>
                <a:latin typeface="Consolas" panose="020B0609020204030204" pitchFamily="49" charset="0"/>
              </a:rPr>
              <a:t>float</a:t>
            </a:r>
            <a:r>
              <a:rPr lang="en-GB" sz="2800" dirty="0">
                <a:solidFill>
                  <a:srgbClr val="000000"/>
                </a:solidFill>
                <a:latin typeface="Arial" panose="020B0604020202020204" pitchFamily="34" charset="0"/>
              </a:rPr>
              <a:t> and </a:t>
            </a:r>
            <a:r>
              <a:rPr lang="en-GB" sz="2800" b="1" dirty="0">
                <a:solidFill>
                  <a:srgbClr val="7030A0"/>
                </a:solidFill>
                <a:latin typeface="Consolas" panose="020B0609020204030204" pitchFamily="49" charset="0"/>
              </a:rPr>
              <a:t>double</a:t>
            </a:r>
          </a:p>
          <a:p>
            <a:pPr lvl="1">
              <a:spcBef>
                <a:spcPts val="1200"/>
              </a:spcBef>
            </a:pPr>
            <a:r>
              <a:rPr lang="en-GB" sz="2800" b="1" dirty="0" err="1">
                <a:solidFill>
                  <a:srgbClr val="7030A0"/>
                </a:solidFill>
                <a:latin typeface="Consolas" panose="020B0609020204030204" pitchFamily="49" charset="0"/>
              </a:rPr>
              <a:t>boolean</a:t>
            </a:r>
            <a:endParaRPr lang="en-GB" sz="2800" b="1" dirty="0">
              <a:solidFill>
                <a:srgbClr val="7030A0"/>
              </a:solidFill>
              <a:latin typeface="Consolas" panose="020B0609020204030204" pitchFamily="49" charset="0"/>
            </a:endParaRPr>
          </a:p>
          <a:p>
            <a:pPr lvl="1">
              <a:spcBef>
                <a:spcPts val="1200"/>
              </a:spcBef>
            </a:pPr>
            <a:r>
              <a:rPr lang="en-GB" sz="2800" b="1" dirty="0">
                <a:solidFill>
                  <a:srgbClr val="7030A0"/>
                </a:solidFill>
                <a:latin typeface="Consolas" panose="020B0609020204030204" pitchFamily="49" charset="0"/>
              </a:rPr>
              <a:t>char</a:t>
            </a:r>
          </a:p>
          <a:p>
            <a:pPr>
              <a:spcBef>
                <a:spcPts val="2400"/>
              </a:spcBef>
            </a:pPr>
            <a:r>
              <a:rPr lang="en-GB" dirty="0"/>
              <a:t>https://docs.oracle.com/javase/tutorial/java/nutsandbolts/datatypes.html</a:t>
            </a:r>
          </a:p>
          <a:p>
            <a:pPr>
              <a:spcBef>
                <a:spcPts val="2400"/>
              </a:spcBef>
            </a:pPr>
            <a:endParaRPr lang="en-GB" sz="3200" dirty="0">
              <a:solidFill>
                <a:srgbClr val="000000"/>
              </a:solidFill>
              <a:latin typeface="Arial" panose="020B0604020202020204" pitchFamily="34" charset="0"/>
            </a:endParaRPr>
          </a:p>
        </p:txBody>
      </p:sp>
      <p:sp>
        <p:nvSpPr>
          <p:cNvPr id="9" name="Slide Number Placeholder 4">
            <a:extLst>
              <a:ext uri="{FF2B5EF4-FFF2-40B4-BE49-F238E27FC236}">
                <a16:creationId xmlns:a16="http://schemas.microsoft.com/office/drawing/2014/main" id="{11F5C2C7-C850-45BC-B697-EAE3D6D72FB5}"/>
              </a:ext>
            </a:extLst>
          </p:cNvPr>
          <p:cNvSpPr txBox="1">
            <a:spLocks/>
          </p:cNvSpPr>
          <p:nvPr/>
        </p:nvSpPr>
        <p:spPr>
          <a:xfrm>
            <a:off x="612775" y="6356350"/>
            <a:ext cx="1981200" cy="365125"/>
          </a:xfrm>
          <a:prstGeom prst="rect">
            <a:avLst/>
          </a:prstGeom>
        </p:spPr>
        <p:txBody>
          <a:bodyPr vert="horz"/>
          <a:lstStyle>
            <a:defPPr>
              <a:defRPr lang="en-US"/>
            </a:defPPr>
            <a:lvl1pPr marL="0" algn="l" defTabSz="914400" rtl="0" eaLnBrk="1" fontAlgn="base" latinLnBrk="0" hangingPunct="1">
              <a:spcBef>
                <a:spcPct val="0"/>
              </a:spcBef>
              <a:spcAft>
                <a:spcPct val="0"/>
              </a:spcAft>
              <a:defRPr kumimoji="0" sz="1400" kern="1200">
                <a:solidFill>
                  <a:schemeClr val="tx2"/>
                </a:solidFill>
                <a:latin typeface="Arial" charset="0"/>
                <a:ea typeface="+mn-ea"/>
                <a:cs typeface="Arial" charset="0"/>
              </a:defRPr>
            </a:lvl1pPr>
            <a:lvl2pPr marL="457200" algn="l" defTabSz="914400" rtl="0" eaLnBrk="1" fontAlgn="base" latinLnBrk="0" hangingPunct="1">
              <a:spcBef>
                <a:spcPct val="0"/>
              </a:spcBef>
              <a:spcAft>
                <a:spcPct val="0"/>
              </a:spcAft>
              <a:defRPr sz="1800" kern="1200">
                <a:solidFill>
                  <a:schemeClr val="tx1"/>
                </a:solidFill>
                <a:latin typeface="Arial" charset="0"/>
                <a:ea typeface="+mn-ea"/>
                <a:cs typeface="Arial" charset="0"/>
              </a:defRPr>
            </a:lvl2pPr>
            <a:lvl3pPr marL="914400" algn="l" defTabSz="914400" rtl="0" eaLnBrk="1" fontAlgn="base" latinLnBrk="0" hangingPunct="1">
              <a:spcBef>
                <a:spcPct val="0"/>
              </a:spcBef>
              <a:spcAft>
                <a:spcPct val="0"/>
              </a:spcAft>
              <a:defRPr sz="1800" kern="1200">
                <a:solidFill>
                  <a:schemeClr val="tx1"/>
                </a:solidFill>
                <a:latin typeface="Arial" charset="0"/>
                <a:ea typeface="+mn-ea"/>
                <a:cs typeface="Arial" charset="0"/>
              </a:defRPr>
            </a:lvl3pPr>
            <a:lvl4pPr marL="1371600" algn="l" defTabSz="914400" rtl="0" eaLnBrk="1" fontAlgn="base" latinLnBrk="0" hangingPunct="1">
              <a:spcBef>
                <a:spcPct val="0"/>
              </a:spcBef>
              <a:spcAft>
                <a:spcPct val="0"/>
              </a:spcAft>
              <a:defRPr sz="1800" kern="1200">
                <a:solidFill>
                  <a:schemeClr val="tx1"/>
                </a:solidFill>
                <a:latin typeface="Arial" charset="0"/>
                <a:ea typeface="+mn-ea"/>
                <a:cs typeface="Arial" charset="0"/>
              </a:defRPr>
            </a:lvl4pPr>
            <a:lvl5pPr marL="1828800" algn="l" defTabSz="914400" rtl="0" eaLnBrk="1" fontAlgn="base" latinLnBrk="0" hangingPunct="1">
              <a:spcBef>
                <a:spcPct val="0"/>
              </a:spcBef>
              <a:spcAft>
                <a:spcPct val="0"/>
              </a:spcAft>
              <a:defRPr sz="1800" kern="1200">
                <a:solidFill>
                  <a:schemeClr val="tx1"/>
                </a:solidFill>
                <a:latin typeface="Arial" charset="0"/>
                <a:ea typeface="+mn-ea"/>
                <a:cs typeface="Arial" charset="0"/>
              </a:defRPr>
            </a:lvl5pPr>
            <a:lvl6pPr marL="2286000" algn="l" defTabSz="914400" rtl="0" eaLnBrk="1" latinLnBrk="0" hangingPunct="1">
              <a:defRPr sz="1800" kern="1200">
                <a:solidFill>
                  <a:schemeClr val="tx1"/>
                </a:solidFill>
                <a:latin typeface="Arial" charset="0"/>
                <a:ea typeface="+mn-ea"/>
                <a:cs typeface="Arial" charset="0"/>
              </a:defRPr>
            </a:lvl6pPr>
            <a:lvl7pPr marL="2743200" algn="l" defTabSz="914400" rtl="0" eaLnBrk="1" latinLnBrk="0" hangingPunct="1">
              <a:defRPr sz="1800" kern="1200">
                <a:solidFill>
                  <a:schemeClr val="tx1"/>
                </a:solidFill>
                <a:latin typeface="Arial" charset="0"/>
                <a:ea typeface="+mn-ea"/>
                <a:cs typeface="Arial" charset="0"/>
              </a:defRPr>
            </a:lvl7pPr>
            <a:lvl8pPr marL="3200400" algn="l" defTabSz="914400" rtl="0" eaLnBrk="1" latinLnBrk="0" hangingPunct="1">
              <a:defRPr sz="1800" kern="1200">
                <a:solidFill>
                  <a:schemeClr val="tx1"/>
                </a:solidFill>
                <a:latin typeface="Arial" charset="0"/>
                <a:ea typeface="+mn-ea"/>
                <a:cs typeface="Arial" charset="0"/>
              </a:defRPr>
            </a:lvl8pPr>
            <a:lvl9pPr marL="3657600" algn="l" defTabSz="914400" rtl="0" eaLnBrk="1" latinLnBrk="0" hangingPunct="1">
              <a:defRPr sz="1800" kern="1200">
                <a:solidFill>
                  <a:schemeClr val="tx1"/>
                </a:solidFill>
                <a:latin typeface="Arial" charset="0"/>
                <a:ea typeface="+mn-ea"/>
                <a:cs typeface="Arial" charset="0"/>
              </a:defRPr>
            </a:lvl9pPr>
          </a:lstStyle>
          <a:p>
            <a:fld id="{791B0E01-9F06-4363-B4D0-E59D3E9D7D9A}" type="slidenum">
              <a:rPr lang="en-GB" smtClean="0"/>
              <a:pPr/>
              <a:t>4</a:t>
            </a:fld>
            <a:endParaRPr lang="en-US" altLang="en-US"/>
          </a:p>
        </p:txBody>
      </p:sp>
    </p:spTree>
    <p:extLst>
      <p:ext uri="{BB962C8B-B14F-4D97-AF65-F5344CB8AC3E}">
        <p14:creationId xmlns:p14="http://schemas.microsoft.com/office/powerpoint/2010/main" val="283089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C3622-FAA8-42D5-97E8-0BED763C0450}"/>
              </a:ext>
            </a:extLst>
          </p:cNvPr>
          <p:cNvSpPr>
            <a:spLocks noGrp="1"/>
          </p:cNvSpPr>
          <p:nvPr>
            <p:ph type="title"/>
          </p:nvPr>
        </p:nvSpPr>
        <p:spPr/>
        <p:txBody>
          <a:bodyPr>
            <a:normAutofit/>
          </a:bodyPr>
          <a:lstStyle/>
          <a:p>
            <a:r>
              <a:rPr lang="en-GB" dirty="0"/>
              <a:t>What about String</a:t>
            </a:r>
          </a:p>
        </p:txBody>
      </p:sp>
      <p:sp>
        <p:nvSpPr>
          <p:cNvPr id="3" name="Content Placeholder 2">
            <a:extLst>
              <a:ext uri="{FF2B5EF4-FFF2-40B4-BE49-F238E27FC236}">
                <a16:creationId xmlns:a16="http://schemas.microsoft.com/office/drawing/2014/main" id="{FB4A0654-88B0-4ECC-A762-BBE1E0A7440A}"/>
              </a:ext>
            </a:extLst>
          </p:cNvPr>
          <p:cNvSpPr>
            <a:spLocks noGrp="1"/>
          </p:cNvSpPr>
          <p:nvPr>
            <p:ph idx="1"/>
          </p:nvPr>
        </p:nvSpPr>
        <p:spPr>
          <a:solidFill>
            <a:schemeClr val="bg1"/>
          </a:solidFill>
        </p:spPr>
        <p:txBody>
          <a:bodyPr>
            <a:normAutofit lnSpcReduction="10000"/>
          </a:bodyPr>
          <a:lstStyle/>
          <a:p>
            <a:pPr>
              <a:spcBef>
                <a:spcPts val="2400"/>
              </a:spcBef>
            </a:pPr>
            <a:r>
              <a:rPr lang="en-GB" sz="2400" dirty="0"/>
              <a:t>In Java String is a non-primitive type, actually a list of </a:t>
            </a:r>
            <a:r>
              <a:rPr lang="en-GB" sz="2400" dirty="0">
                <a:solidFill>
                  <a:srgbClr val="0070C0"/>
                </a:solidFill>
              </a:rPr>
              <a:t>char</a:t>
            </a:r>
            <a:r>
              <a:rPr lang="en-GB" sz="2400" dirty="0"/>
              <a:t> values</a:t>
            </a:r>
          </a:p>
          <a:p>
            <a:pPr>
              <a:spcBef>
                <a:spcPts val="1800"/>
              </a:spcBef>
            </a:pPr>
            <a:r>
              <a:rPr lang="en-GB" sz="2400" dirty="0"/>
              <a:t>String can be used as a primitive type, e.g. </a:t>
            </a:r>
            <a:r>
              <a:rPr lang="en-GB" sz="2400" dirty="0">
                <a:solidFill>
                  <a:srgbClr val="0070C0"/>
                </a:solidFill>
                <a:latin typeface="Consolas" panose="020B0609020204030204" pitchFamily="49" charset="0"/>
              </a:rPr>
              <a:t>String name=“Asher”;</a:t>
            </a:r>
          </a:p>
          <a:p>
            <a:pPr>
              <a:spcBef>
                <a:spcPts val="1800"/>
              </a:spcBef>
            </a:pPr>
            <a:r>
              <a:rPr lang="en-GB" sz="2400" dirty="0"/>
              <a:t>Notice </a:t>
            </a:r>
            <a:r>
              <a:rPr lang="en-GB" sz="2400" dirty="0">
                <a:solidFill>
                  <a:srgbClr val="0070C0"/>
                </a:solidFill>
              </a:rPr>
              <a:t>String</a:t>
            </a:r>
            <a:r>
              <a:rPr lang="en-GB" sz="2400" dirty="0"/>
              <a:t> starts with an uppercase letter, which in java is reserved only for class names</a:t>
            </a:r>
          </a:p>
          <a:p>
            <a:pPr lvl="1">
              <a:spcBef>
                <a:spcPts val="600"/>
              </a:spcBef>
            </a:pPr>
            <a:r>
              <a:rPr lang="en-GB" sz="2000" dirty="0"/>
              <a:t>I.e. String is the name of a Class, so a String variable can be created in an object way</a:t>
            </a:r>
          </a:p>
          <a:p>
            <a:pPr lvl="1">
              <a:spcBef>
                <a:spcPts val="600"/>
              </a:spcBef>
            </a:pPr>
            <a:r>
              <a:rPr lang="en-GB" sz="2000" dirty="0">
                <a:solidFill>
                  <a:srgbClr val="0070C0"/>
                </a:solidFill>
                <a:latin typeface="Consolas" panose="020B0609020204030204" pitchFamily="49" charset="0"/>
              </a:rPr>
              <a:t>String </a:t>
            </a:r>
            <a:r>
              <a:rPr lang="en-GB" sz="2000" dirty="0" err="1">
                <a:solidFill>
                  <a:srgbClr val="0070C0"/>
                </a:solidFill>
                <a:latin typeface="Consolas" panose="020B0609020204030204" pitchFamily="49" charset="0"/>
              </a:rPr>
              <a:t>myName</a:t>
            </a:r>
            <a:r>
              <a:rPr lang="en-GB" sz="2000" dirty="0">
                <a:solidFill>
                  <a:srgbClr val="0070C0"/>
                </a:solidFill>
                <a:latin typeface="Consolas" panose="020B0609020204030204" pitchFamily="49" charset="0"/>
              </a:rPr>
              <a:t> = new String(“Asher”);</a:t>
            </a:r>
          </a:p>
          <a:p>
            <a:pPr lvl="1">
              <a:spcBef>
                <a:spcPts val="600"/>
              </a:spcBef>
            </a:pPr>
            <a:r>
              <a:rPr lang="en-GB" sz="2000" dirty="0"/>
              <a:t>Where </a:t>
            </a:r>
            <a:r>
              <a:rPr lang="en-GB" sz="2000" dirty="0">
                <a:solidFill>
                  <a:srgbClr val="0070C0"/>
                </a:solidFill>
                <a:latin typeface="Consolas" panose="020B0609020204030204" pitchFamily="49" charset="0"/>
              </a:rPr>
              <a:t>String</a:t>
            </a:r>
            <a:r>
              <a:rPr lang="en-GB" sz="2000" dirty="0"/>
              <a:t> is the Class and </a:t>
            </a:r>
            <a:r>
              <a:rPr lang="en-GB" sz="2000" dirty="0">
                <a:solidFill>
                  <a:srgbClr val="0070C0"/>
                </a:solidFill>
                <a:latin typeface="Consolas" panose="020B0609020204030204" pitchFamily="49" charset="0"/>
              </a:rPr>
              <a:t>String </a:t>
            </a:r>
            <a:r>
              <a:rPr lang="en-GB" sz="2000" dirty="0" err="1">
                <a:solidFill>
                  <a:srgbClr val="0070C0"/>
                </a:solidFill>
                <a:latin typeface="Consolas" panose="020B0609020204030204" pitchFamily="49" charset="0"/>
              </a:rPr>
              <a:t>myName</a:t>
            </a:r>
            <a:r>
              <a:rPr lang="en-GB" sz="2000" dirty="0">
                <a:solidFill>
                  <a:srgbClr val="0070C0"/>
                </a:solidFill>
                <a:latin typeface="Consolas" panose="020B0609020204030204" pitchFamily="49" charset="0"/>
              </a:rPr>
              <a:t> </a:t>
            </a:r>
            <a:r>
              <a:rPr lang="en-GB" sz="2000" dirty="0"/>
              <a:t>creates an object variable</a:t>
            </a:r>
          </a:p>
          <a:p>
            <a:pPr lvl="1">
              <a:spcBef>
                <a:spcPts val="600"/>
              </a:spcBef>
            </a:pPr>
            <a:r>
              <a:rPr lang="en-GB" sz="2000" dirty="0"/>
              <a:t>And </a:t>
            </a:r>
            <a:r>
              <a:rPr lang="en-GB" sz="2000" dirty="0">
                <a:solidFill>
                  <a:srgbClr val="0070C0"/>
                </a:solidFill>
                <a:latin typeface="Consolas" panose="020B0609020204030204" pitchFamily="49" charset="0"/>
              </a:rPr>
              <a:t>String() </a:t>
            </a:r>
            <a:r>
              <a:rPr lang="en-GB" sz="2000" dirty="0"/>
              <a:t>is the class constructor method, used to instantiate the object variable</a:t>
            </a:r>
          </a:p>
          <a:p>
            <a:pPr>
              <a:spcBef>
                <a:spcPts val="1800"/>
              </a:spcBef>
            </a:pPr>
            <a:r>
              <a:rPr lang="en-GB" sz="2400" dirty="0"/>
              <a:t>Thus String variables are all instances of the String class, i.e. object variables</a:t>
            </a:r>
          </a:p>
          <a:p>
            <a:pPr>
              <a:spcBef>
                <a:spcPts val="1800"/>
              </a:spcBef>
            </a:pPr>
            <a:r>
              <a:rPr lang="en-GB" sz="2400" dirty="0"/>
              <a:t>This allows String methods to be directly applied to String variables, regardless which style was used to create them, e.g. </a:t>
            </a:r>
            <a:r>
              <a:rPr lang="en-GB" sz="2400" dirty="0" err="1">
                <a:solidFill>
                  <a:srgbClr val="0070C0"/>
                </a:solidFill>
                <a:latin typeface="Consolas" panose="020B0609020204030204" pitchFamily="49" charset="0"/>
              </a:rPr>
              <a:t>name.toUpperCase</a:t>
            </a:r>
            <a:r>
              <a:rPr lang="en-GB" sz="2400" dirty="0">
                <a:solidFill>
                  <a:srgbClr val="0070C0"/>
                </a:solidFill>
                <a:latin typeface="Consolas" panose="020B0609020204030204" pitchFamily="49" charset="0"/>
              </a:rPr>
              <a:t>()</a:t>
            </a:r>
          </a:p>
        </p:txBody>
      </p:sp>
    </p:spTree>
    <p:extLst>
      <p:ext uri="{BB962C8B-B14F-4D97-AF65-F5344CB8AC3E}">
        <p14:creationId xmlns:p14="http://schemas.microsoft.com/office/powerpoint/2010/main" val="384938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accent1"/>
                                      </p:to>
                                    </p:animClr>
                                  </p:sub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accent1"/>
                                      </p:to>
                                    </p:animClr>
                                  </p:sub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accent1"/>
                                      </p:to>
                                    </p:animClr>
                                  </p:sub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chemeClr val="accent1"/>
                                      </p:to>
                                    </p:animClr>
                                  </p:sub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chemeClr val="accent1"/>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7" end="7"/>
                                            </p:txEl>
                                          </p:spTgt>
                                        </p:tgtEl>
                                        <p:attrNameLst>
                                          <p:attrName>ppt_c</p:attrName>
                                        </p:attrNameLst>
                                      </p:cBhvr>
                                      <p:to>
                                        <a:schemeClr val="accent1"/>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8" end="8"/>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bwMode="auto"/>
        <p:txBody>
          <a:bodyPr vert="horz" wrap="square" lIns="91440" tIns="45720" rIns="91440" bIns="45720" numCol="1" rtlCol="0" anchor="b" anchorCtr="0" compatLnSpc="1">
            <a:prstTxWarp prst="textNoShape">
              <a:avLst/>
            </a:prstTxWarp>
            <a:normAutofit/>
          </a:bodyPr>
          <a:lstStyle/>
          <a:p>
            <a:pPr>
              <a:defRPr/>
            </a:pPr>
            <a:r>
              <a:rPr lang="en-GB" dirty="0">
                <a:effectLst/>
              </a:rPr>
              <a:t>An old friend - System </a:t>
            </a:r>
            <a:r>
              <a:rPr lang="en-GB" dirty="0"/>
              <a:t>class </a:t>
            </a:r>
            <a:endParaRPr lang="en-GB" dirty="0">
              <a:effectLst/>
            </a:endParaRPr>
          </a:p>
        </p:txBody>
      </p:sp>
      <p:sp>
        <p:nvSpPr>
          <p:cNvPr id="78857" name="Line 9"/>
          <p:cNvSpPr>
            <a:spLocks noChangeShapeType="1"/>
          </p:cNvSpPr>
          <p:nvPr/>
        </p:nvSpPr>
        <p:spPr bwMode="auto">
          <a:xfrm flipV="1">
            <a:off x="1851660" y="3462081"/>
            <a:ext cx="499430" cy="325295"/>
          </a:xfrm>
          <a:prstGeom prst="line">
            <a:avLst/>
          </a:prstGeom>
          <a:noFill/>
          <a:ln w="38100">
            <a:solidFill>
              <a:schemeClr val="tx2"/>
            </a:solidFill>
            <a:round/>
            <a:headEnd/>
            <a:tailEnd type="triangle" w="med" len="med"/>
          </a:ln>
        </p:spPr>
        <p:txBody>
          <a:bodyPr anchor="ctr"/>
          <a:lstStyle/>
          <a:p>
            <a:endParaRPr lang="en-GB" b="1">
              <a:solidFill>
                <a:schemeClr val="accent1"/>
              </a:solidFill>
            </a:endParaRPr>
          </a:p>
        </p:txBody>
      </p:sp>
      <p:sp>
        <p:nvSpPr>
          <p:cNvPr id="78858" name="Line 10"/>
          <p:cNvSpPr>
            <a:spLocks noChangeShapeType="1"/>
          </p:cNvSpPr>
          <p:nvPr/>
        </p:nvSpPr>
        <p:spPr bwMode="auto">
          <a:xfrm flipH="1">
            <a:off x="4229100" y="2124853"/>
            <a:ext cx="547018" cy="852662"/>
          </a:xfrm>
          <a:prstGeom prst="line">
            <a:avLst/>
          </a:prstGeom>
          <a:noFill/>
          <a:ln w="38100">
            <a:solidFill>
              <a:schemeClr val="tx2"/>
            </a:solidFill>
            <a:round/>
            <a:headEnd/>
            <a:tailEnd type="triangle" w="med" len="med"/>
          </a:ln>
        </p:spPr>
        <p:txBody>
          <a:bodyPr anchor="ctr"/>
          <a:lstStyle/>
          <a:p>
            <a:endParaRPr lang="en-GB" b="1">
              <a:solidFill>
                <a:schemeClr val="accent1"/>
              </a:solidFill>
            </a:endParaRPr>
          </a:p>
        </p:txBody>
      </p:sp>
      <p:sp>
        <p:nvSpPr>
          <p:cNvPr id="78859" name="Line 11"/>
          <p:cNvSpPr>
            <a:spLocks noChangeShapeType="1"/>
          </p:cNvSpPr>
          <p:nvPr/>
        </p:nvSpPr>
        <p:spPr bwMode="auto">
          <a:xfrm>
            <a:off x="4776117" y="2166358"/>
            <a:ext cx="377913" cy="811157"/>
          </a:xfrm>
          <a:prstGeom prst="line">
            <a:avLst/>
          </a:prstGeom>
          <a:noFill/>
          <a:ln w="38100">
            <a:solidFill>
              <a:schemeClr val="tx2"/>
            </a:solidFill>
            <a:round/>
            <a:headEnd/>
            <a:tailEnd type="triangle" w="med" len="med"/>
          </a:ln>
        </p:spPr>
        <p:txBody>
          <a:bodyPr anchor="ctr"/>
          <a:lstStyle/>
          <a:p>
            <a:endParaRPr lang="en-GB" b="1">
              <a:solidFill>
                <a:schemeClr val="accent1"/>
              </a:solidFill>
            </a:endParaRPr>
          </a:p>
        </p:txBody>
      </p:sp>
      <p:sp>
        <p:nvSpPr>
          <p:cNvPr id="17" name="TextBox 16">
            <a:extLst>
              <a:ext uri="{FF2B5EF4-FFF2-40B4-BE49-F238E27FC236}">
                <a16:creationId xmlns:a16="http://schemas.microsoft.com/office/drawing/2014/main" id="{78BBC173-3CCE-456C-B629-CADA82642D78}"/>
              </a:ext>
            </a:extLst>
          </p:cNvPr>
          <p:cNvSpPr txBox="1"/>
          <p:nvPr/>
        </p:nvSpPr>
        <p:spPr>
          <a:xfrm>
            <a:off x="383719" y="2712691"/>
            <a:ext cx="11526341" cy="707886"/>
          </a:xfrm>
          <a:prstGeom prst="rect">
            <a:avLst/>
          </a:prstGeom>
          <a:noFill/>
        </p:spPr>
        <p:txBody>
          <a:bodyPr wrap="square">
            <a:spAutoFit/>
          </a:bodyPr>
          <a:lstStyle/>
          <a:p>
            <a:pPr algn="ctr"/>
            <a:r>
              <a:rPr lang="en-GB" sz="4000" b="1" dirty="0" err="1">
                <a:solidFill>
                  <a:srgbClr val="001080"/>
                </a:solidFill>
                <a:effectLst/>
                <a:latin typeface="Consolas" panose="020B0609020204030204" pitchFamily="49" charset="0"/>
              </a:rPr>
              <a:t>System</a:t>
            </a:r>
            <a:r>
              <a:rPr lang="en-GB" sz="4000" b="1" dirty="0" err="1">
                <a:solidFill>
                  <a:srgbClr val="000000"/>
                </a:solidFill>
                <a:effectLst/>
                <a:latin typeface="Consolas" panose="020B0609020204030204" pitchFamily="49" charset="0"/>
              </a:rPr>
              <a:t>.</a:t>
            </a:r>
            <a:r>
              <a:rPr lang="en-GB" sz="4000" b="1" dirty="0" err="1">
                <a:solidFill>
                  <a:srgbClr val="001080"/>
                </a:solidFill>
                <a:effectLst/>
                <a:latin typeface="Consolas" panose="020B0609020204030204" pitchFamily="49" charset="0"/>
              </a:rPr>
              <a:t>out</a:t>
            </a:r>
            <a:r>
              <a:rPr lang="en-GB" sz="4000" b="1" dirty="0" err="1">
                <a:solidFill>
                  <a:srgbClr val="000000"/>
                </a:solidFill>
                <a:effectLst/>
                <a:latin typeface="Consolas" panose="020B0609020204030204" pitchFamily="49" charset="0"/>
              </a:rPr>
              <a:t>.</a:t>
            </a:r>
            <a:r>
              <a:rPr lang="en-GB" sz="4000" b="1" dirty="0" err="1">
                <a:solidFill>
                  <a:srgbClr val="795E26"/>
                </a:solidFill>
                <a:effectLst/>
                <a:latin typeface="Consolas" panose="020B0609020204030204" pitchFamily="49" charset="0"/>
              </a:rPr>
              <a:t>println</a:t>
            </a:r>
            <a:r>
              <a:rPr lang="en-GB" sz="4000" b="1" dirty="0">
                <a:solidFill>
                  <a:srgbClr val="000000"/>
                </a:solidFill>
                <a:effectLst/>
                <a:latin typeface="Consolas" panose="020B0609020204030204" pitchFamily="49" charset="0"/>
              </a:rPr>
              <a:t>(output);</a:t>
            </a:r>
          </a:p>
        </p:txBody>
      </p:sp>
      <p:sp>
        <p:nvSpPr>
          <p:cNvPr id="3" name="Rectangle: Rounded Corners 2">
            <a:extLst>
              <a:ext uri="{FF2B5EF4-FFF2-40B4-BE49-F238E27FC236}">
                <a16:creationId xmlns:a16="http://schemas.microsoft.com/office/drawing/2014/main" id="{2CF9494B-4DF2-420C-869D-0B074336AA30}"/>
              </a:ext>
            </a:extLst>
          </p:cNvPr>
          <p:cNvSpPr/>
          <p:nvPr/>
        </p:nvSpPr>
        <p:spPr>
          <a:xfrm>
            <a:off x="420370" y="3787377"/>
            <a:ext cx="2606040" cy="237060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spcBef>
                <a:spcPct val="50000"/>
              </a:spcBef>
            </a:pPr>
            <a:r>
              <a:rPr lang="en-GB" b="1" dirty="0">
                <a:solidFill>
                  <a:schemeClr val="accent1"/>
                </a:solidFill>
              </a:rPr>
              <a:t>The System class is part of the </a:t>
            </a:r>
            <a:r>
              <a:rPr lang="en-GB" b="1" dirty="0" err="1">
                <a:solidFill>
                  <a:schemeClr val="accent1"/>
                </a:solidFill>
              </a:rPr>
              <a:t>java.lang</a:t>
            </a:r>
            <a:r>
              <a:rPr lang="en-GB" b="1" dirty="0">
                <a:solidFill>
                  <a:schemeClr val="accent1"/>
                </a:solidFill>
              </a:rPr>
              <a:t> package. </a:t>
            </a:r>
          </a:p>
          <a:p>
            <a:pPr algn="ctr">
              <a:spcBef>
                <a:spcPct val="50000"/>
              </a:spcBef>
            </a:pPr>
            <a:r>
              <a:rPr lang="en-GB" b="1" dirty="0">
                <a:solidFill>
                  <a:schemeClr val="accent1"/>
                </a:solidFill>
              </a:rPr>
              <a:t> It provides access to the native operating system's environment, including the console </a:t>
            </a:r>
          </a:p>
        </p:txBody>
      </p:sp>
      <p:sp>
        <p:nvSpPr>
          <p:cNvPr id="4" name="Rectangle: Rounded Corners 3">
            <a:extLst>
              <a:ext uri="{FF2B5EF4-FFF2-40B4-BE49-F238E27FC236}">
                <a16:creationId xmlns:a16="http://schemas.microsoft.com/office/drawing/2014/main" id="{C7B0ABC9-7A44-445E-88C7-611D4BAD9915}"/>
              </a:ext>
            </a:extLst>
          </p:cNvPr>
          <p:cNvSpPr/>
          <p:nvPr/>
        </p:nvSpPr>
        <p:spPr>
          <a:xfrm>
            <a:off x="3853098" y="1210453"/>
            <a:ext cx="1719559"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50000"/>
              </a:spcBef>
            </a:pPr>
            <a:r>
              <a:rPr lang="en-GB" b="1" dirty="0">
                <a:solidFill>
                  <a:schemeClr val="accent1"/>
                </a:solidFill>
              </a:rPr>
              <a:t>Dot separators</a:t>
            </a:r>
          </a:p>
        </p:txBody>
      </p:sp>
      <p:grpSp>
        <p:nvGrpSpPr>
          <p:cNvPr id="6" name="Group 5">
            <a:extLst>
              <a:ext uri="{FF2B5EF4-FFF2-40B4-BE49-F238E27FC236}">
                <a16:creationId xmlns:a16="http://schemas.microsoft.com/office/drawing/2014/main" id="{A0FE4979-2564-41F6-BF2F-567DCFAF898D}"/>
              </a:ext>
            </a:extLst>
          </p:cNvPr>
          <p:cNvGrpSpPr/>
          <p:nvPr/>
        </p:nvGrpSpPr>
        <p:grpSpPr>
          <a:xfrm>
            <a:off x="6619345" y="1107048"/>
            <a:ext cx="3268794" cy="1667543"/>
            <a:chOff x="6498423" y="1107048"/>
            <a:chExt cx="3268794" cy="1667543"/>
          </a:xfrm>
        </p:grpSpPr>
        <p:sp>
          <p:nvSpPr>
            <p:cNvPr id="78860" name="Line 12"/>
            <p:cNvSpPr>
              <a:spLocks noChangeShapeType="1"/>
            </p:cNvSpPr>
            <p:nvPr/>
          </p:nvSpPr>
          <p:spPr bwMode="auto">
            <a:xfrm>
              <a:off x="8229598" y="2228258"/>
              <a:ext cx="8619" cy="546333"/>
            </a:xfrm>
            <a:prstGeom prst="line">
              <a:avLst/>
            </a:prstGeom>
            <a:noFill/>
            <a:ln w="38100">
              <a:solidFill>
                <a:schemeClr val="tx2"/>
              </a:solidFill>
              <a:round/>
              <a:headEnd/>
              <a:tailEnd type="triangle" w="med" len="med"/>
            </a:ln>
          </p:spPr>
          <p:txBody>
            <a:bodyPr anchor="ctr"/>
            <a:lstStyle/>
            <a:p>
              <a:endParaRPr lang="en-GB" b="1">
                <a:solidFill>
                  <a:schemeClr val="accent1"/>
                </a:solidFill>
              </a:endParaRPr>
            </a:p>
          </p:txBody>
        </p:sp>
        <p:sp>
          <p:nvSpPr>
            <p:cNvPr id="5" name="Rectangle: Rounded Corners 4">
              <a:extLst>
                <a:ext uri="{FF2B5EF4-FFF2-40B4-BE49-F238E27FC236}">
                  <a16:creationId xmlns:a16="http://schemas.microsoft.com/office/drawing/2014/main" id="{A8657C44-EF16-47C6-B0ED-11363B3DC405}"/>
                </a:ext>
              </a:extLst>
            </p:cNvPr>
            <p:cNvSpPr/>
            <p:nvPr/>
          </p:nvSpPr>
          <p:spPr>
            <a:xfrm>
              <a:off x="6498423" y="1107048"/>
              <a:ext cx="3268794" cy="112121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spcBef>
                  <a:spcPct val="50000"/>
                </a:spcBef>
              </a:pPr>
              <a:r>
                <a:rPr lang="en-GB" b="1" dirty="0">
                  <a:solidFill>
                    <a:schemeClr val="accent1"/>
                  </a:solidFill>
                </a:rPr>
                <a:t>A method called </a:t>
              </a:r>
              <a:r>
                <a:rPr lang="en-GB" b="1" dirty="0" err="1">
                  <a:solidFill>
                    <a:schemeClr val="accent1"/>
                  </a:solidFill>
                </a:rPr>
                <a:t>println</a:t>
              </a:r>
              <a:r>
                <a:rPr lang="en-GB" b="1" dirty="0">
                  <a:solidFill>
                    <a:schemeClr val="accent1"/>
                  </a:solidFill>
                </a:rPr>
                <a:t>() which prints the arguments and adds a newline character</a:t>
              </a:r>
            </a:p>
          </p:txBody>
        </p:sp>
      </p:grpSp>
      <p:grpSp>
        <p:nvGrpSpPr>
          <p:cNvPr id="10" name="Group 9">
            <a:extLst>
              <a:ext uri="{FF2B5EF4-FFF2-40B4-BE49-F238E27FC236}">
                <a16:creationId xmlns:a16="http://schemas.microsoft.com/office/drawing/2014/main" id="{3C690CF0-65F2-4BE1-9BC5-96822190B19A}"/>
              </a:ext>
            </a:extLst>
          </p:cNvPr>
          <p:cNvGrpSpPr/>
          <p:nvPr/>
        </p:nvGrpSpPr>
        <p:grpSpPr>
          <a:xfrm>
            <a:off x="3625316" y="3461948"/>
            <a:ext cx="2227745" cy="1719391"/>
            <a:chOff x="3657696" y="3891915"/>
            <a:chExt cx="2227745" cy="1719391"/>
          </a:xfrm>
        </p:grpSpPr>
        <p:sp>
          <p:nvSpPr>
            <p:cNvPr id="16" name="Line 11"/>
            <p:cNvSpPr>
              <a:spLocks noChangeShapeType="1"/>
            </p:cNvSpPr>
            <p:nvPr/>
          </p:nvSpPr>
          <p:spPr bwMode="auto">
            <a:xfrm flipV="1">
              <a:off x="4776118" y="3891915"/>
              <a:ext cx="0" cy="637704"/>
            </a:xfrm>
            <a:prstGeom prst="line">
              <a:avLst/>
            </a:prstGeom>
            <a:noFill/>
            <a:ln w="38100">
              <a:solidFill>
                <a:schemeClr val="tx2"/>
              </a:solidFill>
              <a:round/>
              <a:headEnd/>
              <a:tailEnd type="triangle" w="med" len="med"/>
            </a:ln>
          </p:spPr>
          <p:txBody>
            <a:bodyPr anchor="ctr"/>
            <a:lstStyle/>
            <a:p>
              <a:endParaRPr lang="en-GB" b="1">
                <a:solidFill>
                  <a:schemeClr val="accent1"/>
                </a:solidFill>
              </a:endParaRPr>
            </a:p>
          </p:txBody>
        </p:sp>
        <p:sp>
          <p:nvSpPr>
            <p:cNvPr id="7" name="Rectangle: Rounded Corners 6">
              <a:extLst>
                <a:ext uri="{FF2B5EF4-FFF2-40B4-BE49-F238E27FC236}">
                  <a16:creationId xmlns:a16="http://schemas.microsoft.com/office/drawing/2014/main" id="{FADDBC38-F688-422E-84B9-46E8F3ED0B90}"/>
                </a:ext>
              </a:extLst>
            </p:cNvPr>
            <p:cNvSpPr/>
            <p:nvPr/>
          </p:nvSpPr>
          <p:spPr>
            <a:xfrm>
              <a:off x="3657696" y="4529619"/>
              <a:ext cx="2227745" cy="108168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spcBef>
                  <a:spcPct val="50000"/>
                </a:spcBef>
              </a:pPr>
              <a:r>
                <a:rPr lang="en-GB" b="1" dirty="0">
                  <a:solidFill>
                    <a:schemeClr val="accent1"/>
                  </a:solidFill>
                </a:rPr>
                <a:t>Static member of class System</a:t>
              </a:r>
            </a:p>
          </p:txBody>
        </p:sp>
      </p:grpSp>
      <p:grpSp>
        <p:nvGrpSpPr>
          <p:cNvPr id="9" name="Group 8">
            <a:extLst>
              <a:ext uri="{FF2B5EF4-FFF2-40B4-BE49-F238E27FC236}">
                <a16:creationId xmlns:a16="http://schemas.microsoft.com/office/drawing/2014/main" id="{93DC3667-7B7D-4DF7-A8B2-3541C93097B4}"/>
              </a:ext>
            </a:extLst>
          </p:cNvPr>
          <p:cNvGrpSpPr/>
          <p:nvPr/>
        </p:nvGrpSpPr>
        <p:grpSpPr>
          <a:xfrm>
            <a:off x="7557942" y="3539336"/>
            <a:ext cx="2017486" cy="1614770"/>
            <a:chOff x="7641762" y="4079490"/>
            <a:chExt cx="2017486" cy="1614770"/>
          </a:xfrm>
        </p:grpSpPr>
        <p:sp>
          <p:nvSpPr>
            <p:cNvPr id="78861" name="Line 13"/>
            <p:cNvSpPr>
              <a:spLocks noChangeShapeType="1"/>
            </p:cNvSpPr>
            <p:nvPr/>
          </p:nvSpPr>
          <p:spPr bwMode="auto">
            <a:xfrm flipH="1" flipV="1">
              <a:off x="8650505" y="4079490"/>
              <a:ext cx="0" cy="707885"/>
            </a:xfrm>
            <a:prstGeom prst="line">
              <a:avLst/>
            </a:prstGeom>
            <a:noFill/>
            <a:ln w="38100">
              <a:solidFill>
                <a:schemeClr val="tx2"/>
              </a:solidFill>
              <a:round/>
              <a:headEnd/>
              <a:tailEnd type="triangle" w="med" len="med"/>
            </a:ln>
          </p:spPr>
          <p:txBody>
            <a:bodyPr anchor="ctr"/>
            <a:lstStyle/>
            <a:p>
              <a:endParaRPr lang="en-GB" b="1">
                <a:solidFill>
                  <a:schemeClr val="accent1"/>
                </a:solidFill>
              </a:endParaRPr>
            </a:p>
          </p:txBody>
        </p:sp>
        <p:sp>
          <p:nvSpPr>
            <p:cNvPr id="8" name="Rectangle: Rounded Corners 7">
              <a:extLst>
                <a:ext uri="{FF2B5EF4-FFF2-40B4-BE49-F238E27FC236}">
                  <a16:creationId xmlns:a16="http://schemas.microsoft.com/office/drawing/2014/main" id="{A8DA409A-5EA0-420E-AAC8-8EBE05D9468F}"/>
                </a:ext>
              </a:extLst>
            </p:cNvPr>
            <p:cNvSpPr/>
            <p:nvPr/>
          </p:nvSpPr>
          <p:spPr>
            <a:xfrm>
              <a:off x="7641762" y="4779860"/>
              <a:ext cx="2017486"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spcBef>
                  <a:spcPct val="50000"/>
                </a:spcBef>
              </a:pPr>
              <a:r>
                <a:rPr lang="en-GB" b="1" dirty="0">
                  <a:solidFill>
                    <a:schemeClr val="accent1"/>
                  </a:solidFill>
                </a:rPr>
                <a:t>Arguments to the method. </a:t>
              </a:r>
            </a:p>
          </p:txBody>
        </p:sp>
      </p:grpSp>
    </p:spTree>
    <p:extLst>
      <p:ext uri="{BB962C8B-B14F-4D97-AF65-F5344CB8AC3E}">
        <p14:creationId xmlns:p14="http://schemas.microsoft.com/office/powerpoint/2010/main" val="271651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57"/>
                                        </p:tgtEl>
                                        <p:attrNameLst>
                                          <p:attrName>style.visibility</p:attrName>
                                        </p:attrNameLst>
                                      </p:cBhvr>
                                      <p:to>
                                        <p:strVal val="visible"/>
                                      </p:to>
                                    </p:set>
                                    <p:animEffect transition="in" filter="dissolve">
                                      <p:cBhvr>
                                        <p:cTn id="7" dur="500"/>
                                        <p:tgtEl>
                                          <p:spTgt spid="788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8858"/>
                                        </p:tgtEl>
                                        <p:attrNameLst>
                                          <p:attrName>style.visibility</p:attrName>
                                        </p:attrNameLst>
                                      </p:cBhvr>
                                      <p:to>
                                        <p:strVal val="visible"/>
                                      </p:to>
                                    </p:set>
                                    <p:animEffect transition="in" filter="dissolve">
                                      <p:cBhvr>
                                        <p:cTn id="12" dur="500"/>
                                        <p:tgtEl>
                                          <p:spTgt spid="7885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8859"/>
                                        </p:tgtEl>
                                        <p:attrNameLst>
                                          <p:attrName>style.visibility</p:attrName>
                                        </p:attrNameLst>
                                      </p:cBhvr>
                                      <p:to>
                                        <p:strVal val="visible"/>
                                      </p:to>
                                    </p:set>
                                    <p:animEffect transition="in" filter="dissolve">
                                      <p:cBhvr>
                                        <p:cTn id="15" dur="500"/>
                                        <p:tgtEl>
                                          <p:spTgt spid="78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7" grpId="0" animBg="1"/>
      <p:bldP spid="78858" grpId="0" animBg="1"/>
      <p:bldP spid="788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4D8EAC-798B-4611-958A-1964F77B32D2}"/>
              </a:ext>
            </a:extLst>
          </p:cNvPr>
          <p:cNvSpPr>
            <a:spLocks noGrp="1"/>
          </p:cNvSpPr>
          <p:nvPr>
            <p:ph type="title"/>
          </p:nvPr>
        </p:nvSpPr>
        <p:spPr/>
        <p:txBody>
          <a:bodyPr/>
          <a:lstStyle/>
          <a:p>
            <a:r>
              <a:rPr lang="en-GB" dirty="0"/>
              <a:t>Classes and Objects</a:t>
            </a:r>
          </a:p>
        </p:txBody>
      </p:sp>
      <p:sp>
        <p:nvSpPr>
          <p:cNvPr id="5" name="Text Placeholder 4">
            <a:extLst>
              <a:ext uri="{FF2B5EF4-FFF2-40B4-BE49-F238E27FC236}">
                <a16:creationId xmlns:a16="http://schemas.microsoft.com/office/drawing/2014/main" id="{5A24693F-03B9-4F6A-9ADC-A04CAA99EAE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858178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Classes and Objects</a:t>
            </a:r>
          </a:p>
        </p:txBody>
      </p:sp>
      <p:sp>
        <p:nvSpPr>
          <p:cNvPr id="3" name="Content Placeholder 2"/>
          <p:cNvSpPr>
            <a:spLocks noGrp="1"/>
          </p:cNvSpPr>
          <p:nvPr>
            <p:ph idx="1"/>
          </p:nvPr>
        </p:nvSpPr>
        <p:spPr/>
        <p:txBody>
          <a:bodyPr>
            <a:spAutoFit/>
          </a:bodyPr>
          <a:lstStyle/>
          <a:p>
            <a:pPr marL="342900" indent="-342900">
              <a:buFont typeface="Arial" panose="020B0604020202020204" pitchFamily="34" charset="0"/>
              <a:buChar char="•"/>
            </a:pPr>
            <a:r>
              <a:rPr lang="en-GB" sz="3200" dirty="0"/>
              <a:t>A class is a more complex User-defined type made up of Primitive types.</a:t>
            </a:r>
          </a:p>
          <a:p>
            <a:pPr marL="3371850" lvl="7" indent="-171450">
              <a:lnSpc>
                <a:spcPct val="100000"/>
              </a:lnSpc>
              <a:buFont typeface="Arial" panose="020B0604020202020204" pitchFamily="34" charset="0"/>
              <a:buChar char="•"/>
            </a:pPr>
            <a:endParaRPr lang="en-GB" sz="1050" dirty="0"/>
          </a:p>
          <a:p>
            <a:pPr marL="342900" indent="-342900">
              <a:buFont typeface="Arial" panose="020B0604020202020204" pitchFamily="34" charset="0"/>
              <a:buChar char="•"/>
            </a:pPr>
            <a:r>
              <a:rPr lang="en-GB" sz="3200" dirty="0"/>
              <a:t>However, the idea behind Object-Oriented Programming and the concept of class is to bring our approach and solution to problems closer to the nature of these problems rather than in terms of the computer architecture we use to solve these problems.</a:t>
            </a:r>
          </a:p>
          <a:p>
            <a:pPr marL="3371850" lvl="7" indent="-171450">
              <a:lnSpc>
                <a:spcPct val="100000"/>
              </a:lnSpc>
              <a:buFont typeface="Arial" panose="020B0604020202020204" pitchFamily="34" charset="0"/>
              <a:buChar char="•"/>
            </a:pPr>
            <a:endParaRPr lang="en-GB" sz="1050" dirty="0"/>
          </a:p>
          <a:p>
            <a:pPr marL="342900" indent="-342900">
              <a:buFont typeface="Arial" panose="020B0604020202020204" pitchFamily="34" charset="0"/>
              <a:buChar char="•"/>
            </a:pPr>
            <a:r>
              <a:rPr lang="en-GB" sz="3200" dirty="0"/>
              <a:t>In other words, we are now trying to create objects encountered in our everyday life to solve our day-to-day problems.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n-GB"/>
              <a:t>Classes and Objects</a:t>
            </a:r>
            <a:endParaRPr lang="en-GB" dirty="0"/>
          </a:p>
        </p:txBody>
      </p:sp>
      <p:sp>
        <p:nvSpPr>
          <p:cNvPr id="21506" name="Content Placeholder 1"/>
          <p:cNvSpPr>
            <a:spLocks noGrp="1"/>
          </p:cNvSpPr>
          <p:nvPr>
            <p:ph idx="1"/>
          </p:nvPr>
        </p:nvSpPr>
        <p:spPr bwMode="auto">
          <a:xfrm>
            <a:off x="383721" y="1397000"/>
            <a:ext cx="11478986" cy="4426853"/>
          </a:xfrm>
        </p:spPr>
        <p:txBody>
          <a:bodyPr vert="horz" wrap="square" lIns="91440" tIns="45720" rIns="91440" bIns="45720" numCol="1" rtlCol="0" anchor="t" anchorCtr="0" compatLnSpc="1">
            <a:prstTxWarp prst="textNoShape">
              <a:avLst/>
            </a:prstTxWarp>
            <a:spAutoFit/>
          </a:bodyPr>
          <a:lstStyle/>
          <a:p>
            <a:r>
              <a:rPr lang="en-GB" sz="3000" dirty="0"/>
              <a:t>We naturally </a:t>
            </a:r>
            <a:r>
              <a:rPr lang="en-GB" sz="3000" b="1" dirty="0">
                <a:solidFill>
                  <a:srgbClr val="7030A0"/>
                </a:solidFill>
              </a:rPr>
              <a:t>class</a:t>
            </a:r>
            <a:r>
              <a:rPr lang="en-GB" sz="3000" dirty="0"/>
              <a:t>ify things. </a:t>
            </a:r>
          </a:p>
          <a:p>
            <a:r>
              <a:rPr lang="en-GB" sz="3000" dirty="0"/>
              <a:t>A class tells us what common </a:t>
            </a:r>
            <a:r>
              <a:rPr lang="en-GB" sz="3000" b="1" dirty="0">
                <a:solidFill>
                  <a:srgbClr val="7030A0"/>
                </a:solidFill>
              </a:rPr>
              <a:t>properties</a:t>
            </a:r>
            <a:r>
              <a:rPr lang="en-GB" sz="3000" dirty="0"/>
              <a:t> we can expect in an object of that class.</a:t>
            </a:r>
          </a:p>
          <a:p>
            <a:r>
              <a:rPr lang="en-GB" sz="3000" dirty="0"/>
              <a:t>A class tells us what  common </a:t>
            </a:r>
            <a:r>
              <a:rPr lang="en-GB" sz="3000" b="1" dirty="0">
                <a:solidFill>
                  <a:srgbClr val="7030A0"/>
                </a:solidFill>
              </a:rPr>
              <a:t>behaviour</a:t>
            </a:r>
            <a:r>
              <a:rPr lang="en-GB" sz="3000" dirty="0"/>
              <a:t> we can expect in an object of that class. </a:t>
            </a:r>
          </a:p>
          <a:p>
            <a:r>
              <a:rPr lang="en-GB" sz="3000" dirty="0"/>
              <a:t>A class is a blue-print (a template) for our newly defined classification.</a:t>
            </a:r>
          </a:p>
          <a:p>
            <a:r>
              <a:rPr lang="en-GB" sz="3000" dirty="0"/>
              <a:t>Objects are examples of these classifications. </a:t>
            </a:r>
          </a:p>
          <a:p>
            <a:r>
              <a:rPr lang="en-GB" sz="3000" dirty="0"/>
              <a:t>Objects are instances (real examples) of a class.</a:t>
            </a:r>
          </a:p>
        </p:txBody>
      </p:sp>
    </p:spTree>
  </p:cSld>
  <p:clrMapOvr>
    <a:masterClrMapping/>
  </p:clrMapOvr>
</p:sld>
</file>

<file path=ppt/theme/theme1.xml><?xml version="1.0" encoding="utf-8"?>
<a:theme xmlns:a="http://schemas.openxmlformats.org/drawingml/2006/main" name="SCEDT-THEME-2022-23">
  <a:themeElements>
    <a:clrScheme name="SCM Colours">
      <a:dk1>
        <a:sysClr val="windowText" lastClr="000000"/>
      </a:dk1>
      <a:lt1>
        <a:sysClr val="window" lastClr="FFFFFF"/>
      </a:lt1>
      <a:dk2>
        <a:srgbClr val="8970A9"/>
      </a:dk2>
      <a:lt2>
        <a:srgbClr val="BFBFBF"/>
      </a:lt2>
      <a:accent1>
        <a:srgbClr val="6C2787"/>
      </a:accent1>
      <a:accent2>
        <a:srgbClr val="F79646"/>
      </a:accent2>
      <a:accent3>
        <a:srgbClr val="9BBB59"/>
      </a:accent3>
      <a:accent4>
        <a:srgbClr val="C0504D"/>
      </a:accent4>
      <a:accent5>
        <a:srgbClr val="4F81BD"/>
      </a:accent5>
      <a:accent6>
        <a:srgbClr val="4BACC6"/>
      </a:accent6>
      <a:hlink>
        <a:srgbClr val="6C2787"/>
      </a:hlink>
      <a:folHlink>
        <a:srgbClr val="F79646"/>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EDT-THEME-2022-23" id="{168A255B-BA53-44FE-8285-42F1F0233132}" vid="{3A601ABE-0887-4196-A6A1-D22C3B113E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scedt - master template-2021</Template>
  <TotalTime>0</TotalTime>
  <Words>3145</Words>
  <Application>Microsoft Office PowerPoint</Application>
  <PresentationFormat>Widescreen</PresentationFormat>
  <Paragraphs>358</Paragraphs>
  <Slides>32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Arial</vt:lpstr>
      <vt:lpstr>Calibri</vt:lpstr>
      <vt:lpstr>Calibri Light</vt:lpstr>
      <vt:lpstr>Consolas</vt:lpstr>
      <vt:lpstr>Courier New</vt:lpstr>
      <vt:lpstr>Lucida Sans Unicode</vt:lpstr>
      <vt:lpstr>Wingdings</vt:lpstr>
      <vt:lpstr>SCEDT-THEME-2022-23</vt:lpstr>
      <vt:lpstr>Introduction to Classes</vt:lpstr>
      <vt:lpstr>Today’s  Lecture</vt:lpstr>
      <vt:lpstr>Primitive Types v/s User-defined Types</vt:lpstr>
      <vt:lpstr>Primitive Types</vt:lpstr>
      <vt:lpstr>What about String</vt:lpstr>
      <vt:lpstr>An old friend - System class </vt:lpstr>
      <vt:lpstr>Classes and Objects</vt:lpstr>
      <vt:lpstr>Classes and Objects</vt:lpstr>
      <vt:lpstr>Classes and Objects</vt:lpstr>
      <vt:lpstr>Objects – State and Behaviour</vt:lpstr>
      <vt:lpstr>The Lamp Class</vt:lpstr>
      <vt:lpstr>Summary so far</vt:lpstr>
      <vt:lpstr>Moving into Programming</vt:lpstr>
      <vt:lpstr>Some Java Terms</vt:lpstr>
      <vt:lpstr> Writing Java Programs</vt:lpstr>
      <vt:lpstr>Types of Data</vt:lpstr>
      <vt:lpstr>Declaring an instance variable</vt:lpstr>
      <vt:lpstr>Writing Our First Class</vt:lpstr>
      <vt:lpstr>Constructor - A Special Method</vt:lpstr>
      <vt:lpstr>The Lamp Class v1</vt:lpstr>
      <vt:lpstr>Testing the Lamp Class</vt:lpstr>
      <vt:lpstr>TestLamp – Driver Class </vt:lpstr>
      <vt:lpstr>Vario Lamp Example</vt:lpstr>
      <vt:lpstr>Vario – Lamp Class Diagram</vt:lpstr>
      <vt:lpstr>VarioLamp: Attributes and Constructor</vt:lpstr>
      <vt:lpstr>VarioLamp: Behaviours</vt:lpstr>
      <vt:lpstr>VarioLamp: Assessors</vt:lpstr>
      <vt:lpstr>Another Example</vt:lpstr>
      <vt:lpstr>Looking after Cats</vt:lpstr>
      <vt:lpstr>Looking after Cats</vt:lpstr>
      <vt:lpstr>What have we done?</vt:lpstr>
      <vt:lpstr>From Cats to Programs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
  <cp:lastModifiedBy/>
  <cp:revision>15</cp:revision>
  <dcterms:created xsi:type="dcterms:W3CDTF">2018-10-12T07:12:47Z</dcterms:created>
  <dcterms:modified xsi:type="dcterms:W3CDTF">2022-10-27T11:37:31Z</dcterms:modified>
</cp:coreProperties>
</file>