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58" r:id="rId2"/>
    <p:sldId id="293" r:id="rId3"/>
    <p:sldId id="306" r:id="rId4"/>
    <p:sldId id="365" r:id="rId5"/>
    <p:sldId id="305" r:id="rId6"/>
    <p:sldId id="342" r:id="rId7"/>
    <p:sldId id="307" r:id="rId8"/>
    <p:sldId id="360" r:id="rId9"/>
    <p:sldId id="361" r:id="rId10"/>
    <p:sldId id="363" r:id="rId11"/>
    <p:sldId id="308" r:id="rId12"/>
    <p:sldId id="309" r:id="rId13"/>
    <p:sldId id="310" r:id="rId14"/>
    <p:sldId id="312" r:id="rId15"/>
    <p:sldId id="341" r:id="rId16"/>
    <p:sldId id="311" r:id="rId17"/>
    <p:sldId id="343" r:id="rId18"/>
    <p:sldId id="313" r:id="rId19"/>
    <p:sldId id="314" r:id="rId20"/>
    <p:sldId id="357" r:id="rId21"/>
    <p:sldId id="315" r:id="rId22"/>
    <p:sldId id="359" r:id="rId23"/>
    <p:sldId id="316" r:id="rId24"/>
    <p:sldId id="317" r:id="rId25"/>
    <p:sldId id="364" r:id="rId26"/>
    <p:sldId id="318" r:id="rId27"/>
    <p:sldId id="319" r:id="rId28"/>
    <p:sldId id="320" r:id="rId29"/>
    <p:sldId id="321" r:id="rId30"/>
    <p:sldId id="366" r:id="rId31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B0A57-B58E-4F5F-BC38-B962AE5CCCC1}" v="691" dt="2022-11-07T11:16:00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100" autoAdjust="0"/>
  </p:normalViewPr>
  <p:slideViewPr>
    <p:cSldViewPr snapToGrid="0">
      <p:cViewPr varScale="1">
        <p:scale>
          <a:sx n="72" d="100"/>
          <a:sy n="72" d="100"/>
        </p:scale>
        <p:origin x="84" y="2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9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9CC468-74BC-4132-828E-C9B00B8EFA9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55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1F6515-817C-408A-AD65-CF0F9E6AE1E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6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1F6515-817C-408A-AD65-CF0F9E6AE1E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23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5232B-335A-455A-BBDC-5B940D79DAF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0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130E5-D051-4DE4-A283-8DEBDCE2C42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4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8BF383-6AF8-432C-A050-6A83222CFD8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1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623E79-586B-430F-896C-6D32A145323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5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Overloading methods (including</a:t>
            </a:r>
            <a:r>
              <a:rPr lang="en-US" baseline="0" dirty="0"/>
              <a:t> constructors) </a:t>
            </a:r>
            <a:r>
              <a:rPr lang="en-US" dirty="0"/>
              <a:t> is used in may different ways in OO programming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Several methods can have the same name but have different parameters.  The compiler works</a:t>
            </a:r>
            <a:r>
              <a:rPr lang="en-US" baseline="0" dirty="0"/>
              <a:t> out which method to use.  It picks the correct method by matching the parameter types in the method with the types of values used in the method call.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Java allows us to overload any methods, not just constructors.  WHITEBOARD E.g. </a:t>
            </a:r>
            <a:r>
              <a:rPr lang="en-US" baseline="0" dirty="0" err="1"/>
              <a:t>indexOf</a:t>
            </a:r>
            <a:r>
              <a:rPr lang="en-US" baseline="0" dirty="0"/>
              <a:t>(</a:t>
            </a:r>
            <a:r>
              <a:rPr lang="en-US" baseline="0" dirty="0" err="1"/>
              <a:t>int</a:t>
            </a:r>
            <a:r>
              <a:rPr lang="en-US" baseline="0" dirty="0"/>
              <a:t>); </a:t>
            </a:r>
            <a:r>
              <a:rPr lang="en-US" baseline="0" dirty="0" err="1"/>
              <a:t>indexOf</a:t>
            </a:r>
            <a:r>
              <a:rPr lang="en-US" baseline="0" dirty="0"/>
              <a:t>(</a:t>
            </a:r>
            <a:r>
              <a:rPr lang="en-US" baseline="0" dirty="0" err="1"/>
              <a:t>int</a:t>
            </a:r>
            <a:r>
              <a:rPr lang="en-US" baseline="0" dirty="0"/>
              <a:t>, </a:t>
            </a:r>
            <a:r>
              <a:rPr lang="en-US" baseline="0" dirty="0" err="1"/>
              <a:t>int</a:t>
            </a:r>
            <a:r>
              <a:rPr lang="en-US" baseline="0" dirty="0"/>
              <a:t>); </a:t>
            </a:r>
            <a:r>
              <a:rPr lang="en-US" baseline="0" dirty="0" err="1"/>
              <a:t>indexOf</a:t>
            </a:r>
            <a:r>
              <a:rPr lang="en-US" baseline="0" dirty="0"/>
              <a:t>(string); index of(String, </a:t>
            </a:r>
            <a:r>
              <a:rPr lang="en-US" baseline="0" dirty="0" err="1"/>
              <a:t>int</a:t>
            </a:r>
            <a:r>
              <a:rPr lang="en-US" baseline="0" dirty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FC9B1-5A55-4E8E-B50F-6027B2B7184B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2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FC9B1-5A55-4E8E-B50F-6027B2B7184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9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3366B6-6E7F-4BED-AB6E-9962857688D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FC9B1-5A55-4E8E-B50F-6027B2B7184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5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5232B-335A-455A-BBDC-5B940D79DAF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2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9CC468-74BC-4132-828E-C9B00B8EFA9E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33694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7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83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63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7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31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95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3B17FCC-27C3-4523-ACDD-49F44741A051}"/>
              </a:ext>
            </a:extLst>
          </p:cNvPr>
          <p:cNvSpPr txBox="1">
            <a:spLocks/>
          </p:cNvSpPr>
          <p:nvPr userDrawn="1"/>
        </p:nvSpPr>
        <p:spPr>
          <a:xfrm>
            <a:off x="525235" y="6515099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9982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0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4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2BDAE2-77A1-4A34-9488-768DEF3950AE}"/>
              </a:ext>
            </a:extLst>
          </p:cNvPr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69A6E3-1A1C-4417-8A06-4CC624233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Object-Oriented Development</a:t>
            </a:r>
            <a:br>
              <a:rPr lang="en-GB" dirty="0"/>
            </a:br>
            <a:r>
              <a:rPr lang="en-GB" dirty="0"/>
              <a:t>(CIS1056-N)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40D51B-18AA-4F5F-99B6-153E3279A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151000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9224-E137-41F3-A604-A8EA4A6A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Getter example - Customer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69B2C-5CE5-4C07-A378-F522A5EE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CA295-96F8-490A-894E-2FD0C9BF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7C5EDE-4582-4462-8D2C-DE60C1FDB21A}"/>
              </a:ext>
            </a:extLst>
          </p:cNvPr>
          <p:cNvSpPr/>
          <p:nvPr/>
        </p:nvSpPr>
        <p:spPr>
          <a:xfrm>
            <a:off x="152400" y="2133600"/>
            <a:ext cx="11849100" cy="30248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2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customer1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"Ms."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"Contrary"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"Mary"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2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customer2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"Mr."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2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bloggs</a:t>
            </a:r>
            <a:r>
              <a:rPr lang="en-GB" sz="2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"Joe"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customer1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getTitleAndFullName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GB" sz="22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Ms. Mary CONTRARY</a:t>
            </a:r>
            <a:endParaRPr lang="en-GB" sz="2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customer2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getTitleAndFullName</a:t>
            </a:r>
            <a:r>
              <a:rPr lang="en-GB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GB" sz="22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Mr. Joe BLOGGS</a:t>
            </a:r>
            <a:endParaRPr lang="en-GB" sz="2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‘Setter’ (Mutator) methods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 bwMode="auto">
          <a:xfrm>
            <a:off x="383721" y="1323474"/>
            <a:ext cx="11478986" cy="3873368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Methods to set the value of an instance variable. 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Mutator</a:t>
            </a:r>
            <a:r>
              <a:rPr lang="en-GB" sz="2000" dirty="0"/>
              <a:t> or </a:t>
            </a:r>
            <a:r>
              <a:rPr lang="en-GB" sz="2000" i="1" dirty="0"/>
              <a:t>Setter</a:t>
            </a:r>
            <a:r>
              <a:rPr lang="en-GB" sz="2000" dirty="0"/>
              <a:t> Methods.</a:t>
            </a:r>
          </a:p>
          <a:p>
            <a:pPr>
              <a:lnSpc>
                <a:spcPct val="100000"/>
              </a:lnSpc>
            </a:pPr>
            <a:r>
              <a:rPr lang="en-GB" sz="2000" i="1" dirty="0"/>
              <a:t>Do</a:t>
            </a:r>
            <a:r>
              <a:rPr lang="en-GB" sz="2000" dirty="0"/>
              <a:t> change the state of an object.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Do not return any value.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The value to be set is given as a parameter.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General format:</a:t>
            </a:r>
          </a:p>
          <a:p>
            <a:pPr marL="1117600" lvl="2" indent="-514350">
              <a:lnSpc>
                <a:spcPct val="80000"/>
              </a:lnSpc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1117600" lvl="2" indent="-514350">
              <a:lnSpc>
                <a:spcPct val="80000"/>
              </a:lnSpc>
              <a:buNone/>
            </a:pPr>
            <a:endParaRPr lang="en-GB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17600" lvl="2" indent="-514350">
              <a:lnSpc>
                <a:spcPct val="80000"/>
              </a:lnSpc>
              <a:buNone/>
            </a:pPr>
            <a:endParaRPr lang="en-GB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879475" lvl="1" indent="-514350">
              <a:lnSpc>
                <a:spcPct val="80000"/>
              </a:lnSpc>
              <a:buNone/>
            </a:pPr>
            <a:endParaRPr lang="en-GB" sz="1600" dirty="0">
              <a:cs typeface="Courier New" pitchFamily="49" charset="0"/>
            </a:endParaRPr>
          </a:p>
          <a:p>
            <a:pPr marL="879475" lvl="1" indent="-514350">
              <a:lnSpc>
                <a:spcPct val="80000"/>
              </a:lnSpc>
              <a:buNone/>
            </a:pPr>
            <a:r>
              <a:rPr lang="en-GB" sz="1600" dirty="0">
                <a:cs typeface="Courier New" pitchFamily="49" charset="0"/>
              </a:rPr>
              <a:t>e.g. A </a:t>
            </a:r>
            <a:r>
              <a:rPr lang="en-GB" sz="1600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1600" dirty="0">
                <a:cs typeface="Courier New" pitchFamily="49" charset="0"/>
              </a:rPr>
              <a:t> class method 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57CD3EB2-78C8-444E-87EF-BDB4CF93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11</a:t>
            </a:fld>
            <a:endParaRPr lang="en-GB" dirty="0"/>
          </a:p>
        </p:txBody>
      </p:sp>
      <p:cxnSp>
        <p:nvCxnSpPr>
          <p:cNvPr id="6" name="Straight Arrow Connector 5"/>
          <p:cNvCxnSpPr>
            <a:cxnSpLocks noChangeShapeType="1"/>
            <a:stCxn id="36867" idx="1"/>
          </p:cNvCxnSpPr>
          <p:nvPr/>
        </p:nvCxnSpPr>
        <p:spPr bwMode="auto">
          <a:xfrm flipH="1">
            <a:off x="6668932" y="2561679"/>
            <a:ext cx="1360107" cy="1040919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8029039" y="2300069"/>
            <a:ext cx="304626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The type of the variable, and the local name of the parameter.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250C1-0B1A-43C9-89C6-7754A85970FA}"/>
              </a:ext>
            </a:extLst>
          </p:cNvPr>
          <p:cNvSpPr txBox="1"/>
          <p:nvPr/>
        </p:nvSpPr>
        <p:spPr>
          <a:xfrm>
            <a:off x="2471886" y="353579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setVariable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XXX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newVal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variable =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newVal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523F5-6041-4B4E-9439-94BAF4A64442}"/>
              </a:ext>
            </a:extLst>
          </p:cNvPr>
          <p:cNvSpPr txBox="1"/>
          <p:nvPr/>
        </p:nvSpPr>
        <p:spPr>
          <a:xfrm>
            <a:off x="2471886" y="50662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cf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  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cf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1D0A67-7BC1-43D9-9BC2-0565175EFBF6}"/>
              </a:ext>
            </a:extLst>
          </p:cNvPr>
          <p:cNvCxnSpPr>
            <a:cxnSpLocks noChangeShapeType="1"/>
            <a:stCxn id="12" idx="1"/>
          </p:cNvCxnSpPr>
          <p:nvPr/>
        </p:nvCxnSpPr>
        <p:spPr bwMode="auto">
          <a:xfrm flipH="1">
            <a:off x="5919537" y="5800984"/>
            <a:ext cx="1644125" cy="0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2" name="TextBox 3">
            <a:extLst>
              <a:ext uri="{FF2B5EF4-FFF2-40B4-BE49-F238E27FC236}">
                <a16:creationId xmlns:a16="http://schemas.microsoft.com/office/drawing/2014/main" id="{51169265-A336-4E17-94E1-E93029DFE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3662" y="5431652"/>
            <a:ext cx="3810907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Often will sanity check the incoming data is sensible to ensure the integrity of the object’s state.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34329F4-4370-425F-9889-0C2EC7BD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B739D4-A23F-4D38-856E-199FDEC828BF}"/>
              </a:ext>
            </a:extLst>
          </p:cNvPr>
          <p:cNvCxnSpPr>
            <a:cxnSpLocks/>
          </p:cNvCxnSpPr>
          <p:nvPr/>
        </p:nvCxnSpPr>
        <p:spPr>
          <a:xfrm>
            <a:off x="214993" y="4822811"/>
            <a:ext cx="11762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7" grpId="0"/>
      <p:bldP spid="9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dirty="0"/>
              <a:t>Same name as a class.</a:t>
            </a:r>
          </a:p>
          <a:p>
            <a:pPr>
              <a:defRPr/>
            </a:pPr>
            <a:r>
              <a:rPr lang="en-GB" dirty="0"/>
              <a:t>No return type (not even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dirty="0"/>
              <a:t>).</a:t>
            </a:r>
          </a:p>
          <a:p>
            <a:pPr>
              <a:defRPr/>
            </a:pPr>
            <a:r>
              <a:rPr lang="en-GB" dirty="0"/>
              <a:t>Can set the instance variables to default value(s).</a:t>
            </a:r>
          </a:p>
          <a:p>
            <a:pPr lvl="1">
              <a:defRPr/>
            </a:pPr>
            <a:r>
              <a:rPr lang="en-GB" sz="2800" dirty="0"/>
              <a:t>A constructor with no parameters  e.g. </a:t>
            </a:r>
            <a:r>
              <a:rPr lang="en-GB" sz="2800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en-GB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GB" sz="2800" dirty="0"/>
              <a:t>Known as the </a:t>
            </a:r>
            <a:r>
              <a:rPr lang="en-GB" sz="2800" b="1" dirty="0">
                <a:solidFill>
                  <a:srgbClr val="7030A0"/>
                </a:solidFill>
              </a:rPr>
              <a:t>default constructor</a:t>
            </a:r>
            <a:r>
              <a:rPr lang="en-GB" sz="2800" i="1" dirty="0"/>
              <a:t>.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GB" dirty="0"/>
              <a:t>Can set the instance variables to values given as  parameters </a:t>
            </a:r>
          </a:p>
          <a:p>
            <a:pPr lvl="1">
              <a:defRPr/>
            </a:pPr>
            <a:r>
              <a:rPr lang="en-GB" sz="2800" dirty="0"/>
              <a:t>e.g. </a:t>
            </a:r>
            <a:r>
              <a:rPr lang="en-GB" sz="2800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currentFloor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GB" dirty="0"/>
              <a:t>There can be several different constructors: </a:t>
            </a:r>
          </a:p>
          <a:p>
            <a:pPr lvl="1">
              <a:defRPr/>
            </a:pPr>
            <a:r>
              <a:rPr lang="en-GB" sz="2800" dirty="0"/>
              <a:t>This is called constructor </a:t>
            </a:r>
            <a:r>
              <a:rPr lang="en-GB" sz="2800" b="1" dirty="0">
                <a:solidFill>
                  <a:srgbClr val="7030A0"/>
                </a:solidFill>
              </a:rPr>
              <a:t>overloading</a:t>
            </a:r>
            <a:r>
              <a:rPr lang="en-GB" sz="2800" i="1" dirty="0"/>
              <a:t>.</a:t>
            </a:r>
            <a:endParaRPr lang="en-GB" sz="2800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11430-0B96-4C37-AFB3-9FA1A0E8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4D460B6-492B-4A56-9522-FCAACB7D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35583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Constructors -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72180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GB" sz="4000" dirty="0"/>
              <a:t>Each different constructor overload must have a different signature by having one of either:</a:t>
            </a:r>
          </a:p>
          <a:p>
            <a:pPr lvl="1">
              <a:defRPr/>
            </a:pPr>
            <a:r>
              <a:rPr lang="en-GB" sz="4000" b="1" dirty="0">
                <a:solidFill>
                  <a:srgbClr val="7030A0"/>
                </a:solidFill>
              </a:rPr>
              <a:t>different number</a:t>
            </a:r>
            <a:r>
              <a:rPr lang="en-GB" sz="4000" b="1" i="1" dirty="0"/>
              <a:t> </a:t>
            </a:r>
            <a:r>
              <a:rPr lang="en-GB" sz="4000" dirty="0"/>
              <a:t>of parameters, or</a:t>
            </a:r>
          </a:p>
          <a:p>
            <a:pPr lvl="1">
              <a:defRPr/>
            </a:pPr>
            <a:r>
              <a:rPr lang="en-GB" sz="4000" b="1" dirty="0">
                <a:solidFill>
                  <a:srgbClr val="7030A0"/>
                </a:solidFill>
              </a:rPr>
              <a:t>different types </a:t>
            </a:r>
            <a:r>
              <a:rPr lang="en-GB" sz="4000" dirty="0"/>
              <a:t>of parameters, or</a:t>
            </a:r>
          </a:p>
          <a:p>
            <a:pPr lvl="1">
              <a:defRPr/>
            </a:pPr>
            <a:r>
              <a:rPr lang="en-GB" sz="4000" b="1" dirty="0">
                <a:solidFill>
                  <a:srgbClr val="7030A0"/>
                </a:solidFill>
              </a:rPr>
              <a:t>different</a:t>
            </a:r>
            <a:r>
              <a:rPr lang="en-GB" sz="4000" b="1" i="1" dirty="0"/>
              <a:t> </a:t>
            </a:r>
            <a:r>
              <a:rPr lang="en-GB" sz="4000" b="1" dirty="0">
                <a:solidFill>
                  <a:srgbClr val="7030A0"/>
                </a:solidFill>
              </a:rPr>
              <a:t>order</a:t>
            </a:r>
            <a:r>
              <a:rPr lang="en-GB" sz="4000" b="1" i="1" dirty="0"/>
              <a:t> </a:t>
            </a:r>
            <a:r>
              <a:rPr lang="en-GB" sz="4000" dirty="0"/>
              <a:t>(of parameter types)</a:t>
            </a:r>
          </a:p>
          <a:p>
            <a:pPr>
              <a:defRPr/>
            </a:pPr>
            <a:r>
              <a:rPr lang="en-GB" sz="4000" dirty="0"/>
              <a:t>A different </a:t>
            </a:r>
            <a:r>
              <a:rPr lang="en-GB" sz="4000" b="1" dirty="0">
                <a:solidFill>
                  <a:srgbClr val="7030A0"/>
                </a:solidFill>
              </a:rPr>
              <a:t>return</a:t>
            </a:r>
            <a:r>
              <a:rPr lang="en-GB" sz="4000" dirty="0"/>
              <a:t> type alone is </a:t>
            </a:r>
            <a:r>
              <a:rPr lang="en-GB" sz="4000" b="1" u="sng" dirty="0">
                <a:solidFill>
                  <a:srgbClr val="7030A0"/>
                </a:solidFill>
              </a:rPr>
              <a:t>not enough</a:t>
            </a:r>
            <a:r>
              <a:rPr lang="en-GB" sz="4000" b="1" dirty="0"/>
              <a:t> </a:t>
            </a:r>
            <a:r>
              <a:rPr lang="en-GB" sz="4000" dirty="0"/>
              <a:t>to qualify as 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0D720-685B-46C3-BA07-E14EFE97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666A65E-B00F-4C8D-9C49-FE1C2192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25012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Constructors with parameters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383721" y="1323474"/>
            <a:ext cx="11478986" cy="3893374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/>
              <a:t>Constructor parameters are used to set instance variables </a:t>
            </a:r>
            <a:r>
              <a:rPr lang="en-GB" b="1" dirty="0">
                <a:solidFill>
                  <a:srgbClr val="7030A0"/>
                </a:solidFill>
              </a:rPr>
              <a:t>initial</a:t>
            </a:r>
            <a:r>
              <a:rPr lang="en-GB" dirty="0"/>
              <a:t> state</a:t>
            </a:r>
            <a:endParaRPr lang="en-GB" sz="16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/>
              <a:t>Different objects of the same type instantiated with different values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sz="2800" dirty="0"/>
              <a:t>e.g. String objects are typical created with different values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sz="2800" dirty="0"/>
              <a:t>e.g. </a:t>
            </a:r>
            <a:r>
              <a:rPr lang="en-GB" sz="2800" dirty="0">
                <a:latin typeface="Consolas" panose="020B0609020204030204" pitchFamily="49" charset="0"/>
              </a:rPr>
              <a:t>Lifts</a:t>
            </a:r>
            <a:r>
              <a:rPr lang="en-GB" sz="2800" dirty="0"/>
              <a:t> may be created with a </a:t>
            </a:r>
            <a:r>
              <a:rPr lang="en-GB" sz="2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currentFloor</a:t>
            </a:r>
            <a:r>
              <a:rPr lang="en-GB" sz="2800" dirty="0"/>
              <a:t> of  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GB" sz="2800" dirty="0"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GB" sz="2800" dirty="0"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GB" sz="2800" dirty="0">
                <a:latin typeface="Consolas" panose="020B0609020204030204" pitchFamily="49" charset="0"/>
              </a:rPr>
              <a:t>...</a:t>
            </a:r>
            <a:endParaRPr lang="en-GB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/>
              <a:t>This information can be passed to a constructor via the parameter list.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>
                <a:cs typeface="Courier New" pitchFamily="49" charset="0"/>
              </a:rPr>
              <a:t>In a </a:t>
            </a:r>
            <a:r>
              <a:rPr lang="en-GB" sz="3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TestingLift</a:t>
            </a:r>
            <a:r>
              <a:rPr lang="en-US" dirty="0">
                <a:cs typeface="Courier New" pitchFamily="49" charset="0"/>
              </a:rPr>
              <a:t> class, the Lifts can now be instantiated in two ways.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242E15E-5AD9-4847-A9E6-DD15C5FF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9E3E6-65B4-4816-BB76-A3EB2FB0F7C5}"/>
              </a:ext>
            </a:extLst>
          </p:cNvPr>
          <p:cNvSpPr txBox="1"/>
          <p:nvPr/>
        </p:nvSpPr>
        <p:spPr>
          <a:xfrm>
            <a:off x="542059" y="5408811"/>
            <a:ext cx="114789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elevator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       </a:t>
            </a:r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 elevator starts at floor 0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glassElevator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 </a:t>
            </a:r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 this lift starts at floor 4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0AE5932-0751-4609-81DA-FF69472B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28058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EEBC188-F1BB-44E0-B858-F1B0DF17C9F7}"/>
              </a:ext>
            </a:extLst>
          </p:cNvPr>
          <p:cNvSpPr txBox="1"/>
          <p:nvPr/>
        </p:nvSpPr>
        <p:spPr>
          <a:xfrm>
            <a:off x="383720" y="1088398"/>
            <a:ext cx="87602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doorsOpen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doorsOpen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cf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   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cf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} 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 ... rest of class ...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7AC0B-A41C-4711-883E-44848351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Lift class example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342C550-10DD-4646-BFDC-559BA3BD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15</a:t>
            </a:fld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CEFD2-BB6E-4EE1-AC48-7C859EAA926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990708" y="1846109"/>
            <a:ext cx="1879968" cy="4515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>
            <a:extLst>
              <a:ext uri="{FF2B5EF4-FFF2-40B4-BE49-F238E27FC236}">
                <a16:creationId xmlns:a16="http://schemas.microsoft.com/office/drawing/2014/main" id="{79662F3B-2792-4F0E-AC49-C21440781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676" y="1445999"/>
            <a:ext cx="3826652" cy="8002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latin typeface="Comic Sans MS" pitchFamily="66" charset="0"/>
              </a:rPr>
              <a:t>Default</a:t>
            </a:r>
            <a:r>
              <a:rPr lang="en-GB" sz="1400" dirty="0">
                <a:latin typeface="Comic Sans MS" pitchFamily="66" charset="0"/>
              </a:rPr>
              <a:t> constructor:</a:t>
            </a:r>
            <a:br>
              <a:rPr lang="en-GB" sz="1400" dirty="0">
                <a:latin typeface="Comic Sans MS" pitchFamily="66" charset="0"/>
              </a:rPr>
            </a:br>
            <a:br>
              <a:rPr lang="en-GB" sz="1400" dirty="0">
                <a:latin typeface="Comic Sans MS" pitchFamily="66" charset="0"/>
              </a:rPr>
            </a:b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Lift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elevator 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Lift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GB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DE33D3-8F95-4D33-A586-6F384DB2D58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486401" y="3467484"/>
            <a:ext cx="1846364" cy="291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FA4BB939-E6AA-4B73-BD1E-8DCA4E6EB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765" y="3096562"/>
            <a:ext cx="4325835" cy="8002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latin typeface="Comic Sans MS" pitchFamily="66" charset="0"/>
              </a:rPr>
              <a:t>Overloaded</a:t>
            </a:r>
            <a:r>
              <a:rPr lang="en-GB" sz="1400" dirty="0">
                <a:latin typeface="Comic Sans MS" pitchFamily="66" charset="0"/>
              </a:rPr>
              <a:t> constructor:</a:t>
            </a:r>
            <a:br>
              <a:rPr lang="en-GB" sz="1400" dirty="0">
                <a:latin typeface="Comic Sans MS" pitchFamily="66" charset="0"/>
              </a:rPr>
            </a:br>
            <a:br>
              <a:rPr lang="en-GB" sz="1400" dirty="0">
                <a:latin typeface="Comic Sans MS" pitchFamily="66" charset="0"/>
              </a:rPr>
            </a:b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Lift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glassElevator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Lift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(4);</a:t>
            </a:r>
            <a:endParaRPr lang="en-GB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1C1BF2-9ACA-4370-8B33-D49F27DD497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536944" y="2666988"/>
            <a:ext cx="1037762" cy="1590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6">
            <a:extLst>
              <a:ext uri="{FF2B5EF4-FFF2-40B4-BE49-F238E27FC236}">
                <a16:creationId xmlns:a16="http://schemas.microsoft.com/office/drawing/2014/main" id="{7B9A0DEF-7371-441E-B235-7A433172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706" y="2456740"/>
            <a:ext cx="3444862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In this example the default constructor is delegating to the overloaded constructor.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CD5A78-73E2-4435-9D54-52EC91CFCE6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045708" y="2826072"/>
            <a:ext cx="528998" cy="528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7D8CEB7-7183-400C-A68A-C446CE11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40387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Constructors -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7" indent="-457200"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sz="3200" dirty="0"/>
              <a:t>If no constructor is provided, the Java compiler default one (the </a:t>
            </a:r>
            <a:r>
              <a:rPr lang="en-GB" sz="3200" b="1" dirty="0">
                <a:solidFill>
                  <a:srgbClr val="7030A0"/>
                </a:solidFill>
              </a:rPr>
              <a:t>default constructor</a:t>
            </a:r>
            <a:r>
              <a:rPr lang="en-GB" sz="3200" dirty="0"/>
              <a:t>), initialising instance variables of the corresponding class to their default values.</a:t>
            </a:r>
          </a:p>
          <a:p>
            <a:pPr marL="909637" lvl="1" indent="-457200">
              <a:spcBef>
                <a:spcPts val="1800"/>
              </a:spcBef>
              <a:defRPr/>
            </a:pPr>
            <a:r>
              <a:rPr lang="en-GB" sz="3200" dirty="0"/>
              <a:t>A constructor is only provided automatically if you don’t provide one.</a:t>
            </a:r>
            <a:r>
              <a:rPr lang="en-GB" sz="2800" dirty="0"/>
              <a:t> </a:t>
            </a:r>
          </a:p>
          <a:p>
            <a:pPr marL="452437" indent="-457200"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sz="3200" dirty="0"/>
              <a:t>There are therefore several ways to instantiate (and initialise) an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9F1DF-6F04-4AAC-AC19-55ED8879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725F494-F379-42F2-AFE8-5A6A6809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1749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9B419-D640-44A8-A8BF-71141794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 class example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A847DEF-2CE4-4D02-9B7A-72254F63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17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BD51D-EE94-43B2-B78B-657719EAB514}"/>
              </a:ext>
            </a:extLst>
          </p:cNvPr>
          <p:cNvSpPr txBox="1"/>
          <p:nvPr/>
        </p:nvSpPr>
        <p:spPr>
          <a:xfrm>
            <a:off x="420188" y="1088398"/>
            <a:ext cx="70321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numOfPages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priceInPence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genre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(n, p,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'G'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numOfPages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n;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priceInPence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p;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genre = g;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 ... constructor(s) and other methods ...</a:t>
            </a:r>
            <a:endParaRPr lang="en-GB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AD6A43-5169-4B22-B8B8-47AB5074A40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720840" y="4103499"/>
            <a:ext cx="1602390" cy="685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CEC19BFD-A4C7-4B11-AB30-7860AF64A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890" y="1461756"/>
            <a:ext cx="5141867" cy="7694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Overloaded constructor #1:</a:t>
            </a:r>
            <a:br>
              <a:rPr lang="en-GB" sz="1400" dirty="0">
                <a:latin typeface="Comic Sans MS" pitchFamily="66" charset="0"/>
              </a:rPr>
            </a:br>
            <a:br>
              <a:rPr lang="en-GB" sz="1400" dirty="0">
                <a:latin typeface="Comic Sans MS" pitchFamily="66" charset="0"/>
              </a:rPr>
            </a:b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334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"1617293296"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0DD354B7-EABE-442E-8703-14E45F813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290" y="4789389"/>
            <a:ext cx="5897880" cy="7694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Overloaded constructor #1:</a:t>
            </a:r>
            <a:br>
              <a:rPr lang="en-GB" sz="1400" dirty="0">
                <a:latin typeface="Comic Sans MS" pitchFamily="66" charset="0"/>
              </a:rPr>
            </a:br>
            <a:br>
              <a:rPr lang="en-GB" sz="1400" dirty="0">
                <a:latin typeface="Comic Sans MS" pitchFamily="66" charset="0"/>
              </a:rPr>
            </a:b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1240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2622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"1292018194",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B381BB-63B7-4C01-9F5C-7B2529570F0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74290" y="2231197"/>
            <a:ext cx="2412534" cy="5497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B41C80-95E2-4F20-9CE1-D567A00CB6E9}"/>
              </a:ext>
            </a:extLst>
          </p:cNvPr>
          <p:cNvCxnSpPr>
            <a:cxnSpLocks/>
          </p:cNvCxnSpPr>
          <p:nvPr/>
        </p:nvCxnSpPr>
        <p:spPr>
          <a:xfrm>
            <a:off x="2255520" y="3341704"/>
            <a:ext cx="716280" cy="5560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7A260F-90D4-42DD-A9DB-754E785335DD}"/>
              </a:ext>
            </a:extLst>
          </p:cNvPr>
          <p:cNvCxnSpPr>
            <a:cxnSpLocks/>
          </p:cNvCxnSpPr>
          <p:nvPr/>
        </p:nvCxnSpPr>
        <p:spPr>
          <a:xfrm>
            <a:off x="2650128" y="3357564"/>
            <a:ext cx="1114152" cy="5401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91DA65-D00E-444A-83D4-B80664644C8F}"/>
              </a:ext>
            </a:extLst>
          </p:cNvPr>
          <p:cNvCxnSpPr>
            <a:cxnSpLocks/>
          </p:cNvCxnSpPr>
          <p:nvPr/>
        </p:nvCxnSpPr>
        <p:spPr>
          <a:xfrm>
            <a:off x="3044736" y="3373424"/>
            <a:ext cx="2023924" cy="5242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AA09F3-6599-44B5-915D-52270DDE5B8C}"/>
              </a:ext>
            </a:extLst>
          </p:cNvPr>
          <p:cNvCxnSpPr>
            <a:cxnSpLocks/>
          </p:cNvCxnSpPr>
          <p:nvPr/>
        </p:nvCxnSpPr>
        <p:spPr>
          <a:xfrm>
            <a:off x="3584396" y="3373424"/>
            <a:ext cx="2511604" cy="5242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AC15F576-2F3A-4702-8DF7-22427D7B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20378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Overloading methods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 bwMode="auto">
          <a:xfrm>
            <a:off x="383721" y="1323474"/>
            <a:ext cx="11478986" cy="2503249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same process of </a:t>
            </a:r>
            <a:r>
              <a:rPr lang="en-GB" b="1" dirty="0">
                <a:solidFill>
                  <a:srgbClr val="7030A0"/>
                </a:solidFill>
              </a:rPr>
              <a:t>overloading</a:t>
            </a:r>
            <a:r>
              <a:rPr lang="en-GB" dirty="0"/>
              <a:t> applies to methods.</a:t>
            </a:r>
          </a:p>
          <a:p>
            <a:pPr>
              <a:lnSpc>
                <a:spcPct val="100000"/>
              </a:lnSpc>
            </a:pPr>
            <a:r>
              <a:rPr lang="en-GB" dirty="0"/>
              <a:t>The </a:t>
            </a:r>
            <a:r>
              <a:rPr lang="en-GB" b="1" dirty="0"/>
              <a:t>same</a:t>
            </a:r>
            <a:r>
              <a:rPr lang="en-GB" dirty="0"/>
              <a:t> method name can be used, with a </a:t>
            </a:r>
            <a:r>
              <a:rPr lang="en-GB" b="1" dirty="0">
                <a:solidFill>
                  <a:srgbClr val="7030A0"/>
                </a:solidFill>
              </a:rPr>
              <a:t>different  number</a:t>
            </a:r>
            <a:r>
              <a:rPr lang="en-GB" b="1" dirty="0"/>
              <a:t> </a:t>
            </a:r>
            <a:r>
              <a:rPr lang="en-GB" dirty="0"/>
              <a:t>or  </a:t>
            </a:r>
            <a:r>
              <a:rPr lang="en-GB" b="1" dirty="0">
                <a:solidFill>
                  <a:srgbClr val="7030A0"/>
                </a:solidFill>
              </a:rPr>
              <a:t>different types</a:t>
            </a:r>
            <a:r>
              <a:rPr lang="en-GB" b="1" dirty="0"/>
              <a:t> </a:t>
            </a:r>
            <a:r>
              <a:rPr lang="en-GB" dirty="0"/>
              <a:t>of parameters, or </a:t>
            </a:r>
            <a:r>
              <a:rPr lang="en-GB" b="1" dirty="0">
                <a:solidFill>
                  <a:srgbClr val="7030A0"/>
                </a:solidFill>
              </a:rPr>
              <a:t>different order</a:t>
            </a:r>
            <a:r>
              <a:rPr lang="en-GB" dirty="0"/>
              <a:t> of parameter types.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</a:t>
            </a:r>
            <a:r>
              <a:rPr lang="en-GB" dirty="0"/>
              <a:t> class could have a 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 to set all instance variables: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B781F5D-73E5-42FC-B844-57C8CBB8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2B92B-2D02-43DF-AF92-0A4C11828CBB}"/>
              </a:ext>
            </a:extLst>
          </p:cNvPr>
          <p:cNvSpPr txBox="1"/>
          <p:nvPr/>
        </p:nvSpPr>
        <p:spPr>
          <a:xfrm>
            <a:off x="650924" y="3521923"/>
            <a:ext cx="89709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numOfPages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n;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price = p;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isbn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genre= g;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B2B48FA-0841-4125-855D-EDB2CD2D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3964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Book overloaded methods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A035F4-FB3F-4921-BC06-A17B4E6A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19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E0FEC9-76A2-4696-8DE7-F24C9460F48C}"/>
              </a:ext>
            </a:extLst>
          </p:cNvPr>
          <p:cNvSpPr txBox="1">
            <a:spLocks/>
          </p:cNvSpPr>
          <p:nvPr/>
        </p:nvSpPr>
        <p:spPr>
          <a:xfrm>
            <a:off x="383720" y="3963102"/>
            <a:ext cx="5007430" cy="12557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cs typeface="Courier New" pitchFamily="49" charset="0"/>
              </a:rPr>
              <a:t>Overload 3 could set 2 instance variables, giving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price</a:t>
            </a:r>
            <a:r>
              <a:rPr lang="en-GB" dirty="0">
                <a:cs typeface="Courier New" pitchFamily="49" charset="0"/>
              </a:rPr>
              <a:t> and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genre</a:t>
            </a:r>
            <a:r>
              <a:rPr lang="en-GB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standard values: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8CEA58-A42D-46FB-BEDD-DAE05A5A0D2B}"/>
              </a:ext>
            </a:extLst>
          </p:cNvPr>
          <p:cNvSpPr txBox="1">
            <a:spLocks/>
          </p:cNvSpPr>
          <p:nvPr/>
        </p:nvSpPr>
        <p:spPr>
          <a:xfrm>
            <a:off x="381603" y="1333472"/>
            <a:ext cx="5007430" cy="15224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0" lvl="7" indent="0">
              <a:buFont typeface="Arial" panose="020B0604020202020204" pitchFamily="34" charset="0"/>
              <a:buNone/>
              <a:defRPr/>
            </a:pPr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GB" dirty="0">
                <a:cs typeface="Courier New" pitchFamily="49" charset="0"/>
              </a:rPr>
              <a:t>Overload 2 could set 3 instance variables, giving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genre</a:t>
            </a:r>
            <a:r>
              <a:rPr lang="en-GB" dirty="0">
                <a:cs typeface="Courier New" pitchFamily="49" charset="0"/>
              </a:rPr>
              <a:t> a standard value 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'R'</a:t>
            </a:r>
            <a:r>
              <a:rPr lang="en-GB" dirty="0">
                <a:cs typeface="Courier New" pitchFamily="49" charset="0"/>
              </a:rPr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5FEA1-E3DF-4B37-8B7B-63239E553CF4}"/>
              </a:ext>
            </a:extLst>
          </p:cNvPr>
          <p:cNvSpPr txBox="1"/>
          <p:nvPr/>
        </p:nvSpPr>
        <p:spPr>
          <a:xfrm>
            <a:off x="5562600" y="3924286"/>
            <a:ext cx="5486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numOfPages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n;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price 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1000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isbn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genre = 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'R'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A5ECE-A641-446D-9648-D2C3D46D2601}"/>
              </a:ext>
            </a:extLst>
          </p:cNvPr>
          <p:cNvSpPr txBox="1"/>
          <p:nvPr/>
        </p:nvSpPr>
        <p:spPr>
          <a:xfrm>
            <a:off x="5562600" y="1333472"/>
            <a:ext cx="6629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numOfPages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n;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price = p;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isbn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genre = 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'R'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4CC24C2-8156-4897-96A8-10DF309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21609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DB4CA-9873-4D98-BEDC-7F4DA4251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Data persistence - Introduction to text file handling.</a:t>
            </a:r>
          </a:p>
          <a:p>
            <a:pPr lvl="1"/>
            <a:r>
              <a:rPr lang="en-GB" dirty="0"/>
              <a:t>IO classes</a:t>
            </a:r>
          </a:p>
          <a:p>
            <a:pPr lvl="1"/>
            <a:r>
              <a:rPr lang="en-GB" dirty="0"/>
              <a:t>Reading/Writing/Amending files</a:t>
            </a:r>
          </a:p>
          <a:p>
            <a:pPr lvl="1"/>
            <a:r>
              <a:rPr lang="en-GB" sz="2000" dirty="0"/>
              <a:t>IO exceptions</a:t>
            </a:r>
            <a:endParaRPr lang="en-US" sz="2000" dirty="0"/>
          </a:p>
          <a:p>
            <a:r>
              <a:rPr lang="en-US" sz="2400" dirty="0"/>
              <a:t>try with resources</a:t>
            </a:r>
          </a:p>
          <a:p>
            <a:pPr>
              <a:buSzPct val="100000"/>
            </a:pPr>
            <a:r>
              <a:rPr lang="en-GB" sz="2400" dirty="0"/>
              <a:t>Introduction to OOP:</a:t>
            </a:r>
          </a:p>
          <a:p>
            <a:pPr lvl="1">
              <a:buSzPct val="100000"/>
            </a:pPr>
            <a:r>
              <a:rPr lang="en-GB" dirty="0"/>
              <a:t>Primitive Types v/s User-Defined Types</a:t>
            </a:r>
            <a:br>
              <a:rPr lang="en-GB" dirty="0"/>
            </a:br>
            <a:r>
              <a:rPr lang="en-GB" dirty="0"/>
              <a:t>(User-Defined Types are also called Abstract-Data Type)</a:t>
            </a:r>
          </a:p>
          <a:p>
            <a:pPr lvl="1">
              <a:buSzPct val="100000"/>
            </a:pPr>
            <a:r>
              <a:rPr lang="en-GB" dirty="0"/>
              <a:t>Classes, Objects and Reference Variables</a:t>
            </a:r>
          </a:p>
          <a:p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3E56-B8BE-4538-8E8C-F97AFB22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6D02-6491-4FDA-8634-C32EA41D06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Further discuss key OOP constructs including: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Constructors.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Setters.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Getters.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Encapsulation.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Provide a practical demonstration in Java using a </a:t>
            </a:r>
            <a:r>
              <a:rPr lang="en-US" sz="2400" dirty="0">
                <a:latin typeface="Consolas" panose="020B0609020204030204" pitchFamily="49" charset="0"/>
              </a:rPr>
              <a:t>Lift</a:t>
            </a:r>
            <a:r>
              <a:rPr lang="en-US" sz="2400" dirty="0"/>
              <a:t> (as in </a:t>
            </a:r>
            <a:r>
              <a:rPr lang="en-US" sz="2400" i="1" dirty="0"/>
              <a:t>elevator</a:t>
            </a:r>
            <a:r>
              <a:rPr lang="en-US" sz="2400" dirty="0"/>
              <a:t>) object.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346A9F-767B-4A48-99FD-E37152DD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</a:t>
            </a:fld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83C69BF-8115-4BFD-946C-41AB77D5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390248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Book better overloaded methods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16B53AA-6536-45EF-BB04-50A18E5A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20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E0FEC9-76A2-4696-8DE7-F24C9460F48C}"/>
              </a:ext>
            </a:extLst>
          </p:cNvPr>
          <p:cNvSpPr txBox="1">
            <a:spLocks/>
          </p:cNvSpPr>
          <p:nvPr/>
        </p:nvSpPr>
        <p:spPr>
          <a:xfrm>
            <a:off x="516733" y="3963102"/>
            <a:ext cx="4245768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cs typeface="Courier New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lvl="7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>
                <a:latin typeface="Courier New" pitchFamily="49" charset="0"/>
                <a:cs typeface="Courier New" pitchFamily="49" charset="0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Overload 3 could set 2 instance variables, giving price and genre standard values: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8CEA58-A42D-46FB-BEDD-DAE05A5A0D2B}"/>
              </a:ext>
            </a:extLst>
          </p:cNvPr>
          <p:cNvSpPr txBox="1">
            <a:spLocks/>
          </p:cNvSpPr>
          <p:nvPr/>
        </p:nvSpPr>
        <p:spPr>
          <a:xfrm>
            <a:off x="383720" y="1186047"/>
            <a:ext cx="4378780" cy="191026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cs typeface="Courier New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lvl="7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>
                <a:latin typeface="Courier New" pitchFamily="49" charset="0"/>
                <a:cs typeface="Courier New" pitchFamily="49" charset="0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7"/>
            <a:endParaRPr lang="en-GB" dirty="0"/>
          </a:p>
          <a:p>
            <a:r>
              <a:rPr lang="en-GB" dirty="0"/>
              <a:t>Overload 2 could set 3 instance variables, giving genre a standard value ('R'):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5FEA1-E3DF-4B37-8B7B-63239E553CF4}"/>
              </a:ext>
            </a:extLst>
          </p:cNvPr>
          <p:cNvSpPr txBox="1"/>
          <p:nvPr/>
        </p:nvSpPr>
        <p:spPr>
          <a:xfrm>
            <a:off x="5560818" y="3917653"/>
            <a:ext cx="73494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(n, 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1000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'R'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call 4-arg </a:t>
            </a:r>
            <a:r>
              <a:rPr lang="en-GB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</a:t>
            </a:r>
            <a:endParaRPr lang="en-GB" sz="2000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38068-3D72-4F40-AEF0-0DA0389AA2D1}"/>
              </a:ext>
            </a:extLst>
          </p:cNvPr>
          <p:cNvSpPr txBox="1"/>
          <p:nvPr/>
        </p:nvSpPr>
        <p:spPr>
          <a:xfrm>
            <a:off x="7480381" y="5768411"/>
            <a:ext cx="45464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Benefits from reducing code duplication!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19CE097-2298-4C57-8CDB-508F9DCB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F767A-A749-4B94-B46E-5D29D3610111}"/>
              </a:ext>
            </a:extLst>
          </p:cNvPr>
          <p:cNvSpPr txBox="1"/>
          <p:nvPr/>
        </p:nvSpPr>
        <p:spPr>
          <a:xfrm>
            <a:off x="5560818" y="1331246"/>
            <a:ext cx="69214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(n, p,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'R'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call 4-arg </a:t>
            </a:r>
            <a:r>
              <a:rPr lang="en-GB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</a:t>
            </a:r>
            <a:endParaRPr lang="en-GB" sz="20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00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Using overloaded methods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The correct version of </a:t>
            </a:r>
            <a:r>
              <a:rPr lang="en-GB" sz="2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dirty="0"/>
              <a:t> is used, to match the number and type of argument supplied when the method is used (invoked).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7845E3B-8AED-4467-851D-2CD6E78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5AF54-B093-475C-9EB5-EF3626D17335}"/>
              </a:ext>
            </a:extLst>
          </p:cNvPr>
          <p:cNvSpPr txBox="1"/>
          <p:nvPr/>
        </p:nvSpPr>
        <p:spPr>
          <a:xfrm>
            <a:off x="0" y="27563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myFirstBook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6806-A36C-4D46-8320-94CB5FE6E913}"/>
              </a:ext>
            </a:extLst>
          </p:cNvPr>
          <p:cNvSpPr txBox="1"/>
          <p:nvPr/>
        </p:nvSpPr>
        <p:spPr>
          <a:xfrm>
            <a:off x="0" y="34514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mySecondBook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C8FC3-DE13-451F-B116-F8F73827E321}"/>
              </a:ext>
            </a:extLst>
          </p:cNvPr>
          <p:cNvSpPr txBox="1"/>
          <p:nvPr/>
        </p:nvSpPr>
        <p:spPr>
          <a:xfrm>
            <a:off x="0" y="4146595"/>
            <a:ext cx="990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myFirstBook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334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18.50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"1617293296"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00312-AAD8-4E48-997D-521ADDB3ACCB}"/>
              </a:ext>
            </a:extLst>
          </p:cNvPr>
          <p:cNvSpPr txBox="1"/>
          <p:nvPr/>
        </p:nvSpPr>
        <p:spPr>
          <a:xfrm>
            <a:off x="0" y="4841704"/>
            <a:ext cx="1002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mySecondBook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setBook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1240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"1292018194"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07E460E-E00C-4434-82D9-6646C5FB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215569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5A32-5D55-48C5-A721-56CD0163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‘Setter’ (Mutator)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E909-6EA4-4E86-8583-AB006D6F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because you can, doesn’t mean you should!</a:t>
            </a:r>
          </a:p>
          <a:p>
            <a:endParaRPr lang="en-GB" dirty="0"/>
          </a:p>
          <a:p>
            <a:r>
              <a:rPr lang="en-GB" dirty="0"/>
              <a:t>In the Book example, setters were provided to update the book’s attributes</a:t>
            </a:r>
          </a:p>
          <a:p>
            <a:endParaRPr lang="en-GB" dirty="0"/>
          </a:p>
          <a:p>
            <a:r>
              <a:rPr lang="en-GB" dirty="0"/>
              <a:t>But, were they actually required?</a:t>
            </a:r>
          </a:p>
          <a:p>
            <a:endParaRPr lang="en-GB" dirty="0"/>
          </a:p>
          <a:p>
            <a:r>
              <a:rPr lang="en-GB" dirty="0"/>
              <a:t>Think carefully about whether you actually need a ‘setter’ method?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EDD67-3AAF-4DD4-9CFA-6CC9C830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F3FEDF4-3AB4-423D-A04B-3E070EBC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223375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Using overloaded methods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 bwMode="auto">
          <a:xfrm>
            <a:off x="383721" y="1323474"/>
            <a:ext cx="11478986" cy="954107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+mj-lt"/>
                <a:cs typeface="Courier New" pitchFamily="49" charset="0"/>
              </a:rPr>
              <a:t>Returning to the </a:t>
            </a: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</a:rPr>
              <a:t>Lift</a:t>
            </a:r>
            <a:r>
              <a:rPr lang="en-GB" dirty="0">
                <a:latin typeface="+mj-lt"/>
                <a:cs typeface="Courier New" pitchFamily="49" charset="0"/>
              </a:rPr>
              <a:t> class, what limitation does the following method impose on Lift objects?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5F8B966-E384-455C-8314-A9079771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F6971-2946-4694-829C-4091835D5341}"/>
              </a:ext>
            </a:extLst>
          </p:cNvPr>
          <p:cNvSpPr txBox="1"/>
          <p:nvPr/>
        </p:nvSpPr>
        <p:spPr>
          <a:xfrm>
            <a:off x="560614" y="2409556"/>
            <a:ext cx="1112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goUp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currentFloor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doorsOpen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currentFloor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 lift doors not closed"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 already at top floor"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2DC2C0E-8849-4B72-8B44-70A3E789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187633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4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4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goUp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 method limitations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 bwMode="auto">
          <a:xfrm>
            <a:off x="383721" y="1323474"/>
            <a:ext cx="11478986" cy="5116272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/>
              <a:t>Upper floor limit is hard coded (</a:t>
            </a:r>
            <a:r>
              <a:rPr lang="en-GB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sz="3200" dirty="0"/>
              <a:t>)</a:t>
            </a:r>
          </a:p>
          <a:p>
            <a:endParaRPr lang="en-GB" sz="3200" dirty="0"/>
          </a:p>
          <a:p>
            <a:r>
              <a:rPr lang="en-GB" sz="3200" dirty="0"/>
              <a:t>To overcome:</a:t>
            </a:r>
          </a:p>
          <a:p>
            <a:pPr marL="3200400" lvl="7" indent="0">
              <a:buNone/>
            </a:pPr>
            <a:endParaRPr lang="en-GB" sz="3200" dirty="0"/>
          </a:p>
          <a:p>
            <a:pPr marL="801687" lvl="1" indent="-457200">
              <a:buFont typeface="+mj-lt"/>
              <a:buAutoNum type="arabicPeriod"/>
            </a:pPr>
            <a:r>
              <a:rPr lang="en-GB" sz="3200" dirty="0"/>
              <a:t>Introduce a new member variable (</a:t>
            </a:r>
            <a:r>
              <a:rPr lang="en-GB" sz="3200" dirty="0" err="1">
                <a:latin typeface="Consolas" panose="020B0609020204030204" pitchFamily="49" charset="0"/>
              </a:rPr>
              <a:t>topFloor</a:t>
            </a:r>
            <a:r>
              <a:rPr lang="en-GB" sz="3200" dirty="0"/>
              <a:t>).</a:t>
            </a:r>
          </a:p>
          <a:p>
            <a:pPr marL="801687" lvl="1" indent="-457200">
              <a:buFont typeface="+mj-lt"/>
              <a:buAutoNum type="arabicPeriod"/>
            </a:pPr>
            <a:endParaRPr lang="en-GB" sz="3200" dirty="0"/>
          </a:p>
          <a:p>
            <a:pPr marL="801687" lvl="1" indent="-457200">
              <a:buFont typeface="+mj-lt"/>
              <a:buAutoNum type="arabicPeriod"/>
            </a:pPr>
            <a:r>
              <a:rPr lang="en-GB" sz="3200" dirty="0"/>
              <a:t>Extend constructor(s) Why ?</a:t>
            </a:r>
          </a:p>
          <a:p>
            <a:pPr marL="801687" lvl="1" indent="-457200">
              <a:buFont typeface="+mj-lt"/>
              <a:buAutoNum type="arabicPeriod"/>
            </a:pPr>
            <a:endParaRPr lang="en-GB" sz="3200" dirty="0"/>
          </a:p>
          <a:p>
            <a:pPr marL="801687" lvl="1" indent="-457200">
              <a:buFont typeface="+mj-lt"/>
              <a:buAutoNum type="arabicPeriod"/>
            </a:pPr>
            <a:r>
              <a:rPr lang="en-GB" sz="3200" dirty="0"/>
              <a:t>Update Method(s).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A8C6D-EC84-4D66-A3E6-0FEDCC67A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4" r="30158"/>
          <a:stretch/>
        </p:blipFill>
        <p:spPr bwMode="auto">
          <a:xfrm>
            <a:off x="9753600" y="0"/>
            <a:ext cx="2438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F2E3544-A0D7-4BEF-B2F1-DE980F720553}"/>
              </a:ext>
            </a:extLst>
          </p:cNvPr>
          <p:cNvSpPr/>
          <p:nvPr/>
        </p:nvSpPr>
        <p:spPr>
          <a:xfrm>
            <a:off x="8165785" y="5391186"/>
            <a:ext cx="1955800" cy="7380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Lift stops here!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49AA4C-7100-4C82-B660-F614335D201F}"/>
              </a:ext>
            </a:extLst>
          </p:cNvPr>
          <p:cNvSpPr/>
          <p:nvPr/>
        </p:nvSpPr>
        <p:spPr>
          <a:xfrm rot="16200000">
            <a:off x="7081587" y="2270184"/>
            <a:ext cx="5344026" cy="121983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Stairs to the top floor anyone?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CA0110-D5A3-488A-B784-F777B221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31261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uiExpand="1" build="p"/>
      <p:bldP spid="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411889-D4A5-43DC-ABD3-BB3D870D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create the lift class 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E151A6-E6B1-4744-A391-F42DCBFE4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61EB5-BA2B-4A59-B3F6-CE5BAEA1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404A3-2689-4224-B520-AC9F52D1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31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Access modifiers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200" i="1" dirty="0"/>
              <a:t>no modifier</a:t>
            </a:r>
            <a:r>
              <a:rPr lang="en-GB" sz="3200" dirty="0"/>
              <a:t> all classes defined in the same package can access methods or data.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3200" dirty="0"/>
              <a:t> any client outside the class can access public data or methods.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3200" dirty="0"/>
              <a:t> no access outside the class to method or data.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GB" sz="3200" dirty="0"/>
              <a:t> access restricted to the subclasses and any other classes in the same package.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90C2-DE59-45D3-A1CE-7EEF0A05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26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CB09650-65DD-4DD7-9B34-BA02F3F9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100142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 (cont’d)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507373"/>
              </p:ext>
            </p:extLst>
          </p:nvPr>
        </p:nvGraphicFramePr>
        <p:xfrm>
          <a:off x="1187441" y="2039523"/>
          <a:ext cx="1065006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r>
                        <a:rPr lang="en-GB" sz="2200" dirty="0"/>
                        <a:t>Modifier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Class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Package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Subclass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World</a:t>
                      </a:r>
                    </a:p>
                  </a:txBody>
                  <a:tcPr marL="111804" marR="111804" marT="55902" marB="559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public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protected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 marL="111804" marR="111804" marT="55902" marB="559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r>
                        <a:rPr lang="en-GB" sz="2200" b="1" i="1" dirty="0">
                          <a:solidFill>
                            <a:srgbClr val="7030A0"/>
                          </a:solidFill>
                        </a:rPr>
                        <a:t>no modifier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 marL="111804" marR="111804" marT="55902" marB="559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private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Y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 marL="111804" marR="111804" marT="55902" marB="559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 marL="111804" marR="111804" marT="55902" marB="559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3AD6B34-0C60-44E9-AA28-877E2E3C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Down Arrow 2"/>
          <p:cNvSpPr/>
          <p:nvPr/>
        </p:nvSpPr>
        <p:spPr bwMode="auto">
          <a:xfrm>
            <a:off x="823073" y="2763024"/>
            <a:ext cx="297159" cy="287313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indent="-347663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en-GB" sz="260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002" y="2694628"/>
            <a:ext cx="553998" cy="29415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2400" b="1" dirty="0"/>
              <a:t>Increased restriction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D9CF339-D30E-44C0-9596-13DA5D2F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920384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3600" dirty="0"/>
              <a:t> classes must always be declared in separate files.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3600" dirty="0"/>
              <a:t>There can only be </a:t>
            </a:r>
            <a:r>
              <a:rPr lang="en-GB" sz="3600" b="1" dirty="0">
                <a:solidFill>
                  <a:srgbClr val="7030A0"/>
                </a:solidFill>
              </a:rPr>
              <a:t>one public class per file</a:t>
            </a:r>
            <a:r>
              <a:rPr lang="en-GB" sz="3600" b="1" dirty="0"/>
              <a:t> </a:t>
            </a:r>
            <a:r>
              <a:rPr lang="en-GB" sz="3600" dirty="0"/>
              <a:t>or you will get a compilation error.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3600" dirty="0"/>
              <a:t>If two classes are placed in the same source file (one of which must be non-public), when compiled the byte-code generated will be placed in separate (.class) files but in the same directory.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23BB243-DFAA-40BA-A0F6-831DB254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28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34B4442-28AE-42ED-B7AF-F8875CE1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29623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GB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2472985"/>
          </a:xfrm>
        </p:spPr>
        <p:txBody>
          <a:bodyPr>
            <a:spAutoFit/>
          </a:bodyPr>
          <a:lstStyle/>
          <a:p>
            <a:r>
              <a:rPr lang="en-GB" dirty="0"/>
              <a:t>Every object can access a reference to itself with keyword </a:t>
            </a:r>
            <a:r>
              <a:rPr lang="en-GB" b="1" dirty="0"/>
              <a:t>this</a:t>
            </a:r>
            <a:r>
              <a:rPr lang="en-GB" dirty="0"/>
              <a:t> (also known as the </a:t>
            </a:r>
            <a:r>
              <a:rPr lang="en-GB" b="1" dirty="0"/>
              <a:t>this-reference</a:t>
            </a:r>
            <a:r>
              <a:rPr lang="en-GB" dirty="0"/>
              <a:t>)</a:t>
            </a:r>
          </a:p>
          <a:p>
            <a:pPr lvl="8"/>
            <a:endParaRPr lang="en-GB" dirty="0"/>
          </a:p>
          <a:p>
            <a:r>
              <a:rPr lang="en-GB" dirty="0"/>
              <a:t>When a non-static method is called for a particular object, the method’s body implicitly uses keyword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GB" dirty="0"/>
              <a:t> to refer to the object’s instance variables and other methods. e.g.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2F56A72-BC10-40B7-8B21-46D1D92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29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9DC8A-2241-4EE8-8F77-71184F93715B}"/>
              </a:ext>
            </a:extLst>
          </p:cNvPr>
          <p:cNvSpPr txBox="1"/>
          <p:nvPr/>
        </p:nvSpPr>
        <p:spPr>
          <a:xfrm>
            <a:off x="563819" y="4186283"/>
            <a:ext cx="93252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raiseSalary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byPercent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sz="2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salary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* 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byPercent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/ </a:t>
            </a:r>
            <a:r>
              <a:rPr lang="en-GB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salary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+= raise;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73D5397-FA36-4669-BB3E-DAE0A929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244E61-50BE-42B4-9773-F41D917B80BA}"/>
              </a:ext>
            </a:extLst>
          </p:cNvPr>
          <p:cNvSpPr/>
          <p:nvPr/>
        </p:nvSpPr>
        <p:spPr>
          <a:xfrm>
            <a:off x="5810250" y="5477376"/>
            <a:ext cx="6248400" cy="790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See video on Blackboard about the ‘this’ reference and methods.</a:t>
            </a:r>
          </a:p>
        </p:txBody>
      </p:sp>
    </p:spTree>
    <p:extLst>
      <p:ext uri="{BB962C8B-B14F-4D97-AF65-F5344CB8AC3E}">
        <p14:creationId xmlns:p14="http://schemas.microsoft.com/office/powerpoint/2010/main" val="25261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/>
              <a:t>Putting it together….</a:t>
            </a:r>
          </a:p>
        </p:txBody>
      </p:sp>
      <p:sp>
        <p:nvSpPr>
          <p:cNvPr id="244739" name="Rectangle 3"/>
          <p:cNvSpPr>
            <a:spLocks noGrp="1"/>
          </p:cNvSpPr>
          <p:nvPr>
            <p:ph idx="1"/>
          </p:nvPr>
        </p:nvSpPr>
        <p:spPr>
          <a:xfrm>
            <a:off x="579912" y="1338634"/>
            <a:ext cx="8229600" cy="7954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/>
              <a:t>You now know how to write a basic class: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F2C768-3628-4E1B-A5F5-2A14D857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3</a:t>
            </a:fld>
            <a:endParaRPr lang="en-GB" dirty="0"/>
          </a:p>
        </p:txBody>
      </p:sp>
      <p:sp>
        <p:nvSpPr>
          <p:cNvPr id="48132" name="TextBox 6"/>
          <p:cNvSpPr txBox="1">
            <a:spLocks noChangeArrowheads="1"/>
          </p:cNvSpPr>
          <p:nvPr/>
        </p:nvSpPr>
        <p:spPr bwMode="auto">
          <a:xfrm>
            <a:off x="8143074" y="4485309"/>
            <a:ext cx="3671888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You also know the basics of writing a driver class to make sure the class works.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C9687-D3FB-4410-AB69-DC3EB2830144}"/>
              </a:ext>
            </a:extLst>
          </p:cNvPr>
          <p:cNvSpPr txBox="1"/>
          <p:nvPr/>
        </p:nvSpPr>
        <p:spPr>
          <a:xfrm>
            <a:off x="579912" y="2134095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endParaRPr lang="en-GB" sz="2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//instance variables</a:t>
            </a:r>
            <a:endParaRPr lang="en-GB" sz="2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//constructor</a:t>
            </a:r>
            <a:endParaRPr lang="en-GB" sz="2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//getter methods</a:t>
            </a:r>
            <a:endParaRPr lang="en-GB" sz="2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b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//setter methods</a:t>
            </a:r>
            <a:endParaRPr lang="en-GB" sz="2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CC226-6BDF-45F0-9E36-481486F03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618" y="1990049"/>
            <a:ext cx="3671888" cy="2169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>
                <a:solidFill>
                  <a:schemeClr val="tx1"/>
                </a:solidFill>
              </a:rPr>
              <a:t>Examples on Blackboard include: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Cat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Lamp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Lift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3DF860C-88FB-4CC6-8506-AE2ADF4D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22756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82C-25AE-4BD4-8FBD-6D2FBF23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9FB-AC9C-49DF-B6D5-374186EA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b="1" dirty="0"/>
              <a:t>Encapsulation</a:t>
            </a:r>
            <a:r>
              <a:rPr lang="en-GB" sz="2000" dirty="0"/>
              <a:t>: Bringing together the data (</a:t>
            </a:r>
            <a:r>
              <a:rPr lang="en-GB" sz="2000" b="1" dirty="0">
                <a:solidFill>
                  <a:srgbClr val="7030A0"/>
                </a:solidFill>
              </a:rPr>
              <a:t>attributes</a:t>
            </a:r>
            <a:r>
              <a:rPr lang="en-GB" sz="2000" dirty="0"/>
              <a:t>) and the behaviour (</a:t>
            </a:r>
            <a:r>
              <a:rPr lang="en-GB" sz="2000" b="1" dirty="0">
                <a:solidFill>
                  <a:srgbClr val="7030A0"/>
                </a:solidFill>
              </a:rPr>
              <a:t>methods</a:t>
            </a:r>
            <a:r>
              <a:rPr lang="en-GB" sz="2000" dirty="0"/>
              <a:t>) that act on that data.  Generally hiding data by restricting access, requiring users of the class to use the object’s methods (its </a:t>
            </a:r>
            <a:r>
              <a:rPr lang="en-GB" sz="2000" b="1" dirty="0">
                <a:solidFill>
                  <a:srgbClr val="7030A0"/>
                </a:solidFill>
              </a:rPr>
              <a:t>interface</a:t>
            </a:r>
            <a:r>
              <a:rPr lang="en-GB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GB" sz="2000" b="1" dirty="0"/>
              <a:t>Constructor(s)</a:t>
            </a:r>
            <a:r>
              <a:rPr lang="en-GB" sz="2000" dirty="0"/>
              <a:t>: A special kind-of method that is used to create an instance of a object.  Typically a constructor would initialise the object into a meaningful initial state.  A constructor that accepts no arguments is known as the </a:t>
            </a:r>
            <a:r>
              <a:rPr lang="en-GB" sz="2000" b="1" dirty="0">
                <a:solidFill>
                  <a:srgbClr val="7030A0"/>
                </a:solidFill>
              </a:rPr>
              <a:t>default constructor</a:t>
            </a:r>
            <a:r>
              <a:rPr lang="en-GB" sz="2000" dirty="0"/>
              <a:t>, if no constructor is provided by the user then the Java compiler provided a </a:t>
            </a:r>
            <a:r>
              <a:rPr lang="en-GB" sz="2000" i="1" dirty="0"/>
              <a:t>default</a:t>
            </a:r>
            <a:r>
              <a:rPr lang="en-GB" sz="2000" dirty="0"/>
              <a:t> </a:t>
            </a:r>
            <a:r>
              <a:rPr lang="en-GB" sz="2000" dirty="0" err="1"/>
              <a:t>default</a:t>
            </a:r>
            <a:r>
              <a:rPr lang="en-GB" sz="2000" dirty="0"/>
              <a:t> constructor.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Constructors can be overloaded</a:t>
            </a:r>
          </a:p>
          <a:p>
            <a:pPr>
              <a:lnSpc>
                <a:spcPct val="120000"/>
              </a:lnSpc>
            </a:pPr>
            <a:r>
              <a:rPr lang="en-GB" sz="2000" b="1" dirty="0"/>
              <a:t>Method(s)</a:t>
            </a:r>
            <a:r>
              <a:rPr lang="en-GB" sz="2000" dirty="0"/>
              <a:t>: The behaviours of an object, what it does, is defined by its </a:t>
            </a:r>
            <a:r>
              <a:rPr lang="en-GB" sz="2000" b="1" dirty="0">
                <a:solidFill>
                  <a:srgbClr val="7030A0"/>
                </a:solidFill>
              </a:rPr>
              <a:t>public methods</a:t>
            </a:r>
            <a:r>
              <a:rPr lang="en-GB" sz="2000" dirty="0"/>
              <a:t>.  Some methods will be to </a:t>
            </a:r>
            <a:r>
              <a:rPr lang="en-GB" sz="2000" b="1" dirty="0">
                <a:solidFill>
                  <a:srgbClr val="7030A0"/>
                </a:solidFill>
              </a:rPr>
              <a:t>query</a:t>
            </a:r>
            <a:r>
              <a:rPr lang="en-GB" sz="2000" dirty="0"/>
              <a:t> an object, others will be attempt/requests to </a:t>
            </a:r>
            <a:r>
              <a:rPr lang="en-GB" sz="2000" b="1" dirty="0">
                <a:solidFill>
                  <a:srgbClr val="7030A0"/>
                </a:solidFill>
              </a:rPr>
              <a:t>mutate</a:t>
            </a:r>
            <a:r>
              <a:rPr lang="en-GB" sz="2000" dirty="0"/>
              <a:t> an object’s state.  Some methods might not be publicly visible, instead might provide internal services to the public methods.</a:t>
            </a:r>
          </a:p>
          <a:p>
            <a:pPr>
              <a:lnSpc>
                <a:spcPct val="120000"/>
              </a:lnSpc>
            </a:pPr>
            <a:r>
              <a:rPr lang="en-GB" sz="2000" b="1" dirty="0"/>
              <a:t>Access specifiers: </a:t>
            </a:r>
            <a:r>
              <a:rPr lang="en-GB" sz="2000" dirty="0"/>
              <a:t>Used to restrict the scope of access to data and behaviours.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F375-BB35-479C-A2A2-9456E807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FA957-02BA-4E3D-8298-BF43AF47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1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4914-9815-49B9-81D4-20BAB266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99BD-8BEC-4891-8E39-BFE2DB20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Bring together the </a:t>
            </a:r>
            <a:r>
              <a:rPr lang="en-GB" sz="2400" b="1" dirty="0">
                <a:solidFill>
                  <a:srgbClr val="7030A0"/>
                </a:solidFill>
              </a:rPr>
              <a:t>data</a:t>
            </a:r>
            <a:r>
              <a:rPr lang="en-GB" sz="2400" dirty="0"/>
              <a:t> and the </a:t>
            </a:r>
            <a:r>
              <a:rPr lang="en-GB" sz="2400" b="1" dirty="0">
                <a:solidFill>
                  <a:srgbClr val="7030A0"/>
                </a:solidFill>
              </a:rPr>
              <a:t>methods</a:t>
            </a:r>
            <a:r>
              <a:rPr lang="en-GB" sz="2400" dirty="0"/>
              <a:t> into a single unit (the class):</a:t>
            </a:r>
          </a:p>
          <a:p>
            <a:pPr lvl="1"/>
            <a:r>
              <a:rPr lang="en-GB" b="1" dirty="0"/>
              <a:t>Data</a:t>
            </a:r>
          </a:p>
          <a:p>
            <a:pPr lvl="2"/>
            <a:r>
              <a:rPr lang="en-GB" sz="2400" dirty="0"/>
              <a:t>The </a:t>
            </a:r>
            <a:r>
              <a:rPr lang="en-GB" sz="2400" b="1" dirty="0">
                <a:solidFill>
                  <a:srgbClr val="7030A0"/>
                </a:solidFill>
              </a:rPr>
              <a:t>attributes</a:t>
            </a:r>
            <a:r>
              <a:rPr lang="en-GB" sz="2400" dirty="0"/>
              <a:t> of the type of object that we’re modelling</a:t>
            </a:r>
          </a:p>
          <a:p>
            <a:pPr lvl="2"/>
            <a:r>
              <a:rPr lang="en-GB" sz="2400" dirty="0"/>
              <a:t>Generally, </a:t>
            </a:r>
            <a:r>
              <a:rPr lang="en-GB" sz="2400" b="1" u="sng" dirty="0"/>
              <a:t>should not</a:t>
            </a:r>
            <a:r>
              <a:rPr lang="en-GB" sz="2400" dirty="0"/>
              <a:t> be externally accessible – </a:t>
            </a:r>
            <a:r>
              <a:rPr lang="en-GB" sz="2400" b="1" dirty="0">
                <a:solidFill>
                  <a:srgbClr val="7030A0"/>
                </a:solidFill>
              </a:rPr>
              <a:t>data/information hiding</a:t>
            </a:r>
          </a:p>
          <a:p>
            <a:pPr lvl="1"/>
            <a:r>
              <a:rPr lang="en-GB" b="1" dirty="0"/>
              <a:t>Methods</a:t>
            </a:r>
            <a:r>
              <a:rPr lang="en-GB" dirty="0"/>
              <a:t>:</a:t>
            </a:r>
          </a:p>
          <a:p>
            <a:pPr lvl="2"/>
            <a:r>
              <a:rPr lang="en-GB" sz="2400" dirty="0"/>
              <a:t>Constructor(s) create and initialise an object – typically setting the object to a meaningful initial state</a:t>
            </a:r>
          </a:p>
          <a:p>
            <a:pPr lvl="2"/>
            <a:r>
              <a:rPr lang="en-GB" sz="2400" dirty="0"/>
              <a:t>Accessor method(s) to query an object’s state</a:t>
            </a:r>
          </a:p>
          <a:p>
            <a:pPr lvl="2"/>
            <a:r>
              <a:rPr lang="en-GB" sz="2400" dirty="0"/>
              <a:t>Mutator method(s) that attempt modify the state of an object by providing new data</a:t>
            </a:r>
          </a:p>
          <a:p>
            <a:pPr lvl="1"/>
            <a:r>
              <a:rPr lang="en-GB" b="1" dirty="0"/>
              <a:t>Data/Method accessibility:</a:t>
            </a:r>
          </a:p>
          <a:p>
            <a:pPr lvl="2"/>
            <a:r>
              <a:rPr lang="en-GB" sz="2400" dirty="0"/>
              <a:t>Minimise the data (in particular) and the method(s) (as appropriate) to prevent accidental or malicious state change</a:t>
            </a:r>
          </a:p>
          <a:p>
            <a:pPr lvl="2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5D236-7AE9-44BC-93F4-BEC3F921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83ED-71A3-4FA8-AFF0-032BF7E3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22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dirty="0"/>
              <a:t>Constructor &amp; Method Differences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/>
              <a:t>The main differences between the constructor and other methods: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Constructors have </a:t>
            </a:r>
            <a:r>
              <a:rPr lang="en-GB" sz="3200" b="1" dirty="0">
                <a:solidFill>
                  <a:srgbClr val="7030A0"/>
                </a:solidFill>
              </a:rPr>
              <a:t>no return type</a:t>
            </a:r>
            <a:r>
              <a:rPr lang="en-GB" sz="3200" dirty="0"/>
              <a:t> – they cannot pass information back to the code that calls them.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Constructors have the </a:t>
            </a:r>
            <a:r>
              <a:rPr lang="en-GB" sz="3200" b="1" dirty="0">
                <a:solidFill>
                  <a:srgbClr val="7030A0"/>
                </a:solidFill>
              </a:rPr>
              <a:t>same name as the class</a:t>
            </a:r>
            <a:r>
              <a:rPr lang="en-GB" sz="3200" dirty="0"/>
              <a:t> – therefore the name of a constructor </a:t>
            </a:r>
            <a:r>
              <a:rPr lang="en-GB" sz="3200" b="1" dirty="0">
                <a:solidFill>
                  <a:srgbClr val="7030A0"/>
                </a:solidFill>
              </a:rPr>
              <a:t>starts with a capital letter</a:t>
            </a:r>
            <a:r>
              <a:rPr lang="en-GB" sz="3200" b="1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Methods do not have the same name as the class and by convention start with a lower case letter.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When </a:t>
            </a:r>
            <a:r>
              <a:rPr lang="en-GB" sz="3200" b="1" dirty="0">
                <a:solidFill>
                  <a:srgbClr val="7030A0"/>
                </a:solidFill>
              </a:rPr>
              <a:t>invoking</a:t>
            </a:r>
            <a:r>
              <a:rPr lang="en-GB" sz="3200" dirty="0"/>
              <a:t> the constructor the keyword </a:t>
            </a: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GB" sz="3200" dirty="0"/>
              <a:t> is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4303-4F02-4E45-90E9-A0A416BC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5609313-F67B-4C9F-BFEC-4CBDE1D4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</p:spTree>
    <p:extLst>
      <p:ext uri="{BB962C8B-B14F-4D97-AF65-F5344CB8AC3E}">
        <p14:creationId xmlns:p14="http://schemas.microsoft.com/office/powerpoint/2010/main" val="170600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7AC0B-A41C-4711-883E-44848351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Lift class example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B52CE9B-E1DA-4F92-9C2A-AADB2D77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6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63D02D-336F-48F6-A71F-7CB4A64B5E6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285337" y="2486921"/>
            <a:ext cx="104171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28EF56ED-8D88-4E68-AEF9-E8C96422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047" y="2302255"/>
            <a:ext cx="2510459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latin typeface="Comic Sans MS" pitchFamily="66" charset="0"/>
              </a:rPr>
              <a:t>Instance variables.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AD171-B96E-40B6-90A1-A954CC8A8673}"/>
              </a:ext>
            </a:extLst>
          </p:cNvPr>
          <p:cNvSpPr txBox="1"/>
          <p:nvPr/>
        </p:nvSpPr>
        <p:spPr>
          <a:xfrm>
            <a:off x="2710192" y="17101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currentFloor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GB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doorsOpen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 ... rest of class ...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B1CF4A-1E7C-4271-850A-90E86CD9589B}"/>
              </a:ext>
            </a:extLst>
          </p:cNvPr>
          <p:cNvCxnSpPr/>
          <p:nvPr/>
        </p:nvCxnSpPr>
        <p:spPr>
          <a:xfrm>
            <a:off x="741590" y="4414837"/>
            <a:ext cx="104380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41C113-97B4-42D0-A52E-C892AFBF58AA}"/>
              </a:ext>
            </a:extLst>
          </p:cNvPr>
          <p:cNvSpPr txBox="1"/>
          <p:nvPr/>
        </p:nvSpPr>
        <p:spPr>
          <a:xfrm>
            <a:off x="1107754" y="4986216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liftObject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B65396-F9F9-4458-A163-E761108ACD6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672435" y="5203877"/>
            <a:ext cx="10417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EA6AB9B9-9BAD-4547-8D3B-98F3AA7D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143" y="5019211"/>
            <a:ext cx="3622799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latin typeface="Comic Sans MS" pitchFamily="66" charset="0"/>
              </a:rPr>
              <a:t>Creating a Lift object instance.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0F184-F440-4DF2-A5DF-343AA5C08E7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956088" y="5447881"/>
            <a:ext cx="924781" cy="3884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id="{91ECD2D5-DD84-49F3-B2A6-86EE737A5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869" y="5651715"/>
            <a:ext cx="3021577" cy="3693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latin typeface="Comic Sans MS" pitchFamily="66" charset="0"/>
              </a:rPr>
              <a:t>Reference to the object.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E3E44F5F-1D5D-41E1-9ACB-8D739D3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7577D6F-170E-45C1-AB36-A77944C1D11E}"/>
              </a:ext>
            </a:extLst>
          </p:cNvPr>
          <p:cNvSpPr/>
          <p:nvPr/>
        </p:nvSpPr>
        <p:spPr>
          <a:xfrm>
            <a:off x="145775" y="1160587"/>
            <a:ext cx="2303990" cy="2521226"/>
          </a:xfrm>
          <a:prstGeom prst="cloudCallout">
            <a:avLst>
              <a:gd name="adj1" fmla="val 86264"/>
              <a:gd name="adj2" fmla="val -33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</a:p>
          <a:p>
            <a:pPr algn="ctr"/>
            <a:r>
              <a:rPr lang="en-GB" dirty="0"/>
              <a:t>Restricts access to objects of type </a:t>
            </a:r>
            <a:r>
              <a:rPr lang="en-GB" sz="18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83973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8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‘Getter’ (</a:t>
            </a:r>
            <a:r>
              <a:rPr lang="en-GB" dirty="0" err="1"/>
              <a:t>Accessor</a:t>
            </a:r>
            <a:r>
              <a:rPr lang="en-GB" dirty="0"/>
              <a:t>)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2292935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3200" dirty="0"/>
              <a:t>Methods to report on (return) the value of an instance variable.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3200" b="1" dirty="0">
                <a:solidFill>
                  <a:srgbClr val="7030A0"/>
                </a:solidFill>
              </a:rPr>
              <a:t>Accessor</a:t>
            </a:r>
            <a:r>
              <a:rPr lang="en-GB" sz="3200" dirty="0"/>
              <a:t> methods or getter methods.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3200" dirty="0"/>
              <a:t>These methods </a:t>
            </a:r>
            <a:r>
              <a:rPr lang="en-GB" sz="3200" b="1" dirty="0">
                <a:solidFill>
                  <a:srgbClr val="7030A0"/>
                </a:solidFill>
              </a:rPr>
              <a:t>do not</a:t>
            </a:r>
            <a:r>
              <a:rPr lang="en-GB" sz="3200" dirty="0"/>
              <a:t> change/mutate the state of an object.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3200" dirty="0"/>
              <a:t>General format: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1084A4D-171C-47FD-8AC7-40153AAE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7</a:t>
            </a:fld>
            <a:endParaRPr lang="en-GB" dirty="0"/>
          </a:p>
        </p:txBody>
      </p:sp>
      <p:cxnSp>
        <p:nvCxnSpPr>
          <p:cNvPr id="6" name="Straight Arrow Connector 5"/>
          <p:cNvCxnSpPr>
            <a:cxnSpLocks/>
            <a:stCxn id="34821" idx="3"/>
          </p:cNvCxnSpPr>
          <p:nvPr/>
        </p:nvCxnSpPr>
        <p:spPr>
          <a:xfrm flipV="1">
            <a:off x="5110934" y="3589803"/>
            <a:ext cx="1347016" cy="289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34822" idx="1"/>
          </p:cNvCxnSpPr>
          <p:nvPr/>
        </p:nvCxnSpPr>
        <p:spPr>
          <a:xfrm flipH="1">
            <a:off x="8666692" y="3512147"/>
            <a:ext cx="7092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TextBox 3"/>
          <p:cNvSpPr txBox="1">
            <a:spLocks noChangeArrowheads="1"/>
          </p:cNvSpPr>
          <p:nvPr/>
        </p:nvSpPr>
        <p:spPr bwMode="auto">
          <a:xfrm>
            <a:off x="3610747" y="3493903"/>
            <a:ext cx="1500187" cy="7699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The</a:t>
            </a:r>
            <a:r>
              <a:rPr lang="en-GB" sz="1400" dirty="0">
                <a:latin typeface="Comic Sans MS" pitchFamily="66" charset="0"/>
              </a:rPr>
              <a:t> </a:t>
            </a:r>
            <a:r>
              <a:rPr lang="en-GB" sz="1400" b="1" dirty="0">
                <a:latin typeface="Comic Sans MS" pitchFamily="66" charset="0"/>
              </a:rPr>
              <a:t>type</a:t>
            </a:r>
            <a:r>
              <a:rPr lang="en-GB" sz="1400" dirty="0">
                <a:latin typeface="Comic Sans MS" pitchFamily="66" charset="0"/>
              </a:rPr>
              <a:t> of the variable to be returned.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9375957" y="3358159"/>
            <a:ext cx="2071688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Empty parameter list.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4823" name="TextBox 9"/>
          <p:cNvSpPr txBox="1">
            <a:spLocks noChangeArrowheads="1"/>
          </p:cNvSpPr>
          <p:nvPr/>
        </p:nvSpPr>
        <p:spPr bwMode="auto">
          <a:xfrm>
            <a:off x="9119507" y="4263840"/>
            <a:ext cx="285750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Typically, only 1 statement in the method.</a:t>
            </a:r>
            <a:endParaRPr lang="en-US" sz="1400" dirty="0"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>
            <a:cxnSpLocks/>
            <a:stCxn id="34823" idx="1"/>
          </p:cNvCxnSpPr>
          <p:nvPr/>
        </p:nvCxnSpPr>
        <p:spPr>
          <a:xfrm flipH="1" flipV="1">
            <a:off x="8305291" y="4109185"/>
            <a:ext cx="814216" cy="4162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A7F76-5CC2-4865-A95C-27ABBEB5C514}"/>
              </a:ext>
            </a:extLst>
          </p:cNvPr>
          <p:cNvSpPr txBox="1"/>
          <p:nvPr/>
        </p:nvSpPr>
        <p:spPr>
          <a:xfrm>
            <a:off x="5508033" y="3314052"/>
            <a:ext cx="3337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xxx 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variable;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212EC-93C1-4252-A1CC-A6F296FA3FF3}"/>
              </a:ext>
            </a:extLst>
          </p:cNvPr>
          <p:cNvSpPr txBox="1"/>
          <p:nvPr/>
        </p:nvSpPr>
        <p:spPr>
          <a:xfrm>
            <a:off x="5459277" y="5084001"/>
            <a:ext cx="6517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currentFloor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2228C8-5DBA-4243-9999-8D3F138C488F}"/>
              </a:ext>
            </a:extLst>
          </p:cNvPr>
          <p:cNvSpPr txBox="1"/>
          <p:nvPr/>
        </p:nvSpPr>
        <p:spPr>
          <a:xfrm>
            <a:off x="214993" y="5139803"/>
            <a:ext cx="4009844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sz="2400" dirty="0"/>
              <a:t>e.g.  A </a:t>
            </a:r>
            <a:r>
              <a:rPr lang="en-GB" sz="2400" dirty="0">
                <a:solidFill>
                  <a:srgbClr val="267F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Lift</a:t>
            </a:r>
            <a:r>
              <a:rPr lang="en-GB" sz="2400" dirty="0"/>
              <a:t> class method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C72C4500-A825-48DB-B209-3C740356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A26B5A-F439-45C8-A31C-BEFD193BA81B}"/>
              </a:ext>
            </a:extLst>
          </p:cNvPr>
          <p:cNvCxnSpPr>
            <a:cxnSpLocks/>
          </p:cNvCxnSpPr>
          <p:nvPr/>
        </p:nvCxnSpPr>
        <p:spPr>
          <a:xfrm>
            <a:off x="214993" y="4975211"/>
            <a:ext cx="11762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9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2" grpId="0" animBg="1"/>
      <p:bldP spid="34823" grpId="0" animBg="1"/>
      <p:bldP spid="11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5A32-5D55-48C5-A721-56CD0163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‘Getter’ (Accessor)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E909-6EA4-4E86-8583-AB006D6F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because you can, doesn’t mean you should!</a:t>
            </a:r>
          </a:p>
          <a:p>
            <a:endParaRPr lang="en-GB" dirty="0"/>
          </a:p>
          <a:p>
            <a:r>
              <a:rPr lang="en-GB" dirty="0"/>
              <a:t>Think carefully about whether you actually need a ‘getter’ method for the attributes you have defined of the class?</a:t>
            </a:r>
          </a:p>
          <a:p>
            <a:endParaRPr lang="en-GB" dirty="0"/>
          </a:p>
          <a:p>
            <a:r>
              <a:rPr lang="en-GB" dirty="0"/>
              <a:t>Sometimes, getter methods don’t actually need to directly relate to attributes, but can be derived from them</a:t>
            </a:r>
          </a:p>
          <a:p>
            <a:pPr lvl="1"/>
            <a:r>
              <a:rPr lang="en-GB" dirty="0"/>
              <a:t>For example, generating a customers title and full name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4AF02-8FF6-40C3-9021-E19BDB4B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Further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EDD67-3AAF-4DD4-9CFA-6CC9C830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58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2F0F-A9DE-44EB-810D-DC33F56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Getter example - Customer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F0C89-766B-4471-A16F-5B749326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004E8-7FD2-4FB5-A16A-06D9D34A84FA}"/>
              </a:ext>
            </a:extLst>
          </p:cNvPr>
          <p:cNvSpPr txBox="1"/>
          <p:nvPr/>
        </p:nvSpPr>
        <p:spPr>
          <a:xfrm>
            <a:off x="3869337" y="1160587"/>
            <a:ext cx="739152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GB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Ctor</a:t>
            </a:r>
            <a:endParaRPr lang="en-GB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title;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getTitleAndFullName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 %s %s"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title, 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** other attributes/methods **</a:t>
            </a:r>
            <a:endParaRPr lang="en-GB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5EC3005-3808-4FB8-A773-D945F98C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Further Classes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CC9D571-01AE-4D3B-9B22-7356C02E87B7}"/>
              </a:ext>
            </a:extLst>
          </p:cNvPr>
          <p:cNvSpPr/>
          <p:nvPr/>
        </p:nvSpPr>
        <p:spPr>
          <a:xfrm>
            <a:off x="118972" y="4223851"/>
            <a:ext cx="3750365" cy="1911626"/>
          </a:xfrm>
          <a:prstGeom prst="cloudCallout">
            <a:avLst>
              <a:gd name="adj1" fmla="val 61289"/>
              <a:gd name="adj2" fmla="val -4595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return value of this method is derived from several class attributes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7B8F1BD-23AC-421F-AEBF-C21AA164352C}"/>
              </a:ext>
            </a:extLst>
          </p:cNvPr>
          <p:cNvSpPr/>
          <p:nvPr/>
        </p:nvSpPr>
        <p:spPr>
          <a:xfrm>
            <a:off x="8013883" y="1160587"/>
            <a:ext cx="3750365" cy="1079950"/>
          </a:xfrm>
          <a:prstGeom prst="cloudCallout">
            <a:avLst>
              <a:gd name="adj1" fmla="val -68746"/>
              <a:gd name="adj2" fmla="val 98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Attributes/Instance Variables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5A6AABE-975F-4F24-8C6E-8CA6D8F1CEB8}"/>
              </a:ext>
            </a:extLst>
          </p:cNvPr>
          <p:cNvSpPr/>
          <p:nvPr/>
        </p:nvSpPr>
        <p:spPr>
          <a:xfrm>
            <a:off x="118972" y="2804459"/>
            <a:ext cx="3750365" cy="1079950"/>
          </a:xfrm>
          <a:prstGeom prst="cloudCallout">
            <a:avLst>
              <a:gd name="adj1" fmla="val 64845"/>
              <a:gd name="adj2" fmla="val -148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Set the values of the Attributes/Instance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102825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CEDT-THEME-2022-23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-2022-23" id="{168A255B-BA53-44FE-8285-42F1F0233132}" vid="{3A601ABE-0887-4196-A6A1-D22C3B113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SCEDT-THEME-2022-23</Template>
  <TotalTime>0</TotalTime>
  <Words>3062</Words>
  <Application>Microsoft Office PowerPoint</Application>
  <PresentationFormat>Widescreen</PresentationFormat>
  <Paragraphs>415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Consolas</vt:lpstr>
      <vt:lpstr>Courier New</vt:lpstr>
      <vt:lpstr>Verdana</vt:lpstr>
      <vt:lpstr>Wingdings</vt:lpstr>
      <vt:lpstr>SCEDT-THEME-2022-23</vt:lpstr>
      <vt:lpstr>Object-Oriented Development (CIS1056-N)</vt:lpstr>
      <vt:lpstr>Today’s agenda</vt:lpstr>
      <vt:lpstr>Putting it together….</vt:lpstr>
      <vt:lpstr>Encapsulation</vt:lpstr>
      <vt:lpstr>Constructor &amp; Method Differences</vt:lpstr>
      <vt:lpstr>Lift class example</vt:lpstr>
      <vt:lpstr>‘Getter’ (Accessor) methods</vt:lpstr>
      <vt:lpstr>‘Getter’ (Accessor) methods</vt:lpstr>
      <vt:lpstr>Getter example - Customer</vt:lpstr>
      <vt:lpstr>Getter example - Customer</vt:lpstr>
      <vt:lpstr>‘Setter’ (Mutator) methods</vt:lpstr>
      <vt:lpstr>Constructors</vt:lpstr>
      <vt:lpstr>Constructors - Overloading</vt:lpstr>
      <vt:lpstr>Constructors with parameters</vt:lpstr>
      <vt:lpstr>Lift class example</vt:lpstr>
      <vt:lpstr>Constructors - Overloading</vt:lpstr>
      <vt:lpstr>Book class example</vt:lpstr>
      <vt:lpstr>Overloading methods</vt:lpstr>
      <vt:lpstr>Book overloaded methods</vt:lpstr>
      <vt:lpstr>Book better overloaded methods</vt:lpstr>
      <vt:lpstr>Using overloaded methods</vt:lpstr>
      <vt:lpstr>‘Setter’ (Mutator) methods</vt:lpstr>
      <vt:lpstr>Using overloaded methods</vt:lpstr>
      <vt:lpstr>void goUp() method limitations</vt:lpstr>
      <vt:lpstr>Let’s create the lift class …</vt:lpstr>
      <vt:lpstr>Access modifiers</vt:lpstr>
      <vt:lpstr>Access modifiers (cont’d)</vt:lpstr>
      <vt:lpstr>Access modifiers</vt:lpstr>
      <vt:lpstr>The this keyword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&amp; Collections</dc:title>
  <dc:creator/>
  <cp:lastModifiedBy/>
  <cp:revision>1</cp:revision>
  <dcterms:created xsi:type="dcterms:W3CDTF">2018-10-12T07:12:47Z</dcterms:created>
  <dcterms:modified xsi:type="dcterms:W3CDTF">2022-11-07T11:27:35Z</dcterms:modified>
</cp:coreProperties>
</file>