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492" r:id="rId2"/>
    <p:sldId id="500" r:id="rId3"/>
    <p:sldId id="493" r:id="rId4"/>
    <p:sldId id="501" r:id="rId5"/>
    <p:sldId id="614" r:id="rId6"/>
    <p:sldId id="615" r:id="rId7"/>
    <p:sldId id="617" r:id="rId8"/>
    <p:sldId id="626" r:id="rId9"/>
    <p:sldId id="638" r:id="rId10"/>
    <p:sldId id="639" r:id="rId11"/>
    <p:sldId id="644" r:id="rId12"/>
    <p:sldId id="643" r:id="rId13"/>
    <p:sldId id="642" r:id="rId14"/>
    <p:sldId id="640" r:id="rId15"/>
    <p:sldId id="632" r:id="rId16"/>
    <p:sldId id="633" r:id="rId17"/>
    <p:sldId id="635" r:id="rId18"/>
    <p:sldId id="634" r:id="rId19"/>
    <p:sldId id="63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65" autoAdjust="0"/>
    <p:restoredTop sz="96837" autoAdjust="0"/>
  </p:normalViewPr>
  <p:slideViewPr>
    <p:cSldViewPr snapToGrid="0">
      <p:cViewPr varScale="1">
        <p:scale>
          <a:sx n="61" d="100"/>
          <a:sy n="61" d="100"/>
        </p:scale>
        <p:origin x="82" y="9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53438"/>
    </p:cViewPr>
  </p:sorterViewPr>
  <p:notesViewPr>
    <p:cSldViewPr snapToGrid="0">
      <p:cViewPr varScale="1">
        <p:scale>
          <a:sx n="96" d="100"/>
          <a:sy n="96" d="100"/>
        </p:scale>
        <p:origin x="278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-1" y="0"/>
            <a:ext cx="6856413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-1" y="8685213"/>
            <a:ext cx="3884613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GB"/>
              <a:t>School of Computing &amp; Digital Technologies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01979A-9422-4B9D-B734-A27F8169164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74590449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-1" y="0"/>
            <a:ext cx="6856413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685213"/>
            <a:ext cx="3884613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GB"/>
              <a:t>School of Computing &amp; Digital Technologies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C25AB6-2E2B-4A7C-9FF1-3334C3053A4D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61303599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3720" y="3113371"/>
            <a:ext cx="11408230" cy="1101726"/>
          </a:xfrm>
        </p:spPr>
        <p:txBody>
          <a:bodyPr anchor="b">
            <a:normAutofit/>
          </a:bodyPr>
          <a:lstStyle>
            <a:lvl1pPr algn="ctr">
              <a:defRPr sz="3600" baseline="0"/>
            </a:lvl1pPr>
          </a:lstStyle>
          <a:p>
            <a:r>
              <a:rPr lang="en-US" dirty="0"/>
              <a:t>Click to edit lecture title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3720" y="4268030"/>
            <a:ext cx="11408230" cy="1063691"/>
          </a:xfrm>
        </p:spPr>
        <p:txBody>
          <a:bodyPr/>
          <a:lstStyle>
            <a:lvl1pPr marL="0" indent="0" algn="ctr">
              <a:buNone/>
              <a:defRPr sz="2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lecture description</a:t>
            </a:r>
            <a:endParaRPr lang="en-GB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 hasCustomPrompt="1"/>
          </p:nvPr>
        </p:nvSpPr>
        <p:spPr>
          <a:xfrm>
            <a:off x="383720" y="2045571"/>
            <a:ext cx="11408230" cy="985094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3600" b="1" baseline="0">
                <a:latin typeface="+mn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module title</a:t>
            </a:r>
          </a:p>
        </p:txBody>
      </p:sp>
    </p:spTree>
    <p:extLst>
      <p:ext uri="{BB962C8B-B14F-4D97-AF65-F5344CB8AC3E}">
        <p14:creationId xmlns:p14="http://schemas.microsoft.com/office/powerpoint/2010/main" val="562484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3720" y="365126"/>
            <a:ext cx="9496880" cy="7954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3721" y="1337734"/>
            <a:ext cx="11478986" cy="483923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School of Computing, Engineering &amp; Digital Technologies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EEBC-8848-48BC-9E86-2856C4334E5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87121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19733" y="1346199"/>
            <a:ext cx="2142973" cy="4830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3721" y="365125"/>
            <a:ext cx="9209012" cy="5811838"/>
          </a:xfrm>
        </p:spPr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School of Computing, Engineering &amp; Digital Technologies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BC3EEBC-8848-48BC-9E86-2856C4334E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1542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EEBC-8848-48BC-9E86-2856C4334E59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 dirty="0"/>
              <a:t>School of Computing, Engineering &amp; Digital Technologies</a:t>
            </a:r>
          </a:p>
        </p:txBody>
      </p:sp>
    </p:spTree>
    <p:extLst>
      <p:ext uri="{BB962C8B-B14F-4D97-AF65-F5344CB8AC3E}">
        <p14:creationId xmlns:p14="http://schemas.microsoft.com/office/powerpoint/2010/main" val="2733659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School of Computing, Engineering &amp; Digital Technologies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EEBC-8848-48BC-9E86-2856C4334E5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81072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3719" y="365126"/>
            <a:ext cx="9496881" cy="7954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3720" y="1380067"/>
            <a:ext cx="5636080" cy="479689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199" y="1380067"/>
            <a:ext cx="5690508" cy="479689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School of Computing, Engineering &amp; Digital Technologies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EEBC-8848-48BC-9E86-2856C4334E5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87459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3719" y="365125"/>
            <a:ext cx="9505347" cy="8032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3719" y="1262063"/>
            <a:ext cx="5613856" cy="4984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3720" y="1854202"/>
            <a:ext cx="5613856" cy="43354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198" y="1262063"/>
            <a:ext cx="5690507" cy="4984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199" y="1854202"/>
            <a:ext cx="5690507" cy="43354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School of Computing, Engineering &amp; Digital Technologies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EEBC-8848-48BC-9E86-2856C4334E5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2586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3719" y="365126"/>
            <a:ext cx="9513813" cy="7954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School of Computing, Engineering &amp; Digital Technologies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EEBC-8848-48BC-9E86-2856C4334E5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73707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School of Computing, Engineering &amp; Digital Technologies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EEBC-8848-48BC-9E86-2856C4334E5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57274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3720" y="457200"/>
            <a:ext cx="438830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7" y="1337733"/>
            <a:ext cx="6679519" cy="452331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3720" y="2057400"/>
            <a:ext cx="438830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School of Computing, Engineering &amp; Digital Technologies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EEBC-8848-48BC-9E86-2856C4334E5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27496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3720" y="457200"/>
            <a:ext cx="438830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7" y="1329267"/>
            <a:ext cx="6679519" cy="453178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3720" y="2057400"/>
            <a:ext cx="438830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School of Computing, Engineering &amp; Digital Technologies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EEBC-8848-48BC-9E86-2856C4334E5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06205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936" y="6384470"/>
            <a:ext cx="12191064" cy="4735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2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3720" y="292937"/>
            <a:ext cx="9369880" cy="7954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3721" y="1323474"/>
            <a:ext cx="11478986" cy="48534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3720" y="6515100"/>
            <a:ext cx="10654393" cy="2063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School of Computing, Engineering &amp; Digital Technologies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79628" y="6515099"/>
            <a:ext cx="683079" cy="2063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2"/>
                </a:solidFill>
              </a:defRPr>
            </a:lvl1pPr>
          </a:lstStyle>
          <a:p>
            <a:fld id="{5BC3EEBC-8848-48BC-9E86-2856C4334E59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7" name="Picture 1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4743" y="292937"/>
            <a:ext cx="1787964" cy="795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61108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15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app.gleek.io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app.gleek.io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s://app.gleek.io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s://app.gleek.io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app.gleek.io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Unified_Modeling_Language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gleek.io/" TargetMode="Externa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ihTH28XlWdM?feature=oembed" TargetMode="External"/><Relationship Id="rId4" Type="http://schemas.openxmlformats.org/officeDocument/2006/relationships/image" Target="../media/image20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app.gleek.io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6724" y="1210071"/>
            <a:ext cx="11480469" cy="1367682"/>
          </a:xfrm>
          <a:prstGeom prst="rect">
            <a:avLst/>
          </a:prstGeom>
        </p:spPr>
        <p:txBody>
          <a:bodyPr vert="horz" wrap="square" lIns="0" tIns="13335" rIns="0" bIns="0" rtlCol="0" anchor="b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Design</a:t>
            </a:r>
            <a:r>
              <a:rPr lang="en-GB" spc="-85" dirty="0"/>
              <a:t>: </a:t>
            </a:r>
            <a:br>
              <a:rPr lang="en-GB" spc="-85" dirty="0"/>
            </a:br>
            <a:r>
              <a:rPr lang="en-GB" spc="-85" dirty="0"/>
              <a:t>   </a:t>
            </a:r>
            <a:r>
              <a:rPr spc="-45" dirty="0"/>
              <a:t> </a:t>
            </a:r>
            <a:r>
              <a:rPr lang="en-GB" dirty="0"/>
              <a:t>Class Diagrams to Entity Relationship Diagrams</a:t>
            </a:r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xfrm>
            <a:off x="3509930" y="6508408"/>
            <a:ext cx="2580640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400" b="0" i="0" kern="1200">
                <a:solidFill>
                  <a:schemeClr val="bg1"/>
                </a:solidFill>
                <a:latin typeface="Tahoma"/>
                <a:ea typeface="+mn-ea"/>
                <a:cs typeface="Tahoma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105"/>
              </a:spcBef>
            </a:pPr>
            <a:r>
              <a:rPr lang="en-GB"/>
              <a:t>Systems Design using UML</a:t>
            </a:r>
            <a:endParaRPr spc="-5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8263184" y="6508408"/>
            <a:ext cx="381634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400" b="0" i="0" kern="1200">
                <a:solidFill>
                  <a:schemeClr val="bg1"/>
                </a:solidFill>
                <a:latin typeface="Tahoma"/>
                <a:ea typeface="+mn-ea"/>
                <a:cs typeface="Tahoma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spcBef>
                <a:spcPts val="105"/>
              </a:spcBef>
            </a:pPr>
            <a:fld id="{81D60167-4931-47E6-BA6A-407CBD079E47}" type="slidenum">
              <a:rPr lang="en-GB" smtClean="0"/>
              <a:pPr marL="38100">
                <a:spcBef>
                  <a:spcPts val="105"/>
                </a:spcBef>
              </a:pPr>
              <a:t>1</a:t>
            </a:fld>
            <a:endParaRPr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5C6B9A-C182-4385-A41D-40B0AA3937D9}"/>
              </a:ext>
            </a:extLst>
          </p:cNvPr>
          <p:cNvSpPr txBox="1"/>
          <p:nvPr/>
        </p:nvSpPr>
        <p:spPr>
          <a:xfrm>
            <a:off x="2358000" y="3323997"/>
            <a:ext cx="8177919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b="0" i="0" dirty="0">
                <a:solidFill>
                  <a:srgbClr val="1D2228"/>
                </a:solidFill>
                <a:effectLst/>
                <a:latin typeface="Roboto" panose="02000000000000000000" pitchFamily="2" charset="0"/>
              </a:rPr>
              <a:t>Class Diagrams - programmers</a:t>
            </a:r>
          </a:p>
          <a:p>
            <a:pPr algn="l"/>
            <a:r>
              <a:rPr lang="en-GB" b="0" i="1" dirty="0">
                <a:solidFill>
                  <a:srgbClr val="5B636A"/>
                </a:solidFill>
                <a:effectLst/>
                <a:latin typeface="Roboto" panose="02000000000000000000" pitchFamily="2" charset="0"/>
              </a:rPr>
              <a:t>noun</a:t>
            </a:r>
            <a:endParaRPr lang="en-GB" b="0" i="0" dirty="0">
              <a:solidFill>
                <a:srgbClr val="4D5156"/>
              </a:solidFill>
              <a:effectLst/>
              <a:latin typeface="Roboto" panose="02000000000000000000" pitchFamily="2" charset="0"/>
            </a:endParaRPr>
          </a:p>
          <a:p>
            <a:pPr algn="l" fontAlgn="t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101518"/>
                </a:solidFill>
                <a:latin typeface="Roboto" panose="02000000000000000000" pitchFamily="2" charset="0"/>
              </a:rPr>
              <a:t> </a:t>
            </a:r>
            <a:r>
              <a:rPr lang="en-GB" b="0" i="0" dirty="0">
                <a:solidFill>
                  <a:srgbClr val="101518"/>
                </a:solidFill>
                <a:effectLst/>
                <a:latin typeface="Roboto" panose="02000000000000000000" pitchFamily="2" charset="0"/>
              </a:rPr>
              <a:t>a set or category of </a:t>
            </a:r>
            <a:r>
              <a:rPr lang="en-GB" b="1" i="0" dirty="0">
                <a:solidFill>
                  <a:srgbClr val="101518"/>
                </a:solidFill>
                <a:effectLst/>
                <a:latin typeface="Roboto" panose="02000000000000000000" pitchFamily="2" charset="0"/>
              </a:rPr>
              <a:t>things</a:t>
            </a:r>
            <a:r>
              <a:rPr lang="en-GB" b="0" i="0" dirty="0">
                <a:solidFill>
                  <a:srgbClr val="101518"/>
                </a:solidFill>
                <a:effectLst/>
                <a:latin typeface="Roboto" panose="02000000000000000000" pitchFamily="2" charset="0"/>
              </a:rPr>
              <a:t> having some property or </a:t>
            </a:r>
            <a:r>
              <a:rPr lang="en-GB" b="1" i="0" dirty="0">
                <a:solidFill>
                  <a:srgbClr val="101518"/>
                </a:solidFill>
                <a:effectLst/>
                <a:latin typeface="Roboto" panose="02000000000000000000" pitchFamily="2" charset="0"/>
              </a:rPr>
              <a:t>attribute</a:t>
            </a:r>
            <a:r>
              <a:rPr lang="en-GB" b="0" i="0" dirty="0">
                <a:solidFill>
                  <a:srgbClr val="101518"/>
                </a:solidFill>
                <a:effectLst/>
                <a:latin typeface="Roboto" panose="02000000000000000000" pitchFamily="2" charset="0"/>
              </a:rPr>
              <a:t> (data) in common and differentiated from others by kind, type, or relationships.</a:t>
            </a:r>
          </a:p>
          <a:p>
            <a:pPr algn="l" fontAlgn="t">
              <a:buFont typeface="Arial" panose="020B0604020202020204" pitchFamily="34" charset="0"/>
              <a:buChar char="•"/>
            </a:pPr>
            <a:endParaRPr lang="en-GB" dirty="0">
              <a:solidFill>
                <a:srgbClr val="101518"/>
              </a:solidFill>
              <a:latin typeface="Roboto" panose="02000000000000000000" pitchFamily="2" charset="0"/>
            </a:endParaRPr>
          </a:p>
          <a:p>
            <a:pPr algn="l" fontAlgn="t"/>
            <a:r>
              <a:rPr lang="en-GB" dirty="0">
                <a:solidFill>
                  <a:srgbClr val="101518"/>
                </a:solidFill>
                <a:latin typeface="Roboto" panose="02000000000000000000" pitchFamily="2" charset="0"/>
              </a:rPr>
              <a:t>Entity R</a:t>
            </a:r>
            <a:r>
              <a:rPr lang="en-GB" b="0" i="0" dirty="0">
                <a:solidFill>
                  <a:srgbClr val="101518"/>
                </a:solidFill>
                <a:effectLst/>
                <a:latin typeface="Roboto" panose="02000000000000000000" pitchFamily="2" charset="0"/>
              </a:rPr>
              <a:t>elationship Diagram (ERD) – database engineers </a:t>
            </a:r>
            <a:endParaRPr lang="en-GB" dirty="0">
              <a:solidFill>
                <a:srgbClr val="101518"/>
              </a:solidFill>
              <a:latin typeface="Roboto" panose="02000000000000000000" pitchFamily="2" charset="0"/>
            </a:endParaRPr>
          </a:p>
          <a:p>
            <a:pPr algn="l" fontAlgn="t"/>
            <a:r>
              <a:rPr lang="en-GB" b="0" i="0" dirty="0">
                <a:solidFill>
                  <a:srgbClr val="101518"/>
                </a:solidFill>
                <a:effectLst/>
                <a:latin typeface="Roboto" panose="02000000000000000000" pitchFamily="2" charset="0"/>
              </a:rPr>
              <a:t>An entity relationship diagram (ERD), also known as an entity relationship model, is a graphical representation that depicts relationships among people, objects, places, concepts or events within an information technology (IT) system.</a:t>
            </a:r>
          </a:p>
          <a:p>
            <a:pPr algn="l" fontAlgn="t">
              <a:buFont typeface="Arial" panose="020B0604020202020204" pitchFamily="34" charset="0"/>
              <a:buChar char="•"/>
            </a:pPr>
            <a:endParaRPr lang="en-GB" dirty="0">
              <a:solidFill>
                <a:srgbClr val="101518"/>
              </a:solidFill>
              <a:latin typeface="Roboto" panose="02000000000000000000" pitchFamily="2" charset="0"/>
            </a:endParaRPr>
          </a:p>
          <a:p>
            <a:pPr algn="l" fontAlgn="t">
              <a:buFont typeface="Arial" panose="020B0604020202020204" pitchFamily="34" charset="0"/>
              <a:buChar char="•"/>
            </a:pPr>
            <a:endParaRPr lang="en-GB" b="0" i="0" dirty="0">
              <a:solidFill>
                <a:srgbClr val="4D5156"/>
              </a:solidFill>
              <a:effectLst/>
              <a:latin typeface="Roboto" panose="02000000000000000000" pitchFamily="2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09C5F45-3A5A-49B7-ACBA-E737FB525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EEBC-8848-48BC-9E86-2856C4334E59}" type="slidenum">
              <a:rPr lang="en-GB" smtClean="0"/>
              <a:t>10</a:t>
            </a:fld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1A452F0-650C-4342-8AEB-0D1B46755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120" y="136525"/>
            <a:ext cx="9369880" cy="605155"/>
          </a:xfrm>
        </p:spPr>
        <p:txBody>
          <a:bodyPr>
            <a:noAutofit/>
          </a:bodyPr>
          <a:lstStyle/>
          <a:p>
            <a:pPr algn="l"/>
            <a:r>
              <a:rPr lang="en-GB" sz="3200" b="0" i="0" dirty="0">
                <a:solidFill>
                  <a:srgbClr val="444444"/>
                </a:solidFill>
                <a:effectLst/>
                <a:latin typeface="OverpassBlack"/>
              </a:rPr>
              <a:t>Gleek – ERDs:  h</a:t>
            </a:r>
            <a:r>
              <a:rPr lang="en-GB" sz="3200" b="0" i="0" dirty="0">
                <a:solidFill>
                  <a:srgbClr val="444444"/>
                </a:solidFill>
                <a:effectLst/>
                <a:latin typeface="OverpassBlack"/>
                <a:hlinkClick r:id="rId2"/>
              </a:rPr>
              <a:t>ttps://app.gleek.io/</a:t>
            </a:r>
            <a:r>
              <a:rPr lang="en-GB" sz="3200" b="0" i="0" dirty="0">
                <a:solidFill>
                  <a:srgbClr val="444444"/>
                </a:solidFill>
                <a:effectLst/>
                <a:latin typeface="OverpassBlack"/>
              </a:rPr>
              <a:t>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C768A7-0A45-42B9-BBB9-FEB17354F789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School of Computing, Engineering &amp; Digital Technologies</a:t>
            </a:r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1674C8B-C84A-4435-A92A-D810A6C4AABB}"/>
              </a:ext>
            </a:extLst>
          </p:cNvPr>
          <p:cNvSpPr txBox="1"/>
          <p:nvPr/>
        </p:nvSpPr>
        <p:spPr>
          <a:xfrm>
            <a:off x="3793853" y="824367"/>
            <a:ext cx="692494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Orders {0..n}-has-{0..n} Items </a:t>
            </a:r>
          </a:p>
          <a:p>
            <a:r>
              <a:rPr lang="en-GB" dirty="0"/>
              <a:t>Order {1}-includes-{1..n} </a:t>
            </a:r>
            <a:r>
              <a:rPr lang="en-GB" dirty="0" err="1"/>
              <a:t>OrderItem</a:t>
            </a:r>
            <a:r>
              <a:rPr lang="en-GB" dirty="0"/>
              <a:t> {0..n}-ordered in-{1} Item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B6504E8-EF38-4ED8-BF26-537CEBBECD6D}"/>
              </a:ext>
            </a:extLst>
          </p:cNvPr>
          <p:cNvSpPr txBox="1"/>
          <p:nvPr/>
        </p:nvSpPr>
        <p:spPr>
          <a:xfrm>
            <a:off x="383720" y="820687"/>
            <a:ext cx="31621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rgbClr val="444444"/>
                </a:solidFill>
                <a:latin typeface="OverpassBlack"/>
              </a:rPr>
              <a:t>eCommerce – ordered-items</a:t>
            </a:r>
            <a:endParaRPr lang="en-GB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E6252FD-2ABB-4E55-907D-509BEC0B1A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6144" y="1647257"/>
            <a:ext cx="8165023" cy="458716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7FF121C-4844-4B84-8D62-53E68184885F}"/>
              </a:ext>
            </a:extLst>
          </p:cNvPr>
          <p:cNvSpPr txBox="1"/>
          <p:nvPr/>
        </p:nvSpPr>
        <p:spPr>
          <a:xfrm>
            <a:off x="383720" y="1502688"/>
            <a:ext cx="2572840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rgbClr val="444444"/>
                </a:solidFill>
                <a:latin typeface="OverpassBlack"/>
              </a:rPr>
              <a:t>many to many </a:t>
            </a:r>
          </a:p>
          <a:p>
            <a:endParaRPr lang="en-GB" dirty="0">
              <a:solidFill>
                <a:srgbClr val="444444"/>
              </a:solidFill>
              <a:latin typeface="OverpassBlack"/>
            </a:endParaRPr>
          </a:p>
          <a:p>
            <a:r>
              <a:rPr lang="en-GB" dirty="0">
                <a:solidFill>
                  <a:srgbClr val="444444"/>
                </a:solidFill>
                <a:latin typeface="OverpassBlack"/>
              </a:rPr>
              <a:t>Always decompose to </a:t>
            </a:r>
          </a:p>
          <a:p>
            <a:r>
              <a:rPr lang="en-GB" dirty="0">
                <a:solidFill>
                  <a:srgbClr val="444444"/>
                </a:solidFill>
                <a:latin typeface="OverpassBlack"/>
              </a:rPr>
              <a:t>1:m and m:1 </a:t>
            </a:r>
          </a:p>
          <a:p>
            <a:endParaRPr lang="en-GB" dirty="0">
              <a:solidFill>
                <a:srgbClr val="444444"/>
              </a:solidFill>
              <a:latin typeface="OverpassBlack"/>
            </a:endParaRPr>
          </a:p>
          <a:p>
            <a:r>
              <a:rPr lang="en-GB" dirty="0">
                <a:solidFill>
                  <a:srgbClr val="444444"/>
                </a:solidFill>
                <a:latin typeface="OverpassBlack"/>
              </a:rPr>
              <a:t>And merge the 2 entity (class) names for a new entity type!</a:t>
            </a:r>
          </a:p>
          <a:p>
            <a:endParaRPr lang="en-GB" dirty="0">
              <a:solidFill>
                <a:srgbClr val="444444"/>
              </a:solidFill>
              <a:latin typeface="OverpassBlack"/>
            </a:endParaRPr>
          </a:p>
          <a:p>
            <a:r>
              <a:rPr lang="en-GB" b="1" dirty="0">
                <a:solidFill>
                  <a:srgbClr val="444444"/>
                </a:solidFill>
                <a:latin typeface="OverpassBlack"/>
              </a:rPr>
              <a:t>This is what the process of Normalisation and Entity Relationship modelling is all about. </a:t>
            </a:r>
          </a:p>
          <a:p>
            <a:endParaRPr lang="en-GB" dirty="0">
              <a:solidFill>
                <a:srgbClr val="444444"/>
              </a:solidFill>
              <a:latin typeface="OverpassBlack"/>
            </a:endParaRPr>
          </a:p>
          <a:p>
            <a:r>
              <a:rPr lang="en-GB" dirty="0">
                <a:solidFill>
                  <a:srgbClr val="444444"/>
                </a:solidFill>
                <a:latin typeface="OverpassBlack"/>
              </a:rPr>
              <a:t>Relational Databases can only handle </a:t>
            </a:r>
          </a:p>
          <a:p>
            <a:r>
              <a:rPr lang="en-GB" dirty="0">
                <a:solidFill>
                  <a:srgbClr val="444444"/>
                </a:solidFill>
                <a:latin typeface="OverpassBlack"/>
              </a:rPr>
              <a:t>0,1:m relationships</a:t>
            </a:r>
          </a:p>
          <a:p>
            <a:endParaRPr lang="en-GB" dirty="0">
              <a:solidFill>
                <a:srgbClr val="444444"/>
              </a:solidFill>
              <a:latin typeface="OverpassBlack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25030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09C5F45-3A5A-49B7-ACBA-E737FB525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EEBC-8848-48BC-9E86-2856C4334E59}" type="slidenum">
              <a:rPr lang="en-GB" smtClean="0"/>
              <a:t>11</a:t>
            </a:fld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1A452F0-650C-4342-8AEB-0D1B46755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120" y="136525"/>
            <a:ext cx="9369880" cy="605155"/>
          </a:xfrm>
        </p:spPr>
        <p:txBody>
          <a:bodyPr>
            <a:noAutofit/>
          </a:bodyPr>
          <a:lstStyle/>
          <a:p>
            <a:pPr algn="l"/>
            <a:r>
              <a:rPr lang="en-GB" sz="3200" b="0" i="0" dirty="0">
                <a:solidFill>
                  <a:srgbClr val="444444"/>
                </a:solidFill>
                <a:effectLst/>
                <a:latin typeface="OverpassBlack"/>
              </a:rPr>
              <a:t>Gleek – ERDs:  h</a:t>
            </a:r>
            <a:r>
              <a:rPr lang="en-GB" sz="3200" b="0" i="0" dirty="0">
                <a:solidFill>
                  <a:srgbClr val="444444"/>
                </a:solidFill>
                <a:effectLst/>
                <a:latin typeface="OverpassBlack"/>
                <a:hlinkClick r:id="rId2"/>
              </a:rPr>
              <a:t>ttps://app.gleek.io/</a:t>
            </a:r>
            <a:r>
              <a:rPr lang="en-GB" sz="3200" b="0" i="0" dirty="0">
                <a:solidFill>
                  <a:srgbClr val="444444"/>
                </a:solidFill>
                <a:effectLst/>
                <a:latin typeface="OverpassBlack"/>
              </a:rPr>
              <a:t>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C768A7-0A45-42B9-BBB9-FEB17354F789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School of Computing, Engineering &amp; Digital Technologies</a:t>
            </a:r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1674C8B-C84A-4435-A92A-D810A6C4AABB}"/>
              </a:ext>
            </a:extLst>
          </p:cNvPr>
          <p:cNvSpPr txBox="1"/>
          <p:nvPr/>
        </p:nvSpPr>
        <p:spPr>
          <a:xfrm>
            <a:off x="282120" y="2301681"/>
            <a:ext cx="60374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Orders</a:t>
            </a:r>
          </a:p>
          <a:p>
            <a:r>
              <a:rPr lang="en-GB" dirty="0"/>
              <a:t>	PK </a:t>
            </a:r>
            <a:r>
              <a:rPr lang="en-GB" dirty="0" err="1"/>
              <a:t>OrderID</a:t>
            </a:r>
            <a:endParaRPr lang="en-GB" dirty="0"/>
          </a:p>
          <a:p>
            <a:r>
              <a:rPr lang="en-GB" dirty="0"/>
              <a:t>Items</a:t>
            </a:r>
          </a:p>
          <a:p>
            <a:r>
              <a:rPr lang="en-GB" dirty="0"/>
              <a:t>	PK </a:t>
            </a:r>
            <a:r>
              <a:rPr lang="en-GB" dirty="0" err="1"/>
              <a:t>ItemsID</a:t>
            </a:r>
            <a:endParaRPr lang="en-GB" dirty="0"/>
          </a:p>
          <a:p>
            <a:r>
              <a:rPr lang="en-GB" dirty="0"/>
              <a:t>Orders {0..n}-has-{0..n} Items </a:t>
            </a:r>
          </a:p>
          <a:p>
            <a:endParaRPr lang="en-GB" dirty="0"/>
          </a:p>
          <a:p>
            <a:r>
              <a:rPr lang="en-GB" dirty="0"/>
              <a:t>Order</a:t>
            </a:r>
          </a:p>
          <a:p>
            <a:r>
              <a:rPr lang="en-GB" dirty="0"/>
              <a:t>	PK </a:t>
            </a:r>
            <a:r>
              <a:rPr lang="en-GB" dirty="0" err="1"/>
              <a:t>OrderID</a:t>
            </a:r>
            <a:endParaRPr lang="en-GB" dirty="0"/>
          </a:p>
          <a:p>
            <a:r>
              <a:rPr lang="en-GB" dirty="0"/>
              <a:t>Item </a:t>
            </a:r>
          </a:p>
          <a:p>
            <a:r>
              <a:rPr lang="en-GB" dirty="0"/>
              <a:t>	PK </a:t>
            </a:r>
            <a:r>
              <a:rPr lang="en-GB" dirty="0" err="1"/>
              <a:t>ItemsID</a:t>
            </a:r>
            <a:endParaRPr lang="en-GB" dirty="0"/>
          </a:p>
          <a:p>
            <a:r>
              <a:rPr lang="en-GB" dirty="0" err="1"/>
              <a:t>OrderItem</a:t>
            </a:r>
            <a:endParaRPr lang="en-GB" dirty="0"/>
          </a:p>
          <a:p>
            <a:r>
              <a:rPr lang="en-GB" dirty="0"/>
              <a:t>	FK </a:t>
            </a:r>
            <a:r>
              <a:rPr lang="en-GB" dirty="0" err="1"/>
              <a:t>OrderID</a:t>
            </a:r>
            <a:endParaRPr lang="en-GB" dirty="0"/>
          </a:p>
          <a:p>
            <a:r>
              <a:rPr lang="en-GB" dirty="0"/>
              <a:t>	FK </a:t>
            </a:r>
            <a:r>
              <a:rPr lang="en-GB" dirty="0" err="1"/>
              <a:t>ItemID</a:t>
            </a:r>
            <a:endParaRPr lang="en-GB" dirty="0"/>
          </a:p>
          <a:p>
            <a:r>
              <a:rPr lang="en-GB" dirty="0"/>
              <a:t>Order {1}-includes-{1..n} </a:t>
            </a:r>
            <a:r>
              <a:rPr lang="en-GB" dirty="0" err="1"/>
              <a:t>OrderItem</a:t>
            </a:r>
            <a:r>
              <a:rPr lang="en-GB" dirty="0"/>
              <a:t> {0..n}-ordered in-{1} Item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B6504E8-EF38-4ED8-BF26-537CEBBECD6D}"/>
              </a:ext>
            </a:extLst>
          </p:cNvPr>
          <p:cNvSpPr txBox="1"/>
          <p:nvPr/>
        </p:nvSpPr>
        <p:spPr>
          <a:xfrm>
            <a:off x="383720" y="820687"/>
            <a:ext cx="31621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rgbClr val="444444"/>
                </a:solidFill>
                <a:latin typeface="OverpassBlack"/>
              </a:rPr>
              <a:t>eCommerce – ordered-items</a:t>
            </a:r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57056CA-7361-4A93-8CAB-38A9ED909B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0820" y="984781"/>
            <a:ext cx="8773907" cy="4846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3032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09C5F45-3A5A-49B7-ACBA-E737FB525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EEBC-8848-48BC-9E86-2856C4334E59}" type="slidenum">
              <a:rPr lang="en-GB" smtClean="0"/>
              <a:t>12</a:t>
            </a:fld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1A452F0-650C-4342-8AEB-0D1B46755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120" y="136525"/>
            <a:ext cx="9369880" cy="605155"/>
          </a:xfrm>
        </p:spPr>
        <p:txBody>
          <a:bodyPr>
            <a:noAutofit/>
          </a:bodyPr>
          <a:lstStyle/>
          <a:p>
            <a:pPr algn="l"/>
            <a:r>
              <a:rPr lang="en-GB" sz="3200" b="0" i="0" dirty="0">
                <a:solidFill>
                  <a:srgbClr val="444444"/>
                </a:solidFill>
                <a:effectLst/>
                <a:latin typeface="OverpassBlack"/>
              </a:rPr>
              <a:t>Gleek – ERDs:  h</a:t>
            </a:r>
            <a:r>
              <a:rPr lang="en-GB" sz="3200" b="0" i="0" dirty="0">
                <a:solidFill>
                  <a:srgbClr val="444444"/>
                </a:solidFill>
                <a:effectLst/>
                <a:latin typeface="OverpassBlack"/>
                <a:hlinkClick r:id="rId2"/>
              </a:rPr>
              <a:t>ttps://app.gleek.io/</a:t>
            </a:r>
            <a:r>
              <a:rPr lang="en-GB" sz="3200" b="0" i="0" dirty="0">
                <a:solidFill>
                  <a:srgbClr val="444444"/>
                </a:solidFill>
                <a:effectLst/>
                <a:latin typeface="OverpassBlack"/>
              </a:rPr>
              <a:t>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C768A7-0A45-42B9-BBB9-FEB17354F789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School of Computing, Engineering &amp; Digital Technologies</a:t>
            </a:r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1674C8B-C84A-4435-A92A-D810A6C4AABB}"/>
              </a:ext>
            </a:extLst>
          </p:cNvPr>
          <p:cNvSpPr txBox="1"/>
          <p:nvPr/>
        </p:nvSpPr>
        <p:spPr>
          <a:xfrm>
            <a:off x="3793853" y="824367"/>
            <a:ext cx="692494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Orders {0..n}-has-{0..n} Items </a:t>
            </a:r>
          </a:p>
          <a:p>
            <a:r>
              <a:rPr lang="en-GB" dirty="0"/>
              <a:t>Order {1}-includes-{1..n} </a:t>
            </a:r>
            <a:r>
              <a:rPr lang="en-GB" dirty="0" err="1"/>
              <a:t>OrderItem</a:t>
            </a:r>
            <a:r>
              <a:rPr lang="en-GB" dirty="0"/>
              <a:t> {0..n}-ordered in-{1} Item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B6504E8-EF38-4ED8-BF26-537CEBBECD6D}"/>
              </a:ext>
            </a:extLst>
          </p:cNvPr>
          <p:cNvSpPr txBox="1"/>
          <p:nvPr/>
        </p:nvSpPr>
        <p:spPr>
          <a:xfrm>
            <a:off x="383720" y="82068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rgbClr val="444444"/>
                </a:solidFill>
                <a:latin typeface="OverpassBlack"/>
              </a:rPr>
              <a:t>eCommerce – ordered-items</a:t>
            </a:r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2FF77F2-8578-45CF-B6B4-0F9C9A87DDF8}"/>
              </a:ext>
            </a:extLst>
          </p:cNvPr>
          <p:cNvSpPr txBox="1"/>
          <p:nvPr/>
        </p:nvSpPr>
        <p:spPr>
          <a:xfrm>
            <a:off x="378162" y="1313403"/>
            <a:ext cx="2572840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b="1" dirty="0">
                <a:solidFill>
                  <a:srgbClr val="FF0000"/>
                </a:solidFill>
                <a:latin typeface="OverpassBlack"/>
              </a:rPr>
              <a:t>many to many:  a</a:t>
            </a:r>
            <a:r>
              <a:rPr lang="en-GB" b="1" dirty="0">
                <a:solidFill>
                  <a:srgbClr val="FF0000"/>
                </a:solidFill>
                <a:latin typeface="OverpassBlack"/>
              </a:rPr>
              <a:t>lways decompose to </a:t>
            </a:r>
          </a:p>
          <a:p>
            <a:r>
              <a:rPr lang="en-GB" b="1" dirty="0">
                <a:solidFill>
                  <a:srgbClr val="FF0000"/>
                </a:solidFill>
                <a:latin typeface="OverpassBlack"/>
              </a:rPr>
              <a:t>1:m and m:1 </a:t>
            </a:r>
          </a:p>
          <a:p>
            <a:endParaRPr lang="en-GB" dirty="0">
              <a:solidFill>
                <a:srgbClr val="444444"/>
              </a:solidFill>
              <a:latin typeface="OverpassBlack"/>
            </a:endParaRPr>
          </a:p>
          <a:p>
            <a:r>
              <a:rPr lang="en-GB" dirty="0">
                <a:solidFill>
                  <a:srgbClr val="444444"/>
                </a:solidFill>
                <a:latin typeface="OverpassBlack"/>
              </a:rPr>
              <a:t>You merge the 2 entity (class) names and create  a new entity type!</a:t>
            </a:r>
          </a:p>
          <a:p>
            <a:endParaRPr lang="en-GB" dirty="0">
              <a:solidFill>
                <a:srgbClr val="444444"/>
              </a:solidFill>
              <a:latin typeface="OverpassBlack"/>
            </a:endParaRPr>
          </a:p>
          <a:p>
            <a:r>
              <a:rPr lang="en-GB" b="1" dirty="0">
                <a:solidFill>
                  <a:srgbClr val="FF0000"/>
                </a:solidFill>
                <a:latin typeface="OverpassBlack"/>
              </a:rPr>
              <a:t>This is what the process of Normalisation and Entity Relationship modelling is all about. </a:t>
            </a:r>
          </a:p>
          <a:p>
            <a:endParaRPr lang="en-GB" dirty="0">
              <a:solidFill>
                <a:srgbClr val="444444"/>
              </a:solidFill>
              <a:latin typeface="OverpassBlack"/>
            </a:endParaRPr>
          </a:p>
          <a:p>
            <a:r>
              <a:rPr lang="en-GB" b="1" dirty="0">
                <a:solidFill>
                  <a:srgbClr val="444444"/>
                </a:solidFill>
                <a:latin typeface="OverpassBlack"/>
              </a:rPr>
              <a:t>A primary key PK  from the one table transposes into the many table as a foreign key FK</a:t>
            </a:r>
          </a:p>
          <a:p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7AE67B6-35B2-4FA2-A3FE-CB0DA267E8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5783" y="1553385"/>
            <a:ext cx="8963978" cy="4835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8180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09C5F45-3A5A-49B7-ACBA-E737FB525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EEBC-8848-48BC-9E86-2856C4334E59}" type="slidenum">
              <a:rPr lang="en-GB" smtClean="0"/>
              <a:t>13</a:t>
            </a:fld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1A452F0-650C-4342-8AEB-0D1B46755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120" y="136525"/>
            <a:ext cx="9369880" cy="605155"/>
          </a:xfrm>
        </p:spPr>
        <p:txBody>
          <a:bodyPr>
            <a:noAutofit/>
          </a:bodyPr>
          <a:lstStyle/>
          <a:p>
            <a:pPr algn="l"/>
            <a:r>
              <a:rPr lang="en-GB" sz="3200" b="0" i="0" dirty="0">
                <a:solidFill>
                  <a:srgbClr val="444444"/>
                </a:solidFill>
                <a:effectLst/>
                <a:latin typeface="OverpassBlack"/>
              </a:rPr>
              <a:t>Gleek – ERDs:  h</a:t>
            </a:r>
            <a:r>
              <a:rPr lang="en-GB" sz="3200" b="0" i="0" dirty="0">
                <a:solidFill>
                  <a:srgbClr val="444444"/>
                </a:solidFill>
                <a:effectLst/>
                <a:latin typeface="OverpassBlack"/>
                <a:hlinkClick r:id="rId2"/>
              </a:rPr>
              <a:t>ttps://app.gleek.io/</a:t>
            </a:r>
            <a:r>
              <a:rPr lang="en-GB" sz="3200" b="0" i="0" dirty="0">
                <a:solidFill>
                  <a:srgbClr val="444444"/>
                </a:solidFill>
                <a:effectLst/>
                <a:latin typeface="OverpassBlack"/>
              </a:rPr>
              <a:t>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C768A7-0A45-42B9-BBB9-FEB17354F789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School of Computing, Engineering &amp; Digital Technologies</a:t>
            </a:r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1674C8B-C84A-4435-A92A-D810A6C4AABB}"/>
              </a:ext>
            </a:extLst>
          </p:cNvPr>
          <p:cNvSpPr txBox="1"/>
          <p:nvPr/>
        </p:nvSpPr>
        <p:spPr>
          <a:xfrm>
            <a:off x="4533448" y="820687"/>
            <a:ext cx="692494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Student {0..n}-has-{0..n} Module</a:t>
            </a:r>
          </a:p>
          <a:p>
            <a:r>
              <a:rPr lang="en-GB" dirty="0"/>
              <a:t>Students {1}-takes-{1..n} </a:t>
            </a:r>
            <a:r>
              <a:rPr lang="en-GB" dirty="0" err="1"/>
              <a:t>StudentModules</a:t>
            </a:r>
            <a:r>
              <a:rPr lang="en-GB" dirty="0"/>
              <a:t> {0..n}-taught in-{1} Modules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B6504E8-EF38-4ED8-BF26-537CEBBECD6D}"/>
              </a:ext>
            </a:extLst>
          </p:cNvPr>
          <p:cNvSpPr txBox="1"/>
          <p:nvPr/>
        </p:nvSpPr>
        <p:spPr>
          <a:xfrm>
            <a:off x="383720" y="820687"/>
            <a:ext cx="4289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444444"/>
                </a:solidFill>
                <a:latin typeface="OverpassBlack"/>
              </a:rPr>
              <a:t>eL</a:t>
            </a:r>
            <a:r>
              <a:rPr lang="en-GB" sz="1800" dirty="0">
                <a:solidFill>
                  <a:srgbClr val="444444"/>
                </a:solidFill>
                <a:latin typeface="OverpassBlack"/>
              </a:rPr>
              <a:t>earning Platform – student - modules</a:t>
            </a:r>
            <a:endParaRPr lang="en-GB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7FF121C-4844-4B84-8D62-53E68184885F}"/>
              </a:ext>
            </a:extLst>
          </p:cNvPr>
          <p:cNvSpPr txBox="1"/>
          <p:nvPr/>
        </p:nvSpPr>
        <p:spPr>
          <a:xfrm>
            <a:off x="383720" y="1502688"/>
            <a:ext cx="2572840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b="1" dirty="0">
                <a:solidFill>
                  <a:srgbClr val="FF0000"/>
                </a:solidFill>
                <a:latin typeface="OverpassBlack"/>
              </a:rPr>
              <a:t>many to many:  a</a:t>
            </a:r>
            <a:r>
              <a:rPr lang="en-GB" b="1" dirty="0">
                <a:solidFill>
                  <a:srgbClr val="FF0000"/>
                </a:solidFill>
                <a:latin typeface="OverpassBlack"/>
              </a:rPr>
              <a:t>lways decompose to </a:t>
            </a:r>
          </a:p>
          <a:p>
            <a:r>
              <a:rPr lang="en-GB" b="1" dirty="0">
                <a:solidFill>
                  <a:srgbClr val="FF0000"/>
                </a:solidFill>
                <a:latin typeface="OverpassBlack"/>
              </a:rPr>
              <a:t>1:m and m:1 </a:t>
            </a:r>
          </a:p>
          <a:p>
            <a:endParaRPr lang="en-GB" dirty="0">
              <a:solidFill>
                <a:srgbClr val="444444"/>
              </a:solidFill>
              <a:latin typeface="OverpassBlack"/>
            </a:endParaRPr>
          </a:p>
          <a:p>
            <a:r>
              <a:rPr lang="en-GB" dirty="0">
                <a:solidFill>
                  <a:srgbClr val="444444"/>
                </a:solidFill>
                <a:latin typeface="OverpassBlack"/>
              </a:rPr>
              <a:t>You merge the 2 entity (class) names and create  a new entity type!</a:t>
            </a:r>
          </a:p>
          <a:p>
            <a:endParaRPr lang="en-GB" dirty="0">
              <a:solidFill>
                <a:srgbClr val="444444"/>
              </a:solidFill>
              <a:latin typeface="OverpassBlack"/>
            </a:endParaRPr>
          </a:p>
          <a:p>
            <a:r>
              <a:rPr lang="en-GB" b="1" dirty="0">
                <a:solidFill>
                  <a:srgbClr val="FF0000"/>
                </a:solidFill>
                <a:latin typeface="OverpassBlack"/>
              </a:rPr>
              <a:t>This is what the process of Normalisation and Entity Relationship modelling is all about. </a:t>
            </a:r>
          </a:p>
          <a:p>
            <a:endParaRPr lang="en-GB" dirty="0">
              <a:solidFill>
                <a:srgbClr val="444444"/>
              </a:solidFill>
              <a:latin typeface="OverpassBlack"/>
            </a:endParaRPr>
          </a:p>
          <a:p>
            <a:r>
              <a:rPr lang="en-GB" b="1" dirty="0">
                <a:solidFill>
                  <a:srgbClr val="444444"/>
                </a:solidFill>
                <a:latin typeface="OverpassBlack"/>
              </a:rPr>
              <a:t>A primary key PK  from the one table transposes into the many table as a foreign key FK</a:t>
            </a:r>
          </a:p>
          <a:p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A3BCEDE-9BF7-4C26-ACF0-99A2D376ED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7672" y="1533651"/>
            <a:ext cx="9244328" cy="466878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45DD119-C125-4AB8-9277-568B403CCC9E}"/>
              </a:ext>
            </a:extLst>
          </p:cNvPr>
          <p:cNvSpPr txBox="1"/>
          <p:nvPr/>
        </p:nvSpPr>
        <p:spPr>
          <a:xfrm>
            <a:off x="3393440" y="3810000"/>
            <a:ext cx="3576320" cy="147732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Note </a:t>
            </a:r>
            <a:r>
              <a:rPr lang="en-GB" dirty="0" err="1"/>
              <a:t>gleek</a:t>
            </a:r>
            <a:r>
              <a:rPr lang="en-GB" dirty="0"/>
              <a:t> does not allow comments so I have added the primary keys in MS Publisher to demonstrate how the PK transposes from the 1 to the many table!</a:t>
            </a:r>
          </a:p>
        </p:txBody>
      </p:sp>
    </p:spTree>
    <p:extLst>
      <p:ext uri="{BB962C8B-B14F-4D97-AF65-F5344CB8AC3E}">
        <p14:creationId xmlns:p14="http://schemas.microsoft.com/office/powerpoint/2010/main" val="13210866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09C5F45-3A5A-49B7-ACBA-E737FB525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EEBC-8848-48BC-9E86-2856C4334E59}" type="slidenum">
              <a:rPr lang="en-GB" smtClean="0"/>
              <a:t>14</a:t>
            </a:fld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1A452F0-650C-4342-8AEB-0D1B46755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120" y="136525"/>
            <a:ext cx="9369880" cy="605155"/>
          </a:xfrm>
        </p:spPr>
        <p:txBody>
          <a:bodyPr>
            <a:noAutofit/>
          </a:bodyPr>
          <a:lstStyle/>
          <a:p>
            <a:pPr algn="l"/>
            <a:r>
              <a:rPr lang="en-GB" sz="3200" b="0" i="0" dirty="0">
                <a:solidFill>
                  <a:srgbClr val="444444"/>
                </a:solidFill>
                <a:effectLst/>
                <a:latin typeface="OverpassBlack"/>
              </a:rPr>
              <a:t>Gleek – ERDs:  h</a:t>
            </a:r>
            <a:r>
              <a:rPr lang="en-GB" sz="3200" b="0" i="0" dirty="0">
                <a:solidFill>
                  <a:srgbClr val="444444"/>
                </a:solidFill>
                <a:effectLst/>
                <a:latin typeface="OverpassBlack"/>
                <a:hlinkClick r:id="rId2"/>
              </a:rPr>
              <a:t>ttps://app.gleek.io/</a:t>
            </a:r>
            <a:r>
              <a:rPr lang="en-GB" sz="3200" b="0" i="0" dirty="0">
                <a:solidFill>
                  <a:srgbClr val="444444"/>
                </a:solidFill>
                <a:effectLst/>
                <a:latin typeface="OverpassBlack"/>
              </a:rPr>
              <a:t>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C768A7-0A45-42B9-BBB9-FEB17354F789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School of Computing, Engineering &amp; Digital Technologies</a:t>
            </a:r>
            <a:endParaRPr lang="en-GB" dirty="0"/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3669996F-6132-42D1-8587-8AA5EAA88047}"/>
              </a:ext>
            </a:extLst>
          </p:cNvPr>
          <p:cNvSpPr txBox="1">
            <a:spLocks/>
          </p:cNvSpPr>
          <p:nvPr/>
        </p:nvSpPr>
        <p:spPr>
          <a:xfrm>
            <a:off x="383720" y="915771"/>
            <a:ext cx="9369880" cy="68162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200" dirty="0">
                <a:solidFill>
                  <a:srgbClr val="444444"/>
                </a:solidFill>
                <a:latin typeface="OverpassBlack"/>
              </a:rPr>
              <a:t>Simple order process diagram code in Gleek: Live Demo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1674C8B-C84A-4435-A92A-D810A6C4AABB}"/>
              </a:ext>
            </a:extLst>
          </p:cNvPr>
          <p:cNvSpPr txBox="1"/>
          <p:nvPr/>
        </p:nvSpPr>
        <p:spPr>
          <a:xfrm>
            <a:off x="492033" y="2096324"/>
            <a:ext cx="993648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Customer {1}- places-{0..n} Order {1}-liable for -{0..n} </a:t>
            </a:r>
          </a:p>
          <a:p>
            <a:r>
              <a:rPr lang="en-GB" dirty="0"/>
              <a:t>Customer {1}-liable for -{0..n} Invoice {1}-covers-{1..n} Order</a:t>
            </a:r>
          </a:p>
          <a:p>
            <a:r>
              <a:rPr lang="en-GB" dirty="0"/>
              <a:t>Customer {1}-liable for -{0..n} Despatch {1}-covers-{1..n} Order</a:t>
            </a:r>
          </a:p>
          <a:p>
            <a:r>
              <a:rPr lang="en-GB" dirty="0"/>
              <a:t>Order {1}-includes-{1..n} </a:t>
            </a:r>
            <a:r>
              <a:rPr lang="en-GB" dirty="0" err="1"/>
              <a:t>OrderItem</a:t>
            </a:r>
            <a:r>
              <a:rPr lang="en-GB" dirty="0"/>
              <a:t> {0..n}-ordered in-{1} Item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B6504E8-EF38-4ED8-BF26-537CEBBECD6D}"/>
              </a:ext>
            </a:extLst>
          </p:cNvPr>
          <p:cNvSpPr txBox="1"/>
          <p:nvPr/>
        </p:nvSpPr>
        <p:spPr>
          <a:xfrm>
            <a:off x="731520" y="163835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rgbClr val="444444"/>
                </a:solidFill>
                <a:latin typeface="OverpassBlack"/>
              </a:rPr>
              <a:t>eCommerce – customer order example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815756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2335D7-FD41-4CFD-9BBD-F0B57A145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EEBC-8848-48BC-9E86-2856C4334E59}" type="slidenum">
              <a:rPr lang="en-GB" smtClean="0"/>
              <a:t>15</a:t>
            </a:fld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4A72FEF-D377-4A43-84D6-1177F63F7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965" y="175745"/>
            <a:ext cx="4574360" cy="1048183"/>
          </a:xfrm>
        </p:spPr>
        <p:txBody>
          <a:bodyPr>
            <a:noAutofit/>
          </a:bodyPr>
          <a:lstStyle/>
          <a:p>
            <a:r>
              <a:rPr lang="en-GB" sz="2800" dirty="0"/>
              <a:t>The ERD and Class Diagram </a:t>
            </a:r>
            <a:br>
              <a:rPr lang="en-GB" sz="2800" dirty="0"/>
            </a:br>
            <a:r>
              <a:rPr lang="en-GB" sz="2800" dirty="0"/>
              <a:t>We still map the same associations or relationships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B9EA82-232E-4BCE-93F1-82AE41B58C1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School of Computing, Engineering &amp; Digital Technologies</a:t>
            </a: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3FE818-7A8E-418E-8811-4B0337F7BD26}"/>
              </a:ext>
            </a:extLst>
          </p:cNvPr>
          <p:cNvSpPr txBox="1"/>
          <p:nvPr/>
        </p:nvSpPr>
        <p:spPr>
          <a:xfrm>
            <a:off x="282755" y="5517171"/>
            <a:ext cx="4978400" cy="7745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Customer {1}--{1..*} Order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Order &lt;*&gt;-- </a:t>
            </a:r>
            <a:r>
              <a:rPr lang="en-GB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OrderItemsBasket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{1..*}--{1} Item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9AED246-9BA4-4989-9AB6-462D80F712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6325" y="-12701"/>
            <a:ext cx="7305675" cy="687070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C184917-6FB0-4932-AE96-AEDE2EEDF4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537810"/>
            <a:ext cx="5162550" cy="9144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4DAB4C4-FC11-496A-A217-8339F4EE65A5}"/>
              </a:ext>
            </a:extLst>
          </p:cNvPr>
          <p:cNvSpPr txBox="1"/>
          <p:nvPr/>
        </p:nvSpPr>
        <p:spPr>
          <a:xfrm>
            <a:off x="98605" y="1223928"/>
            <a:ext cx="516255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444444"/>
                </a:solidFill>
                <a:effectLst/>
                <a:latin typeface="Overpass"/>
              </a:rPr>
              <a:t>one </a:t>
            </a:r>
            <a:r>
              <a:rPr lang="en-GB" b="1" i="0" dirty="0">
                <a:solidFill>
                  <a:srgbClr val="0070C0"/>
                </a:solidFill>
                <a:effectLst/>
                <a:latin typeface="Overpass"/>
              </a:rPr>
              <a:t>customer</a:t>
            </a:r>
            <a:r>
              <a:rPr lang="en-GB" b="1" i="0" dirty="0">
                <a:solidFill>
                  <a:srgbClr val="444444"/>
                </a:solidFill>
                <a:effectLst/>
                <a:latin typeface="Overpass"/>
              </a:rPr>
              <a:t> </a:t>
            </a:r>
            <a:r>
              <a:rPr lang="en-GB" b="0" i="0" dirty="0">
                <a:solidFill>
                  <a:srgbClr val="444444"/>
                </a:solidFill>
                <a:effectLst/>
                <a:latin typeface="Overpass"/>
              </a:rPr>
              <a:t>will have none, one or more </a:t>
            </a:r>
            <a:r>
              <a:rPr lang="en-GB" b="1" i="0" dirty="0">
                <a:solidFill>
                  <a:srgbClr val="0070C0"/>
                </a:solidFill>
                <a:effectLst/>
                <a:latin typeface="Overpass"/>
              </a:rPr>
              <a:t>orders.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0" dirty="0">
                <a:solidFill>
                  <a:srgbClr val="444444"/>
                </a:solidFill>
                <a:latin typeface="Overpass"/>
              </a:rPr>
              <a:t>one</a:t>
            </a:r>
            <a:r>
              <a:rPr lang="en-GB" b="0" i="0" dirty="0">
                <a:solidFill>
                  <a:srgbClr val="444444"/>
                </a:solidFill>
                <a:effectLst/>
                <a:latin typeface="Overpass"/>
              </a:rPr>
              <a:t> </a:t>
            </a:r>
            <a:r>
              <a:rPr lang="en-GB" b="1" i="0" dirty="0">
                <a:solidFill>
                  <a:srgbClr val="0070C0"/>
                </a:solidFill>
                <a:effectLst/>
                <a:latin typeface="Overpass"/>
              </a:rPr>
              <a:t>order</a:t>
            </a:r>
            <a:r>
              <a:rPr lang="en-GB" b="0" i="0" dirty="0">
                <a:solidFill>
                  <a:srgbClr val="444444"/>
                </a:solidFill>
                <a:effectLst/>
                <a:latin typeface="Overpass"/>
              </a:rPr>
              <a:t> must be associated to only one </a:t>
            </a:r>
            <a:r>
              <a:rPr lang="en-GB" b="1" i="0" dirty="0">
                <a:solidFill>
                  <a:srgbClr val="0070C0"/>
                </a:solidFill>
                <a:effectLst/>
                <a:latin typeface="Overpass"/>
              </a:rPr>
              <a:t>customer</a:t>
            </a:r>
            <a:r>
              <a:rPr lang="en-GB" b="0" i="0" dirty="0">
                <a:solidFill>
                  <a:srgbClr val="444444"/>
                </a:solidFill>
                <a:effectLst/>
                <a:latin typeface="Overpass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444444"/>
                </a:solidFill>
                <a:effectLst/>
                <a:latin typeface="Overpass"/>
              </a:rPr>
              <a:t>An </a:t>
            </a:r>
            <a:r>
              <a:rPr lang="en-GB" b="0" i="0" dirty="0">
                <a:solidFill>
                  <a:srgbClr val="0070C0"/>
                </a:solidFill>
                <a:effectLst/>
                <a:latin typeface="Overpass"/>
              </a:rPr>
              <a:t>order </a:t>
            </a:r>
            <a:r>
              <a:rPr lang="en-GB" b="0" i="0" dirty="0">
                <a:solidFill>
                  <a:srgbClr val="444444"/>
                </a:solidFill>
                <a:effectLst/>
                <a:latin typeface="Overpass"/>
              </a:rPr>
              <a:t>can have many </a:t>
            </a:r>
            <a:r>
              <a:rPr lang="en-GB" b="1" i="0" dirty="0">
                <a:solidFill>
                  <a:srgbClr val="0070C0"/>
                </a:solidFill>
                <a:effectLst/>
                <a:latin typeface="Overpass"/>
              </a:rPr>
              <a:t>items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444444"/>
                </a:solidFill>
                <a:latin typeface="Overpass"/>
              </a:rPr>
              <a:t>An</a:t>
            </a:r>
            <a:r>
              <a:rPr lang="en-GB" dirty="0">
                <a:solidFill>
                  <a:srgbClr val="0070C0"/>
                </a:solidFill>
                <a:latin typeface="Overpass"/>
              </a:rPr>
              <a:t> item </a:t>
            </a:r>
            <a:r>
              <a:rPr lang="en-GB" dirty="0">
                <a:solidFill>
                  <a:srgbClr val="444444"/>
                </a:solidFill>
                <a:latin typeface="Overpass"/>
              </a:rPr>
              <a:t>can be on many </a:t>
            </a:r>
            <a:r>
              <a:rPr lang="en-GB" dirty="0">
                <a:solidFill>
                  <a:srgbClr val="0070C0"/>
                </a:solidFill>
                <a:latin typeface="Overpass"/>
              </a:rPr>
              <a:t>orders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Overpass"/>
              </a:rPr>
              <a:t>Many to many are mapped into a new class to map the  Primary Keys </a:t>
            </a:r>
            <a:r>
              <a:rPr lang="en-GB" b="1" dirty="0" err="1">
                <a:latin typeface="Overpass"/>
              </a:rPr>
              <a:t>OrderedItem</a:t>
            </a:r>
            <a:r>
              <a:rPr lang="en-GB" dirty="0">
                <a:latin typeface="Overpass"/>
              </a:rPr>
              <a:t>. </a:t>
            </a:r>
          </a:p>
          <a:p>
            <a:r>
              <a:rPr lang="en-GB" dirty="0">
                <a:latin typeface="Overpass"/>
              </a:rPr>
              <a:t> Our Class Diagram introduces </a:t>
            </a:r>
            <a:r>
              <a:rPr lang="en-GB" dirty="0" err="1">
                <a:solidFill>
                  <a:srgbClr val="0070C0"/>
                </a:solidFill>
                <a:latin typeface="Overpass"/>
              </a:rPr>
              <a:t>OrderItemsBasket</a:t>
            </a:r>
            <a:r>
              <a:rPr lang="en-GB" dirty="0">
                <a:solidFill>
                  <a:srgbClr val="0070C0"/>
                </a:solidFill>
                <a:latin typeface="Overpass"/>
              </a:rPr>
              <a:t> </a:t>
            </a:r>
          </a:p>
          <a:p>
            <a:r>
              <a:rPr lang="en-GB" dirty="0">
                <a:solidFill>
                  <a:srgbClr val="0070C0"/>
                </a:solidFill>
                <a:latin typeface="Overpass"/>
              </a:rPr>
              <a:t>aka </a:t>
            </a:r>
            <a:r>
              <a:rPr lang="en-GB" dirty="0" err="1">
                <a:solidFill>
                  <a:srgbClr val="0070C0"/>
                </a:solidFill>
                <a:latin typeface="Overpass"/>
              </a:rPr>
              <a:t>OrderItems</a:t>
            </a:r>
            <a:r>
              <a:rPr lang="en-GB" dirty="0">
                <a:solidFill>
                  <a:srgbClr val="0070C0"/>
                </a:solidFill>
                <a:latin typeface="Overpass"/>
              </a:rPr>
              <a:t> </a:t>
            </a:r>
            <a:r>
              <a:rPr lang="en-GB" dirty="0">
                <a:latin typeface="Overpass"/>
              </a:rPr>
              <a:t>or</a:t>
            </a:r>
            <a:r>
              <a:rPr lang="en-GB" dirty="0">
                <a:solidFill>
                  <a:srgbClr val="0070C0"/>
                </a:solidFill>
                <a:latin typeface="Overpass"/>
              </a:rPr>
              <a:t> </a:t>
            </a:r>
            <a:r>
              <a:rPr lang="en-GB" dirty="0" err="1">
                <a:solidFill>
                  <a:srgbClr val="0070C0"/>
                </a:solidFill>
                <a:latin typeface="Overpass"/>
              </a:rPr>
              <a:t>OrderLine</a:t>
            </a:r>
            <a:r>
              <a:rPr lang="en-GB" dirty="0">
                <a:solidFill>
                  <a:srgbClr val="0070C0"/>
                </a:solidFill>
                <a:latin typeface="Overpass"/>
              </a:rPr>
              <a:t>. </a:t>
            </a:r>
            <a:endParaRPr lang="en-GB" b="1" dirty="0">
              <a:solidFill>
                <a:srgbClr val="444444"/>
              </a:solidFill>
              <a:latin typeface="Overpass"/>
            </a:endParaRPr>
          </a:p>
          <a:p>
            <a:r>
              <a:rPr lang="en-GB" b="1" dirty="0">
                <a:solidFill>
                  <a:srgbClr val="444444"/>
                </a:solidFill>
                <a:latin typeface="Overpass"/>
              </a:rPr>
              <a:t>Many to Many M:N always decompose into 2 x 1:m</a:t>
            </a:r>
          </a:p>
          <a:p>
            <a:r>
              <a:rPr lang="en-GB" b="1" dirty="0">
                <a:solidFill>
                  <a:srgbClr val="444444"/>
                </a:solidFill>
                <a:latin typeface="Overpass"/>
              </a:rPr>
              <a:t>Covered weeks 6 under ERD </a:t>
            </a:r>
          </a:p>
        </p:txBody>
      </p:sp>
    </p:spTree>
    <p:extLst>
      <p:ext uri="{BB962C8B-B14F-4D97-AF65-F5344CB8AC3E}">
        <p14:creationId xmlns:p14="http://schemas.microsoft.com/office/powerpoint/2010/main" val="42311649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2335D7-FD41-4CFD-9BBD-F0B57A145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EEBC-8848-48BC-9E86-2856C4334E59}" type="slidenum">
              <a:rPr lang="en-GB" smtClean="0"/>
              <a:t>16</a:t>
            </a:fld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4A72FEF-D377-4A43-84D6-1177F63F7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034" y="161374"/>
            <a:ext cx="7773726" cy="581661"/>
          </a:xfrm>
        </p:spPr>
        <p:txBody>
          <a:bodyPr>
            <a:noAutofit/>
          </a:bodyPr>
          <a:lstStyle/>
          <a:p>
            <a:r>
              <a:rPr lang="en-GB" sz="3200" dirty="0"/>
              <a:t>Weeks 6 :  SQL Demo in prep for weeks 7 SQL Labs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B9EA82-232E-4BCE-93F1-82AE41B58C1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School of Computing, Engineering &amp; Digital Technologies</a:t>
            </a: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A63D067-66A7-4C4C-A762-42813E9795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971" y="743035"/>
            <a:ext cx="9287791" cy="4826111"/>
          </a:xfrm>
          <a:prstGeom prst="rect">
            <a:avLst/>
          </a:prstGeom>
        </p:spPr>
      </p:pic>
      <p:sp>
        <p:nvSpPr>
          <p:cNvPr id="7" name="Title 3">
            <a:extLst>
              <a:ext uri="{FF2B5EF4-FFF2-40B4-BE49-F238E27FC236}">
                <a16:creationId xmlns:a16="http://schemas.microsoft.com/office/drawing/2014/main" id="{E06F357B-528F-47E4-ACC9-9ADA7E7A620D}"/>
              </a:ext>
            </a:extLst>
          </p:cNvPr>
          <p:cNvSpPr txBox="1">
            <a:spLocks/>
          </p:cNvSpPr>
          <p:nvPr/>
        </p:nvSpPr>
        <p:spPr>
          <a:xfrm>
            <a:off x="7801281" y="5691064"/>
            <a:ext cx="3719886" cy="5816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200" dirty="0">
                <a:solidFill>
                  <a:srgbClr val="FF0000"/>
                </a:solidFill>
              </a:rPr>
              <a:t>SQL Labs start week 7 </a:t>
            </a:r>
          </a:p>
        </p:txBody>
      </p:sp>
    </p:spTree>
    <p:extLst>
      <p:ext uri="{BB962C8B-B14F-4D97-AF65-F5344CB8AC3E}">
        <p14:creationId xmlns:p14="http://schemas.microsoft.com/office/powerpoint/2010/main" val="18928742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2335D7-FD41-4CFD-9BBD-F0B57A145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EEBC-8848-48BC-9E86-2856C4334E59}" type="slidenum">
              <a:rPr lang="en-GB" smtClean="0"/>
              <a:t>17</a:t>
            </a:fld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4A72FEF-D377-4A43-84D6-1177F63F7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034" y="161374"/>
            <a:ext cx="9965636" cy="581661"/>
          </a:xfrm>
        </p:spPr>
        <p:txBody>
          <a:bodyPr>
            <a:noAutofit/>
          </a:bodyPr>
          <a:lstStyle/>
          <a:p>
            <a:r>
              <a:rPr lang="en-GB" sz="3200" dirty="0"/>
              <a:t>Weeks 6-10: Preview:  eCommerce SQL solution for Fleet Factors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B9EA82-232E-4BCE-93F1-82AE41B58C1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School of Computing, Engineering &amp; Digital Technologies</a:t>
            </a: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CD63739-9556-48A3-91C1-C75EEE7E9C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36171"/>
            <a:ext cx="12192000" cy="5585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2834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2335D7-FD41-4CFD-9BBD-F0B57A145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EEBC-8848-48BC-9E86-2856C4334E59}" type="slidenum">
              <a:rPr lang="en-GB" smtClean="0"/>
              <a:t>18</a:t>
            </a:fld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4A72FEF-D377-4A43-84D6-1177F63F7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034" y="161374"/>
            <a:ext cx="9965636" cy="581661"/>
          </a:xfrm>
        </p:spPr>
        <p:txBody>
          <a:bodyPr>
            <a:noAutofit/>
          </a:bodyPr>
          <a:lstStyle/>
          <a:p>
            <a:r>
              <a:rPr lang="en-GB" sz="3200" dirty="0"/>
              <a:t>Preview:  eCommerce SQL solution for Fleet Factors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B9EA82-232E-4BCE-93F1-82AE41B58C1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School of Computing, Engineering &amp; Digital Technologies</a:t>
            </a:r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CFF1C01-09B5-4396-8847-924B6D3A40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493"/>
          <a:stretch/>
        </p:blipFill>
        <p:spPr>
          <a:xfrm>
            <a:off x="329293" y="832539"/>
            <a:ext cx="11372850" cy="5864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7721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2335D7-FD41-4CFD-9BBD-F0B57A145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EEBC-8848-48BC-9E86-2856C4334E59}" type="slidenum">
              <a:rPr lang="en-GB" smtClean="0"/>
              <a:t>19</a:t>
            </a:fld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4A72FEF-D377-4A43-84D6-1177F63F7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5305" y="2387739"/>
            <a:ext cx="7951304" cy="2489061"/>
          </a:xfrm>
        </p:spPr>
        <p:txBody>
          <a:bodyPr>
            <a:noAutofit/>
          </a:bodyPr>
          <a:lstStyle/>
          <a:p>
            <a:pPr algn="ctr"/>
            <a:br>
              <a:rPr lang="en-GB" sz="3200" dirty="0"/>
            </a:br>
            <a:br>
              <a:rPr lang="en-GB" sz="3200" dirty="0">
                <a:solidFill>
                  <a:srgbClr val="FF0000"/>
                </a:solidFill>
              </a:rPr>
            </a:br>
            <a:r>
              <a:rPr lang="en-GB" sz="3200" dirty="0">
                <a:solidFill>
                  <a:srgbClr val="FF0000"/>
                </a:solidFill>
              </a:rPr>
              <a:t>End of Lecture</a:t>
            </a:r>
            <a:br>
              <a:rPr lang="en-GB" sz="3200" dirty="0"/>
            </a:br>
            <a:br>
              <a:rPr lang="en-GB" sz="3200" dirty="0"/>
            </a:br>
            <a:br>
              <a:rPr lang="en-GB" sz="3200" dirty="0"/>
            </a:br>
            <a:br>
              <a:rPr lang="en-GB" sz="3200" dirty="0"/>
            </a:br>
            <a:endParaRPr lang="en-GB" sz="32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B9EA82-232E-4BCE-93F1-82AE41B58C1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School of Computing, Engineering &amp; Digital Technologies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45886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94317" y="241340"/>
            <a:ext cx="6221730" cy="696595"/>
          </a:xfrm>
          <a:prstGeom prst="rect">
            <a:avLst/>
          </a:prstGeom>
        </p:spPr>
        <p:txBody>
          <a:bodyPr vert="horz" wrap="square" lIns="0" tIns="13335" rIns="0" bIns="0" rtlCol="0" anchor="b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What</a:t>
            </a:r>
            <a:r>
              <a:rPr spc="-55" dirty="0"/>
              <a:t> </a:t>
            </a:r>
            <a:r>
              <a:rPr dirty="0"/>
              <a:t>are</a:t>
            </a:r>
            <a:r>
              <a:rPr spc="-35" dirty="0"/>
              <a:t> </a:t>
            </a:r>
            <a:r>
              <a:rPr lang="en-GB" dirty="0"/>
              <a:t>Entities</a:t>
            </a:r>
            <a:r>
              <a:rPr dirty="0"/>
              <a:t>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00100" y="1101079"/>
            <a:ext cx="10934700" cy="5075107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300990">
              <a:lnSpc>
                <a:spcPts val="2160"/>
              </a:lnSpc>
              <a:spcBef>
                <a:spcPts val="375"/>
              </a:spcBef>
              <a:buClr>
                <a:srgbClr val="3333CC"/>
              </a:buClr>
              <a:buSzPct val="60000"/>
              <a:tabLst>
                <a:tab pos="354965" algn="l"/>
                <a:tab pos="355600" algn="l"/>
              </a:tabLst>
            </a:pPr>
            <a:r>
              <a:rPr sz="2000" dirty="0">
                <a:latin typeface="Tahoma"/>
                <a:cs typeface="Tahoma"/>
              </a:rPr>
              <a:t>Design</a:t>
            </a:r>
            <a:r>
              <a:rPr sz="2000" spc="-30" dirty="0">
                <a:latin typeface="Tahoma"/>
                <a:cs typeface="Tahoma"/>
              </a:rPr>
              <a:t> </a:t>
            </a:r>
            <a:r>
              <a:rPr lang="en-GB" sz="2000" b="1" spc="-30" dirty="0">
                <a:latin typeface="Tahoma"/>
                <a:cs typeface="Tahoma"/>
              </a:rPr>
              <a:t>Entities </a:t>
            </a:r>
            <a:r>
              <a:rPr lang="en-GB" sz="2000" spc="-30" dirty="0">
                <a:latin typeface="Tahoma"/>
                <a:cs typeface="Tahoma"/>
              </a:rPr>
              <a:t>are </a:t>
            </a:r>
            <a:r>
              <a:rPr sz="2000" b="1" dirty="0">
                <a:latin typeface="Tahoma"/>
                <a:cs typeface="Tahoma"/>
              </a:rPr>
              <a:t>classes</a:t>
            </a:r>
            <a:r>
              <a:rPr sz="2000" b="1" spc="-30" dirty="0">
                <a:latin typeface="Tahoma"/>
                <a:cs typeface="Tahoma"/>
              </a:rPr>
              <a:t> </a:t>
            </a:r>
            <a:r>
              <a:rPr sz="2000" b="1" dirty="0">
                <a:latin typeface="Tahoma"/>
                <a:cs typeface="Tahoma"/>
              </a:rPr>
              <a:t>whose</a:t>
            </a:r>
            <a:r>
              <a:rPr sz="2000" b="1" spc="-20" dirty="0">
                <a:latin typeface="Tahoma"/>
                <a:cs typeface="Tahoma"/>
              </a:rPr>
              <a:t> </a:t>
            </a:r>
            <a:r>
              <a:rPr lang="en-GB" sz="2000" b="1" spc="-20" dirty="0">
                <a:latin typeface="Tahoma"/>
                <a:cs typeface="Tahoma"/>
              </a:rPr>
              <a:t>design </a:t>
            </a:r>
            <a:r>
              <a:rPr sz="2000" b="1" spc="-5" dirty="0">
                <a:latin typeface="Tahoma"/>
                <a:cs typeface="Tahoma"/>
              </a:rPr>
              <a:t>specifications</a:t>
            </a:r>
            <a:r>
              <a:rPr sz="2000" b="1" spc="-2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have</a:t>
            </a:r>
            <a:r>
              <a:rPr sz="2000" spc="-1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been</a:t>
            </a:r>
            <a:r>
              <a:rPr sz="2000" spc="-2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completed</a:t>
            </a:r>
            <a:r>
              <a:rPr sz="2000" spc="-1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to </a:t>
            </a:r>
            <a:r>
              <a:rPr sz="2000" spc="-61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such</a:t>
            </a:r>
            <a:r>
              <a:rPr sz="2000" spc="-3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a</a:t>
            </a:r>
            <a:r>
              <a:rPr sz="2000" spc="-1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degree</a:t>
            </a:r>
            <a:r>
              <a:rPr sz="2000" spc="-2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that they</a:t>
            </a:r>
            <a:r>
              <a:rPr sz="2000" spc="-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can</a:t>
            </a:r>
            <a:r>
              <a:rPr sz="2000" spc="-5" dirty="0">
                <a:latin typeface="Tahoma"/>
                <a:cs typeface="Tahoma"/>
              </a:rPr>
              <a:t> be</a:t>
            </a:r>
            <a:r>
              <a:rPr sz="2000" spc="-15" dirty="0">
                <a:latin typeface="Tahoma"/>
                <a:cs typeface="Tahoma"/>
              </a:rPr>
              <a:t> </a:t>
            </a:r>
            <a:r>
              <a:rPr lang="en-GB" sz="2000" spc="-15" dirty="0">
                <a:latin typeface="Tahoma"/>
                <a:cs typeface="Tahoma"/>
              </a:rPr>
              <a:t>drafted for </a:t>
            </a:r>
            <a:r>
              <a:rPr sz="2000" spc="-5" dirty="0">
                <a:latin typeface="Tahoma"/>
                <a:cs typeface="Tahoma"/>
              </a:rPr>
              <a:t>implemented</a:t>
            </a:r>
            <a:r>
              <a:rPr lang="en-GB" sz="2000" spc="-5" dirty="0">
                <a:latin typeface="Tahoma"/>
                <a:cs typeface="Tahoma"/>
              </a:rPr>
              <a:t> in a Development Toolset. </a:t>
            </a:r>
            <a:endParaRPr sz="2000" dirty="0">
              <a:latin typeface="Tahoma"/>
              <a:cs typeface="Tahoma"/>
            </a:endParaRPr>
          </a:p>
          <a:p>
            <a:pPr marL="756285" lvl="1" indent="-287020">
              <a:spcBef>
                <a:spcPts val="180"/>
              </a:spcBef>
              <a:buClr>
                <a:srgbClr val="FF0000"/>
              </a:buClr>
              <a:buSzPct val="55555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lang="en-GB" spc="-5" dirty="0">
                <a:latin typeface="Tahoma"/>
                <a:cs typeface="Tahoma"/>
              </a:rPr>
              <a:t>The </a:t>
            </a:r>
            <a:r>
              <a:rPr lang="en-GB" b="1" spc="-5" dirty="0">
                <a:latin typeface="Tahoma"/>
                <a:cs typeface="Tahoma"/>
              </a:rPr>
              <a:t>ERD</a:t>
            </a:r>
            <a:r>
              <a:rPr lang="en-GB" spc="-5" dirty="0">
                <a:latin typeface="Tahoma"/>
                <a:cs typeface="Tahoma"/>
              </a:rPr>
              <a:t> helps the developer to progress onto the process of </a:t>
            </a:r>
            <a:r>
              <a:rPr spc="-5" dirty="0">
                <a:latin typeface="Tahoma"/>
                <a:cs typeface="Tahoma"/>
              </a:rPr>
              <a:t>actual</a:t>
            </a:r>
            <a:r>
              <a:rPr spc="-10" dirty="0">
                <a:latin typeface="Tahoma"/>
                <a:cs typeface="Tahoma"/>
              </a:rPr>
              <a:t> </a:t>
            </a:r>
            <a:r>
              <a:rPr lang="en-GB" spc="-10" dirty="0">
                <a:latin typeface="Tahoma"/>
                <a:cs typeface="Tahoma"/>
              </a:rPr>
              <a:t>implementing the tables in a </a:t>
            </a:r>
            <a:r>
              <a:rPr lang="en-GB" spc="-10" dirty="0" err="1">
                <a:latin typeface="Tahoma"/>
                <a:cs typeface="Tahoma"/>
              </a:rPr>
              <a:t>databse</a:t>
            </a:r>
            <a:endParaRPr lang="en-GB" spc="-5" dirty="0">
              <a:latin typeface="Tahoma"/>
              <a:cs typeface="Tahoma"/>
            </a:endParaRPr>
          </a:p>
          <a:p>
            <a:pPr marL="469265" lvl="1">
              <a:spcBef>
                <a:spcPts val="180"/>
              </a:spcBef>
              <a:buClr>
                <a:srgbClr val="FF0000"/>
              </a:buClr>
              <a:buSzPct val="55555"/>
              <a:tabLst>
                <a:tab pos="756285" algn="l"/>
                <a:tab pos="756920" algn="l"/>
              </a:tabLst>
            </a:pPr>
            <a:endParaRPr lang="en-GB" spc="-5" dirty="0">
              <a:latin typeface="Tahoma"/>
              <a:cs typeface="Tahoma"/>
            </a:endParaRPr>
          </a:p>
          <a:p>
            <a:pPr marL="12065">
              <a:spcBef>
                <a:spcPts val="180"/>
              </a:spcBef>
              <a:buClr>
                <a:srgbClr val="FF0000"/>
              </a:buClr>
              <a:buSzPct val="55555"/>
              <a:tabLst>
                <a:tab pos="756285" algn="l"/>
                <a:tab pos="756920" algn="l"/>
              </a:tabLst>
            </a:pPr>
            <a:r>
              <a:rPr lang="en-GB" b="1" spc="-5" dirty="0">
                <a:latin typeface="Tahoma"/>
                <a:cs typeface="Tahoma"/>
              </a:rPr>
              <a:t>Why are the entities (class objects) included in the UML?</a:t>
            </a:r>
          </a:p>
          <a:p>
            <a:pPr marL="12065">
              <a:spcBef>
                <a:spcPts val="180"/>
              </a:spcBef>
              <a:buClr>
                <a:srgbClr val="FF0000"/>
              </a:buClr>
              <a:buSzPct val="55555"/>
              <a:tabLst>
                <a:tab pos="756285" algn="l"/>
                <a:tab pos="756920" algn="l"/>
              </a:tabLst>
            </a:pPr>
            <a:endParaRPr lang="en-GB" spc="-5" dirty="0">
              <a:latin typeface="Tahoma"/>
              <a:cs typeface="Tahoma"/>
            </a:endParaRPr>
          </a:p>
          <a:p>
            <a:pPr marL="297815" indent="-285750">
              <a:spcBef>
                <a:spcPts val="180"/>
              </a:spcBef>
              <a:buClr>
                <a:srgbClr val="FF0000"/>
              </a:buClr>
              <a:buSzPct val="55555"/>
              <a:buFont typeface="Arial" panose="020B0604020202020204" pitchFamily="34" charset="0"/>
              <a:buChar char="•"/>
              <a:tabLst>
                <a:tab pos="756285" algn="l"/>
                <a:tab pos="756920" algn="l"/>
              </a:tabLst>
            </a:pPr>
            <a:r>
              <a:rPr lang="en-GB" spc="-5" dirty="0">
                <a:latin typeface="Tahoma"/>
                <a:cs typeface="Tahoma"/>
              </a:rPr>
              <a:t>The</a:t>
            </a:r>
            <a:r>
              <a:rPr lang="en-GB" b="1" spc="-5" dirty="0">
                <a:latin typeface="Tahoma"/>
                <a:cs typeface="Tahoma"/>
              </a:rPr>
              <a:t> Entities (class objects) </a:t>
            </a:r>
            <a:r>
              <a:rPr lang="en-GB" spc="-5" dirty="0">
                <a:latin typeface="Tahoma"/>
                <a:cs typeface="Tahoma"/>
              </a:rPr>
              <a:t>that are included in the UML are what represent the </a:t>
            </a:r>
            <a:r>
              <a:rPr lang="en-GB" b="1" spc="-5" dirty="0">
                <a:latin typeface="Tahoma"/>
                <a:cs typeface="Tahoma"/>
              </a:rPr>
              <a:t>building blocks of the same objects or things</a:t>
            </a:r>
            <a:r>
              <a:rPr lang="en-GB" spc="-5" dirty="0">
                <a:latin typeface="Tahoma"/>
                <a:cs typeface="Tahoma"/>
              </a:rPr>
              <a:t>. </a:t>
            </a:r>
          </a:p>
          <a:p>
            <a:pPr marL="755015" lvl="1" indent="-285750">
              <a:spcBef>
                <a:spcPts val="180"/>
              </a:spcBef>
              <a:buClr>
                <a:srgbClr val="FF0000"/>
              </a:buClr>
              <a:buSzPct val="55555"/>
              <a:buFont typeface="Arial" panose="020B0604020202020204" pitchFamily="34" charset="0"/>
              <a:buChar char="•"/>
              <a:tabLst>
                <a:tab pos="756285" algn="l"/>
                <a:tab pos="756920" algn="l"/>
              </a:tabLst>
            </a:pPr>
            <a:r>
              <a:rPr lang="en-GB" spc="-5" dirty="0">
                <a:latin typeface="Tahoma"/>
                <a:cs typeface="Tahoma"/>
              </a:rPr>
              <a:t>Customer things? User things? </a:t>
            </a:r>
          </a:p>
          <a:p>
            <a:pPr marL="755015" lvl="1" indent="-285750">
              <a:spcBef>
                <a:spcPts val="180"/>
              </a:spcBef>
              <a:buClr>
                <a:srgbClr val="FF0000"/>
              </a:buClr>
              <a:buSzPct val="55555"/>
              <a:buFont typeface="Arial" panose="020B0604020202020204" pitchFamily="34" charset="0"/>
              <a:buChar char="•"/>
              <a:tabLst>
                <a:tab pos="756285" algn="l"/>
                <a:tab pos="756920" algn="l"/>
              </a:tabLst>
            </a:pPr>
            <a:r>
              <a:rPr lang="en-GB" spc="-5" dirty="0">
                <a:latin typeface="Tahoma"/>
                <a:cs typeface="Tahoma"/>
              </a:rPr>
              <a:t>Order things?  Sales things? </a:t>
            </a:r>
          </a:p>
          <a:p>
            <a:pPr marL="755015" lvl="1" indent="-285750">
              <a:spcBef>
                <a:spcPts val="180"/>
              </a:spcBef>
              <a:buClr>
                <a:srgbClr val="FF0000"/>
              </a:buClr>
              <a:buSzPct val="55555"/>
              <a:buFont typeface="Arial" panose="020B0604020202020204" pitchFamily="34" charset="0"/>
              <a:buChar char="•"/>
              <a:tabLst>
                <a:tab pos="756285" algn="l"/>
                <a:tab pos="756920" algn="l"/>
              </a:tabLst>
            </a:pPr>
            <a:r>
              <a:rPr lang="en-GB" spc="-5" dirty="0">
                <a:latin typeface="Tahoma"/>
                <a:cs typeface="Tahoma"/>
              </a:rPr>
              <a:t>Basket things?</a:t>
            </a:r>
          </a:p>
          <a:p>
            <a:pPr marL="755015" lvl="1" indent="-285750">
              <a:spcBef>
                <a:spcPts val="180"/>
              </a:spcBef>
              <a:buClr>
                <a:srgbClr val="FF0000"/>
              </a:buClr>
              <a:buSzPct val="55555"/>
              <a:buFont typeface="Arial" panose="020B0604020202020204" pitchFamily="34" charset="0"/>
              <a:buChar char="•"/>
              <a:tabLst>
                <a:tab pos="756285" algn="l"/>
                <a:tab pos="756920" algn="l"/>
              </a:tabLst>
            </a:pPr>
            <a:r>
              <a:rPr lang="en-GB" spc="-5" dirty="0">
                <a:latin typeface="Tahoma"/>
                <a:cs typeface="Tahoma"/>
              </a:rPr>
              <a:t>Despatch things?</a:t>
            </a:r>
          </a:p>
          <a:p>
            <a:pPr marL="297815" indent="-285750">
              <a:spcBef>
                <a:spcPts val="180"/>
              </a:spcBef>
              <a:buClr>
                <a:srgbClr val="FF0000"/>
              </a:buClr>
              <a:buSzPct val="55555"/>
              <a:buFont typeface="Arial" panose="020B0604020202020204" pitchFamily="34" charset="0"/>
              <a:buChar char="•"/>
              <a:tabLst>
                <a:tab pos="756285" algn="l"/>
                <a:tab pos="756920" algn="l"/>
              </a:tabLst>
            </a:pPr>
            <a:endParaRPr lang="en-GB" spc="-5" dirty="0">
              <a:latin typeface="Tahoma"/>
              <a:cs typeface="Tahoma"/>
            </a:endParaRPr>
          </a:p>
          <a:p>
            <a:pPr marL="297815" indent="-285750">
              <a:spcBef>
                <a:spcPts val="180"/>
              </a:spcBef>
              <a:buClr>
                <a:srgbClr val="FF0000"/>
              </a:buClr>
              <a:buSzPct val="55555"/>
              <a:buFont typeface="Arial" panose="020B0604020202020204" pitchFamily="34" charset="0"/>
              <a:buChar char="•"/>
              <a:tabLst>
                <a:tab pos="756285" algn="l"/>
                <a:tab pos="756920" algn="l"/>
              </a:tabLst>
            </a:pPr>
            <a:r>
              <a:rPr lang="en-GB" spc="-5" dirty="0">
                <a:latin typeface="Tahoma"/>
                <a:cs typeface="Tahoma"/>
              </a:rPr>
              <a:t>This is the reason why the </a:t>
            </a:r>
            <a:r>
              <a:rPr lang="en-GB" b="1" spc="-5" dirty="0">
                <a:latin typeface="Tahoma"/>
                <a:cs typeface="Tahoma"/>
              </a:rPr>
              <a:t>ERD </a:t>
            </a:r>
            <a:r>
              <a:rPr lang="en-GB" spc="-5" dirty="0">
                <a:latin typeface="Tahoma"/>
                <a:cs typeface="Tahoma"/>
              </a:rPr>
              <a:t>are also referred to as the </a:t>
            </a:r>
            <a:r>
              <a:rPr lang="en-GB" b="1" spc="-5" dirty="0">
                <a:latin typeface="Tahoma"/>
                <a:cs typeface="Tahoma"/>
              </a:rPr>
              <a:t>building blocks </a:t>
            </a:r>
            <a:r>
              <a:rPr lang="en-GB" spc="-5" dirty="0">
                <a:latin typeface="Tahoma"/>
                <a:cs typeface="Tahoma"/>
              </a:rPr>
              <a:t>of a Database. </a:t>
            </a:r>
          </a:p>
          <a:p>
            <a:pPr marL="297815" indent="-285750">
              <a:spcBef>
                <a:spcPts val="180"/>
              </a:spcBef>
              <a:buClr>
                <a:srgbClr val="FF0000"/>
              </a:buClr>
              <a:buSzPct val="55555"/>
              <a:buFont typeface="Arial" panose="020B0604020202020204" pitchFamily="34" charset="0"/>
              <a:buChar char="•"/>
              <a:tabLst>
                <a:tab pos="756285" algn="l"/>
                <a:tab pos="756920" algn="l"/>
              </a:tabLst>
            </a:pPr>
            <a:r>
              <a:rPr lang="en-GB" spc="-5" dirty="0">
                <a:latin typeface="Tahoma"/>
                <a:cs typeface="Tahoma"/>
              </a:rPr>
              <a:t>When it comes to the varying elements in </a:t>
            </a:r>
            <a:r>
              <a:rPr lang="en-GB" b="1" spc="-5" dirty="0">
                <a:latin typeface="Tahoma"/>
                <a:cs typeface="Tahoma"/>
              </a:rPr>
              <a:t>the ERDs</a:t>
            </a:r>
            <a:r>
              <a:rPr lang="en-GB" spc="-5" dirty="0">
                <a:latin typeface="Tahoma"/>
                <a:cs typeface="Tahoma"/>
              </a:rPr>
              <a:t>, there are a few we needs to be highlight  and considered ….</a:t>
            </a:r>
          </a:p>
        </p:txBody>
      </p:sp>
      <p:sp>
        <p:nvSpPr>
          <p:cNvPr id="4" name="object 4"/>
          <p:cNvSpPr/>
          <p:nvPr/>
        </p:nvSpPr>
        <p:spPr>
          <a:xfrm>
            <a:off x="1524000" y="76204"/>
            <a:ext cx="914400" cy="274955"/>
          </a:xfrm>
          <a:custGeom>
            <a:avLst/>
            <a:gdLst/>
            <a:ahLst/>
            <a:cxnLst/>
            <a:rect l="l" t="t" r="r" b="b"/>
            <a:pathLst>
              <a:path w="914400" h="274955">
                <a:moveTo>
                  <a:pt x="685800" y="0"/>
                </a:moveTo>
                <a:lnTo>
                  <a:pt x="0" y="0"/>
                </a:lnTo>
                <a:lnTo>
                  <a:pt x="0" y="274637"/>
                </a:lnTo>
                <a:lnTo>
                  <a:pt x="685800" y="274637"/>
                </a:lnTo>
                <a:lnTo>
                  <a:pt x="914400" y="137325"/>
                </a:lnTo>
                <a:lnTo>
                  <a:pt x="685800" y="0"/>
                </a:lnTo>
                <a:close/>
              </a:path>
            </a:pathLst>
          </a:custGeom>
          <a:solidFill>
            <a:srgbClr val="FFCF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740502" y="108777"/>
            <a:ext cx="36512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b="1" dirty="0">
                <a:latin typeface="Tahoma"/>
                <a:cs typeface="Tahoma"/>
              </a:rPr>
              <a:t>17</a:t>
            </a:r>
            <a:r>
              <a:rPr sz="1200" b="1" spc="-5" dirty="0">
                <a:latin typeface="Tahoma"/>
                <a:cs typeface="Tahoma"/>
              </a:rPr>
              <a:t>.</a:t>
            </a:r>
            <a:r>
              <a:rPr sz="1200" b="1" dirty="0">
                <a:latin typeface="Tahoma"/>
                <a:cs typeface="Tahoma"/>
              </a:rPr>
              <a:t>3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3509930" y="6508408"/>
            <a:ext cx="2580640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400" b="0" i="0" kern="1200">
                <a:solidFill>
                  <a:schemeClr val="bg1"/>
                </a:solidFill>
                <a:latin typeface="Tahoma"/>
                <a:ea typeface="+mn-ea"/>
                <a:cs typeface="Tahoma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105"/>
              </a:spcBef>
            </a:pPr>
            <a:r>
              <a:rPr lang="en-GB"/>
              <a:t>Systems Design using UML</a:t>
            </a:r>
            <a:endParaRPr spc="-5"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xfrm>
            <a:off x="8263184" y="6508408"/>
            <a:ext cx="381634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400" b="0" i="0" kern="1200">
                <a:solidFill>
                  <a:schemeClr val="bg1"/>
                </a:solidFill>
                <a:latin typeface="Tahoma"/>
                <a:ea typeface="+mn-ea"/>
                <a:cs typeface="Tahoma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spcBef>
                <a:spcPts val="105"/>
              </a:spcBef>
            </a:pPr>
            <a:fld id="{81D60167-4931-47E6-BA6A-407CBD079E47}" type="slidenum">
              <a:rPr lang="en-GB" smtClean="0"/>
              <a:pPr marL="38100">
                <a:spcBef>
                  <a:spcPts val="105"/>
                </a:spcBef>
              </a:pPr>
              <a:t>2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84158" y="127212"/>
            <a:ext cx="6277927" cy="690574"/>
          </a:xfrm>
          <a:prstGeom prst="rect">
            <a:avLst/>
          </a:prstGeom>
        </p:spPr>
        <p:txBody>
          <a:bodyPr vert="horz" wrap="square" lIns="0" tIns="13335" rIns="0" bIns="0" rtlCol="0" anchor="b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Design</a:t>
            </a:r>
            <a:r>
              <a:rPr spc="-85" dirty="0"/>
              <a:t> </a:t>
            </a:r>
            <a:r>
              <a:rPr lang="en-GB" dirty="0"/>
              <a:t>–</a:t>
            </a:r>
            <a:r>
              <a:rPr spc="-40" dirty="0"/>
              <a:t> </a:t>
            </a:r>
            <a:r>
              <a:rPr lang="en-GB" dirty="0"/>
              <a:t>ERD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40080" y="2217631"/>
            <a:ext cx="11385951" cy="331565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359410" indent="-342900">
              <a:spcBef>
                <a:spcPts val="9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lang="en-GB" sz="2000" dirty="0">
                <a:solidFill>
                  <a:srgbClr val="0070C0"/>
                </a:solidFill>
                <a:latin typeface="Open Sans" panose="020B0606030504020204" pitchFamily="34" charset="0"/>
                <a:cs typeface="Tahoma"/>
              </a:rPr>
              <a:t>SME</a:t>
            </a:r>
            <a:r>
              <a:rPr lang="en-GB" sz="2800" dirty="0">
                <a:solidFill>
                  <a:srgbClr val="0070C0"/>
                </a:solidFill>
                <a:latin typeface="Open Sans" panose="020B0606030504020204" pitchFamily="34" charset="0"/>
                <a:cs typeface="Tahoma"/>
              </a:rPr>
              <a:t>: How best to view ‘Entities (Class – Objects)’</a:t>
            </a:r>
          </a:p>
          <a:p>
            <a:pPr marL="355600" marR="359410" indent="-342900">
              <a:spcBef>
                <a:spcPts val="9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lang="en-GB" sz="2000" i="1" dirty="0">
                <a:latin typeface="Open Sans" panose="020B0606030504020204" pitchFamily="34" charset="0"/>
                <a:cs typeface="Tahoma"/>
              </a:rPr>
              <a:t>Things we need to model and build</a:t>
            </a:r>
          </a:p>
          <a:p>
            <a:pPr marL="355600" marR="359410" indent="-342900">
              <a:spcBef>
                <a:spcPts val="9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lang="en-GB" sz="2000" b="1" dirty="0">
                <a:latin typeface="Open Sans" panose="020B0606030504020204" pitchFamily="34" charset="0"/>
                <a:cs typeface="Tahoma"/>
              </a:rPr>
              <a:t>Entity - Class Objects, Data and Sequence Operations?</a:t>
            </a:r>
          </a:p>
          <a:p>
            <a:pPr marL="812800" marR="359410" lvl="1" indent="-342900">
              <a:spcBef>
                <a:spcPts val="9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lang="en-GB" sz="2000" dirty="0">
                <a:latin typeface="Open Sans" panose="020B0606030504020204" pitchFamily="34" charset="0"/>
                <a:cs typeface="Tahoma"/>
              </a:rPr>
              <a:t>Customer class – data and its sequences?</a:t>
            </a:r>
          </a:p>
          <a:p>
            <a:pPr marL="812800" marR="359410" lvl="1" indent="-342900">
              <a:spcBef>
                <a:spcPts val="9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lang="en-GB" sz="2000" dirty="0">
                <a:latin typeface="Open Sans" panose="020B0606030504020204" pitchFamily="34" charset="0"/>
                <a:cs typeface="Tahoma"/>
              </a:rPr>
              <a:t>Order class – data and its sequences?</a:t>
            </a:r>
          </a:p>
          <a:p>
            <a:pPr marL="812800" marR="359410" lvl="1" indent="-342900">
              <a:spcBef>
                <a:spcPts val="9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lang="en-GB" sz="2000" dirty="0">
                <a:latin typeface="Open Sans" panose="020B0606030504020204" pitchFamily="34" charset="0"/>
                <a:cs typeface="Tahoma"/>
              </a:rPr>
              <a:t>Etc</a:t>
            </a:r>
          </a:p>
          <a:p>
            <a:pPr marL="355600" marR="359410" indent="-342900">
              <a:spcBef>
                <a:spcPts val="9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lang="en-GB" sz="2000" b="1" dirty="0">
                <a:latin typeface="Open Sans" panose="020B0606030504020204" pitchFamily="34" charset="0"/>
                <a:cs typeface="Tahoma"/>
              </a:rPr>
              <a:t>Entity - Class, Objects, Entities or Things we need to model &amp; build in a SQL Server Database</a:t>
            </a:r>
          </a:p>
          <a:p>
            <a:pPr marL="812800" marR="359410" lvl="1" indent="-342900">
              <a:spcBef>
                <a:spcPts val="9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lang="en-GB" sz="2000" dirty="0">
                <a:latin typeface="Open Sans" panose="020B0606030504020204" pitchFamily="34" charset="0"/>
                <a:cs typeface="Tahoma"/>
              </a:rPr>
              <a:t>Store and Server Related Data via technology such as SQL Server </a:t>
            </a:r>
          </a:p>
          <a:p>
            <a:pPr marL="812800" marR="359410" lvl="1" indent="-342900">
              <a:spcBef>
                <a:spcPts val="9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lang="en-GB" sz="2000" dirty="0">
                <a:latin typeface="Open Sans" panose="020B0606030504020204" pitchFamily="34" charset="0"/>
                <a:cs typeface="Tahoma"/>
              </a:rPr>
              <a:t>Weeks 6-12 – Design (class – ERD) and Build in SQL Server Database</a:t>
            </a:r>
          </a:p>
        </p:txBody>
      </p:sp>
      <p:sp>
        <p:nvSpPr>
          <p:cNvPr id="36" name="object 36"/>
          <p:cNvSpPr/>
          <p:nvPr/>
        </p:nvSpPr>
        <p:spPr>
          <a:xfrm>
            <a:off x="1524000" y="76201"/>
            <a:ext cx="914400" cy="274955"/>
          </a:xfrm>
          <a:custGeom>
            <a:avLst/>
            <a:gdLst/>
            <a:ahLst/>
            <a:cxnLst/>
            <a:rect l="l" t="t" r="r" b="b"/>
            <a:pathLst>
              <a:path w="914400" h="274955">
                <a:moveTo>
                  <a:pt x="685800" y="0"/>
                </a:moveTo>
                <a:lnTo>
                  <a:pt x="0" y="0"/>
                </a:lnTo>
                <a:lnTo>
                  <a:pt x="0" y="274637"/>
                </a:lnTo>
                <a:lnTo>
                  <a:pt x="685800" y="274637"/>
                </a:lnTo>
                <a:lnTo>
                  <a:pt x="914400" y="137325"/>
                </a:lnTo>
                <a:lnTo>
                  <a:pt x="685800" y="0"/>
                </a:lnTo>
                <a:close/>
              </a:path>
            </a:pathLst>
          </a:custGeom>
          <a:solidFill>
            <a:srgbClr val="FFCF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1740502" y="108777"/>
            <a:ext cx="36512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b="1" dirty="0">
                <a:latin typeface="Tahoma"/>
                <a:cs typeface="Tahoma"/>
              </a:rPr>
              <a:t>16</a:t>
            </a:r>
            <a:r>
              <a:rPr sz="1200" b="1" spc="-5" dirty="0">
                <a:latin typeface="Tahoma"/>
                <a:cs typeface="Tahoma"/>
              </a:rPr>
              <a:t>.</a:t>
            </a:r>
            <a:r>
              <a:rPr sz="1200" b="1" dirty="0">
                <a:latin typeface="Tahoma"/>
                <a:cs typeface="Tahoma"/>
              </a:rPr>
              <a:t>2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38" name="object 38"/>
          <p:cNvSpPr txBox="1">
            <a:spLocks noGrp="1"/>
          </p:cNvSpPr>
          <p:nvPr>
            <p:ph type="ftr" sz="quarter" idx="5"/>
          </p:nvPr>
        </p:nvSpPr>
        <p:spPr>
          <a:xfrm>
            <a:off x="3509930" y="6508408"/>
            <a:ext cx="2580640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400" b="0" i="0" kern="1200">
                <a:solidFill>
                  <a:schemeClr val="bg1"/>
                </a:solidFill>
                <a:latin typeface="Tahoma"/>
                <a:ea typeface="+mn-ea"/>
                <a:cs typeface="Tahoma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105"/>
              </a:spcBef>
            </a:pPr>
            <a:r>
              <a:rPr lang="en-GB"/>
              <a:t>Systems Design using UML</a:t>
            </a:r>
            <a:endParaRPr spc="-5" dirty="0"/>
          </a:p>
        </p:txBody>
      </p:sp>
      <p:sp>
        <p:nvSpPr>
          <p:cNvPr id="39" name="object 39"/>
          <p:cNvSpPr txBox="1">
            <a:spLocks noGrp="1"/>
          </p:cNvSpPr>
          <p:nvPr>
            <p:ph type="sldNum" sz="quarter" idx="7"/>
          </p:nvPr>
        </p:nvSpPr>
        <p:spPr>
          <a:xfrm>
            <a:off x="8263184" y="6508408"/>
            <a:ext cx="381634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400" b="0" i="0" kern="1200">
                <a:solidFill>
                  <a:schemeClr val="bg1"/>
                </a:solidFill>
                <a:latin typeface="Tahoma"/>
                <a:ea typeface="+mn-ea"/>
                <a:cs typeface="Tahoma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spcBef>
                <a:spcPts val="105"/>
              </a:spcBef>
            </a:pPr>
            <a:fld id="{81D60167-4931-47E6-BA6A-407CBD079E47}" type="slidenum">
              <a:rPr lang="en-GB" smtClean="0"/>
              <a:pPr marL="38100">
                <a:spcBef>
                  <a:spcPts val="105"/>
                </a:spcBef>
              </a:pPr>
              <a:t>3</a:t>
            </a:fld>
            <a:endParaRPr dirty="0"/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963739AD-5FAE-49F2-91FD-80E7F5F273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4879" y="1289824"/>
            <a:ext cx="2846671" cy="2345055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536A4284-9A86-4D31-96C6-1F247BF1ED67}"/>
              </a:ext>
            </a:extLst>
          </p:cNvPr>
          <p:cNvSpPr txBox="1"/>
          <p:nvPr/>
        </p:nvSpPr>
        <p:spPr>
          <a:xfrm>
            <a:off x="568960" y="962170"/>
            <a:ext cx="815848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55600" marR="359410" indent="-342900">
              <a:spcBef>
                <a:spcPts val="9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lang="en-GB" sz="1800" b="0" i="0" dirty="0" err="1">
                <a:solidFill>
                  <a:srgbClr val="737C85"/>
                </a:solidFill>
                <a:effectLst/>
                <a:latin typeface="Open Sans" panose="020B0606030504020204" pitchFamily="34" charset="0"/>
              </a:rPr>
              <a:t>Defn</a:t>
            </a:r>
            <a:r>
              <a:rPr lang="en-GB" sz="1800" b="0" i="0" dirty="0">
                <a:solidFill>
                  <a:srgbClr val="737C85"/>
                </a:solidFill>
                <a:effectLst/>
                <a:latin typeface="Open Sans" panose="020B0606030504020204" pitchFamily="34" charset="0"/>
              </a:rPr>
              <a:t>: In software engineering, a </a:t>
            </a:r>
            <a:r>
              <a:rPr lang="en-GB" sz="1800" b="1" i="0" dirty="0">
                <a:solidFill>
                  <a:srgbClr val="0070C0"/>
                </a:solidFill>
                <a:effectLst/>
                <a:latin typeface="Open Sans" panose="020B0606030504020204" pitchFamily="34" charset="0"/>
              </a:rPr>
              <a:t>ERD </a:t>
            </a:r>
            <a:r>
              <a:rPr lang="en-GB" sz="1800" b="0" i="0" dirty="0">
                <a:solidFill>
                  <a:srgbClr val="737C85"/>
                </a:solidFill>
                <a:effectLst/>
                <a:latin typeface="Open Sans" panose="020B0606030504020204" pitchFamily="34" charset="0"/>
              </a:rPr>
              <a:t>in the </a:t>
            </a:r>
            <a:r>
              <a:rPr lang="en-GB" sz="1800" b="1" i="0" u="none" strike="noStrike" dirty="0">
                <a:solidFill>
                  <a:srgbClr val="45AAF2"/>
                </a:solidFill>
                <a:effectLst/>
                <a:latin typeface="Open Sans" panose="020B0606030504020204" pitchFamily="34" charset="0"/>
                <a:hlinkClick r:id="rId3"/>
              </a:rPr>
              <a:t> UML</a:t>
            </a:r>
            <a:r>
              <a:rPr lang="en-GB" sz="1800" b="0" i="0" dirty="0">
                <a:solidFill>
                  <a:srgbClr val="737C85"/>
                </a:solidFill>
                <a:effectLst/>
                <a:latin typeface="Open Sans" panose="020B0606030504020204" pitchFamily="34" charset="0"/>
              </a:rPr>
              <a:t> is </a:t>
            </a:r>
            <a:r>
              <a:rPr lang="en-GB" sz="1800" b="1" i="0" dirty="0">
                <a:solidFill>
                  <a:srgbClr val="737C85"/>
                </a:solidFill>
                <a:effectLst/>
                <a:latin typeface="Open Sans" panose="020B0606030504020204" pitchFamily="34" charset="0"/>
              </a:rPr>
              <a:t>a type of static structure diagram</a:t>
            </a:r>
            <a:r>
              <a:rPr lang="en-GB" sz="1800" b="0" i="0" dirty="0">
                <a:solidFill>
                  <a:srgbClr val="737C85"/>
                </a:solidFill>
                <a:effectLst/>
                <a:latin typeface="Open Sans" panose="020B0606030504020204" pitchFamily="34" charset="0"/>
              </a:rPr>
              <a:t> that describes the structure of a system by showing the system's </a:t>
            </a:r>
            <a:r>
              <a:rPr lang="en-GB" sz="1800" b="1" i="0" dirty="0">
                <a:solidFill>
                  <a:srgbClr val="737C85"/>
                </a:solidFill>
                <a:effectLst/>
                <a:latin typeface="Open Sans" panose="020B0606030504020204" pitchFamily="34" charset="0"/>
              </a:rPr>
              <a:t>classes</a:t>
            </a:r>
            <a:r>
              <a:rPr lang="en-GB" sz="1800" b="0" i="0" dirty="0">
                <a:solidFill>
                  <a:srgbClr val="737C85"/>
                </a:solidFill>
                <a:effectLst/>
                <a:latin typeface="Open Sans" panose="020B0606030504020204" pitchFamily="34" charset="0"/>
              </a:rPr>
              <a:t>, their </a:t>
            </a:r>
            <a:r>
              <a:rPr lang="en-GB" sz="1800" b="1" i="0" dirty="0">
                <a:solidFill>
                  <a:srgbClr val="737C85"/>
                </a:solidFill>
                <a:effectLst/>
                <a:latin typeface="Open Sans" panose="020B0606030504020204" pitchFamily="34" charset="0"/>
              </a:rPr>
              <a:t>attributes</a:t>
            </a:r>
            <a:r>
              <a:rPr lang="en-GB" sz="1800" b="0" i="0" dirty="0">
                <a:solidFill>
                  <a:srgbClr val="737C85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en-GB" sz="1800" b="1" i="0" dirty="0">
                <a:solidFill>
                  <a:srgbClr val="737C85"/>
                </a:solidFill>
                <a:effectLst/>
                <a:latin typeface="Open Sans" panose="020B0606030504020204" pitchFamily="34" charset="0"/>
              </a:rPr>
              <a:t>operations (or methods), </a:t>
            </a:r>
            <a:r>
              <a:rPr lang="en-GB" sz="1800" b="0" i="0" dirty="0">
                <a:solidFill>
                  <a:srgbClr val="737C85"/>
                </a:solidFill>
                <a:effectLst/>
                <a:latin typeface="Open Sans" panose="020B0606030504020204" pitchFamily="34" charset="0"/>
              </a:rPr>
              <a:t>and the </a:t>
            </a:r>
            <a:r>
              <a:rPr lang="en-GB" sz="1800" b="1" i="0" dirty="0">
                <a:solidFill>
                  <a:srgbClr val="737C85"/>
                </a:solidFill>
                <a:effectLst/>
                <a:latin typeface="Open Sans" panose="020B0606030504020204" pitchFamily="34" charset="0"/>
              </a:rPr>
              <a:t>relationships</a:t>
            </a:r>
            <a:r>
              <a:rPr lang="en-GB" sz="1800" b="0" i="0" dirty="0">
                <a:solidFill>
                  <a:srgbClr val="737C85"/>
                </a:solidFill>
                <a:effectLst/>
                <a:latin typeface="Open Sans" panose="020B0606030504020204" pitchFamily="34" charset="0"/>
              </a:rPr>
              <a:t> among </a:t>
            </a:r>
            <a:r>
              <a:rPr lang="en-GB" sz="1800" b="1" i="0" dirty="0">
                <a:solidFill>
                  <a:srgbClr val="737C85"/>
                </a:solidFill>
                <a:effectLst/>
                <a:latin typeface="Open Sans" panose="020B0606030504020204" pitchFamily="34" charset="0"/>
              </a:rPr>
              <a:t>objects</a:t>
            </a:r>
            <a:r>
              <a:rPr lang="en-GB" sz="1800" b="0" i="0" dirty="0">
                <a:solidFill>
                  <a:srgbClr val="737C85"/>
                </a:solidFill>
                <a:effectLst/>
                <a:latin typeface="Open Sans" panose="020B0606030504020204" pitchFamily="34" charset="0"/>
              </a:rPr>
              <a:t>.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A5FA35B-E4B9-401C-B5C9-667CA4C813E3}"/>
              </a:ext>
            </a:extLst>
          </p:cNvPr>
          <p:cNvSpPr txBox="1"/>
          <p:nvPr/>
        </p:nvSpPr>
        <p:spPr>
          <a:xfrm>
            <a:off x="568960" y="5533282"/>
            <a:ext cx="11284509" cy="8566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12800" marR="359410" lvl="1" indent="-342900">
              <a:spcBef>
                <a:spcPts val="9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lang="en-GB" sz="1600" dirty="0">
                <a:latin typeface="Open Sans" panose="020B0606030504020204" pitchFamily="34" charset="0"/>
                <a:cs typeface="Tahoma"/>
              </a:rPr>
              <a:t>Things which need to be </a:t>
            </a:r>
            <a:r>
              <a:rPr lang="en-GB" sz="1600" b="1" dirty="0">
                <a:latin typeface="Open Sans" panose="020B0606030504020204" pitchFamily="34" charset="0"/>
                <a:cs typeface="Tahoma"/>
              </a:rPr>
              <a:t>develop in Web/Mobile App Development Technology</a:t>
            </a:r>
          </a:p>
          <a:p>
            <a:pPr marL="812800" marR="359410" lvl="1" indent="-342900">
              <a:spcBef>
                <a:spcPts val="9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lang="en-GB" sz="1600" dirty="0">
                <a:latin typeface="Open Sans" panose="020B0606030504020204" pitchFamily="34" charset="0"/>
                <a:cs typeface="Tahoma"/>
              </a:rPr>
              <a:t>YR2 MS Visual Studio or MS PowerApps - Both connect seamlessly to SQL Server. </a:t>
            </a:r>
          </a:p>
          <a:p>
            <a:pPr marL="812800" marR="359410" lvl="1" indent="-342900">
              <a:spcBef>
                <a:spcPts val="9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lang="en-GB" sz="1600" dirty="0">
                <a:latin typeface="Open Sans" panose="020B0606030504020204" pitchFamily="34" charset="0"/>
                <a:cs typeface="Tahoma"/>
              </a:rPr>
              <a:t>Web/App Pages &amp; Forms used to present Related Data from the Database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32638" y="458560"/>
            <a:ext cx="8643575" cy="690574"/>
          </a:xfrm>
          <a:prstGeom prst="rect">
            <a:avLst/>
          </a:prstGeom>
        </p:spPr>
        <p:txBody>
          <a:bodyPr vert="horz" wrap="square" lIns="0" tIns="13335" rIns="0" bIns="0" rtlCol="0" anchor="b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Sources</a:t>
            </a:r>
            <a:r>
              <a:rPr spc="-45" dirty="0"/>
              <a:t> </a:t>
            </a:r>
            <a:r>
              <a:rPr spc="-5" dirty="0"/>
              <a:t>of</a:t>
            </a:r>
            <a:r>
              <a:rPr spc="-20" dirty="0"/>
              <a:t> </a:t>
            </a:r>
            <a:r>
              <a:rPr dirty="0"/>
              <a:t>design</a:t>
            </a:r>
            <a:r>
              <a:rPr spc="-30" dirty="0"/>
              <a:t> </a:t>
            </a:r>
            <a:r>
              <a:rPr lang="en-GB" spc="-30" dirty="0"/>
              <a:t>Entities (</a:t>
            </a:r>
            <a:r>
              <a:rPr dirty="0"/>
              <a:t>classes</a:t>
            </a:r>
            <a:r>
              <a:rPr lang="en-GB" dirty="0"/>
              <a:t>)</a:t>
            </a:r>
            <a:endParaRPr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06145" y="2487599"/>
            <a:ext cx="1679768" cy="2290147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4392263" y="3081529"/>
            <a:ext cx="1304925" cy="1076325"/>
            <a:chOff x="2967037" y="3576637"/>
            <a:chExt cx="1304925" cy="1076325"/>
          </a:xfrm>
        </p:grpSpPr>
        <p:sp>
          <p:nvSpPr>
            <p:cNvPr id="5" name="object 5"/>
            <p:cNvSpPr/>
            <p:nvPr/>
          </p:nvSpPr>
          <p:spPr>
            <a:xfrm>
              <a:off x="2971800" y="3581400"/>
              <a:ext cx="1066800" cy="838200"/>
            </a:xfrm>
            <a:custGeom>
              <a:avLst/>
              <a:gdLst/>
              <a:ahLst/>
              <a:cxnLst/>
              <a:rect l="l" t="t" r="r" b="b"/>
              <a:pathLst>
                <a:path w="1066800" h="838200">
                  <a:moveTo>
                    <a:pt x="457200" y="0"/>
                  </a:moveTo>
                  <a:lnTo>
                    <a:pt x="1066800" y="0"/>
                  </a:lnTo>
                  <a:lnTo>
                    <a:pt x="1066800" y="304800"/>
                  </a:lnTo>
                  <a:lnTo>
                    <a:pt x="457200" y="304800"/>
                  </a:lnTo>
                  <a:lnTo>
                    <a:pt x="457200" y="0"/>
                  </a:lnTo>
                  <a:close/>
                </a:path>
                <a:path w="1066800" h="838200">
                  <a:moveTo>
                    <a:pt x="0" y="533400"/>
                  </a:moveTo>
                  <a:lnTo>
                    <a:pt x="609600" y="533400"/>
                  </a:lnTo>
                  <a:lnTo>
                    <a:pt x="609600" y="838200"/>
                  </a:lnTo>
                  <a:lnTo>
                    <a:pt x="0" y="838200"/>
                  </a:lnTo>
                  <a:lnTo>
                    <a:pt x="0" y="5334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276600" y="3733800"/>
              <a:ext cx="152400" cy="381000"/>
            </a:xfrm>
            <a:custGeom>
              <a:avLst/>
              <a:gdLst/>
              <a:ahLst/>
              <a:cxnLst/>
              <a:rect l="l" t="t" r="r" b="b"/>
              <a:pathLst>
                <a:path w="152400" h="381000">
                  <a:moveTo>
                    <a:pt x="152400" y="0"/>
                  </a:moveTo>
                  <a:lnTo>
                    <a:pt x="0" y="0"/>
                  </a:lnTo>
                  <a:lnTo>
                    <a:pt x="0" y="38100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657600" y="4343400"/>
              <a:ext cx="609600" cy="304800"/>
            </a:xfrm>
            <a:custGeom>
              <a:avLst/>
              <a:gdLst/>
              <a:ahLst/>
              <a:cxnLst/>
              <a:rect l="l" t="t" r="r" b="b"/>
              <a:pathLst>
                <a:path w="609600" h="304800">
                  <a:moveTo>
                    <a:pt x="0" y="0"/>
                  </a:moveTo>
                  <a:lnTo>
                    <a:pt x="609600" y="0"/>
                  </a:lnTo>
                  <a:lnTo>
                    <a:pt x="6096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733800" y="3886200"/>
              <a:ext cx="228600" cy="457200"/>
            </a:xfrm>
            <a:custGeom>
              <a:avLst/>
              <a:gdLst/>
              <a:ahLst/>
              <a:cxnLst/>
              <a:rect l="l" t="t" r="r" b="b"/>
              <a:pathLst>
                <a:path w="228600" h="457200">
                  <a:moveTo>
                    <a:pt x="0" y="0"/>
                  </a:moveTo>
                  <a:lnTo>
                    <a:pt x="0" y="228600"/>
                  </a:lnTo>
                  <a:lnTo>
                    <a:pt x="228600" y="228600"/>
                  </a:lnTo>
                  <a:lnTo>
                    <a:pt x="228600" y="45720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3630263" y="3310129"/>
            <a:ext cx="619125" cy="1076325"/>
            <a:chOff x="2205037" y="3805237"/>
            <a:chExt cx="619125" cy="1076325"/>
          </a:xfrm>
        </p:grpSpPr>
        <p:sp>
          <p:nvSpPr>
            <p:cNvPr id="10" name="object 10"/>
            <p:cNvSpPr/>
            <p:nvPr/>
          </p:nvSpPr>
          <p:spPr>
            <a:xfrm>
              <a:off x="2209800" y="3810000"/>
              <a:ext cx="609600" cy="1066800"/>
            </a:xfrm>
            <a:custGeom>
              <a:avLst/>
              <a:gdLst/>
              <a:ahLst/>
              <a:cxnLst/>
              <a:rect l="l" t="t" r="r" b="b"/>
              <a:pathLst>
                <a:path w="609600" h="1066800">
                  <a:moveTo>
                    <a:pt x="457200" y="0"/>
                  </a:moveTo>
                  <a:lnTo>
                    <a:pt x="457200" y="266700"/>
                  </a:lnTo>
                  <a:lnTo>
                    <a:pt x="0" y="266700"/>
                  </a:lnTo>
                  <a:lnTo>
                    <a:pt x="0" y="800100"/>
                  </a:lnTo>
                  <a:lnTo>
                    <a:pt x="457200" y="800100"/>
                  </a:lnTo>
                  <a:lnTo>
                    <a:pt x="457200" y="1066800"/>
                  </a:lnTo>
                  <a:lnTo>
                    <a:pt x="609600" y="5334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FFCF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209800" y="3810000"/>
              <a:ext cx="609600" cy="1066800"/>
            </a:xfrm>
            <a:custGeom>
              <a:avLst/>
              <a:gdLst/>
              <a:ahLst/>
              <a:cxnLst/>
              <a:rect l="l" t="t" r="r" b="b"/>
              <a:pathLst>
                <a:path w="609600" h="1066800">
                  <a:moveTo>
                    <a:pt x="0" y="266700"/>
                  </a:moveTo>
                  <a:lnTo>
                    <a:pt x="457200" y="266700"/>
                  </a:lnTo>
                  <a:lnTo>
                    <a:pt x="457200" y="0"/>
                  </a:lnTo>
                  <a:lnTo>
                    <a:pt x="609600" y="533400"/>
                  </a:lnTo>
                  <a:lnTo>
                    <a:pt x="457200" y="1066800"/>
                  </a:lnTo>
                  <a:lnTo>
                    <a:pt x="457200" y="800100"/>
                  </a:lnTo>
                  <a:lnTo>
                    <a:pt x="0" y="800100"/>
                  </a:lnTo>
                  <a:lnTo>
                    <a:pt x="0" y="2667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6678263" y="2624329"/>
            <a:ext cx="2219325" cy="2295525"/>
            <a:chOff x="5253037" y="3119437"/>
            <a:chExt cx="2219325" cy="2295525"/>
          </a:xfrm>
        </p:grpSpPr>
        <p:sp>
          <p:nvSpPr>
            <p:cNvPr id="13" name="object 13"/>
            <p:cNvSpPr/>
            <p:nvPr/>
          </p:nvSpPr>
          <p:spPr>
            <a:xfrm>
              <a:off x="5715000" y="3657600"/>
              <a:ext cx="838200" cy="1066800"/>
            </a:xfrm>
            <a:custGeom>
              <a:avLst/>
              <a:gdLst/>
              <a:ahLst/>
              <a:cxnLst/>
              <a:rect l="l" t="t" r="r" b="b"/>
              <a:pathLst>
                <a:path w="838200" h="1066800">
                  <a:moveTo>
                    <a:pt x="0" y="0"/>
                  </a:moveTo>
                  <a:lnTo>
                    <a:pt x="609600" y="0"/>
                  </a:lnTo>
                  <a:lnTo>
                    <a:pt x="6096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  <a:path w="838200" h="1066800">
                  <a:moveTo>
                    <a:pt x="228600" y="762000"/>
                  </a:moveTo>
                  <a:lnTo>
                    <a:pt x="838200" y="762000"/>
                  </a:lnTo>
                  <a:lnTo>
                    <a:pt x="838200" y="1066800"/>
                  </a:lnTo>
                  <a:lnTo>
                    <a:pt x="228600" y="1066800"/>
                  </a:lnTo>
                  <a:lnTo>
                    <a:pt x="228600" y="7620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248400" y="4724400"/>
              <a:ext cx="228600" cy="152400"/>
            </a:xfrm>
            <a:custGeom>
              <a:avLst/>
              <a:gdLst/>
              <a:ahLst/>
              <a:cxnLst/>
              <a:rect l="l" t="t" r="r" b="b"/>
              <a:pathLst>
                <a:path w="228600" h="152400">
                  <a:moveTo>
                    <a:pt x="0" y="152400"/>
                  </a:moveTo>
                  <a:lnTo>
                    <a:pt x="114300" y="0"/>
                  </a:lnTo>
                  <a:lnTo>
                    <a:pt x="228600" y="152400"/>
                  </a:lnTo>
                  <a:lnTo>
                    <a:pt x="0" y="1524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638800" y="5105400"/>
              <a:ext cx="609600" cy="304800"/>
            </a:xfrm>
            <a:custGeom>
              <a:avLst/>
              <a:gdLst/>
              <a:ahLst/>
              <a:cxnLst/>
              <a:rect l="l" t="t" r="r" b="b"/>
              <a:pathLst>
                <a:path w="609600" h="304800">
                  <a:moveTo>
                    <a:pt x="0" y="0"/>
                  </a:moveTo>
                  <a:lnTo>
                    <a:pt x="609600" y="0"/>
                  </a:lnTo>
                  <a:lnTo>
                    <a:pt x="6096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943600" y="4876800"/>
              <a:ext cx="419100" cy="228600"/>
            </a:xfrm>
            <a:custGeom>
              <a:avLst/>
              <a:gdLst/>
              <a:ahLst/>
              <a:cxnLst/>
              <a:rect l="l" t="t" r="r" b="b"/>
              <a:pathLst>
                <a:path w="419100" h="228600">
                  <a:moveTo>
                    <a:pt x="0" y="228600"/>
                  </a:moveTo>
                  <a:lnTo>
                    <a:pt x="0" y="114300"/>
                  </a:lnTo>
                  <a:lnTo>
                    <a:pt x="419100" y="114300"/>
                  </a:lnTo>
                  <a:lnTo>
                    <a:pt x="419100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477000" y="5105400"/>
              <a:ext cx="609600" cy="304800"/>
            </a:xfrm>
            <a:custGeom>
              <a:avLst/>
              <a:gdLst/>
              <a:ahLst/>
              <a:cxnLst/>
              <a:rect l="l" t="t" r="r" b="b"/>
              <a:pathLst>
                <a:path w="609600" h="304800">
                  <a:moveTo>
                    <a:pt x="0" y="0"/>
                  </a:moveTo>
                  <a:lnTo>
                    <a:pt x="609600" y="0"/>
                  </a:lnTo>
                  <a:lnTo>
                    <a:pt x="6096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362700" y="4876800"/>
              <a:ext cx="419100" cy="228600"/>
            </a:xfrm>
            <a:custGeom>
              <a:avLst/>
              <a:gdLst/>
              <a:ahLst/>
              <a:cxnLst/>
              <a:rect l="l" t="t" r="r" b="b"/>
              <a:pathLst>
                <a:path w="419100" h="228600">
                  <a:moveTo>
                    <a:pt x="419100" y="228600"/>
                  </a:moveTo>
                  <a:lnTo>
                    <a:pt x="419100" y="114300"/>
                  </a:lnTo>
                  <a:lnTo>
                    <a:pt x="0" y="114300"/>
                  </a:lnTo>
                  <a:lnTo>
                    <a:pt x="0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019800" y="3962400"/>
              <a:ext cx="228600" cy="457200"/>
            </a:xfrm>
            <a:custGeom>
              <a:avLst/>
              <a:gdLst/>
              <a:ahLst/>
              <a:cxnLst/>
              <a:rect l="l" t="t" r="r" b="b"/>
              <a:pathLst>
                <a:path w="228600" h="457200">
                  <a:moveTo>
                    <a:pt x="0" y="0"/>
                  </a:moveTo>
                  <a:lnTo>
                    <a:pt x="0" y="228600"/>
                  </a:lnTo>
                  <a:lnTo>
                    <a:pt x="228600" y="228600"/>
                  </a:lnTo>
                  <a:lnTo>
                    <a:pt x="228600" y="45720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715000" y="3124200"/>
              <a:ext cx="609600" cy="304800"/>
            </a:xfrm>
            <a:custGeom>
              <a:avLst/>
              <a:gdLst/>
              <a:ahLst/>
              <a:cxnLst/>
              <a:rect l="l" t="t" r="r" b="b"/>
              <a:pathLst>
                <a:path w="609600" h="304800">
                  <a:moveTo>
                    <a:pt x="0" y="0"/>
                  </a:moveTo>
                  <a:lnTo>
                    <a:pt x="609600" y="0"/>
                  </a:lnTo>
                  <a:lnTo>
                    <a:pt x="6096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019800" y="3429000"/>
              <a:ext cx="0" cy="228600"/>
            </a:xfrm>
            <a:custGeom>
              <a:avLst/>
              <a:gdLst/>
              <a:ahLst/>
              <a:cxnLst/>
              <a:rect l="l" t="t" r="r" b="b"/>
              <a:pathLst>
                <a:path h="228600">
                  <a:moveTo>
                    <a:pt x="0" y="228600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858000" y="3810000"/>
              <a:ext cx="609600" cy="1066800"/>
            </a:xfrm>
            <a:custGeom>
              <a:avLst/>
              <a:gdLst/>
              <a:ahLst/>
              <a:cxnLst/>
              <a:rect l="l" t="t" r="r" b="b"/>
              <a:pathLst>
                <a:path w="609600" h="1066800">
                  <a:moveTo>
                    <a:pt x="152400" y="0"/>
                  </a:moveTo>
                  <a:lnTo>
                    <a:pt x="0" y="533400"/>
                  </a:lnTo>
                  <a:lnTo>
                    <a:pt x="152400" y="1066800"/>
                  </a:lnTo>
                  <a:lnTo>
                    <a:pt x="152400" y="800100"/>
                  </a:lnTo>
                  <a:lnTo>
                    <a:pt x="609600" y="800100"/>
                  </a:lnTo>
                  <a:lnTo>
                    <a:pt x="609600" y="266700"/>
                  </a:lnTo>
                  <a:lnTo>
                    <a:pt x="152400" y="266700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FFCF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858000" y="3810000"/>
              <a:ext cx="609600" cy="1066800"/>
            </a:xfrm>
            <a:custGeom>
              <a:avLst/>
              <a:gdLst/>
              <a:ahLst/>
              <a:cxnLst/>
              <a:rect l="l" t="t" r="r" b="b"/>
              <a:pathLst>
                <a:path w="609600" h="1066800">
                  <a:moveTo>
                    <a:pt x="609600" y="266700"/>
                  </a:moveTo>
                  <a:lnTo>
                    <a:pt x="152400" y="266700"/>
                  </a:lnTo>
                  <a:lnTo>
                    <a:pt x="152400" y="0"/>
                  </a:lnTo>
                  <a:lnTo>
                    <a:pt x="0" y="533400"/>
                  </a:lnTo>
                  <a:lnTo>
                    <a:pt x="152400" y="1066800"/>
                  </a:lnTo>
                  <a:lnTo>
                    <a:pt x="152400" y="800100"/>
                  </a:lnTo>
                  <a:lnTo>
                    <a:pt x="609600" y="800100"/>
                  </a:lnTo>
                  <a:lnTo>
                    <a:pt x="609600" y="2667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410200" y="3733800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0" y="76200"/>
                  </a:moveTo>
                  <a:lnTo>
                    <a:pt x="5987" y="46537"/>
                  </a:lnTo>
                  <a:lnTo>
                    <a:pt x="22317" y="22317"/>
                  </a:lnTo>
                  <a:lnTo>
                    <a:pt x="46537" y="5987"/>
                  </a:lnTo>
                  <a:lnTo>
                    <a:pt x="76200" y="0"/>
                  </a:lnTo>
                  <a:lnTo>
                    <a:pt x="105862" y="5987"/>
                  </a:lnTo>
                  <a:lnTo>
                    <a:pt x="130082" y="22317"/>
                  </a:lnTo>
                  <a:lnTo>
                    <a:pt x="146412" y="46537"/>
                  </a:lnTo>
                  <a:lnTo>
                    <a:pt x="152400" y="76200"/>
                  </a:lnTo>
                  <a:lnTo>
                    <a:pt x="146412" y="105862"/>
                  </a:lnTo>
                  <a:lnTo>
                    <a:pt x="130082" y="130082"/>
                  </a:lnTo>
                  <a:lnTo>
                    <a:pt x="105862" y="146412"/>
                  </a:lnTo>
                  <a:lnTo>
                    <a:pt x="76200" y="152400"/>
                  </a:lnTo>
                  <a:lnTo>
                    <a:pt x="46537" y="146412"/>
                  </a:lnTo>
                  <a:lnTo>
                    <a:pt x="22317" y="130082"/>
                  </a:lnTo>
                  <a:lnTo>
                    <a:pt x="5987" y="105862"/>
                  </a:lnTo>
                  <a:lnTo>
                    <a:pt x="0" y="762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562600" y="3810000"/>
              <a:ext cx="152400" cy="0"/>
            </a:xfrm>
            <a:custGeom>
              <a:avLst/>
              <a:gdLst/>
              <a:ahLst/>
              <a:cxnLst/>
              <a:rect l="l" t="t" r="r" b="b"/>
              <a:pathLst>
                <a:path w="152400">
                  <a:moveTo>
                    <a:pt x="0" y="0"/>
                  </a:moveTo>
                  <a:lnTo>
                    <a:pt x="152400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335819" y="3833536"/>
              <a:ext cx="301625" cy="127000"/>
            </a:xfrm>
            <a:custGeom>
              <a:avLst/>
              <a:gdLst/>
              <a:ahLst/>
              <a:cxnLst/>
              <a:rect l="l" t="t" r="r" b="b"/>
              <a:pathLst>
                <a:path w="301625" h="127000">
                  <a:moveTo>
                    <a:pt x="0" y="0"/>
                  </a:moveTo>
                  <a:lnTo>
                    <a:pt x="12904" y="41888"/>
                  </a:lnTo>
                  <a:lnTo>
                    <a:pt x="36387" y="77410"/>
                  </a:lnTo>
                  <a:lnTo>
                    <a:pt x="68476" y="104875"/>
                  </a:lnTo>
                  <a:lnTo>
                    <a:pt x="107199" y="122590"/>
                  </a:lnTo>
                  <a:lnTo>
                    <a:pt x="136767" y="126868"/>
                  </a:lnTo>
                  <a:lnTo>
                    <a:pt x="107193" y="122586"/>
                  </a:lnTo>
                  <a:lnTo>
                    <a:pt x="68473" y="104869"/>
                  </a:lnTo>
                  <a:lnTo>
                    <a:pt x="36386" y="77407"/>
                  </a:lnTo>
                  <a:lnTo>
                    <a:pt x="12904" y="41887"/>
                  </a:lnTo>
                  <a:lnTo>
                    <a:pt x="0" y="0"/>
                  </a:lnTo>
                  <a:close/>
                </a:path>
                <a:path w="301625" h="127000">
                  <a:moveTo>
                    <a:pt x="301142" y="0"/>
                  </a:moveTo>
                  <a:lnTo>
                    <a:pt x="288237" y="41888"/>
                  </a:lnTo>
                  <a:lnTo>
                    <a:pt x="264752" y="77410"/>
                  </a:lnTo>
                  <a:lnTo>
                    <a:pt x="232659" y="104875"/>
                  </a:lnTo>
                  <a:lnTo>
                    <a:pt x="193921" y="122590"/>
                  </a:lnTo>
                  <a:lnTo>
                    <a:pt x="164387" y="126867"/>
                  </a:lnTo>
                  <a:lnTo>
                    <a:pt x="193959" y="122586"/>
                  </a:lnTo>
                  <a:lnTo>
                    <a:pt x="232674" y="104869"/>
                  </a:lnTo>
                  <a:lnTo>
                    <a:pt x="264758" y="77407"/>
                  </a:lnTo>
                  <a:lnTo>
                    <a:pt x="288238" y="41887"/>
                  </a:lnTo>
                  <a:lnTo>
                    <a:pt x="301142" y="0"/>
                  </a:lnTo>
                  <a:close/>
                </a:path>
              </a:pathLst>
            </a:custGeom>
            <a:solidFill>
              <a:srgbClr val="00E4A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335819" y="3833536"/>
              <a:ext cx="301625" cy="128905"/>
            </a:xfrm>
            <a:custGeom>
              <a:avLst/>
              <a:gdLst/>
              <a:ahLst/>
              <a:cxnLst/>
              <a:rect l="l" t="t" r="r" b="b"/>
              <a:pathLst>
                <a:path w="301625" h="128904">
                  <a:moveTo>
                    <a:pt x="0" y="0"/>
                  </a:moveTo>
                  <a:lnTo>
                    <a:pt x="12904" y="41888"/>
                  </a:lnTo>
                  <a:lnTo>
                    <a:pt x="36387" y="77410"/>
                  </a:lnTo>
                  <a:lnTo>
                    <a:pt x="68476" y="104875"/>
                  </a:lnTo>
                  <a:lnTo>
                    <a:pt x="107199" y="122590"/>
                  </a:lnTo>
                  <a:lnTo>
                    <a:pt x="150583" y="128866"/>
                  </a:lnTo>
                  <a:lnTo>
                    <a:pt x="193955" y="122586"/>
                  </a:lnTo>
                  <a:lnTo>
                    <a:pt x="232671" y="104869"/>
                  </a:lnTo>
                  <a:lnTo>
                    <a:pt x="264756" y="77407"/>
                  </a:lnTo>
                  <a:lnTo>
                    <a:pt x="288238" y="41887"/>
                  </a:lnTo>
                  <a:lnTo>
                    <a:pt x="301142" y="0"/>
                  </a:lnTo>
                  <a:lnTo>
                    <a:pt x="288238" y="41888"/>
                  </a:lnTo>
                  <a:lnTo>
                    <a:pt x="264755" y="77410"/>
                  </a:lnTo>
                  <a:lnTo>
                    <a:pt x="232668" y="104875"/>
                  </a:lnTo>
                  <a:lnTo>
                    <a:pt x="193949" y="122590"/>
                  </a:lnTo>
                  <a:lnTo>
                    <a:pt x="150571" y="128866"/>
                  </a:lnTo>
                  <a:lnTo>
                    <a:pt x="107193" y="122586"/>
                  </a:lnTo>
                  <a:lnTo>
                    <a:pt x="68473" y="104869"/>
                  </a:lnTo>
                  <a:lnTo>
                    <a:pt x="36386" y="77407"/>
                  </a:lnTo>
                  <a:lnTo>
                    <a:pt x="12904" y="41887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5257800" y="4191000"/>
              <a:ext cx="609600" cy="304800"/>
            </a:xfrm>
            <a:custGeom>
              <a:avLst/>
              <a:gdLst/>
              <a:ahLst/>
              <a:cxnLst/>
              <a:rect l="l" t="t" r="r" b="b"/>
              <a:pathLst>
                <a:path w="609600" h="304800">
                  <a:moveTo>
                    <a:pt x="0" y="0"/>
                  </a:moveTo>
                  <a:lnTo>
                    <a:pt x="609600" y="0"/>
                  </a:lnTo>
                  <a:lnTo>
                    <a:pt x="6096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486400" y="3962400"/>
              <a:ext cx="0" cy="228600"/>
            </a:xfrm>
            <a:custGeom>
              <a:avLst/>
              <a:gdLst/>
              <a:ahLst/>
              <a:cxnLst/>
              <a:rect l="l" t="t" r="r" b="b"/>
              <a:pathLst>
                <a:path h="228600">
                  <a:moveTo>
                    <a:pt x="0" y="0"/>
                  </a:moveTo>
                  <a:lnTo>
                    <a:pt x="0" y="22860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0" name="object 30"/>
          <p:cNvGrpSpPr/>
          <p:nvPr/>
        </p:nvGrpSpPr>
        <p:grpSpPr>
          <a:xfrm>
            <a:off x="5840063" y="3310129"/>
            <a:ext cx="619125" cy="1076325"/>
            <a:chOff x="4414837" y="3805237"/>
            <a:chExt cx="619125" cy="1076325"/>
          </a:xfrm>
        </p:grpSpPr>
        <p:sp>
          <p:nvSpPr>
            <p:cNvPr id="31" name="object 31"/>
            <p:cNvSpPr/>
            <p:nvPr/>
          </p:nvSpPr>
          <p:spPr>
            <a:xfrm>
              <a:off x="4419600" y="3810000"/>
              <a:ext cx="609600" cy="1066800"/>
            </a:xfrm>
            <a:custGeom>
              <a:avLst/>
              <a:gdLst/>
              <a:ahLst/>
              <a:cxnLst/>
              <a:rect l="l" t="t" r="r" b="b"/>
              <a:pathLst>
                <a:path w="609600" h="1066800">
                  <a:moveTo>
                    <a:pt x="457200" y="0"/>
                  </a:moveTo>
                  <a:lnTo>
                    <a:pt x="457200" y="266700"/>
                  </a:lnTo>
                  <a:lnTo>
                    <a:pt x="0" y="266700"/>
                  </a:lnTo>
                  <a:lnTo>
                    <a:pt x="0" y="800100"/>
                  </a:lnTo>
                  <a:lnTo>
                    <a:pt x="457200" y="800100"/>
                  </a:lnTo>
                  <a:lnTo>
                    <a:pt x="457200" y="1066800"/>
                  </a:lnTo>
                  <a:lnTo>
                    <a:pt x="609600" y="5334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FFCF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419600" y="3810000"/>
              <a:ext cx="609600" cy="1066800"/>
            </a:xfrm>
            <a:custGeom>
              <a:avLst/>
              <a:gdLst/>
              <a:ahLst/>
              <a:cxnLst/>
              <a:rect l="l" t="t" r="r" b="b"/>
              <a:pathLst>
                <a:path w="609600" h="1066800">
                  <a:moveTo>
                    <a:pt x="0" y="266700"/>
                  </a:moveTo>
                  <a:lnTo>
                    <a:pt x="457200" y="266700"/>
                  </a:lnTo>
                  <a:lnTo>
                    <a:pt x="457200" y="0"/>
                  </a:lnTo>
                  <a:lnTo>
                    <a:pt x="609600" y="533400"/>
                  </a:lnTo>
                  <a:lnTo>
                    <a:pt x="457200" y="1066800"/>
                  </a:lnTo>
                  <a:lnTo>
                    <a:pt x="457200" y="800100"/>
                  </a:lnTo>
                  <a:lnTo>
                    <a:pt x="0" y="800100"/>
                  </a:lnTo>
                  <a:lnTo>
                    <a:pt x="0" y="2667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3" name="object 33"/>
          <p:cNvGrpSpPr/>
          <p:nvPr/>
        </p:nvGrpSpPr>
        <p:grpSpPr>
          <a:xfrm>
            <a:off x="8969735" y="2344620"/>
            <a:ext cx="1437640" cy="1029335"/>
            <a:chOff x="7544510" y="2839728"/>
            <a:chExt cx="1437640" cy="1029335"/>
          </a:xfrm>
        </p:grpSpPr>
        <p:pic>
          <p:nvPicPr>
            <p:cNvPr id="34" name="object 3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324313" y="2839728"/>
              <a:ext cx="249706" cy="228815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7988605" y="3017291"/>
              <a:ext cx="991869" cy="488315"/>
            </a:xfrm>
            <a:custGeom>
              <a:avLst/>
              <a:gdLst/>
              <a:ahLst/>
              <a:cxnLst/>
              <a:rect l="l" t="t" r="r" b="b"/>
              <a:pathLst>
                <a:path w="991870" h="488314">
                  <a:moveTo>
                    <a:pt x="369519" y="28371"/>
                  </a:moveTo>
                  <a:lnTo>
                    <a:pt x="270738" y="8242"/>
                  </a:lnTo>
                  <a:lnTo>
                    <a:pt x="226834" y="12814"/>
                  </a:lnTo>
                  <a:lnTo>
                    <a:pt x="149999" y="0"/>
                  </a:lnTo>
                  <a:lnTo>
                    <a:pt x="0" y="4584"/>
                  </a:lnTo>
                  <a:lnTo>
                    <a:pt x="16459" y="196786"/>
                  </a:lnTo>
                  <a:lnTo>
                    <a:pt x="214947" y="285559"/>
                  </a:lnTo>
                  <a:lnTo>
                    <a:pt x="321043" y="201358"/>
                  </a:lnTo>
                  <a:lnTo>
                    <a:pt x="327444" y="151015"/>
                  </a:lnTo>
                  <a:lnTo>
                    <a:pt x="366776" y="123558"/>
                  </a:lnTo>
                  <a:lnTo>
                    <a:pt x="369519" y="28371"/>
                  </a:lnTo>
                  <a:close/>
                </a:path>
                <a:path w="991870" h="488314">
                  <a:moveTo>
                    <a:pt x="991501" y="84201"/>
                  </a:moveTo>
                  <a:lnTo>
                    <a:pt x="837831" y="52171"/>
                  </a:lnTo>
                  <a:lnTo>
                    <a:pt x="767410" y="58585"/>
                  </a:lnTo>
                  <a:lnTo>
                    <a:pt x="648500" y="38442"/>
                  </a:lnTo>
                  <a:lnTo>
                    <a:pt x="413423" y="45770"/>
                  </a:lnTo>
                  <a:lnTo>
                    <a:pt x="446354" y="351459"/>
                  </a:lnTo>
                  <a:lnTo>
                    <a:pt x="748195" y="487832"/>
                  </a:lnTo>
                  <a:lnTo>
                    <a:pt x="915581" y="356044"/>
                  </a:lnTo>
                  <a:lnTo>
                    <a:pt x="924725" y="276415"/>
                  </a:lnTo>
                  <a:lnTo>
                    <a:pt x="987844" y="233387"/>
                  </a:lnTo>
                  <a:lnTo>
                    <a:pt x="991501" y="8420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371840" y="3077705"/>
              <a:ext cx="610235" cy="607060"/>
            </a:xfrm>
            <a:custGeom>
              <a:avLst/>
              <a:gdLst/>
              <a:ahLst/>
              <a:cxnLst/>
              <a:rect l="l" t="t" r="r" b="b"/>
              <a:pathLst>
                <a:path w="610234" h="607060">
                  <a:moveTo>
                    <a:pt x="610082" y="272745"/>
                  </a:moveTo>
                  <a:lnTo>
                    <a:pt x="512483" y="254990"/>
                  </a:lnTo>
                  <a:lnTo>
                    <a:pt x="516788" y="194030"/>
                  </a:lnTo>
                  <a:lnTo>
                    <a:pt x="571665" y="156502"/>
                  </a:lnTo>
                  <a:lnTo>
                    <a:pt x="580809" y="42100"/>
                  </a:lnTo>
                  <a:lnTo>
                    <a:pt x="457327" y="16471"/>
                  </a:lnTo>
                  <a:lnTo>
                    <a:pt x="368604" y="18300"/>
                  </a:lnTo>
                  <a:lnTo>
                    <a:pt x="263423" y="0"/>
                  </a:lnTo>
                  <a:lnTo>
                    <a:pt x="64020" y="5486"/>
                  </a:lnTo>
                  <a:lnTo>
                    <a:pt x="82778" y="263194"/>
                  </a:lnTo>
                  <a:lnTo>
                    <a:pt x="0" y="297459"/>
                  </a:lnTo>
                  <a:lnTo>
                    <a:pt x="5486" y="418274"/>
                  </a:lnTo>
                  <a:lnTo>
                    <a:pt x="391477" y="606806"/>
                  </a:lnTo>
                  <a:lnTo>
                    <a:pt x="605510" y="350545"/>
                  </a:lnTo>
                  <a:lnTo>
                    <a:pt x="610082" y="27274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466968" y="3108814"/>
              <a:ext cx="273685" cy="316865"/>
            </a:xfrm>
            <a:custGeom>
              <a:avLst/>
              <a:gdLst/>
              <a:ahLst/>
              <a:cxnLst/>
              <a:rect l="l" t="t" r="r" b="b"/>
              <a:pathLst>
                <a:path w="273684" h="316864">
                  <a:moveTo>
                    <a:pt x="0" y="0"/>
                  </a:moveTo>
                  <a:lnTo>
                    <a:pt x="15549" y="234304"/>
                  </a:lnTo>
                  <a:lnTo>
                    <a:pt x="266169" y="316679"/>
                  </a:lnTo>
                  <a:lnTo>
                    <a:pt x="273486" y="631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766063" y="3156406"/>
              <a:ext cx="98425" cy="246379"/>
            </a:xfrm>
            <a:custGeom>
              <a:avLst/>
              <a:gdLst/>
              <a:ahLst/>
              <a:cxnLst/>
              <a:rect l="l" t="t" r="r" b="b"/>
              <a:pathLst>
                <a:path w="98425" h="246379">
                  <a:moveTo>
                    <a:pt x="97870" y="0"/>
                  </a:moveTo>
                  <a:lnTo>
                    <a:pt x="3657" y="20135"/>
                  </a:lnTo>
                  <a:lnTo>
                    <a:pt x="0" y="246203"/>
                  </a:lnTo>
                  <a:lnTo>
                    <a:pt x="85064" y="172983"/>
                  </a:lnTo>
                  <a:lnTo>
                    <a:pt x="97870" y="0"/>
                  </a:lnTo>
                  <a:close/>
                </a:path>
              </a:pathLst>
            </a:custGeom>
            <a:solidFill>
              <a:srgbClr val="3F3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508124" y="3169221"/>
              <a:ext cx="184785" cy="188595"/>
            </a:xfrm>
            <a:custGeom>
              <a:avLst/>
              <a:gdLst/>
              <a:ahLst/>
              <a:cxnLst/>
              <a:rect l="l" t="t" r="r" b="b"/>
              <a:pathLst>
                <a:path w="184784" h="188595">
                  <a:moveTo>
                    <a:pt x="0" y="0"/>
                  </a:moveTo>
                  <a:lnTo>
                    <a:pt x="4573" y="136372"/>
                  </a:lnTo>
                  <a:lnTo>
                    <a:pt x="183848" y="188541"/>
                  </a:lnTo>
                  <a:lnTo>
                    <a:pt x="184763" y="411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8412082" y="3392542"/>
              <a:ext cx="329565" cy="233045"/>
            </a:xfrm>
            <a:custGeom>
              <a:avLst/>
              <a:gdLst/>
              <a:ahLst/>
              <a:cxnLst/>
              <a:rect l="l" t="t" r="r" b="b"/>
              <a:pathLst>
                <a:path w="329565" h="233045">
                  <a:moveTo>
                    <a:pt x="0" y="0"/>
                  </a:moveTo>
                  <a:lnTo>
                    <a:pt x="4573" y="84204"/>
                  </a:lnTo>
                  <a:lnTo>
                    <a:pt x="329282" y="232475"/>
                  </a:lnTo>
                  <a:lnTo>
                    <a:pt x="327453" y="1281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8534641" y="3097834"/>
              <a:ext cx="398145" cy="499109"/>
            </a:xfrm>
            <a:custGeom>
              <a:avLst/>
              <a:gdLst/>
              <a:ahLst/>
              <a:cxnLst/>
              <a:rect l="l" t="t" r="r" b="b"/>
              <a:pathLst>
                <a:path w="398145" h="499110">
                  <a:moveTo>
                    <a:pt x="284467" y="34785"/>
                  </a:moveTo>
                  <a:lnTo>
                    <a:pt x="102438" y="914"/>
                  </a:lnTo>
                  <a:lnTo>
                    <a:pt x="0" y="0"/>
                  </a:lnTo>
                  <a:lnTo>
                    <a:pt x="203974" y="46685"/>
                  </a:lnTo>
                  <a:lnTo>
                    <a:pt x="284467" y="34785"/>
                  </a:lnTo>
                  <a:close/>
                </a:path>
                <a:path w="398145" h="499110">
                  <a:moveTo>
                    <a:pt x="397878" y="281901"/>
                  </a:moveTo>
                  <a:lnTo>
                    <a:pt x="235064" y="403631"/>
                  </a:lnTo>
                  <a:lnTo>
                    <a:pt x="235064" y="498817"/>
                  </a:lnTo>
                  <a:lnTo>
                    <a:pt x="391477" y="323088"/>
                  </a:lnTo>
                  <a:lnTo>
                    <a:pt x="397878" y="281901"/>
                  </a:lnTo>
                  <a:close/>
                </a:path>
              </a:pathLst>
            </a:custGeom>
            <a:solidFill>
              <a:srgbClr val="3D3D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8438602" y="3372408"/>
              <a:ext cx="307340" cy="114935"/>
            </a:xfrm>
            <a:custGeom>
              <a:avLst/>
              <a:gdLst/>
              <a:ahLst/>
              <a:cxnLst/>
              <a:rect l="l" t="t" r="r" b="b"/>
              <a:pathLst>
                <a:path w="307340" h="114935">
                  <a:moveTo>
                    <a:pt x="18294" y="0"/>
                  </a:moveTo>
                  <a:lnTo>
                    <a:pt x="0" y="4574"/>
                  </a:lnTo>
                  <a:lnTo>
                    <a:pt x="307331" y="114405"/>
                  </a:lnTo>
                  <a:lnTo>
                    <a:pt x="305501" y="90609"/>
                  </a:lnTo>
                  <a:lnTo>
                    <a:pt x="18294" y="0"/>
                  </a:lnTo>
                  <a:close/>
                </a:path>
              </a:pathLst>
            </a:custGeom>
            <a:solidFill>
              <a:srgbClr val="3F3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3" name="object 4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508114" y="3169220"/>
              <a:ext cx="184763" cy="188543"/>
            </a:xfrm>
            <a:prstGeom prst="rect">
              <a:avLst/>
            </a:prstGeom>
          </p:spPr>
        </p:pic>
        <p:sp>
          <p:nvSpPr>
            <p:cNvPr id="44" name="object 44"/>
            <p:cNvSpPr/>
            <p:nvPr/>
          </p:nvSpPr>
          <p:spPr>
            <a:xfrm>
              <a:off x="8412071" y="3392543"/>
              <a:ext cx="327660" cy="128270"/>
            </a:xfrm>
            <a:custGeom>
              <a:avLst/>
              <a:gdLst/>
              <a:ahLst/>
              <a:cxnLst/>
              <a:rect l="l" t="t" r="r" b="b"/>
              <a:pathLst>
                <a:path w="327659" h="128270">
                  <a:moveTo>
                    <a:pt x="0" y="0"/>
                  </a:moveTo>
                  <a:lnTo>
                    <a:pt x="1832" y="39355"/>
                  </a:lnTo>
                  <a:lnTo>
                    <a:pt x="327454" y="1281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972108" y="3029191"/>
              <a:ext cx="752475" cy="523875"/>
            </a:xfrm>
            <a:custGeom>
              <a:avLst/>
              <a:gdLst/>
              <a:ahLst/>
              <a:cxnLst/>
              <a:rect l="l" t="t" r="r" b="b"/>
              <a:pathLst>
                <a:path w="752475" h="523875">
                  <a:moveTo>
                    <a:pt x="370433" y="173901"/>
                  </a:moveTo>
                  <a:lnTo>
                    <a:pt x="321678" y="165265"/>
                  </a:lnTo>
                  <a:lnTo>
                    <a:pt x="324700" y="124472"/>
                  </a:lnTo>
                  <a:lnTo>
                    <a:pt x="359460" y="99771"/>
                  </a:lnTo>
                  <a:lnTo>
                    <a:pt x="365861" y="28371"/>
                  </a:lnTo>
                  <a:lnTo>
                    <a:pt x="286283" y="10985"/>
                  </a:lnTo>
                  <a:lnTo>
                    <a:pt x="229577" y="11899"/>
                  </a:lnTo>
                  <a:lnTo>
                    <a:pt x="161886" y="0"/>
                  </a:lnTo>
                  <a:lnTo>
                    <a:pt x="32004" y="3657"/>
                  </a:lnTo>
                  <a:lnTo>
                    <a:pt x="44970" y="171602"/>
                  </a:lnTo>
                  <a:lnTo>
                    <a:pt x="0" y="190373"/>
                  </a:lnTo>
                  <a:lnTo>
                    <a:pt x="3657" y="263601"/>
                  </a:lnTo>
                  <a:lnTo>
                    <a:pt x="239636" y="374345"/>
                  </a:lnTo>
                  <a:lnTo>
                    <a:pt x="367690" y="221488"/>
                  </a:lnTo>
                  <a:lnTo>
                    <a:pt x="370433" y="173901"/>
                  </a:lnTo>
                  <a:close/>
                </a:path>
                <a:path w="752475" h="523875">
                  <a:moveTo>
                    <a:pt x="496671" y="401802"/>
                  </a:moveTo>
                  <a:lnTo>
                    <a:pt x="495757" y="398132"/>
                  </a:lnTo>
                  <a:lnTo>
                    <a:pt x="492099" y="392645"/>
                  </a:lnTo>
                  <a:lnTo>
                    <a:pt x="488429" y="391731"/>
                  </a:lnTo>
                  <a:lnTo>
                    <a:pt x="484771" y="392645"/>
                  </a:lnTo>
                  <a:lnTo>
                    <a:pt x="481114" y="394474"/>
                  </a:lnTo>
                  <a:lnTo>
                    <a:pt x="479285" y="397217"/>
                  </a:lnTo>
                  <a:lnTo>
                    <a:pt x="478370" y="400888"/>
                  </a:lnTo>
                  <a:lnTo>
                    <a:pt x="479285" y="404545"/>
                  </a:lnTo>
                  <a:lnTo>
                    <a:pt x="481114" y="407289"/>
                  </a:lnTo>
                  <a:lnTo>
                    <a:pt x="483857" y="410032"/>
                  </a:lnTo>
                  <a:lnTo>
                    <a:pt x="487514" y="410946"/>
                  </a:lnTo>
                  <a:lnTo>
                    <a:pt x="491172" y="410032"/>
                  </a:lnTo>
                  <a:lnTo>
                    <a:pt x="493928" y="408203"/>
                  </a:lnTo>
                  <a:lnTo>
                    <a:pt x="495757" y="405460"/>
                  </a:lnTo>
                  <a:lnTo>
                    <a:pt x="496671" y="401802"/>
                  </a:lnTo>
                  <a:close/>
                </a:path>
                <a:path w="752475" h="523875">
                  <a:moveTo>
                    <a:pt x="719848" y="345059"/>
                  </a:moveTo>
                  <a:lnTo>
                    <a:pt x="687832" y="334987"/>
                  </a:lnTo>
                  <a:lnTo>
                    <a:pt x="686917" y="344144"/>
                  </a:lnTo>
                  <a:lnTo>
                    <a:pt x="719848" y="352374"/>
                  </a:lnTo>
                  <a:lnTo>
                    <a:pt x="719848" y="345059"/>
                  </a:lnTo>
                  <a:close/>
                </a:path>
                <a:path w="752475" h="523875">
                  <a:moveTo>
                    <a:pt x="751865" y="507961"/>
                  </a:moveTo>
                  <a:lnTo>
                    <a:pt x="672287" y="475932"/>
                  </a:lnTo>
                  <a:lnTo>
                    <a:pt x="671372" y="487832"/>
                  </a:lnTo>
                  <a:lnTo>
                    <a:pt x="751865" y="523532"/>
                  </a:lnTo>
                  <a:lnTo>
                    <a:pt x="751865" y="50796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6" name="object 4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989470" y="3042916"/>
              <a:ext cx="335691" cy="335897"/>
            </a:xfrm>
            <a:prstGeom prst="rect">
              <a:avLst/>
            </a:prstGeom>
          </p:spPr>
        </p:pic>
        <p:sp>
          <p:nvSpPr>
            <p:cNvPr id="47" name="object 47"/>
            <p:cNvSpPr/>
            <p:nvPr/>
          </p:nvSpPr>
          <p:spPr>
            <a:xfrm>
              <a:off x="7660181" y="3049321"/>
              <a:ext cx="280035" cy="179705"/>
            </a:xfrm>
            <a:custGeom>
              <a:avLst/>
              <a:gdLst/>
              <a:ahLst/>
              <a:cxnLst/>
              <a:rect l="l" t="t" r="r" b="b"/>
              <a:pathLst>
                <a:path w="280034" h="179705">
                  <a:moveTo>
                    <a:pt x="104272" y="0"/>
                  </a:moveTo>
                  <a:lnTo>
                    <a:pt x="0" y="43016"/>
                  </a:lnTo>
                  <a:lnTo>
                    <a:pt x="3657" y="97018"/>
                  </a:lnTo>
                  <a:lnTo>
                    <a:pt x="180190" y="179391"/>
                  </a:lnTo>
                  <a:lnTo>
                    <a:pt x="278061" y="64983"/>
                  </a:lnTo>
                  <a:lnTo>
                    <a:pt x="279889" y="30203"/>
                  </a:lnTo>
                  <a:lnTo>
                    <a:pt x="10427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8" name="object 4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673883" y="2950475"/>
              <a:ext cx="347570" cy="260847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294026" y="3251592"/>
              <a:ext cx="166470" cy="70475"/>
            </a:xfrm>
            <a:prstGeom prst="rect">
              <a:avLst/>
            </a:prstGeom>
          </p:spPr>
        </p:pic>
        <p:sp>
          <p:nvSpPr>
            <p:cNvPr id="50" name="object 50"/>
            <p:cNvSpPr/>
            <p:nvPr/>
          </p:nvSpPr>
          <p:spPr>
            <a:xfrm>
              <a:off x="7544499" y="3324821"/>
              <a:ext cx="534035" cy="544195"/>
            </a:xfrm>
            <a:custGeom>
              <a:avLst/>
              <a:gdLst/>
              <a:ahLst/>
              <a:cxnLst/>
              <a:rect l="l" t="t" r="r" b="b"/>
              <a:pathLst>
                <a:path w="534034" h="544195">
                  <a:moveTo>
                    <a:pt x="533654" y="323088"/>
                  </a:moveTo>
                  <a:lnTo>
                    <a:pt x="532739" y="226072"/>
                  </a:lnTo>
                  <a:lnTo>
                    <a:pt x="471462" y="215811"/>
                  </a:lnTo>
                  <a:lnTo>
                    <a:pt x="473290" y="196773"/>
                  </a:lnTo>
                  <a:lnTo>
                    <a:pt x="525424" y="160172"/>
                  </a:lnTo>
                  <a:lnTo>
                    <a:pt x="526338" y="35687"/>
                  </a:lnTo>
                  <a:lnTo>
                    <a:pt x="394627" y="10071"/>
                  </a:lnTo>
                  <a:lnTo>
                    <a:pt x="333336" y="16471"/>
                  </a:lnTo>
                  <a:lnTo>
                    <a:pt x="231813" y="0"/>
                  </a:lnTo>
                  <a:lnTo>
                    <a:pt x="30581" y="8242"/>
                  </a:lnTo>
                  <a:lnTo>
                    <a:pt x="55638" y="232321"/>
                  </a:lnTo>
                  <a:lnTo>
                    <a:pt x="0" y="256298"/>
                  </a:lnTo>
                  <a:lnTo>
                    <a:pt x="0" y="322630"/>
                  </a:lnTo>
                  <a:lnTo>
                    <a:pt x="4064" y="385318"/>
                  </a:lnTo>
                  <a:lnTo>
                    <a:pt x="347281" y="543623"/>
                  </a:lnTo>
                  <a:lnTo>
                    <a:pt x="358228" y="543623"/>
                  </a:lnTo>
                  <a:lnTo>
                    <a:pt x="533654" y="32308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7559523" y="3341293"/>
              <a:ext cx="495934" cy="496570"/>
            </a:xfrm>
            <a:custGeom>
              <a:avLst/>
              <a:gdLst/>
              <a:ahLst/>
              <a:cxnLst/>
              <a:rect l="l" t="t" r="r" b="b"/>
              <a:pathLst>
                <a:path w="495934" h="496570">
                  <a:moveTo>
                    <a:pt x="495757" y="226987"/>
                  </a:moveTo>
                  <a:lnTo>
                    <a:pt x="430390" y="216090"/>
                  </a:lnTo>
                  <a:lnTo>
                    <a:pt x="432638" y="162001"/>
                  </a:lnTo>
                  <a:lnTo>
                    <a:pt x="479298" y="129057"/>
                  </a:lnTo>
                  <a:lnTo>
                    <a:pt x="484784" y="33870"/>
                  </a:lnTo>
                  <a:lnTo>
                    <a:pt x="377761" y="12814"/>
                  </a:lnTo>
                  <a:lnTo>
                    <a:pt x="300926" y="14643"/>
                  </a:lnTo>
                  <a:lnTo>
                    <a:pt x="210375" y="0"/>
                  </a:lnTo>
                  <a:lnTo>
                    <a:pt x="37503" y="6413"/>
                  </a:lnTo>
                  <a:lnTo>
                    <a:pt x="59994" y="227101"/>
                  </a:lnTo>
                  <a:lnTo>
                    <a:pt x="0" y="252615"/>
                  </a:lnTo>
                  <a:lnTo>
                    <a:pt x="7327" y="349631"/>
                  </a:lnTo>
                  <a:lnTo>
                    <a:pt x="323799" y="496074"/>
                  </a:lnTo>
                  <a:lnTo>
                    <a:pt x="493014" y="291058"/>
                  </a:lnTo>
                  <a:lnTo>
                    <a:pt x="495757" y="22698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7625388" y="3369662"/>
              <a:ext cx="237490" cy="266700"/>
            </a:xfrm>
            <a:custGeom>
              <a:avLst/>
              <a:gdLst/>
              <a:ahLst/>
              <a:cxnLst/>
              <a:rect l="l" t="t" r="r" b="b"/>
              <a:pathLst>
                <a:path w="237490" h="266700">
                  <a:moveTo>
                    <a:pt x="0" y="0"/>
                  </a:moveTo>
                  <a:lnTo>
                    <a:pt x="17379" y="196779"/>
                  </a:lnTo>
                  <a:lnTo>
                    <a:pt x="235986" y="266339"/>
                  </a:lnTo>
                  <a:lnTo>
                    <a:pt x="236902" y="503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7886983" y="3406271"/>
              <a:ext cx="81915" cy="210185"/>
            </a:xfrm>
            <a:custGeom>
              <a:avLst/>
              <a:gdLst/>
              <a:ahLst/>
              <a:cxnLst/>
              <a:rect l="l" t="t" r="r" b="b"/>
              <a:pathLst>
                <a:path w="81915" h="210185">
                  <a:moveTo>
                    <a:pt x="81405" y="0"/>
                  </a:moveTo>
                  <a:lnTo>
                    <a:pt x="0" y="17389"/>
                  </a:lnTo>
                  <a:lnTo>
                    <a:pt x="1829" y="209593"/>
                  </a:lnTo>
                  <a:lnTo>
                    <a:pt x="74089" y="145526"/>
                  </a:lnTo>
                  <a:lnTo>
                    <a:pt x="81405" y="0"/>
                  </a:lnTo>
                  <a:close/>
                </a:path>
              </a:pathLst>
            </a:custGeom>
            <a:solidFill>
              <a:srgbClr val="3F3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7661058" y="3419084"/>
              <a:ext cx="163830" cy="158750"/>
            </a:xfrm>
            <a:custGeom>
              <a:avLst/>
              <a:gdLst/>
              <a:ahLst/>
              <a:cxnLst/>
              <a:rect l="l" t="t" r="r" b="b"/>
              <a:pathLst>
                <a:path w="163829" h="158750">
                  <a:moveTo>
                    <a:pt x="0" y="0"/>
                  </a:moveTo>
                  <a:lnTo>
                    <a:pt x="7318" y="115323"/>
                  </a:lnTo>
                  <a:lnTo>
                    <a:pt x="163725" y="158339"/>
                  </a:lnTo>
                  <a:lnTo>
                    <a:pt x="160981" y="338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7583310" y="3610373"/>
              <a:ext cx="290195" cy="194945"/>
            </a:xfrm>
            <a:custGeom>
              <a:avLst/>
              <a:gdLst/>
              <a:ahLst/>
              <a:cxnLst/>
              <a:rect l="l" t="t" r="r" b="b"/>
              <a:pathLst>
                <a:path w="290195" h="194945">
                  <a:moveTo>
                    <a:pt x="0" y="0"/>
                  </a:moveTo>
                  <a:lnTo>
                    <a:pt x="5487" y="72306"/>
                  </a:lnTo>
                  <a:lnTo>
                    <a:pt x="289950" y="194950"/>
                  </a:lnTo>
                  <a:lnTo>
                    <a:pt x="285376" y="1061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7683005" y="3359594"/>
              <a:ext cx="349885" cy="421640"/>
            </a:xfrm>
            <a:custGeom>
              <a:avLst/>
              <a:gdLst/>
              <a:ahLst/>
              <a:cxnLst/>
              <a:rect l="l" t="t" r="r" b="b"/>
              <a:pathLst>
                <a:path w="349884" h="421639">
                  <a:moveTo>
                    <a:pt x="246037" y="26543"/>
                  </a:moveTo>
                  <a:lnTo>
                    <a:pt x="88722" y="0"/>
                  </a:lnTo>
                  <a:lnTo>
                    <a:pt x="0" y="0"/>
                  </a:lnTo>
                  <a:lnTo>
                    <a:pt x="176530" y="36614"/>
                  </a:lnTo>
                  <a:lnTo>
                    <a:pt x="246037" y="26543"/>
                  </a:lnTo>
                  <a:close/>
                </a:path>
                <a:path w="349884" h="421639">
                  <a:moveTo>
                    <a:pt x="349402" y="236143"/>
                  </a:moveTo>
                  <a:lnTo>
                    <a:pt x="211277" y="339559"/>
                  </a:lnTo>
                  <a:lnTo>
                    <a:pt x="213118" y="421017"/>
                  </a:lnTo>
                  <a:lnTo>
                    <a:pt x="344830" y="270916"/>
                  </a:lnTo>
                  <a:lnTo>
                    <a:pt x="349402" y="236143"/>
                  </a:lnTo>
                  <a:close/>
                </a:path>
              </a:pathLst>
            </a:custGeom>
            <a:solidFill>
              <a:srgbClr val="3D3D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7605256" y="3592068"/>
              <a:ext cx="268605" cy="96520"/>
            </a:xfrm>
            <a:custGeom>
              <a:avLst/>
              <a:gdLst/>
              <a:ahLst/>
              <a:cxnLst/>
              <a:rect l="l" t="t" r="r" b="b"/>
              <a:pathLst>
                <a:path w="268604" h="96520">
                  <a:moveTo>
                    <a:pt x="16463" y="0"/>
                  </a:moveTo>
                  <a:lnTo>
                    <a:pt x="0" y="5492"/>
                  </a:lnTo>
                  <a:lnTo>
                    <a:pt x="268000" y="96102"/>
                  </a:lnTo>
                  <a:lnTo>
                    <a:pt x="266168" y="75051"/>
                  </a:lnTo>
                  <a:lnTo>
                    <a:pt x="16463" y="0"/>
                  </a:lnTo>
                  <a:close/>
                </a:path>
              </a:pathLst>
            </a:custGeom>
            <a:solidFill>
              <a:srgbClr val="3F3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8" name="object 5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661048" y="3419085"/>
              <a:ext cx="163725" cy="158339"/>
            </a:xfrm>
            <a:prstGeom prst="rect">
              <a:avLst/>
            </a:prstGeom>
          </p:spPr>
        </p:pic>
        <p:sp>
          <p:nvSpPr>
            <p:cNvPr id="59" name="object 59"/>
            <p:cNvSpPr/>
            <p:nvPr/>
          </p:nvSpPr>
          <p:spPr>
            <a:xfrm>
              <a:off x="7583300" y="3610374"/>
              <a:ext cx="285750" cy="106680"/>
            </a:xfrm>
            <a:custGeom>
              <a:avLst/>
              <a:gdLst/>
              <a:ahLst/>
              <a:cxnLst/>
              <a:rect l="l" t="t" r="r" b="b"/>
              <a:pathLst>
                <a:path w="285750" h="106679">
                  <a:moveTo>
                    <a:pt x="0" y="0"/>
                  </a:moveTo>
                  <a:lnTo>
                    <a:pt x="2744" y="32947"/>
                  </a:lnTo>
                  <a:lnTo>
                    <a:pt x="285378" y="1061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7617130" y="3582923"/>
              <a:ext cx="238760" cy="161290"/>
            </a:xfrm>
            <a:custGeom>
              <a:avLst/>
              <a:gdLst/>
              <a:ahLst/>
              <a:cxnLst/>
              <a:rect l="l" t="t" r="r" b="b"/>
              <a:pathLst>
                <a:path w="238759" h="161289">
                  <a:moveTo>
                    <a:pt x="16471" y="60401"/>
                  </a:moveTo>
                  <a:lnTo>
                    <a:pt x="15557" y="56743"/>
                  </a:lnTo>
                  <a:lnTo>
                    <a:pt x="13728" y="54000"/>
                  </a:lnTo>
                  <a:lnTo>
                    <a:pt x="11899" y="52171"/>
                  </a:lnTo>
                  <a:lnTo>
                    <a:pt x="8242" y="51257"/>
                  </a:lnTo>
                  <a:lnTo>
                    <a:pt x="4584" y="52171"/>
                  </a:lnTo>
                  <a:lnTo>
                    <a:pt x="914" y="55829"/>
                  </a:lnTo>
                  <a:lnTo>
                    <a:pt x="0" y="59486"/>
                  </a:lnTo>
                  <a:lnTo>
                    <a:pt x="914" y="62242"/>
                  </a:lnTo>
                  <a:lnTo>
                    <a:pt x="4584" y="65900"/>
                  </a:lnTo>
                  <a:lnTo>
                    <a:pt x="8242" y="66814"/>
                  </a:lnTo>
                  <a:lnTo>
                    <a:pt x="11899" y="66814"/>
                  </a:lnTo>
                  <a:lnTo>
                    <a:pt x="15557" y="63144"/>
                  </a:lnTo>
                  <a:lnTo>
                    <a:pt x="16471" y="60401"/>
                  </a:lnTo>
                  <a:close/>
                </a:path>
                <a:path w="238759" h="161289">
                  <a:moveTo>
                    <a:pt x="207632" y="8229"/>
                  </a:moveTo>
                  <a:lnTo>
                    <a:pt x="179273" y="0"/>
                  </a:lnTo>
                  <a:lnTo>
                    <a:pt x="178358" y="8229"/>
                  </a:lnTo>
                  <a:lnTo>
                    <a:pt x="207632" y="15557"/>
                  </a:lnTo>
                  <a:lnTo>
                    <a:pt x="207632" y="8229"/>
                  </a:lnTo>
                  <a:close/>
                </a:path>
                <a:path w="238759" h="161289">
                  <a:moveTo>
                    <a:pt x="238734" y="147358"/>
                  </a:moveTo>
                  <a:lnTo>
                    <a:pt x="168300" y="120815"/>
                  </a:lnTo>
                  <a:lnTo>
                    <a:pt x="168300" y="131800"/>
                  </a:lnTo>
                  <a:lnTo>
                    <a:pt x="238734" y="161086"/>
                  </a:lnTo>
                  <a:lnTo>
                    <a:pt x="238734" y="14735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1" name="object 6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950077" y="3296440"/>
              <a:ext cx="141774" cy="96102"/>
            </a:xfrm>
            <a:prstGeom prst="rect">
              <a:avLst/>
            </a:prstGeom>
          </p:spPr>
        </p:pic>
        <p:pic>
          <p:nvPicPr>
            <p:cNvPr id="62" name="object 6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289419" y="2989831"/>
              <a:ext cx="107931" cy="81457"/>
            </a:xfrm>
            <a:prstGeom prst="rect">
              <a:avLst/>
            </a:prstGeom>
          </p:spPr>
        </p:pic>
      </p:grpSp>
      <p:pic>
        <p:nvPicPr>
          <p:cNvPr id="63" name="object 63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9120698" y="3478843"/>
            <a:ext cx="1194009" cy="1482459"/>
          </a:xfrm>
          <a:prstGeom prst="rect">
            <a:avLst/>
          </a:prstGeom>
        </p:spPr>
      </p:pic>
      <p:sp>
        <p:nvSpPr>
          <p:cNvPr id="64" name="object 64"/>
          <p:cNvSpPr txBox="1"/>
          <p:nvPr/>
        </p:nvSpPr>
        <p:spPr>
          <a:xfrm>
            <a:off x="9197625" y="5067492"/>
            <a:ext cx="1143000" cy="462947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1270" rIns="0" bIns="0" rtlCol="0">
            <a:spAutoFit/>
          </a:bodyPr>
          <a:lstStyle/>
          <a:p>
            <a:pPr>
              <a:spcBef>
                <a:spcPts val="10"/>
              </a:spcBef>
            </a:pPr>
            <a:endParaRPr sz="1600">
              <a:latin typeface="Times New Roman"/>
              <a:cs typeface="Times New Roman"/>
            </a:endParaRPr>
          </a:p>
          <a:p>
            <a:pPr marL="264160"/>
            <a:r>
              <a:rPr sz="1400" spc="-10" dirty="0">
                <a:latin typeface="Tahoma"/>
                <a:cs typeface="Tahoma"/>
              </a:rPr>
              <a:t>java.util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65" name="object 65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0107263" y="5138929"/>
            <a:ext cx="192087" cy="238125"/>
          </a:xfrm>
          <a:prstGeom prst="rect">
            <a:avLst/>
          </a:prstGeom>
        </p:spPr>
      </p:pic>
      <p:sp>
        <p:nvSpPr>
          <p:cNvPr id="66" name="object 66"/>
          <p:cNvSpPr txBox="1"/>
          <p:nvPr/>
        </p:nvSpPr>
        <p:spPr>
          <a:xfrm>
            <a:off x="2037365" y="1365187"/>
            <a:ext cx="112268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spcBef>
                <a:spcPts val="100"/>
              </a:spcBef>
            </a:pPr>
            <a:r>
              <a:rPr sz="2400" spc="-10" dirty="0">
                <a:latin typeface="Tahoma"/>
                <a:cs typeface="Tahoma"/>
              </a:rPr>
              <a:t>P</a:t>
            </a:r>
            <a:r>
              <a:rPr sz="2400" spc="-20" dirty="0">
                <a:latin typeface="Tahoma"/>
                <a:cs typeface="Tahoma"/>
              </a:rPr>
              <a:t>r</a:t>
            </a:r>
            <a:r>
              <a:rPr sz="2400" dirty="0">
                <a:latin typeface="Tahoma"/>
                <a:cs typeface="Tahoma"/>
              </a:rPr>
              <a:t>obl</a:t>
            </a:r>
            <a:r>
              <a:rPr sz="2400" spc="-10" dirty="0">
                <a:latin typeface="Tahoma"/>
                <a:cs typeface="Tahoma"/>
              </a:rPr>
              <a:t>e</a:t>
            </a:r>
            <a:r>
              <a:rPr sz="2400" dirty="0">
                <a:latin typeface="Tahoma"/>
                <a:cs typeface="Tahoma"/>
              </a:rPr>
              <a:t>m  domain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9047766" y="1365187"/>
            <a:ext cx="11106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spcBef>
                <a:spcPts val="100"/>
              </a:spcBef>
            </a:pPr>
            <a:r>
              <a:rPr sz="2400" spc="-10" dirty="0">
                <a:latin typeface="Tahoma"/>
                <a:cs typeface="Tahoma"/>
              </a:rPr>
              <a:t>S</a:t>
            </a:r>
            <a:r>
              <a:rPr sz="2400" dirty="0">
                <a:latin typeface="Tahoma"/>
                <a:cs typeface="Tahoma"/>
              </a:rPr>
              <a:t>olu</a:t>
            </a:r>
            <a:r>
              <a:rPr sz="2400" spc="-5" dirty="0">
                <a:latin typeface="Tahoma"/>
                <a:cs typeface="Tahoma"/>
              </a:rPr>
              <a:t>t</a:t>
            </a:r>
            <a:r>
              <a:rPr sz="2400" dirty="0">
                <a:latin typeface="Tahoma"/>
                <a:cs typeface="Tahoma"/>
              </a:rPr>
              <a:t>ion  domain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4399565" y="1365187"/>
            <a:ext cx="11029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A</a:t>
            </a:r>
            <a:r>
              <a:rPr sz="2400" spc="5" dirty="0">
                <a:latin typeface="Tahoma"/>
                <a:cs typeface="Tahoma"/>
              </a:rPr>
              <a:t>n</a:t>
            </a:r>
            <a:r>
              <a:rPr sz="2400" dirty="0">
                <a:latin typeface="Tahoma"/>
                <a:cs typeface="Tahoma"/>
              </a:rPr>
              <a:t>al</a:t>
            </a:r>
            <a:r>
              <a:rPr sz="2400" spc="-5" dirty="0">
                <a:latin typeface="Tahoma"/>
                <a:cs typeface="Tahoma"/>
              </a:rPr>
              <a:t>y</a:t>
            </a:r>
            <a:r>
              <a:rPr sz="2400" spc="-10" dirty="0">
                <a:latin typeface="Tahoma"/>
                <a:cs typeface="Tahoma"/>
              </a:rPr>
              <a:t>s</a:t>
            </a:r>
            <a:r>
              <a:rPr sz="2400" dirty="0">
                <a:latin typeface="Tahoma"/>
                <a:cs typeface="Tahoma"/>
              </a:rPr>
              <a:t>i</a:t>
            </a:r>
            <a:r>
              <a:rPr sz="2400" spc="-5" dirty="0">
                <a:latin typeface="Tahoma"/>
                <a:cs typeface="Tahoma"/>
              </a:rPr>
              <a:t>s  classes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6914165" y="1365187"/>
            <a:ext cx="96266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spcBef>
                <a:spcPts val="100"/>
              </a:spcBef>
            </a:pPr>
            <a:r>
              <a:rPr sz="2400" spc="-5" dirty="0">
                <a:latin typeface="Tahoma"/>
                <a:cs typeface="Tahoma"/>
              </a:rPr>
              <a:t>Design </a:t>
            </a:r>
            <a:r>
              <a:rPr sz="2400" spc="-735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c</a:t>
            </a:r>
            <a:r>
              <a:rPr sz="2400" spc="-5" dirty="0">
                <a:latin typeface="Tahoma"/>
                <a:cs typeface="Tahoma"/>
              </a:rPr>
              <a:t>l</a:t>
            </a:r>
            <a:r>
              <a:rPr sz="2400" dirty="0">
                <a:latin typeface="Tahoma"/>
                <a:cs typeface="Tahoma"/>
              </a:rPr>
              <a:t>a</a:t>
            </a:r>
            <a:r>
              <a:rPr sz="2400" spc="-10" dirty="0">
                <a:latin typeface="Tahoma"/>
                <a:cs typeface="Tahoma"/>
              </a:rPr>
              <a:t>sses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1524000" y="76201"/>
            <a:ext cx="914400" cy="274955"/>
          </a:xfrm>
          <a:custGeom>
            <a:avLst/>
            <a:gdLst/>
            <a:ahLst/>
            <a:cxnLst/>
            <a:rect l="l" t="t" r="r" b="b"/>
            <a:pathLst>
              <a:path w="914400" h="274955">
                <a:moveTo>
                  <a:pt x="685800" y="0"/>
                </a:moveTo>
                <a:lnTo>
                  <a:pt x="0" y="0"/>
                </a:lnTo>
                <a:lnTo>
                  <a:pt x="0" y="274637"/>
                </a:lnTo>
                <a:lnTo>
                  <a:pt x="685800" y="274637"/>
                </a:lnTo>
                <a:lnTo>
                  <a:pt x="914400" y="137325"/>
                </a:lnTo>
                <a:lnTo>
                  <a:pt x="685800" y="0"/>
                </a:lnTo>
                <a:close/>
              </a:path>
            </a:pathLst>
          </a:custGeom>
          <a:solidFill>
            <a:srgbClr val="FFCF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 txBox="1"/>
          <p:nvPr/>
        </p:nvSpPr>
        <p:spPr>
          <a:xfrm>
            <a:off x="1740502" y="108777"/>
            <a:ext cx="36512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b="1" dirty="0">
                <a:latin typeface="Tahoma"/>
                <a:cs typeface="Tahoma"/>
              </a:rPr>
              <a:t>17</a:t>
            </a:r>
            <a:r>
              <a:rPr sz="1200" b="1" spc="-5" dirty="0">
                <a:latin typeface="Tahoma"/>
                <a:cs typeface="Tahoma"/>
              </a:rPr>
              <a:t>.</a:t>
            </a:r>
            <a:r>
              <a:rPr sz="1200" b="1" dirty="0">
                <a:latin typeface="Tahoma"/>
                <a:cs typeface="Tahoma"/>
              </a:rPr>
              <a:t>3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72" name="object 72"/>
          <p:cNvSpPr txBox="1">
            <a:spLocks noGrp="1"/>
          </p:cNvSpPr>
          <p:nvPr>
            <p:ph type="ftr" sz="quarter" idx="5"/>
          </p:nvPr>
        </p:nvSpPr>
        <p:spPr>
          <a:xfrm>
            <a:off x="3509930" y="6508408"/>
            <a:ext cx="2580640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400" b="0" i="0" kern="1200">
                <a:solidFill>
                  <a:schemeClr val="bg1"/>
                </a:solidFill>
                <a:latin typeface="Tahoma"/>
                <a:ea typeface="+mn-ea"/>
                <a:cs typeface="Tahoma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105"/>
              </a:spcBef>
            </a:pPr>
            <a:r>
              <a:rPr lang="en-GB"/>
              <a:t>Systems Design using UML</a:t>
            </a:r>
            <a:endParaRPr spc="-5" dirty="0"/>
          </a:p>
        </p:txBody>
      </p:sp>
      <p:sp>
        <p:nvSpPr>
          <p:cNvPr id="73" name="object 73"/>
          <p:cNvSpPr txBox="1">
            <a:spLocks noGrp="1"/>
          </p:cNvSpPr>
          <p:nvPr>
            <p:ph type="sldNum" sz="quarter" idx="7"/>
          </p:nvPr>
        </p:nvSpPr>
        <p:spPr>
          <a:xfrm>
            <a:off x="8263184" y="6508408"/>
            <a:ext cx="381634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400" b="0" i="0" kern="1200">
                <a:solidFill>
                  <a:schemeClr val="bg1"/>
                </a:solidFill>
                <a:latin typeface="Tahoma"/>
                <a:ea typeface="+mn-ea"/>
                <a:cs typeface="Tahoma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spcBef>
                <a:spcPts val="105"/>
              </a:spcBef>
            </a:pPr>
            <a:fld id="{81D60167-4931-47E6-BA6A-407CBD079E47}" type="slidenum">
              <a:rPr lang="en-GB" smtClean="0"/>
              <a:pPr marL="38100">
                <a:spcBef>
                  <a:spcPts val="105"/>
                </a:spcBef>
              </a:pPr>
              <a:t>4</a:t>
            </a:fld>
            <a:endParaRPr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CC84CA2-FD60-4E2D-B04B-5F1EDF69BF74}"/>
              </a:ext>
            </a:extLst>
          </p:cNvPr>
          <p:cNvSpPr txBox="1"/>
          <p:nvPr/>
        </p:nvSpPr>
        <p:spPr>
          <a:xfrm>
            <a:off x="3618644" y="4686492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Class Objects (Entitles or Things)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FF0000"/>
                </a:solidFill>
              </a:rPr>
              <a:t>Customers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FF0000"/>
                </a:solidFill>
              </a:rPr>
              <a:t>Orders (Basket)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>
                <a:solidFill>
                  <a:srgbClr val="FF0000"/>
                </a:solidFill>
              </a:rPr>
              <a:t>OrderedProducts</a:t>
            </a:r>
            <a:r>
              <a:rPr lang="en-GB" dirty="0">
                <a:solidFill>
                  <a:srgbClr val="FF0000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FF0000"/>
                </a:solidFill>
              </a:rPr>
              <a:t>Products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4764" y="391720"/>
            <a:ext cx="5615490" cy="1675459"/>
          </a:xfrm>
          <a:prstGeom prst="rect">
            <a:avLst/>
          </a:prstGeom>
        </p:spPr>
        <p:txBody>
          <a:bodyPr vert="horz" wrap="square" lIns="0" tIns="13335" rIns="0" bIns="0" rtlCol="0" anchor="b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GB" sz="3600" spc="-5" dirty="0"/>
              <a:t>What are the Entities, class or objects or things we can identify from our Use Case</a:t>
            </a:r>
            <a:endParaRPr sz="3600" spc="-5" dirty="0"/>
          </a:p>
        </p:txBody>
      </p:sp>
      <p:sp>
        <p:nvSpPr>
          <p:cNvPr id="82" name="object 82"/>
          <p:cNvSpPr txBox="1">
            <a:spLocks noGrp="1"/>
          </p:cNvSpPr>
          <p:nvPr>
            <p:ph type="ftr" sz="quarter" idx="5"/>
          </p:nvPr>
        </p:nvSpPr>
        <p:spPr>
          <a:xfrm>
            <a:off x="3509930" y="6508408"/>
            <a:ext cx="2580640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400" b="0" i="0" kern="1200">
                <a:solidFill>
                  <a:schemeClr val="bg1"/>
                </a:solidFill>
                <a:latin typeface="Tahoma"/>
                <a:ea typeface="+mn-ea"/>
                <a:cs typeface="Tahoma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105"/>
              </a:spcBef>
            </a:pPr>
            <a:r>
              <a:rPr lang="en-GB"/>
              <a:t>Systems Design using UML</a:t>
            </a:r>
            <a:endParaRPr spc="-5" dirty="0"/>
          </a:p>
        </p:txBody>
      </p:sp>
      <p:sp>
        <p:nvSpPr>
          <p:cNvPr id="83" name="object 83"/>
          <p:cNvSpPr txBox="1">
            <a:spLocks noGrp="1"/>
          </p:cNvSpPr>
          <p:nvPr>
            <p:ph type="sldNum" sz="quarter" idx="7"/>
          </p:nvPr>
        </p:nvSpPr>
        <p:spPr>
          <a:xfrm>
            <a:off x="8263184" y="6508408"/>
            <a:ext cx="381634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400" b="0" i="0" kern="1200">
                <a:solidFill>
                  <a:schemeClr val="bg1"/>
                </a:solidFill>
                <a:latin typeface="Tahoma"/>
                <a:ea typeface="+mn-ea"/>
                <a:cs typeface="Tahoma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spcBef>
                <a:spcPts val="105"/>
              </a:spcBef>
            </a:pPr>
            <a:fld id="{81D60167-4931-47E6-BA6A-407CBD079E47}" type="slidenum">
              <a:rPr lang="en-GB" smtClean="0"/>
              <a:pPr marL="38100">
                <a:spcBef>
                  <a:spcPts val="105"/>
                </a:spcBef>
              </a:pPr>
              <a:t>5</a:t>
            </a:fld>
            <a:endParaRPr dirty="0"/>
          </a:p>
        </p:txBody>
      </p:sp>
      <p:pic>
        <p:nvPicPr>
          <p:cNvPr id="87" name="Picture 86" descr="Diagram&#10;&#10;Description automatically generated">
            <a:extLst>
              <a:ext uri="{FF2B5EF4-FFF2-40B4-BE49-F238E27FC236}">
                <a16:creationId xmlns:a16="http://schemas.microsoft.com/office/drawing/2014/main" id="{41DF3CD3-95F1-4038-9AA7-73C9A3368D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66" y="441764"/>
            <a:ext cx="5902051" cy="6174366"/>
          </a:xfrm>
          <a:prstGeom prst="rect">
            <a:avLst/>
          </a:prstGeom>
        </p:spPr>
      </p:pic>
      <p:sp>
        <p:nvSpPr>
          <p:cNvPr id="88" name="TextBox 87">
            <a:extLst>
              <a:ext uri="{FF2B5EF4-FFF2-40B4-BE49-F238E27FC236}">
                <a16:creationId xmlns:a16="http://schemas.microsoft.com/office/drawing/2014/main" id="{E124B4AF-AFCC-4C94-88B2-0844E4FE0A2D}"/>
              </a:ext>
            </a:extLst>
          </p:cNvPr>
          <p:cNvSpPr txBox="1"/>
          <p:nvPr/>
        </p:nvSpPr>
        <p:spPr>
          <a:xfrm>
            <a:off x="475080" y="2357383"/>
            <a:ext cx="561549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Do we need to record a list of the above in a Database?  YES</a:t>
            </a:r>
          </a:p>
          <a:p>
            <a:r>
              <a:rPr lang="en-GB" sz="1600" dirty="0"/>
              <a:t>Can we identify the class or object with a unique key? YES</a:t>
            </a:r>
          </a:p>
          <a:p>
            <a:r>
              <a:rPr lang="en-GB" sz="1600" dirty="0"/>
              <a:t>Can we identify Class, Object, Entity or Thing identified by name or noun? YES</a:t>
            </a:r>
          </a:p>
          <a:p>
            <a:r>
              <a:rPr lang="en-GB" dirty="0">
                <a:solidFill>
                  <a:srgbClr val="FF0000"/>
                </a:solidFill>
              </a:rPr>
              <a:t>If YES then list the classes of interest for Team discussion. </a:t>
            </a:r>
          </a:p>
          <a:p>
            <a:r>
              <a:rPr lang="en-GB" b="1" dirty="0">
                <a:solidFill>
                  <a:srgbClr val="0070C0"/>
                </a:solidFill>
              </a:rPr>
              <a:t>Class Objects (Entitles or Things)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FF0000"/>
                </a:solidFill>
              </a:rPr>
              <a:t>Customers?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FF0000"/>
                </a:solidFill>
              </a:rPr>
              <a:t>Orders?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FF0000"/>
                </a:solidFill>
              </a:rPr>
              <a:t>Basket?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i="1" dirty="0" err="1">
                <a:solidFill>
                  <a:srgbClr val="FF0000"/>
                </a:solidFill>
              </a:rPr>
              <a:t>OrderedProducts</a:t>
            </a:r>
            <a:r>
              <a:rPr lang="en-GB" i="1" dirty="0">
                <a:solidFill>
                  <a:srgbClr val="FF0000"/>
                </a:solidFill>
              </a:rPr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FF0000"/>
                </a:solidFill>
              </a:rPr>
              <a:t>Products?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FF0000"/>
                </a:solidFill>
              </a:rPr>
              <a:t>Users?</a:t>
            </a:r>
          </a:p>
        </p:txBody>
      </p:sp>
      <p:sp>
        <p:nvSpPr>
          <p:cNvPr id="89" name="object 27">
            <a:extLst>
              <a:ext uri="{FF2B5EF4-FFF2-40B4-BE49-F238E27FC236}">
                <a16:creationId xmlns:a16="http://schemas.microsoft.com/office/drawing/2014/main" id="{640CBE6A-854D-44B2-984F-2DFC01FD95DC}"/>
              </a:ext>
            </a:extLst>
          </p:cNvPr>
          <p:cNvSpPr txBox="1"/>
          <p:nvPr/>
        </p:nvSpPr>
        <p:spPr>
          <a:xfrm>
            <a:off x="3793462" y="4967457"/>
            <a:ext cx="1695246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lang="en-GB" sz="1400" spc="-5" dirty="0">
                <a:latin typeface="Tahoma"/>
                <a:cs typeface="Tahoma"/>
              </a:rPr>
              <a:t>C</a:t>
            </a:r>
            <a:r>
              <a:rPr sz="1400" spc="-5" dirty="0">
                <a:latin typeface="Tahoma"/>
                <a:cs typeface="Tahoma"/>
              </a:rPr>
              <a:t>lass</a:t>
            </a:r>
            <a:r>
              <a:rPr lang="en-GB" sz="1400" spc="-5" dirty="0">
                <a:latin typeface="Tahoma"/>
                <a:cs typeface="Tahoma"/>
              </a:rPr>
              <a:t>: Customer</a:t>
            </a:r>
            <a:endParaRPr sz="1400" dirty="0">
              <a:latin typeface="Tahoma"/>
              <a:cs typeface="Tahoma"/>
            </a:endParaRPr>
          </a:p>
        </p:txBody>
      </p:sp>
      <p:graphicFrame>
        <p:nvGraphicFramePr>
          <p:cNvPr id="90" name="object 28">
            <a:extLst>
              <a:ext uri="{FF2B5EF4-FFF2-40B4-BE49-F238E27FC236}">
                <a16:creationId xmlns:a16="http://schemas.microsoft.com/office/drawing/2014/main" id="{9CA2DD51-7E25-4D6D-BB34-152CCA7FDB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0487407"/>
              </p:ext>
            </p:extLst>
          </p:nvPr>
        </p:nvGraphicFramePr>
        <p:xfrm>
          <a:off x="3743365" y="5033293"/>
          <a:ext cx="1357553" cy="7404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575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19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2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92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88F21315-A348-457B-BD5A-87B2D3783A0B}"/>
              </a:ext>
            </a:extLst>
          </p:cNvPr>
          <p:cNvSpPr/>
          <p:nvPr/>
        </p:nvSpPr>
        <p:spPr>
          <a:xfrm>
            <a:off x="8980077" y="2347218"/>
            <a:ext cx="788524" cy="2559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3E27338-709D-4B32-A2E3-DA06BEDF01CA}"/>
              </a:ext>
            </a:extLst>
          </p:cNvPr>
          <p:cNvSpPr/>
          <p:nvPr/>
        </p:nvSpPr>
        <p:spPr>
          <a:xfrm>
            <a:off x="8133917" y="947451"/>
            <a:ext cx="803895" cy="2154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0ADA20E-8712-434B-8D19-EC2A5B4BDAAB}"/>
              </a:ext>
            </a:extLst>
          </p:cNvPr>
          <p:cNvSpPr/>
          <p:nvPr/>
        </p:nvSpPr>
        <p:spPr>
          <a:xfrm>
            <a:off x="8937812" y="1504886"/>
            <a:ext cx="803895" cy="2154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1E3389F-BA97-45A1-B772-DFE65406D268}"/>
              </a:ext>
            </a:extLst>
          </p:cNvPr>
          <p:cNvSpPr/>
          <p:nvPr/>
        </p:nvSpPr>
        <p:spPr>
          <a:xfrm>
            <a:off x="8948241" y="3305944"/>
            <a:ext cx="803895" cy="2154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6CE25A2-2B75-49FC-9083-11F1EE1EE643}"/>
              </a:ext>
            </a:extLst>
          </p:cNvPr>
          <p:cNvSpPr/>
          <p:nvPr/>
        </p:nvSpPr>
        <p:spPr>
          <a:xfrm>
            <a:off x="8964706" y="3721362"/>
            <a:ext cx="803895" cy="2154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84A79AF-8EDE-4CB3-B79F-F19E717A4C8E}"/>
              </a:ext>
            </a:extLst>
          </p:cNvPr>
          <p:cNvSpPr/>
          <p:nvPr/>
        </p:nvSpPr>
        <p:spPr>
          <a:xfrm>
            <a:off x="9081247" y="4490188"/>
            <a:ext cx="803895" cy="2154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AE206E6-D588-4644-A645-4A8DEC41A0DE}"/>
              </a:ext>
            </a:extLst>
          </p:cNvPr>
          <p:cNvSpPr/>
          <p:nvPr/>
        </p:nvSpPr>
        <p:spPr>
          <a:xfrm>
            <a:off x="8980077" y="6191766"/>
            <a:ext cx="803895" cy="2154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B0B6CE2-A70F-45AB-A5E7-5DDFA8FF4CD2}"/>
              </a:ext>
            </a:extLst>
          </p:cNvPr>
          <p:cNvSpPr/>
          <p:nvPr/>
        </p:nvSpPr>
        <p:spPr>
          <a:xfrm>
            <a:off x="9081247" y="5151291"/>
            <a:ext cx="803895" cy="2154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5944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1717" y="146550"/>
            <a:ext cx="5930600" cy="1121461"/>
          </a:xfrm>
          <a:prstGeom prst="rect">
            <a:avLst/>
          </a:prstGeom>
        </p:spPr>
        <p:txBody>
          <a:bodyPr vert="horz" wrap="square" lIns="0" tIns="13335" rIns="0" bIns="0" rtlCol="0" anchor="b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GB" sz="2400" spc="-5" dirty="0"/>
              <a:t>From weeks 3 &amp; 4: identifying from Use Case and Sequence Diagrams our Class Object Entity or Things</a:t>
            </a:r>
            <a:endParaRPr sz="2400" spc="-5" dirty="0"/>
          </a:p>
        </p:txBody>
      </p:sp>
      <p:sp>
        <p:nvSpPr>
          <p:cNvPr id="82" name="object 82"/>
          <p:cNvSpPr txBox="1">
            <a:spLocks noGrp="1"/>
          </p:cNvSpPr>
          <p:nvPr>
            <p:ph type="ftr" sz="quarter" idx="5"/>
          </p:nvPr>
        </p:nvSpPr>
        <p:spPr>
          <a:xfrm>
            <a:off x="3509930" y="6508408"/>
            <a:ext cx="2580640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400" b="0" i="0" kern="1200">
                <a:solidFill>
                  <a:schemeClr val="bg1"/>
                </a:solidFill>
                <a:latin typeface="Tahoma"/>
                <a:ea typeface="+mn-ea"/>
                <a:cs typeface="Tahoma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105"/>
              </a:spcBef>
            </a:pPr>
            <a:r>
              <a:rPr lang="en-GB"/>
              <a:t>Systems Design using UML</a:t>
            </a:r>
            <a:endParaRPr spc="-5" dirty="0"/>
          </a:p>
        </p:txBody>
      </p:sp>
      <p:sp>
        <p:nvSpPr>
          <p:cNvPr id="83" name="object 83"/>
          <p:cNvSpPr txBox="1">
            <a:spLocks noGrp="1"/>
          </p:cNvSpPr>
          <p:nvPr>
            <p:ph type="sldNum" sz="quarter" idx="7"/>
          </p:nvPr>
        </p:nvSpPr>
        <p:spPr>
          <a:xfrm>
            <a:off x="8263184" y="6508408"/>
            <a:ext cx="381634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400" b="0" i="0" kern="1200">
                <a:solidFill>
                  <a:schemeClr val="bg1"/>
                </a:solidFill>
                <a:latin typeface="Tahoma"/>
                <a:ea typeface="+mn-ea"/>
                <a:cs typeface="Tahoma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spcBef>
                <a:spcPts val="105"/>
              </a:spcBef>
            </a:pPr>
            <a:fld id="{81D60167-4931-47E6-BA6A-407CBD079E47}" type="slidenum">
              <a:rPr lang="en-GB" smtClean="0"/>
              <a:pPr marL="38100">
                <a:spcBef>
                  <a:spcPts val="105"/>
                </a:spcBef>
              </a:pPr>
              <a:t>6</a:t>
            </a:fld>
            <a:endParaRPr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E124B4AF-AFCC-4C94-88B2-0844E4FE0A2D}"/>
              </a:ext>
            </a:extLst>
          </p:cNvPr>
          <p:cNvSpPr txBox="1"/>
          <p:nvPr/>
        </p:nvSpPr>
        <p:spPr>
          <a:xfrm>
            <a:off x="574563" y="1373705"/>
            <a:ext cx="365549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Class Objects (Entitles or Things)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FF0000"/>
                </a:solidFill>
              </a:rPr>
              <a:t>Customers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FF0000"/>
                </a:solidFill>
              </a:rPr>
              <a:t>Orders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FF0000"/>
                </a:solidFill>
              </a:rPr>
              <a:t>Basket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FF0000"/>
                </a:solidFill>
              </a:rPr>
              <a:t>Products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FF0000"/>
                </a:solidFill>
              </a:rPr>
              <a:t>Users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2CA5B42-A797-4F9B-9C04-617820CCA212}"/>
              </a:ext>
            </a:extLst>
          </p:cNvPr>
          <p:cNvSpPr txBox="1"/>
          <p:nvPr/>
        </p:nvSpPr>
        <p:spPr>
          <a:xfrm>
            <a:off x="281717" y="3248559"/>
            <a:ext cx="615793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70C0"/>
                </a:solidFill>
              </a:rPr>
              <a:t>We may choose a main sequence to follow from the </a:t>
            </a:r>
            <a:r>
              <a:rPr lang="en-GB" b="1" dirty="0">
                <a:solidFill>
                  <a:srgbClr val="0070C0"/>
                </a:solidFill>
              </a:rPr>
              <a:t>class</a:t>
            </a:r>
            <a:r>
              <a:rPr lang="en-GB" dirty="0">
                <a:solidFill>
                  <a:srgbClr val="0070C0"/>
                </a:solidFill>
              </a:rPr>
              <a:t> or </a:t>
            </a:r>
            <a:r>
              <a:rPr lang="en-GB" b="1" dirty="0">
                <a:solidFill>
                  <a:srgbClr val="0070C0"/>
                </a:solidFill>
              </a:rPr>
              <a:t>object</a:t>
            </a:r>
            <a:r>
              <a:rPr lang="en-GB" dirty="0">
                <a:solidFill>
                  <a:srgbClr val="0070C0"/>
                </a:solidFill>
              </a:rPr>
              <a:t> prospective.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70C0"/>
                </a:solidFill>
              </a:rPr>
              <a:t>Focus on communication paths such as: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Customer </a:t>
            </a:r>
            <a:r>
              <a:rPr lang="en-GB" dirty="0">
                <a:solidFill>
                  <a:srgbClr val="0070C0"/>
                </a:solidFill>
              </a:rPr>
              <a:t>adding items to a </a:t>
            </a:r>
            <a:r>
              <a:rPr lang="en-GB" b="1" dirty="0"/>
              <a:t>basket</a:t>
            </a:r>
            <a:r>
              <a:rPr lang="en-GB" dirty="0">
                <a:solidFill>
                  <a:srgbClr val="0070C0"/>
                </a:solidFill>
              </a:rPr>
              <a:t> and placing an </a:t>
            </a:r>
            <a:r>
              <a:rPr lang="en-GB" b="1" dirty="0"/>
              <a:t>order.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rgbClr val="0070C0"/>
                </a:solidFill>
              </a:rPr>
              <a:t>Customer </a:t>
            </a:r>
            <a:r>
              <a:rPr lang="en-GB" dirty="0">
                <a:solidFill>
                  <a:srgbClr val="0070C0"/>
                </a:solidFill>
              </a:rPr>
              <a:t>making a payment (needs to interact with Bank system). </a:t>
            </a:r>
            <a:r>
              <a:rPr lang="en-GB" b="1" dirty="0"/>
              <a:t>Customer </a:t>
            </a:r>
            <a:r>
              <a:rPr lang="en-GB" dirty="0">
                <a:solidFill>
                  <a:srgbClr val="0070C0"/>
                </a:solidFill>
              </a:rPr>
              <a:t>has an </a:t>
            </a:r>
            <a:r>
              <a:rPr lang="en-GB" b="1" dirty="0"/>
              <a:t>Account</a:t>
            </a:r>
            <a:r>
              <a:rPr lang="en-GB" dirty="0">
                <a:solidFill>
                  <a:srgbClr val="0070C0"/>
                </a:solidFill>
              </a:rPr>
              <a:t>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70C0"/>
                </a:solidFill>
              </a:rPr>
              <a:t>Users login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70C0"/>
                </a:solidFill>
              </a:rPr>
              <a:t>We can map many </a:t>
            </a:r>
            <a:r>
              <a:rPr lang="en-GB" b="1" dirty="0"/>
              <a:t>Classe</a:t>
            </a:r>
            <a:r>
              <a:rPr lang="en-GB" dirty="0">
                <a:solidFill>
                  <a:srgbClr val="0070C0"/>
                </a:solidFill>
              </a:rPr>
              <a:t>s but focus on the common ones first.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rgbClr val="0070C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5A50B4-A299-4497-AF04-2D8F2E91F3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4064" y="134148"/>
            <a:ext cx="5894268" cy="663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004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31B5875-00E0-4459-832F-5611064B4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EEBC-8848-48BC-9E86-2856C4334E59}" type="slidenum">
              <a:rPr lang="en-GB" smtClean="0"/>
              <a:t>7</a:t>
            </a:fld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B61617A-4769-4685-9904-CB7B1AF6D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GB" b="0" i="0" dirty="0">
                <a:solidFill>
                  <a:srgbClr val="444444"/>
                </a:solidFill>
                <a:effectLst/>
                <a:latin typeface="OverpassBlack"/>
              </a:rPr>
              <a:t>Basic Entity Diagram Symbols and Notations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12BD3B-3EE4-4861-B79D-664EE0782E39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School of Computing, Engineering &amp; Digital Technologies</a:t>
            </a: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815CC3-9D40-4E37-8B51-775B2A1ADE06}"/>
              </a:ext>
            </a:extLst>
          </p:cNvPr>
          <p:cNvSpPr txBox="1"/>
          <p:nvPr/>
        </p:nvSpPr>
        <p:spPr>
          <a:xfrm>
            <a:off x="457200" y="1088398"/>
            <a:ext cx="10820400" cy="27392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3200" b="0" i="0" dirty="0">
                <a:solidFill>
                  <a:srgbClr val="444444"/>
                </a:solidFill>
                <a:effectLst/>
                <a:latin typeface="OverpassBlack"/>
              </a:rPr>
              <a:t>Entities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2000" b="0" i="0" dirty="0">
                <a:solidFill>
                  <a:srgbClr val="444444"/>
                </a:solidFill>
                <a:effectLst/>
                <a:latin typeface="Overpass"/>
              </a:rPr>
              <a:t>Entity represent an abstraction of class, (things or objects) with common characteristics.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2000" b="0" i="0" dirty="0">
                <a:solidFill>
                  <a:srgbClr val="444444"/>
                </a:solidFill>
                <a:effectLst/>
                <a:latin typeface="Overpass"/>
              </a:rPr>
              <a:t>Associations represent the relationships between classes.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2000" b="0" i="0" dirty="0">
                <a:solidFill>
                  <a:srgbClr val="444444"/>
                </a:solidFill>
                <a:effectLst/>
                <a:latin typeface="Overpass"/>
              </a:rPr>
              <a:t>Illustrate classes with rectangles divided into compartments.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2000" b="0" i="0" dirty="0">
                <a:solidFill>
                  <a:srgbClr val="444444"/>
                </a:solidFill>
                <a:effectLst/>
                <a:latin typeface="Overpass"/>
              </a:rPr>
              <a:t>Place the </a:t>
            </a:r>
            <a:r>
              <a:rPr lang="en-GB" sz="2000" b="1" i="0" dirty="0">
                <a:solidFill>
                  <a:srgbClr val="0070C0"/>
                </a:solidFill>
                <a:effectLst/>
                <a:latin typeface="Overpass"/>
              </a:rPr>
              <a:t>name of the entity </a:t>
            </a:r>
            <a:r>
              <a:rPr lang="en-GB" sz="2000" b="0" i="0" dirty="0">
                <a:solidFill>
                  <a:srgbClr val="444444"/>
                </a:solidFill>
                <a:effectLst/>
                <a:latin typeface="Overpass"/>
              </a:rPr>
              <a:t>in the </a:t>
            </a:r>
            <a:r>
              <a:rPr lang="en-GB" sz="2000" b="1" i="0" dirty="0">
                <a:solidFill>
                  <a:srgbClr val="444444"/>
                </a:solidFill>
                <a:effectLst/>
                <a:latin typeface="Overpass"/>
              </a:rPr>
              <a:t>first partition </a:t>
            </a:r>
            <a:r>
              <a:rPr lang="en-GB" sz="2000" b="0" i="0" dirty="0">
                <a:solidFill>
                  <a:srgbClr val="444444"/>
                </a:solidFill>
                <a:effectLst/>
                <a:latin typeface="Overpass"/>
              </a:rPr>
              <a:t>(</a:t>
            </a:r>
            <a:r>
              <a:rPr lang="en-GB" sz="2000" b="0" i="0" dirty="0" err="1">
                <a:solidFill>
                  <a:srgbClr val="444444"/>
                </a:solidFill>
                <a:effectLst/>
                <a:latin typeface="Overpass"/>
              </a:rPr>
              <a:t>centered</a:t>
            </a:r>
            <a:r>
              <a:rPr lang="en-GB" sz="2000" b="0" i="0" dirty="0">
                <a:solidFill>
                  <a:srgbClr val="444444"/>
                </a:solidFill>
                <a:effectLst/>
                <a:latin typeface="Overpass"/>
              </a:rPr>
              <a:t>, bolded, and capitalized),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444444"/>
                </a:solidFill>
                <a:latin typeface="Overpass"/>
              </a:rPr>
              <a:t>L</a:t>
            </a:r>
            <a:r>
              <a:rPr lang="en-GB" sz="2000" b="0" i="0" dirty="0">
                <a:solidFill>
                  <a:srgbClr val="444444"/>
                </a:solidFill>
                <a:effectLst/>
                <a:latin typeface="Overpass"/>
              </a:rPr>
              <a:t>ist the </a:t>
            </a:r>
            <a:r>
              <a:rPr lang="en-GB" sz="2000" b="1" i="0" dirty="0">
                <a:solidFill>
                  <a:srgbClr val="0070C0"/>
                </a:solidFill>
                <a:effectLst/>
                <a:latin typeface="Overpass"/>
              </a:rPr>
              <a:t>attributes</a:t>
            </a:r>
            <a:r>
              <a:rPr lang="en-GB" sz="2000" b="0" i="0" dirty="0">
                <a:solidFill>
                  <a:srgbClr val="444444"/>
                </a:solidFill>
                <a:effectLst/>
                <a:latin typeface="Overpass"/>
              </a:rPr>
              <a:t> in the </a:t>
            </a:r>
            <a:r>
              <a:rPr lang="en-GB" sz="2000" b="1" i="0" dirty="0">
                <a:solidFill>
                  <a:srgbClr val="444444"/>
                </a:solidFill>
                <a:effectLst/>
                <a:latin typeface="Overpass"/>
              </a:rPr>
              <a:t>second partition </a:t>
            </a:r>
            <a:r>
              <a:rPr lang="en-GB" sz="2000" b="0" i="0" dirty="0">
                <a:solidFill>
                  <a:srgbClr val="444444"/>
                </a:solidFill>
                <a:effectLst/>
                <a:latin typeface="Overpass"/>
              </a:rPr>
              <a:t>(left-aligned, not bolded, and lowercase)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2000" b="0" i="0" dirty="0">
                <a:solidFill>
                  <a:srgbClr val="444444"/>
                </a:solidFill>
                <a:effectLst/>
                <a:latin typeface="Overpass"/>
              </a:rPr>
              <a:t>We do not write operations as we do in Class Diagrams. </a:t>
            </a:r>
          </a:p>
          <a:p>
            <a:pPr algn="l"/>
            <a:endParaRPr lang="en-GB" sz="2000" b="0" i="0" dirty="0">
              <a:solidFill>
                <a:srgbClr val="444444"/>
              </a:solidFill>
              <a:effectLst/>
              <a:latin typeface="Overpass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E538A27-F841-4571-AA74-4837B2F546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71" t="8279" r="7213" b="26959"/>
          <a:stretch/>
        </p:blipFill>
        <p:spPr>
          <a:xfrm>
            <a:off x="2570550" y="4623070"/>
            <a:ext cx="2745602" cy="138183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F403AB5-306C-4C44-9F4C-8DA308379A8A}"/>
              </a:ext>
            </a:extLst>
          </p:cNvPr>
          <p:cNvSpPr txBox="1"/>
          <p:nvPr/>
        </p:nvSpPr>
        <p:spPr>
          <a:xfrm>
            <a:off x="457200" y="4015276"/>
            <a:ext cx="365549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Class Objects (Entitles or Things)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FF0000"/>
                </a:solidFill>
              </a:rPr>
              <a:t>Customers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FF0000"/>
                </a:solidFill>
              </a:rPr>
              <a:t>Orders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FF0000"/>
                </a:solidFill>
              </a:rPr>
              <a:t>Basket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FF0000"/>
                </a:solidFill>
              </a:rPr>
              <a:t>Products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FF0000"/>
                </a:solidFill>
              </a:rPr>
              <a:t>Users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257C398-9E35-481E-AF23-DE2976C488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4763" y="4166578"/>
            <a:ext cx="3943350" cy="18383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6BF517A-AC3C-4ED8-A1DC-C572F90F4A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80858" y="3113895"/>
            <a:ext cx="2812495" cy="807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3378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09C5F45-3A5A-49B7-ACBA-E737FB525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EEBC-8848-48BC-9E86-2856C4334E59}" type="slidenum">
              <a:rPr lang="en-GB" smtClean="0"/>
              <a:t>8</a:t>
            </a:fld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1A452F0-650C-4342-8AEB-0D1B46755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120" y="136525"/>
            <a:ext cx="9369880" cy="605155"/>
          </a:xfrm>
        </p:spPr>
        <p:txBody>
          <a:bodyPr>
            <a:noAutofit/>
          </a:bodyPr>
          <a:lstStyle/>
          <a:p>
            <a:pPr algn="l"/>
            <a:r>
              <a:rPr lang="en-GB" sz="3200" b="0" i="0" dirty="0">
                <a:solidFill>
                  <a:srgbClr val="444444"/>
                </a:solidFill>
                <a:effectLst/>
                <a:latin typeface="OverpassBlack"/>
              </a:rPr>
              <a:t>How to Developing ERDs: </a:t>
            </a:r>
            <a:r>
              <a:rPr lang="en-GB" sz="3200" b="0" i="0" dirty="0">
                <a:solidFill>
                  <a:srgbClr val="444444"/>
                </a:solidFill>
                <a:effectLst/>
                <a:latin typeface="OverpassBlack"/>
                <a:hlinkClick r:id="rId3"/>
              </a:rPr>
              <a:t>https://app.gleek.io/</a:t>
            </a:r>
            <a:r>
              <a:rPr lang="en-GB" sz="3200" b="0" i="0" dirty="0">
                <a:solidFill>
                  <a:srgbClr val="444444"/>
                </a:solidFill>
                <a:effectLst/>
                <a:latin typeface="OverpassBlack"/>
              </a:rPr>
              <a:t>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C768A7-0A45-42B9-BBB9-FEB17354F789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School of Computing, Engineering &amp; Digital Technologies</a:t>
            </a:r>
            <a:endParaRPr lang="en-GB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3EB32C8-2D57-450A-A9BC-F80A657E8E1F}"/>
              </a:ext>
            </a:extLst>
          </p:cNvPr>
          <p:cNvSpPr txBox="1"/>
          <p:nvPr/>
        </p:nvSpPr>
        <p:spPr>
          <a:xfrm>
            <a:off x="2316479" y="5879515"/>
            <a:ext cx="79901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b="0" i="0" dirty="0">
                <a:effectLst/>
                <a:latin typeface="Roboto" panose="02000000000000000000" pitchFamily="2" charset="0"/>
              </a:rPr>
              <a:t>UML Entity-Relationship model: Crow's foot notation example</a:t>
            </a:r>
          </a:p>
        </p:txBody>
      </p:sp>
      <p:pic>
        <p:nvPicPr>
          <p:cNvPr id="2" name="Online Media 1" title="Entity-Relationship model: Crow's foot notation example">
            <a:hlinkClick r:id="" action="ppaction://media"/>
            <a:extLst>
              <a:ext uri="{FF2B5EF4-FFF2-40B4-BE49-F238E27FC236}">
                <a16:creationId xmlns:a16="http://schemas.microsoft.com/office/drawing/2014/main" id="{4CEB6550-0BFA-4B32-A851-DFEF7D7A3335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1381760" y="765454"/>
            <a:ext cx="8580190" cy="4847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811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09C5F45-3A5A-49B7-ACBA-E737FB525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EEBC-8848-48BC-9E86-2856C4334E59}" type="slidenum">
              <a:rPr lang="en-GB" smtClean="0"/>
              <a:t>9</a:t>
            </a:fld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1A452F0-650C-4342-8AEB-0D1B46755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120" y="136525"/>
            <a:ext cx="9369880" cy="605155"/>
          </a:xfrm>
        </p:spPr>
        <p:txBody>
          <a:bodyPr>
            <a:noAutofit/>
          </a:bodyPr>
          <a:lstStyle/>
          <a:p>
            <a:pPr algn="l"/>
            <a:r>
              <a:rPr lang="en-GB" sz="3200" b="0" i="0" dirty="0">
                <a:solidFill>
                  <a:srgbClr val="444444"/>
                </a:solidFill>
                <a:effectLst/>
                <a:latin typeface="OverpassBlack"/>
              </a:rPr>
              <a:t>Gleek – ERDs:  h</a:t>
            </a:r>
            <a:r>
              <a:rPr lang="en-GB" sz="3200" b="0" i="0" dirty="0">
                <a:solidFill>
                  <a:srgbClr val="444444"/>
                </a:solidFill>
                <a:effectLst/>
                <a:latin typeface="OverpassBlack"/>
                <a:hlinkClick r:id="rId2"/>
              </a:rPr>
              <a:t>ttps://app.gleek.io/</a:t>
            </a:r>
            <a:r>
              <a:rPr lang="en-GB" sz="3200" b="0" i="0" dirty="0">
                <a:solidFill>
                  <a:srgbClr val="444444"/>
                </a:solidFill>
                <a:effectLst/>
                <a:latin typeface="OverpassBlack"/>
              </a:rPr>
              <a:t>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C768A7-0A45-42B9-BBB9-FEB17354F789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School of Computing, Engineering &amp; Digital Technologies</a:t>
            </a:r>
            <a:endParaRPr lang="en-GB" dirty="0"/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3669996F-6132-42D1-8587-8AA5EAA88047}"/>
              </a:ext>
            </a:extLst>
          </p:cNvPr>
          <p:cNvSpPr txBox="1">
            <a:spLocks/>
          </p:cNvSpPr>
          <p:nvPr/>
        </p:nvSpPr>
        <p:spPr>
          <a:xfrm>
            <a:off x="383720" y="915771"/>
            <a:ext cx="9369880" cy="68162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200" dirty="0">
                <a:solidFill>
                  <a:srgbClr val="444444"/>
                </a:solidFill>
                <a:latin typeface="OverpassBlack"/>
              </a:rPr>
              <a:t>Simple order process diagram code in Gleek: Live Demo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69C004D-8803-496F-BBD5-B94C61881ECB}"/>
              </a:ext>
            </a:extLst>
          </p:cNvPr>
          <p:cNvSpPr txBox="1"/>
          <p:nvPr/>
        </p:nvSpPr>
        <p:spPr>
          <a:xfrm>
            <a:off x="184966" y="2461869"/>
            <a:ext cx="976738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i="0" dirty="0">
                <a:solidFill>
                  <a:srgbClr val="111111"/>
                </a:solidFill>
                <a:effectLst/>
                <a:latin typeface="Courier 10 Pitch"/>
              </a:rPr>
              <a:t>Customer {1}- places-{0..n} Order</a:t>
            </a:r>
            <a:br>
              <a:rPr lang="en-GB" dirty="0"/>
            </a:br>
            <a:r>
              <a:rPr lang="en-GB" b="0" i="0" dirty="0">
                <a:solidFill>
                  <a:srgbClr val="111111"/>
                </a:solidFill>
                <a:effectLst/>
                <a:latin typeface="Courier 10 Pitch"/>
              </a:rPr>
              <a:t>Customer {1}-liable for -{0..n} Invoice {1}-covers-{1..n} Order</a:t>
            </a:r>
            <a:br>
              <a:rPr lang="en-GB" dirty="0"/>
            </a:br>
            <a:r>
              <a:rPr lang="en-GB" b="0" i="0" dirty="0">
                <a:solidFill>
                  <a:srgbClr val="111111"/>
                </a:solidFill>
                <a:effectLst/>
                <a:latin typeface="Courier 10 Pitch"/>
              </a:rPr>
              <a:t>Customer {1..n}-. has .-{1..n} Address {1}-receives-{0..n} Invoice</a:t>
            </a:r>
            <a:br>
              <a:rPr lang="en-GB" dirty="0"/>
            </a:br>
            <a:r>
              <a:rPr lang="en-GB" b="0" i="0" dirty="0">
                <a:solidFill>
                  <a:srgbClr val="111111"/>
                </a:solidFill>
                <a:effectLst/>
                <a:latin typeface="Courier 10 Pitch"/>
              </a:rPr>
              <a:t>Order {1}-includes-{1..n} Item {0..n}-ordered in-{1} Product</a:t>
            </a:r>
            <a:br>
              <a:rPr lang="en-GB" dirty="0"/>
            </a:br>
            <a:r>
              <a:rPr lang="en-GB" b="0" i="0" dirty="0">
                <a:solidFill>
                  <a:srgbClr val="111111"/>
                </a:solidFill>
                <a:effectLst/>
                <a:latin typeface="Courier 10 Pitch"/>
              </a:rPr>
              <a:t>Category {1}–{1..n}Product</a:t>
            </a:r>
            <a:endParaRPr lang="en-GB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B6504E8-EF38-4ED8-BF26-537CEBBECD6D}"/>
              </a:ext>
            </a:extLst>
          </p:cNvPr>
          <p:cNvSpPr txBox="1"/>
          <p:nvPr/>
        </p:nvSpPr>
        <p:spPr>
          <a:xfrm>
            <a:off x="731520" y="163835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rgbClr val="444444"/>
                </a:solidFill>
                <a:latin typeface="OverpassBlack"/>
              </a:rPr>
              <a:t>Simple </a:t>
            </a:r>
            <a:r>
              <a:rPr lang="en-GB" sz="1800" dirty="0" err="1">
                <a:solidFill>
                  <a:srgbClr val="444444"/>
                </a:solidFill>
                <a:latin typeface="OverpassBlack"/>
              </a:rPr>
              <a:t>gleek</a:t>
            </a:r>
            <a:r>
              <a:rPr lang="en-GB" sz="1800" dirty="0">
                <a:solidFill>
                  <a:srgbClr val="444444"/>
                </a:solidFill>
                <a:latin typeface="OverpassBlack"/>
              </a:rPr>
              <a:t> order example </a:t>
            </a:r>
            <a:endParaRPr lang="en-GB" dirty="0"/>
          </a:p>
        </p:txBody>
      </p:sp>
      <p:pic>
        <p:nvPicPr>
          <p:cNvPr id="17" name="Picture 16" descr="Diagram&#10;&#10;Description automatically generated">
            <a:extLst>
              <a:ext uri="{FF2B5EF4-FFF2-40B4-BE49-F238E27FC236}">
                <a16:creationId xmlns:a16="http://schemas.microsoft.com/office/drawing/2014/main" id="{7AD9A105-2539-4A34-9458-6DFB1D7BD5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3418" y="0"/>
            <a:ext cx="273858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2168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CM Colours">
      <a:dk1>
        <a:sysClr val="windowText" lastClr="000000"/>
      </a:dk1>
      <a:lt1>
        <a:sysClr val="window" lastClr="FFFFFF"/>
      </a:lt1>
      <a:dk2>
        <a:srgbClr val="8970A9"/>
      </a:dk2>
      <a:lt2>
        <a:srgbClr val="BFBFBF"/>
      </a:lt2>
      <a:accent1>
        <a:srgbClr val="6C2787"/>
      </a:accent1>
      <a:accent2>
        <a:srgbClr val="F79646"/>
      </a:accent2>
      <a:accent3>
        <a:srgbClr val="9BBB59"/>
      </a:accent3>
      <a:accent4>
        <a:srgbClr val="C0504D"/>
      </a:accent4>
      <a:accent5>
        <a:srgbClr val="4F81BD"/>
      </a:accent5>
      <a:accent6>
        <a:srgbClr val="4BACC6"/>
      </a:accent6>
      <a:hlink>
        <a:srgbClr val="6C2787"/>
      </a:hlink>
      <a:folHlink>
        <a:srgbClr val="F79646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wa-com3041-lecture-template.potx" id="{09F266B8-037D-4960-B683-4D141DDD58CF}" vid="{54ED4B27-7A9F-4E1F-B0CB-1BA09105F6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1735</Words>
  <Application>Microsoft Office PowerPoint</Application>
  <PresentationFormat>Widescreen</PresentationFormat>
  <Paragraphs>214</Paragraphs>
  <Slides>19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31" baseType="lpstr">
      <vt:lpstr>Arial</vt:lpstr>
      <vt:lpstr>Calibri</vt:lpstr>
      <vt:lpstr>Calibri Light</vt:lpstr>
      <vt:lpstr>Courier 10 Pitch</vt:lpstr>
      <vt:lpstr>Open Sans</vt:lpstr>
      <vt:lpstr>Overpass</vt:lpstr>
      <vt:lpstr>OverpassBlack</vt:lpstr>
      <vt:lpstr>Roboto</vt:lpstr>
      <vt:lpstr>Tahoma</vt:lpstr>
      <vt:lpstr>Times New Roman</vt:lpstr>
      <vt:lpstr>Wingdings</vt:lpstr>
      <vt:lpstr>Office Theme</vt:lpstr>
      <vt:lpstr>Design:      Class Diagrams to Entity Relationship Diagrams</vt:lpstr>
      <vt:lpstr>What are Entities?</vt:lpstr>
      <vt:lpstr>Design – ERD</vt:lpstr>
      <vt:lpstr>Sources of design Entities (classes)</vt:lpstr>
      <vt:lpstr>What are the Entities, class or objects or things we can identify from our Use Case</vt:lpstr>
      <vt:lpstr>From weeks 3 &amp; 4: identifying from Use Case and Sequence Diagrams our Class Object Entity or Things</vt:lpstr>
      <vt:lpstr>Basic Entity Diagram Symbols and Notations</vt:lpstr>
      <vt:lpstr>How to Developing ERDs: https://app.gleek.io/ </vt:lpstr>
      <vt:lpstr>Gleek – ERDs:  https://app.gleek.io/ </vt:lpstr>
      <vt:lpstr>Gleek – ERDs:  https://app.gleek.io/ </vt:lpstr>
      <vt:lpstr>Gleek – ERDs:  https://app.gleek.io/ </vt:lpstr>
      <vt:lpstr>Gleek – ERDs:  https://app.gleek.io/ </vt:lpstr>
      <vt:lpstr>Gleek – ERDs:  https://app.gleek.io/ </vt:lpstr>
      <vt:lpstr>Gleek – ERDs:  https://app.gleek.io/ </vt:lpstr>
      <vt:lpstr>The ERD and Class Diagram  We still map the same associations or relationships</vt:lpstr>
      <vt:lpstr>Weeks 6 :  SQL Demo in prep for weeks 7 SQL Labs</vt:lpstr>
      <vt:lpstr>Weeks 6-10: Preview:  eCommerce SQL solution for Fleet Factors </vt:lpstr>
      <vt:lpstr>Preview:  eCommerce SQL solution for Fleet Factors </vt:lpstr>
      <vt:lpstr>  End of Lecture 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2018-10-12T07:12:47Z</dcterms:created>
  <dcterms:modified xsi:type="dcterms:W3CDTF">2021-11-02T15:43:20Z</dcterms:modified>
</cp:coreProperties>
</file>