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4"/>
  </p:notesMasterIdLst>
  <p:handoutMasterIdLst>
    <p:handoutMasterId r:id="rId25"/>
  </p:handoutMasterIdLst>
  <p:sldIdLst>
    <p:sldId id="500" r:id="rId3"/>
    <p:sldId id="786" r:id="rId4"/>
    <p:sldId id="791" r:id="rId5"/>
    <p:sldId id="906" r:id="rId6"/>
    <p:sldId id="912" r:id="rId7"/>
    <p:sldId id="913" r:id="rId8"/>
    <p:sldId id="919" r:id="rId9"/>
    <p:sldId id="929" r:id="rId10"/>
    <p:sldId id="920" r:id="rId11"/>
    <p:sldId id="921" r:id="rId12"/>
    <p:sldId id="922" r:id="rId13"/>
    <p:sldId id="914" r:id="rId14"/>
    <p:sldId id="923" r:id="rId15"/>
    <p:sldId id="925" r:id="rId16"/>
    <p:sldId id="915" r:id="rId17"/>
    <p:sldId id="917" r:id="rId18"/>
    <p:sldId id="926" r:id="rId19"/>
    <p:sldId id="927" r:id="rId20"/>
    <p:sldId id="882" r:id="rId21"/>
    <p:sldId id="883" r:id="rId22"/>
    <p:sldId id="884" r:id="rId2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 autoAdjust="0"/>
    <p:restoredTop sz="89277" autoAdjust="0"/>
  </p:normalViewPr>
  <p:slideViewPr>
    <p:cSldViewPr snapToGrid="0">
      <p:cViewPr varScale="1">
        <p:scale>
          <a:sx n="117" d="100"/>
          <a:sy n="117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1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0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18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7.xml"/><Relationship Id="rId5" Type="http://schemas.openxmlformats.org/officeDocument/2006/relationships/slide" Target="slides/slide9.xml"/><Relationship Id="rId10" Type="http://schemas.openxmlformats.org/officeDocument/2006/relationships/slide" Target="slides/slide16.xml"/><Relationship Id="rId4" Type="http://schemas.openxmlformats.org/officeDocument/2006/relationships/slide" Target="slides/slide8.xml"/><Relationship Id="rId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1.2.3</a:t>
            </a:r>
            <a:r>
              <a:rPr lang="en-US" baseline="0" dirty="0" smtClean="0">
                <a:latin typeface="Arial" charset="0"/>
              </a:rPr>
              <a:t> – The Internet, Intranets, and Extranets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84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1.2.4</a:t>
            </a:r>
            <a:r>
              <a:rPr lang="en-US" baseline="0" dirty="0" smtClean="0">
                <a:latin typeface="Arial" charset="0"/>
              </a:rPr>
              <a:t> – Internet Connections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691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38808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Network as a Platform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1.3.1</a:t>
            </a:r>
            <a:r>
              <a:rPr lang="en-US" baseline="0" dirty="0" smtClean="0">
                <a:latin typeface="Arial" charset="0"/>
              </a:rPr>
              <a:t> – Converged Networks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18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Network as a Platform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1.3.2</a:t>
            </a:r>
            <a:r>
              <a:rPr lang="en-US" baseline="0" dirty="0" smtClean="0">
                <a:latin typeface="Arial" charset="0"/>
              </a:rPr>
              <a:t> – Reliable 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32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2873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1.4.1 – Network</a:t>
            </a:r>
            <a:r>
              <a:rPr lang="en-US" baseline="0" dirty="0" smtClean="0">
                <a:latin typeface="Arial" charset="0"/>
              </a:rPr>
              <a:t> Trends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31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1.4.2</a:t>
            </a:r>
            <a:r>
              <a:rPr lang="en-US" baseline="0" dirty="0" smtClean="0">
                <a:latin typeface="Arial" charset="0"/>
              </a:rPr>
              <a:t> - </a:t>
            </a:r>
            <a:r>
              <a:rPr lang="en-US" dirty="0" smtClean="0">
                <a:latin typeface="Arial" charset="0"/>
              </a:rPr>
              <a:t>Networking Technologies for the Home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73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1.4.3 – Network</a:t>
            </a:r>
            <a:r>
              <a:rPr lang="en-US" baseline="0" dirty="0" smtClean="0">
                <a:latin typeface="Arial" charset="0"/>
              </a:rPr>
              <a:t> Security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57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1.5.1.3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Globally Connected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1.1.1</a:t>
            </a:r>
            <a:r>
              <a:rPr lang="en-US" baseline="0" dirty="0" smtClean="0">
                <a:latin typeface="Arial" charset="0"/>
              </a:rPr>
              <a:t> – Network Today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Globally Connected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1.1.2 – Providing</a:t>
            </a:r>
            <a:r>
              <a:rPr lang="en-US" baseline="0" dirty="0" smtClean="0">
                <a:latin typeface="Arial" charset="0"/>
              </a:rPr>
              <a:t> Resources in a Network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– Network Components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5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– Network Components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8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1.2.2</a:t>
            </a:r>
            <a:r>
              <a:rPr lang="en-US" baseline="0" dirty="0" smtClean="0">
                <a:latin typeface="Arial" charset="0"/>
              </a:rPr>
              <a:t> – LANs and WANs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40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1: Explore the Network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/>
              <a:t>Introduction to Networks v6.0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4300" y="114300"/>
            <a:ext cx="1698171" cy="1028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The Internet, Intranets, and Extranets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2001496"/>
          </a:xfrm>
        </p:spPr>
        <p:txBody>
          <a:bodyPr/>
          <a:lstStyle/>
          <a:p>
            <a:r>
              <a:rPr lang="en-US" sz="2000" dirty="0" smtClean="0"/>
              <a:t>The Internet</a:t>
            </a:r>
          </a:p>
          <a:p>
            <a:pPr lvl="1"/>
            <a:r>
              <a:rPr lang="en-US" sz="1600" dirty="0" smtClean="0"/>
              <a:t>Worldwide collection of interconnected networks</a:t>
            </a:r>
          </a:p>
          <a:p>
            <a:pPr lvl="1"/>
            <a:r>
              <a:rPr lang="en-US" sz="1600" dirty="0" smtClean="0"/>
              <a:t>Not owned by any individual or group</a:t>
            </a:r>
          </a:p>
          <a:p>
            <a:r>
              <a:rPr lang="en-US" sz="2000" dirty="0" smtClean="0"/>
              <a:t>Intranets and Extranets</a:t>
            </a:r>
          </a:p>
          <a:p>
            <a:pPr lvl="1"/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4" y="3057394"/>
            <a:ext cx="4533900" cy="304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78" y="3162579"/>
            <a:ext cx="3349924" cy="33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6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Internet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Connections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5093780"/>
          </a:xfrm>
        </p:spPr>
        <p:txBody>
          <a:bodyPr/>
          <a:lstStyle/>
          <a:p>
            <a:r>
              <a:rPr lang="en-US" sz="2000" dirty="0" smtClean="0"/>
              <a:t>Internet Access Technologies</a:t>
            </a:r>
          </a:p>
          <a:p>
            <a:pPr lvl="1"/>
            <a:r>
              <a:rPr lang="en-US" sz="1600" dirty="0" smtClean="0"/>
              <a:t>Internet </a:t>
            </a:r>
            <a:r>
              <a:rPr lang="en-US" sz="1600" dirty="0"/>
              <a:t>Service Provider (ISP)</a:t>
            </a:r>
          </a:p>
          <a:p>
            <a:pPr lvl="1"/>
            <a:r>
              <a:rPr lang="en-US" sz="1600" dirty="0"/>
              <a:t>Broadband cable</a:t>
            </a:r>
          </a:p>
          <a:p>
            <a:pPr lvl="1"/>
            <a:r>
              <a:rPr lang="en-US" sz="1600" dirty="0"/>
              <a:t>Broadband Digital Subscriber Line (DSL)</a:t>
            </a:r>
          </a:p>
          <a:p>
            <a:pPr lvl="1"/>
            <a:r>
              <a:rPr lang="en-US" sz="1600" dirty="0"/>
              <a:t>Wireless WANs</a:t>
            </a:r>
          </a:p>
          <a:p>
            <a:pPr lvl="1"/>
            <a:r>
              <a:rPr lang="en-US" sz="1600" dirty="0"/>
              <a:t>Mobile Services</a:t>
            </a:r>
          </a:p>
          <a:p>
            <a:pPr lvl="1"/>
            <a:r>
              <a:rPr lang="en-US" sz="1600" dirty="0"/>
              <a:t>Business DSL</a:t>
            </a:r>
          </a:p>
          <a:p>
            <a:pPr lvl="1"/>
            <a:r>
              <a:rPr lang="en-US" sz="1600" dirty="0"/>
              <a:t>Leased Lines</a:t>
            </a:r>
          </a:p>
          <a:p>
            <a:pPr lvl="1"/>
            <a:r>
              <a:rPr lang="en-US" sz="1600" dirty="0"/>
              <a:t>Metro </a:t>
            </a:r>
            <a:r>
              <a:rPr lang="en-US" sz="1600" dirty="0" smtClean="0"/>
              <a:t>Ethernet</a:t>
            </a:r>
          </a:p>
          <a:p>
            <a:r>
              <a:rPr lang="en-US" dirty="0" smtClean="0"/>
              <a:t>Types of Internet Connections</a:t>
            </a:r>
          </a:p>
          <a:p>
            <a:pPr lvl="1"/>
            <a:r>
              <a:rPr lang="en-US" dirty="0" smtClean="0"/>
              <a:t>Home and Small Office</a:t>
            </a:r>
          </a:p>
          <a:p>
            <a:pPr lvl="1"/>
            <a:r>
              <a:rPr lang="en-US" dirty="0" smtClean="0"/>
              <a:t>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93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1.3  The Network as a Platform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30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Network as a Platform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Converged Networks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16307"/>
            <a:ext cx="8752915" cy="2616657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Separate Networks</a:t>
            </a:r>
          </a:p>
          <a:p>
            <a:pPr lvl="1"/>
            <a:r>
              <a:rPr lang="en-US" dirty="0" smtClean="0"/>
              <a:t>Each network with its own rules and </a:t>
            </a:r>
          </a:p>
          <a:p>
            <a:r>
              <a:rPr lang="en-US" dirty="0" smtClean="0"/>
              <a:t>The Converging Network</a:t>
            </a:r>
          </a:p>
          <a:p>
            <a:pPr lvl="1"/>
            <a:r>
              <a:rPr lang="en-US" dirty="0" smtClean="0"/>
              <a:t>Capable </a:t>
            </a:r>
            <a:r>
              <a:rPr lang="en-US" dirty="0"/>
              <a:t>of delivering data, voice, and video </a:t>
            </a:r>
            <a:r>
              <a:rPr lang="en-US" dirty="0" smtClean="0"/>
              <a:t>over </a:t>
            </a:r>
            <a:r>
              <a:rPr lang="en-US" dirty="0"/>
              <a:t>the same network infrastructure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956" y="3832964"/>
            <a:ext cx="3702069" cy="28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29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Network as a Platform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Reliable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232592"/>
            <a:ext cx="8733677" cy="2080520"/>
          </a:xfrm>
        </p:spPr>
        <p:txBody>
          <a:bodyPr/>
          <a:lstStyle/>
          <a:p>
            <a:r>
              <a:rPr lang="en-US" dirty="0" smtClean="0"/>
              <a:t>Four Basic Characteristics of Network Architecture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Security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35" y="3432132"/>
            <a:ext cx="4280250" cy="30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04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1.4 The Changing Network Environment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67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Trends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869030" cy="5233315"/>
          </a:xfrm>
        </p:spPr>
        <p:txBody>
          <a:bodyPr>
            <a:normAutofit/>
          </a:bodyPr>
          <a:lstStyle/>
          <a:p>
            <a:r>
              <a:rPr lang="en-US" dirty="0" smtClean="0"/>
              <a:t>Top trends include:</a:t>
            </a:r>
          </a:p>
          <a:p>
            <a:pPr lvl="1"/>
            <a:r>
              <a:rPr lang="en-US" dirty="0" smtClean="0"/>
              <a:t>Bring Your Own Device (BYOB)</a:t>
            </a:r>
          </a:p>
          <a:p>
            <a:pPr lvl="1"/>
            <a:r>
              <a:rPr lang="en-US" dirty="0" smtClean="0"/>
              <a:t>Online Collaboration</a:t>
            </a:r>
          </a:p>
          <a:p>
            <a:pPr lvl="1"/>
            <a:r>
              <a:rPr lang="en-US" dirty="0" smtClean="0"/>
              <a:t>Video Communications</a:t>
            </a:r>
          </a:p>
          <a:p>
            <a:pPr lvl="1"/>
            <a:r>
              <a:rPr lang="en-US" dirty="0" smtClean="0"/>
              <a:t>Cloud Computing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70" y="2755919"/>
            <a:ext cx="513633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269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Networking Technologies for the Home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27759"/>
            <a:ext cx="6388107" cy="3156559"/>
          </a:xfrm>
        </p:spPr>
        <p:txBody>
          <a:bodyPr/>
          <a:lstStyle/>
          <a:p>
            <a:r>
              <a:rPr lang="en-US" dirty="0" smtClean="0"/>
              <a:t>Technology Trends in the Home</a:t>
            </a:r>
          </a:p>
          <a:p>
            <a:pPr lvl="1"/>
            <a:r>
              <a:rPr lang="en-US" dirty="0" smtClean="0"/>
              <a:t>Smart home</a:t>
            </a:r>
          </a:p>
          <a:p>
            <a:r>
              <a:rPr lang="en-US" dirty="0" smtClean="0"/>
              <a:t>Powerline Networking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existing electrical wiring to connect devices</a:t>
            </a:r>
            <a:endParaRPr lang="en-US" dirty="0" smtClean="0"/>
          </a:p>
          <a:p>
            <a:r>
              <a:rPr lang="en-US" dirty="0" smtClean="0"/>
              <a:t>Wireless Broadband</a:t>
            </a:r>
          </a:p>
          <a:p>
            <a:pPr lvl="1"/>
            <a:r>
              <a:rPr lang="en-US" dirty="0"/>
              <a:t>Wireless Internet Service Provider (WISP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Wireless </a:t>
            </a:r>
            <a:r>
              <a:rPr lang="en-US" dirty="0" smtClean="0"/>
              <a:t>Broadband Service using cellular technology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56" y="2205950"/>
            <a:ext cx="771525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318" y="4248001"/>
            <a:ext cx="23431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06" y="1251404"/>
            <a:ext cx="3235896" cy="191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01508"/>
            <a:ext cx="5704949" cy="52621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Security Threats</a:t>
            </a:r>
          </a:p>
          <a:p>
            <a:pPr lvl="1"/>
            <a:r>
              <a:rPr lang="en-US" dirty="0" smtClean="0"/>
              <a:t>Viruses, worms, and Trojan horses </a:t>
            </a:r>
          </a:p>
          <a:p>
            <a:pPr lvl="1"/>
            <a:r>
              <a:rPr lang="en-US" dirty="0" smtClean="0"/>
              <a:t>Spyware and adware</a:t>
            </a:r>
          </a:p>
          <a:p>
            <a:pPr lvl="1"/>
            <a:r>
              <a:rPr lang="en-US" dirty="0" smtClean="0"/>
              <a:t>Zero-day attacks, also called zero-hour attacks</a:t>
            </a:r>
          </a:p>
          <a:p>
            <a:pPr lvl="1"/>
            <a:r>
              <a:rPr lang="en-US" dirty="0" smtClean="0"/>
              <a:t>Hacker attacks </a:t>
            </a:r>
          </a:p>
          <a:p>
            <a:pPr lvl="1"/>
            <a:r>
              <a:rPr lang="en-US" dirty="0" smtClean="0"/>
              <a:t>Denial of service attacks</a:t>
            </a:r>
          </a:p>
          <a:p>
            <a:pPr lvl="1"/>
            <a:r>
              <a:rPr lang="en-US" dirty="0" smtClean="0"/>
              <a:t>Data interception and theft</a:t>
            </a:r>
          </a:p>
          <a:p>
            <a:pPr lvl="1"/>
            <a:r>
              <a:rPr lang="en-US" dirty="0" smtClean="0"/>
              <a:t>Identity theft</a:t>
            </a:r>
          </a:p>
          <a:p>
            <a:r>
              <a:rPr lang="en-US" dirty="0" smtClean="0"/>
              <a:t>Security Solutions</a:t>
            </a:r>
          </a:p>
          <a:p>
            <a:pPr lvl="1"/>
            <a:r>
              <a:rPr lang="en-US" dirty="0" smtClean="0"/>
              <a:t>Antivirus and antispyware </a:t>
            </a:r>
          </a:p>
          <a:p>
            <a:pPr lvl="1"/>
            <a:r>
              <a:rPr lang="en-US" dirty="0" smtClean="0"/>
              <a:t>Firewall filtering</a:t>
            </a:r>
          </a:p>
          <a:p>
            <a:pPr lvl="1"/>
            <a:r>
              <a:rPr lang="en-US" dirty="0" smtClean="0"/>
              <a:t>Dedicated firewall systems</a:t>
            </a:r>
          </a:p>
          <a:p>
            <a:pPr lvl="1"/>
            <a:r>
              <a:rPr lang="en-US" dirty="0" smtClean="0"/>
              <a:t>Access control lists (ACL) </a:t>
            </a:r>
          </a:p>
          <a:p>
            <a:pPr lvl="1"/>
            <a:r>
              <a:rPr lang="en-US" dirty="0" smtClean="0"/>
              <a:t>Intrusion prevention systems (IPS) </a:t>
            </a:r>
          </a:p>
          <a:p>
            <a:pPr lvl="1"/>
            <a:r>
              <a:rPr lang="en-US" dirty="0" smtClean="0"/>
              <a:t>Virtual Private Networks (VPNs)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348" y="3689225"/>
            <a:ext cx="3004654" cy="239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285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1.5</a:t>
            </a:r>
            <a:r>
              <a:rPr lang="en-US" sz="2400" dirty="0" smtClean="0"/>
              <a:t> 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1 - Sections &amp; Objectives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213109" y="1539502"/>
            <a:ext cx="8733677" cy="5086929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1.1 Globally Connected</a:t>
            </a:r>
          </a:p>
          <a:p>
            <a:pPr lvl="1"/>
            <a:r>
              <a:rPr lang="en-US" dirty="0" smtClean="0"/>
              <a:t>Explain how networks affect the way we interact, learn, work, and play.</a:t>
            </a:r>
          </a:p>
          <a:p>
            <a:pPr lvl="1"/>
            <a:r>
              <a:rPr lang="en-US" dirty="0" smtClean="0"/>
              <a:t>Explain how host devices can be used as clients, servers, or both.</a:t>
            </a:r>
          </a:p>
          <a:p>
            <a:r>
              <a:rPr lang="en-CA" dirty="0" smtClean="0"/>
              <a:t>1.2 LANs, WANs, and the Internet</a:t>
            </a:r>
          </a:p>
          <a:p>
            <a:pPr lvl="1"/>
            <a:r>
              <a:rPr lang="en-US" dirty="0" smtClean="0"/>
              <a:t>Explain the use of network devices.</a:t>
            </a:r>
          </a:p>
          <a:p>
            <a:pPr lvl="1"/>
            <a:r>
              <a:rPr lang="en-US" dirty="0" smtClean="0"/>
              <a:t>Compare the devices and topologies of a LAN to the devices and topologies of a WAN.</a:t>
            </a:r>
          </a:p>
          <a:p>
            <a:pPr lvl="1"/>
            <a:r>
              <a:rPr lang="en-US" dirty="0" smtClean="0"/>
              <a:t>Describe the basic structure of the Internet.</a:t>
            </a:r>
          </a:p>
          <a:p>
            <a:pPr lvl="1"/>
            <a:r>
              <a:rPr lang="en-US" dirty="0" smtClean="0"/>
              <a:t>Explain how LANs and WANs interconnect to the Internet.</a:t>
            </a:r>
          </a:p>
          <a:p>
            <a:r>
              <a:rPr lang="en-US" dirty="0" smtClean="0"/>
              <a:t>1.3 The Network as a Platform</a:t>
            </a:r>
          </a:p>
          <a:p>
            <a:pPr lvl="1"/>
            <a:r>
              <a:rPr lang="en-US" dirty="0" smtClean="0"/>
              <a:t>Explain the concept of a converged network.</a:t>
            </a:r>
          </a:p>
          <a:p>
            <a:pPr lvl="1"/>
            <a:r>
              <a:rPr lang="en-US" dirty="0" smtClean="0"/>
              <a:t>Describe the four basic requirements of a reliable network.</a:t>
            </a:r>
          </a:p>
          <a:p>
            <a:r>
              <a:rPr lang="en-US" dirty="0" smtClean="0"/>
              <a:t>1.4 The Changing Network Environment</a:t>
            </a:r>
          </a:p>
          <a:p>
            <a:pPr lvl="1"/>
            <a:r>
              <a:rPr lang="en-US" dirty="0" smtClean="0"/>
              <a:t>Explain how trends such as BYOD, online collaboration, video, and cloud computing are changing the way we interact.</a:t>
            </a:r>
          </a:p>
          <a:p>
            <a:pPr lvl="1"/>
            <a:r>
              <a:rPr lang="en-US" dirty="0" smtClean="0"/>
              <a:t>Explain how networking technologies are changing the home environment.</a:t>
            </a:r>
          </a:p>
          <a:p>
            <a:pPr lvl="1"/>
            <a:r>
              <a:rPr lang="en-US" dirty="0" smtClean="0"/>
              <a:t>Identify basic security threats and solutions for both small and large networks.</a:t>
            </a:r>
          </a:p>
          <a:p>
            <a:pPr lvl="1"/>
            <a:r>
              <a:rPr lang="en-US" dirty="0" smtClean="0"/>
              <a:t>Describe the importance of understanding the underlying switching and routing infrastructure of a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Explain how multiple networks are used in everyday life.</a:t>
            </a:r>
          </a:p>
          <a:p>
            <a:r>
              <a:rPr lang="en-US" sz="1600" dirty="0"/>
              <a:t>Describe the topologies and devices used in a small to medium-sized business network.</a:t>
            </a:r>
          </a:p>
          <a:p>
            <a:r>
              <a:rPr lang="en-US" sz="1600" dirty="0"/>
              <a:t>Explain the basic characteristics of a network that supports communication in a small to medium-sized business.</a:t>
            </a:r>
          </a:p>
          <a:p>
            <a:r>
              <a:rPr lang="en-US" sz="1600" dirty="0"/>
              <a:t>Explain trends in networking that will affect the use of networks in small to medium-sized businesses.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1.1  Globally Connected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Globally Connected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Networking Today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455143" cy="2290254"/>
          </a:xfrm>
        </p:spPr>
        <p:txBody>
          <a:bodyPr/>
          <a:lstStyle/>
          <a:p>
            <a:r>
              <a:rPr lang="en-US" sz="2000" dirty="0" smtClean="0"/>
              <a:t>Network has no boundary and supports the way we: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Play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2" y="3735321"/>
            <a:ext cx="3483824" cy="231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3735321"/>
            <a:ext cx="3504424" cy="23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1012686"/>
            <a:ext cx="3504424" cy="251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Globally Connected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Providing Resources in a Network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869029" cy="5093780"/>
          </a:xfrm>
        </p:spPr>
        <p:txBody>
          <a:bodyPr/>
          <a:lstStyle/>
          <a:p>
            <a:r>
              <a:rPr lang="en-US" sz="2000" dirty="0" smtClean="0"/>
              <a:t>Networks of Many Sizes</a:t>
            </a:r>
          </a:p>
          <a:p>
            <a:pPr marL="742950" lvl="1" indent="-285750"/>
            <a:r>
              <a:rPr lang="en-US" sz="1600" dirty="0"/>
              <a:t>Small Home / Office Networks</a:t>
            </a:r>
          </a:p>
          <a:p>
            <a:pPr marL="742950" lvl="1" indent="-285750"/>
            <a:r>
              <a:rPr lang="en-US" sz="1600" dirty="0"/>
              <a:t>Medium to Large Networks</a:t>
            </a:r>
          </a:p>
          <a:p>
            <a:pPr marL="742950" lvl="1" indent="-285750"/>
            <a:r>
              <a:rPr lang="en-US" sz="1600" dirty="0"/>
              <a:t>World Wide </a:t>
            </a:r>
            <a:r>
              <a:rPr lang="en-US" sz="1600" dirty="0" smtClean="0"/>
              <a:t>Network</a:t>
            </a:r>
          </a:p>
          <a:p>
            <a:r>
              <a:rPr lang="en-US" sz="2000" dirty="0" smtClean="0"/>
              <a:t>Clients and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Clients request and display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Servers provide information to other devices on the network</a:t>
            </a:r>
            <a:endParaRPr lang="en-US" sz="1600" dirty="0"/>
          </a:p>
          <a:p>
            <a:r>
              <a:rPr lang="en-US" sz="2000" dirty="0" smtClean="0"/>
              <a:t>Peer-to-Peer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Computers can be both server and client at the same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What are the advantages?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What are the disadvantages?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9" y="1939906"/>
            <a:ext cx="3883886" cy="256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762" y="4802766"/>
            <a:ext cx="4877755" cy="162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1.2  LANs, WANs, and the Internet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Network Components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4993592" cy="50937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End Devices</a:t>
            </a:r>
          </a:p>
          <a:p>
            <a:pPr marL="461963" lvl="1" indent="-230188"/>
            <a:r>
              <a:rPr lang="en-US" sz="1600" dirty="0" smtClean="0"/>
              <a:t>Either the source or destination of a message</a:t>
            </a:r>
          </a:p>
          <a:p>
            <a:pPr marL="461963" lvl="1" indent="-230188"/>
            <a:r>
              <a:rPr lang="en-US" sz="1600" dirty="0" smtClean="0"/>
              <a:t>Name some end devices</a:t>
            </a:r>
          </a:p>
          <a:p>
            <a:r>
              <a:rPr lang="en-US" sz="2000" dirty="0" smtClean="0"/>
              <a:t>Intermediary Network Devices</a:t>
            </a:r>
          </a:p>
          <a:p>
            <a:pPr marL="461963" lvl="1" indent="-230188"/>
            <a:r>
              <a:rPr lang="en-US" sz="1600" dirty="0" smtClean="0"/>
              <a:t>Connect </a:t>
            </a:r>
            <a:r>
              <a:rPr lang="en-US" sz="1600" dirty="0"/>
              <a:t>multiple individual networks to form an </a:t>
            </a:r>
            <a:r>
              <a:rPr lang="en-US" sz="1600" dirty="0" smtClean="0"/>
              <a:t>internetwork</a:t>
            </a:r>
          </a:p>
          <a:p>
            <a:pPr marL="461963" lvl="1" indent="-230188"/>
            <a:r>
              <a:rPr lang="en-US" sz="1600" dirty="0"/>
              <a:t>Connect the individual end devices to the network</a:t>
            </a:r>
          </a:p>
          <a:p>
            <a:pPr marL="461963" lvl="1" indent="-230188"/>
            <a:r>
              <a:rPr lang="en-US" sz="1600" dirty="0"/>
              <a:t>Ensure data flows across the </a:t>
            </a:r>
            <a:r>
              <a:rPr lang="en-US" sz="1600" dirty="0" smtClean="0"/>
              <a:t>network</a:t>
            </a:r>
          </a:p>
          <a:p>
            <a:pPr marL="461963" lvl="1" indent="-230188"/>
            <a:r>
              <a:rPr lang="en-US" sz="1600" dirty="0" smtClean="0"/>
              <a:t>Provide connectivity</a:t>
            </a:r>
          </a:p>
          <a:p>
            <a:pPr marL="241301" indent="-230188"/>
            <a:r>
              <a:rPr lang="en-US" sz="2400" dirty="0" smtClean="0"/>
              <a:t>Network Media</a:t>
            </a:r>
          </a:p>
          <a:p>
            <a:pPr lvl="1"/>
            <a:r>
              <a:rPr lang="en-US" sz="1600" dirty="0" smtClean="0"/>
              <a:t>Provide the pathway for data transmission</a:t>
            </a:r>
          </a:p>
          <a:p>
            <a:pPr lvl="1"/>
            <a:r>
              <a:rPr lang="en-US" sz="1600" dirty="0" smtClean="0"/>
              <a:t>Interconnect devices</a:t>
            </a:r>
          </a:p>
          <a:p>
            <a:pPr lvl="1"/>
            <a:r>
              <a:rPr lang="en-US" sz="1600" dirty="0" smtClean="0"/>
              <a:t>Name the three types of media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73" y="3141374"/>
            <a:ext cx="4182261" cy="353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094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Network Components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50937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Network Representations</a:t>
            </a:r>
          </a:p>
          <a:p>
            <a:pPr lvl="1"/>
            <a:r>
              <a:rPr lang="en-US" sz="1600" dirty="0"/>
              <a:t>W</a:t>
            </a:r>
            <a:r>
              <a:rPr lang="en-US" sz="1600" dirty="0" smtClean="0"/>
              <a:t>hat do the symbols represent?</a:t>
            </a:r>
          </a:p>
          <a:p>
            <a:r>
              <a:rPr lang="en-US" sz="2000" dirty="0" smtClean="0"/>
              <a:t>Topology Diagrams</a:t>
            </a:r>
          </a:p>
          <a:p>
            <a:pPr marL="461963" lvl="1" indent="-230188">
              <a:buFont typeface="Arial" panose="020B0604020202020204" pitchFamily="34" charset="0"/>
              <a:buChar char="•"/>
            </a:pPr>
            <a:r>
              <a:rPr lang="en-US" sz="1600" dirty="0" smtClean="0"/>
              <a:t>Physical</a:t>
            </a:r>
          </a:p>
          <a:p>
            <a:pPr marL="461963" lvl="1" indent="-230188">
              <a:buFont typeface="Arial" panose="020B0604020202020204" pitchFamily="34" charset="0"/>
              <a:buChar char="•"/>
            </a:pPr>
            <a:r>
              <a:rPr lang="en-US" sz="1600" dirty="0" smtClean="0"/>
              <a:t>Logical</a:t>
            </a:r>
          </a:p>
          <a:p>
            <a:pPr marL="522288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24" y="1232592"/>
            <a:ext cx="1434921" cy="9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87" y="2890593"/>
            <a:ext cx="1219048" cy="888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37" y="4142245"/>
            <a:ext cx="2336508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71" y="5132721"/>
            <a:ext cx="1396825" cy="634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21" y="4834308"/>
            <a:ext cx="1333333" cy="1041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21" y="3126372"/>
            <a:ext cx="1219048" cy="1015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82" y="4925663"/>
            <a:ext cx="1701587" cy="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6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LANs, WANs, and the Internet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LANs and WANs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340286"/>
            <a:ext cx="5598968" cy="5125622"/>
          </a:xfrm>
        </p:spPr>
        <p:txBody>
          <a:bodyPr>
            <a:normAutofit/>
          </a:bodyPr>
          <a:lstStyle/>
          <a:p>
            <a:r>
              <a:rPr lang="en-US" dirty="0" smtClean="0"/>
              <a:t>Local Area Networks</a:t>
            </a:r>
          </a:p>
          <a:p>
            <a:pPr lvl="1"/>
            <a:r>
              <a:rPr lang="en-US" dirty="0" smtClean="0"/>
              <a:t>Spans across small geographical area</a:t>
            </a:r>
          </a:p>
          <a:p>
            <a:pPr lvl="1"/>
            <a:r>
              <a:rPr lang="en-US" dirty="0" smtClean="0"/>
              <a:t>Interconnects end devices</a:t>
            </a:r>
          </a:p>
          <a:p>
            <a:pPr lvl="1"/>
            <a:r>
              <a:rPr lang="en-US" dirty="0" smtClean="0"/>
              <a:t>Administrated by a single organization</a:t>
            </a:r>
          </a:p>
          <a:p>
            <a:pPr lvl="1"/>
            <a:r>
              <a:rPr lang="en-US" dirty="0" smtClean="0"/>
              <a:t>Provide high speed bandwidth to internal devices</a:t>
            </a:r>
          </a:p>
          <a:p>
            <a:r>
              <a:rPr lang="en-US" dirty="0" smtClean="0"/>
              <a:t>WAN Area Networks</a:t>
            </a:r>
          </a:p>
          <a:p>
            <a:pPr lvl="1"/>
            <a:r>
              <a:rPr lang="en-US" dirty="0" smtClean="0"/>
              <a:t>Interconnects LAN</a:t>
            </a:r>
          </a:p>
          <a:p>
            <a:pPr lvl="1"/>
            <a:r>
              <a:rPr lang="en-US" dirty="0" smtClean="0"/>
              <a:t>Administrated by multiple service providers</a:t>
            </a:r>
          </a:p>
          <a:p>
            <a:pPr lvl="1"/>
            <a:r>
              <a:rPr lang="en-US" dirty="0" smtClean="0"/>
              <a:t>Provide slower speed links between LANS</a:t>
            </a:r>
          </a:p>
          <a:p>
            <a:r>
              <a:rPr lang="en-US" dirty="0" smtClean="0"/>
              <a:t>Can </a:t>
            </a:r>
            <a:r>
              <a:rPr lang="en-US" dirty="0"/>
              <a:t>you name more network types?</a:t>
            </a:r>
          </a:p>
          <a:p>
            <a:pPr lvl="1"/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36" y="4167204"/>
            <a:ext cx="3002989" cy="229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2498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25830</TotalTime>
  <Pages>28</Pages>
  <Words>976</Words>
  <Application>Microsoft Office PowerPoint</Application>
  <PresentationFormat>On-screen Show (4:3)</PresentationFormat>
  <Paragraphs>199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Chapter 1: Explore the Network</vt:lpstr>
      <vt:lpstr>Chapter 1 - Sections &amp; Objectives</vt:lpstr>
      <vt:lpstr>1.1  Globally Connected</vt:lpstr>
      <vt:lpstr>Globally Connected Networking Today</vt:lpstr>
      <vt:lpstr>Globally Connected Providing Resources in a Network</vt:lpstr>
      <vt:lpstr>1.2  LANs, WANs, and the Internet</vt:lpstr>
      <vt:lpstr>LANs, WANs, and the Internet Network Components</vt:lpstr>
      <vt:lpstr>LANs, WANs, and the Internet Network Components</vt:lpstr>
      <vt:lpstr>LANs, WANs, and the Internet LANs and WANs</vt:lpstr>
      <vt:lpstr>LANs, WANs, and the Internet The Internet, Intranets, and Extranets</vt:lpstr>
      <vt:lpstr>LANs, WANs, and the Internet Internet Connections</vt:lpstr>
      <vt:lpstr>1.3  The Network as a Platform</vt:lpstr>
      <vt:lpstr>The Network as a Platform Converged Networks</vt:lpstr>
      <vt:lpstr>The Network as a Platform Reliable Network</vt:lpstr>
      <vt:lpstr>1.4 The Changing Network Environment</vt:lpstr>
      <vt:lpstr>The Changing Network Environment Network Trends</vt:lpstr>
      <vt:lpstr>The Changing Network Environment Networking Technologies for the Home</vt:lpstr>
      <vt:lpstr>The Changing Network Environment Network Security</vt:lpstr>
      <vt:lpstr>1.5  Chapter Summary</vt:lpstr>
      <vt:lpstr>Chapter Summary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Israr, Nauman</cp:lastModifiedBy>
  <cp:revision>919</cp:revision>
  <cp:lastPrinted>1999-01-27T00:54:54Z</cp:lastPrinted>
  <dcterms:created xsi:type="dcterms:W3CDTF">2006-10-23T15:07:30Z</dcterms:created>
  <dcterms:modified xsi:type="dcterms:W3CDTF">2019-01-24T13:00:27Z</dcterms:modified>
</cp:coreProperties>
</file>