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0" r:id="rId2"/>
    <p:sldId id="256" r:id="rId3"/>
    <p:sldId id="276" r:id="rId4"/>
    <p:sldId id="281" r:id="rId5"/>
    <p:sldId id="282" r:id="rId6"/>
    <p:sldId id="283" r:id="rId7"/>
    <p:sldId id="290" r:id="rId8"/>
    <p:sldId id="277" r:id="rId9"/>
    <p:sldId id="286" r:id="rId10"/>
    <p:sldId id="285" r:id="rId11"/>
    <p:sldId id="278" r:id="rId12"/>
    <p:sldId id="295" r:id="rId13"/>
    <p:sldId id="296" r:id="rId14"/>
    <p:sldId id="297" r:id="rId15"/>
    <p:sldId id="279" r:id="rId16"/>
    <p:sldId id="287" r:id="rId17"/>
    <p:sldId id="288" r:id="rId18"/>
    <p:sldId id="291" r:id="rId19"/>
    <p:sldId id="292" r:id="rId20"/>
    <p:sldId id="293" r:id="rId21"/>
    <p:sldId id="298" r:id="rId22"/>
    <p:sldId id="304" r:id="rId23"/>
    <p:sldId id="303" r:id="rId24"/>
    <p:sldId id="302" r:id="rId25"/>
    <p:sldId id="300" r:id="rId26"/>
    <p:sldId id="301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837" autoAdjust="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BCE4-9E3D-4CE1-B0F7-9E6EE02503C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Said by Dr. Peter </a:t>
            </a:r>
            <a:r>
              <a:rPr lang="en-US" dirty="0" err="1"/>
              <a:t>Welcher</a:t>
            </a:r>
            <a:r>
              <a:rPr lang="en-US" dirty="0"/>
              <a:t>, consultant and author of many networking articles in magazines,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291600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alf_duple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ea typeface="ＭＳ Ｐゴシック" pitchFamily="1" charset="-128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Network Design </a:t>
            </a:r>
            <a:r>
              <a:rPr lang="en-GB"/>
              <a:t>and 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repeater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Connects Network segments</a:t>
            </a:r>
          </a:p>
          <a:p>
            <a:r>
              <a:rPr lang="en-GB" dirty="0"/>
              <a:t>Intelligent compare to Hub</a:t>
            </a:r>
          </a:p>
          <a:p>
            <a:r>
              <a:rPr lang="en-GB" dirty="0"/>
              <a:t>1990 came the first switch </a:t>
            </a:r>
            <a:r>
              <a:rPr lang="en-GB" dirty="0" err="1"/>
              <a:t>Kalpana</a:t>
            </a:r>
            <a:endParaRPr lang="en-GB" dirty="0"/>
          </a:p>
          <a:p>
            <a:r>
              <a:rPr lang="en-GB" dirty="0"/>
              <a:t>In the case of a "hub," they would all share the bandwidth and run in </a:t>
            </a:r>
            <a:r>
              <a:rPr lang="en-GB" dirty="0">
                <a:hlinkClick r:id="rId2" tooltip="Half duplex"/>
              </a:rPr>
              <a:t>Half duplex</a:t>
            </a:r>
            <a:r>
              <a:rPr lang="en-GB" dirty="0"/>
              <a:t>, resulting in collisions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Layer 2 Switch</a:t>
            </a:r>
          </a:p>
          <a:p>
            <a:r>
              <a:rPr lang="en-GB" dirty="0"/>
              <a:t>Layer 3 Switch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Switch</a:t>
            </a:r>
          </a:p>
        </p:txBody>
      </p:sp>
    </p:spTree>
    <p:extLst>
      <p:ext uri="{BB962C8B-B14F-4D97-AF65-F5344CB8AC3E}">
        <p14:creationId xmlns:p14="http://schemas.microsoft.com/office/powerpoint/2010/main" val="41391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3" y="1701007"/>
            <a:ext cx="5514975" cy="4086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Stack Switch Concept</a:t>
            </a:r>
          </a:p>
        </p:txBody>
      </p:sp>
    </p:spTree>
    <p:extLst>
      <p:ext uri="{BB962C8B-B14F-4D97-AF65-F5344CB8AC3E}">
        <p14:creationId xmlns:p14="http://schemas.microsoft.com/office/powerpoint/2010/main" val="15147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804829"/>
            <a:ext cx="7200900" cy="38785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567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interconnects two or more </a:t>
            </a:r>
            <a:r>
              <a:rPr lang="en-GB" dirty="0">
                <a:hlinkClick r:id="rId2" tooltip="Computer &#10;network"/>
              </a:rPr>
              <a:t>computer networks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Is the Difference Between Hubs &amp; Routers?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http://www.youtube.com/watch?v=gzU3a4WE0EQ&amp;feature=channel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Converter?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thernetRJ45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0" y="1447800"/>
            <a:ext cx="429966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RJ 45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Straight Cable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Devices and Network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Over Cable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5401"/>
            <a:ext cx="5124450" cy="52193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Hierarchal Model of Network</a:t>
            </a:r>
          </a:p>
        </p:txBody>
      </p:sp>
    </p:spTree>
    <p:extLst>
      <p:ext uri="{BB962C8B-B14F-4D97-AF65-F5344CB8AC3E}">
        <p14:creationId xmlns:p14="http://schemas.microsoft.com/office/powerpoint/2010/main" val="345201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Cisco’s Hierarchical Design Model</a:t>
            </a:r>
          </a:p>
        </p:txBody>
      </p:sp>
      <p:sp>
        <p:nvSpPr>
          <p:cNvPr id="717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A core layer of high-end routers and switches that are optimized for availability and speed. </a:t>
            </a:r>
          </a:p>
          <a:p>
            <a:pPr>
              <a:spcBef>
                <a:spcPct val="50000"/>
              </a:spcBef>
            </a:pPr>
            <a:r>
              <a:rPr lang="en-US" dirty="0"/>
              <a:t>A distribution layer of routers and switches that implement policies and segment traffic</a:t>
            </a:r>
          </a:p>
          <a:p>
            <a:pPr>
              <a:spcBef>
                <a:spcPct val="50000"/>
              </a:spcBef>
            </a:pPr>
            <a:r>
              <a:rPr lang="en-US" dirty="0"/>
              <a:t>An access layer that connects users via hubs, switches, and other devices</a:t>
            </a:r>
          </a:p>
        </p:txBody>
      </p:sp>
    </p:spTree>
    <p:extLst>
      <p:ext uri="{BB962C8B-B14F-4D97-AF65-F5344CB8AC3E}">
        <p14:creationId xmlns:p14="http://schemas.microsoft.com/office/powerpoint/2010/main" val="43635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Hierarchical Model?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Reduces workload on network devices</a:t>
            </a:r>
          </a:p>
          <a:p>
            <a:pPr lvl="1"/>
            <a:r>
              <a:rPr lang="en-US" dirty="0"/>
              <a:t>Avoids devices having to communicate with too many other devices (reduces “CPU adjacencies”)</a:t>
            </a:r>
          </a:p>
          <a:p>
            <a:r>
              <a:rPr lang="en-US" dirty="0"/>
              <a:t>Constrains broadcast domains</a:t>
            </a:r>
          </a:p>
          <a:p>
            <a:r>
              <a:rPr lang="en-US" dirty="0"/>
              <a:t>Enhances simplicity and understanding</a:t>
            </a:r>
          </a:p>
          <a:p>
            <a:r>
              <a:rPr lang="en-US" dirty="0"/>
              <a:t>Facilitates changes</a:t>
            </a:r>
          </a:p>
          <a:p>
            <a:r>
              <a:rPr lang="en-US" dirty="0"/>
              <a:t>Facilitates scaling to a larger size</a:t>
            </a:r>
          </a:p>
        </p:txBody>
      </p:sp>
    </p:spTree>
    <p:extLst>
      <p:ext uri="{BB962C8B-B14F-4D97-AF65-F5344CB8AC3E}">
        <p14:creationId xmlns:p14="http://schemas.microsoft.com/office/powerpoint/2010/main" val="59773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company.. Approx. 30 nodes one branch office? </a:t>
            </a:r>
          </a:p>
          <a:p>
            <a:pPr marL="82296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Know When You Have a Good Design?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290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Know When You Have a Good Design?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already know how to add a new building, floor, WAN link, remote site, e-commerce service, and so on </a:t>
            </a:r>
          </a:p>
          <a:p>
            <a:r>
              <a:rPr lang="en-US" dirty="0"/>
              <a:t>When new additions cause only local change, to the directly-connected devices</a:t>
            </a:r>
          </a:p>
          <a:p>
            <a:r>
              <a:rPr lang="en-US" dirty="0"/>
              <a:t>When your network can double or triple in size without major design changes</a:t>
            </a:r>
          </a:p>
          <a:p>
            <a:r>
              <a:rPr lang="en-US" dirty="0"/>
              <a:t>When troubleshooting is easy because there are no complex protocol interactions to wrap your brain around</a:t>
            </a:r>
          </a:p>
        </p:txBody>
      </p:sp>
    </p:spTree>
    <p:extLst>
      <p:ext uri="{BB962C8B-B14F-4D97-AF65-F5344CB8AC3E}">
        <p14:creationId xmlns:p14="http://schemas.microsoft.com/office/powerpoint/2010/main" val="3714164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happens if we implement policies at the core layer?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8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Area Network Card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Devices</a:t>
            </a:r>
          </a:p>
        </p:txBody>
      </p:sp>
      <p:pic>
        <p:nvPicPr>
          <p:cNvPr id="4" name="Picture 3" descr="net-lan-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1" y="2362200"/>
            <a:ext cx="4657725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w-to-find-mac-address-in-windows-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8500" y="1905794"/>
            <a:ext cx="5715000" cy="36766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Address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Media Access Control address</a:t>
            </a:r>
            <a:r>
              <a:rPr lang="en-GB" dirty="0"/>
              <a:t> (</a:t>
            </a:r>
            <a:r>
              <a:rPr lang="en-GB" b="1" dirty="0"/>
              <a:t>MAC address</a:t>
            </a:r>
            <a:r>
              <a:rPr lang="en-GB" dirty="0"/>
              <a:t>) addresses are most often assigned by the manufacturer of a network interface card (NIC) and are stored in its hardware</a:t>
            </a:r>
          </a:p>
          <a:p>
            <a:r>
              <a:rPr lang="en-GB" dirty="0"/>
              <a:t>the card's read-only memory, or some other firmware mechanism</a:t>
            </a:r>
          </a:p>
          <a:p>
            <a:r>
              <a:rPr lang="en-GB" dirty="0"/>
              <a:t>Q: Can we change MAC 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an address in canonical form 12-34-56-78-9A-BC</a:t>
            </a:r>
          </a:p>
          <a:p>
            <a:r>
              <a:rPr lang="en-GB" dirty="0"/>
              <a:t>01001000 00101100 01101010 00011110 01011001 00111101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cadd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7502679" cy="42525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_port_netgear_ethernet_hu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89158" y="1676401"/>
            <a:ext cx="6452842" cy="42671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http://www.youtube.com/watch?v=IwqUmXu8kv0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64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Network Devices and Network Design</vt:lpstr>
      <vt:lpstr>Network Devices</vt:lpstr>
      <vt:lpstr>MAC Address </vt:lpstr>
      <vt:lpstr>MAC Address</vt:lpstr>
      <vt:lpstr>MAC Address</vt:lpstr>
      <vt:lpstr>PowerPoint Presentation</vt:lpstr>
      <vt:lpstr>Hub</vt:lpstr>
      <vt:lpstr>Network Hub</vt:lpstr>
      <vt:lpstr>Hub</vt:lpstr>
      <vt:lpstr>Switch</vt:lpstr>
      <vt:lpstr>Types of Switch</vt:lpstr>
      <vt:lpstr>The Stack Switch Concept</vt:lpstr>
      <vt:lpstr>Example</vt:lpstr>
      <vt:lpstr>Router</vt:lpstr>
      <vt:lpstr>Router</vt:lpstr>
      <vt:lpstr>Media Converter?</vt:lpstr>
      <vt:lpstr>RJ 45</vt:lpstr>
      <vt:lpstr>Straight Cable</vt:lpstr>
      <vt:lpstr>Cross Over Cable</vt:lpstr>
      <vt:lpstr>Hierarchal Model of Network</vt:lpstr>
      <vt:lpstr>Cisco’s Hierarchical Design Model</vt:lpstr>
      <vt:lpstr>Why Use a Hierarchical Model?</vt:lpstr>
      <vt:lpstr>When to use it?</vt:lpstr>
      <vt:lpstr>How Do You Know When You Have a Good Design?</vt:lpstr>
      <vt:lpstr>How Do You Know When You Have a Good Design?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2019-09-29T22:38:06Z</dcterms:created>
  <dcterms:modified xsi:type="dcterms:W3CDTF">2022-01-28T14:28:09Z</dcterms:modified>
</cp:coreProperties>
</file>