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0" r:id="rId2"/>
    <p:sldId id="32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School of Computing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94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9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A06D7-B5B7-48A5-B68D-071D0532B5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9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093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375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09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431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724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661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366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0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735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819" y="4343713"/>
            <a:ext cx="5790363" cy="4113862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894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3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Said by Dr. Peter </a:t>
            </a:r>
            <a:r>
              <a:rPr lang="en-US" dirty="0" err="1" smtClean="0"/>
              <a:t>Welcher</a:t>
            </a:r>
            <a:r>
              <a:rPr lang="en-US" dirty="0" smtClean="0"/>
              <a:t>, consultant and author of many networking articles in magazines, etc.</a:t>
            </a:r>
          </a:p>
        </p:txBody>
      </p:sp>
    </p:spTree>
    <p:extLst>
      <p:ext uri="{BB962C8B-B14F-4D97-AF65-F5344CB8AC3E}">
        <p14:creationId xmlns:p14="http://schemas.microsoft.com/office/powerpoint/2010/main" val="356608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310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61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542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543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613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29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4390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3 </a:t>
            </a:r>
            <a:r>
              <a:rPr lang="en-GB" dirty="0" smtClean="0"/>
              <a:t>Lecture 3 and 4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ea typeface="ＭＳ Ｐゴシック" pitchFamily="1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Network </a:t>
            </a:r>
            <a:r>
              <a:rPr lang="en-GB" dirty="0"/>
              <a:t>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16" y="5778694"/>
            <a:ext cx="759382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Existing 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Impacting a Portion of the </a:t>
            </a:r>
            <a:r>
              <a:rPr lang="en-GB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124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Improving Internet connectivity and  adding bandwidth</a:t>
            </a:r>
          </a:p>
          <a:p>
            <a:pPr lvl="1"/>
            <a:r>
              <a:rPr lang="en-GB" dirty="0"/>
              <a:t>Updating access layer LAN cabling</a:t>
            </a:r>
          </a:p>
          <a:p>
            <a:pPr lvl="1"/>
            <a:r>
              <a:rPr lang="en-GB" dirty="0"/>
              <a:t>Providing redundancy for key services</a:t>
            </a:r>
          </a:p>
          <a:p>
            <a:pPr lvl="1"/>
            <a:r>
              <a:rPr lang="en-GB" dirty="0"/>
              <a:t>Supporting wireless access in defined areas</a:t>
            </a:r>
          </a:p>
          <a:p>
            <a:pPr lvl="1"/>
            <a:r>
              <a:rPr lang="en-GB" dirty="0"/>
              <a:t>Upgrading WAN bandwidth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4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5227639" y="1198563"/>
            <a:ext cx="1730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Analyze requirements</a:t>
            </a:r>
            <a:endParaRPr lang="en-US" sz="1400" b="1" dirty="0"/>
          </a:p>
        </p:txBody>
      </p:sp>
      <p:sp>
        <p:nvSpPr>
          <p:cNvPr id="8195" name="Oval 6"/>
          <p:cNvSpPr>
            <a:spLocks noChangeArrowheads="1"/>
          </p:cNvSpPr>
          <p:nvPr/>
        </p:nvSpPr>
        <p:spPr bwMode="auto">
          <a:xfrm>
            <a:off x="3048000" y="990600"/>
            <a:ext cx="5949950" cy="53276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Oval 7"/>
          <p:cNvSpPr>
            <a:spLocks noChangeArrowheads="1"/>
          </p:cNvSpPr>
          <p:nvPr/>
        </p:nvSpPr>
        <p:spPr bwMode="auto">
          <a:xfrm>
            <a:off x="4613276" y="2028826"/>
            <a:ext cx="2957513" cy="29575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7407275" y="2374900"/>
            <a:ext cx="1314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Develop logical design</a:t>
            </a:r>
            <a:endParaRPr lang="en-US" sz="1400" b="1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7269163" y="4240214"/>
            <a:ext cx="1314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Develop physical design</a:t>
            </a:r>
            <a:endParaRPr lang="en-US" sz="1400" b="1" dirty="0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5257801" y="5105400"/>
            <a:ext cx="1660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Test, optimize, and document design</a:t>
            </a:r>
            <a:endParaRPr lang="en-US" sz="1400" b="1" dirty="0"/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3255963" y="2374901"/>
            <a:ext cx="15224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/>
              <a:t>Monitor and optimize network performance</a:t>
            </a:r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3463925" y="4311650"/>
            <a:ext cx="1314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Implement and test network</a:t>
            </a:r>
            <a:endParaRPr lang="en-US" sz="1400" b="1" dirty="0"/>
          </a:p>
        </p:txBody>
      </p:sp>
      <p:grpSp>
        <p:nvGrpSpPr>
          <p:cNvPr id="8202" name="Group 13"/>
          <p:cNvGrpSpPr>
            <a:grpSpLocks/>
          </p:cNvGrpSpPr>
          <p:nvPr/>
        </p:nvGrpSpPr>
        <p:grpSpPr bwMode="auto">
          <a:xfrm>
            <a:off x="6577014" y="1198564"/>
            <a:ext cx="1038225" cy="898525"/>
            <a:chOff x="3072" y="336"/>
            <a:chExt cx="720" cy="624"/>
          </a:xfrm>
        </p:grpSpPr>
        <p:sp>
          <p:nvSpPr>
            <p:cNvPr id="8214" name="Line 14"/>
            <p:cNvSpPr>
              <a:spLocks noChangeShapeType="1"/>
            </p:cNvSpPr>
            <p:nvPr/>
          </p:nvSpPr>
          <p:spPr bwMode="auto">
            <a:xfrm flipV="1">
              <a:off x="3072" y="9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5" name="Line 15"/>
            <p:cNvSpPr>
              <a:spLocks noChangeShapeType="1"/>
            </p:cNvSpPr>
            <p:nvPr/>
          </p:nvSpPr>
          <p:spPr bwMode="auto">
            <a:xfrm flipH="1" flipV="1">
              <a:off x="3504" y="336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8203" name="Line 16"/>
          <p:cNvSpPr>
            <a:spLocks noChangeShapeType="1"/>
          </p:cNvSpPr>
          <p:nvPr/>
        </p:nvSpPr>
        <p:spPr bwMode="auto">
          <a:xfrm rot="3263764" flipH="1" flipV="1">
            <a:off x="8361363" y="2913063"/>
            <a:ext cx="314325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 flipH="1" flipV="1">
            <a:off x="4638676" y="5210176"/>
            <a:ext cx="346075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Line 18"/>
          <p:cNvSpPr>
            <a:spLocks noChangeShapeType="1"/>
          </p:cNvSpPr>
          <p:nvPr/>
        </p:nvSpPr>
        <p:spPr bwMode="auto">
          <a:xfrm rot="-3263764">
            <a:off x="2940844" y="3934619"/>
            <a:ext cx="1314450" cy="9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Line 19"/>
          <p:cNvSpPr>
            <a:spLocks noChangeShapeType="1"/>
          </p:cNvSpPr>
          <p:nvPr/>
        </p:nvSpPr>
        <p:spPr bwMode="auto">
          <a:xfrm rot="18336236" flipH="1">
            <a:off x="4360863" y="3314700"/>
            <a:ext cx="188912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7" name="Line 20"/>
          <p:cNvSpPr>
            <a:spLocks noChangeShapeType="1"/>
          </p:cNvSpPr>
          <p:nvPr/>
        </p:nvSpPr>
        <p:spPr bwMode="auto">
          <a:xfrm rot="108510" flipV="1">
            <a:off x="3946525" y="1609725"/>
            <a:ext cx="12446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8" name="Line 21"/>
          <p:cNvSpPr>
            <a:spLocks noChangeShapeType="1"/>
          </p:cNvSpPr>
          <p:nvPr/>
        </p:nvSpPr>
        <p:spPr bwMode="auto">
          <a:xfrm rot="108510" flipH="1">
            <a:off x="4910139" y="1612900"/>
            <a:ext cx="282575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>
            <a:off x="7545389" y="3205163"/>
            <a:ext cx="554037" cy="83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auto">
          <a:xfrm flipV="1">
            <a:off x="4638676" y="4933951"/>
            <a:ext cx="103822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1" name="Line 24"/>
          <p:cNvSpPr>
            <a:spLocks noChangeShapeType="1"/>
          </p:cNvSpPr>
          <p:nvPr/>
        </p:nvSpPr>
        <p:spPr bwMode="auto">
          <a:xfrm flipH="1">
            <a:off x="7131051" y="4379914"/>
            <a:ext cx="138113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Line 25"/>
          <p:cNvSpPr>
            <a:spLocks noChangeShapeType="1"/>
          </p:cNvSpPr>
          <p:nvPr/>
        </p:nvSpPr>
        <p:spPr bwMode="auto">
          <a:xfrm flipV="1">
            <a:off x="7131050" y="5418138"/>
            <a:ext cx="1106488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Rectangle 27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077200" cy="9144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Top-Down Network Design Steps</a:t>
            </a:r>
          </a:p>
        </p:txBody>
      </p:sp>
    </p:spTree>
    <p:extLst>
      <p:ext uri="{BB962C8B-B14F-4D97-AF65-F5344CB8AC3E}">
        <p14:creationId xmlns:p14="http://schemas.microsoft.com/office/powerpoint/2010/main" val="3945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Design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1 – Analyze Requirements</a:t>
            </a:r>
          </a:p>
          <a:p>
            <a:pPr lvl="1"/>
            <a:r>
              <a:rPr lang="en-US" dirty="0" smtClean="0"/>
              <a:t>Analyze business goals and constraints. How?</a:t>
            </a:r>
          </a:p>
          <a:p>
            <a:pPr lvl="1"/>
            <a:r>
              <a:rPr lang="en-US" dirty="0" smtClean="0"/>
              <a:t>Analyze technical goals and </a:t>
            </a:r>
            <a:r>
              <a:rPr lang="en-US" b="1" dirty="0" smtClean="0"/>
              <a:t>tradeoffs</a:t>
            </a:r>
          </a:p>
          <a:p>
            <a:pPr lvl="1"/>
            <a:r>
              <a:rPr lang="en-US" dirty="0" smtClean="0"/>
              <a:t>Characterize the existing network if any</a:t>
            </a:r>
          </a:p>
          <a:p>
            <a:pPr lvl="1"/>
            <a:r>
              <a:rPr lang="en-US" dirty="0" smtClean="0"/>
              <a:t>Characterize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45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Design Steps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2 – Logical Network Design</a:t>
            </a:r>
          </a:p>
          <a:p>
            <a:pPr lvl="1"/>
            <a:r>
              <a:rPr lang="en-US" dirty="0" smtClean="0"/>
              <a:t>Design a network topology (Today)</a:t>
            </a:r>
          </a:p>
          <a:p>
            <a:pPr lvl="2"/>
            <a:r>
              <a:rPr lang="en-US" dirty="0" smtClean="0"/>
              <a:t>Design models for addressing and naming. </a:t>
            </a:r>
          </a:p>
          <a:p>
            <a:pPr lvl="2"/>
            <a:r>
              <a:rPr lang="en-US" dirty="0" smtClean="0"/>
              <a:t>Why is it important?</a:t>
            </a:r>
          </a:p>
          <a:p>
            <a:pPr lvl="2"/>
            <a:r>
              <a:rPr lang="en-US" dirty="0" smtClean="0"/>
              <a:t>Select switching and routing protocols</a:t>
            </a:r>
          </a:p>
          <a:p>
            <a:pPr lvl="2"/>
            <a:r>
              <a:rPr lang="en-US" dirty="0" smtClean="0"/>
              <a:t>Develop network security strategies</a:t>
            </a:r>
          </a:p>
          <a:p>
            <a:pPr lvl="2"/>
            <a:r>
              <a:rPr lang="en-US" dirty="0" smtClean="0"/>
              <a:t>Develop network management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7927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Design Steps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3 – Physical Network Design</a:t>
            </a:r>
          </a:p>
          <a:p>
            <a:pPr lvl="1"/>
            <a:r>
              <a:rPr lang="en-US" dirty="0" smtClean="0"/>
              <a:t>Select technologies and devices for campus networks</a:t>
            </a:r>
          </a:p>
          <a:p>
            <a:pPr lvl="1"/>
            <a:r>
              <a:rPr lang="en-US" dirty="0" smtClean="0"/>
              <a:t>Select technologies and devices for enterprise networks</a:t>
            </a:r>
          </a:p>
        </p:txBody>
      </p:sp>
    </p:spTree>
    <p:extLst>
      <p:ext uri="{BB962C8B-B14F-4D97-AF65-F5344CB8AC3E}">
        <p14:creationId xmlns:p14="http://schemas.microsoft.com/office/powerpoint/2010/main" val="41324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Design Steps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4 – Testing, Optimizing, and Documenting the Network Design</a:t>
            </a:r>
          </a:p>
          <a:p>
            <a:pPr lvl="1"/>
            <a:r>
              <a:rPr lang="en-US" dirty="0" smtClean="0"/>
              <a:t>Test the network design &amp; how?</a:t>
            </a:r>
          </a:p>
          <a:p>
            <a:pPr lvl="1"/>
            <a:r>
              <a:rPr lang="en-US" dirty="0" smtClean="0"/>
              <a:t>Optimize the network design how?</a:t>
            </a:r>
          </a:p>
          <a:p>
            <a:pPr lvl="1"/>
            <a:r>
              <a:rPr lang="en-US" dirty="0" smtClean="0"/>
              <a:t>Document the network design &amp; why?</a:t>
            </a:r>
          </a:p>
        </p:txBody>
      </p:sp>
    </p:spTree>
    <p:extLst>
      <p:ext uri="{BB962C8B-B14F-4D97-AF65-F5344CB8AC3E}">
        <p14:creationId xmlns:p14="http://schemas.microsoft.com/office/powerpoint/2010/main" val="15007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Staffing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Politics and policies</a:t>
            </a:r>
          </a:p>
          <a:p>
            <a:pPr marL="82296" indent="0">
              <a:buNone/>
            </a:pPr>
            <a:endParaRPr lang="en-US" dirty="0" smtClean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/>
          </p:nvPr>
        </p:nvGraphicFramePr>
        <p:xfrm>
          <a:off x="6127750" y="1524001"/>
          <a:ext cx="454025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ClipArt" r:id="rId4" imgW="4540250" imgH="3497263" progId="MS_ClipArt_Gallery.2">
                  <p:embed/>
                </p:oleObj>
              </mc:Choice>
              <mc:Fallback>
                <p:oleObj name="ClipArt" r:id="rId4" imgW="4540250" imgH="3497263" progId="MS_ClipArt_Gallery.2">
                  <p:embed/>
                  <p:pic>
                    <p:nvPicPr>
                      <p:cNvPr id="163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524001"/>
                        <a:ext cx="4540250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0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9608" y="274638"/>
            <a:ext cx="7498080" cy="944562"/>
          </a:xfrm>
        </p:spPr>
        <p:txBody>
          <a:bodyPr/>
          <a:lstStyle/>
          <a:p>
            <a:r>
              <a:rPr lang="en-US" dirty="0" smtClean="0"/>
              <a:t>Making Tradeoffs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860331"/>
            <a:ext cx="6553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Scalability			 20</a:t>
            </a:r>
          </a:p>
          <a:p>
            <a:r>
              <a:rPr lang="en-US" dirty="0" smtClean="0"/>
              <a:t>Availability			 30</a:t>
            </a:r>
          </a:p>
          <a:p>
            <a:r>
              <a:rPr lang="en-US" dirty="0" smtClean="0"/>
              <a:t>Network performance	 15</a:t>
            </a:r>
          </a:p>
          <a:p>
            <a:r>
              <a:rPr lang="en-US" dirty="0" smtClean="0"/>
              <a:t>Security				  5</a:t>
            </a:r>
          </a:p>
          <a:p>
            <a:r>
              <a:rPr lang="en-US" dirty="0" smtClean="0"/>
              <a:t>Manageability			  5</a:t>
            </a:r>
          </a:p>
          <a:p>
            <a:r>
              <a:rPr lang="en-US" dirty="0" smtClean="0"/>
              <a:t>Usability			           5</a:t>
            </a:r>
          </a:p>
          <a:p>
            <a:r>
              <a:rPr lang="en-US" dirty="0" smtClean="0"/>
              <a:t>Adaptability			  5</a:t>
            </a:r>
          </a:p>
          <a:p>
            <a:r>
              <a:rPr lang="en-US" dirty="0" smtClean="0"/>
              <a:t>Affordability			 15</a:t>
            </a:r>
          </a:p>
          <a:p>
            <a:pPr>
              <a:buFontTx/>
              <a:buNone/>
            </a:pPr>
            <a:r>
              <a:rPr lang="en-US" dirty="0" smtClean="0"/>
              <a:t>Total </a:t>
            </a:r>
            <a:r>
              <a:rPr lang="en-US" dirty="0"/>
              <a:t>(must add up to 100)</a:t>
            </a:r>
            <a:r>
              <a:rPr lang="en-US" dirty="0" smtClean="0"/>
              <a:t>	100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743200" y="594360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706414" y="596914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will always face constraints while designing the network.  Depending upon situations you will have to adjust this table</a:t>
            </a:r>
          </a:p>
        </p:txBody>
      </p:sp>
    </p:spTree>
    <p:extLst>
      <p:ext uri="{BB962C8B-B14F-4D97-AF65-F5344CB8AC3E}">
        <p14:creationId xmlns:p14="http://schemas.microsoft.com/office/powerpoint/2010/main" val="38532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Cisco Three Tier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Originally applied to switched networks</a:t>
            </a:r>
          </a:p>
          <a:p>
            <a:r>
              <a:rPr lang="en-GB" dirty="0" smtClean="0"/>
              <a:t>Now apply to all different kinds of networks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5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36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 company.. Approx. 30 nodes one branch office? </a:t>
            </a:r>
          </a:p>
          <a:p>
            <a:pPr marL="82296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434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Hierarchical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Hierarchical Model?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Reduces workload on network devices</a:t>
            </a:r>
          </a:p>
          <a:p>
            <a:pPr lvl="1"/>
            <a:r>
              <a:rPr lang="en-US" dirty="0" smtClean="0"/>
              <a:t>Avoids devices having to communicate with too many other devices (reduces “CPU adjacencies”)</a:t>
            </a:r>
          </a:p>
          <a:p>
            <a:r>
              <a:rPr lang="en-US" dirty="0" smtClean="0"/>
              <a:t>Constrains broadcast domains</a:t>
            </a:r>
          </a:p>
          <a:p>
            <a:r>
              <a:rPr lang="en-US" dirty="0" smtClean="0"/>
              <a:t>Enhances simplicity and understanding</a:t>
            </a:r>
          </a:p>
          <a:p>
            <a:r>
              <a:rPr lang="en-US" dirty="0" smtClean="0"/>
              <a:t>Facilitates changes</a:t>
            </a:r>
          </a:p>
          <a:p>
            <a:r>
              <a:rPr lang="en-US" dirty="0" smtClean="0"/>
              <a:t>Facilitates scaling to a larger size</a:t>
            </a:r>
          </a:p>
        </p:txBody>
      </p:sp>
    </p:spTree>
    <p:extLst>
      <p:ext uri="{BB962C8B-B14F-4D97-AF65-F5344CB8AC3E}">
        <p14:creationId xmlns:p14="http://schemas.microsoft.com/office/powerpoint/2010/main" val="42258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Cisco’s Hierarchical Design Model</a:t>
            </a:r>
          </a:p>
        </p:txBody>
      </p:sp>
      <p:sp>
        <p:nvSpPr>
          <p:cNvPr id="717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A core layer of high-end routers and switches that are optimized for availability and speed.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 distribution layer of routers and switches that implement policies and segment traffic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An access layer that connects users via hubs, switches, and other devices</a:t>
            </a:r>
          </a:p>
        </p:txBody>
      </p:sp>
    </p:spTree>
    <p:extLst>
      <p:ext uri="{BB962C8B-B14F-4D97-AF65-F5344CB8AC3E}">
        <p14:creationId xmlns:p14="http://schemas.microsoft.com/office/powerpoint/2010/main" val="9967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happens if we implement policies at the core layer?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Network Topology Design Themes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Well-defined entries and exits</a:t>
            </a:r>
          </a:p>
        </p:txBody>
      </p:sp>
    </p:spTree>
    <p:extLst>
      <p:ext uri="{BB962C8B-B14F-4D97-AF65-F5344CB8AC3E}">
        <p14:creationId xmlns:p14="http://schemas.microsoft.com/office/powerpoint/2010/main" val="26934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Hierarchical Network Design</a:t>
            </a: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>
            <a:off x="5791200" y="2743200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 flipH="1">
            <a:off x="3581400" y="3657600"/>
            <a:ext cx="1295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>
            <a:off x="6248400" y="3429000"/>
            <a:ext cx="1371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15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1"/>
            <a:ext cx="825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1"/>
            <a:ext cx="825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90801"/>
            <a:ext cx="825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1"/>
            <a:ext cx="25146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4572000" y="3200400"/>
            <a:ext cx="2590800" cy="1106488"/>
            <a:chOff x="2120" y="1784"/>
            <a:chExt cx="908" cy="388"/>
          </a:xfrm>
        </p:grpSpPr>
        <p:sp>
          <p:nvSpPr>
            <p:cNvPr id="6205" name="Oval 11"/>
            <p:cNvSpPr>
              <a:spLocks noChangeArrowheads="1"/>
            </p:cNvSpPr>
            <p:nvPr/>
          </p:nvSpPr>
          <p:spPr bwMode="auto">
            <a:xfrm>
              <a:off x="2120" y="1784"/>
              <a:ext cx="908" cy="388"/>
            </a:xfrm>
            <a:prstGeom prst="ellipse">
              <a:avLst/>
            </a:prstGeom>
            <a:solidFill>
              <a:srgbClr val="FFFFD5"/>
            </a:solidFill>
            <a:ln w="25400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Oval 12"/>
            <p:cNvSpPr>
              <a:spLocks noChangeArrowheads="1"/>
            </p:cNvSpPr>
            <p:nvPr/>
          </p:nvSpPr>
          <p:spPr bwMode="auto">
            <a:xfrm>
              <a:off x="2156" y="1815"/>
              <a:ext cx="836" cy="326"/>
            </a:xfrm>
            <a:prstGeom prst="ellipse">
              <a:avLst/>
            </a:prstGeom>
            <a:solidFill>
              <a:srgbClr val="FFFFD5"/>
            </a:solidFill>
            <a:ln w="25400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7086600" y="3581400"/>
            <a:ext cx="2895600" cy="2706688"/>
            <a:chOff x="3024" y="1680"/>
            <a:chExt cx="1824" cy="1705"/>
          </a:xfrm>
        </p:grpSpPr>
        <p:grpSp>
          <p:nvGrpSpPr>
            <p:cNvPr id="6186" name="Group 14"/>
            <p:cNvGrpSpPr>
              <a:grpSpLocks/>
            </p:cNvGrpSpPr>
            <p:nvPr/>
          </p:nvGrpSpPr>
          <p:grpSpPr bwMode="auto">
            <a:xfrm>
              <a:off x="3024" y="1776"/>
              <a:ext cx="1824" cy="1609"/>
              <a:chOff x="3024" y="1776"/>
              <a:chExt cx="1824" cy="1609"/>
            </a:xfrm>
          </p:grpSpPr>
          <p:sp>
            <p:nvSpPr>
              <p:cNvPr id="398351" name="Line 15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912" cy="52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52" name="Line 16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192" cy="52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53" name="Line 17"/>
              <p:cNvSpPr>
                <a:spLocks noChangeShapeType="1"/>
              </p:cNvSpPr>
              <p:nvPr/>
            </p:nvSpPr>
            <p:spPr bwMode="auto">
              <a:xfrm flipH="1">
                <a:off x="3120" y="2352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54" name="Line 18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6192" name="Picture 1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304"/>
                <a:ext cx="45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93" name="Picture 20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544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94" name="Group 21"/>
              <p:cNvGrpSpPr>
                <a:grpSpLocks/>
              </p:cNvGrpSpPr>
              <p:nvPr/>
            </p:nvGrpSpPr>
            <p:grpSpPr bwMode="auto">
              <a:xfrm>
                <a:off x="3552" y="2832"/>
                <a:ext cx="1296" cy="553"/>
                <a:chOff x="3504" y="2640"/>
                <a:chExt cx="1296" cy="553"/>
              </a:xfrm>
            </p:grpSpPr>
            <p:sp>
              <p:nvSpPr>
                <p:cNvPr id="398358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3676" y="2900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59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3436" y="2948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60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4440" y="2952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61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4204" y="2948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pic>
              <p:nvPicPr>
                <p:cNvPr id="6199" name="Picture 26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0" y="2640"/>
                  <a:ext cx="456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00" name="Picture 27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0" y="2640"/>
                  <a:ext cx="456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01" name="Picture 28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4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02" name="Picture 29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0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03" name="Picture 30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2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204" name="Picture 31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0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6187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680"/>
              <a:ext cx="52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56" name="Group 33"/>
          <p:cNvGrpSpPr>
            <a:grpSpLocks/>
          </p:cNvGrpSpPr>
          <p:nvPr/>
        </p:nvGrpSpPr>
        <p:grpSpPr bwMode="auto">
          <a:xfrm>
            <a:off x="2743200" y="3581400"/>
            <a:ext cx="2895600" cy="2706688"/>
            <a:chOff x="672" y="1680"/>
            <a:chExt cx="1824" cy="1705"/>
          </a:xfrm>
        </p:grpSpPr>
        <p:grpSp>
          <p:nvGrpSpPr>
            <p:cNvPr id="6167" name="Group 34"/>
            <p:cNvGrpSpPr>
              <a:grpSpLocks/>
            </p:cNvGrpSpPr>
            <p:nvPr/>
          </p:nvGrpSpPr>
          <p:grpSpPr bwMode="auto">
            <a:xfrm>
              <a:off x="672" y="1776"/>
              <a:ext cx="1824" cy="1609"/>
              <a:chOff x="3024" y="1776"/>
              <a:chExt cx="1824" cy="1609"/>
            </a:xfrm>
          </p:grpSpPr>
          <p:sp>
            <p:nvSpPr>
              <p:cNvPr id="398371" name="Line 35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912" cy="52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72" name="Line 36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192" cy="52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73" name="Line 37"/>
              <p:cNvSpPr>
                <a:spLocks noChangeShapeType="1"/>
              </p:cNvSpPr>
              <p:nvPr/>
            </p:nvSpPr>
            <p:spPr bwMode="auto">
              <a:xfrm flipH="1">
                <a:off x="3120" y="2352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374" name="Line 38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6173" name="Picture 39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304"/>
                <a:ext cx="45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4" name="Picture 40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544"/>
                <a:ext cx="20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75" name="Group 41"/>
              <p:cNvGrpSpPr>
                <a:grpSpLocks/>
              </p:cNvGrpSpPr>
              <p:nvPr/>
            </p:nvGrpSpPr>
            <p:grpSpPr bwMode="auto">
              <a:xfrm>
                <a:off x="3552" y="2832"/>
                <a:ext cx="1296" cy="553"/>
                <a:chOff x="3504" y="2640"/>
                <a:chExt cx="1296" cy="553"/>
              </a:xfrm>
            </p:grpSpPr>
            <p:sp>
              <p:nvSpPr>
                <p:cNvPr id="398378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3676" y="2900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79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3436" y="2948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80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4440" y="2952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398381" name="Line 45"/>
                <p:cNvSpPr>
                  <a:spLocks noChangeShapeType="1"/>
                </p:cNvSpPr>
                <p:nvPr/>
              </p:nvSpPr>
              <p:spPr bwMode="auto">
                <a:xfrm rot="-5400000">
                  <a:off x="4204" y="2948"/>
                  <a:ext cx="423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chemeClr val="tx1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pic>
              <p:nvPicPr>
                <p:cNvPr id="6180" name="Picture 46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0" y="2640"/>
                  <a:ext cx="456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81" name="Picture 47"/>
                <p:cNvPicPr>
                  <a:picLocks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0" y="2640"/>
                  <a:ext cx="456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82" name="Picture 48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4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83" name="Picture 49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0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84" name="Picture 50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2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85" name="Picture 51"/>
                <p:cNvPicPr>
                  <a:picLocks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0" y="2976"/>
                  <a:ext cx="240" cy="2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6168" name="Picture 5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680"/>
              <a:ext cx="52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7" name="Text Box 53"/>
          <p:cNvSpPr txBox="1">
            <a:spLocks noChangeArrowheads="1"/>
          </p:cNvSpPr>
          <p:nvPr/>
        </p:nvSpPr>
        <p:spPr bwMode="auto">
          <a:xfrm>
            <a:off x="4924425" y="1471613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/>
            <a:r>
              <a:rPr lang="en-US" sz="1800" b="1"/>
              <a:t>Enterprise WAN</a:t>
            </a:r>
          </a:p>
          <a:p>
            <a:pPr algn="ctr"/>
            <a:r>
              <a:rPr lang="en-US" sz="1800" b="1"/>
              <a:t>Backbone</a:t>
            </a:r>
            <a:endParaRPr lang="en-US" b="1"/>
          </a:p>
        </p:txBody>
      </p:sp>
      <p:sp>
        <p:nvSpPr>
          <p:cNvPr id="6158" name="Text Box 54"/>
          <p:cNvSpPr txBox="1">
            <a:spLocks noChangeArrowheads="1"/>
          </p:cNvSpPr>
          <p:nvPr/>
        </p:nvSpPr>
        <p:spPr bwMode="auto">
          <a:xfrm>
            <a:off x="3429000" y="1981201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/>
              <a:t>Campus A</a:t>
            </a:r>
            <a:endParaRPr lang="en-US"/>
          </a:p>
        </p:txBody>
      </p:sp>
      <p:sp>
        <p:nvSpPr>
          <p:cNvPr id="6159" name="Text Box 55"/>
          <p:cNvSpPr txBox="1">
            <a:spLocks noChangeArrowheads="1"/>
          </p:cNvSpPr>
          <p:nvPr/>
        </p:nvSpPr>
        <p:spPr bwMode="auto">
          <a:xfrm>
            <a:off x="7010400" y="19812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/>
              <a:t>Campus B</a:t>
            </a:r>
            <a:endParaRPr lang="en-US"/>
          </a:p>
        </p:txBody>
      </p:sp>
      <p:sp>
        <p:nvSpPr>
          <p:cNvPr id="6160" name="Text Box 56"/>
          <p:cNvSpPr txBox="1">
            <a:spLocks noChangeArrowheads="1"/>
          </p:cNvSpPr>
          <p:nvPr/>
        </p:nvSpPr>
        <p:spPr bwMode="auto">
          <a:xfrm>
            <a:off x="6248400" y="26670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/>
              <a:t>Campus C</a:t>
            </a:r>
            <a:endParaRPr lang="en-US"/>
          </a:p>
        </p:txBody>
      </p:sp>
      <p:sp>
        <p:nvSpPr>
          <p:cNvPr id="6161" name="Text Box 57"/>
          <p:cNvSpPr txBox="1">
            <a:spLocks noChangeArrowheads="1"/>
          </p:cNvSpPr>
          <p:nvPr/>
        </p:nvSpPr>
        <p:spPr bwMode="auto">
          <a:xfrm>
            <a:off x="1981200" y="5791201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/>
              <a:t>Building C-1</a:t>
            </a:r>
            <a:endParaRPr lang="en-US"/>
          </a:p>
        </p:txBody>
      </p:sp>
      <p:sp>
        <p:nvSpPr>
          <p:cNvPr id="6162" name="Text Box 58"/>
          <p:cNvSpPr txBox="1">
            <a:spLocks noChangeArrowheads="1"/>
          </p:cNvSpPr>
          <p:nvPr/>
        </p:nvSpPr>
        <p:spPr bwMode="auto">
          <a:xfrm>
            <a:off x="6477000" y="5791201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/>
              <a:t>Building C-2</a:t>
            </a:r>
            <a:endParaRPr lang="en-US"/>
          </a:p>
        </p:txBody>
      </p:sp>
      <p:sp>
        <p:nvSpPr>
          <p:cNvPr id="6163" name="Text Box 59"/>
          <p:cNvSpPr txBox="1">
            <a:spLocks noChangeArrowheads="1"/>
          </p:cNvSpPr>
          <p:nvPr/>
        </p:nvSpPr>
        <p:spPr bwMode="auto">
          <a:xfrm>
            <a:off x="4724400" y="3581401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 dirty="0"/>
              <a:t>Campus C Backbone</a:t>
            </a:r>
            <a:endParaRPr lang="en-US" b="1" dirty="0"/>
          </a:p>
        </p:txBody>
      </p:sp>
      <p:sp>
        <p:nvSpPr>
          <p:cNvPr id="6164" name="Text Box 60"/>
          <p:cNvSpPr txBox="1">
            <a:spLocks noChangeArrowheads="1"/>
          </p:cNvSpPr>
          <p:nvPr/>
        </p:nvSpPr>
        <p:spPr bwMode="auto">
          <a:xfrm>
            <a:off x="8382000" y="16002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b="1"/>
              <a:t>Core Layer</a:t>
            </a:r>
            <a:endParaRPr lang="en-US"/>
          </a:p>
        </p:txBody>
      </p:sp>
      <p:sp>
        <p:nvSpPr>
          <p:cNvPr id="6165" name="Text Box 61"/>
          <p:cNvSpPr txBox="1">
            <a:spLocks noChangeArrowheads="1"/>
          </p:cNvSpPr>
          <p:nvPr/>
        </p:nvSpPr>
        <p:spPr bwMode="auto">
          <a:xfrm>
            <a:off x="8305800" y="3352801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/>
            <a:r>
              <a:rPr lang="en-US" b="1"/>
              <a:t>Distribution Layer</a:t>
            </a:r>
            <a:endParaRPr lang="en-US"/>
          </a:p>
        </p:txBody>
      </p:sp>
      <p:sp>
        <p:nvSpPr>
          <p:cNvPr id="6166" name="Text Box 62"/>
          <p:cNvSpPr txBox="1">
            <a:spLocks noChangeArrowheads="1"/>
          </p:cNvSpPr>
          <p:nvPr/>
        </p:nvSpPr>
        <p:spPr bwMode="auto">
          <a:xfrm>
            <a:off x="4876801" y="4495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b="1"/>
              <a:t>Access Layer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29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Flat Versus Hierarchy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743200" y="5486401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Flat Loop Topology</a:t>
            </a:r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057401" y="2065338"/>
            <a:ext cx="3205163" cy="3316288"/>
            <a:chOff x="336" y="672"/>
            <a:chExt cx="2019" cy="2089"/>
          </a:xfrm>
        </p:grpSpPr>
        <p:sp>
          <p:nvSpPr>
            <p:cNvPr id="402437" name="Line 5"/>
            <p:cNvSpPr>
              <a:spLocks noChangeShapeType="1"/>
            </p:cNvSpPr>
            <p:nvPr/>
          </p:nvSpPr>
          <p:spPr bwMode="auto">
            <a:xfrm>
              <a:off x="672" y="2064"/>
              <a:ext cx="131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438" name="Line 6"/>
            <p:cNvSpPr>
              <a:spLocks noChangeShapeType="1"/>
            </p:cNvSpPr>
            <p:nvPr/>
          </p:nvSpPr>
          <p:spPr bwMode="auto">
            <a:xfrm>
              <a:off x="643" y="1155"/>
              <a:ext cx="1317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439" name="Line 7"/>
            <p:cNvSpPr>
              <a:spLocks noChangeShapeType="1"/>
            </p:cNvSpPr>
            <p:nvPr/>
          </p:nvSpPr>
          <p:spPr bwMode="auto">
            <a:xfrm>
              <a:off x="731" y="1243"/>
              <a:ext cx="0" cy="87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440" name="Line 8"/>
            <p:cNvSpPr>
              <a:spLocks noChangeShapeType="1"/>
            </p:cNvSpPr>
            <p:nvPr/>
          </p:nvSpPr>
          <p:spPr bwMode="auto">
            <a:xfrm>
              <a:off x="1916" y="1155"/>
              <a:ext cx="0" cy="87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8223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1023"/>
              <a:ext cx="4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1023"/>
              <a:ext cx="4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5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1945"/>
              <a:ext cx="4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6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1945"/>
              <a:ext cx="47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7" name="Text Box 13"/>
            <p:cNvSpPr txBox="1">
              <a:spLocks noChangeArrowheads="1"/>
            </p:cNvSpPr>
            <p:nvPr/>
          </p:nvSpPr>
          <p:spPr bwMode="auto">
            <a:xfrm>
              <a:off x="336" y="672"/>
              <a:ext cx="8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1400"/>
                <a:t>Headquarters in Medford</a:t>
              </a:r>
              <a:endParaRPr lang="en-US"/>
            </a:p>
          </p:txBody>
        </p:sp>
        <p:sp>
          <p:nvSpPr>
            <p:cNvPr id="8228" name="Text Box 14"/>
            <p:cNvSpPr txBox="1">
              <a:spLocks noChangeArrowheads="1"/>
            </p:cNvSpPr>
            <p:nvPr/>
          </p:nvSpPr>
          <p:spPr bwMode="auto">
            <a:xfrm>
              <a:off x="1565" y="672"/>
              <a:ext cx="7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1400"/>
                <a:t>Grants Pass Branch Office</a:t>
              </a:r>
              <a:endParaRPr lang="en-US"/>
            </a:p>
          </p:txBody>
        </p:sp>
        <p:sp>
          <p:nvSpPr>
            <p:cNvPr id="8229" name="Text Box 15"/>
            <p:cNvSpPr txBox="1">
              <a:spLocks noChangeArrowheads="1"/>
            </p:cNvSpPr>
            <p:nvPr/>
          </p:nvSpPr>
          <p:spPr bwMode="auto">
            <a:xfrm>
              <a:off x="1565" y="2296"/>
              <a:ext cx="74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1400"/>
                <a:t>Ashland Branch Office</a:t>
              </a:r>
              <a:endParaRPr lang="en-US"/>
            </a:p>
          </p:txBody>
        </p:sp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336" y="2296"/>
              <a:ext cx="9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1400"/>
                <a:t>Klamath Falls Branch Office</a:t>
              </a:r>
              <a:endParaRPr lang="en-US"/>
            </a:p>
          </p:txBody>
        </p: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5715001" y="1219200"/>
            <a:ext cx="4767263" cy="4087002"/>
            <a:chOff x="2352" y="624"/>
            <a:chExt cx="3284" cy="2814"/>
          </a:xfrm>
        </p:grpSpPr>
        <p:grpSp>
          <p:nvGrpSpPr>
            <p:cNvPr id="8199" name="Group 18"/>
            <p:cNvGrpSpPr>
              <a:grpSpLocks/>
            </p:cNvGrpSpPr>
            <p:nvPr/>
          </p:nvGrpSpPr>
          <p:grpSpPr bwMode="auto">
            <a:xfrm>
              <a:off x="2352" y="624"/>
              <a:ext cx="3112" cy="2814"/>
              <a:chOff x="2352" y="624"/>
              <a:chExt cx="3112" cy="2814"/>
            </a:xfrm>
          </p:grpSpPr>
          <p:sp>
            <p:nvSpPr>
              <p:cNvPr id="402451" name="Line 19"/>
              <p:cNvSpPr>
                <a:spLocks noChangeShapeType="1"/>
              </p:cNvSpPr>
              <p:nvPr/>
            </p:nvSpPr>
            <p:spPr bwMode="auto">
              <a:xfrm flipV="1">
                <a:off x="2784" y="1296"/>
                <a:ext cx="674" cy="138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8202" name="Text Box 20"/>
              <p:cNvSpPr txBox="1">
                <a:spLocks noChangeArrowheads="1"/>
              </p:cNvSpPr>
              <p:nvPr/>
            </p:nvSpPr>
            <p:spPr bwMode="auto">
              <a:xfrm>
                <a:off x="3552" y="624"/>
                <a:ext cx="96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9pPr>
              </a:lstStyle>
              <a:p>
                <a:pPr algn="ctr"/>
                <a:r>
                  <a:rPr lang="en-US" sz="1400"/>
                  <a:t>Headquarters in Medford</a:t>
                </a:r>
                <a:endParaRPr lang="en-US"/>
              </a:p>
            </p:txBody>
          </p:sp>
          <p:sp>
            <p:nvSpPr>
              <p:cNvPr id="402453" name="Line 21"/>
              <p:cNvSpPr>
                <a:spLocks noChangeShapeType="1"/>
              </p:cNvSpPr>
              <p:nvPr/>
            </p:nvSpPr>
            <p:spPr bwMode="auto">
              <a:xfrm flipV="1">
                <a:off x="2832" y="1248"/>
                <a:ext cx="1488" cy="14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4" name="Line 22"/>
              <p:cNvSpPr>
                <a:spLocks noChangeShapeType="1"/>
              </p:cNvSpPr>
              <p:nvPr/>
            </p:nvSpPr>
            <p:spPr bwMode="auto">
              <a:xfrm flipV="1">
                <a:off x="3552" y="1296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5" name="Line 23"/>
              <p:cNvSpPr>
                <a:spLocks noChangeShapeType="1"/>
              </p:cNvSpPr>
              <p:nvPr/>
            </p:nvSpPr>
            <p:spPr bwMode="auto">
              <a:xfrm flipV="1">
                <a:off x="3648" y="1296"/>
                <a:ext cx="769" cy="138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6" name="Line 24"/>
              <p:cNvSpPr>
                <a:spLocks noChangeShapeType="1"/>
              </p:cNvSpPr>
              <p:nvPr/>
            </p:nvSpPr>
            <p:spPr bwMode="auto">
              <a:xfrm flipV="1">
                <a:off x="4464" y="1344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7" name="Line 25"/>
              <p:cNvSpPr>
                <a:spLocks noChangeShapeType="1"/>
              </p:cNvSpPr>
              <p:nvPr/>
            </p:nvSpPr>
            <p:spPr bwMode="auto">
              <a:xfrm flipH="1" flipV="1">
                <a:off x="3600" y="1296"/>
                <a:ext cx="817" cy="144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8" name="Line 26"/>
              <p:cNvSpPr>
                <a:spLocks noChangeShapeType="1"/>
              </p:cNvSpPr>
              <p:nvPr/>
            </p:nvSpPr>
            <p:spPr bwMode="auto">
              <a:xfrm flipH="1" flipV="1">
                <a:off x="4560" y="1248"/>
                <a:ext cx="723" cy="14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459" name="Line 27"/>
              <p:cNvSpPr>
                <a:spLocks noChangeShapeType="1"/>
              </p:cNvSpPr>
              <p:nvPr/>
            </p:nvSpPr>
            <p:spPr bwMode="auto">
              <a:xfrm flipH="1" flipV="1">
                <a:off x="3744" y="1296"/>
                <a:ext cx="1488" cy="148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chemeClr val="tx1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8210" name="Picture 2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" y="2592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1" name="Picture 2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4" y="2592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2" name="Picture 3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4" y="2592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3" name="Picture 31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4" y="2592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4" name="Picture 3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1104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5" name="Picture 3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4" y="1104"/>
                <a:ext cx="52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16" name="Text Box 34"/>
              <p:cNvSpPr txBox="1">
                <a:spLocks noChangeArrowheads="1"/>
              </p:cNvSpPr>
              <p:nvPr/>
            </p:nvSpPr>
            <p:spPr bwMode="auto">
              <a:xfrm>
                <a:off x="4080" y="2929"/>
                <a:ext cx="769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9pPr>
              </a:lstStyle>
              <a:p>
                <a:pPr algn="ctr"/>
                <a:r>
                  <a:rPr lang="en-US" sz="1400"/>
                  <a:t>Ashland Branch Office</a:t>
                </a:r>
                <a:endParaRPr lang="en-US"/>
              </a:p>
            </p:txBody>
          </p:sp>
          <p:sp>
            <p:nvSpPr>
              <p:cNvPr id="8217" name="Text Box 35"/>
              <p:cNvSpPr txBox="1">
                <a:spLocks noChangeArrowheads="1"/>
              </p:cNvSpPr>
              <p:nvPr/>
            </p:nvSpPr>
            <p:spPr bwMode="auto">
              <a:xfrm>
                <a:off x="3120" y="2929"/>
                <a:ext cx="1008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9pPr>
              </a:lstStyle>
              <a:p>
                <a:pPr algn="ctr"/>
                <a:r>
                  <a:rPr lang="en-US" sz="1400"/>
                  <a:t>Klamath Falls Branch Office</a:t>
                </a:r>
                <a:endParaRPr lang="en-US"/>
              </a:p>
            </p:txBody>
          </p:sp>
          <p:sp>
            <p:nvSpPr>
              <p:cNvPr id="8218" name="Text Box 36"/>
              <p:cNvSpPr txBox="1">
                <a:spLocks noChangeArrowheads="1"/>
              </p:cNvSpPr>
              <p:nvPr/>
            </p:nvSpPr>
            <p:spPr bwMode="auto">
              <a:xfrm>
                <a:off x="2352" y="2929"/>
                <a:ext cx="816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-110" charset="0"/>
                    <a:ea typeface="ＭＳ Ｐゴシック" pitchFamily="-110" charset="-128"/>
                  </a:defRPr>
                </a:lvl9pPr>
              </a:lstStyle>
              <a:p>
                <a:pPr algn="ctr"/>
                <a:r>
                  <a:rPr lang="en-US" sz="1400"/>
                  <a:t>Grants Pass Branch Office</a:t>
                </a:r>
              </a:p>
            </p:txBody>
          </p:sp>
        </p:grpSp>
        <p:sp>
          <p:nvSpPr>
            <p:cNvPr id="8200" name="Text Box 37"/>
            <p:cNvSpPr txBox="1">
              <a:spLocks noChangeArrowheads="1"/>
            </p:cNvSpPr>
            <p:nvPr/>
          </p:nvSpPr>
          <p:spPr bwMode="auto">
            <a:xfrm>
              <a:off x="4772" y="2929"/>
              <a:ext cx="8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1400"/>
                <a:t>White City Branch Office</a:t>
              </a:r>
              <a:endParaRPr lang="en-US"/>
            </a:p>
          </p:txBody>
        </p:sp>
      </p:grpSp>
      <p:sp>
        <p:nvSpPr>
          <p:cNvPr id="8198" name="Text Box 38"/>
          <p:cNvSpPr txBox="1">
            <a:spLocks noChangeArrowheads="1"/>
          </p:cNvSpPr>
          <p:nvPr/>
        </p:nvSpPr>
        <p:spPr bwMode="auto">
          <a:xfrm>
            <a:off x="6443663" y="5486401"/>
            <a:ext cx="353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Hierarchical Redundant Topology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36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Flat Topology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7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0"/>
            <a:ext cx="4876800" cy="2590800"/>
          </a:xfrm>
        </p:spPr>
        <p:txBody>
          <a:bodyPr/>
          <a:lstStyle/>
          <a:p>
            <a:r>
              <a:rPr lang="en-US" smtClean="0"/>
              <a:t>Mesh </a:t>
            </a:r>
            <a:br>
              <a:rPr lang="en-US" smtClean="0"/>
            </a:br>
            <a:r>
              <a:rPr lang="en-US" smtClean="0"/>
              <a:t>Designs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0" y="304800"/>
            <a:ext cx="5105400" cy="3302000"/>
            <a:chOff x="576" y="912"/>
            <a:chExt cx="4582" cy="2963"/>
          </a:xfrm>
        </p:grpSpPr>
        <p:pic>
          <p:nvPicPr>
            <p:cNvPr id="9237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016"/>
              <a:ext cx="55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912"/>
              <a:ext cx="55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016"/>
              <a:ext cx="55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552"/>
              <a:ext cx="55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552"/>
              <a:ext cx="55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4489" name="Line 9"/>
            <p:cNvSpPr>
              <a:spLocks noChangeShapeType="1"/>
            </p:cNvSpPr>
            <p:nvPr/>
          </p:nvSpPr>
          <p:spPr bwMode="auto">
            <a:xfrm flipV="1">
              <a:off x="1056" y="1104"/>
              <a:ext cx="1536" cy="9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 flipV="1">
              <a:off x="3889" y="2304"/>
              <a:ext cx="1007" cy="12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1" name="Line 11"/>
            <p:cNvSpPr>
              <a:spLocks noChangeShapeType="1"/>
            </p:cNvSpPr>
            <p:nvPr/>
          </p:nvSpPr>
          <p:spPr bwMode="auto">
            <a:xfrm flipH="1" flipV="1">
              <a:off x="3121" y="1104"/>
              <a:ext cx="1536" cy="9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>
              <a:off x="912" y="2304"/>
              <a:ext cx="1007" cy="12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3" name="Line 13"/>
            <p:cNvSpPr>
              <a:spLocks noChangeShapeType="1"/>
            </p:cNvSpPr>
            <p:nvPr/>
          </p:nvSpPr>
          <p:spPr bwMode="auto">
            <a:xfrm flipV="1">
              <a:off x="2207" y="3696"/>
              <a:ext cx="1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V="1">
              <a:off x="1968" y="1200"/>
              <a:ext cx="816" cy="23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495" name="Line 15"/>
            <p:cNvSpPr>
              <a:spLocks noChangeShapeType="1"/>
            </p:cNvSpPr>
            <p:nvPr/>
          </p:nvSpPr>
          <p:spPr bwMode="auto">
            <a:xfrm>
              <a:off x="2928" y="1200"/>
              <a:ext cx="816" cy="23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9220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9" y="3902076"/>
            <a:ext cx="612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2671763"/>
            <a:ext cx="612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14" y="3902076"/>
            <a:ext cx="612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613401"/>
            <a:ext cx="612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3" y="5613401"/>
            <a:ext cx="614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01" name="Line 21"/>
          <p:cNvSpPr>
            <a:spLocks noChangeShapeType="1"/>
          </p:cNvSpPr>
          <p:nvPr/>
        </p:nvSpPr>
        <p:spPr bwMode="auto">
          <a:xfrm flipV="1">
            <a:off x="5908676" y="2886076"/>
            <a:ext cx="1711325" cy="1069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2" name="Line 22"/>
          <p:cNvSpPr>
            <a:spLocks noChangeShapeType="1"/>
          </p:cNvSpPr>
          <p:nvPr/>
        </p:nvSpPr>
        <p:spPr bwMode="auto">
          <a:xfrm flipV="1">
            <a:off x="9064626" y="4222750"/>
            <a:ext cx="1122363" cy="1390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3" name="Line 23"/>
          <p:cNvSpPr>
            <a:spLocks noChangeShapeType="1"/>
          </p:cNvSpPr>
          <p:nvPr/>
        </p:nvSpPr>
        <p:spPr bwMode="auto">
          <a:xfrm flipH="1" flipV="1">
            <a:off x="8208964" y="2886076"/>
            <a:ext cx="1711325" cy="1069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4" name="Line 24"/>
          <p:cNvSpPr>
            <a:spLocks noChangeShapeType="1"/>
          </p:cNvSpPr>
          <p:nvPr/>
        </p:nvSpPr>
        <p:spPr bwMode="auto">
          <a:xfrm>
            <a:off x="5748338" y="4222750"/>
            <a:ext cx="1122362" cy="1390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5" name="Line 25"/>
          <p:cNvSpPr>
            <a:spLocks noChangeShapeType="1"/>
          </p:cNvSpPr>
          <p:nvPr/>
        </p:nvSpPr>
        <p:spPr bwMode="auto">
          <a:xfrm flipV="1">
            <a:off x="7191375" y="5773738"/>
            <a:ext cx="1550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6" name="Line 26"/>
          <p:cNvSpPr>
            <a:spLocks noChangeShapeType="1"/>
          </p:cNvSpPr>
          <p:nvPr/>
        </p:nvSpPr>
        <p:spPr bwMode="auto">
          <a:xfrm flipV="1">
            <a:off x="6924675" y="2992438"/>
            <a:ext cx="909638" cy="26209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7" name="Line 27"/>
          <p:cNvSpPr>
            <a:spLocks noChangeShapeType="1"/>
          </p:cNvSpPr>
          <p:nvPr/>
        </p:nvSpPr>
        <p:spPr bwMode="auto">
          <a:xfrm>
            <a:off x="7994650" y="2992438"/>
            <a:ext cx="909638" cy="26209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5983288" y="4119563"/>
            <a:ext cx="388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09" name="Line 29"/>
          <p:cNvSpPr>
            <a:spLocks noChangeShapeType="1"/>
          </p:cNvSpPr>
          <p:nvPr/>
        </p:nvSpPr>
        <p:spPr bwMode="auto">
          <a:xfrm>
            <a:off x="5907088" y="4195763"/>
            <a:ext cx="281940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4510" name="Line 30"/>
          <p:cNvSpPr>
            <a:spLocks noChangeShapeType="1"/>
          </p:cNvSpPr>
          <p:nvPr/>
        </p:nvSpPr>
        <p:spPr bwMode="auto">
          <a:xfrm flipH="1">
            <a:off x="7126288" y="4271963"/>
            <a:ext cx="28194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5" name="Text Box 31"/>
          <p:cNvSpPr txBox="1">
            <a:spLocks noChangeArrowheads="1"/>
          </p:cNvSpPr>
          <p:nvPr/>
        </p:nvSpPr>
        <p:spPr bwMode="auto">
          <a:xfrm>
            <a:off x="2819400" y="366236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Partial-Mesh Topology</a:t>
            </a:r>
            <a:endParaRPr lang="en-US"/>
          </a:p>
        </p:txBody>
      </p:sp>
      <p:sp>
        <p:nvSpPr>
          <p:cNvPr id="9236" name="Text Box 32"/>
          <p:cNvSpPr txBox="1">
            <a:spLocks noChangeArrowheads="1"/>
          </p:cNvSpPr>
          <p:nvPr/>
        </p:nvSpPr>
        <p:spPr bwMode="auto">
          <a:xfrm>
            <a:off x="6934200" y="5948363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Full-Mesh Topology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59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590800" y="1219200"/>
            <a:ext cx="7772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 branch of mathematics concerned with those properties of geometric configurations that are unaltered by elastic deformations such as stretching or twisting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 term used in the computer networking field to describe the structure of a network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The cisco three tier model is a logical topology of the network.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The network blueprint. </a:t>
            </a:r>
          </a:p>
        </p:txBody>
      </p:sp>
      <p:pic>
        <p:nvPicPr>
          <p:cNvPr id="3076" name="Picture 6" descr="don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48200"/>
            <a:ext cx="21336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 Partial-Mesh Hierarchical Design</a:t>
            </a:r>
          </a:p>
        </p:txBody>
      </p:sp>
      <p:sp>
        <p:nvSpPr>
          <p:cNvPr id="417796" name="Line 4"/>
          <p:cNvSpPr>
            <a:spLocks noChangeShapeType="1"/>
          </p:cNvSpPr>
          <p:nvPr/>
        </p:nvSpPr>
        <p:spPr bwMode="auto">
          <a:xfrm flipH="1" flipV="1">
            <a:off x="6578601" y="2079626"/>
            <a:ext cx="1419225" cy="1554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 flipH="1" flipV="1">
            <a:off x="5741989" y="2144714"/>
            <a:ext cx="2128837" cy="1489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 flipV="1">
            <a:off x="6113464" y="2144714"/>
            <a:ext cx="401637" cy="1489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 flipV="1">
            <a:off x="4227514" y="2095500"/>
            <a:ext cx="2200275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0" name="Line 8"/>
          <p:cNvSpPr>
            <a:spLocks noChangeShapeType="1"/>
          </p:cNvSpPr>
          <p:nvPr/>
        </p:nvSpPr>
        <p:spPr bwMode="auto">
          <a:xfrm flipV="1">
            <a:off x="4040189" y="2079626"/>
            <a:ext cx="1508125" cy="1554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 flipH="1" flipV="1">
            <a:off x="5673725" y="2095500"/>
            <a:ext cx="376238" cy="144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2" name="Line 10"/>
          <p:cNvSpPr>
            <a:spLocks noChangeShapeType="1"/>
          </p:cNvSpPr>
          <p:nvPr/>
        </p:nvSpPr>
        <p:spPr bwMode="auto">
          <a:xfrm flipH="1" flipV="1">
            <a:off x="5673725" y="1371601"/>
            <a:ext cx="1588" cy="542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5232400" y="1371600"/>
            <a:ext cx="1697038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4" name="Line 12"/>
          <p:cNvSpPr>
            <a:spLocks noChangeShapeType="1"/>
          </p:cNvSpPr>
          <p:nvPr/>
        </p:nvSpPr>
        <p:spPr bwMode="auto">
          <a:xfrm flipV="1">
            <a:off x="3222626" y="3695701"/>
            <a:ext cx="881063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5" name="Line 13"/>
          <p:cNvSpPr>
            <a:spLocks noChangeShapeType="1"/>
          </p:cNvSpPr>
          <p:nvPr/>
        </p:nvSpPr>
        <p:spPr bwMode="auto">
          <a:xfrm flipH="1" flipV="1">
            <a:off x="8123239" y="3695700"/>
            <a:ext cx="879475" cy="1657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 flipH="1" flipV="1">
            <a:off x="6300788" y="3771901"/>
            <a:ext cx="2576512" cy="1730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7" name="Line 15"/>
          <p:cNvSpPr>
            <a:spLocks noChangeShapeType="1"/>
          </p:cNvSpPr>
          <p:nvPr/>
        </p:nvSpPr>
        <p:spPr bwMode="auto">
          <a:xfrm flipV="1">
            <a:off x="7620001" y="3771901"/>
            <a:ext cx="377825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8" name="Line 16"/>
          <p:cNvSpPr>
            <a:spLocks noChangeShapeType="1"/>
          </p:cNvSpPr>
          <p:nvPr/>
        </p:nvSpPr>
        <p:spPr bwMode="auto">
          <a:xfrm flipH="1" flipV="1">
            <a:off x="6256338" y="3819525"/>
            <a:ext cx="1238250" cy="1758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09" name="Line 17"/>
          <p:cNvSpPr>
            <a:spLocks noChangeShapeType="1"/>
          </p:cNvSpPr>
          <p:nvPr/>
        </p:nvSpPr>
        <p:spPr bwMode="auto">
          <a:xfrm flipV="1">
            <a:off x="3349626" y="3759201"/>
            <a:ext cx="2574925" cy="1730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10" name="Line 18"/>
          <p:cNvSpPr>
            <a:spLocks noChangeShapeType="1"/>
          </p:cNvSpPr>
          <p:nvPr/>
        </p:nvSpPr>
        <p:spPr bwMode="auto">
          <a:xfrm flipH="1" flipV="1">
            <a:off x="4227514" y="3759201"/>
            <a:ext cx="377825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 flipV="1">
            <a:off x="4730750" y="3690938"/>
            <a:ext cx="1333500" cy="1873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 flipH="1" flipV="1">
            <a:off x="4227514" y="3695701"/>
            <a:ext cx="1760537" cy="1719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7813" name="Line 21"/>
          <p:cNvSpPr>
            <a:spLocks noChangeShapeType="1"/>
          </p:cNvSpPr>
          <p:nvPr/>
        </p:nvSpPr>
        <p:spPr bwMode="auto">
          <a:xfrm flipV="1">
            <a:off x="6113463" y="3833814"/>
            <a:ext cx="1757362" cy="1730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261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64151"/>
            <a:ext cx="7191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4" y="5264151"/>
            <a:ext cx="7191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9" y="5264151"/>
            <a:ext cx="7207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5264151"/>
            <a:ext cx="7191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5264151"/>
            <a:ext cx="7191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7223126" y="1801814"/>
            <a:ext cx="222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Headquarters (Core Layer)</a:t>
            </a:r>
            <a:endParaRPr lang="en-US"/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4775201" y="5881689"/>
            <a:ext cx="3478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Branch Offices (Access Layer)</a:t>
            </a:r>
            <a:endParaRPr lang="en-US"/>
          </a:p>
        </p:txBody>
      </p:sp>
      <p:pic>
        <p:nvPicPr>
          <p:cNvPr id="10268" name="Picture 2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9" y="1757363"/>
            <a:ext cx="71913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33764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9" y="3433764"/>
            <a:ext cx="720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3433764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825" name="Line 33"/>
          <p:cNvSpPr>
            <a:spLocks noChangeShapeType="1"/>
          </p:cNvSpPr>
          <p:nvPr/>
        </p:nvSpPr>
        <p:spPr bwMode="auto">
          <a:xfrm flipH="1" flipV="1">
            <a:off x="6515100" y="1371601"/>
            <a:ext cx="1588" cy="542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273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9" y="1757363"/>
            <a:ext cx="71913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4" name="Text Box 36"/>
          <p:cNvSpPr txBox="1">
            <a:spLocks noChangeArrowheads="1"/>
          </p:cNvSpPr>
          <p:nvPr/>
        </p:nvSpPr>
        <p:spPr bwMode="auto">
          <a:xfrm>
            <a:off x="8534400" y="3124201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algn="ctr"/>
            <a:r>
              <a:rPr lang="en-US" sz="2000" b="1"/>
              <a:t>Regional Offices (Distribution Layer)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Avoid Chains and Backdoors</a:t>
            </a:r>
          </a:p>
        </p:txBody>
      </p:sp>
      <p:sp>
        <p:nvSpPr>
          <p:cNvPr id="406531" name="Line 3"/>
          <p:cNvSpPr>
            <a:spLocks noChangeShapeType="1"/>
          </p:cNvSpPr>
          <p:nvPr/>
        </p:nvSpPr>
        <p:spPr bwMode="auto">
          <a:xfrm>
            <a:off x="5529263" y="4733925"/>
            <a:ext cx="0" cy="6556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2" name="Line 4"/>
          <p:cNvSpPr>
            <a:spLocks noChangeShapeType="1"/>
          </p:cNvSpPr>
          <p:nvPr/>
        </p:nvSpPr>
        <p:spPr bwMode="auto">
          <a:xfrm>
            <a:off x="6683375" y="4724400"/>
            <a:ext cx="0" cy="6556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3" name="Line 5"/>
          <p:cNvSpPr>
            <a:spLocks noChangeShapeType="1"/>
          </p:cNvSpPr>
          <p:nvPr/>
        </p:nvSpPr>
        <p:spPr bwMode="auto">
          <a:xfrm>
            <a:off x="8054975" y="4724400"/>
            <a:ext cx="0" cy="6556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4" name="Line 6"/>
          <p:cNvSpPr>
            <a:spLocks noChangeShapeType="1"/>
          </p:cNvSpPr>
          <p:nvPr/>
        </p:nvSpPr>
        <p:spPr bwMode="auto">
          <a:xfrm>
            <a:off x="4281488" y="4733926"/>
            <a:ext cx="0" cy="12096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 flipH="1">
            <a:off x="3887788" y="5389563"/>
            <a:ext cx="7223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H="1">
            <a:off x="5135563" y="5389563"/>
            <a:ext cx="7223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 flipH="1">
            <a:off x="6381751" y="5389563"/>
            <a:ext cx="7223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38" name="Line 10"/>
          <p:cNvSpPr>
            <a:spLocks noChangeShapeType="1"/>
          </p:cNvSpPr>
          <p:nvPr/>
        </p:nvSpPr>
        <p:spPr bwMode="auto">
          <a:xfrm flipH="1">
            <a:off x="7696201" y="5389563"/>
            <a:ext cx="7223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3635376" y="5138738"/>
            <a:ext cx="1241425" cy="531812"/>
            <a:chOff x="3395" y="2442"/>
            <a:chExt cx="908" cy="389"/>
          </a:xfrm>
        </p:grpSpPr>
        <p:sp>
          <p:nvSpPr>
            <p:cNvPr id="12334" name="Oval 12"/>
            <p:cNvSpPr>
              <a:spLocks noChangeArrowheads="1"/>
            </p:cNvSpPr>
            <p:nvPr/>
          </p:nvSpPr>
          <p:spPr bwMode="auto">
            <a:xfrm>
              <a:off x="3395" y="2442"/>
              <a:ext cx="908" cy="389"/>
            </a:xfrm>
            <a:prstGeom prst="ellipse">
              <a:avLst/>
            </a:prstGeom>
            <a:solidFill>
              <a:srgbClr val="FFFFD5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13"/>
            <p:cNvSpPr>
              <a:spLocks noChangeArrowheads="1"/>
            </p:cNvSpPr>
            <p:nvPr/>
          </p:nvSpPr>
          <p:spPr bwMode="auto">
            <a:xfrm>
              <a:off x="3430" y="2473"/>
              <a:ext cx="838" cy="327"/>
            </a:xfrm>
            <a:prstGeom prst="ellipse">
              <a:avLst/>
            </a:prstGeom>
            <a:solidFill>
              <a:srgbClr val="FFFFD5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300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2336800"/>
            <a:ext cx="725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1" name="Group 15"/>
          <p:cNvGrpSpPr>
            <a:grpSpLocks/>
          </p:cNvGrpSpPr>
          <p:nvPr/>
        </p:nvGrpSpPr>
        <p:grpSpPr bwMode="auto">
          <a:xfrm>
            <a:off x="4978401" y="2781300"/>
            <a:ext cx="1839913" cy="762000"/>
            <a:chOff x="2296" y="1926"/>
            <a:chExt cx="908" cy="389"/>
          </a:xfrm>
        </p:grpSpPr>
        <p:grpSp>
          <p:nvGrpSpPr>
            <p:cNvPr id="12330" name="Group 16"/>
            <p:cNvGrpSpPr>
              <a:grpSpLocks/>
            </p:cNvGrpSpPr>
            <p:nvPr/>
          </p:nvGrpSpPr>
          <p:grpSpPr bwMode="auto">
            <a:xfrm>
              <a:off x="2296" y="1926"/>
              <a:ext cx="908" cy="389"/>
              <a:chOff x="2296" y="1926"/>
              <a:chExt cx="908" cy="389"/>
            </a:xfrm>
          </p:grpSpPr>
          <p:sp>
            <p:nvSpPr>
              <p:cNvPr id="12332" name="Oval 17"/>
              <p:cNvSpPr>
                <a:spLocks noChangeArrowheads="1"/>
              </p:cNvSpPr>
              <p:nvPr/>
            </p:nvSpPr>
            <p:spPr bwMode="auto">
              <a:xfrm>
                <a:off x="2296" y="1926"/>
                <a:ext cx="908" cy="389"/>
              </a:xfrm>
              <a:prstGeom prst="ellipse">
                <a:avLst/>
              </a:prstGeom>
              <a:solidFill>
                <a:srgbClr val="FFFFD5"/>
              </a:solidFill>
              <a:ln w="12700">
                <a:solidFill>
                  <a:srgbClr val="CF0E3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Oval 18"/>
              <p:cNvSpPr>
                <a:spLocks noChangeArrowheads="1"/>
              </p:cNvSpPr>
              <p:nvPr/>
            </p:nvSpPr>
            <p:spPr bwMode="auto">
              <a:xfrm>
                <a:off x="2331" y="1957"/>
                <a:ext cx="838" cy="327"/>
              </a:xfrm>
              <a:prstGeom prst="ellipse">
                <a:avLst/>
              </a:prstGeom>
              <a:solidFill>
                <a:srgbClr val="FFFFD5"/>
              </a:solidFill>
              <a:ln w="12700">
                <a:solidFill>
                  <a:srgbClr val="CF0E3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1" name="Rectangle 19"/>
            <p:cNvSpPr>
              <a:spLocks noChangeArrowheads="1"/>
            </p:cNvSpPr>
            <p:nvPr/>
          </p:nvSpPr>
          <p:spPr bwMode="auto">
            <a:xfrm>
              <a:off x="2636" y="2079"/>
              <a:ext cx="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1000" b="1">
                <a:solidFill>
                  <a:srgbClr val="000000"/>
                </a:solidFill>
                <a:latin typeface="Helvetica" pitchFamily="-110" charset="0"/>
              </a:endParaRPr>
            </a:p>
          </p:txBody>
        </p:sp>
      </p:grpSp>
      <p:sp>
        <p:nvSpPr>
          <p:cNvPr id="12302" name="Line 20"/>
          <p:cNvSpPr>
            <a:spLocks noChangeShapeType="1"/>
          </p:cNvSpPr>
          <p:nvPr/>
        </p:nvSpPr>
        <p:spPr bwMode="auto">
          <a:xfrm flipV="1">
            <a:off x="4330700" y="3797301"/>
            <a:ext cx="838200" cy="63341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 flipH="1" flipV="1">
            <a:off x="5168900" y="3733800"/>
            <a:ext cx="292100" cy="723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2304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79800"/>
            <a:ext cx="727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394201"/>
            <a:ext cx="727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4357689"/>
            <a:ext cx="727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7" name="Text Box 25"/>
          <p:cNvSpPr txBox="1">
            <a:spLocks noChangeArrowheads="1"/>
          </p:cNvSpPr>
          <p:nvPr/>
        </p:nvSpPr>
        <p:spPr bwMode="auto">
          <a:xfrm>
            <a:off x="6881813" y="2398713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Core Layer</a:t>
            </a:r>
            <a:endParaRPr lang="en-US"/>
          </a:p>
        </p:txBody>
      </p:sp>
      <p:sp>
        <p:nvSpPr>
          <p:cNvPr id="12308" name="Text Box 26"/>
          <p:cNvSpPr txBox="1">
            <a:spLocks noChangeArrowheads="1"/>
          </p:cNvSpPr>
          <p:nvPr/>
        </p:nvSpPr>
        <p:spPr bwMode="auto">
          <a:xfrm>
            <a:off x="7199313" y="3479801"/>
            <a:ext cx="2019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Distribution Layer</a:t>
            </a:r>
            <a:endParaRPr lang="en-US"/>
          </a:p>
        </p:txBody>
      </p:sp>
      <p:sp>
        <p:nvSpPr>
          <p:cNvPr id="12309" name="Text Box 27"/>
          <p:cNvSpPr txBox="1">
            <a:spLocks noChangeArrowheads="1"/>
          </p:cNvSpPr>
          <p:nvPr/>
        </p:nvSpPr>
        <p:spPr bwMode="auto">
          <a:xfrm>
            <a:off x="8459788" y="4422776"/>
            <a:ext cx="147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Access Layer</a:t>
            </a:r>
            <a:endParaRPr lang="en-US"/>
          </a:p>
        </p:txBody>
      </p:sp>
      <p:sp>
        <p:nvSpPr>
          <p:cNvPr id="406556" name="Line 28"/>
          <p:cNvSpPr>
            <a:spLocks noChangeShapeType="1"/>
          </p:cNvSpPr>
          <p:nvPr/>
        </p:nvSpPr>
        <p:spPr bwMode="auto">
          <a:xfrm flipH="1">
            <a:off x="6627814" y="4305300"/>
            <a:ext cx="319087" cy="1905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57" name="Line 29"/>
          <p:cNvSpPr>
            <a:spLocks noChangeShapeType="1"/>
          </p:cNvSpPr>
          <p:nvPr/>
        </p:nvSpPr>
        <p:spPr bwMode="auto">
          <a:xfrm>
            <a:off x="7454900" y="4241800"/>
            <a:ext cx="508000" cy="254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58" name="Line 30"/>
          <p:cNvSpPr>
            <a:spLocks noChangeShapeType="1"/>
          </p:cNvSpPr>
          <p:nvPr/>
        </p:nvSpPr>
        <p:spPr bwMode="auto">
          <a:xfrm>
            <a:off x="6756400" y="3797300"/>
            <a:ext cx="508000" cy="254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2313" name="Group 31"/>
          <p:cNvGrpSpPr>
            <a:grpSpLocks/>
          </p:cNvGrpSpPr>
          <p:nvPr/>
        </p:nvGrpSpPr>
        <p:grpSpPr bwMode="auto">
          <a:xfrm>
            <a:off x="6692900" y="3860800"/>
            <a:ext cx="1200150" cy="514350"/>
            <a:chOff x="3395" y="2442"/>
            <a:chExt cx="908" cy="389"/>
          </a:xfrm>
        </p:grpSpPr>
        <p:sp>
          <p:nvSpPr>
            <p:cNvPr id="12328" name="Oval 32"/>
            <p:cNvSpPr>
              <a:spLocks noChangeArrowheads="1"/>
            </p:cNvSpPr>
            <p:nvPr/>
          </p:nvSpPr>
          <p:spPr bwMode="auto">
            <a:xfrm>
              <a:off x="3395" y="2442"/>
              <a:ext cx="908" cy="389"/>
            </a:xfrm>
            <a:prstGeom prst="ellipse">
              <a:avLst/>
            </a:prstGeom>
            <a:solidFill>
              <a:srgbClr val="FFFFD5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Oval 33"/>
            <p:cNvSpPr>
              <a:spLocks noChangeArrowheads="1"/>
            </p:cNvSpPr>
            <p:nvPr/>
          </p:nvSpPr>
          <p:spPr bwMode="auto">
            <a:xfrm>
              <a:off x="3430" y="2473"/>
              <a:ext cx="838" cy="327"/>
            </a:xfrm>
            <a:prstGeom prst="ellipse">
              <a:avLst/>
            </a:prstGeom>
            <a:solidFill>
              <a:srgbClr val="FFFFD5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314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368800"/>
            <a:ext cx="7286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3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354514"/>
            <a:ext cx="727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1" y="3479800"/>
            <a:ext cx="727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638300"/>
            <a:ext cx="727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8" name="Picture 3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6" y="1638300"/>
            <a:ext cx="7286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3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066800"/>
            <a:ext cx="24161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4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1" y="2322514"/>
            <a:ext cx="727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69" name="Line 41"/>
          <p:cNvSpPr>
            <a:spLocks noChangeShapeType="1"/>
          </p:cNvSpPr>
          <p:nvPr/>
        </p:nvSpPr>
        <p:spPr bwMode="auto">
          <a:xfrm>
            <a:off x="3406775" y="6019800"/>
            <a:ext cx="533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6570" name="Line 42"/>
          <p:cNvSpPr>
            <a:spLocks noChangeShapeType="1"/>
          </p:cNvSpPr>
          <p:nvPr/>
        </p:nvSpPr>
        <p:spPr bwMode="auto">
          <a:xfrm>
            <a:off x="3406775" y="5715000"/>
            <a:ext cx="0" cy="6556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2323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5867401"/>
            <a:ext cx="7524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4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6" y="5257801"/>
            <a:ext cx="7524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5" name="Text Box 45"/>
          <p:cNvSpPr txBox="1">
            <a:spLocks noChangeArrowheads="1"/>
          </p:cNvSpPr>
          <p:nvPr/>
        </p:nvSpPr>
        <p:spPr bwMode="auto">
          <a:xfrm>
            <a:off x="5159375" y="5867401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Chain</a:t>
            </a:r>
            <a:endParaRPr lang="en-US"/>
          </a:p>
        </p:txBody>
      </p:sp>
      <p:sp>
        <p:nvSpPr>
          <p:cNvPr id="12326" name="Text Box 46"/>
          <p:cNvSpPr txBox="1">
            <a:spLocks noChangeArrowheads="1"/>
          </p:cNvSpPr>
          <p:nvPr/>
        </p:nvSpPr>
        <p:spPr bwMode="auto">
          <a:xfrm>
            <a:off x="6759575" y="5638801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1800" b="1"/>
              <a:t>Backdoor</a:t>
            </a:r>
            <a:endParaRPr lang="en-US"/>
          </a:p>
        </p:txBody>
      </p:sp>
      <p:sp>
        <p:nvSpPr>
          <p:cNvPr id="12327" name="Line 47"/>
          <p:cNvSpPr>
            <a:spLocks noChangeShapeType="1"/>
          </p:cNvSpPr>
          <p:nvPr/>
        </p:nvSpPr>
        <p:spPr bwMode="auto">
          <a:xfrm flipH="1">
            <a:off x="4625975" y="6096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942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716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-110" charset="-128"/>
              </a:rPr>
              <a:t>99.999% Availability May Require Triple Redundancy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486400" y="4267201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Enterprise</a:t>
            </a:r>
            <a:endParaRPr 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 flipH="1">
            <a:off x="3846513" y="2551113"/>
            <a:ext cx="347662" cy="1530350"/>
            <a:chOff x="576" y="576"/>
            <a:chExt cx="432" cy="912"/>
          </a:xfrm>
        </p:grpSpPr>
        <p:sp>
          <p:nvSpPr>
            <p:cNvPr id="346118" name="Line 6"/>
            <p:cNvSpPr>
              <a:spLocks noChangeShapeType="1"/>
            </p:cNvSpPr>
            <p:nvPr/>
          </p:nvSpPr>
          <p:spPr bwMode="auto">
            <a:xfrm flipH="1" flipV="1">
              <a:off x="720" y="1008"/>
              <a:ext cx="288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19" name="Line 7"/>
            <p:cNvSpPr>
              <a:spLocks noChangeShapeType="1"/>
            </p:cNvSpPr>
            <p:nvPr/>
          </p:nvSpPr>
          <p:spPr bwMode="auto">
            <a:xfrm flipH="1" flipV="1">
              <a:off x="576" y="576"/>
              <a:ext cx="329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20" name="Line 8"/>
            <p:cNvSpPr>
              <a:spLocks noChangeShapeType="1"/>
            </p:cNvSpPr>
            <p:nvPr/>
          </p:nvSpPr>
          <p:spPr bwMode="auto">
            <a:xfrm flipH="1" flipV="1">
              <a:off x="720" y="1008"/>
              <a:ext cx="191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174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25639"/>
            <a:ext cx="1460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3846514" y="2133601"/>
            <a:ext cx="769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ISP 1</a:t>
            </a:r>
            <a:endParaRPr lang="en-US"/>
          </a:p>
        </p:txBody>
      </p:sp>
      <p:pic>
        <p:nvPicPr>
          <p:cNvPr id="7176" name="Picture 1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3663950"/>
            <a:ext cx="7762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7" name="Group 12"/>
          <p:cNvGrpSpPr>
            <a:grpSpLocks/>
          </p:cNvGrpSpPr>
          <p:nvPr/>
        </p:nvGrpSpPr>
        <p:grpSpPr bwMode="auto">
          <a:xfrm flipH="1">
            <a:off x="6072188" y="2620963"/>
            <a:ext cx="417512" cy="1320800"/>
            <a:chOff x="576" y="576"/>
            <a:chExt cx="432" cy="912"/>
          </a:xfrm>
        </p:grpSpPr>
        <p:sp>
          <p:nvSpPr>
            <p:cNvPr id="346125" name="Line 13"/>
            <p:cNvSpPr>
              <a:spLocks noChangeShapeType="1"/>
            </p:cNvSpPr>
            <p:nvPr/>
          </p:nvSpPr>
          <p:spPr bwMode="auto">
            <a:xfrm flipH="1" flipV="1">
              <a:off x="721" y="1008"/>
              <a:ext cx="287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26" name="Line 14"/>
            <p:cNvSpPr>
              <a:spLocks noChangeShapeType="1"/>
            </p:cNvSpPr>
            <p:nvPr/>
          </p:nvSpPr>
          <p:spPr bwMode="auto">
            <a:xfrm flipH="1" flipV="1">
              <a:off x="576" y="576"/>
              <a:ext cx="329" cy="5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27" name="Line 15"/>
            <p:cNvSpPr>
              <a:spLocks noChangeShapeType="1"/>
            </p:cNvSpPr>
            <p:nvPr/>
          </p:nvSpPr>
          <p:spPr bwMode="auto">
            <a:xfrm flipH="1" flipV="1">
              <a:off x="721" y="1008"/>
              <a:ext cx="192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178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925639"/>
            <a:ext cx="1460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003925" y="2133601"/>
            <a:ext cx="769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ISP 2</a:t>
            </a:r>
            <a:endParaRPr lang="en-US"/>
          </a:p>
        </p:txBody>
      </p:sp>
      <p:pic>
        <p:nvPicPr>
          <p:cNvPr id="7180" name="Picture 1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6" y="3663950"/>
            <a:ext cx="777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1" name="Group 19"/>
          <p:cNvGrpSpPr>
            <a:grpSpLocks/>
          </p:cNvGrpSpPr>
          <p:nvPr/>
        </p:nvGrpSpPr>
        <p:grpSpPr bwMode="auto">
          <a:xfrm flipH="1">
            <a:off x="8113713" y="2551113"/>
            <a:ext cx="347662" cy="1530350"/>
            <a:chOff x="576" y="576"/>
            <a:chExt cx="432" cy="912"/>
          </a:xfrm>
        </p:grpSpPr>
        <p:sp>
          <p:nvSpPr>
            <p:cNvPr id="346132" name="Line 20"/>
            <p:cNvSpPr>
              <a:spLocks noChangeShapeType="1"/>
            </p:cNvSpPr>
            <p:nvPr/>
          </p:nvSpPr>
          <p:spPr bwMode="auto">
            <a:xfrm flipH="1" flipV="1">
              <a:off x="720" y="1008"/>
              <a:ext cx="288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33" name="Line 21"/>
            <p:cNvSpPr>
              <a:spLocks noChangeShapeType="1"/>
            </p:cNvSpPr>
            <p:nvPr/>
          </p:nvSpPr>
          <p:spPr bwMode="auto">
            <a:xfrm flipH="1" flipV="1">
              <a:off x="576" y="576"/>
              <a:ext cx="329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34" name="Line 22"/>
            <p:cNvSpPr>
              <a:spLocks noChangeShapeType="1"/>
            </p:cNvSpPr>
            <p:nvPr/>
          </p:nvSpPr>
          <p:spPr bwMode="auto">
            <a:xfrm flipH="1" flipV="1">
              <a:off x="720" y="1008"/>
              <a:ext cx="191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182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25639"/>
            <a:ext cx="1460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Box 24"/>
          <p:cNvSpPr txBox="1">
            <a:spLocks noChangeArrowheads="1"/>
          </p:cNvSpPr>
          <p:nvPr/>
        </p:nvSpPr>
        <p:spPr bwMode="auto">
          <a:xfrm>
            <a:off x="8113714" y="2133601"/>
            <a:ext cx="769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b="1"/>
              <a:t>ISP 3</a:t>
            </a:r>
            <a:endParaRPr lang="en-US"/>
          </a:p>
        </p:txBody>
      </p:sp>
      <p:pic>
        <p:nvPicPr>
          <p:cNvPr id="7184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3663950"/>
            <a:ext cx="7762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429000" y="5562600"/>
            <a:ext cx="5410200" cy="762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0" charset="-128"/>
              </a:rPr>
              <a:t>Can the customer afford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21167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slide is not meant to be a design recommendation. Its for the purpose of discussion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78288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Image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2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Availability</a:t>
            </a:r>
            <a:br>
              <a:rPr lang="en-US" smtClean="0"/>
            </a:br>
            <a:r>
              <a:rPr lang="en-US" sz="4000"/>
              <a:t>Downtime in Minutes</a:t>
            </a:r>
            <a:endParaRPr lang="en-US" sz="28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105400" y="5373688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4.32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105400" y="4630738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1.44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105400" y="3889376"/>
            <a:ext cx="1600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.72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181600" y="2438401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.01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629400" y="5373688"/>
            <a:ext cx="1905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30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629400" y="4630738"/>
            <a:ext cx="1905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10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629400" y="3889376"/>
            <a:ext cx="1905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5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6629400" y="243840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.10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686800" y="5373688"/>
            <a:ext cx="1143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1577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133600" y="5373688"/>
            <a:ext cx="1447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99.70%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8686800" y="4630738"/>
            <a:ext cx="1143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526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2133600" y="4630738"/>
            <a:ext cx="1447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99.90%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8686800" y="3889376"/>
            <a:ext cx="1143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263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133600" y="3889376"/>
            <a:ext cx="14478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99.95%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8686800" y="2438401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5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905000" y="2438401"/>
            <a:ext cx="167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99.999%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2133600" y="2438400"/>
            <a:ext cx="769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1905000" y="3146425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905000" y="3887788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1905000" y="4630738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1905000" y="5373688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1905000" y="6115050"/>
            <a:ext cx="838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1905000" y="2438400"/>
            <a:ext cx="0" cy="3676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3581400" y="1828800"/>
            <a:ext cx="0" cy="428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10287000" y="2438400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8610600" y="1828800"/>
            <a:ext cx="0" cy="428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5257800" y="1828800"/>
            <a:ext cx="0" cy="428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6934200" y="1828800"/>
            <a:ext cx="0" cy="428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1905000" y="1828800"/>
            <a:ext cx="838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3276600" y="182880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800"/>
              <a:t>Per Hour</a:t>
            </a:r>
            <a:endParaRPr lang="en-US" sz="3200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4876800" y="182880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800"/>
              <a:t>Per Day</a:t>
            </a:r>
            <a:endParaRPr lang="en-US" sz="3200"/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6629400" y="182880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800"/>
              <a:t>Per Week</a:t>
            </a:r>
            <a:endParaRPr lang="en-US" sz="3200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8305800" y="1828801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800"/>
              <a:t>Per Year</a:t>
            </a:r>
            <a:endParaRPr lang="en-US" sz="3200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3505200" y="5373688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.18</a:t>
            </a: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3505200" y="4630738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.06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3505200" y="3889376"/>
            <a:ext cx="1600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.03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3505200" y="2438401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.0006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5105400" y="3200401"/>
            <a:ext cx="1600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.29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6629400" y="3200401"/>
            <a:ext cx="1905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2</a:t>
            </a: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8686800" y="3200401"/>
            <a:ext cx="1143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105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2133600" y="3200401"/>
            <a:ext cx="14478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99.98%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3505200" y="3200401"/>
            <a:ext cx="1600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3200"/>
              <a:t>.012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73350" y="6534835"/>
            <a:ext cx="77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GB" dirty="0"/>
              <a:t>Table from top down network design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by Priscilla Oppenheimer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99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Triple redundancy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4" y="1447800"/>
            <a:ext cx="53244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dirty="0" smtClean="0"/>
              <a:t>Top-Down </a:t>
            </a:r>
            <a:r>
              <a:rPr lang="en-GB" dirty="0"/>
              <a:t>Network </a:t>
            </a:r>
            <a:r>
              <a:rPr lang="en-GB" dirty="0" smtClean="0"/>
              <a:t>Design 2</a:t>
            </a:r>
            <a:r>
              <a:rPr lang="en-GB" baseline="30000" dirty="0" smtClean="0"/>
              <a:t>nd</a:t>
            </a:r>
            <a:r>
              <a:rPr lang="en-GB" dirty="0" smtClean="0"/>
              <a:t> edition </a:t>
            </a:r>
            <a:endParaRPr lang="en-GB" dirty="0"/>
          </a:p>
          <a:p>
            <a:pPr marL="1399032" lvl="7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dirty="0"/>
              <a:t>By Priscilla Oppenheimer</a:t>
            </a:r>
          </a:p>
        </p:txBody>
      </p:sp>
    </p:spTree>
    <p:extLst>
      <p:ext uri="{BB962C8B-B14F-4D97-AF65-F5344CB8AC3E}">
        <p14:creationId xmlns:p14="http://schemas.microsoft.com/office/powerpoint/2010/main" val="1787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Know When You Have a Good Design?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Know When You Have a Good Design?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already know how to add a new building, floor, WAN link, remote site, e-commerce service, and so on </a:t>
            </a:r>
          </a:p>
          <a:p>
            <a:r>
              <a:rPr lang="en-US" dirty="0"/>
              <a:t>When new additions cause only local change, to the directly-connected devices</a:t>
            </a:r>
          </a:p>
          <a:p>
            <a:r>
              <a:rPr lang="en-US" dirty="0"/>
              <a:t>When your network can double or triple in size without major design changes</a:t>
            </a:r>
          </a:p>
          <a:p>
            <a:r>
              <a:rPr lang="en-US" dirty="0"/>
              <a:t>When troubleshooting is easy because there are no complex protocol interactions to wrap your brain around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1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Network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924800" cy="4114800"/>
          </a:xfrm>
        </p:spPr>
        <p:txBody>
          <a:bodyPr/>
          <a:lstStyle/>
          <a:p>
            <a:r>
              <a:rPr lang="en-US" dirty="0" smtClean="0"/>
              <a:t>Network design should be a complete process that matches business needs to available technology to deliver a system that will maximize an organization’s success.</a:t>
            </a:r>
          </a:p>
          <a:p>
            <a:pPr lvl="1"/>
            <a:r>
              <a:rPr lang="en-US" dirty="0" smtClean="0"/>
              <a:t>In the LAN area it is more than just buying a few devices. </a:t>
            </a:r>
          </a:p>
          <a:p>
            <a:pPr lvl="1"/>
            <a:r>
              <a:rPr lang="en-US" dirty="0" smtClean="0"/>
              <a:t>In the WAN area it is more than just calling the phone company.</a:t>
            </a:r>
          </a:p>
        </p:txBody>
      </p:sp>
    </p:spTree>
    <p:extLst>
      <p:ext uri="{BB962C8B-B14F-4D97-AF65-F5344CB8AC3E}">
        <p14:creationId xmlns:p14="http://schemas.microsoft.com/office/powerpoint/2010/main" val="8480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Scenarios for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Network Infrastructure(NI)</a:t>
            </a:r>
          </a:p>
          <a:p>
            <a:endParaRPr lang="en-GB" dirty="0" smtClean="0"/>
          </a:p>
          <a:p>
            <a:r>
              <a:rPr lang="en-GB" dirty="0" smtClean="0"/>
              <a:t>New Network Infrastructure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Existing 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working on existing network consider the following</a:t>
            </a:r>
          </a:p>
          <a:p>
            <a:pPr lvl="1"/>
            <a:r>
              <a:rPr lang="en-GB" dirty="0" smtClean="0"/>
              <a:t>Some changes will impact the entire network?</a:t>
            </a:r>
          </a:p>
          <a:p>
            <a:pPr marL="40233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example: Improving the efficiency of network addressing or routing protocol changes</a:t>
            </a:r>
          </a:p>
          <a:p>
            <a:r>
              <a:rPr lang="en-GB" dirty="0"/>
              <a:t>Integrating new security measures</a:t>
            </a:r>
          </a:p>
          <a:p>
            <a:r>
              <a:rPr lang="en-GB" dirty="0"/>
              <a:t>Adding new network services, such as voice traffic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204</Paragraphs>
  <Slides>36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Helvetica</vt:lpstr>
      <vt:lpstr>Times New Roman</vt:lpstr>
      <vt:lpstr>Wingdings 2</vt:lpstr>
      <vt:lpstr>Office Theme</vt:lpstr>
      <vt:lpstr>ClipArt</vt:lpstr>
      <vt:lpstr>Week 3 Lecture 3 and 4</vt:lpstr>
      <vt:lpstr>Network Design</vt:lpstr>
      <vt:lpstr>Topology</vt:lpstr>
      <vt:lpstr>How Do You Know When You Have a Good Design?</vt:lpstr>
      <vt:lpstr>How Do You Know When You Have a Good Design?</vt:lpstr>
      <vt:lpstr>Top-Down Network Design</vt:lpstr>
      <vt:lpstr>Two Scenarios for design</vt:lpstr>
      <vt:lpstr>Working with Existing NI</vt:lpstr>
      <vt:lpstr>PowerPoint Presentation</vt:lpstr>
      <vt:lpstr>Working with Existing NI</vt:lpstr>
      <vt:lpstr>PowerPoint Presentation</vt:lpstr>
      <vt:lpstr>Top-Down Network Design Steps</vt:lpstr>
      <vt:lpstr>Network Design Steps</vt:lpstr>
      <vt:lpstr>Network Design Steps</vt:lpstr>
      <vt:lpstr>Network Design Steps</vt:lpstr>
      <vt:lpstr>Network Design Steps</vt:lpstr>
      <vt:lpstr>Business Constraints</vt:lpstr>
      <vt:lpstr>Making Tradeoffs</vt:lpstr>
      <vt:lpstr>Cisco Three Tier Model</vt:lpstr>
      <vt:lpstr>When to use it?</vt:lpstr>
      <vt:lpstr>Why Use a Hierarchical Model?</vt:lpstr>
      <vt:lpstr>Why Use a Hierarchical Model?</vt:lpstr>
      <vt:lpstr>Cisco’s Hierarchical Design Model</vt:lpstr>
      <vt:lpstr>Question</vt:lpstr>
      <vt:lpstr>Network Topology Design Themes</vt:lpstr>
      <vt:lpstr>Hierarchical Network Design</vt:lpstr>
      <vt:lpstr>Flat Versus Hierarchy</vt:lpstr>
      <vt:lpstr>Flat Topology </vt:lpstr>
      <vt:lpstr>Mesh  Designs</vt:lpstr>
      <vt:lpstr>A Partial-Mesh Hierarchical Design</vt:lpstr>
      <vt:lpstr>Avoid Chains and Backdoors</vt:lpstr>
      <vt:lpstr>99.999% Availability May Require Triple Redundancy</vt:lpstr>
      <vt:lpstr>Availability Downtime in Minutes</vt:lpstr>
      <vt:lpstr>Triple redundancy ?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2019-09-29T22:38:06Z</dcterms:created>
  <dcterms:modified xsi:type="dcterms:W3CDTF">2020-02-04T11:57:19Z</dcterms:modified>
</cp:coreProperties>
</file>