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9448b17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9448b17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65ef05a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65ef05a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65ef05a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65ef05a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65ef05a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65ef05a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9448b17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9448b17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65ef05a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65ef05a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65ef05a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65ef05a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65ef05a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65ef05a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65ef05a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65ef05a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65ef05a4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65ef05a4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ecgis-caenergy.opendata.arcgis.com/documents/CAEnergy::2019-utility-scale-renewable-electrical-generation-totals-by-county-energy-produced/explore" TargetMode="External"/><Relationship Id="rId4" Type="http://schemas.openxmlformats.org/officeDocument/2006/relationships/hyperlink" Target="https://www.kaggle.com/datasets/muonneutrino/us-census-demographic-data?select=acs2017_county_data.csv" TargetMode="External"/><Relationship Id="rId11" Type="http://schemas.openxmlformats.org/officeDocument/2006/relationships/hyperlink" Target="https://data.cnra.ca.gov/dataset/california-electric-substations1/resource/8077a564-ea00-49b7-8ca2-304f4dc16604" TargetMode="External"/><Relationship Id="rId10" Type="http://schemas.openxmlformats.org/officeDocument/2006/relationships/hyperlink" Target="https://www.unitedstateszipcodes.org/zip-code-database/" TargetMode="External"/><Relationship Id="rId9" Type="http://schemas.openxmlformats.org/officeDocument/2006/relationships/hyperlink" Target="https://www.atlasevhub.com/materials/state-ev-registration-data/#data" TargetMode="External"/><Relationship Id="rId5" Type="http://schemas.openxmlformats.org/officeDocument/2006/relationships/hyperlink" Target="https://data.world/chhs/01f456c3-db34-44f2-a52c-6811bef8ba6d" TargetMode="External"/><Relationship Id="rId6" Type="http://schemas.openxmlformats.org/officeDocument/2006/relationships/hyperlink" Target="https://ephtracking.cdc.gov/DataExplorer/?c=11" TargetMode="External"/><Relationship Id="rId7" Type="http://schemas.openxmlformats.org/officeDocument/2006/relationships/hyperlink" Target="https://www.kaggle.com/datasets/prasertk/electric-vehicle-charging-stations-in-usa" TargetMode="External"/><Relationship Id="rId8" Type="http://schemas.openxmlformats.org/officeDocument/2006/relationships/hyperlink" Target="https://www.kaggle.com/datasets/ananthu017/california-wildfire-incidents-2013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www.deccanherald.com/sites/dh/files/styles/article_detail/public/article_images/2020/05/19/661665-2134213709-1519709316.jpg?itok=TRr3Ryq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app/profile/mel.phillips/viz/Asthma_Workbook/WhyAsthma?publish=yes"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cdns.tblsft.com/sites/default/files/blog/wordless.png" TargetMode="External"/><Relationship Id="rId6" Type="http://schemas.openxmlformats.org/officeDocument/2006/relationships/hyperlink" Target="https://cdns.tblsft.com/sites/default/files/pages/energy2.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Asthma by California County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Christina Ocampo, Mel Phillips, Brandon Ropell, and Andrew Stein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Storyboard</a:t>
            </a:r>
            <a:endParaRPr/>
          </a:p>
        </p:txBody>
      </p:sp>
      <p:sp>
        <p:nvSpPr>
          <p:cNvPr id="141" name="Google Shape;141;p22"/>
          <p:cNvSpPr txBox="1"/>
          <p:nvPr/>
        </p:nvSpPr>
        <p:spPr>
          <a:xfrm>
            <a:off x="1511150" y="3341900"/>
            <a:ext cx="36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2" name="Google Shape;142;p22"/>
          <p:cNvSpPr txBox="1"/>
          <p:nvPr/>
        </p:nvSpPr>
        <p:spPr>
          <a:xfrm>
            <a:off x="2452950" y="1434175"/>
            <a:ext cx="16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3" name="Google Shape;143;p22"/>
          <p:cNvSpPr/>
          <p:nvPr/>
        </p:nvSpPr>
        <p:spPr>
          <a:xfrm>
            <a:off x="170575" y="1302125"/>
            <a:ext cx="1605900" cy="8967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Presentation Overview </a:t>
            </a:r>
            <a:endParaRPr>
              <a:latin typeface="Open Sans"/>
              <a:ea typeface="Open Sans"/>
              <a:cs typeface="Open Sans"/>
              <a:sym typeface="Open Sans"/>
            </a:endParaRPr>
          </a:p>
        </p:txBody>
      </p:sp>
      <p:sp>
        <p:nvSpPr>
          <p:cNvPr id="144" name="Google Shape;144;p22"/>
          <p:cNvSpPr txBox="1"/>
          <p:nvPr/>
        </p:nvSpPr>
        <p:spPr>
          <a:xfrm>
            <a:off x="2595150" y="1361225"/>
            <a:ext cx="1311300" cy="8313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Why Asthma?</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
        <p:nvSpPr>
          <p:cNvPr id="145" name="Google Shape;145;p22"/>
          <p:cNvSpPr/>
          <p:nvPr/>
        </p:nvSpPr>
        <p:spPr>
          <a:xfrm>
            <a:off x="4759700" y="1262125"/>
            <a:ext cx="1824600" cy="8967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Map of Asthma </a:t>
            </a:r>
            <a:r>
              <a:rPr lang="en">
                <a:latin typeface="Open Sans"/>
                <a:ea typeface="Open Sans"/>
                <a:cs typeface="Open Sans"/>
                <a:sym typeface="Open Sans"/>
              </a:rPr>
              <a:t>Prevalence</a:t>
            </a:r>
            <a:r>
              <a:rPr lang="en">
                <a:latin typeface="Open Sans"/>
                <a:ea typeface="Open Sans"/>
                <a:cs typeface="Open Sans"/>
                <a:sym typeface="Open Sans"/>
              </a:rPr>
              <a:t> per County</a:t>
            </a:r>
            <a:endParaRPr>
              <a:latin typeface="Open Sans"/>
              <a:ea typeface="Open Sans"/>
              <a:cs typeface="Open Sans"/>
              <a:sym typeface="Open Sans"/>
            </a:endParaRPr>
          </a:p>
        </p:txBody>
      </p:sp>
      <p:sp>
        <p:nvSpPr>
          <p:cNvPr id="146" name="Google Shape;146;p22"/>
          <p:cNvSpPr/>
          <p:nvPr/>
        </p:nvSpPr>
        <p:spPr>
          <a:xfrm>
            <a:off x="7437550" y="1222825"/>
            <a:ext cx="1470900" cy="9753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Asthma by demographics</a:t>
            </a:r>
            <a:endParaRPr>
              <a:latin typeface="Open Sans"/>
              <a:ea typeface="Open Sans"/>
              <a:cs typeface="Open Sans"/>
              <a:sym typeface="Open Sans"/>
            </a:endParaRPr>
          </a:p>
        </p:txBody>
      </p:sp>
      <p:sp>
        <p:nvSpPr>
          <p:cNvPr id="147" name="Google Shape;147;p22"/>
          <p:cNvSpPr/>
          <p:nvPr/>
        </p:nvSpPr>
        <p:spPr>
          <a:xfrm>
            <a:off x="2092000" y="1609300"/>
            <a:ext cx="353400" cy="314700"/>
          </a:xfrm>
          <a:prstGeom prst="righ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4137500" y="1619525"/>
            <a:ext cx="353400" cy="314700"/>
          </a:xfrm>
          <a:prstGeom prst="righ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6912875" y="1629325"/>
            <a:ext cx="353400" cy="314700"/>
          </a:xfrm>
          <a:prstGeom prst="righ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7539600" y="3054350"/>
            <a:ext cx="1470900" cy="9753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Asthma by E</a:t>
            </a:r>
            <a:r>
              <a:rPr lang="en">
                <a:latin typeface="Open Sans"/>
                <a:ea typeface="Open Sans"/>
                <a:cs typeface="Open Sans"/>
                <a:sym typeface="Open Sans"/>
              </a:rPr>
              <a:t>nvironmental</a:t>
            </a:r>
            <a:r>
              <a:rPr lang="en">
                <a:latin typeface="Open Sans"/>
                <a:ea typeface="Open Sans"/>
                <a:cs typeface="Open Sans"/>
                <a:sym typeface="Open Sans"/>
              </a:rPr>
              <a:t> Factors</a:t>
            </a:r>
            <a:endParaRPr>
              <a:latin typeface="Open Sans"/>
              <a:ea typeface="Open Sans"/>
              <a:cs typeface="Open Sans"/>
              <a:sym typeface="Open Sans"/>
            </a:endParaRPr>
          </a:p>
        </p:txBody>
      </p:sp>
      <p:sp>
        <p:nvSpPr>
          <p:cNvPr id="151" name="Google Shape;151;p22"/>
          <p:cNvSpPr/>
          <p:nvPr/>
        </p:nvSpPr>
        <p:spPr>
          <a:xfrm>
            <a:off x="4860375" y="3054350"/>
            <a:ext cx="1679700" cy="9753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Asthma by Electrical Vehicles</a:t>
            </a:r>
            <a:endParaRPr>
              <a:latin typeface="Open Sans"/>
              <a:ea typeface="Open Sans"/>
              <a:cs typeface="Open Sans"/>
              <a:sym typeface="Open Sans"/>
            </a:endParaRPr>
          </a:p>
        </p:txBody>
      </p:sp>
      <p:sp>
        <p:nvSpPr>
          <p:cNvPr id="152" name="Google Shape;152;p22"/>
          <p:cNvSpPr/>
          <p:nvPr/>
        </p:nvSpPr>
        <p:spPr>
          <a:xfrm>
            <a:off x="8099550" y="2414400"/>
            <a:ext cx="304200" cy="314700"/>
          </a:xfrm>
          <a:prstGeom prst="down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6941375" y="3374750"/>
            <a:ext cx="353400" cy="314700"/>
          </a:xfrm>
          <a:prstGeom prst="lef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2595150" y="3054350"/>
            <a:ext cx="1679700" cy="9753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Conclusionary findings</a:t>
            </a:r>
            <a:endParaRPr>
              <a:latin typeface="Open Sans"/>
              <a:ea typeface="Open Sans"/>
              <a:cs typeface="Open Sans"/>
              <a:sym typeface="Open Sans"/>
            </a:endParaRPr>
          </a:p>
        </p:txBody>
      </p:sp>
      <p:sp>
        <p:nvSpPr>
          <p:cNvPr id="155" name="Google Shape;155;p22"/>
          <p:cNvSpPr/>
          <p:nvPr/>
        </p:nvSpPr>
        <p:spPr>
          <a:xfrm>
            <a:off x="133675" y="3054350"/>
            <a:ext cx="1824600" cy="1208400"/>
          </a:xfrm>
          <a:prstGeom prst="rect">
            <a:avLst/>
          </a:prstGeom>
          <a:solidFill>
            <a:schemeClr val="accent4"/>
          </a:solid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Closing </a:t>
            </a:r>
            <a:r>
              <a:rPr lang="en">
                <a:latin typeface="Open Sans"/>
                <a:ea typeface="Open Sans"/>
                <a:cs typeface="Open Sans"/>
                <a:sym typeface="Open Sans"/>
              </a:rPr>
              <a:t>statements</a:t>
            </a:r>
            <a:r>
              <a:rPr lang="en">
                <a:latin typeface="Open Sans"/>
                <a:ea typeface="Open Sans"/>
                <a:cs typeface="Open Sans"/>
                <a:sym typeface="Open Sans"/>
              </a:rPr>
              <a:t>: </a:t>
            </a:r>
            <a:r>
              <a:rPr lang="en">
                <a:latin typeface="Open Sans"/>
                <a:ea typeface="Open Sans"/>
                <a:cs typeface="Open Sans"/>
                <a:sym typeface="Open Sans"/>
              </a:rPr>
              <a:t>issues</a:t>
            </a:r>
            <a:r>
              <a:rPr lang="en">
                <a:latin typeface="Open Sans"/>
                <a:ea typeface="Open Sans"/>
                <a:cs typeface="Open Sans"/>
                <a:sym typeface="Open Sans"/>
              </a:rPr>
              <a:t>, what was found and what can be achieved</a:t>
            </a:r>
            <a:endParaRPr>
              <a:latin typeface="Open Sans"/>
              <a:ea typeface="Open Sans"/>
              <a:cs typeface="Open Sans"/>
              <a:sym typeface="Open Sans"/>
            </a:endParaRPr>
          </a:p>
        </p:txBody>
      </p:sp>
      <p:sp>
        <p:nvSpPr>
          <p:cNvPr id="156" name="Google Shape;156;p22"/>
          <p:cNvSpPr/>
          <p:nvPr/>
        </p:nvSpPr>
        <p:spPr>
          <a:xfrm>
            <a:off x="4412250" y="3341900"/>
            <a:ext cx="304200" cy="286500"/>
          </a:xfrm>
          <a:prstGeom prst="lef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2065900" y="3341900"/>
            <a:ext cx="353400" cy="286500"/>
          </a:xfrm>
          <a:prstGeom prst="leftArrow">
            <a:avLst>
              <a:gd fmla="val 50000" name="adj1"/>
              <a:gd fmla="val 50000" name="adj2"/>
            </a:avLst>
          </a:prstGeom>
          <a:solidFill>
            <a:schemeClr val="dk1"/>
          </a:solidFill>
          <a:ln cap="flat" cmpd="sng" w="9525">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63" name="Google Shape;163;p23"/>
          <p:cNvSpPr txBox="1"/>
          <p:nvPr>
            <p:ph idx="1" type="body"/>
          </p:nvPr>
        </p:nvSpPr>
        <p:spPr>
          <a:xfrm>
            <a:off x="340000" y="997575"/>
            <a:ext cx="8520600" cy="4386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sz="1200"/>
              <a:t>Cali Clean Energy Generation </a:t>
            </a:r>
            <a:r>
              <a:rPr lang="en" sz="1200" u="sng">
                <a:solidFill>
                  <a:schemeClr val="hlink"/>
                </a:solidFill>
                <a:hlinkClick r:id="rId3"/>
              </a:rPr>
              <a:t>https://cecgis-caenergy.opendata.arcgis.com/documents/CAEnergy::2019-utility-scale-renewable-electrical-generation-totals-by-county-energy-produced/explore</a:t>
            </a:r>
            <a:r>
              <a:rPr lang="en" sz="1200"/>
              <a:t> </a:t>
            </a:r>
            <a:endParaRPr sz="1200"/>
          </a:p>
          <a:p>
            <a:pPr indent="-304800" lvl="0" marL="457200" rtl="0" algn="l">
              <a:spcBef>
                <a:spcPts val="0"/>
              </a:spcBef>
              <a:spcAft>
                <a:spcPts val="0"/>
              </a:spcAft>
              <a:buSzPts val="1200"/>
              <a:buChar char="●"/>
            </a:pPr>
            <a:r>
              <a:rPr lang="en" sz="1200"/>
              <a:t>Demographics </a:t>
            </a:r>
            <a:r>
              <a:rPr lang="en" sz="1200" u="sng">
                <a:solidFill>
                  <a:schemeClr val="hlink"/>
                </a:solidFill>
                <a:hlinkClick r:id="rId4"/>
              </a:rPr>
              <a:t>https://www.kaggle.com/datasets/muonneutrino/us-census-demographic-data?select=acs2017_county_data.csv</a:t>
            </a:r>
            <a:r>
              <a:rPr lang="en" sz="1200"/>
              <a:t> </a:t>
            </a:r>
            <a:endParaRPr sz="1200">
              <a:solidFill>
                <a:srgbClr val="1E1E1E"/>
              </a:solidFill>
            </a:endParaRPr>
          </a:p>
          <a:p>
            <a:pPr indent="-304800" lvl="0" marL="457200" rtl="0" algn="l">
              <a:spcBef>
                <a:spcPts val="0"/>
              </a:spcBef>
              <a:spcAft>
                <a:spcPts val="0"/>
              </a:spcAft>
              <a:buSzPts val="1200"/>
              <a:buChar char="●"/>
            </a:pPr>
            <a:r>
              <a:rPr lang="en" sz="1200"/>
              <a:t>Asthma Rates</a:t>
            </a:r>
            <a:r>
              <a:rPr lang="en" sz="1200" u="sng"/>
              <a:t> </a:t>
            </a:r>
            <a:r>
              <a:rPr lang="en" sz="1200"/>
              <a:t>                                                          </a:t>
            </a:r>
            <a:r>
              <a:rPr lang="en" sz="1200" u="sng">
                <a:solidFill>
                  <a:schemeClr val="hlink"/>
                </a:solidFill>
                <a:hlinkClick r:id="rId5"/>
              </a:rPr>
              <a:t>https://data.world/chhs/01f456c3-db34-44f2-a52c-6811bef8ba6d</a:t>
            </a:r>
            <a:endParaRPr sz="1200"/>
          </a:p>
          <a:p>
            <a:pPr indent="-304800" lvl="0" marL="457200" rtl="0" algn="l">
              <a:spcBef>
                <a:spcPts val="0"/>
              </a:spcBef>
              <a:spcAft>
                <a:spcPts val="0"/>
              </a:spcAft>
              <a:buSzPts val="1200"/>
              <a:buChar char="●"/>
            </a:pPr>
            <a:r>
              <a:rPr lang="en" sz="1200"/>
              <a:t>Air Pollution                                                                                            </a:t>
            </a:r>
            <a:r>
              <a:rPr lang="en" sz="1200" u="sng">
                <a:solidFill>
                  <a:schemeClr val="hlink"/>
                </a:solidFill>
                <a:hlinkClick r:id="rId6"/>
              </a:rPr>
              <a:t>https://ephtracking.cdc.gov/DataExplorer/?c=11</a:t>
            </a:r>
            <a:r>
              <a:rPr lang="en" sz="1200"/>
              <a:t> </a:t>
            </a:r>
            <a:endParaRPr sz="1200"/>
          </a:p>
          <a:p>
            <a:pPr indent="-304800" lvl="0" marL="457200" rtl="0" algn="l">
              <a:spcBef>
                <a:spcPts val="0"/>
              </a:spcBef>
              <a:spcAft>
                <a:spcPts val="0"/>
              </a:spcAft>
              <a:buSzPts val="1200"/>
              <a:buChar char="●"/>
            </a:pPr>
            <a:r>
              <a:rPr lang="en" sz="1200"/>
              <a:t>EV Charging Stations              </a:t>
            </a:r>
            <a:r>
              <a:rPr lang="en" sz="1200" u="sng">
                <a:solidFill>
                  <a:schemeClr val="hlink"/>
                </a:solidFill>
                <a:hlinkClick r:id="rId7"/>
              </a:rPr>
              <a:t>https://www.kaggle.com/datasets/prasertk/electric-vehicle-charging-stations-in-usa</a:t>
            </a:r>
            <a:r>
              <a:rPr lang="en" sz="1200"/>
              <a:t> </a:t>
            </a:r>
            <a:endParaRPr sz="1200"/>
          </a:p>
          <a:p>
            <a:pPr indent="-304800" lvl="0" marL="457200" rtl="0" algn="l">
              <a:spcBef>
                <a:spcPts val="0"/>
              </a:spcBef>
              <a:spcAft>
                <a:spcPts val="0"/>
              </a:spcAft>
              <a:buSzPts val="1200"/>
              <a:buChar char="●"/>
            </a:pPr>
            <a:r>
              <a:rPr lang="en" sz="1200"/>
              <a:t>Wildfire Data                        </a:t>
            </a:r>
            <a:r>
              <a:rPr lang="en" sz="1200" u="sng">
                <a:solidFill>
                  <a:schemeClr val="hlink"/>
                </a:solidFill>
                <a:hlinkClick r:id="rId8"/>
              </a:rPr>
              <a:t>https://www.kaggle.com/datasets/ananthu017/california-wildfire-incidents-20132020</a:t>
            </a:r>
            <a:r>
              <a:rPr lang="en" sz="1200"/>
              <a:t> </a:t>
            </a:r>
            <a:endParaRPr sz="1200"/>
          </a:p>
          <a:p>
            <a:pPr indent="-304800" lvl="0" marL="457200" rtl="0" algn="l">
              <a:spcBef>
                <a:spcPts val="0"/>
              </a:spcBef>
              <a:spcAft>
                <a:spcPts val="0"/>
              </a:spcAft>
              <a:buSzPts val="1200"/>
              <a:buChar char="●"/>
            </a:pPr>
            <a:r>
              <a:rPr lang="en" sz="1200"/>
              <a:t>Registered EVs                                             </a:t>
            </a:r>
            <a:r>
              <a:rPr lang="en" sz="1200" u="sng">
                <a:solidFill>
                  <a:schemeClr val="hlink"/>
                </a:solidFill>
                <a:hlinkClick r:id="rId9"/>
              </a:rPr>
              <a:t>https://www.atlasevhub.com/materials/state-ev-registration-data/#data</a:t>
            </a:r>
            <a:r>
              <a:rPr lang="en" sz="1200"/>
              <a:t> </a:t>
            </a:r>
            <a:endParaRPr sz="1200"/>
          </a:p>
          <a:p>
            <a:pPr indent="-304800" lvl="0" marL="457200" rtl="0" algn="l">
              <a:spcBef>
                <a:spcPts val="0"/>
              </a:spcBef>
              <a:spcAft>
                <a:spcPts val="0"/>
              </a:spcAft>
              <a:buSzPts val="1200"/>
              <a:buChar char="●"/>
            </a:pPr>
            <a:r>
              <a:rPr lang="en" sz="1200"/>
              <a:t>Zip Code Databases                                                            </a:t>
            </a:r>
            <a:r>
              <a:rPr lang="en" sz="1200" u="sng">
                <a:solidFill>
                  <a:schemeClr val="hlink"/>
                </a:solidFill>
                <a:hlinkClick r:id="rId10"/>
              </a:rPr>
              <a:t>https://www.unitedstateszipcodes.org/zip-code-database/</a:t>
            </a:r>
            <a:r>
              <a:rPr lang="en" sz="1200"/>
              <a:t> </a:t>
            </a:r>
            <a:endParaRPr sz="1200"/>
          </a:p>
          <a:p>
            <a:pPr indent="-304800" lvl="0" marL="457200" rtl="0" algn="l">
              <a:spcBef>
                <a:spcPts val="0"/>
              </a:spcBef>
              <a:spcAft>
                <a:spcPts val="0"/>
              </a:spcAft>
              <a:buSzPts val="1200"/>
              <a:buChar char="●"/>
            </a:pPr>
            <a:r>
              <a:rPr lang="en" sz="1200"/>
              <a:t>California Electric Substations </a:t>
            </a:r>
            <a:r>
              <a:rPr lang="en" sz="1200" u="sng">
                <a:solidFill>
                  <a:schemeClr val="hlink"/>
                </a:solidFill>
                <a:hlinkClick r:id="rId11"/>
              </a:rPr>
              <a:t>https://data.cnra.ca.gov/dataset/california-electric-substations1/resource/8077a564-ea00-49b7-8ca2-304f4dc16604</a:t>
            </a:r>
            <a:r>
              <a:rPr lang="en" sz="1200"/>
              <a:t> </a:t>
            </a:r>
            <a:endParaRPr sz="1200"/>
          </a:p>
          <a:p>
            <a:pPr indent="0" lvl="0" marL="45720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highlight>
                  <a:srgbClr val="FFFFFF"/>
                </a:highlight>
              </a:rPr>
              <a:t>Our team decided to explore if external environmental factors have any impact on asthma </a:t>
            </a:r>
            <a:r>
              <a:rPr lang="en" sz="1500">
                <a:highlight>
                  <a:srgbClr val="FFFFFF"/>
                </a:highlight>
              </a:rPr>
              <a:t>prevalence</a:t>
            </a:r>
            <a:r>
              <a:rPr lang="en" sz="1500">
                <a:highlight>
                  <a:srgbClr val="FFFFFF"/>
                </a:highlight>
              </a:rPr>
              <a:t> in California and its counties. From this analysis, we would like to propose how clean energy policies can be beneficial both </a:t>
            </a:r>
            <a:r>
              <a:rPr lang="en" sz="1500">
                <a:highlight>
                  <a:srgbClr val="FFFFFF"/>
                </a:highlight>
              </a:rPr>
              <a:t>environmentally</a:t>
            </a:r>
            <a:r>
              <a:rPr lang="en" sz="1500">
                <a:highlight>
                  <a:srgbClr val="FFFFFF"/>
                </a:highlight>
              </a:rPr>
              <a:t> and for public health. The machine learning model will be used to answer questions regarding why certain counties may be above (True) or below (False) California's collective asthma rate of 8.8%</a:t>
            </a:r>
            <a:endParaRPr sz="1500"/>
          </a:p>
        </p:txBody>
      </p:sp>
      <p:pic>
        <p:nvPicPr>
          <p:cNvPr id="74" name="Google Shape;74;p14"/>
          <p:cNvPicPr preferRelativeResize="0"/>
          <p:nvPr/>
        </p:nvPicPr>
        <p:blipFill>
          <a:blip r:embed="rId3">
            <a:alphaModFix/>
          </a:blip>
          <a:stretch>
            <a:fillRect/>
          </a:stretch>
        </p:blipFill>
        <p:spPr>
          <a:xfrm>
            <a:off x="793450" y="3048525"/>
            <a:ext cx="2698474" cy="1517900"/>
          </a:xfrm>
          <a:prstGeom prst="rect">
            <a:avLst/>
          </a:prstGeom>
          <a:noFill/>
          <a:ln>
            <a:noFill/>
          </a:ln>
        </p:spPr>
      </p:pic>
      <p:pic>
        <p:nvPicPr>
          <p:cNvPr id="75" name="Google Shape;75;p14"/>
          <p:cNvPicPr preferRelativeResize="0"/>
          <p:nvPr/>
        </p:nvPicPr>
        <p:blipFill>
          <a:blip r:embed="rId4">
            <a:alphaModFix/>
          </a:blip>
          <a:stretch>
            <a:fillRect/>
          </a:stretch>
        </p:blipFill>
        <p:spPr>
          <a:xfrm>
            <a:off x="6509851" y="2983147"/>
            <a:ext cx="1518701" cy="1735676"/>
          </a:xfrm>
          <a:prstGeom prst="rect">
            <a:avLst/>
          </a:prstGeom>
          <a:noFill/>
          <a:ln>
            <a:noFill/>
          </a:ln>
        </p:spPr>
      </p:pic>
      <p:sp>
        <p:nvSpPr>
          <p:cNvPr id="76" name="Google Shape;76;p14"/>
          <p:cNvSpPr txBox="1"/>
          <p:nvPr/>
        </p:nvSpPr>
        <p:spPr>
          <a:xfrm>
            <a:off x="6939125" y="4759125"/>
            <a:ext cx="141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https://pixy.org/4567849/</a:t>
            </a:r>
            <a:endParaRPr sz="800">
              <a:latin typeface="Open Sans"/>
              <a:ea typeface="Open Sans"/>
              <a:cs typeface="Open Sans"/>
              <a:sym typeface="Open Sans"/>
            </a:endParaRPr>
          </a:p>
        </p:txBody>
      </p:sp>
      <p:sp>
        <p:nvSpPr>
          <p:cNvPr id="77" name="Google Shape;77;p14"/>
          <p:cNvSpPr txBox="1"/>
          <p:nvPr/>
        </p:nvSpPr>
        <p:spPr>
          <a:xfrm>
            <a:off x="793438" y="4566425"/>
            <a:ext cx="269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https://www.everydayhealth.com/asthma/guide/</a:t>
            </a:r>
            <a:endParaRPr sz="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Resources</a:t>
            </a:r>
            <a:endParaRPr/>
          </a:p>
        </p:txBody>
      </p:sp>
      <p:sp>
        <p:nvSpPr>
          <p:cNvPr id="83" name="Google Shape;83;p15"/>
          <p:cNvSpPr txBox="1"/>
          <p:nvPr>
            <p:ph idx="1" type="body"/>
          </p:nvPr>
        </p:nvSpPr>
        <p:spPr>
          <a:xfrm>
            <a:off x="311700" y="1266325"/>
            <a:ext cx="35724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Asthma Rates</a:t>
            </a:r>
            <a:endParaRPr sz="1600"/>
          </a:p>
          <a:p>
            <a:pPr indent="-330200" lvl="0" marL="457200" rtl="0" algn="l">
              <a:spcBef>
                <a:spcPts val="0"/>
              </a:spcBef>
              <a:spcAft>
                <a:spcPts val="0"/>
              </a:spcAft>
              <a:buSzPts val="1600"/>
              <a:buChar char="●"/>
            </a:pPr>
            <a:r>
              <a:rPr lang="en" sz="1600"/>
              <a:t>Wildfire Data</a:t>
            </a:r>
            <a:endParaRPr sz="1600"/>
          </a:p>
          <a:p>
            <a:pPr indent="-330200" lvl="0" marL="457200" rtl="0" algn="l">
              <a:spcBef>
                <a:spcPts val="0"/>
              </a:spcBef>
              <a:spcAft>
                <a:spcPts val="0"/>
              </a:spcAft>
              <a:buSzPts val="1600"/>
              <a:buChar char="●"/>
            </a:pPr>
            <a:r>
              <a:rPr lang="en" sz="1600"/>
              <a:t>Air Pollution Data</a:t>
            </a:r>
            <a:endParaRPr sz="1600"/>
          </a:p>
          <a:p>
            <a:pPr indent="-330200" lvl="0" marL="457200" rtl="0" algn="l">
              <a:spcBef>
                <a:spcPts val="0"/>
              </a:spcBef>
              <a:spcAft>
                <a:spcPts val="0"/>
              </a:spcAft>
              <a:buSzPts val="1600"/>
              <a:buChar char="●"/>
            </a:pPr>
            <a:r>
              <a:rPr lang="en" sz="1600"/>
              <a:t>Demographics</a:t>
            </a:r>
            <a:endParaRPr sz="1600"/>
          </a:p>
          <a:p>
            <a:pPr indent="-330200" lvl="0" marL="457200" rtl="0" algn="l">
              <a:spcBef>
                <a:spcPts val="0"/>
              </a:spcBef>
              <a:spcAft>
                <a:spcPts val="0"/>
              </a:spcAft>
              <a:buSzPts val="1600"/>
              <a:buChar char="●"/>
            </a:pPr>
            <a:r>
              <a:rPr lang="en" sz="1600"/>
              <a:t>Registered EVs</a:t>
            </a:r>
            <a:endParaRPr sz="1600"/>
          </a:p>
          <a:p>
            <a:pPr indent="-330200" lvl="0" marL="457200" rtl="0" algn="l">
              <a:spcBef>
                <a:spcPts val="0"/>
              </a:spcBef>
              <a:spcAft>
                <a:spcPts val="0"/>
              </a:spcAft>
              <a:buSzPts val="1600"/>
              <a:buChar char="●"/>
            </a:pPr>
            <a:r>
              <a:rPr lang="en" sz="1600"/>
              <a:t>EV Charging Stations</a:t>
            </a:r>
            <a:endParaRPr sz="1600"/>
          </a:p>
          <a:p>
            <a:pPr indent="-330200" lvl="0" marL="457200" rtl="0" algn="l">
              <a:spcBef>
                <a:spcPts val="0"/>
              </a:spcBef>
              <a:spcAft>
                <a:spcPts val="0"/>
              </a:spcAft>
              <a:buSzPts val="1600"/>
              <a:buChar char="●"/>
            </a:pPr>
            <a:r>
              <a:rPr lang="en" sz="1600"/>
              <a:t>Clean Energy Generation</a:t>
            </a:r>
            <a:endParaRPr sz="1600"/>
          </a:p>
          <a:p>
            <a:pPr indent="-330200" lvl="0" marL="457200" rtl="0" algn="l">
              <a:spcBef>
                <a:spcPts val="0"/>
              </a:spcBef>
              <a:spcAft>
                <a:spcPts val="0"/>
              </a:spcAft>
              <a:buSzPts val="1600"/>
              <a:buChar char="●"/>
            </a:pPr>
            <a:r>
              <a:rPr lang="en" sz="1600"/>
              <a:t>California Electric Substations </a:t>
            </a:r>
            <a:endParaRPr sz="1600"/>
          </a:p>
          <a:p>
            <a:pPr indent="-330200" lvl="0" marL="457200" rtl="0" algn="l">
              <a:spcBef>
                <a:spcPts val="0"/>
              </a:spcBef>
              <a:spcAft>
                <a:spcPts val="0"/>
              </a:spcAft>
              <a:buSzPts val="1600"/>
              <a:buChar char="●"/>
            </a:pPr>
            <a:r>
              <a:rPr lang="en" sz="1600"/>
              <a:t>Zip Code Database</a:t>
            </a:r>
            <a:endParaRPr sz="1600"/>
          </a:p>
        </p:txBody>
      </p:sp>
      <p:pic>
        <p:nvPicPr>
          <p:cNvPr id="84" name="Google Shape;84;p15"/>
          <p:cNvPicPr preferRelativeResize="0"/>
          <p:nvPr/>
        </p:nvPicPr>
        <p:blipFill>
          <a:blip r:embed="rId3">
            <a:alphaModFix/>
          </a:blip>
          <a:stretch>
            <a:fillRect/>
          </a:stretch>
        </p:blipFill>
        <p:spPr>
          <a:xfrm>
            <a:off x="4673250" y="728613"/>
            <a:ext cx="3686274" cy="3686274"/>
          </a:xfrm>
          <a:prstGeom prst="rect">
            <a:avLst/>
          </a:prstGeom>
          <a:noFill/>
          <a:ln>
            <a:noFill/>
          </a:ln>
        </p:spPr>
      </p:pic>
      <p:sp>
        <p:nvSpPr>
          <p:cNvPr id="85" name="Google Shape;85;p15"/>
          <p:cNvSpPr txBox="1"/>
          <p:nvPr/>
        </p:nvSpPr>
        <p:spPr>
          <a:xfrm>
            <a:off x="4751188" y="4414875"/>
            <a:ext cx="353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rgbClr val="1E1E1E"/>
                </a:solidFill>
                <a:latin typeface="Courier New"/>
                <a:ea typeface="Courier New"/>
                <a:cs typeface="Courier New"/>
                <a:sym typeface="Courier New"/>
                <a:hlinkClick r:id="rId4">
                  <a:extLst>
                    <a:ext uri="{A12FA001-AC4F-418D-AE19-62706E023703}">
                      <ahyp:hlinkClr val="tx"/>
                    </a:ext>
                  </a:extLst>
                </a:hlinkClick>
              </a:rPr>
              <a:t>https://www.deccanherald.com/sites/dh/files/styles/article_detail/public/article_images/2020/05/19/661665-2134213709-1519709316.jpg?itok=TRr3Ryqe</a:t>
            </a:r>
            <a:r>
              <a:rPr lang="en" sz="600">
                <a:solidFill>
                  <a:srgbClr val="202124"/>
                </a:solidFill>
                <a:latin typeface="Courier New"/>
                <a:ea typeface="Courier New"/>
                <a:cs typeface="Courier New"/>
                <a:sym typeface="Courier New"/>
              </a:rPr>
              <a:t> </a:t>
            </a:r>
            <a:endParaRPr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91" name="Google Shape;91;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a:t>
            </a:r>
            <a:r>
              <a:rPr lang="en" sz="1900"/>
              <a:t>everal datasets will be represented with pie charts to show key areas that will affect the analysis</a:t>
            </a:r>
            <a:endParaRPr sz="1900"/>
          </a:p>
          <a:p>
            <a:pPr indent="0" lvl="0" marL="457200" rtl="0" algn="l">
              <a:spcBef>
                <a:spcPts val="1200"/>
              </a:spcBef>
              <a:spcAft>
                <a:spcPts val="0"/>
              </a:spcAft>
              <a:buNone/>
            </a:pPr>
            <a:r>
              <a:t/>
            </a:r>
            <a:endParaRPr sz="800"/>
          </a:p>
          <a:p>
            <a:pPr indent="-349250" lvl="0" marL="457200" rtl="0" algn="l">
              <a:spcBef>
                <a:spcPts val="1200"/>
              </a:spcBef>
              <a:spcAft>
                <a:spcPts val="0"/>
              </a:spcAft>
              <a:buSzPts val="1900"/>
              <a:buChar char="●"/>
            </a:pPr>
            <a:r>
              <a:rPr lang="en" sz="1900"/>
              <a:t>E</a:t>
            </a:r>
            <a:r>
              <a:rPr lang="en" sz="1900"/>
              <a:t>xplore outliers using box and whisker plots in the following datasets</a:t>
            </a:r>
            <a:endParaRPr sz="1900"/>
          </a:p>
          <a:p>
            <a:pPr indent="-323850" lvl="1" marL="914400" rtl="0" algn="l">
              <a:spcBef>
                <a:spcPts val="0"/>
              </a:spcBef>
              <a:spcAft>
                <a:spcPts val="0"/>
              </a:spcAft>
              <a:buSzPts val="1500"/>
              <a:buChar char="○"/>
            </a:pPr>
            <a:r>
              <a:rPr lang="en" sz="1500"/>
              <a:t>Asthma (searching for outliers in Prevalence)</a:t>
            </a:r>
            <a:endParaRPr sz="1500"/>
          </a:p>
          <a:p>
            <a:pPr indent="-323850" lvl="1" marL="914400" rtl="0" algn="l">
              <a:spcBef>
                <a:spcPts val="0"/>
              </a:spcBef>
              <a:spcAft>
                <a:spcPts val="0"/>
              </a:spcAft>
              <a:buSzPts val="1500"/>
              <a:buChar char="○"/>
            </a:pPr>
            <a:r>
              <a:rPr lang="en" sz="1500"/>
              <a:t>Air Pollutants (searching for outliers in pollutant value)</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Databases/Technology</a:t>
            </a:r>
            <a:endParaRPr/>
          </a:p>
        </p:txBody>
      </p:sp>
      <p:sp>
        <p:nvSpPr>
          <p:cNvPr id="97" name="Google Shape;97;p17"/>
          <p:cNvSpPr txBox="1"/>
          <p:nvPr>
            <p:ph idx="1" type="body"/>
          </p:nvPr>
        </p:nvSpPr>
        <p:spPr>
          <a:xfrm>
            <a:off x="311700" y="1284200"/>
            <a:ext cx="8520600" cy="3302700"/>
          </a:xfrm>
          <a:prstGeom prst="rect">
            <a:avLst/>
          </a:prstGeom>
        </p:spPr>
        <p:txBody>
          <a:bodyPr anchorCtr="0" anchor="t" bIns="91425" lIns="91425" spcFirstLastPara="1" rIns="91425" wrap="square" tIns="91425">
            <a:normAutofit lnSpcReduction="10000"/>
          </a:bodyPr>
          <a:lstStyle/>
          <a:p>
            <a:pPr indent="-311150" lvl="0" marL="457200" rtl="0" algn="l">
              <a:spcBef>
                <a:spcPts val="1000"/>
              </a:spcBef>
              <a:spcAft>
                <a:spcPts val="0"/>
              </a:spcAft>
              <a:buSzPts val="1300"/>
              <a:buChar char="●"/>
            </a:pPr>
            <a:r>
              <a:rPr lang="en" sz="1300">
                <a:highlight>
                  <a:srgbClr val="FFFFFF"/>
                </a:highlight>
              </a:rPr>
              <a:t>Preprocess the files via Python: cleaning up data, columns, ensuring consistency in data for merging, replacing Asthma Prevalence level from numerical values to True or False if the original value was above or below the 8.8% average.</a:t>
            </a:r>
            <a:endParaRPr sz="1300">
              <a:highlight>
                <a:srgbClr val="FFFFFF"/>
              </a:highlight>
            </a:endParaRPr>
          </a:p>
          <a:p>
            <a:pPr indent="0" lvl="0" marL="457200" rtl="0" algn="l">
              <a:spcBef>
                <a:spcPts val="1000"/>
              </a:spcBef>
              <a:spcAft>
                <a:spcPts val="0"/>
              </a:spcAft>
              <a:buNone/>
            </a:pPr>
            <a:r>
              <a:t/>
            </a:r>
            <a:endParaRPr sz="400">
              <a:highlight>
                <a:srgbClr val="FFFFFF"/>
              </a:highlight>
            </a:endParaRPr>
          </a:p>
          <a:p>
            <a:pPr indent="0" lvl="0" marL="457200" rtl="0" algn="l">
              <a:spcBef>
                <a:spcPts val="1000"/>
              </a:spcBef>
              <a:spcAft>
                <a:spcPts val="0"/>
              </a:spcAft>
              <a:buNone/>
            </a:pPr>
            <a:r>
              <a:t/>
            </a:r>
            <a:endParaRPr sz="1300">
              <a:highlight>
                <a:srgbClr val="FFFFFF"/>
              </a:highlight>
            </a:endParaRPr>
          </a:p>
          <a:p>
            <a:pPr indent="0" lvl="0" marL="457200" rtl="0" algn="l">
              <a:spcBef>
                <a:spcPts val="1000"/>
              </a:spcBef>
              <a:spcAft>
                <a:spcPts val="0"/>
              </a:spcAft>
              <a:buNone/>
            </a:pPr>
            <a:r>
              <a:t/>
            </a:r>
            <a:endParaRPr sz="1300">
              <a:highlight>
                <a:srgbClr val="FFFFFF"/>
              </a:highlight>
            </a:endParaRPr>
          </a:p>
          <a:p>
            <a:pPr indent="0" lvl="0" marL="457200" rtl="0" algn="l">
              <a:spcBef>
                <a:spcPts val="1000"/>
              </a:spcBef>
              <a:spcAft>
                <a:spcPts val="0"/>
              </a:spcAft>
              <a:buNone/>
            </a:pPr>
            <a:r>
              <a:t/>
            </a:r>
            <a:endParaRPr sz="1300">
              <a:highlight>
                <a:srgbClr val="FFFFFF"/>
              </a:highlight>
            </a:endParaRPr>
          </a:p>
          <a:p>
            <a:pPr indent="-311150" lvl="0" marL="457200" rtl="0" algn="l">
              <a:spcBef>
                <a:spcPts val="1000"/>
              </a:spcBef>
              <a:spcAft>
                <a:spcPts val="0"/>
              </a:spcAft>
              <a:buSzPts val="1300"/>
              <a:buChar char="●"/>
            </a:pPr>
            <a:r>
              <a:rPr lang="en" sz="1300">
                <a:highlight>
                  <a:srgbClr val="FFFFFF"/>
                </a:highlight>
              </a:rPr>
              <a:t>Created a Database via PostgreSQL joining all the columns on the “County” column.</a:t>
            </a:r>
            <a:endParaRPr sz="1300">
              <a:highlight>
                <a:srgbClr val="FFFFFF"/>
              </a:highlight>
            </a:endParaRPr>
          </a:p>
          <a:p>
            <a:pPr indent="-311150" lvl="1" marL="914400" rtl="0" algn="l">
              <a:spcBef>
                <a:spcPts val="0"/>
              </a:spcBef>
              <a:spcAft>
                <a:spcPts val="0"/>
              </a:spcAft>
              <a:buSzPts val="1300"/>
              <a:buChar char="○"/>
            </a:pPr>
            <a:r>
              <a:rPr lang="en" sz="1300">
                <a:highlight>
                  <a:srgbClr val="FFFFFF"/>
                </a:highlight>
              </a:rPr>
              <a:t>Cleaning up database as we continued to merge columns to ensure duplicate “County” columns were removed</a:t>
            </a:r>
            <a:endParaRPr sz="1300">
              <a:highlight>
                <a:srgbClr val="FFFFFF"/>
              </a:highlight>
            </a:endParaRPr>
          </a:p>
          <a:p>
            <a:pPr indent="0" lvl="0" marL="457200" rtl="0" algn="l">
              <a:spcBef>
                <a:spcPts val="1000"/>
              </a:spcBef>
              <a:spcAft>
                <a:spcPts val="1200"/>
              </a:spcAft>
              <a:buNone/>
            </a:pPr>
            <a:r>
              <a:t/>
            </a:r>
            <a:endParaRPr/>
          </a:p>
        </p:txBody>
      </p:sp>
      <p:sp>
        <p:nvSpPr>
          <p:cNvPr id="98" name="Google Shape;98;p17"/>
          <p:cNvSpPr txBox="1"/>
          <p:nvPr/>
        </p:nvSpPr>
        <p:spPr>
          <a:xfrm>
            <a:off x="2045450" y="4646275"/>
            <a:ext cx="29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latin typeface="Open Sans"/>
              <a:ea typeface="Open Sans"/>
              <a:cs typeface="Open Sans"/>
              <a:sym typeface="Open Sans"/>
            </a:endParaRPr>
          </a:p>
        </p:txBody>
      </p:sp>
      <p:sp>
        <p:nvSpPr>
          <p:cNvPr id="99" name="Google Shape;99;p17"/>
          <p:cNvSpPr txBox="1"/>
          <p:nvPr/>
        </p:nvSpPr>
        <p:spPr>
          <a:xfrm>
            <a:off x="6160175" y="4653925"/>
            <a:ext cx="2937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Open Sans"/>
              <a:ea typeface="Open Sans"/>
              <a:cs typeface="Open Sans"/>
              <a:sym typeface="Open Sans"/>
            </a:endParaRPr>
          </a:p>
        </p:txBody>
      </p:sp>
      <p:pic>
        <p:nvPicPr>
          <p:cNvPr id="100" name="Google Shape;100;p17"/>
          <p:cNvPicPr preferRelativeResize="0"/>
          <p:nvPr/>
        </p:nvPicPr>
        <p:blipFill>
          <a:blip r:embed="rId3">
            <a:alphaModFix/>
          </a:blip>
          <a:stretch>
            <a:fillRect/>
          </a:stretch>
        </p:blipFill>
        <p:spPr>
          <a:xfrm>
            <a:off x="4081070" y="4004585"/>
            <a:ext cx="484584" cy="616738"/>
          </a:xfrm>
          <a:prstGeom prst="rect">
            <a:avLst/>
          </a:prstGeom>
          <a:noFill/>
          <a:ln>
            <a:noFill/>
          </a:ln>
        </p:spPr>
      </p:pic>
      <p:pic>
        <p:nvPicPr>
          <p:cNvPr id="101" name="Google Shape;101;p17"/>
          <p:cNvPicPr preferRelativeResize="0"/>
          <p:nvPr/>
        </p:nvPicPr>
        <p:blipFill>
          <a:blip r:embed="rId4">
            <a:alphaModFix/>
          </a:blip>
          <a:stretch>
            <a:fillRect/>
          </a:stretch>
        </p:blipFill>
        <p:spPr>
          <a:xfrm>
            <a:off x="4006357" y="2078725"/>
            <a:ext cx="613343" cy="756658"/>
          </a:xfrm>
          <a:prstGeom prst="rect">
            <a:avLst/>
          </a:prstGeom>
          <a:noFill/>
          <a:ln>
            <a:noFill/>
          </a:ln>
        </p:spPr>
      </p:pic>
      <p:sp>
        <p:nvSpPr>
          <p:cNvPr id="102" name="Google Shape;102;p17"/>
          <p:cNvSpPr txBox="1"/>
          <p:nvPr/>
        </p:nvSpPr>
        <p:spPr>
          <a:xfrm>
            <a:off x="3587936" y="4621323"/>
            <a:ext cx="19899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Open Sans"/>
                <a:ea typeface="Open Sans"/>
                <a:cs typeface="Open Sans"/>
                <a:sym typeface="Open Sans"/>
              </a:rPr>
              <a:t>https://commons.wikimedia.org/wiki/File:Postgresql_elephant.svg</a:t>
            </a:r>
            <a:endParaRPr sz="400">
              <a:latin typeface="Open Sans"/>
              <a:ea typeface="Open Sans"/>
              <a:cs typeface="Open Sans"/>
              <a:sym typeface="Open Sans"/>
            </a:endParaRPr>
          </a:p>
        </p:txBody>
      </p:sp>
      <p:sp>
        <p:nvSpPr>
          <p:cNvPr id="103" name="Google Shape;103;p17"/>
          <p:cNvSpPr txBox="1"/>
          <p:nvPr/>
        </p:nvSpPr>
        <p:spPr>
          <a:xfrm>
            <a:off x="3438750" y="2803444"/>
            <a:ext cx="19899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Open Sans"/>
                <a:ea typeface="Open Sans"/>
                <a:cs typeface="Open Sans"/>
                <a:sym typeface="Open Sans"/>
              </a:rPr>
              <a:t>https://www.iconfinder.com/icons/4518857/python_icon</a:t>
            </a:r>
            <a:endParaRPr sz="5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Example</a:t>
            </a:r>
            <a:endParaRPr/>
          </a:p>
        </p:txBody>
      </p:sp>
      <p:pic>
        <p:nvPicPr>
          <p:cNvPr id="109" name="Google Shape;109;p18"/>
          <p:cNvPicPr preferRelativeResize="0"/>
          <p:nvPr/>
        </p:nvPicPr>
        <p:blipFill>
          <a:blip r:embed="rId3">
            <a:alphaModFix/>
          </a:blip>
          <a:stretch>
            <a:fillRect/>
          </a:stretch>
        </p:blipFill>
        <p:spPr>
          <a:xfrm>
            <a:off x="1006675" y="-12"/>
            <a:ext cx="6344149" cy="4339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a:t>
            </a:r>
            <a:endParaRPr/>
          </a:p>
        </p:txBody>
      </p:sp>
      <p:sp>
        <p:nvSpPr>
          <p:cNvPr id="115" name="Google Shape;11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t>
            </a:r>
            <a:r>
              <a:rPr lang="en" sz="1600"/>
              <a:t>ow accurately the models can predict whether or not Asthma Prevalence will be above or below 8.8%.</a:t>
            </a:r>
            <a:endParaRPr sz="1600"/>
          </a:p>
          <a:p>
            <a:pPr indent="-330200" lvl="0" marL="457200" rtl="0" algn="l">
              <a:spcBef>
                <a:spcPts val="0"/>
              </a:spcBef>
              <a:spcAft>
                <a:spcPts val="0"/>
              </a:spcAft>
              <a:buSzPts val="1600"/>
              <a:buChar char="●"/>
            </a:pPr>
            <a:r>
              <a:rPr lang="en" sz="1600"/>
              <a:t>Two models will be tested:</a:t>
            </a:r>
            <a:endParaRPr sz="1600"/>
          </a:p>
          <a:p>
            <a:pPr indent="-304800" lvl="1" marL="914400" rtl="0" algn="l">
              <a:spcBef>
                <a:spcPts val="0"/>
              </a:spcBef>
              <a:spcAft>
                <a:spcPts val="0"/>
              </a:spcAft>
              <a:buSzPts val="1200"/>
              <a:buChar char="○"/>
            </a:pPr>
            <a:r>
              <a:rPr lang="en" sz="1200"/>
              <a:t>Balanced Random Forest Classification Model</a:t>
            </a:r>
            <a:endParaRPr sz="1200"/>
          </a:p>
          <a:p>
            <a:pPr indent="-304800" lvl="1" marL="914400" rtl="0" algn="l">
              <a:spcBef>
                <a:spcPts val="0"/>
              </a:spcBef>
              <a:spcAft>
                <a:spcPts val="0"/>
              </a:spcAft>
              <a:buSzPts val="1200"/>
              <a:buChar char="○"/>
            </a:pPr>
            <a:r>
              <a:rPr lang="en" sz="1200"/>
              <a:t>Neural Learning Model</a:t>
            </a:r>
            <a:endParaRPr sz="1200"/>
          </a:p>
          <a:p>
            <a:pPr indent="-317500" lvl="0" marL="457200" rtl="0" algn="l">
              <a:spcBef>
                <a:spcPts val="0"/>
              </a:spcBef>
              <a:spcAft>
                <a:spcPts val="0"/>
              </a:spcAft>
              <a:buSzPts val="1400"/>
              <a:buChar char="●"/>
            </a:pPr>
            <a:r>
              <a:rPr lang="en" sz="1400"/>
              <a:t>Limitation</a:t>
            </a:r>
            <a:r>
              <a:rPr lang="en" sz="1400"/>
              <a:t>: Dataset is too small for these model to train properly </a:t>
            </a:r>
            <a:endParaRPr sz="1400"/>
          </a:p>
          <a:p>
            <a:pPr indent="0" lvl="0" marL="914400" rtl="0" algn="l">
              <a:spcBef>
                <a:spcPts val="1200"/>
              </a:spcBef>
              <a:spcAft>
                <a:spcPts val="0"/>
              </a:spcAft>
              <a:buNone/>
            </a:pPr>
            <a:r>
              <a:t/>
            </a:r>
            <a:endParaRPr sz="1200"/>
          </a:p>
          <a:p>
            <a:pPr indent="0" lvl="0" marL="914400" rtl="0" algn="l">
              <a:spcBef>
                <a:spcPts val="1200"/>
              </a:spcBef>
              <a:spcAft>
                <a:spcPts val="1200"/>
              </a:spcAft>
              <a:buNone/>
            </a:pPr>
            <a:r>
              <a:t/>
            </a:r>
            <a:endParaRPr sz="1300"/>
          </a:p>
        </p:txBody>
      </p:sp>
      <p:pic>
        <p:nvPicPr>
          <p:cNvPr id="116" name="Google Shape;116;p19"/>
          <p:cNvPicPr preferRelativeResize="0"/>
          <p:nvPr/>
        </p:nvPicPr>
        <p:blipFill>
          <a:blip r:embed="rId3">
            <a:alphaModFix/>
          </a:blip>
          <a:stretch>
            <a:fillRect/>
          </a:stretch>
        </p:blipFill>
        <p:spPr>
          <a:xfrm>
            <a:off x="676375" y="3043300"/>
            <a:ext cx="3146250" cy="1895700"/>
          </a:xfrm>
          <a:prstGeom prst="rect">
            <a:avLst/>
          </a:prstGeom>
          <a:noFill/>
          <a:ln>
            <a:noFill/>
          </a:ln>
        </p:spPr>
      </p:pic>
      <p:pic>
        <p:nvPicPr>
          <p:cNvPr id="117" name="Google Shape;117;p19"/>
          <p:cNvPicPr preferRelativeResize="0"/>
          <p:nvPr/>
        </p:nvPicPr>
        <p:blipFill>
          <a:blip r:embed="rId4">
            <a:alphaModFix/>
          </a:blip>
          <a:stretch>
            <a:fillRect/>
          </a:stretch>
        </p:blipFill>
        <p:spPr>
          <a:xfrm>
            <a:off x="4571996" y="3043299"/>
            <a:ext cx="3940080" cy="189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23" name="Google Shape;12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 Tableau Dashboard was used to visualize the project </a:t>
            </a:r>
            <a:r>
              <a:rPr lang="en" u="sng">
                <a:solidFill>
                  <a:schemeClr val="hlink"/>
                </a:solidFill>
                <a:hlinkClick r:id="rId3"/>
              </a:rPr>
              <a:t>https://public.tableau.com/app/profile/mel.phillips/viz/Asthma_Workbook/WhyAsthma?publish=yes</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124" name="Google Shape;124;p20"/>
          <p:cNvPicPr preferRelativeResize="0"/>
          <p:nvPr/>
        </p:nvPicPr>
        <p:blipFill>
          <a:blip r:embed="rId4">
            <a:alphaModFix/>
          </a:blip>
          <a:stretch>
            <a:fillRect/>
          </a:stretch>
        </p:blipFill>
        <p:spPr>
          <a:xfrm>
            <a:off x="3028800" y="2322075"/>
            <a:ext cx="3086403" cy="1736101"/>
          </a:xfrm>
          <a:prstGeom prst="rect">
            <a:avLst/>
          </a:prstGeom>
          <a:noFill/>
          <a:ln>
            <a:noFill/>
          </a:ln>
        </p:spPr>
      </p:pic>
      <p:sp>
        <p:nvSpPr>
          <p:cNvPr id="125" name="Google Shape;125;p20"/>
          <p:cNvSpPr txBox="1"/>
          <p:nvPr/>
        </p:nvSpPr>
        <p:spPr>
          <a:xfrm>
            <a:off x="3227100" y="4058175"/>
            <a:ext cx="268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https://logos-world.net/tableau-logo/</a:t>
            </a:r>
            <a:endParaRPr sz="9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Tools/Elements</a:t>
            </a:r>
            <a:endParaRPr/>
          </a:p>
        </p:txBody>
      </p:sp>
      <p:sp>
        <p:nvSpPr>
          <p:cNvPr id="131" name="Google Shape;131;p21"/>
          <p:cNvSpPr txBox="1"/>
          <p:nvPr>
            <p:ph idx="1" type="body"/>
          </p:nvPr>
        </p:nvSpPr>
        <p:spPr>
          <a:xfrm>
            <a:off x="311700" y="1266325"/>
            <a:ext cx="2907300" cy="188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Map</a:t>
            </a:r>
            <a:endParaRPr/>
          </a:p>
          <a:p>
            <a:pPr indent="-342900" lvl="0" marL="457200" rtl="0" algn="l">
              <a:spcBef>
                <a:spcPts val="0"/>
              </a:spcBef>
              <a:spcAft>
                <a:spcPts val="0"/>
              </a:spcAft>
              <a:buSzPts val="1800"/>
              <a:buChar char="●"/>
            </a:pPr>
            <a:r>
              <a:rPr lang="en"/>
              <a:t>Filter Options </a:t>
            </a:r>
            <a:endParaRPr/>
          </a:p>
          <a:p>
            <a:pPr indent="-342900" lvl="0" marL="457200" rtl="0" algn="l">
              <a:spcBef>
                <a:spcPts val="0"/>
              </a:spcBef>
              <a:spcAft>
                <a:spcPts val="0"/>
              </a:spcAft>
              <a:buSzPts val="1800"/>
              <a:buChar char="●"/>
            </a:pPr>
            <a:r>
              <a:rPr lang="en"/>
              <a:t>Charts </a:t>
            </a:r>
            <a:endParaRPr/>
          </a:p>
        </p:txBody>
      </p:sp>
      <p:pic>
        <p:nvPicPr>
          <p:cNvPr id="132" name="Google Shape;132;p21"/>
          <p:cNvPicPr preferRelativeResize="0"/>
          <p:nvPr/>
        </p:nvPicPr>
        <p:blipFill>
          <a:blip r:embed="rId3">
            <a:alphaModFix/>
          </a:blip>
          <a:stretch>
            <a:fillRect/>
          </a:stretch>
        </p:blipFill>
        <p:spPr>
          <a:xfrm>
            <a:off x="4111250" y="756325"/>
            <a:ext cx="4524000" cy="2271750"/>
          </a:xfrm>
          <a:prstGeom prst="rect">
            <a:avLst/>
          </a:prstGeom>
          <a:noFill/>
          <a:ln>
            <a:noFill/>
          </a:ln>
        </p:spPr>
      </p:pic>
      <p:pic>
        <p:nvPicPr>
          <p:cNvPr id="133" name="Google Shape;133;p21"/>
          <p:cNvPicPr preferRelativeResize="0"/>
          <p:nvPr/>
        </p:nvPicPr>
        <p:blipFill>
          <a:blip r:embed="rId4">
            <a:alphaModFix/>
          </a:blip>
          <a:stretch>
            <a:fillRect/>
          </a:stretch>
        </p:blipFill>
        <p:spPr>
          <a:xfrm>
            <a:off x="378700" y="2571750"/>
            <a:ext cx="3484223" cy="2118776"/>
          </a:xfrm>
          <a:prstGeom prst="rect">
            <a:avLst/>
          </a:prstGeom>
          <a:noFill/>
          <a:ln>
            <a:noFill/>
          </a:ln>
        </p:spPr>
      </p:pic>
      <p:sp>
        <p:nvSpPr>
          <p:cNvPr id="134" name="Google Shape;134;p21"/>
          <p:cNvSpPr txBox="1"/>
          <p:nvPr/>
        </p:nvSpPr>
        <p:spPr>
          <a:xfrm>
            <a:off x="672950" y="4690525"/>
            <a:ext cx="343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rgbClr val="1E1E1E"/>
                </a:solidFill>
                <a:latin typeface="Open Sans"/>
                <a:ea typeface="Open Sans"/>
                <a:cs typeface="Open Sans"/>
                <a:sym typeface="Open Sans"/>
                <a:hlinkClick r:id="rId5">
                  <a:extLst>
                    <a:ext uri="{A12FA001-AC4F-418D-AE19-62706E023703}">
                      <ahyp:hlinkClr val="tx"/>
                    </a:ext>
                  </a:extLst>
                </a:hlinkClick>
              </a:rPr>
              <a:t>https://cdns.tblsft.com/sites/default/files/blog/wordless.png</a:t>
            </a:r>
            <a:r>
              <a:rPr lang="en" sz="900">
                <a:solidFill>
                  <a:srgbClr val="202124"/>
                </a:solidFill>
                <a:highlight>
                  <a:srgbClr val="FFFFFF"/>
                </a:highlight>
                <a:latin typeface="Courier New"/>
                <a:ea typeface="Courier New"/>
                <a:cs typeface="Courier New"/>
                <a:sym typeface="Courier New"/>
              </a:rPr>
              <a:t> </a:t>
            </a:r>
            <a:endParaRPr>
              <a:latin typeface="Open Sans"/>
              <a:ea typeface="Open Sans"/>
              <a:cs typeface="Open Sans"/>
              <a:sym typeface="Open Sans"/>
            </a:endParaRPr>
          </a:p>
        </p:txBody>
      </p:sp>
      <p:sp>
        <p:nvSpPr>
          <p:cNvPr id="135" name="Google Shape;135;p21"/>
          <p:cNvSpPr txBox="1"/>
          <p:nvPr/>
        </p:nvSpPr>
        <p:spPr>
          <a:xfrm>
            <a:off x="5023925" y="3028075"/>
            <a:ext cx="452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rgbClr val="1E1E1E"/>
                </a:solidFill>
                <a:highlight>
                  <a:srgbClr val="FFFFFF"/>
                </a:highlight>
                <a:latin typeface="Open Sans"/>
                <a:ea typeface="Open Sans"/>
                <a:cs typeface="Open Sans"/>
                <a:sym typeface="Open Sans"/>
                <a:hlinkClick r:id="rId6">
                  <a:extLst>
                    <a:ext uri="{A12FA001-AC4F-418D-AE19-62706E023703}">
                      <ahyp:hlinkClr val="tx"/>
                    </a:ext>
                  </a:extLst>
                </a:hlinkClick>
              </a:rPr>
              <a:t>https://cdns.tblsft.com/sites/default/files/pages/energy2.jpg</a:t>
            </a:r>
            <a:r>
              <a:rPr lang="en" sz="1000">
                <a:solidFill>
                  <a:srgbClr val="202124"/>
                </a:solidFill>
                <a:highlight>
                  <a:srgbClr val="FFFFFF"/>
                </a:highlight>
                <a:latin typeface="Open Sans"/>
                <a:ea typeface="Open Sans"/>
                <a:cs typeface="Open Sans"/>
                <a:sym typeface="Open Sans"/>
              </a:rPr>
              <a:t> </a:t>
            </a:r>
            <a:endParaRPr sz="15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