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7" r:id="rId5"/>
    <p:sldId id="260"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lind.Royer" initials="EGR"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91" autoAdjust="0"/>
  </p:normalViewPr>
  <p:slideViewPr>
    <p:cSldViewPr>
      <p:cViewPr>
        <p:scale>
          <a:sx n="93" d="100"/>
          <a:sy n="93" d="100"/>
        </p:scale>
        <p:origin x="-2202"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8-09T14:42:41.873" idx="5">
    <p:pos x="3435" y="3261"/>
    <p:text>Did you mean to put something here or just mean "etc."  The underlined "s" above is an addition as are the underlined sections of text in the comments.  Suggested deletions are lined through in comments below.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0CB34-A5AF-499A-94D7-C94893DAA699}" type="datetimeFigureOut">
              <a:rPr lang="en-US" smtClean="0"/>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4C6EF2-EB09-4378-B563-2F899956FF2A}" type="slidenum">
              <a:rPr lang="en-US" smtClean="0"/>
              <a:pPr/>
              <a:t>‹#›</a:t>
            </a:fld>
            <a:endParaRPr lang="en-US"/>
          </a:p>
        </p:txBody>
      </p:sp>
    </p:spTree>
    <p:extLst>
      <p:ext uri="{BB962C8B-B14F-4D97-AF65-F5344CB8AC3E}">
        <p14:creationId xmlns:p14="http://schemas.microsoft.com/office/powerpoint/2010/main" val="340744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only milestones in your</a:t>
            </a:r>
            <a:r>
              <a:rPr lang="en-US" baseline="0" dirty="0" smtClean="0"/>
              <a:t> schedule</a:t>
            </a:r>
          </a:p>
          <a:p>
            <a:endParaRPr lang="en-US" baseline="0" dirty="0" smtClean="0"/>
          </a:p>
          <a:p>
            <a:r>
              <a:rPr lang="en-US" b="1" u="sng" baseline="0" dirty="0" smtClean="0"/>
              <a:t>Stoplights:</a:t>
            </a:r>
          </a:p>
          <a:p>
            <a:endParaRPr lang="en-US" baseline="0" dirty="0" smtClean="0"/>
          </a:p>
          <a:p>
            <a:r>
              <a:rPr lang="en-US" b="1" baseline="0" dirty="0" smtClean="0"/>
              <a:t>Red Light </a:t>
            </a:r>
            <a:r>
              <a:rPr lang="en-US" baseline="0" dirty="0" smtClean="0"/>
              <a:t>– requires immediate attention by Course Faculty/Mentors… </a:t>
            </a:r>
            <a:r>
              <a:rPr lang="en-US" u="none" baseline="0" dirty="0" smtClean="0">
                <a:solidFill>
                  <a:srgbClr val="FF0000"/>
                </a:solidFill>
              </a:rPr>
              <a:t>projected to run </a:t>
            </a:r>
            <a:r>
              <a:rPr lang="en-US" u="none" baseline="0" dirty="0" smtClean="0"/>
              <a:t>out of money, will not complete in time, or cannot fix technical issues which impacts overarching goal of the project.</a:t>
            </a:r>
          </a:p>
          <a:p>
            <a:r>
              <a:rPr lang="en-US" b="1" u="none" baseline="0" dirty="0" smtClean="0"/>
              <a:t>Yellow Light </a:t>
            </a:r>
            <a:r>
              <a:rPr lang="en-US" u="none" baseline="0" dirty="0" smtClean="0"/>
              <a:t>– communicates technical risks/issues, schedule slips, and potential funding issues</a:t>
            </a:r>
          </a:p>
          <a:p>
            <a:r>
              <a:rPr lang="en-US" b="1" u="none" baseline="0" dirty="0" smtClean="0"/>
              <a:t>Green Light </a:t>
            </a:r>
            <a:r>
              <a:rPr lang="en-US" u="none" baseline="0" dirty="0" smtClean="0"/>
              <a:t>– no issues, on schedule, on budget, performance expected to meet specs</a:t>
            </a:r>
          </a:p>
        </p:txBody>
      </p:sp>
      <p:sp>
        <p:nvSpPr>
          <p:cNvPr id="4" name="Slide Number Placeholder 3"/>
          <p:cNvSpPr>
            <a:spLocks noGrp="1"/>
          </p:cNvSpPr>
          <p:nvPr>
            <p:ph type="sldNum" sz="quarter" idx="10"/>
          </p:nvPr>
        </p:nvSpPr>
        <p:spPr/>
        <p:txBody>
          <a:bodyPr/>
          <a:lstStyle/>
          <a:p>
            <a:fld id="{A04C6EF2-EB09-4378-B563-2F899956FF2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7EB902-BEA9-4400-9871-BCA9506F1409}" type="datetimeFigureOut">
              <a:rPr lang="en-US" smtClean="0"/>
              <a:pPr/>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EB902-BEA9-4400-9871-BCA9506F1409}" type="datetimeFigureOut">
              <a:rPr lang="en-US" smtClean="0"/>
              <a:pPr/>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EB902-BEA9-4400-9871-BCA9506F1409}" type="datetimeFigureOut">
              <a:rPr lang="en-US" smtClean="0"/>
              <a:pPr/>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EB902-BEA9-4400-9871-BCA9506F1409}" type="datetimeFigureOut">
              <a:rPr lang="en-US" smtClean="0"/>
              <a:pPr/>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EB902-BEA9-4400-9871-BCA9506F1409}" type="datetimeFigureOut">
              <a:rPr lang="en-US" smtClean="0"/>
              <a:pPr/>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7EB902-BEA9-4400-9871-BCA9506F1409}" type="datetimeFigureOut">
              <a:rPr lang="en-US" smtClean="0"/>
              <a:pPr/>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7EB902-BEA9-4400-9871-BCA9506F1409}" type="datetimeFigureOut">
              <a:rPr lang="en-US" smtClean="0"/>
              <a:pPr/>
              <a:t>8/24/2014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7EB902-BEA9-4400-9871-BCA9506F1409}" type="datetimeFigureOut">
              <a:rPr lang="en-US" smtClean="0"/>
              <a:pPr/>
              <a:t>8/24/2014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EB902-BEA9-4400-9871-BCA9506F1409}" type="datetimeFigureOut">
              <a:rPr lang="en-US" smtClean="0"/>
              <a:pPr/>
              <a:t>8/24/2014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EB902-BEA9-4400-9871-BCA9506F1409}" type="datetimeFigureOut">
              <a:rPr lang="en-US" smtClean="0"/>
              <a:pPr/>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EB902-BEA9-4400-9871-BCA9506F1409}" type="datetimeFigureOut">
              <a:rPr lang="en-US" smtClean="0"/>
              <a:pPr/>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2F90-2A6E-4425-99E7-99FC24DE93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EB902-BEA9-4400-9871-BCA9506F1409}" type="datetimeFigureOut">
              <a:rPr lang="en-US" smtClean="0"/>
              <a:pPr/>
              <a:t>8/24/2014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B2F90-2A6E-4425-99E7-99FC24DE93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724400" y="3429000"/>
            <a:ext cx="4267200" cy="1908215"/>
          </a:xfrm>
          <a:prstGeom prst="rect">
            <a:avLst/>
          </a:prstGeom>
        </p:spPr>
        <p:txBody>
          <a:bodyPr wrap="square">
            <a:spAutoFit/>
          </a:bodyPr>
          <a:lstStyle/>
          <a:p>
            <a:pPr algn="ctr">
              <a:buNone/>
            </a:pPr>
            <a:r>
              <a:rPr lang="en-US" sz="1600" b="1" u="sng" dirty="0" smtClean="0"/>
              <a:t>Performance Status</a:t>
            </a:r>
          </a:p>
          <a:p>
            <a:pPr algn="ctr">
              <a:buNone/>
            </a:pPr>
            <a:endParaRPr lang="en-US" sz="1600" b="1" u="sng" dirty="0"/>
          </a:p>
          <a:p>
            <a:pPr>
              <a:buFont typeface="Arial" pitchFamily="34" charset="0"/>
              <a:buChar char="•"/>
            </a:pPr>
            <a:r>
              <a:rPr lang="en-US" sz="1600" dirty="0"/>
              <a:t> </a:t>
            </a:r>
            <a:r>
              <a:rPr lang="en-US" sz="1600" dirty="0" smtClean="0"/>
              <a:t> Lost our master builders</a:t>
            </a:r>
          </a:p>
          <a:p>
            <a:pPr>
              <a:buFont typeface="Arial" pitchFamily="34" charset="0"/>
              <a:buChar char="•"/>
            </a:pPr>
            <a:r>
              <a:rPr lang="en-US" sz="1600" dirty="0" smtClean="0"/>
              <a:t>Still </a:t>
            </a:r>
            <a:r>
              <a:rPr lang="en-US" sz="1600" dirty="0" err="1" smtClean="0"/>
              <a:t>truckin</a:t>
            </a:r>
            <a:r>
              <a:rPr lang="en-US" sz="1600" dirty="0" smtClean="0"/>
              <a:t>’</a:t>
            </a:r>
          </a:p>
          <a:p>
            <a:pPr>
              <a:buNone/>
            </a:pPr>
            <a:endParaRPr lang="en-US" sz="2000" b="1" u="sng" dirty="0"/>
          </a:p>
          <a:p>
            <a:pPr>
              <a:buNone/>
            </a:pPr>
            <a:r>
              <a:rPr lang="en-US" dirty="0" smtClean="0"/>
              <a:t>		</a:t>
            </a:r>
          </a:p>
          <a:p>
            <a:pPr>
              <a:buNone/>
            </a:pPr>
            <a:endParaRPr lang="en-US" sz="1600" u="sng" dirty="0"/>
          </a:p>
        </p:txBody>
      </p:sp>
      <p:sp>
        <p:nvSpPr>
          <p:cNvPr id="18" name="Rectangle 17"/>
          <p:cNvSpPr/>
          <p:nvPr/>
        </p:nvSpPr>
        <p:spPr>
          <a:xfrm>
            <a:off x="304800" y="3352800"/>
            <a:ext cx="4191000" cy="2062103"/>
          </a:xfrm>
          <a:prstGeom prst="rect">
            <a:avLst/>
          </a:prstGeom>
        </p:spPr>
        <p:txBody>
          <a:bodyPr wrap="square">
            <a:spAutoFit/>
          </a:bodyPr>
          <a:lstStyle/>
          <a:p>
            <a:pPr algn="ctr">
              <a:buNone/>
            </a:pPr>
            <a:r>
              <a:rPr lang="en-US" sz="1600" b="1" u="sng" dirty="0" smtClean="0">
                <a:latin typeface="+mj-lt"/>
              </a:rPr>
              <a:t>Schedule Status</a:t>
            </a:r>
          </a:p>
          <a:p>
            <a:pPr algn="ctr">
              <a:buNone/>
            </a:pPr>
            <a:r>
              <a:rPr lang="en-US" sz="1600" b="1" dirty="0" smtClean="0">
                <a:solidFill>
                  <a:srgbClr val="FF0000"/>
                </a:solidFill>
              </a:rPr>
              <a:t/>
            </a:r>
            <a:br>
              <a:rPr lang="en-US" sz="1600" b="1" dirty="0" smtClean="0">
                <a:solidFill>
                  <a:srgbClr val="FF0000"/>
                </a:solidFill>
              </a:rPr>
            </a:br>
            <a:r>
              <a:rPr lang="en-US" sz="1600" b="1" dirty="0" smtClean="0">
                <a:solidFill>
                  <a:srgbClr val="FF0000"/>
                </a:solidFill>
              </a:rPr>
              <a:t>Lean Launch Method</a:t>
            </a:r>
            <a:endParaRPr lang="en-US" sz="1600" b="1" u="sng" dirty="0">
              <a:solidFill>
                <a:srgbClr val="FF0000"/>
              </a:solidFill>
              <a:latin typeface="+mj-lt"/>
            </a:endParaRPr>
          </a:p>
          <a:p>
            <a:r>
              <a:rPr lang="en-US" sz="1600" dirty="0" smtClean="0">
                <a:latin typeface="+mj-lt"/>
              </a:rPr>
              <a:t>Requirements Doc		25 Aug 2014</a:t>
            </a:r>
          </a:p>
          <a:p>
            <a:r>
              <a:rPr lang="en-US" sz="1600" dirty="0" smtClean="0">
                <a:latin typeface="+mj-lt"/>
              </a:rPr>
              <a:t>Meet w/ Ms. Ford	</a:t>
            </a:r>
            <a:r>
              <a:rPr lang="en-US" sz="1600" dirty="0">
                <a:latin typeface="+mj-lt"/>
              </a:rPr>
              <a:t>	</a:t>
            </a:r>
            <a:r>
              <a:rPr lang="en-US" sz="1600" dirty="0" smtClean="0">
                <a:latin typeface="+mj-lt"/>
              </a:rPr>
              <a:t>25-28 Aug2014</a:t>
            </a:r>
          </a:p>
          <a:p>
            <a:r>
              <a:rPr lang="en-US" sz="1600" dirty="0" smtClean="0">
                <a:latin typeface="+mj-lt"/>
              </a:rPr>
              <a:t>Mockup			27 Aug 2014</a:t>
            </a:r>
          </a:p>
          <a:p>
            <a:endParaRPr lang="en-US" sz="1600" dirty="0"/>
          </a:p>
          <a:p>
            <a:pPr algn="ctr"/>
            <a:endParaRPr lang="en-US" sz="1600" dirty="0" smtClean="0">
              <a:latin typeface="+mj-lt"/>
            </a:endParaRPr>
          </a:p>
        </p:txBody>
      </p:sp>
      <p:sp>
        <p:nvSpPr>
          <p:cNvPr id="2" name="Title 1"/>
          <p:cNvSpPr>
            <a:spLocks noGrp="1"/>
          </p:cNvSpPr>
          <p:nvPr>
            <p:ph type="title"/>
          </p:nvPr>
        </p:nvSpPr>
        <p:spPr>
          <a:xfrm>
            <a:off x="457200" y="0"/>
            <a:ext cx="8229600" cy="990600"/>
          </a:xfrm>
        </p:spPr>
        <p:txBody>
          <a:bodyPr>
            <a:normAutofit fontScale="90000"/>
          </a:bodyPr>
          <a:lstStyle/>
          <a:p>
            <a:r>
              <a:rPr lang="en-US" sz="4800" b="1" u="sng" dirty="0" err="1" smtClean="0"/>
              <a:t>FalconWorks</a:t>
            </a:r>
            <a:r>
              <a:rPr lang="en-US" sz="4800" b="1" u="sng" dirty="0" smtClean="0"/>
              <a:t/>
            </a:r>
            <a:br>
              <a:rPr lang="en-US" sz="4800" b="1" u="sng" dirty="0" smtClean="0"/>
            </a:br>
            <a:r>
              <a:rPr lang="en-US" sz="1800" b="1" dirty="0">
                <a:solidFill>
                  <a:srgbClr val="FF0000"/>
                </a:solidFill>
              </a:rPr>
              <a:t>As of </a:t>
            </a:r>
            <a:r>
              <a:rPr lang="en-US" sz="1800" b="1" dirty="0" smtClean="0">
                <a:solidFill>
                  <a:srgbClr val="FF0000"/>
                </a:solidFill>
              </a:rPr>
              <a:t>14 Jan 2014</a:t>
            </a:r>
            <a:endParaRPr lang="en-US" sz="4800" b="1" dirty="0">
              <a:solidFill>
                <a:srgbClr val="FF0000"/>
              </a:solidFill>
            </a:endParaRPr>
          </a:p>
        </p:txBody>
      </p:sp>
      <p:sp>
        <p:nvSpPr>
          <p:cNvPr id="3" name="Content Placeholder 2"/>
          <p:cNvSpPr>
            <a:spLocks noGrp="1"/>
          </p:cNvSpPr>
          <p:nvPr>
            <p:ph idx="1"/>
          </p:nvPr>
        </p:nvSpPr>
        <p:spPr>
          <a:xfrm>
            <a:off x="457200" y="990601"/>
            <a:ext cx="3810000" cy="2133600"/>
          </a:xfrm>
        </p:spPr>
        <p:txBody>
          <a:bodyPr>
            <a:normAutofit lnSpcReduction="10000"/>
          </a:bodyPr>
          <a:lstStyle/>
          <a:p>
            <a:pPr>
              <a:lnSpc>
                <a:spcPct val="80000"/>
              </a:lnSpc>
              <a:buFont typeface="Wingdings" pitchFamily="2" charset="2"/>
              <a:buNone/>
            </a:pPr>
            <a:r>
              <a:rPr lang="en-US" sz="1600" b="1" u="sng" dirty="0">
                <a:latin typeface="Times New Roman" pitchFamily="18" charset="0"/>
                <a:cs typeface="Times New Roman" pitchFamily="18" charset="0"/>
              </a:rPr>
              <a:t>Purpose</a:t>
            </a:r>
            <a:r>
              <a:rPr lang="en-US" sz="1600" dirty="0">
                <a:latin typeface="Times New Roman" pitchFamily="18" charset="0"/>
                <a:cs typeface="Times New Roman" pitchFamily="18" charset="0"/>
              </a:rPr>
              <a:t>:  Develop an activity room for kids in the District 20 school district who suffer from cerebral palsy and other disabilities. </a:t>
            </a:r>
          </a:p>
          <a:p>
            <a:pPr>
              <a:lnSpc>
                <a:spcPct val="80000"/>
              </a:lnSpc>
              <a:buFont typeface="Arial" charset="0"/>
              <a:buNone/>
            </a:pPr>
            <a:endParaRPr lang="en-US" sz="1600" u="sng" dirty="0">
              <a:latin typeface="Times New Roman" pitchFamily="18" charset="0"/>
              <a:cs typeface="Times New Roman" pitchFamily="18" charset="0"/>
            </a:endParaRPr>
          </a:p>
          <a:p>
            <a:pPr>
              <a:lnSpc>
                <a:spcPct val="80000"/>
              </a:lnSpc>
              <a:buFont typeface="Arial" charset="0"/>
              <a:buNone/>
            </a:pPr>
            <a:r>
              <a:rPr lang="en-US" sz="1600" b="1" u="sng" dirty="0">
                <a:latin typeface="Times New Roman" pitchFamily="18" charset="0"/>
                <a:cs typeface="Times New Roman" pitchFamily="18" charset="0"/>
              </a:rPr>
              <a:t>Sponsors</a:t>
            </a:r>
            <a:r>
              <a:rPr lang="en-US" sz="1600" u="sng"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FalconWorks</a:t>
            </a:r>
            <a:endParaRPr lang="en-US" sz="1600" dirty="0">
              <a:latin typeface="Times New Roman" pitchFamily="18" charset="0"/>
              <a:cs typeface="Times New Roman" pitchFamily="18" charset="0"/>
            </a:endParaRPr>
          </a:p>
          <a:p>
            <a:pPr>
              <a:lnSpc>
                <a:spcPct val="80000"/>
              </a:lnSpc>
              <a:buFont typeface="Arial" charset="0"/>
              <a:buNone/>
            </a:pPr>
            <a:endParaRPr lang="en-US" sz="1600" dirty="0">
              <a:latin typeface="Times New Roman" pitchFamily="18" charset="0"/>
              <a:cs typeface="Times New Roman" pitchFamily="18" charset="0"/>
            </a:endParaRPr>
          </a:p>
          <a:p>
            <a:pPr>
              <a:lnSpc>
                <a:spcPct val="80000"/>
              </a:lnSpc>
              <a:buFont typeface="Wingdings" pitchFamily="2" charset="2"/>
              <a:buNone/>
            </a:pPr>
            <a:r>
              <a:rPr lang="en-US" sz="1600" b="1" u="sng" dirty="0">
                <a:latin typeface="Times New Roman" pitchFamily="18" charset="0"/>
                <a:cs typeface="Times New Roman" pitchFamily="18" charset="0"/>
              </a:rPr>
              <a:t>Mentors</a:t>
            </a:r>
            <a:r>
              <a:rPr lang="en-US" sz="1600" u="sng" dirty="0">
                <a:latin typeface="Times New Roman" pitchFamily="18" charset="0"/>
                <a:cs typeface="Times New Roman" pitchFamily="18" charset="0"/>
              </a:rPr>
              <a:t>:</a:t>
            </a:r>
            <a:r>
              <a:rPr lang="en-US" sz="1600" dirty="0">
                <a:latin typeface="Times New Roman" pitchFamily="18" charset="0"/>
                <a:cs typeface="Times New Roman" pitchFamily="18" charset="0"/>
              </a:rPr>
              <a:t>   Capt. Trimble</a:t>
            </a:r>
          </a:p>
          <a:p>
            <a:pPr>
              <a:lnSpc>
                <a:spcPct val="80000"/>
              </a:lnSpc>
              <a:buNone/>
            </a:pPr>
            <a:r>
              <a:rPr lang="en-US" sz="1600" b="1" u="sng" dirty="0">
                <a:latin typeface="Times New Roman" pitchFamily="18" charset="0"/>
                <a:cs typeface="Times New Roman" pitchFamily="18" charset="0"/>
              </a:rPr>
              <a:t>Faculty</a:t>
            </a:r>
            <a:r>
              <a:rPr lang="en-US" sz="1600" dirty="0">
                <a:latin typeface="Times New Roman" pitchFamily="18" charset="0"/>
                <a:cs typeface="Times New Roman" pitchFamily="18" charset="0"/>
              </a:rPr>
              <a:t>:  Lt Col Laffely</a:t>
            </a:r>
          </a:p>
          <a:p>
            <a:pPr>
              <a:lnSpc>
                <a:spcPct val="80000"/>
              </a:lnSpc>
              <a:buNone/>
            </a:pPr>
            <a:r>
              <a:rPr lang="en-US" sz="1600" b="1" u="sng" dirty="0">
                <a:latin typeface="Times New Roman" pitchFamily="18" charset="0"/>
                <a:cs typeface="Times New Roman" pitchFamily="18" charset="0"/>
              </a:rPr>
              <a:t>SRO</a:t>
            </a:r>
            <a:r>
              <a:rPr lang="en-US" sz="1600" dirty="0">
                <a:latin typeface="Times New Roman" pitchFamily="18" charset="0"/>
                <a:cs typeface="Times New Roman" pitchFamily="18" charset="0"/>
              </a:rPr>
              <a:t>:  Dr. </a:t>
            </a:r>
            <a:r>
              <a:rPr lang="en-US" sz="1600" dirty="0" err="1">
                <a:latin typeface="Times New Roman" pitchFamily="18" charset="0"/>
                <a:cs typeface="Times New Roman" pitchFamily="18" charset="0"/>
              </a:rPr>
              <a:t>Coulston</a:t>
            </a:r>
            <a:endParaRPr lang="en-US" sz="1600" dirty="0">
              <a:latin typeface="Times New Roman" pitchFamily="18" charset="0"/>
              <a:cs typeface="Times New Roman" pitchFamily="18" charset="0"/>
            </a:endParaRPr>
          </a:p>
          <a:p>
            <a:pPr>
              <a:buNone/>
            </a:pPr>
            <a:endParaRPr lang="en-US" sz="2400" dirty="0"/>
          </a:p>
        </p:txBody>
      </p:sp>
      <p:cxnSp>
        <p:nvCxnSpPr>
          <p:cNvPr id="5" name="Straight Connector 4"/>
          <p:cNvCxnSpPr>
            <a:stCxn id="2" idx="2"/>
          </p:cNvCxnSpPr>
          <p:nvPr/>
        </p:nvCxnSpPr>
        <p:spPr>
          <a:xfrm flipH="1">
            <a:off x="4571206" y="990600"/>
            <a:ext cx="794" cy="55633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276600"/>
            <a:ext cx="82296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48200" y="1066800"/>
            <a:ext cx="4191000" cy="1292662"/>
          </a:xfrm>
          <a:prstGeom prst="rect">
            <a:avLst/>
          </a:prstGeom>
        </p:spPr>
        <p:txBody>
          <a:bodyPr wrap="square">
            <a:spAutoFit/>
          </a:bodyPr>
          <a:lstStyle/>
          <a:p>
            <a:pPr algn="ctr">
              <a:buNone/>
            </a:pPr>
            <a:r>
              <a:rPr lang="en-US" sz="1600" b="1" u="sng" dirty="0" smtClean="0"/>
              <a:t>Funding</a:t>
            </a:r>
          </a:p>
          <a:p>
            <a:pPr>
              <a:buNone/>
            </a:pPr>
            <a:endParaRPr lang="en-US" sz="2400" b="1" u="sng" dirty="0"/>
          </a:p>
          <a:p>
            <a:pPr>
              <a:buNone/>
            </a:pPr>
            <a:r>
              <a:rPr lang="en-US" sz="2000" dirty="0" smtClean="0"/>
              <a:t>		</a:t>
            </a:r>
          </a:p>
          <a:p>
            <a:pPr>
              <a:buNone/>
            </a:pPr>
            <a:endParaRPr lang="en-US" u="sng" dirty="0"/>
          </a:p>
        </p:txBody>
      </p:sp>
      <p:graphicFrame>
        <p:nvGraphicFramePr>
          <p:cNvPr id="14" name="Table 13"/>
          <p:cNvGraphicFramePr>
            <a:graphicFrameLocks noGrp="1"/>
          </p:cNvGraphicFramePr>
          <p:nvPr>
            <p:extLst>
              <p:ext uri="{D42A27DB-BD31-4B8C-83A1-F6EECF244321}">
                <p14:modId xmlns:p14="http://schemas.microsoft.com/office/powerpoint/2010/main" val="866174606"/>
              </p:ext>
            </p:extLst>
          </p:nvPr>
        </p:nvGraphicFramePr>
        <p:xfrm>
          <a:off x="4648200" y="1524000"/>
          <a:ext cx="4114800" cy="1676400"/>
        </p:xfrm>
        <a:graphic>
          <a:graphicData uri="http://schemas.openxmlformats.org/drawingml/2006/table">
            <a:tbl>
              <a:tblPr firstRow="1" bandRow="1">
                <a:tableStyleId>{5C22544A-7EE6-4342-B048-85BDC9FD1C3A}</a:tableStyleId>
              </a:tblPr>
              <a:tblGrid>
                <a:gridCol w="2057400"/>
                <a:gridCol w="2057400"/>
              </a:tblGrid>
              <a:tr h="321310">
                <a:tc>
                  <a:txBody>
                    <a:bodyPr/>
                    <a:lstStyle/>
                    <a:p>
                      <a:r>
                        <a:rPr lang="en-US" sz="1600" dirty="0" smtClean="0"/>
                        <a:t>Description</a:t>
                      </a:r>
                      <a:endParaRPr lang="en-US" sz="1600" dirty="0"/>
                    </a:p>
                  </a:txBody>
                  <a:tcPr/>
                </a:tc>
                <a:tc>
                  <a:txBody>
                    <a:bodyPr/>
                    <a:lstStyle/>
                    <a:p>
                      <a:r>
                        <a:rPr lang="en-US" sz="1600" dirty="0" smtClean="0"/>
                        <a:t>Amt ($)</a:t>
                      </a:r>
                      <a:endParaRPr lang="en-US" sz="1600" dirty="0"/>
                    </a:p>
                  </a:txBody>
                  <a:tcPr/>
                </a:tc>
              </a:tr>
              <a:tr h="321310">
                <a:tc>
                  <a:txBody>
                    <a:bodyPr/>
                    <a:lstStyle/>
                    <a:p>
                      <a:r>
                        <a:rPr lang="en-US" sz="1600" dirty="0" smtClean="0"/>
                        <a:t>Initial</a:t>
                      </a:r>
                      <a:r>
                        <a:rPr lang="en-US" sz="1600" baseline="0" dirty="0" smtClean="0"/>
                        <a:t> Funding</a:t>
                      </a:r>
                      <a:endParaRPr lang="en-US" sz="1600" dirty="0"/>
                    </a:p>
                  </a:txBody>
                  <a:tcPr/>
                </a:tc>
                <a:tc>
                  <a:txBody>
                    <a:bodyPr/>
                    <a:lstStyle/>
                    <a:p>
                      <a:r>
                        <a:rPr lang="en-US" sz="1600" dirty="0" smtClean="0"/>
                        <a:t>~2k</a:t>
                      </a:r>
                      <a:endParaRPr lang="en-US" sz="1600" dirty="0"/>
                    </a:p>
                  </a:txBody>
                  <a:tcPr/>
                </a:tc>
              </a:tr>
              <a:tr h="321310">
                <a:tc>
                  <a:txBody>
                    <a:bodyPr/>
                    <a:lstStyle/>
                    <a:p>
                      <a:r>
                        <a:rPr lang="en-US" sz="1600" dirty="0" smtClean="0"/>
                        <a:t>Spent to Date</a:t>
                      </a:r>
                      <a:endParaRPr lang="en-US" sz="1600" dirty="0"/>
                    </a:p>
                  </a:txBody>
                  <a:tcPr/>
                </a:tc>
                <a:tc>
                  <a:txBody>
                    <a:bodyPr/>
                    <a:lstStyle/>
                    <a:p>
                      <a:r>
                        <a:rPr lang="en-US" sz="1600" dirty="0" smtClean="0"/>
                        <a:t>0.0k</a:t>
                      </a:r>
                      <a:endParaRPr lang="en-US" sz="1600" dirty="0"/>
                    </a:p>
                  </a:txBody>
                  <a:tcPr/>
                </a:tc>
              </a:tr>
              <a:tr h="321310">
                <a:tc>
                  <a:txBody>
                    <a:bodyPr/>
                    <a:lstStyle/>
                    <a:p>
                      <a:r>
                        <a:rPr lang="en-US" sz="1600" dirty="0" smtClean="0"/>
                        <a:t>Purchases</a:t>
                      </a:r>
                      <a:r>
                        <a:rPr lang="en-US" sz="1600" baseline="0" dirty="0" smtClean="0"/>
                        <a:t> this period</a:t>
                      </a:r>
                      <a:endParaRPr lang="en-US" sz="1600" dirty="0"/>
                    </a:p>
                  </a:txBody>
                  <a:tcPr/>
                </a:tc>
                <a:tc>
                  <a:txBody>
                    <a:bodyPr/>
                    <a:lstStyle/>
                    <a:p>
                      <a:r>
                        <a:rPr lang="en-US" sz="1600" dirty="0" smtClean="0"/>
                        <a:t>0.0k</a:t>
                      </a:r>
                      <a:endParaRPr lang="en-US" sz="1600" dirty="0"/>
                    </a:p>
                  </a:txBody>
                  <a:tcPr/>
                </a:tc>
              </a:tr>
              <a:tr h="321310">
                <a:tc>
                  <a:txBody>
                    <a:bodyPr/>
                    <a:lstStyle/>
                    <a:p>
                      <a:r>
                        <a:rPr lang="en-US" sz="1600" b="1" dirty="0" smtClean="0"/>
                        <a:t>Balance</a:t>
                      </a:r>
                      <a:endParaRPr lang="en-US" sz="1600" b="1" dirty="0"/>
                    </a:p>
                  </a:txBody>
                  <a:tcPr/>
                </a:tc>
                <a:tc>
                  <a:txBody>
                    <a:bodyPr/>
                    <a:lstStyle/>
                    <a:p>
                      <a:r>
                        <a:rPr lang="en-US" sz="1600" b="1" dirty="0" smtClean="0"/>
                        <a:t>2k</a:t>
                      </a:r>
                      <a:endParaRPr lang="en-US" sz="1600" b="1" dirty="0"/>
                    </a:p>
                  </a:txBody>
                  <a:tcPr/>
                </a:tc>
              </a:tr>
            </a:tbl>
          </a:graphicData>
        </a:graphic>
      </p:graphicFrame>
      <p:sp>
        <p:nvSpPr>
          <p:cNvPr id="15" name="Oval 14"/>
          <p:cNvSpPr/>
          <p:nvPr/>
        </p:nvSpPr>
        <p:spPr>
          <a:xfrm>
            <a:off x="4648200" y="990600"/>
            <a:ext cx="4572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24400" y="3429000"/>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81000" y="3352800"/>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Project Plan </a:t>
            </a:r>
            <a:endParaRPr lang="en-US" b="1" dirty="0"/>
          </a:p>
        </p:txBody>
      </p:sp>
      <p:sp>
        <p:nvSpPr>
          <p:cNvPr id="3" name="Content Placeholder 2"/>
          <p:cNvSpPr>
            <a:spLocks noGrp="1"/>
          </p:cNvSpPr>
          <p:nvPr>
            <p:ph idx="1"/>
          </p:nvPr>
        </p:nvSpPr>
        <p:spPr>
          <a:xfrm>
            <a:off x="76200" y="914400"/>
            <a:ext cx="9067800" cy="5638800"/>
          </a:xfrm>
        </p:spPr>
        <p:txBody>
          <a:bodyPr>
            <a:normAutofit/>
          </a:bodyPr>
          <a:lstStyle/>
          <a:p>
            <a:r>
              <a:rPr lang="en-US" dirty="0" smtClean="0"/>
              <a:t>Tasks From Last Report:</a:t>
            </a:r>
          </a:p>
          <a:p>
            <a:pPr lvl="1"/>
            <a:r>
              <a:rPr lang="en-US" sz="2400" dirty="0" smtClean="0"/>
              <a:t>N/A</a:t>
            </a:r>
          </a:p>
          <a:p>
            <a:r>
              <a:rPr lang="en-US" dirty="0" smtClean="0"/>
              <a:t>Accomplishments</a:t>
            </a:r>
          </a:p>
          <a:p>
            <a:pPr lvl="1"/>
            <a:r>
              <a:rPr lang="en-US" sz="2400" dirty="0" smtClean="0"/>
              <a:t>Met with Ms. Ford</a:t>
            </a:r>
          </a:p>
          <a:p>
            <a:pPr lvl="1"/>
            <a:r>
              <a:rPr lang="en-US" sz="2400" dirty="0" smtClean="0"/>
              <a:t>Established requirements</a:t>
            </a:r>
          </a:p>
          <a:p>
            <a:pPr lvl="1"/>
            <a:r>
              <a:rPr lang="en-US" sz="2400" dirty="0" smtClean="0"/>
              <a:t>Developed many possible routes</a:t>
            </a:r>
          </a:p>
          <a:p>
            <a:r>
              <a:rPr lang="en-US" dirty="0" smtClean="0"/>
              <a:t>Tasks For Next Report:</a:t>
            </a:r>
          </a:p>
          <a:p>
            <a:pPr lvl="1"/>
            <a:r>
              <a:rPr lang="en-US" sz="2400" dirty="0" smtClean="0"/>
              <a:t>Reviewed mockup</a:t>
            </a:r>
          </a:p>
          <a:p>
            <a:pPr lvl="1"/>
            <a:r>
              <a:rPr lang="en-US" sz="2400" dirty="0" smtClean="0"/>
              <a:t>Set beginning path (wired vs. wireless, buttons/</a:t>
            </a:r>
            <a:r>
              <a:rPr lang="en-US" sz="2400" dirty="0" err="1" smtClean="0"/>
              <a:t>kinect</a:t>
            </a:r>
            <a:r>
              <a:rPr lang="en-US" sz="2400" dirty="0" smtClean="0"/>
              <a:t>, outputs)</a:t>
            </a:r>
          </a:p>
          <a:p>
            <a:pPr lvl="1"/>
            <a:endParaRPr lang="en-US" sz="2400" dirty="0"/>
          </a:p>
        </p:txBody>
      </p:sp>
    </p:spTree>
    <p:extLst>
      <p:ext uri="{BB962C8B-B14F-4D97-AF65-F5344CB8AC3E}">
        <p14:creationId xmlns:p14="http://schemas.microsoft.com/office/powerpoint/2010/main" val="3510000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Cadet </a:t>
            </a:r>
            <a:r>
              <a:rPr lang="en-US" b="1" dirty="0" smtClean="0"/>
              <a:t>Suzanne Baltar</a:t>
            </a:r>
            <a:endParaRPr lang="en-US" b="1" dirty="0">
              <a:solidFill>
                <a:srgbClr val="FF0000"/>
              </a:solidFill>
            </a:endParaRPr>
          </a:p>
        </p:txBody>
      </p:sp>
      <p:sp>
        <p:nvSpPr>
          <p:cNvPr id="3" name="Content Placeholder 2"/>
          <p:cNvSpPr>
            <a:spLocks noGrp="1"/>
          </p:cNvSpPr>
          <p:nvPr>
            <p:ph idx="1"/>
          </p:nvPr>
        </p:nvSpPr>
        <p:spPr>
          <a:xfrm>
            <a:off x="76200" y="914400"/>
            <a:ext cx="9067800" cy="5638800"/>
          </a:xfrm>
        </p:spPr>
        <p:txBody>
          <a:bodyPr>
            <a:normAutofit/>
          </a:bodyPr>
          <a:lstStyle/>
          <a:p>
            <a:r>
              <a:rPr lang="en-US" dirty="0" smtClean="0"/>
              <a:t>Tasks From Last Report:</a:t>
            </a:r>
          </a:p>
          <a:p>
            <a:pPr lvl="1"/>
            <a:r>
              <a:rPr lang="en-US" sz="2400" dirty="0" smtClean="0"/>
              <a:t>N/A</a:t>
            </a:r>
            <a:endParaRPr lang="en-US" sz="2400" dirty="0" smtClean="0"/>
          </a:p>
          <a:p>
            <a:r>
              <a:rPr lang="en-US" dirty="0" smtClean="0"/>
              <a:t>Accomplishments:</a:t>
            </a:r>
          </a:p>
          <a:p>
            <a:pPr lvl="1"/>
            <a:r>
              <a:rPr lang="en-US" dirty="0" smtClean="0"/>
              <a:t>Research accelerometers and buttons.</a:t>
            </a:r>
            <a:endParaRPr lang="en-US" dirty="0" smtClean="0"/>
          </a:p>
          <a:p>
            <a:pPr lvl="1"/>
            <a:r>
              <a:rPr lang="en-US" dirty="0" smtClean="0"/>
              <a:t>Research Kinect power requirements.</a:t>
            </a:r>
            <a:endParaRPr lang="en-US" dirty="0" smtClean="0"/>
          </a:p>
          <a:p>
            <a:r>
              <a:rPr lang="en-US" dirty="0" smtClean="0"/>
              <a:t>Tasks For Next Report</a:t>
            </a:r>
            <a:r>
              <a:rPr lang="en-US" dirty="0" smtClean="0"/>
              <a:t>:</a:t>
            </a:r>
          </a:p>
          <a:p>
            <a:pPr lvl="1"/>
            <a:r>
              <a:rPr lang="en-US" dirty="0" smtClean="0"/>
              <a:t>Set </a:t>
            </a:r>
            <a:r>
              <a:rPr lang="en-US" smtClean="0"/>
              <a:t>up Kinect.</a:t>
            </a:r>
            <a:endParaRPr lang="en-US" dirty="0" smtClean="0"/>
          </a:p>
          <a:p>
            <a:r>
              <a:rPr lang="en-US" dirty="0" smtClean="0"/>
              <a:t>Time </a:t>
            </a:r>
            <a:r>
              <a:rPr lang="en-US" dirty="0" smtClean="0"/>
              <a:t>Log Hours (In-class: </a:t>
            </a:r>
            <a:r>
              <a:rPr lang="en-US" dirty="0" smtClean="0"/>
              <a:t>9/ </a:t>
            </a:r>
            <a:r>
              <a:rPr lang="en-US" dirty="0" smtClean="0"/>
              <a:t>outside class: 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AE93D81246EF498018638DED8483BF" ma:contentTypeVersion="0" ma:contentTypeDescription="Create a new document." ma:contentTypeScope="" ma:versionID="d4ee656324fa724efa45797e88472ba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5DC68F3-1226-4D75-9814-8FF04372ED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2C4310B-134C-45A8-B0FF-5E1D1B860F93}">
  <ds:schemaRefs>
    <ds:schemaRef ds:uri="http://schemas.microsoft.com/sharepoint/v3/contenttype/forms"/>
  </ds:schemaRefs>
</ds:datastoreItem>
</file>

<file path=customXml/itemProps3.xml><?xml version="1.0" encoding="utf-8"?>
<ds:datastoreItem xmlns:ds="http://schemas.openxmlformats.org/officeDocument/2006/customXml" ds:itemID="{A407D25E-9AD9-4FDE-A353-C553D32CCEE8}">
  <ds:schemaRefs>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3411</TotalTime>
  <Words>231</Words>
  <Application>Microsoft Office PowerPoint</Application>
  <PresentationFormat>On-screen Show (4:3)</PresentationFormat>
  <Paragraphs>59</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FalconWorks As of 14 Jan 2014</vt:lpstr>
      <vt:lpstr>Project Plan </vt:lpstr>
      <vt:lpstr>Cadet Suzanne Baltar</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Template</dc:title>
  <dc:creator>constance.hendrix</dc:creator>
  <cp:lastModifiedBy>Test</cp:lastModifiedBy>
  <cp:revision>50</cp:revision>
  <dcterms:created xsi:type="dcterms:W3CDTF">2009-10-19T14:51:24Z</dcterms:created>
  <dcterms:modified xsi:type="dcterms:W3CDTF">2014-08-25T05:56:29Z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0x01010034AE93D81246EF498018638DED8483BF</vt:lpwstr>
  </property>
</Properties>
</file>