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  <p:sldId id="261" r:id="rId12"/>
    <p:sldId id="269" r:id="rId13"/>
    <p:sldId id="265" r:id="rId14"/>
    <p:sldId id="272" r:id="rId15"/>
    <p:sldId id="279" r:id="rId16"/>
    <p:sldId id="268" r:id="rId17"/>
    <p:sldId id="292" r:id="rId18"/>
    <p:sldId id="275" r:id="rId19"/>
    <p:sldId id="276" r:id="rId20"/>
    <p:sldId id="274" r:id="rId21"/>
    <p:sldId id="284" r:id="rId22"/>
    <p:sldId id="282" r:id="rId23"/>
    <p:sldId id="283" r:id="rId24"/>
    <p:sldId id="270" r:id="rId25"/>
    <p:sldId id="28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77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Švikruha" initials="PŠ" lastIdx="3" clrIdx="0">
    <p:extLst>
      <p:ext uri="{19B8F6BF-5375-455C-9EA6-DF929625EA0E}">
        <p15:presenceInfo xmlns:p15="http://schemas.microsoft.com/office/powerpoint/2012/main" xmlns="" userId="S-1-5-21-1698521034-2891184790-447220623-1001" providerId="AD"/>
      </p:ext>
    </p:extLst>
  </p:cmAuthor>
  <p:cmAuthor id="2" name="Lubos Hladik" initials="LH" lastIdx="11" clrIdx="1">
    <p:extLst>
      <p:ext uri="{19B8F6BF-5375-455C-9EA6-DF929625EA0E}">
        <p15:presenceInfo xmlns:p15="http://schemas.microsoft.com/office/powerpoint/2012/main" xmlns="" userId="S-1-5-21-3269533869-2923961309-3391534509-10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86320" autoAdjust="0"/>
  </p:normalViewPr>
  <p:slideViewPr>
    <p:cSldViewPr snapToGrid="0">
      <p:cViewPr varScale="1">
        <p:scale>
          <a:sx n="102" d="100"/>
          <a:sy n="102" d="100"/>
        </p:scale>
        <p:origin x="-691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Švikruha" userId="0295e1b5-3cdc-43c3-9697-b9815915b064" providerId="ADAL" clId="{53B6F0B3-34E9-414C-BFCE-99A868D8B55B}"/>
    <pc:docChg chg="undo custSel modSld">
      <pc:chgData name="Patrik Švikruha" userId="0295e1b5-3cdc-43c3-9697-b9815915b064" providerId="ADAL" clId="{53B6F0B3-34E9-414C-BFCE-99A868D8B55B}" dt="2018-10-10T08:52:24.488" v="47" actId="20577"/>
      <pc:docMkLst>
        <pc:docMk/>
      </pc:docMkLst>
      <pc:sldChg chg="modSp">
        <pc:chgData name="Patrik Švikruha" userId="0295e1b5-3cdc-43c3-9697-b9815915b064" providerId="ADAL" clId="{53B6F0B3-34E9-414C-BFCE-99A868D8B55B}" dt="2018-10-10T08:51:02.064" v="22" actId="1076"/>
        <pc:sldMkLst>
          <pc:docMk/>
          <pc:sldMk cId="2439867426" sldId="256"/>
        </pc:sldMkLst>
        <pc:picChg chg="mod modCrop">
          <ac:chgData name="Patrik Švikruha" userId="0295e1b5-3cdc-43c3-9697-b9815915b064" providerId="ADAL" clId="{53B6F0B3-34E9-414C-BFCE-99A868D8B55B}" dt="2018-10-10T08:51:02.064" v="22" actId="1076"/>
          <ac:picMkLst>
            <pc:docMk/>
            <pc:sldMk cId="2439867426" sldId="256"/>
            <ac:picMk id="13" creationId="{43A71FA0-27DB-427A-B093-15592C3D7833}"/>
          </ac:picMkLst>
        </pc:picChg>
      </pc:sldChg>
      <pc:sldChg chg="modSp">
        <pc:chgData name="Patrik Švikruha" userId="0295e1b5-3cdc-43c3-9697-b9815915b064" providerId="ADAL" clId="{53B6F0B3-34E9-414C-BFCE-99A868D8B55B}" dt="2018-10-10T08:52:24.488" v="47" actId="20577"/>
        <pc:sldMkLst>
          <pc:docMk/>
          <pc:sldMk cId="787955758" sldId="258"/>
        </pc:sldMkLst>
        <pc:spChg chg="mod">
          <ac:chgData name="Patrik Švikruha" userId="0295e1b5-3cdc-43c3-9697-b9815915b064" providerId="ADAL" clId="{53B6F0B3-34E9-414C-BFCE-99A868D8B55B}" dt="2018-10-10T08:52:17.143" v="27" actId="20577"/>
          <ac:spMkLst>
            <pc:docMk/>
            <pc:sldMk cId="787955758" sldId="258"/>
            <ac:spMk id="2" creationId="{D1B33069-B883-457C-AC7D-91E853EE25CD}"/>
          </ac:spMkLst>
        </pc:spChg>
        <pc:spChg chg="mod">
          <ac:chgData name="Patrik Švikruha" userId="0295e1b5-3cdc-43c3-9697-b9815915b064" providerId="ADAL" clId="{53B6F0B3-34E9-414C-BFCE-99A868D8B55B}" dt="2018-10-10T08:52:24.488" v="47" actId="20577"/>
          <ac:spMkLst>
            <pc:docMk/>
            <pc:sldMk cId="787955758" sldId="258"/>
            <ac:spMk id="3" creationId="{C493F6A6-673E-4F3A-A5FB-D98DF59CA3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EA1FB-938F-456B-B921-0E761B841F5A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406AB-D0E4-4983-B238-8ACB5A1DB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06AB-D0E4-4983-B238-8ACB5A1DBD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0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4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5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8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53800" y="6528100"/>
            <a:ext cx="588433" cy="2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6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6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28"/>
            <a:ext cx="10515600" cy="1325563"/>
          </a:xfrm>
        </p:spPr>
        <p:txBody>
          <a:bodyPr>
            <a:normAutofit/>
          </a:bodyPr>
          <a:lstStyle>
            <a:lvl1pPr>
              <a:defRPr lang="en-US" sz="44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81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926"/>
            <a:ext cx="10515600" cy="1325563"/>
          </a:xfrm>
        </p:spPr>
        <p:txBody>
          <a:bodyPr>
            <a:normAutofit/>
          </a:bodyPr>
          <a:lstStyle>
            <a:lvl1pPr>
              <a:defRPr lang="en-US" sz="44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9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32"/>
            <a:ext cx="10515600" cy="1325563"/>
          </a:xfrm>
        </p:spPr>
        <p:txBody>
          <a:bodyPr>
            <a:normAutofit/>
          </a:bodyPr>
          <a:lstStyle>
            <a:lvl1pPr>
              <a:defRPr lang="en-US" sz="44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46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33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7839"/>
          </a:xfrm>
        </p:spPr>
        <p:txBody>
          <a:bodyPr anchor="b">
            <a:noAutofit/>
          </a:bodyPr>
          <a:lstStyle>
            <a:lvl1pPr>
              <a:defRPr lang="en-US" sz="32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5984"/>
            <a:ext cx="6172200" cy="41450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15984"/>
            <a:ext cx="3932237" cy="41530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3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7839"/>
          </a:xfrm>
        </p:spPr>
        <p:txBody>
          <a:bodyPr anchor="b">
            <a:normAutofit/>
          </a:bodyPr>
          <a:lstStyle>
            <a:lvl1pPr>
              <a:defRPr lang="en-US" sz="32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74421"/>
            <a:ext cx="6172200" cy="418662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74421"/>
            <a:ext cx="3932237" cy="419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2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Po kliknutí můžete upravovat styly textu v předloze.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Druhá úroveň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Třetí úroveň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Čtvrtá úroveň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FBA4-A6F1-464F-8693-6A72E2E1BFF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xmlns="" id="{462ED023-407C-4B8E-B5ED-8124CAAA3612}"/>
              </a:ext>
            </a:extLst>
          </p:cNvPr>
          <p:cNvSpPr/>
          <p:nvPr userDrawn="1"/>
        </p:nvSpPr>
        <p:spPr>
          <a:xfrm>
            <a:off x="0" y="0"/>
            <a:ext cx="12192000" cy="15015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9A2ACBA8-DD85-456A-A462-32F646254EC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-24408" y="4803007"/>
            <a:ext cx="12286992" cy="22803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98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cs-CZ" dirty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7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i="0" kern="1200" dirty="0">
          <a:solidFill>
            <a:schemeClr val="bg1"/>
          </a:solidFill>
          <a:latin typeface="Segoe UI Light" charset="0"/>
          <a:ea typeface="+mj-ea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cs-CZ" sz="28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4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0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18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blob/master/docs/design/coreclr/botr/README.md" TargetMode="External"/><Relationship Id="rId7" Type="http://schemas.openxmlformats.org/officeDocument/2006/relationships/hyperlink" Target="https://sharpla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bevain/cecil" TargetMode="External"/><Relationship Id="rId5" Type="http://schemas.openxmlformats.org/officeDocument/2006/relationships/hyperlink" Target="https://github.com/0xd4d/dnlib" TargetMode="External"/><Relationship Id="rId4" Type="http://schemas.openxmlformats.org/officeDocument/2006/relationships/hyperlink" Target="https://github.com/0xd4d/dnS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216DAE-245C-48DB-BD88-1BB46F466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902" y="1783959"/>
            <a:ext cx="4199137" cy="2889114"/>
          </a:xfrm>
        </p:spPr>
        <p:txBody>
          <a:bodyPr anchor="b">
            <a:normAutofit/>
          </a:bodyPr>
          <a:lstStyle/>
          <a:p>
            <a:r>
              <a:rPr lang="en-US" sz="3800" b="1" dirty="0" smtClean="0"/>
              <a:t>.NET </a:t>
            </a:r>
            <a:r>
              <a:rPr lang="en-US" sz="3800" b="1" dirty="0" smtClean="0"/>
              <a:t>Internals,</a:t>
            </a:r>
            <a:br>
              <a:rPr lang="en-US" sz="3800" b="1" dirty="0" smtClean="0"/>
            </a:br>
            <a:r>
              <a:rPr lang="en-US" sz="3800" b="1" dirty="0" smtClean="0"/>
              <a:t>IL Generation &amp;</a:t>
            </a:r>
            <a:r>
              <a:rPr lang="en-US" sz="3800" b="1" dirty="0" smtClean="0"/>
              <a:t> Code Analysis</a:t>
            </a:r>
            <a:endParaRPr lang="cs-CZ" sz="3800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8753C45-9F53-4C34-A034-314584A0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074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sz="2000" noProof="0" dirty="0" smtClean="0"/>
              <a:t>Andrej </a:t>
            </a:r>
            <a:r>
              <a:rPr lang="en-US" sz="2000" noProof="0" dirty="0" err="1" smtClean="0"/>
              <a:t>Čižmárik</a:t>
            </a:r>
            <a:endParaRPr lang="cs-CZ" sz="2000" noProof="0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3A71FA0-27DB-427A-B093-15592C3D78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7544" t="3" r="-62014" b="-1"/>
          <a:stretch/>
        </p:blipFill>
        <p:spPr>
          <a:xfrm>
            <a:off x="674593" y="1329267"/>
            <a:ext cx="4675534" cy="552873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4D121F-B584-4334-B5A2-9924B6ADB7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417000"/>
            <a:ext cx="1473200" cy="6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86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19922"/>
            <a:ext cx="10294399" cy="4357041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create a simple console application </a:t>
            </a:r>
            <a:r>
              <a:rPr lang="en-US" b="1" dirty="0" smtClean="0"/>
              <a:t>HelloWorld.dll</a:t>
            </a:r>
            <a:endParaRPr lang="en-US" dirty="0" smtClean="0"/>
          </a:p>
          <a:p>
            <a:r>
              <a:rPr lang="en-US" dirty="0" smtClean="0"/>
              <a:t>What does this application consists of?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#1</a:t>
            </a:r>
            <a:r>
              <a:rPr lang="en-US" dirty="0" smtClean="0"/>
              <a:t>: Let’s Start with a Hello World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789" y="2982896"/>
            <a:ext cx="42790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Assembly</a:t>
            </a:r>
            <a:r>
              <a:rPr lang="en-US" sz="2400" dirty="0" smtClean="0"/>
              <a:t>: </a:t>
            </a:r>
            <a:r>
              <a:rPr lang="en-US" sz="2400" dirty="0" err="1" smtClean="0"/>
              <a:t>HelloWorld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58788" y="3632447"/>
            <a:ext cx="427903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Module</a:t>
            </a:r>
            <a:r>
              <a:rPr lang="en-US" sz="2400" dirty="0" smtClean="0"/>
              <a:t>: HelloWorld.dll</a:t>
            </a:r>
          </a:p>
          <a:p>
            <a:pPr algn="ctr"/>
            <a:r>
              <a:rPr lang="en-US" sz="2400" dirty="0" smtClean="0"/>
              <a:t>(the only module of assembly)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787" y="4653378"/>
            <a:ext cx="427903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Type</a:t>
            </a:r>
            <a:r>
              <a:rPr lang="en-US" sz="2400" dirty="0" smtClean="0"/>
              <a:t>: Program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52867" y="5294050"/>
            <a:ext cx="429383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Method</a:t>
            </a:r>
            <a:r>
              <a:rPr lang="en-US" sz="2400" dirty="0" smtClean="0"/>
              <a:t>: Program::Main(string[])</a:t>
            </a:r>
          </a:p>
          <a:p>
            <a:pPr algn="ctr"/>
            <a:r>
              <a:rPr lang="en-US" sz="2400" dirty="0" smtClean="0"/>
              <a:t>(annotated as an </a:t>
            </a:r>
            <a:r>
              <a:rPr lang="en-US" sz="2400" dirty="0" err="1" smtClean="0"/>
              <a:t>entrypoint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90587" y="3213714"/>
            <a:ext cx="5610688" cy="2646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// Saved as HelloWorld.dll</a:t>
            </a:r>
          </a:p>
          <a:p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public class</a:t>
            </a:r>
            <a:r>
              <a:rPr lang="en-US" dirty="0" smtClean="0">
                <a:latin typeface="Consolas" pitchFamily="49" charset="0"/>
              </a:rPr>
              <a:t> Program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static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</a:rPr>
              <a:t> Main(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[] </a:t>
            </a:r>
            <a:r>
              <a:rPr lang="en-US" dirty="0" err="1" smtClean="0">
                <a:latin typeface="Consolas" pitchFamily="49" charset="0"/>
              </a:rPr>
              <a:t>args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Console</a:t>
            </a:r>
            <a:r>
              <a:rPr lang="en-US" dirty="0" err="1" smtClean="0">
                <a:latin typeface="Consolas" pitchFamily="49" charset="0"/>
              </a:rPr>
              <a:t>.WriteLine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“Hello World!”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SharpLab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Whenever we want to inject some code, we can write it in C# and observe what would Roslyn generate and replicate it</a:t>
            </a:r>
          </a:p>
          <a:p>
            <a:r>
              <a:rPr lang="en-US" dirty="0" smtClean="0"/>
              <a:t>Reason:</a:t>
            </a:r>
          </a:p>
          <a:p>
            <a:pPr lvl="1"/>
            <a:r>
              <a:rPr lang="en-US" dirty="0" smtClean="0"/>
              <a:t>We are able to write more complex IL than C# allows / uses</a:t>
            </a:r>
          </a:p>
          <a:p>
            <a:pPr lvl="1"/>
            <a:r>
              <a:rPr lang="en-US" dirty="0" smtClean="0"/>
              <a:t>JIT compiler recognizes and optimizes common IL patterns</a:t>
            </a:r>
          </a:p>
          <a:p>
            <a:pPr lvl="1"/>
            <a:r>
              <a:rPr lang="en-US" dirty="0" smtClean="0"/>
              <a:t>The code Roslyn generates should be safe to use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There is a great utility for this: </a:t>
            </a:r>
            <a:r>
              <a:rPr lang="en-US" dirty="0" smtClean="0">
                <a:hlinkClick r:id="rId2"/>
              </a:rPr>
              <a:t>https://sharplab.io/</a:t>
            </a:r>
            <a:endParaRPr lang="en-US" dirty="0" smtClean="0"/>
          </a:p>
        </p:txBody>
      </p:sp>
      <p:pic>
        <p:nvPicPr>
          <p:cNvPr id="3074" name="Picture 2" descr="C:\Users\Work\Desktop\62203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5398" y="2725444"/>
            <a:ext cx="1791367" cy="1791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19922"/>
            <a:ext cx="10294399" cy="435704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a </a:t>
            </a:r>
            <a:r>
              <a:rPr lang="en-US" b="1" dirty="0" smtClean="0"/>
              <a:t>method definition</a:t>
            </a:r>
            <a:r>
              <a:rPr lang="en-US" dirty="0" smtClean="0"/>
              <a:t> above, we need to import:</a:t>
            </a:r>
          </a:p>
          <a:p>
            <a:pPr marL="914400" lvl="1" indent="-457200"/>
            <a:r>
              <a:rPr lang="en-US" dirty="0" err="1" smtClean="0"/>
              <a:t>System.Console.dll</a:t>
            </a:r>
            <a:r>
              <a:rPr lang="en-US" dirty="0" smtClean="0"/>
              <a:t> (new </a:t>
            </a:r>
            <a:r>
              <a:rPr lang="en-US" b="1" dirty="0" smtClean="0"/>
              <a:t>assembly reference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err="1" smtClean="0"/>
              <a:t>System.Console</a:t>
            </a:r>
            <a:r>
              <a:rPr lang="en-US" dirty="0" smtClean="0"/>
              <a:t> (new </a:t>
            </a:r>
            <a:r>
              <a:rPr lang="en-US" b="1" dirty="0" smtClean="0"/>
              <a:t>type reference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err="1" smtClean="0"/>
              <a:t>WriteLine</a:t>
            </a:r>
            <a:r>
              <a:rPr lang="en-US" dirty="0" smtClean="0"/>
              <a:t>(string) (new </a:t>
            </a:r>
            <a:r>
              <a:rPr lang="en-US" b="1" dirty="0" smtClean="0"/>
              <a:t>method reference</a:t>
            </a:r>
            <a:r>
              <a:rPr lang="en-US" dirty="0" smtClean="0"/>
              <a:t>)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/>
            <a:r>
              <a:rPr lang="en-US" dirty="0" smtClean="0"/>
              <a:t>What is the difference between a reference and a definition?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#1</a:t>
            </a:r>
            <a:r>
              <a:rPr lang="en-US" dirty="0" smtClean="0"/>
              <a:t>: Let’s Start with a Hello World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255" y="2077372"/>
            <a:ext cx="10360241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IL_0000: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ldstr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"Hello World!“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IL_0005: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call</a:t>
            </a:r>
            <a:r>
              <a:rPr lang="en-US" sz="2000" dirty="0" smtClean="0">
                <a:latin typeface="Consolas" pitchFamily="49" charset="0"/>
              </a:rPr>
              <a:t> void [</a:t>
            </a:r>
            <a:r>
              <a:rPr lang="en-US" sz="2000" dirty="0" err="1" smtClean="0">
                <a:latin typeface="Consolas" pitchFamily="49" charset="0"/>
              </a:rPr>
              <a:t>System.Console</a:t>
            </a:r>
            <a:r>
              <a:rPr lang="en-US" sz="2000" dirty="0" smtClean="0">
                <a:latin typeface="Consolas" pitchFamily="49" charset="0"/>
              </a:rPr>
              <a:t>]</a:t>
            </a:r>
            <a:r>
              <a:rPr lang="en-US" sz="2000" dirty="0" err="1" smtClean="0">
                <a:latin typeface="Consolas" pitchFamily="49" charset="0"/>
              </a:rPr>
              <a:t>System.Console</a:t>
            </a:r>
            <a:r>
              <a:rPr lang="en-US" sz="2000" dirty="0" smtClean="0">
                <a:latin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</a:rPr>
              <a:t>WriteLine</a:t>
            </a:r>
            <a:r>
              <a:rPr lang="en-US" sz="2000" dirty="0" smtClean="0">
                <a:latin typeface="Consolas" pitchFamily="49" charset="0"/>
              </a:rPr>
              <a:t>(string)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#2</a:t>
            </a:r>
            <a:r>
              <a:rPr lang="en-US" dirty="0" smtClean="0"/>
              <a:t>: Simple IL </a:t>
            </a:r>
            <a:r>
              <a:rPr lang="en-US" dirty="0" smtClean="0"/>
              <a:t>Rewriting (1)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an existing .NET Core console application</a:t>
            </a:r>
          </a:p>
          <a:p>
            <a:r>
              <a:rPr lang="en-US" dirty="0" smtClean="0"/>
              <a:t>How can we implement simple </a:t>
            </a:r>
            <a:r>
              <a:rPr lang="en-US" b="1" dirty="0" smtClean="0"/>
              <a:t>logging </a:t>
            </a:r>
            <a:r>
              <a:rPr lang="en-US" dirty="0" smtClean="0"/>
              <a:t>using IL rewriting?</a:t>
            </a:r>
          </a:p>
          <a:p>
            <a:endParaRPr lang="en-US" dirty="0" smtClean="0"/>
          </a:p>
          <a:p>
            <a:r>
              <a:rPr lang="en-US" dirty="0" smtClean="0"/>
              <a:t>Let’s try to modify method definitions</a:t>
            </a:r>
          </a:p>
          <a:p>
            <a:pPr lvl="1"/>
            <a:r>
              <a:rPr lang="en-US" dirty="0" smtClean="0"/>
              <a:t>Inject custom </a:t>
            </a:r>
            <a:r>
              <a:rPr lang="en-US" b="1" dirty="0" smtClean="0"/>
              <a:t>prolog</a:t>
            </a:r>
            <a:r>
              <a:rPr lang="en-US" dirty="0" smtClean="0"/>
              <a:t> – at the beginning of each method</a:t>
            </a:r>
          </a:p>
          <a:p>
            <a:pPr lvl="1"/>
            <a:r>
              <a:rPr lang="en-US" dirty="0" smtClean="0"/>
              <a:t>Inject custom </a:t>
            </a:r>
            <a:r>
              <a:rPr lang="en-US" b="1" dirty="0" smtClean="0"/>
              <a:t>epilog</a:t>
            </a:r>
            <a:r>
              <a:rPr lang="en-US" dirty="0" smtClean="0"/>
              <a:t> – before every ret instruction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Question</a:t>
            </a:r>
            <a:r>
              <a:rPr lang="en-US" dirty="0" smtClean="0"/>
              <a:t>: </a:t>
            </a:r>
            <a:r>
              <a:rPr lang="en-US" dirty="0" smtClean="0"/>
              <a:t>Does </a:t>
            </a:r>
            <a:r>
              <a:rPr lang="en-US" dirty="0" smtClean="0"/>
              <a:t>this work for every method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</a:t>
            </a:r>
            <a:r>
              <a:rPr lang="en-US" dirty="0" smtClean="0"/>
              <a:t>2</a:t>
            </a:r>
            <a:r>
              <a:rPr lang="en-US" dirty="0" smtClean="0"/>
              <a:t>: Simple IL </a:t>
            </a:r>
            <a:r>
              <a:rPr lang="en-US" dirty="0" smtClean="0"/>
              <a:t>Rewriting 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we have an existing .NET Core console application</a:t>
            </a:r>
          </a:p>
          <a:p>
            <a:r>
              <a:rPr lang="en-US" dirty="0" smtClean="0"/>
              <a:t>How can we implement simple </a:t>
            </a:r>
            <a:r>
              <a:rPr lang="en-US" b="1" dirty="0" smtClean="0"/>
              <a:t>logging </a:t>
            </a:r>
            <a:r>
              <a:rPr lang="en-US" dirty="0" smtClean="0"/>
              <a:t>using IL rewriting?</a:t>
            </a:r>
          </a:p>
          <a:p>
            <a:endParaRPr lang="en-US" dirty="0" smtClean="0"/>
          </a:p>
          <a:p>
            <a:r>
              <a:rPr lang="en-US" dirty="0" smtClean="0"/>
              <a:t>Let’s try to modify method definitions</a:t>
            </a:r>
          </a:p>
          <a:p>
            <a:pPr lvl="1"/>
            <a:r>
              <a:rPr lang="en-US" dirty="0" smtClean="0"/>
              <a:t>Inject custom </a:t>
            </a:r>
            <a:r>
              <a:rPr lang="en-US" b="1" dirty="0" smtClean="0"/>
              <a:t>prolog</a:t>
            </a:r>
            <a:r>
              <a:rPr lang="en-US" dirty="0" smtClean="0"/>
              <a:t> – at the beginning of each method</a:t>
            </a:r>
          </a:p>
          <a:p>
            <a:pPr lvl="1"/>
            <a:r>
              <a:rPr lang="en-US" dirty="0" smtClean="0"/>
              <a:t>Inject custom </a:t>
            </a:r>
            <a:r>
              <a:rPr lang="en-US" b="1" dirty="0" smtClean="0"/>
              <a:t>epilog</a:t>
            </a:r>
            <a:r>
              <a:rPr lang="en-US" dirty="0" smtClean="0"/>
              <a:t> – before every ret instruction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Does this work for every method?</a:t>
            </a:r>
          </a:p>
          <a:p>
            <a:pPr lvl="1"/>
            <a:r>
              <a:rPr lang="en-US" dirty="0" smtClean="0"/>
              <a:t>No, however, it works for </a:t>
            </a:r>
            <a:r>
              <a:rPr lang="en-US" b="1" dirty="0" smtClean="0"/>
              <a:t>all managed methods that are JIT compiled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can force JIT compilation of methods using </a:t>
            </a:r>
            <a:r>
              <a:rPr lang="en-US" b="1" dirty="0" smtClean="0">
                <a:sym typeface="Wingdings" pitchFamily="2" charset="2"/>
              </a:rPr>
              <a:t>COMPlus_Ready2Run = 0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Problems: </a:t>
            </a:r>
            <a:r>
              <a:rPr lang="en-US" dirty="0" err="1" smtClean="0"/>
              <a:t>InvalidProgramException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thrown whenever the JIT compiler tries to compile a method with a major flaw (i.e. the compilation could not continue)</a:t>
            </a:r>
          </a:p>
          <a:p>
            <a:pPr lvl="1"/>
            <a:r>
              <a:rPr lang="en-US" dirty="0" smtClean="0"/>
              <a:t>Often caused by issues like a stack underflow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exception is </a:t>
            </a:r>
            <a:r>
              <a:rPr lang="en-US" b="1" dirty="0" smtClean="0"/>
              <a:t>deterministic</a:t>
            </a:r>
          </a:p>
          <a:p>
            <a:r>
              <a:rPr lang="en-US" dirty="0" smtClean="0"/>
              <a:t>Runtime specifies which method is problematic</a:t>
            </a:r>
          </a:p>
          <a:p>
            <a:pPr lvl="1"/>
            <a:r>
              <a:rPr lang="en-US" dirty="0" smtClean="0"/>
              <a:t>Usually not too hard to fix</a:t>
            </a:r>
          </a:p>
        </p:txBody>
      </p:sp>
      <p:pic>
        <p:nvPicPr>
          <p:cNvPr id="1026" name="Picture 2" descr="C:\Users\Work\Desktop\mceclip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897" y="4572000"/>
            <a:ext cx="4696682" cy="1828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Problems: </a:t>
            </a:r>
            <a:r>
              <a:rPr lang="en-US" dirty="0" err="1" smtClean="0"/>
              <a:t>ExecutionEngineException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Thrown whenever the </a:t>
            </a:r>
            <a:r>
              <a:rPr lang="en-US" dirty="0" err="1" smtClean="0"/>
              <a:t>CoreCLR</a:t>
            </a:r>
            <a:r>
              <a:rPr lang="en-US" dirty="0" smtClean="0"/>
              <a:t> </a:t>
            </a:r>
            <a:r>
              <a:rPr lang="en-US" dirty="0" err="1" smtClean="0"/>
              <a:t>discoveres</a:t>
            </a:r>
            <a:r>
              <a:rPr lang="en-US" dirty="0" smtClean="0"/>
              <a:t> that something has been corrupted and the execution can not continue</a:t>
            </a:r>
          </a:p>
          <a:p>
            <a:r>
              <a:rPr lang="en-US" dirty="0" smtClean="0"/>
              <a:t>Generally </a:t>
            </a:r>
            <a:r>
              <a:rPr lang="en-US" b="1" dirty="0" smtClean="0"/>
              <a:t>non-deterministic</a:t>
            </a:r>
          </a:p>
          <a:p>
            <a:pPr lvl="1"/>
            <a:r>
              <a:rPr lang="en-US" dirty="0" smtClean="0"/>
              <a:t>Exception might be thrown much later than the error occurred or not at all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be hard to pinpoint the source of the issue</a:t>
            </a:r>
          </a:p>
          <a:p>
            <a:r>
              <a:rPr lang="en-US" dirty="0" smtClean="0"/>
              <a:t>Sometimes it can be hard to even observe the problem</a:t>
            </a:r>
          </a:p>
          <a:p>
            <a:endParaRPr lang="en-US" dirty="0" smtClean="0"/>
          </a:p>
          <a:p>
            <a:r>
              <a:rPr lang="en-US" dirty="0" smtClean="0"/>
              <a:t>What can we do about these problems?</a:t>
            </a:r>
          </a:p>
          <a:p>
            <a:pPr lvl="1"/>
            <a:r>
              <a:rPr lang="en-US" b="1" dirty="0" smtClean="0"/>
              <a:t>Remedy</a:t>
            </a:r>
            <a:r>
              <a:rPr lang="en-US" dirty="0" smtClean="0"/>
              <a:t>: static analysis and IL verification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GHS-pictogram-skull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2" y="3591347"/>
            <a:ext cx="1455377" cy="1455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PEVerify</a:t>
            </a:r>
            <a:r>
              <a:rPr lang="en-US" dirty="0" smtClean="0"/>
              <a:t> and </a:t>
            </a:r>
            <a:r>
              <a:rPr lang="en-US" dirty="0" err="1" smtClean="0"/>
              <a:t>ILVerify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a tool to </a:t>
            </a:r>
            <a:r>
              <a:rPr lang="en-US" b="1" dirty="0" smtClean="0"/>
              <a:t>verify safety properties of our code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Stack underflow can not happen for any execution path</a:t>
            </a:r>
          </a:p>
          <a:p>
            <a:pPr lvl="1"/>
            <a:r>
              <a:rPr lang="en-US" dirty="0" smtClean="0"/>
              <a:t>Types on the evaluation stack match method / instruction signatures</a:t>
            </a:r>
          </a:p>
          <a:p>
            <a:pPr lvl="1"/>
            <a:r>
              <a:rPr lang="en-US" dirty="0" smtClean="0"/>
              <a:t>Code does not perform potentially unsafe operations</a:t>
            </a:r>
          </a:p>
          <a:p>
            <a:pPr lvl="1"/>
            <a:r>
              <a:rPr lang="en-US" dirty="0" smtClean="0"/>
              <a:t>Many others…</a:t>
            </a:r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b="1" dirty="0" smtClean="0"/>
              <a:t>static code analysis</a:t>
            </a:r>
            <a:r>
              <a:rPr lang="en-US" dirty="0" smtClean="0"/>
              <a:t> on </a:t>
            </a:r>
            <a:r>
              <a:rPr lang="en-US" dirty="0" err="1" smtClean="0"/>
              <a:t>bytecode</a:t>
            </a:r>
            <a:r>
              <a:rPr lang="en-US" dirty="0" smtClean="0"/>
              <a:t> level</a:t>
            </a:r>
          </a:p>
          <a:p>
            <a:pPr lvl="1"/>
            <a:r>
              <a:rPr lang="en-US" dirty="0" err="1" smtClean="0"/>
              <a:t>PEVerify</a:t>
            </a:r>
            <a:r>
              <a:rPr lang="en-US" dirty="0" smtClean="0"/>
              <a:t>: when working with .NET Framework</a:t>
            </a:r>
          </a:p>
          <a:p>
            <a:pPr lvl="1"/>
            <a:r>
              <a:rPr lang="en-US" dirty="0" err="1" smtClean="0"/>
              <a:t>ILVerify</a:t>
            </a:r>
            <a:r>
              <a:rPr lang="en-US" dirty="0" smtClean="0"/>
              <a:t>: modern tool that supports also .NET 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possible to write dangerous IL?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60764" y="2241992"/>
          <a:ext cx="5742076" cy="342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076"/>
              </a:tblGrid>
              <a:tr h="342025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possible IL constructs</a:t>
                      </a:r>
                      <a:endParaRPr 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81828" y="2818564"/>
          <a:ext cx="5142522" cy="25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22"/>
              </a:tblGrid>
              <a:tr h="25924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valid IL constructs</a:t>
                      </a:r>
                      <a:endParaRPr 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12939" y="3387503"/>
          <a:ext cx="4566420" cy="164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420"/>
              </a:tblGrid>
              <a:tr h="164169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type-safe</a:t>
                      </a:r>
                      <a:r>
                        <a:rPr lang="en-US" sz="2800" baseline="0" dirty="0" smtClean="0"/>
                        <a:t> IL constructs</a:t>
                      </a:r>
                      <a:endParaRPr 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73713" y="4010501"/>
          <a:ext cx="4084097" cy="68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097"/>
              </a:tblGrid>
              <a:tr h="6871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verifiable</a:t>
                      </a:r>
                      <a:r>
                        <a:rPr lang="en-US" sz="2800" baseline="0" dirty="0" smtClean="0"/>
                        <a:t> IL constructs</a:t>
                      </a:r>
                      <a:endParaRPr 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</a:t>
            </a:r>
            <a:r>
              <a:rPr lang="en-US" dirty="0" smtClean="0"/>
              <a:t>3</a:t>
            </a:r>
            <a:r>
              <a:rPr lang="en-US" dirty="0" smtClean="0"/>
              <a:t>: Instruction throw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Throwing non-compliant object/value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 </a:t>
            </a:r>
            <a:r>
              <a:rPr lang="en-US" b="1" dirty="0" smtClean="0"/>
              <a:t>throw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Specification states that throw should be used only with Exceptions</a:t>
            </a:r>
          </a:p>
          <a:p>
            <a:pPr lvl="1"/>
            <a:r>
              <a:rPr lang="en-US" b="1" dirty="0" smtClean="0"/>
              <a:t>Reference</a:t>
            </a:r>
            <a:r>
              <a:rPr lang="en-US" dirty="0" smtClean="0"/>
              <a:t>: ECMA-335, Common Language Spec., CLR Rule 40 (page 63)</a:t>
            </a:r>
          </a:p>
          <a:p>
            <a:endParaRPr lang="en-US" dirty="0" smtClean="0"/>
          </a:p>
          <a:p>
            <a:r>
              <a:rPr lang="en-US" b="1" dirty="0" smtClean="0"/>
              <a:t>Question</a:t>
            </a:r>
            <a:r>
              <a:rPr lang="en-US" dirty="0" smtClean="0"/>
              <a:t>: What happens if we try to throw a null?</a:t>
            </a:r>
            <a:endParaRPr lang="en-US" b="1" dirty="0" smtClean="0"/>
          </a:p>
          <a:p>
            <a:r>
              <a:rPr lang="en-US" b="1" dirty="0" smtClean="0"/>
              <a:t>Question</a:t>
            </a:r>
            <a:r>
              <a:rPr lang="en-US" dirty="0" smtClean="0"/>
              <a:t>: What happens if we try to throw a string? (reference type)</a:t>
            </a:r>
          </a:p>
          <a:p>
            <a:r>
              <a:rPr lang="en-US" b="1" dirty="0" smtClean="0"/>
              <a:t>Question</a:t>
            </a:r>
            <a:r>
              <a:rPr lang="en-US" dirty="0" smtClean="0"/>
              <a:t>: What happens if we try to throw an integer? (value type)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356" y="2327402"/>
          <a:ext cx="116661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711"/>
                <a:gridCol w="3888711"/>
                <a:gridCol w="38887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Instruction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Stack behavior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 model instruction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0x7A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Pop</a:t>
                      </a:r>
                      <a:r>
                        <a:rPr lang="en-US" sz="2000" baseline="0" dirty="0" smtClean="0"/>
                        <a:t> 1 reference, push nothing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33069-B883-457C-AC7D-91E853EE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3F6A6-673E-4F3A-A5FB-D98DF59C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Analyzers</a:t>
            </a:r>
          </a:p>
          <a:p>
            <a:pPr lvl="1"/>
            <a:r>
              <a:rPr lang="en-US" dirty="0" err="1" smtClean="0"/>
              <a:t>PEVerify</a:t>
            </a:r>
            <a:r>
              <a:rPr lang="en-US" dirty="0" smtClean="0"/>
              <a:t>, </a:t>
            </a:r>
            <a:r>
              <a:rPr lang="en-US" dirty="0" err="1" smtClean="0"/>
              <a:t>ILVerify</a:t>
            </a:r>
            <a:r>
              <a:rPr lang="en-US" dirty="0" smtClean="0"/>
              <a:t>, VS profiler</a:t>
            </a:r>
          </a:p>
          <a:p>
            <a:r>
              <a:rPr lang="en-US" b="1" dirty="0" smtClean="0"/>
              <a:t>Aspect Weavers</a:t>
            </a:r>
          </a:p>
          <a:p>
            <a:pPr lvl="1"/>
            <a:r>
              <a:rPr lang="en-US" dirty="0" err="1" smtClean="0"/>
              <a:t>PostSharp</a:t>
            </a:r>
            <a:r>
              <a:rPr lang="en-US" dirty="0" smtClean="0"/>
              <a:t>, </a:t>
            </a:r>
            <a:r>
              <a:rPr lang="en-US" dirty="0" err="1" smtClean="0"/>
              <a:t>Fody</a:t>
            </a:r>
            <a:endParaRPr lang="en-US" dirty="0" smtClean="0"/>
          </a:p>
          <a:p>
            <a:r>
              <a:rPr lang="en-US" b="1" dirty="0" smtClean="0"/>
              <a:t>(De-)compilers</a:t>
            </a:r>
            <a:endParaRPr lang="en-US" dirty="0" smtClean="0"/>
          </a:p>
          <a:p>
            <a:r>
              <a:rPr lang="en-US" b="1" dirty="0" smtClean="0"/>
              <a:t>(De-)obfuscators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b="1" dirty="0" smtClean="0"/>
              <a:t>instructions / constructs </a:t>
            </a:r>
            <a:r>
              <a:rPr lang="en-US" dirty="0" smtClean="0"/>
              <a:t>are not directly available from C#</a:t>
            </a:r>
          </a:p>
          <a:p>
            <a:pPr lvl="1"/>
            <a:r>
              <a:rPr lang="en-US" b="1" dirty="0" smtClean="0"/>
              <a:t>CPBLK</a:t>
            </a:r>
            <a:r>
              <a:rPr lang="en-US" dirty="0" smtClean="0"/>
              <a:t>, </a:t>
            </a:r>
            <a:r>
              <a:rPr lang="en-US" b="1" dirty="0" smtClean="0"/>
              <a:t>CALLI</a:t>
            </a:r>
            <a:r>
              <a:rPr lang="en-US" dirty="0" smtClean="0"/>
              <a:t>, </a:t>
            </a:r>
            <a:r>
              <a:rPr lang="en-US" b="1" dirty="0" smtClean="0"/>
              <a:t>LDFTN</a:t>
            </a:r>
            <a:r>
              <a:rPr lang="en-US" dirty="0" smtClean="0"/>
              <a:t>, prefix </a:t>
            </a:r>
            <a:r>
              <a:rPr lang="en-US" b="1" dirty="0" smtClean="0"/>
              <a:t>.NO</a:t>
            </a:r>
            <a:r>
              <a:rPr lang="en-US" dirty="0" smtClean="0"/>
              <a:t>(</a:t>
            </a:r>
            <a:r>
              <a:rPr lang="en-US" dirty="0" err="1" smtClean="0"/>
              <a:t>nullcheck</a:t>
            </a:r>
            <a:r>
              <a:rPr lang="en-US" dirty="0" smtClean="0"/>
              <a:t>, </a:t>
            </a:r>
            <a:r>
              <a:rPr lang="en-US" dirty="0" err="1" smtClean="0"/>
              <a:t>typecheck</a:t>
            </a:r>
            <a:r>
              <a:rPr lang="en-US" dirty="0" smtClean="0"/>
              <a:t>, </a:t>
            </a:r>
            <a:r>
              <a:rPr lang="en-US" dirty="0" err="1" smtClean="0"/>
              <a:t>rangecheck</a:t>
            </a:r>
            <a:r>
              <a:rPr lang="en-US" dirty="0" smtClean="0"/>
              <a:t>), …</a:t>
            </a:r>
          </a:p>
          <a:p>
            <a:pPr lvl="1"/>
            <a:r>
              <a:rPr lang="en-US" dirty="0" smtClean="0"/>
              <a:t>fault blocks – these are </a:t>
            </a:r>
            <a:r>
              <a:rPr lang="en-US" smtClean="0"/>
              <a:t>actually available in VB.NET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493F6A6-673E-4F3A-A5FB-D98DF59CA311}"/>
              </a:ext>
            </a:extLst>
          </p:cNvPr>
          <p:cNvSpPr txBox="1">
            <a:spLocks/>
          </p:cNvSpPr>
          <p:nvPr/>
        </p:nvSpPr>
        <p:spPr>
          <a:xfrm>
            <a:off x="6053522" y="1848896"/>
            <a:ext cx="4518942" cy="314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Testing and Coverage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NUnit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OpenCover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Tracers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AppDynamics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Dynatrace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79F3"/>
              </a:buClr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9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#3</a:t>
            </a:r>
            <a:r>
              <a:rPr lang="en-US" dirty="0" smtClean="0"/>
              <a:t>: Instruction throw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Throwing non-compliant object/value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3435" y="1784792"/>
          <a:ext cx="11643812" cy="465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154"/>
                <a:gridCol w="2491991"/>
                <a:gridCol w="2230734"/>
                <a:gridCol w="1446963"/>
                <a:gridCol w="3526970"/>
              </a:tblGrid>
              <a:tr h="11364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Test subject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Where can we</a:t>
                      </a:r>
                      <a:r>
                        <a:rPr lang="en-US" sz="2800" baseline="0" dirty="0" smtClean="0"/>
                        <a:t> throw it from?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Where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can we catch it?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Runtime health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Effects</a:t>
                      </a:r>
                      <a:endParaRPr lang="en-US" sz="2800" dirty="0"/>
                    </a:p>
                  </a:txBody>
                  <a:tcPr anchor="ctr"/>
                </a:tc>
              </a:tr>
              <a:tr h="113641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null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C# / IL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Verifiable</a:t>
                      </a:r>
                      <a:r>
                        <a:rPr lang="en-US" sz="2400" b="1" baseline="0" dirty="0" smtClean="0">
                          <a:solidFill>
                            <a:schemeClr val="accent6"/>
                          </a:solidFill>
                        </a:rPr>
                        <a:t> code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C# / IL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Verifiable code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6"/>
                          </a:solidFill>
                        </a:rPr>
                        <a:t>OK</a:t>
                      </a:r>
                      <a:endParaRPr lang="en-US" sz="32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special effect</a:t>
                      </a:r>
                    </a:p>
                    <a:p>
                      <a:pPr algn="ctr"/>
                      <a:r>
                        <a:rPr lang="en-US" sz="2400" dirty="0" smtClean="0"/>
                        <a:t>(same as throwing NRE)</a:t>
                      </a:r>
                      <a:endParaRPr lang="en-US" sz="2400" dirty="0"/>
                    </a:p>
                  </a:txBody>
                  <a:tcPr anchor="ctr"/>
                </a:tc>
              </a:tr>
              <a:tr h="113641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IL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Violation: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type safety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C# / IL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Verifiable code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6"/>
                          </a:solidFill>
                        </a:rPr>
                        <a:t>OK</a:t>
                      </a:r>
                      <a:endParaRPr lang="en-US" sz="32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Thrown</a:t>
                      </a:r>
                      <a:r>
                        <a:rPr lang="en-US" sz="2400" baseline="0" dirty="0" smtClean="0"/>
                        <a:t> object is wrapped using an Exception</a:t>
                      </a:r>
                      <a:endParaRPr lang="en-US" sz="2400" dirty="0"/>
                    </a:p>
                  </a:txBody>
                  <a:tcPr anchor="ctr"/>
                </a:tc>
              </a:tr>
              <a:tr h="113641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int</a:t>
                      </a:r>
                      <a:endParaRPr lang="en-US" sz="3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IL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Violation: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r>
                        <a:rPr lang="en-US" sz="2400" b="1" baseline="0" dirty="0" smtClean="0">
                          <a:solidFill>
                            <a:schemeClr val="accent2"/>
                          </a:solidFill>
                        </a:rPr>
                        <a:t> code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C# / IL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Verifiable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Broken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Probably heap corruption or segmentation fault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#4: </a:t>
            </a:r>
            <a:r>
              <a:rPr lang="en-US" dirty="0" smtClean="0"/>
              <a:t>Hello World with a Twist (1)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to guess what will be the output of the following program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#4: </a:t>
            </a:r>
            <a:r>
              <a:rPr lang="en-US" dirty="0" smtClean="0"/>
              <a:t>Hello World with a Twist 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to guess what will be the output of the following program</a:t>
            </a:r>
          </a:p>
          <a:p>
            <a:pPr lvl="1"/>
            <a:r>
              <a:rPr lang="en-US" dirty="0" smtClean="0"/>
              <a:t>Were you correct?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this possible?</a:t>
            </a:r>
          </a:p>
          <a:p>
            <a:pPr lvl="1"/>
            <a:r>
              <a:rPr lang="en-US" dirty="0" smtClean="0"/>
              <a:t>Hint 1: </a:t>
            </a:r>
            <a:r>
              <a:rPr lang="en-US" dirty="0" err="1" smtClean="0"/>
              <a:t>env</a:t>
            </a:r>
            <a:r>
              <a:rPr lang="en-US" dirty="0" smtClean="0"/>
              <a:t>. variables TRUSTED_PLATFORM_ASSEMBLIES, APP_PATHS</a:t>
            </a:r>
          </a:p>
          <a:p>
            <a:pPr lvl="1"/>
            <a:r>
              <a:rPr lang="en-US" dirty="0" smtClean="0"/>
              <a:t>Hint 2: Code Access Security (CAS) is deprecated in .NET Core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execution of .NET programs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exposes </a:t>
            </a:r>
            <a:r>
              <a:rPr lang="en-US" b="1" dirty="0" smtClean="0"/>
              <a:t>Profiling API</a:t>
            </a:r>
          </a:p>
          <a:p>
            <a:pPr lvl="1"/>
            <a:r>
              <a:rPr lang="en-US" sz="2800" dirty="0" smtClean="0"/>
              <a:t>Consumed by various diagnostics tools</a:t>
            </a:r>
          </a:p>
          <a:p>
            <a:pPr lvl="1"/>
            <a:r>
              <a:rPr lang="en-US" sz="2800" dirty="0" smtClean="0"/>
              <a:t>Provides precise information about execution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019331" y="3297836"/>
            <a:ext cx="4264702" cy="3380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Analysed</a:t>
            </a:r>
            <a:r>
              <a:rPr lang="en-US" b="1" dirty="0" smtClean="0"/>
              <a:t> Process</a:t>
            </a:r>
          </a:p>
          <a:p>
            <a:pPr algn="ctr"/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6610" y="4774366"/>
            <a:ext cx="1573967" cy="779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CoreCLR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6610" y="5668780"/>
            <a:ext cx="1573967" cy="779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app</a:t>
            </a:r>
          </a:p>
          <a:p>
            <a:pPr algn="ctr"/>
            <a:r>
              <a:rPr lang="en-US" dirty="0" smtClean="0"/>
              <a:t>(dotnet.exe)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9110" y="3907435"/>
            <a:ext cx="1571467" cy="779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(assembly.dll)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0231" y="4771868"/>
            <a:ext cx="1718871" cy="77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Profiler-backend</a:t>
            </a:r>
          </a:p>
          <a:p>
            <a:pPr algn="ctr"/>
            <a:r>
              <a:rPr lang="en-US" dirty="0" smtClean="0"/>
              <a:t>(libProfiler.dll)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13023" y="5179102"/>
            <a:ext cx="352269" cy="74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172136" y="3285344"/>
            <a:ext cx="2950565" cy="33802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Profiler-frontend Process</a:t>
            </a:r>
          </a:p>
          <a:p>
            <a:pPr algn="ctr"/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98957" y="4994224"/>
            <a:ext cx="352269" cy="74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17435" y="4959247"/>
            <a:ext cx="352269" cy="74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868649" y="4467069"/>
            <a:ext cx="1783830" cy="936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Inter-process</a:t>
            </a:r>
          </a:p>
          <a:p>
            <a:pPr algn="ctr"/>
            <a:r>
              <a:rPr lang="en-US" dirty="0" smtClean="0"/>
              <a:t>communication</a:t>
            </a:r>
          </a:p>
          <a:p>
            <a:pPr algn="ctr"/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49521" y="3874957"/>
            <a:ext cx="257081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Profiler attached</a:t>
            </a:r>
          </a:p>
          <a:p>
            <a:r>
              <a:rPr lang="en-US" dirty="0" smtClean="0"/>
              <a:t>Thread created</a:t>
            </a:r>
          </a:p>
          <a:p>
            <a:r>
              <a:rPr lang="en-US" dirty="0" smtClean="0"/>
              <a:t>Method JIT compiled</a:t>
            </a:r>
          </a:p>
          <a:p>
            <a:r>
              <a:rPr lang="en-US" dirty="0" smtClean="0"/>
              <a:t>Method called</a:t>
            </a:r>
          </a:p>
          <a:p>
            <a:r>
              <a:rPr lang="en-US" dirty="0" smtClean="0"/>
              <a:t>Object allocated</a:t>
            </a:r>
          </a:p>
          <a:p>
            <a:r>
              <a:rPr lang="en-US" dirty="0" smtClean="0"/>
              <a:t>GC started</a:t>
            </a:r>
          </a:p>
          <a:p>
            <a:r>
              <a:rPr lang="en-US" dirty="0" smtClean="0"/>
              <a:t>GC ended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execution of .NET programs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Sadly, profilers can not be implemented within managed code or call any managed code of the same process…</a:t>
            </a:r>
          </a:p>
          <a:p>
            <a:r>
              <a:rPr lang="en-US" b="1" dirty="0" smtClean="0"/>
              <a:t>Question</a:t>
            </a:r>
            <a:r>
              <a:rPr lang="en-US" dirty="0" smtClean="0"/>
              <a:t>: Why is this restriction necessary?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execution of .NET programs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342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Generally, undefined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Due to this reason:</a:t>
            </a:r>
          </a:p>
          <a:p>
            <a:pPr lvl="1"/>
            <a:r>
              <a:rPr lang="en-US" b="1" dirty="0" smtClean="0"/>
              <a:t>Separate analysis process</a:t>
            </a:r>
            <a:endParaRPr lang="en-US" dirty="0" smtClean="0"/>
          </a:p>
          <a:p>
            <a:pPr lvl="1"/>
            <a:r>
              <a:rPr lang="en-US" dirty="0" smtClean="0"/>
              <a:t>Memory/code not shared</a:t>
            </a:r>
          </a:p>
          <a:p>
            <a:pPr lvl="1"/>
            <a:r>
              <a:rPr lang="en-US" dirty="0" smtClean="0"/>
              <a:t>Profilers implemented in object-oriented </a:t>
            </a:r>
            <a:r>
              <a:rPr lang="en-US" b="1" dirty="0" smtClean="0"/>
              <a:t>native languages</a:t>
            </a:r>
            <a:r>
              <a:rPr lang="en-US" dirty="0" smtClean="0"/>
              <a:t> (C++, Rust, Object Pascal…)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1" name="Picture 3" descr="C:\Users\Work\Desktop\ManagedProfiler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3647" y="1866275"/>
            <a:ext cx="6733344" cy="45420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Utility: </a:t>
            </a:r>
            <a:r>
              <a:rPr lang="en-US" dirty="0" err="1" smtClean="0"/>
              <a:t>CodeTrack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standalone and extendable profiler</a:t>
            </a:r>
          </a:p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.NET Framework</a:t>
            </a:r>
          </a:p>
          <a:p>
            <a:pPr lvl="1"/>
            <a:r>
              <a:rPr lang="en-US" dirty="0" smtClean="0"/>
              <a:t>.NET Core</a:t>
            </a:r>
          </a:p>
          <a:p>
            <a:pPr lvl="1"/>
            <a:r>
              <a:rPr lang="en-US" dirty="0" smtClean="0"/>
              <a:t>IIS hosted applications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Code execution analysis</a:t>
            </a:r>
          </a:p>
          <a:p>
            <a:r>
              <a:rPr lang="en-US" dirty="0" smtClean="0"/>
              <a:t>Better than VS Profiler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Work\Desktop\logo_rocket_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3075" y="104932"/>
            <a:ext cx="1296647" cy="1296647"/>
          </a:xfrm>
          <a:prstGeom prst="rect">
            <a:avLst/>
          </a:prstGeom>
          <a:noFill/>
        </p:spPr>
      </p:pic>
      <p:pic>
        <p:nvPicPr>
          <p:cNvPr id="1028" name="Picture 4" descr="C:\Users\Work\Desktop\analyze_flame_perthre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9082" y="2338421"/>
            <a:ext cx="6885991" cy="4422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#5: </a:t>
            </a:r>
            <a:r>
              <a:rPr lang="en-US" dirty="0" smtClean="0"/>
              <a:t>Simple Profiler</a:t>
            </a:r>
            <a:br>
              <a:rPr lang="en-US" dirty="0" smtClean="0"/>
            </a:br>
            <a:r>
              <a:rPr lang="en-US" dirty="0" smtClean="0"/>
              <a:t>Unmanaged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b="1" dirty="0" err="1" smtClean="0"/>
              <a:t>ICorProfilerCallback</a:t>
            </a:r>
            <a:r>
              <a:rPr lang="en-US" dirty="0" smtClean="0"/>
              <a:t>*</a:t>
            </a:r>
          </a:p>
          <a:p>
            <a:r>
              <a:rPr lang="en-US" dirty="0" smtClean="0"/>
              <a:t>Override callbacks as required by a specific analysis</a:t>
            </a:r>
          </a:p>
        </p:txBody>
      </p:sp>
      <p:pic>
        <p:nvPicPr>
          <p:cNvPr id="1026" name="Picture 2" descr="C:\Users\Work\Desktop\200px-ISO_C++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781" y="78508"/>
            <a:ext cx="1189613" cy="1338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IL Rewriting</a:t>
            </a:r>
            <a:br>
              <a:rPr lang="en-US" dirty="0" smtClean="0"/>
            </a:br>
            <a:r>
              <a:rPr lang="en-US" dirty="0" smtClean="0"/>
              <a:t>Dynamic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CoreCLR</a:t>
            </a:r>
            <a:r>
              <a:rPr lang="en-US" dirty="0" smtClean="0"/>
              <a:t> issues callback </a:t>
            </a:r>
            <a:r>
              <a:rPr lang="en-US" b="1" dirty="0" err="1" smtClean="0"/>
              <a:t>JITCompilationStarted</a:t>
            </a:r>
            <a:endParaRPr lang="en-US" b="1" dirty="0" smtClean="0"/>
          </a:p>
          <a:p>
            <a:r>
              <a:rPr lang="en-US" dirty="0" smtClean="0"/>
              <a:t>Resolve </a:t>
            </a:r>
            <a:r>
              <a:rPr lang="en-US" b="1" dirty="0" err="1" smtClean="0"/>
              <a:t>FunctionID</a:t>
            </a:r>
            <a:r>
              <a:rPr lang="en-US" dirty="0" smtClean="0"/>
              <a:t> to </a:t>
            </a:r>
            <a:r>
              <a:rPr lang="en-US" b="1" dirty="0" err="1" smtClean="0"/>
              <a:t>mdMethodDef</a:t>
            </a:r>
            <a:r>
              <a:rPr lang="en-US" dirty="0" smtClean="0"/>
              <a:t> (metadata token)</a:t>
            </a:r>
          </a:p>
          <a:p>
            <a:r>
              <a:rPr lang="en-US" dirty="0" smtClean="0"/>
              <a:t>Obtain information about the method definition (signature, RVA…)</a:t>
            </a:r>
          </a:p>
          <a:p>
            <a:r>
              <a:rPr lang="en-US" dirty="0" smtClean="0"/>
              <a:t>Rewrite IL of the method</a:t>
            </a:r>
          </a:p>
          <a:p>
            <a:r>
              <a:rPr lang="en-US" dirty="0" smtClean="0"/>
              <a:t>Set new method implementation</a:t>
            </a:r>
            <a:endParaRPr lang="en-US" dirty="0" smtClean="0"/>
          </a:p>
          <a:p>
            <a:r>
              <a:rPr lang="en-US" dirty="0" smtClean="0"/>
              <a:t>Return and let JIT compile rewritten method</a:t>
            </a:r>
          </a:p>
          <a:p>
            <a:endParaRPr lang="en-US" dirty="0" smtClean="0"/>
          </a:p>
          <a:p>
            <a:r>
              <a:rPr lang="en-US" dirty="0" smtClean="0"/>
              <a:t>Ugh that’s a lot of steps… but I promise it is going to be fun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#6: Another Evil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guess what will be the output of the following program…</a:t>
            </a:r>
          </a:p>
          <a:p>
            <a:endParaRPr lang="en-US" dirty="0" smtClean="0"/>
          </a:p>
          <a:p>
            <a:r>
              <a:rPr lang="en-US" dirty="0" smtClean="0"/>
              <a:t>We are going to execute a regular </a:t>
            </a:r>
            <a:r>
              <a:rPr lang="en-US" b="1" dirty="0" smtClean="0"/>
              <a:t>HelloWorld.dll</a:t>
            </a:r>
            <a:r>
              <a:rPr lang="en-US" dirty="0" smtClean="0"/>
              <a:t> using the following scripts: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9273" y="4881522"/>
            <a:ext cx="986352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SET </a:t>
            </a:r>
            <a:r>
              <a:rPr lang="en-US" b="1" dirty="0" smtClean="0">
                <a:latin typeface="Consolas" pitchFamily="49" charset="0"/>
              </a:rPr>
              <a:t>CORECLR_PROFILER</a:t>
            </a:r>
            <a:r>
              <a:rPr lang="en-US" dirty="0" smtClean="0">
                <a:latin typeface="Consolas" pitchFamily="49" charset="0"/>
              </a:rPr>
              <a:t>={cf0d821e-299b-5307-a3d8-b283c03916dd}</a:t>
            </a:r>
          </a:p>
          <a:p>
            <a:r>
              <a:rPr lang="en-US" dirty="0" smtClean="0">
                <a:latin typeface="Consolas" pitchFamily="49" charset="0"/>
              </a:rPr>
              <a:t>SET </a:t>
            </a:r>
            <a:r>
              <a:rPr lang="en-US" b="1" dirty="0" smtClean="0">
                <a:latin typeface="Consolas" pitchFamily="49" charset="0"/>
              </a:rPr>
              <a:t>CORECLR_ENABLE_PROFILING</a:t>
            </a:r>
            <a:r>
              <a:rPr lang="en-US" dirty="0" smtClean="0">
                <a:latin typeface="Consolas" pitchFamily="49" charset="0"/>
              </a:rPr>
              <a:t>=1</a:t>
            </a:r>
          </a:p>
          <a:p>
            <a:r>
              <a:rPr lang="en-US" dirty="0" smtClean="0">
                <a:latin typeface="Consolas" pitchFamily="49" charset="0"/>
              </a:rPr>
              <a:t>SET </a:t>
            </a:r>
            <a:r>
              <a:rPr lang="en-US" b="1" dirty="0" smtClean="0">
                <a:latin typeface="Consolas" pitchFamily="49" charset="0"/>
              </a:rPr>
              <a:t>CORECLR_PROFILER_PATH</a:t>
            </a:r>
            <a:r>
              <a:rPr lang="en-US" dirty="0" smtClean="0">
                <a:latin typeface="Consolas" pitchFamily="49" charset="0"/>
              </a:rPr>
              <a:t>=D:\WorkspaceBiz\SampleProfiler\ClrProfiler.dll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dotnet</a:t>
            </a:r>
            <a:r>
              <a:rPr lang="en-US" dirty="0" smtClean="0">
                <a:latin typeface="Consolas" pitchFamily="49" charset="0"/>
              </a:rPr>
              <a:t> ./HelloWorld.dll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901" y="3988893"/>
            <a:ext cx="98635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dotnet</a:t>
            </a:r>
            <a:r>
              <a:rPr lang="en-US" dirty="0" smtClean="0">
                <a:latin typeface="Consolas" pitchFamily="49" charset="0"/>
              </a:rPr>
              <a:t> ./HelloWorld.dll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ork\Desktop\1_UtlEafDhb9EzAzRYl7P5k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6432" y="3988761"/>
            <a:ext cx="3651329" cy="18256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Infrastructure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specification proposed by Microsoft</a:t>
            </a:r>
          </a:p>
          <a:p>
            <a:pPr lvl="1"/>
            <a:r>
              <a:rPr lang="en-US" b="1" dirty="0" smtClean="0"/>
              <a:t>ECMA-335</a:t>
            </a:r>
            <a:r>
              <a:rPr lang="en-US" dirty="0" smtClean="0"/>
              <a:t> (6</a:t>
            </a:r>
            <a:r>
              <a:rPr lang="en-US" baseline="30000" dirty="0" smtClean="0"/>
              <a:t>th</a:t>
            </a:r>
            <a:r>
              <a:rPr lang="en-US" dirty="0" smtClean="0"/>
              <a:t> edition from June 2012) </a:t>
            </a:r>
          </a:p>
          <a:p>
            <a:pPr lvl="1"/>
            <a:r>
              <a:rPr lang="en-US" b="1" dirty="0" smtClean="0"/>
              <a:t>Implementations</a:t>
            </a:r>
            <a:r>
              <a:rPr lang="en-US" dirty="0" smtClean="0"/>
              <a:t>: .NET Core, .NET Framework, Mono…</a:t>
            </a:r>
            <a:endParaRPr lang="en-US" b="1" dirty="0" smtClean="0"/>
          </a:p>
          <a:p>
            <a:r>
              <a:rPr lang="en-US" dirty="0" smtClean="0"/>
              <a:t>We are mainly interested in the </a:t>
            </a:r>
            <a:r>
              <a:rPr lang="en-US" b="1" dirty="0" smtClean="0"/>
              <a:t>virtual execution system</a:t>
            </a:r>
            <a:r>
              <a:rPr lang="en-US" dirty="0" smtClean="0"/>
              <a:t> (VES)</a:t>
            </a:r>
            <a:br>
              <a:rPr lang="en-US" dirty="0" smtClean="0"/>
            </a:br>
            <a:r>
              <a:rPr lang="en-US" dirty="0" smtClean="0"/>
              <a:t>and the </a:t>
            </a:r>
            <a:r>
              <a:rPr lang="en-US" b="1" dirty="0" smtClean="0"/>
              <a:t>common intermediate language</a:t>
            </a:r>
            <a:r>
              <a:rPr lang="en-US" dirty="0" smtClean="0"/>
              <a:t> (CIL)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Main features of the </a:t>
            </a:r>
            <a:r>
              <a:rPr lang="en-US" b="1" dirty="0" err="1" smtClean="0"/>
              <a:t>CoreCLR</a:t>
            </a:r>
            <a:r>
              <a:rPr lang="en-US" b="1" dirty="0" smtClean="0"/>
              <a:t> </a:t>
            </a:r>
            <a:r>
              <a:rPr lang="en-US" dirty="0" smtClean="0"/>
              <a:t>(VES for .NET Core):</a:t>
            </a:r>
          </a:p>
          <a:p>
            <a:pPr lvl="1"/>
            <a:r>
              <a:rPr lang="en-US" b="1" dirty="0" smtClean="0"/>
              <a:t>Garbage collection</a:t>
            </a:r>
            <a:r>
              <a:rPr lang="en-US" dirty="0" smtClean="0"/>
              <a:t>: mark &amp; sweep with generational heuristic</a:t>
            </a:r>
            <a:endParaRPr lang="en-US" b="1" dirty="0" smtClean="0"/>
          </a:p>
          <a:p>
            <a:pPr lvl="1"/>
            <a:r>
              <a:rPr lang="en-US" b="1" dirty="0" smtClean="0"/>
              <a:t>Safety</a:t>
            </a:r>
            <a:r>
              <a:rPr lang="en-US" dirty="0" smtClean="0"/>
              <a:t>: verifiable code (memory safety + type safety)</a:t>
            </a:r>
          </a:p>
          <a:p>
            <a:pPr lvl="1"/>
            <a:r>
              <a:rPr lang="en-US" b="1" dirty="0" smtClean="0"/>
              <a:t>High-level languages</a:t>
            </a:r>
            <a:r>
              <a:rPr lang="en-US" dirty="0" smtClean="0"/>
              <a:t>: C#, F#, VB.NET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#7: Dynamic Analysis for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 API provides </a:t>
            </a:r>
            <a:r>
              <a:rPr lang="en-US" b="1" dirty="0" smtClean="0"/>
              <a:t>precise information</a:t>
            </a:r>
            <a:r>
              <a:rPr lang="en-US" dirty="0" smtClean="0"/>
              <a:t> about execution of analyzed .NET programs</a:t>
            </a:r>
          </a:p>
          <a:p>
            <a:r>
              <a:rPr lang="en-US" dirty="0" smtClean="0"/>
              <a:t>We always analyze a </a:t>
            </a:r>
            <a:r>
              <a:rPr lang="en-US" b="1" dirty="0" smtClean="0"/>
              <a:t>single execution path</a:t>
            </a:r>
          </a:p>
          <a:p>
            <a:pPr lvl="1"/>
            <a:r>
              <a:rPr lang="en-US" dirty="0" smtClean="0"/>
              <a:t>The path is determined by the subject program / given test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We also get full information about </a:t>
            </a:r>
            <a:r>
              <a:rPr lang="en-US" b="1" dirty="0" smtClean="0"/>
              <a:t>threading</a:t>
            </a:r>
            <a:r>
              <a:rPr lang="en-US" dirty="0" smtClean="0"/>
              <a:t>, compared to static analysis or discontinued .NET Code Contracts</a:t>
            </a:r>
          </a:p>
          <a:p>
            <a:endParaRPr lang="en-US" dirty="0" smtClean="0"/>
          </a:p>
          <a:p>
            <a:r>
              <a:rPr lang="en-US" b="1" dirty="0" smtClean="0"/>
              <a:t>Question</a:t>
            </a:r>
            <a:r>
              <a:rPr lang="en-US" dirty="0" smtClean="0"/>
              <a:t>: Can we use this information to search for bugs?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CoreCLR</a:t>
            </a:r>
            <a:r>
              <a:rPr lang="en-US" dirty="0" smtClean="0"/>
              <a:t> is a </a:t>
            </a:r>
            <a:r>
              <a:rPr lang="en-US" b="1" dirty="0" smtClean="0"/>
              <a:t>powerful and modern </a:t>
            </a:r>
            <a:r>
              <a:rPr lang="en-US" b="1" dirty="0" smtClean="0"/>
              <a:t>runtime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generate new and rewrite existing code</a:t>
            </a:r>
            <a:r>
              <a:rPr lang="en-US" dirty="0" smtClean="0"/>
              <a:t> for .NET programs</a:t>
            </a:r>
          </a:p>
          <a:p>
            <a:pPr lvl="1"/>
            <a:r>
              <a:rPr lang="en-US" dirty="0" smtClean="0"/>
              <a:t>It does not need to be hard with the right tooling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can </a:t>
            </a:r>
            <a:r>
              <a:rPr lang="en-US" b="1" dirty="0" smtClean="0">
                <a:sym typeface="Wingdings" pitchFamily="2" charset="2"/>
              </a:rPr>
              <a:t>build powerful tools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Static / dynamic analysis and aspect-weaving frameworks!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Recommended</a:t>
            </a:r>
            <a:r>
              <a:rPr lang="en-US" dirty="0" smtClean="0"/>
              <a:t>: The Book of the Runtime: </a:t>
            </a:r>
            <a:r>
              <a:rPr lang="en-US" dirty="0" smtClean="0">
                <a:hlinkClick r:id="rId3"/>
              </a:rPr>
              <a:t>https://github.com/dotnet/runtime/blob/master/docs/design/coreclr/botr/README.md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DnSpy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https://github.com/0xd4d/dnSpy</a:t>
            </a:r>
            <a:endParaRPr lang="en-US" dirty="0" smtClean="0"/>
          </a:p>
          <a:p>
            <a:r>
              <a:rPr lang="en-US" dirty="0" err="1" smtClean="0"/>
              <a:t>Dnlib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https://github.com/0xd4d/dnlib</a:t>
            </a:r>
            <a:endParaRPr lang="en-US" dirty="0" smtClean="0"/>
          </a:p>
          <a:p>
            <a:r>
              <a:rPr lang="en-US" dirty="0" err="1" smtClean="0"/>
              <a:t>Mono.Cecil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https://github.com/jbevain/cecil</a:t>
            </a:r>
            <a:endParaRPr lang="en-US" dirty="0" smtClean="0"/>
          </a:p>
          <a:p>
            <a:r>
              <a:rPr lang="en-US" dirty="0" err="1" smtClean="0"/>
              <a:t>SharpLab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https://sharplab.io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Pro .NET Memory Management by </a:t>
            </a:r>
            <a:r>
              <a:rPr lang="en-US" dirty="0" err="1" smtClean="0"/>
              <a:t>Konrad</a:t>
            </a:r>
            <a:r>
              <a:rPr lang="en-US" dirty="0" smtClean="0"/>
              <a:t> </a:t>
            </a:r>
            <a:r>
              <a:rPr lang="en-US" dirty="0" err="1" smtClean="0"/>
              <a:t>Kokosa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a .NET Program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4191" y="1882065"/>
            <a:ext cx="3941685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</a:rPr>
              <a:t> Method()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Sum(3, 26);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b)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return a + b;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6792" y="4742156"/>
            <a:ext cx="3931327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accent6"/>
                </a:solidFill>
              </a:rPr>
              <a:t>// Method body of Program::Sum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IL_0000: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</a:rPr>
              <a:t>ldarg.1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IL_0001: </a:t>
            </a:r>
            <a:r>
              <a:rPr lang="it-IT" dirty="0" smtClean="0">
                <a:latin typeface="Consolas" pitchFamily="49" charset="0"/>
              </a:rPr>
              <a:t>ldarg.2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IL_0002: </a:t>
            </a:r>
            <a:r>
              <a:rPr lang="it-IT" dirty="0" smtClean="0">
                <a:latin typeface="Consolas" pitchFamily="49" charset="0"/>
              </a:rPr>
              <a:t>add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IL_0003: </a:t>
            </a:r>
            <a:r>
              <a:rPr lang="it-IT" dirty="0" smtClean="0">
                <a:latin typeface="Consolas" pitchFamily="49" charset="0"/>
              </a:rPr>
              <a:t>ret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9128" y="3587155"/>
          <a:ext cx="986406" cy="186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406"/>
              </a:tblGrid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186" y="5530787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Evaluation stack</a:t>
            </a:r>
            <a:endParaRPr lang="en-US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83027" cy="4351338"/>
          </a:xfrm>
        </p:spPr>
        <p:txBody>
          <a:bodyPr/>
          <a:lstStyle/>
          <a:p>
            <a:r>
              <a:rPr lang="en-US" dirty="0" smtClean="0"/>
              <a:t>.NET programs are compiled into </a:t>
            </a:r>
            <a:r>
              <a:rPr lang="en-US" dirty="0" err="1" smtClean="0"/>
              <a:t>bytecode</a:t>
            </a:r>
            <a:r>
              <a:rPr lang="en-US" dirty="0" smtClean="0"/>
              <a:t> (CIL) against an abstract </a:t>
            </a:r>
            <a:r>
              <a:rPr lang="en-US" b="1" dirty="0" smtClean="0"/>
              <a:t>stack machine</a:t>
            </a:r>
          </a:p>
          <a:p>
            <a:r>
              <a:rPr lang="en-US" b="1" dirty="0" smtClean="0"/>
              <a:t>Abstract</a:t>
            </a:r>
            <a:r>
              <a:rPr lang="en-US" dirty="0" smtClean="0"/>
              <a:t> means there is HW implementation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a .NET Program (2)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9128" y="3587155"/>
          <a:ext cx="986406" cy="186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406"/>
              </a:tblGrid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186" y="5530787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Evaluation stack</a:t>
            </a:r>
            <a:endParaRPr lang="en-US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83027" cy="4351338"/>
          </a:xfrm>
        </p:spPr>
        <p:txBody>
          <a:bodyPr/>
          <a:lstStyle/>
          <a:p>
            <a:r>
              <a:rPr lang="en-US" dirty="0" smtClean="0"/>
              <a:t>.NET programs are compiled into </a:t>
            </a:r>
            <a:r>
              <a:rPr lang="en-US" dirty="0" err="1" smtClean="0"/>
              <a:t>bytecode</a:t>
            </a:r>
            <a:r>
              <a:rPr lang="en-US" dirty="0" smtClean="0"/>
              <a:t> (CIL) against an abstract </a:t>
            </a:r>
            <a:r>
              <a:rPr lang="en-US" b="1" dirty="0" smtClean="0"/>
              <a:t>stack machine</a:t>
            </a:r>
          </a:p>
          <a:p>
            <a:r>
              <a:rPr lang="en-US" b="1" dirty="0" smtClean="0"/>
              <a:t>Abstract</a:t>
            </a:r>
            <a:r>
              <a:rPr lang="en-US" dirty="0" smtClean="0"/>
              <a:t> means there is HW implementation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06792" y="4742156"/>
            <a:ext cx="3931327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accent6"/>
                </a:solidFill>
              </a:rPr>
              <a:t>// Method body of Program::Sum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IL_0000: </a:t>
            </a:r>
            <a:r>
              <a:rPr lang="it-IT" dirty="0" smtClean="0">
                <a:latin typeface="Consolas" pitchFamily="49" charset="0"/>
              </a:rPr>
              <a:t>ldarg.1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IL_0001: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</a:rPr>
              <a:t>ldarg.2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IL_0002: </a:t>
            </a:r>
            <a:r>
              <a:rPr lang="it-IT" dirty="0" smtClean="0">
                <a:latin typeface="Consolas" pitchFamily="49" charset="0"/>
              </a:rPr>
              <a:t>add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IL_0003: </a:t>
            </a:r>
            <a:r>
              <a:rPr lang="it-IT" dirty="0" smtClean="0">
                <a:latin typeface="Consolas" pitchFamily="49" charset="0"/>
              </a:rPr>
              <a:t>ret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4191" y="1882065"/>
            <a:ext cx="3941685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</a:rPr>
              <a:t> Method()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Sum(3, 26);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b)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return a + b;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a .NET Program (3)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9128" y="3587155"/>
          <a:ext cx="986406" cy="186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406"/>
              </a:tblGrid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186" y="5530787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Evaluation stack</a:t>
            </a:r>
            <a:endParaRPr lang="en-US" sz="24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83027" cy="4351338"/>
          </a:xfrm>
        </p:spPr>
        <p:txBody>
          <a:bodyPr/>
          <a:lstStyle/>
          <a:p>
            <a:r>
              <a:rPr lang="en-US" dirty="0" smtClean="0"/>
              <a:t>.NET programs are compiled into </a:t>
            </a:r>
            <a:r>
              <a:rPr lang="en-US" dirty="0" err="1" smtClean="0"/>
              <a:t>bytecode</a:t>
            </a:r>
            <a:r>
              <a:rPr lang="en-US" dirty="0" smtClean="0"/>
              <a:t> (CIL) against an abstract </a:t>
            </a:r>
            <a:r>
              <a:rPr lang="en-US" b="1" dirty="0" smtClean="0"/>
              <a:t>stack machine</a:t>
            </a:r>
          </a:p>
          <a:p>
            <a:r>
              <a:rPr lang="en-US" b="1" dirty="0" smtClean="0"/>
              <a:t>Abstract</a:t>
            </a:r>
            <a:r>
              <a:rPr lang="en-US" dirty="0" smtClean="0"/>
              <a:t> means there is HW implementation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06792" y="4742156"/>
            <a:ext cx="3931327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accent6"/>
                </a:solidFill>
              </a:rPr>
              <a:t>// Method body of Program::Sum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IL_0000: </a:t>
            </a:r>
            <a:r>
              <a:rPr lang="it-IT" dirty="0" smtClean="0">
                <a:latin typeface="Consolas" pitchFamily="49" charset="0"/>
              </a:rPr>
              <a:t>ldarg.1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IL_0001: </a:t>
            </a:r>
            <a:r>
              <a:rPr lang="it-IT" dirty="0" smtClean="0">
                <a:latin typeface="Consolas" pitchFamily="49" charset="0"/>
              </a:rPr>
              <a:t>ldarg.2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IL_0002: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</a:rPr>
              <a:t>add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IL_0003: </a:t>
            </a:r>
            <a:r>
              <a:rPr lang="it-IT" dirty="0" smtClean="0">
                <a:latin typeface="Consolas" pitchFamily="49" charset="0"/>
              </a:rPr>
              <a:t>ret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4191" y="1882065"/>
            <a:ext cx="3941685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</a:rPr>
              <a:t> Method()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Sum(3, 26);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b)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return a + b;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a .NET Program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83027" cy="4351338"/>
          </a:xfrm>
        </p:spPr>
        <p:txBody>
          <a:bodyPr/>
          <a:lstStyle/>
          <a:p>
            <a:r>
              <a:rPr lang="en-US" dirty="0" smtClean="0"/>
              <a:t>.NET programs are compiled into </a:t>
            </a:r>
            <a:r>
              <a:rPr lang="en-US" dirty="0" err="1" smtClean="0"/>
              <a:t>bytecode</a:t>
            </a:r>
            <a:r>
              <a:rPr lang="en-US" dirty="0" smtClean="0"/>
              <a:t> (CIL) against an abstract </a:t>
            </a:r>
            <a:r>
              <a:rPr lang="en-US" b="1" dirty="0" smtClean="0"/>
              <a:t>stack machine</a:t>
            </a:r>
          </a:p>
          <a:p>
            <a:r>
              <a:rPr lang="en-US" b="1" dirty="0" smtClean="0"/>
              <a:t>Abstract</a:t>
            </a:r>
            <a:r>
              <a:rPr lang="en-US" dirty="0" smtClean="0"/>
              <a:t> means there is HW implementation</a:t>
            </a:r>
          </a:p>
          <a:p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9128" y="3587155"/>
          <a:ext cx="986406" cy="186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406"/>
              </a:tblGrid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186" y="5530787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Evaluation stack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6792" y="4742156"/>
            <a:ext cx="3931327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accent6"/>
                </a:solidFill>
              </a:rPr>
              <a:t>// Method body of Program::Sum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IL_0000: </a:t>
            </a:r>
            <a:r>
              <a:rPr lang="it-IT" dirty="0" smtClean="0">
                <a:latin typeface="Consolas" pitchFamily="49" charset="0"/>
              </a:rPr>
              <a:t>ldarg.1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IL_0001: </a:t>
            </a:r>
            <a:r>
              <a:rPr lang="it-IT" dirty="0" smtClean="0">
                <a:latin typeface="Consolas" pitchFamily="49" charset="0"/>
              </a:rPr>
              <a:t>ldarg.2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IL_0002: </a:t>
            </a:r>
            <a:r>
              <a:rPr lang="it-IT" dirty="0" smtClean="0">
                <a:latin typeface="Consolas" pitchFamily="49" charset="0"/>
              </a:rPr>
              <a:t>add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IL_0003: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</a:rPr>
              <a:t>ret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00654" y="3728621"/>
            <a:ext cx="4351536" cy="237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The last item on the stack is the return value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How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this translated to the native code?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F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4191" y="1882065"/>
            <a:ext cx="3941685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</a:rPr>
              <a:t> Method()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Sum(3, 26);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b)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return a + b;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a .NET Program (5)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150" y="4963202"/>
            <a:ext cx="392096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6"/>
                </a:solidFill>
              </a:rPr>
              <a:t>// RyuJIT of .NET Core 3.1 for AMD64</a:t>
            </a:r>
          </a:p>
          <a:p>
            <a:r>
              <a:rPr lang="it-IT" dirty="0" smtClean="0">
                <a:solidFill>
                  <a:schemeClr val="accent6"/>
                </a:solidFill>
              </a:rPr>
              <a:t>// Generated in Release mode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L0000: </a:t>
            </a:r>
            <a:r>
              <a:rPr lang="it-IT" dirty="0" smtClean="0">
                <a:latin typeface="Consolas" pitchFamily="49" charset="0"/>
              </a:rPr>
              <a:t>lea eax, [rdx+r8]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L0004: </a:t>
            </a:r>
            <a:r>
              <a:rPr lang="it-IT" dirty="0" smtClean="0">
                <a:latin typeface="Consolas" pitchFamily="49" charset="0"/>
              </a:rPr>
              <a:t>ret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83027" cy="4351338"/>
          </a:xfrm>
        </p:spPr>
        <p:txBody>
          <a:bodyPr/>
          <a:lstStyle/>
          <a:p>
            <a:r>
              <a:rPr lang="en-US" dirty="0" smtClean="0"/>
              <a:t>.NET programs are compiled against an abstract </a:t>
            </a:r>
            <a:r>
              <a:rPr lang="en-US" b="1" dirty="0" smtClean="0"/>
              <a:t>stack machine</a:t>
            </a:r>
          </a:p>
          <a:p>
            <a:r>
              <a:rPr lang="en-US" b="1" dirty="0" smtClean="0"/>
              <a:t>Abstract</a:t>
            </a:r>
            <a:r>
              <a:rPr lang="en-US" dirty="0" smtClean="0"/>
              <a:t> means there is HW implementation</a:t>
            </a:r>
          </a:p>
          <a:p>
            <a:endParaRPr lang="en-US" b="1" dirty="0" smtClean="0"/>
          </a:p>
          <a:p>
            <a:r>
              <a:rPr lang="en-US" b="1" dirty="0" err="1" smtClean="0"/>
              <a:t>Bytecode</a:t>
            </a:r>
            <a:r>
              <a:rPr lang="en-US" dirty="0" smtClean="0"/>
              <a:t> is compiled to native code using the JIT compiler</a:t>
            </a:r>
          </a:p>
          <a:p>
            <a:pPr lvl="1"/>
            <a:r>
              <a:rPr lang="en-US" dirty="0" smtClean="0"/>
              <a:t>Alternatively, we can create a native image using either </a:t>
            </a:r>
            <a:r>
              <a:rPr lang="en-US" dirty="0" err="1" smtClean="0"/>
              <a:t>CrossGen</a:t>
            </a:r>
            <a:r>
              <a:rPr lang="en-US" dirty="0" smtClean="0"/>
              <a:t> or </a:t>
            </a:r>
            <a:r>
              <a:rPr lang="en-US" dirty="0" err="1" smtClean="0"/>
              <a:t>CoreRT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CoreCLR</a:t>
            </a:r>
            <a:r>
              <a:rPr lang="en-US" dirty="0" smtClean="0"/>
              <a:t> always prefers execution of native images compared to JIT-compiling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5670" y="3271723"/>
            <a:ext cx="39313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IL_0000: </a:t>
            </a:r>
            <a:r>
              <a:rPr lang="it-IT" dirty="0" smtClean="0">
                <a:latin typeface="Consolas" pitchFamily="49" charset="0"/>
              </a:rPr>
              <a:t>ldarg.1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IL_0001: </a:t>
            </a:r>
            <a:r>
              <a:rPr lang="it-IT" dirty="0" smtClean="0">
                <a:latin typeface="Consolas" pitchFamily="49" charset="0"/>
              </a:rPr>
              <a:t>ldarg.2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IL_0002: </a:t>
            </a:r>
            <a:r>
              <a:rPr lang="it-IT" dirty="0" smtClean="0">
                <a:latin typeface="Consolas" pitchFamily="49" charset="0"/>
              </a:rPr>
              <a:t>add</a:t>
            </a:r>
          </a:p>
          <a:p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</a:rPr>
              <a:t>IL_0003: </a:t>
            </a:r>
            <a:r>
              <a:rPr lang="it-IT" dirty="0" smtClean="0">
                <a:latin typeface="Consolas" pitchFamily="49" charset="0"/>
              </a:rPr>
              <a:t>ret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3069" y="1713390"/>
            <a:ext cx="39416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b) 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 a + b;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IL Generation /w </a:t>
            </a:r>
            <a:r>
              <a:rPr lang="en-US" dirty="0" err="1" smtClean="0"/>
              <a:t>Mono.Cecil</a:t>
            </a:r>
            <a:r>
              <a:rPr lang="en-US" dirty="0" smtClean="0"/>
              <a:t> / </a:t>
            </a:r>
            <a:r>
              <a:rPr lang="en-US" dirty="0" err="1" smtClean="0"/>
              <a:t>Dnlib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Both are well-tested and used libraries for IL generation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err="1" smtClean="0"/>
              <a:t>Mono.Cecil</a:t>
            </a:r>
            <a:r>
              <a:rPr lang="en-US" dirty="0" smtClean="0"/>
              <a:t> has better documentation and more active community</a:t>
            </a:r>
          </a:p>
          <a:p>
            <a:pPr fontAlgn="base"/>
            <a:r>
              <a:rPr lang="en-US" b="1" dirty="0" err="1" smtClean="0"/>
              <a:t>Dnlib</a:t>
            </a:r>
            <a:r>
              <a:rPr lang="en-US" dirty="0" smtClean="0"/>
              <a:t> has more features</a:t>
            </a:r>
          </a:p>
          <a:p>
            <a:pPr lvl="1" fontAlgn="base"/>
            <a:r>
              <a:rPr lang="en-US" dirty="0" smtClean="0"/>
              <a:t>Supports also mixed-mode assemblies</a:t>
            </a:r>
          </a:p>
          <a:p>
            <a:pPr lvl="1" fontAlgn="base"/>
            <a:r>
              <a:rPr lang="en-US" dirty="0" smtClean="0"/>
              <a:t>Supports even constructs that do not strictly follow ECMA-335 specification</a:t>
            </a:r>
          </a:p>
          <a:p>
            <a:pPr lvl="1" fontAlgn="base"/>
            <a:r>
              <a:rPr lang="en-US" dirty="0" smtClean="0"/>
              <a:t>Can work also with obfuscated assemblies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In this presentation, we will from now on use </a:t>
            </a:r>
            <a:r>
              <a:rPr lang="en-US" dirty="0" err="1" smtClean="0"/>
              <a:t>Dnlib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ganti - prezentace - design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F92FA42F94D4FACB1440134F38CBA" ma:contentTypeVersion="10" ma:contentTypeDescription="Create a new document." ma:contentTypeScope="" ma:versionID="d320c4a49198b757f063c6cd80f3ddc9">
  <xsd:schema xmlns:xsd="http://www.w3.org/2001/XMLSchema" xmlns:xs="http://www.w3.org/2001/XMLSchema" xmlns:p="http://schemas.microsoft.com/office/2006/metadata/properties" xmlns:ns2="de219177-7dbf-4b3a-b10c-9e182bef67ac" xmlns:ns3="de703118-1d83-4aec-8dbe-b2a62c8725d7" targetNamespace="http://schemas.microsoft.com/office/2006/metadata/properties" ma:root="true" ma:fieldsID="545466ad1cc222b05f570d8a577f41d7" ns2:_="" ns3:_="">
    <xsd:import namespace="de219177-7dbf-4b3a-b10c-9e182bef67ac"/>
    <xsd:import namespace="de703118-1d83-4aec-8dbe-b2a62c8725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19177-7dbf-4b3a-b10c-9e182bef67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03118-1d83-4aec-8dbe-b2a62c872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68D86-22BE-48CE-86AA-EEDC6CCBD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0C77A-2340-480F-A61D-3EA964A8F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219177-7dbf-4b3a-b10c-9e182bef67ac"/>
    <ds:schemaRef ds:uri="de703118-1d83-4aec-8dbe-b2a62c8725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19568C-B622-47C7-A92F-ECD8FA4F2B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de703118-1d83-4aec-8dbe-b2a62c8725d7"/>
    <ds:schemaRef ds:uri="de219177-7dbf-4b3a-b10c-9e182bef67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riganti - prezentace - design</Template>
  <TotalTime>3131</TotalTime>
  <Words>1948</Words>
  <Application>Microsoft Office PowerPoint</Application>
  <PresentationFormat>Custom</PresentationFormat>
  <Paragraphs>429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riganti - prezentace - design</vt:lpstr>
      <vt:lpstr>.NET Internals, IL Generation &amp; Code Analysis</vt:lpstr>
      <vt:lpstr>Motivation</vt:lpstr>
      <vt:lpstr>Common Language Infrastructure (CLI)</vt:lpstr>
      <vt:lpstr>Execution of a .NET Program (1)</vt:lpstr>
      <vt:lpstr>Execution of a .NET Program (2)</vt:lpstr>
      <vt:lpstr>Execution of a .NET Program (3)</vt:lpstr>
      <vt:lpstr>Execution of a .NET Program (4)</vt:lpstr>
      <vt:lpstr>Execution of a .NET Program (5)</vt:lpstr>
      <vt:lpstr>Offline IL Generation /w Mono.Cecil / Dnlib</vt:lpstr>
      <vt:lpstr>Example #1: Let’s Start with a Hello World!</vt:lpstr>
      <vt:lpstr>SharpLab</vt:lpstr>
      <vt:lpstr>Example #1: Let’s Start with a Hello World!</vt:lpstr>
      <vt:lpstr>Example #2: Simple IL Rewriting (1)</vt:lpstr>
      <vt:lpstr>Example #2: Simple IL Rewriting (2)</vt:lpstr>
      <vt:lpstr>Common Problems: InvalidProgramException?!</vt:lpstr>
      <vt:lpstr>Common Problems: ExecutionEngineException?!</vt:lpstr>
      <vt:lpstr>PEVerify and ILVerify</vt:lpstr>
      <vt:lpstr>Why is it possible to write dangerous IL?</vt:lpstr>
      <vt:lpstr>Example #3: Instruction throw Throwing non-compliant object/value</vt:lpstr>
      <vt:lpstr>Example #3: Instruction throw  Throwing non-compliant object/value</vt:lpstr>
      <vt:lpstr>Example #4: Hello World with a Twist (1)</vt:lpstr>
      <vt:lpstr>Example #4: Hello World with a Twist (2)</vt:lpstr>
      <vt:lpstr>Observing execution of .NET programs (1)</vt:lpstr>
      <vt:lpstr>Observing execution of .NET programs (2)</vt:lpstr>
      <vt:lpstr>Observing execution of .NET programs (3)</vt:lpstr>
      <vt:lpstr>Utility: CodeTrack</vt:lpstr>
      <vt:lpstr>Example #5: Simple Profiler Unmanaged implementation</vt:lpstr>
      <vt:lpstr>Online IL Rewriting Dynamic Code Generation</vt:lpstr>
      <vt:lpstr>Example #6: Another Evil Hello World</vt:lpstr>
      <vt:lpstr>Example #7: Dynamic Analysis for .NET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Tomáš Herceg (RIGANTI s.r.o.)</dc:creator>
  <cp:lastModifiedBy>Andrej Čižmárik</cp:lastModifiedBy>
  <cp:revision>299</cp:revision>
  <dcterms:created xsi:type="dcterms:W3CDTF">2018-03-30T11:21:23Z</dcterms:created>
  <dcterms:modified xsi:type="dcterms:W3CDTF">2020-11-09T22:35:07Z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0x010100C99F92FA42F94D4FACB1440134F38CBA</vt:lpwstr>
  </property>
</Properties>
</file>