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9"/>
  </p:notesMasterIdLst>
  <p:sldIdLst>
    <p:sldId id="256" r:id="rId2"/>
    <p:sldId id="257" r:id="rId3"/>
    <p:sldId id="292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9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  <a:srgbClr val="2C3E50"/>
    <a:srgbClr val="4F81BD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2" autoAdjust="0"/>
    <p:restoredTop sz="77300" autoAdjust="0"/>
  </p:normalViewPr>
  <p:slideViewPr>
    <p:cSldViewPr>
      <p:cViewPr varScale="1">
        <p:scale>
          <a:sx n="90" d="100"/>
          <a:sy n="90" d="100"/>
        </p:scale>
        <p:origin x="2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04.03.2019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04.03.2019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3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@Dybal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369d38e1-53d3-4f5c-9351-a0560162a6d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ostechies.com/derickbailey/2009/02/11/solid-development-principles-in-motivational-picture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-jokes.org/programmers-say-vs-what-they-mea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28" y="1132705"/>
            <a:ext cx="8329571" cy="1440161"/>
          </a:xfrm>
        </p:spPr>
        <p:txBody>
          <a:bodyPr/>
          <a:lstStyle/>
          <a:p>
            <a:r>
              <a:rPr lang="cs-CZ" dirty="0" err="1"/>
              <a:t>SOLIDní</a:t>
            </a:r>
            <a:r>
              <a:rPr lang="cs-CZ" dirty="0"/>
              <a:t>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3211" y="2852937"/>
            <a:ext cx="7257578" cy="171906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Martin Dybal</a:t>
            </a:r>
            <a:endParaRPr lang="cs-CZ" sz="4400" b="1" dirty="0"/>
          </a:p>
          <a:p>
            <a:r>
              <a:rPr lang="cs-CZ" i="1" dirty="0"/>
              <a:t>MV</a:t>
            </a:r>
            <a:r>
              <a:rPr lang="en-US" i="1" dirty="0"/>
              <a:t>P, MC</a:t>
            </a:r>
            <a:r>
              <a:rPr lang="cs-CZ" i="1" dirty="0"/>
              <a:t>P</a:t>
            </a:r>
            <a:endParaRPr lang="en-US" i="1" dirty="0"/>
          </a:p>
          <a:p>
            <a:r>
              <a:rPr lang="en-US" dirty="0">
                <a:hlinkClick r:id="rId2"/>
              </a:rPr>
              <a:t>martin@dybal.it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16A187-B043-4483-846D-B36FB277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– názvy metod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C37140F-57C1-427B-91A1-D984D3C8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Slovesa</a:t>
            </a:r>
          </a:p>
          <a:p>
            <a:pPr lvl="1"/>
            <a:r>
              <a:rPr lang="cs-CZ" dirty="0"/>
              <a:t>Metoda říká co vrací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Metoda říká co dělá</a:t>
            </a:r>
          </a:p>
          <a:p>
            <a:pPr lvl="1"/>
            <a:endParaRPr lang="en-US" dirty="0"/>
          </a:p>
        </p:txBody>
      </p: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062D8C12-6A7E-464E-9ACF-EFE835C1F951}"/>
              </a:ext>
            </a:extLst>
          </p:cNvPr>
          <p:cNvSpPr txBox="1">
            <a:spLocks/>
          </p:cNvSpPr>
          <p:nvPr/>
        </p:nvSpPr>
        <p:spPr>
          <a:xfrm>
            <a:off x="1047748" y="2637768"/>
            <a:ext cx="6081176" cy="524743"/>
          </a:xfrm>
          <a:prstGeom prst="rect">
            <a:avLst/>
          </a:prstGeom>
          <a:ln w="57150" cap="rnd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sk-SK" sz="24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Cell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GetFlaggedCells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sk-SK" sz="2400" dirty="0"/>
          </a:p>
        </p:txBody>
      </p:sp>
      <p:sp>
        <p:nvSpPr>
          <p:cNvPr id="5" name="Zástupný symbol obsahu 2">
            <a:extLst>
              <a:ext uri="{FF2B5EF4-FFF2-40B4-BE49-F238E27FC236}">
                <a16:creationId xmlns:a16="http://schemas.microsoft.com/office/drawing/2014/main" id="{258D667E-678A-42D1-867D-7A04E5CA527F}"/>
              </a:ext>
            </a:extLst>
          </p:cNvPr>
          <p:cNvSpPr txBox="1">
            <a:spLocks/>
          </p:cNvSpPr>
          <p:nvPr/>
        </p:nvSpPr>
        <p:spPr>
          <a:xfrm>
            <a:off x="1047748" y="3686221"/>
            <a:ext cx="6919375" cy="524743"/>
          </a:xfrm>
          <a:prstGeom prst="rect">
            <a:avLst/>
          </a:prstGeom>
          <a:ln w="57150" cap="rnd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ChangeCarCount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24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570628-B236-4B6D-8A4E-DCD6CACC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– metody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EA2ECE0-4608-487C-983F-59052775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Krátké</a:t>
            </a:r>
            <a:endParaRPr lang="sk-SK" dirty="0"/>
          </a:p>
          <a:p>
            <a:pPr lvl="1"/>
            <a:r>
              <a:rPr lang="sk-SK" dirty="0"/>
              <a:t>1 </a:t>
            </a:r>
            <a:r>
              <a:rPr lang="sk-SK" dirty="0" err="1"/>
              <a:t>činnos</a:t>
            </a:r>
            <a:r>
              <a:rPr lang="en-US" dirty="0"/>
              <a:t>t</a:t>
            </a:r>
            <a:endParaRPr lang="sk-SK" dirty="0"/>
          </a:p>
          <a:p>
            <a:pPr lvl="1"/>
            <a:r>
              <a:rPr lang="sk-SK" dirty="0"/>
              <a:t>1 úroveň </a:t>
            </a:r>
            <a:r>
              <a:rPr lang="sk-SK" dirty="0" err="1"/>
              <a:t>abstrakce</a:t>
            </a:r>
            <a:endParaRPr lang="en-US" dirty="0"/>
          </a:p>
          <a:p>
            <a:r>
              <a:rPr lang="sk-SK" dirty="0"/>
              <a:t>Ž</a:t>
            </a:r>
            <a:r>
              <a:rPr lang="en-US" dirty="0"/>
              <a:t>á</a:t>
            </a:r>
            <a:r>
              <a:rPr lang="sk-SK" dirty="0" err="1"/>
              <a:t>dn</a:t>
            </a:r>
            <a:r>
              <a:rPr lang="en-US" dirty="0"/>
              <a:t>é</a:t>
            </a:r>
            <a:r>
              <a:rPr lang="sk-SK" dirty="0"/>
              <a:t> </a:t>
            </a:r>
            <a:r>
              <a:rPr lang="sk-SK" dirty="0" err="1"/>
              <a:t>ved</a:t>
            </a:r>
            <a:r>
              <a:rPr lang="en-US" dirty="0" err="1"/>
              <a:t>lejší</a:t>
            </a:r>
            <a:r>
              <a:rPr lang="en-US" dirty="0"/>
              <a:t> </a:t>
            </a:r>
            <a:r>
              <a:rPr lang="en-US" dirty="0" err="1"/>
              <a:t>účinky</a:t>
            </a:r>
            <a:endParaRPr lang="cs-CZ" dirty="0"/>
          </a:p>
          <a:p>
            <a:pPr lvl="1"/>
            <a:r>
              <a:rPr lang="sk-SK" dirty="0" err="1"/>
              <a:t>Neměnit</a:t>
            </a:r>
            <a:r>
              <a:rPr lang="sk-SK" dirty="0"/>
              <a:t> </a:t>
            </a:r>
            <a:r>
              <a:rPr lang="sk-SK" dirty="0" err="1"/>
              <a:t>globální</a:t>
            </a:r>
            <a:r>
              <a:rPr lang="sk-SK" dirty="0"/>
              <a:t> stav</a:t>
            </a:r>
          </a:p>
          <a:p>
            <a:r>
              <a:rPr lang="sk-SK" dirty="0"/>
              <a:t>Rozumný počet </a:t>
            </a:r>
            <a:r>
              <a:rPr lang="sk-SK" dirty="0" err="1"/>
              <a:t>parametrů</a:t>
            </a:r>
            <a:endParaRPr lang="sk-SK" dirty="0"/>
          </a:p>
          <a:p>
            <a:r>
              <a:rPr lang="cs-CZ" dirty="0"/>
              <a:t>Eliminovat opakování kódu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568D8-81FC-4CA7-8C68-2584A8A9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– struktura kódu 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9A1621-86EF-481F-B675-1D4E29C1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Malé bloky kódu</a:t>
            </a:r>
          </a:p>
          <a:p>
            <a:r>
              <a:rPr lang="cs-CZ" dirty="0"/>
              <a:t>Správně odsazené</a:t>
            </a:r>
          </a:p>
          <a:p>
            <a:r>
              <a:rPr lang="cs-CZ" dirty="0"/>
              <a:t>Číst ze shora dolů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6D142E-714A-43E6-93A0-E0AB04F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– komentáře</a:t>
            </a:r>
            <a:endParaRPr lang="en-US" dirty="0"/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94A63A5B-9AC3-48C9-A279-8BE7E06A4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702" y="1143000"/>
            <a:ext cx="3596299" cy="5747658"/>
          </a:xfrm>
          <a:prstGeom prst="rect">
            <a:avLst/>
          </a:prstGeom>
        </p:spPr>
      </p:pic>
      <p:pic>
        <p:nvPicPr>
          <p:cNvPr id="5" name="Picture 2" descr="http://i0.kym-cdn.com/photos/images/newsfeed/000/101/781/Y0UJC.png">
            <a:extLst>
              <a:ext uri="{FF2B5EF4-FFF2-40B4-BE49-F238E27FC236}">
                <a16:creationId xmlns:a16="http://schemas.microsoft.com/office/drawing/2014/main" id="{31749F33-7CF5-46D6-9B90-9F013198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24" y="1328056"/>
            <a:ext cx="3040476" cy="39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B3E3A3C-3301-4DB5-A686-119DD5A7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27" y="4878928"/>
            <a:ext cx="5120658" cy="11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B15038-2FD8-473D-9856-20026162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- komentáře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70EA47E-71D2-4D75-A713-EAB88CF3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</a:t>
            </a:r>
          </a:p>
          <a:p>
            <a:pPr lvl="1"/>
            <a:r>
              <a:rPr lang="cs-CZ" dirty="0" err="1"/>
              <a:t>Verzovací</a:t>
            </a:r>
            <a:r>
              <a:rPr lang="cs-CZ" dirty="0"/>
              <a:t> komentáře </a:t>
            </a:r>
          </a:p>
          <a:p>
            <a:pPr lvl="1"/>
            <a:r>
              <a:rPr lang="cs-CZ" dirty="0"/>
              <a:t>Redundantní komentáře</a:t>
            </a:r>
          </a:p>
          <a:p>
            <a:pPr lvl="2"/>
            <a:r>
              <a:rPr lang="cs-CZ" dirty="0"/>
              <a:t>Zavádějící komentáře</a:t>
            </a:r>
          </a:p>
          <a:p>
            <a:pPr lvl="1"/>
            <a:r>
              <a:rPr lang="cs-CZ" dirty="0" err="1"/>
              <a:t>Zakomentovaný</a:t>
            </a:r>
            <a:r>
              <a:rPr lang="cs-CZ" dirty="0"/>
              <a:t> kód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B15038-2FD8-473D-9856-20026162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- komentáře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70EA47E-71D2-4D75-A713-EAB88CF3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606060"/>
                </a:solidFill>
                <a:latin typeface="Verdana" panose="020B0604030504040204" pitchFamily="34" charset="0"/>
                <a:cs typeface="+mn-cs"/>
              </a:rPr>
              <a:t>“Every time you write a comment, you should grimace and feel the failure of your ability of expression.” </a:t>
            </a:r>
            <a:endParaRPr lang="cs-CZ" sz="1800" dirty="0">
              <a:solidFill>
                <a:srgbClr val="606060"/>
              </a:solidFill>
              <a:latin typeface="Verdana" panose="020B0604030504040204" pitchFamily="34" charset="0"/>
              <a:cs typeface="+mn-c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06060"/>
                </a:solidFill>
                <a:latin typeface="Verdana" panose="020B0604030504040204" pitchFamily="34" charset="0"/>
                <a:cs typeface="+mn-cs"/>
              </a:rPr>
              <a:t>― Robert C. Martin, The Robert C. Martin Clean Code Collection (Collection)</a:t>
            </a:r>
            <a:endParaRPr lang="cs-CZ" sz="1800" dirty="0">
              <a:solidFill>
                <a:srgbClr val="606060"/>
              </a:solidFill>
              <a:latin typeface="Verdana" panose="020B0604030504040204" pitchFamily="34" charset="0"/>
              <a:cs typeface="+mn-cs"/>
            </a:endParaRPr>
          </a:p>
          <a:p>
            <a:pPr marL="0" indent="0">
              <a:buNone/>
            </a:pPr>
            <a:endParaRPr lang="cs-CZ" sz="1800" dirty="0">
              <a:solidFill>
                <a:srgbClr val="606060"/>
              </a:solidFill>
              <a:latin typeface="Verdana" panose="020B0604030504040204" pitchFamily="34" charset="0"/>
              <a:cs typeface="+mn-c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cs-CZ" sz="1800" i="1" dirty="0">
                <a:solidFill>
                  <a:srgbClr val="606060"/>
                </a:solidFill>
                <a:latin typeface="Verdana" panose="020B0604030504040204" pitchFamily="34" charset="0"/>
                <a:cs typeface="+mn-cs"/>
              </a:rPr>
              <a:t>„Pokud něco nedokážete vysvětlit jednoduše, ještě jste to dostatečně nepochopili.”</a:t>
            </a:r>
            <a:br>
              <a:rPr lang="cs-CZ" sz="1800" dirty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cs-CZ" sz="1800" dirty="0">
                <a:solidFill>
                  <a:srgbClr val="606060"/>
                </a:solidFill>
                <a:latin typeface="Verdana" panose="020B0604030504040204" pitchFamily="34" charset="0"/>
                <a:cs typeface="+mn-cs"/>
              </a:rPr>
              <a:t>— Albert Einstein</a:t>
            </a:r>
            <a:endParaRPr lang="cs-CZ" sz="1800" dirty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EC30AB-2E53-48A9-8392-8C696C12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- komentáře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CD5A95D-9B6A-49E0-BEF9-1931F31A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Vysvětlit podivný nebo testovací kód</a:t>
            </a:r>
          </a:p>
          <a:p>
            <a:pPr lvl="1"/>
            <a:r>
              <a:rPr lang="cs-CZ" dirty="0"/>
              <a:t>Je vhodné i uvézt i zdroj do dokumentace</a:t>
            </a:r>
          </a:p>
          <a:p>
            <a:r>
              <a:rPr lang="cs-CZ" dirty="0"/>
              <a:t>TODO komentáře</a:t>
            </a:r>
          </a:p>
          <a:p>
            <a:pPr lvl="1"/>
            <a:r>
              <a:rPr lang="cs-CZ" dirty="0"/>
              <a:t>Vhodné ve </a:t>
            </a:r>
            <a:r>
              <a:rPr lang="cs-CZ" dirty="0" err="1"/>
              <a:t>feature</a:t>
            </a:r>
            <a:r>
              <a:rPr lang="cs-CZ" dirty="0"/>
              <a:t> větvi, ne v master</a:t>
            </a:r>
          </a:p>
          <a:p>
            <a:r>
              <a:rPr lang="cs-CZ" dirty="0"/>
              <a:t>Zdůraznit podstatný kód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7D023E-DCAC-4F9F-8BA8-E64429A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- Nástroje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0E2E845-19A0-449E-A667-D669BBF9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Resharper</a:t>
            </a:r>
            <a:endParaRPr lang="cs-CZ" dirty="0"/>
          </a:p>
          <a:p>
            <a:pPr lvl="1"/>
            <a:r>
              <a:rPr lang="cs-CZ" dirty="0" err="1"/>
              <a:t>Spell</a:t>
            </a:r>
            <a:r>
              <a:rPr lang="cs-CZ" dirty="0"/>
              <a:t> checker</a:t>
            </a:r>
          </a:p>
          <a:p>
            <a:r>
              <a:rPr lang="cs-CZ" dirty="0" err="1">
                <a:hlinkClick r:id="rId2"/>
              </a:rPr>
              <a:t>Code</a:t>
            </a:r>
            <a:r>
              <a:rPr lang="cs-CZ" dirty="0">
                <a:hlinkClick r:id="rId2"/>
              </a:rPr>
              <a:t> </a:t>
            </a:r>
            <a:r>
              <a:rPr lang="cs-CZ" dirty="0" err="1">
                <a:hlinkClick r:id="rId2"/>
              </a:rPr>
              <a:t>Metrices</a:t>
            </a:r>
            <a:endParaRPr lang="cs-C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56CEE2-26D9-415C-AC52-404E0210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- materiály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00C34B-DE39-4137-B98E-71CA063F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MARTIN, Robert C. </a:t>
            </a:r>
            <a:r>
              <a:rPr lang="en-US" i="1" dirty="0"/>
              <a:t>Clean code: a handbook of agile software craftsmanship</a:t>
            </a:r>
            <a:endParaRPr lang="en-US" dirty="0"/>
          </a:p>
        </p:txBody>
      </p:sp>
      <p:pic>
        <p:nvPicPr>
          <p:cNvPr id="1026" name="Picture 2" descr="https://images-na.ssl-images-amazon.com/images/I/51d1qVhmAmL._SX373_BO1,204,203,200_.jpg">
            <a:extLst>
              <a:ext uri="{FF2B5EF4-FFF2-40B4-BE49-F238E27FC236}">
                <a16:creationId xmlns:a16="http://schemas.microsoft.com/office/drawing/2014/main" id="{F84154D4-F0BA-4223-9EB6-8AC4FD46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09933"/>
            <a:ext cx="2819400" cy="375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pravidel</a:t>
            </a:r>
            <a:r>
              <a:rPr lang="en-US" dirty="0"/>
              <a:t> pro </a:t>
            </a:r>
            <a:r>
              <a:rPr lang="en-US" dirty="0" err="1"/>
              <a:t>psaní</a:t>
            </a:r>
            <a:r>
              <a:rPr lang="en-US" dirty="0"/>
              <a:t> </a:t>
            </a:r>
            <a:r>
              <a:rPr lang="en-US" dirty="0" err="1"/>
              <a:t>testovatelného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Výhody</a:t>
            </a:r>
            <a:endParaRPr lang="en-US" dirty="0"/>
          </a:p>
          <a:p>
            <a:pPr lvl="1"/>
            <a:r>
              <a:rPr lang="en-US" dirty="0"/>
              <a:t>Lepší </a:t>
            </a:r>
            <a:r>
              <a:rPr lang="en-US" dirty="0" err="1"/>
              <a:t>udržovatelnost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cs-CZ" dirty="0"/>
          </a:p>
          <a:p>
            <a:pPr lvl="1"/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hledání</a:t>
            </a:r>
            <a:r>
              <a:rPr lang="en-US" dirty="0"/>
              <a:t> a </a:t>
            </a:r>
            <a:r>
              <a:rPr lang="en-US" dirty="0" err="1"/>
              <a:t>oprava</a:t>
            </a:r>
            <a:r>
              <a:rPr lang="en-US" dirty="0"/>
              <a:t> </a:t>
            </a:r>
            <a:r>
              <a:rPr lang="en-US" dirty="0" err="1"/>
              <a:t>chyb</a:t>
            </a:r>
            <a:endParaRPr lang="en-US" dirty="0"/>
          </a:p>
          <a:p>
            <a:pPr lvl="2"/>
            <a:r>
              <a:rPr lang="en-US" dirty="0" err="1"/>
              <a:t>Obecně</a:t>
            </a:r>
            <a:r>
              <a:rPr lang="en-US" dirty="0"/>
              <a:t> </a:t>
            </a:r>
            <a:r>
              <a:rPr lang="en-US" dirty="0" err="1"/>
              <a:t>méně</a:t>
            </a:r>
            <a:r>
              <a:rPr lang="en-US" dirty="0"/>
              <a:t> </a:t>
            </a:r>
            <a:r>
              <a:rPr lang="en-US" dirty="0" err="1"/>
              <a:t>chyb</a:t>
            </a:r>
            <a:endParaRPr lang="en-US" dirty="0"/>
          </a:p>
          <a:p>
            <a:pPr lvl="1"/>
            <a:r>
              <a:rPr lang="cs-CZ" dirty="0" err="1"/>
              <a:t>Snažší</a:t>
            </a:r>
            <a:r>
              <a:rPr lang="cs-CZ" dirty="0"/>
              <a:t> rozšiřitelnost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B0E60F-0EF9-4600-BE73-40F0C66A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SOLIDní</a:t>
            </a:r>
            <a:r>
              <a:rPr lang="cs-CZ" dirty="0"/>
              <a:t> kód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E231895-2418-4621-86E6-787229C1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Clean</a:t>
            </a:r>
            <a:r>
              <a:rPr lang="cs-CZ" b="1" dirty="0"/>
              <a:t> </a:t>
            </a:r>
            <a:r>
              <a:rPr lang="cs-CZ" b="1" dirty="0" err="1"/>
              <a:t>code</a:t>
            </a:r>
            <a:endParaRPr lang="cs-CZ" b="1" dirty="0"/>
          </a:p>
          <a:p>
            <a:r>
              <a:rPr lang="cs-CZ" b="1" dirty="0"/>
              <a:t>SOLID</a:t>
            </a:r>
          </a:p>
          <a:p>
            <a:r>
              <a:rPr lang="cs-CZ" dirty="0"/>
              <a:t>Návrhové vzory</a:t>
            </a:r>
          </a:p>
          <a:p>
            <a:r>
              <a:rPr lang="cs-CZ" dirty="0"/>
              <a:t>Testy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782761"/>
          </a:xfrm>
        </p:spPr>
        <p:txBody>
          <a:bodyPr>
            <a:normAutofit/>
          </a:bodyPr>
          <a:lstStyle/>
          <a:p>
            <a:r>
              <a:rPr lang="cs-CZ" b="1" dirty="0"/>
              <a:t>S</a:t>
            </a:r>
            <a:r>
              <a:rPr lang="en-US" dirty="0"/>
              <a:t>OLID </a:t>
            </a:r>
            <a:r>
              <a:rPr lang="cs-CZ" dirty="0"/>
              <a:t>- </a:t>
            </a:r>
            <a:r>
              <a:rPr lang="en-US" dirty="0"/>
              <a:t>Single Responsibility Principle	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5"/>
          </a:xfrm>
        </p:spPr>
        <p:txBody>
          <a:bodyPr/>
          <a:lstStyle/>
          <a:p>
            <a:r>
              <a:rPr lang="en-US" dirty="0" err="1"/>
              <a:t>Třída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odpovědnost</a:t>
            </a:r>
            <a:endParaRPr lang="en-US" dirty="0"/>
          </a:p>
          <a:p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důvod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změně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Nebrat</a:t>
            </a:r>
            <a:r>
              <a:rPr lang="en-US" dirty="0"/>
              <a:t> </a:t>
            </a:r>
            <a:r>
              <a:rPr lang="en-US" dirty="0" err="1"/>
              <a:t>dogmaticky</a:t>
            </a:r>
            <a:endParaRPr lang="en-US" dirty="0"/>
          </a:p>
          <a:p>
            <a:pPr lvl="1"/>
            <a:r>
              <a:rPr lang="en-US" dirty="0" err="1"/>
              <a:t>Třída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?		</a:t>
            </a:r>
            <a:r>
              <a:rPr lang="en-US" dirty="0">
                <a:solidFill>
                  <a:srgbClr val="FF0000"/>
                </a:solidFill>
              </a:rPr>
              <a:t>NE!</a:t>
            </a:r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kódu</a:t>
            </a:r>
            <a:r>
              <a:rPr lang="en-US" dirty="0"/>
              <a:t>?	</a:t>
            </a:r>
            <a:r>
              <a:rPr lang="en-US" dirty="0">
                <a:solidFill>
                  <a:srgbClr val="FF0000"/>
                </a:solidFill>
              </a:rPr>
              <a:t>NE!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782761"/>
          </a:xfrm>
        </p:spPr>
        <p:txBody>
          <a:bodyPr>
            <a:normAutofit/>
          </a:bodyPr>
          <a:lstStyle/>
          <a:p>
            <a:r>
              <a:rPr lang="cs-CZ" b="1" dirty="0"/>
              <a:t>S</a:t>
            </a:r>
            <a:r>
              <a:rPr lang="en-US" dirty="0"/>
              <a:t>OLID </a:t>
            </a:r>
            <a:r>
              <a:rPr lang="cs-CZ" dirty="0"/>
              <a:t>- </a:t>
            </a:r>
            <a:r>
              <a:rPr lang="en-US" dirty="0"/>
              <a:t>Single Responsibility Principle	</a:t>
            </a:r>
            <a:endParaRPr lang="cs-CZ" dirty="0"/>
          </a:p>
        </p:txBody>
      </p:sp>
      <p:pic>
        <p:nvPicPr>
          <p:cNvPr id="4" name="Picture 2" descr="https://www.workitdaily.com/wp-content/uploads/2014/11/company-tool-box.jpg">
            <a:extLst>
              <a:ext uri="{FF2B5EF4-FFF2-40B4-BE49-F238E27FC236}">
                <a16:creationId xmlns:a16="http://schemas.microsoft.com/office/drawing/2014/main" id="{23208A21-1B62-4940-BD66-6ED703799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1"/>
          <a:stretch/>
        </p:blipFill>
        <p:spPr bwMode="auto">
          <a:xfrm>
            <a:off x="2724425" y="1600200"/>
            <a:ext cx="6447928" cy="38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webyshops.com/Choosing-A-Universal-Knife.jpg">
            <a:extLst>
              <a:ext uri="{FF2B5EF4-FFF2-40B4-BE49-F238E27FC236}">
                <a16:creationId xmlns:a16="http://schemas.microsoft.com/office/drawing/2014/main" id="{F66B7E58-5AFB-4A97-A371-65E26726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2" y="2235327"/>
            <a:ext cx="2574186" cy="25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„Zákaz“ 1">
            <a:extLst>
              <a:ext uri="{FF2B5EF4-FFF2-40B4-BE49-F238E27FC236}">
                <a16:creationId xmlns:a16="http://schemas.microsoft.com/office/drawing/2014/main" id="{C9E9D255-EA0A-403F-9B21-CD92F9CCDFCE}"/>
              </a:ext>
            </a:extLst>
          </p:cNvPr>
          <p:cNvSpPr/>
          <p:nvPr/>
        </p:nvSpPr>
        <p:spPr>
          <a:xfrm>
            <a:off x="260552" y="2357556"/>
            <a:ext cx="2325205" cy="2329728"/>
          </a:xfrm>
          <a:prstGeom prst="noSmoking">
            <a:avLst>
              <a:gd name="adj" fmla="val 110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cs-CZ" b="1" dirty="0"/>
              <a:t>O</a:t>
            </a:r>
            <a:r>
              <a:rPr lang="cs-CZ" dirty="0"/>
              <a:t>LID - </a:t>
            </a:r>
            <a:r>
              <a:rPr lang="en-US" dirty="0"/>
              <a:t>Open Closed Principle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Otevřenost</a:t>
            </a:r>
            <a:r>
              <a:rPr lang="en-US" dirty="0"/>
              <a:t> pro </a:t>
            </a:r>
            <a:r>
              <a:rPr lang="en-US" dirty="0" err="1"/>
              <a:t>rozšíření</a:t>
            </a:r>
            <a:endParaRPr lang="en-US" dirty="0"/>
          </a:p>
          <a:p>
            <a:r>
              <a:rPr lang="en-US" dirty="0" err="1"/>
              <a:t>Uzavřenost</a:t>
            </a:r>
            <a:r>
              <a:rPr lang="en-US" dirty="0"/>
              <a:t> pro </a:t>
            </a:r>
            <a:r>
              <a:rPr lang="en-US" dirty="0" err="1"/>
              <a:t>změny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Navrhujme</a:t>
            </a:r>
            <a:r>
              <a:rPr lang="en-US" i="1" dirty="0"/>
              <a:t> </a:t>
            </a:r>
            <a:r>
              <a:rPr lang="en-US" i="1" dirty="0" err="1"/>
              <a:t>dostatečně</a:t>
            </a:r>
            <a:r>
              <a:rPr lang="en-US" i="1" dirty="0"/>
              <a:t> </a:t>
            </a:r>
            <a:r>
              <a:rPr lang="en-US" i="1" dirty="0" err="1"/>
              <a:t>obecná</a:t>
            </a:r>
            <a:r>
              <a:rPr lang="en-US" i="1" dirty="0"/>
              <a:t> </a:t>
            </a:r>
            <a:r>
              <a:rPr lang="en-US" i="1" dirty="0" err="1"/>
              <a:t>rozhraní</a:t>
            </a:r>
            <a:r>
              <a:rPr lang="en-US" i="1" dirty="0"/>
              <a:t>, </a:t>
            </a:r>
            <a:br>
              <a:rPr lang="en-US" i="1" dirty="0"/>
            </a:br>
            <a:r>
              <a:rPr lang="en-US" i="1" dirty="0"/>
              <a:t>aby </a:t>
            </a:r>
            <a:r>
              <a:rPr lang="en-US" i="1" dirty="0" err="1"/>
              <a:t>mohly</a:t>
            </a:r>
            <a:r>
              <a:rPr lang="en-US" i="1" dirty="0"/>
              <a:t> </a:t>
            </a:r>
            <a:r>
              <a:rPr lang="en-US" i="1" dirty="0" err="1"/>
              <a:t>vzniknout</a:t>
            </a:r>
            <a:r>
              <a:rPr lang="en-US" i="1" dirty="0"/>
              <a:t> </a:t>
            </a:r>
            <a:r>
              <a:rPr lang="en-US" i="1" dirty="0" err="1"/>
              <a:t>alternativní</a:t>
            </a:r>
            <a:r>
              <a:rPr lang="en-US" i="1" dirty="0"/>
              <a:t> </a:t>
            </a:r>
            <a:r>
              <a:rPr lang="en-US" i="1" dirty="0" err="1"/>
              <a:t>implementace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0444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SO</a:t>
            </a:r>
            <a:r>
              <a:rPr lang="cs-CZ" b="1" dirty="0"/>
              <a:t>L</a:t>
            </a:r>
            <a:r>
              <a:rPr lang="cs-CZ" dirty="0"/>
              <a:t>ID -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Správné</a:t>
            </a:r>
            <a:r>
              <a:rPr lang="en-US" dirty="0"/>
              <a:t> </a:t>
            </a:r>
            <a:r>
              <a:rPr lang="en-US" dirty="0" err="1"/>
              <a:t>použití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endParaRPr lang="en-US" dirty="0"/>
          </a:p>
          <a:p>
            <a:pPr lvl="1"/>
            <a:r>
              <a:rPr lang="en-US" dirty="0"/>
              <a:t>Pes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zvíře</a:t>
            </a:r>
            <a:endParaRPr lang="en-US" dirty="0"/>
          </a:p>
          <a:p>
            <a:pPr lvl="1"/>
            <a:r>
              <a:rPr lang="en-US" dirty="0"/>
              <a:t>Pes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kočka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místo</a:t>
            </a:r>
            <a:r>
              <a:rPr lang="en-US" dirty="0"/>
              <a:t> </a:t>
            </a:r>
            <a:r>
              <a:rPr lang="en-US" dirty="0" err="1"/>
              <a:t>mňoukání</a:t>
            </a:r>
            <a:r>
              <a:rPr lang="en-US" dirty="0"/>
              <a:t> </a:t>
            </a:r>
            <a:r>
              <a:rPr lang="en-US" dirty="0" err="1"/>
              <a:t>štěká</a:t>
            </a:r>
            <a:endParaRPr lang="en-US" dirty="0"/>
          </a:p>
          <a:p>
            <a:r>
              <a:rPr lang="en-US" dirty="0" err="1"/>
              <a:t>Zděděná</a:t>
            </a:r>
            <a:r>
              <a:rPr lang="en-US" dirty="0"/>
              <a:t> </a:t>
            </a:r>
            <a:r>
              <a:rPr lang="en-US" dirty="0" err="1"/>
              <a:t>třída</a:t>
            </a:r>
            <a:r>
              <a:rPr lang="en-US" dirty="0"/>
              <a:t> </a:t>
            </a:r>
            <a:r>
              <a:rPr lang="en-US" dirty="0" err="1"/>
              <a:t>nesmí</a:t>
            </a:r>
            <a:r>
              <a:rPr lang="en-US" dirty="0"/>
              <a:t> </a:t>
            </a:r>
            <a:r>
              <a:rPr lang="en-US" dirty="0" err="1"/>
              <a:t>zakazovat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omezovat</a:t>
            </a:r>
            <a:r>
              <a:rPr lang="en-US" dirty="0"/>
              <a:t> </a:t>
            </a:r>
            <a:r>
              <a:rPr lang="en-US" dirty="0" err="1"/>
              <a:t>funkcionalitu</a:t>
            </a:r>
            <a:r>
              <a:rPr lang="en-US" dirty="0"/>
              <a:t> / </a:t>
            </a:r>
            <a:r>
              <a:rPr lang="en-US" dirty="0" err="1"/>
              <a:t>rozsah</a:t>
            </a:r>
            <a:r>
              <a:rPr lang="en-US" dirty="0"/>
              <a:t> </a:t>
            </a:r>
            <a:r>
              <a:rPr lang="en-US" dirty="0" err="1"/>
              <a:t>užití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Pokud</a:t>
            </a:r>
            <a:r>
              <a:rPr lang="en-US" i="1" dirty="0"/>
              <a:t> </a:t>
            </a:r>
            <a:r>
              <a:rPr lang="en-US" i="1" dirty="0" err="1"/>
              <a:t>instanci</a:t>
            </a:r>
            <a:r>
              <a:rPr lang="en-US" i="1" dirty="0"/>
              <a:t> </a:t>
            </a:r>
            <a:r>
              <a:rPr lang="en-US" i="1" dirty="0" err="1"/>
              <a:t>nahradíme</a:t>
            </a:r>
            <a:r>
              <a:rPr lang="en-US" i="1" dirty="0"/>
              <a:t> </a:t>
            </a:r>
            <a:r>
              <a:rPr lang="en-US" i="1" dirty="0" err="1"/>
              <a:t>instancí</a:t>
            </a:r>
            <a:r>
              <a:rPr lang="en-US" i="1" dirty="0"/>
              <a:t> </a:t>
            </a:r>
            <a:r>
              <a:rPr lang="en-US" i="1" dirty="0" err="1"/>
              <a:t>poděděné</a:t>
            </a:r>
            <a:r>
              <a:rPr lang="en-US" i="1" dirty="0"/>
              <a:t> </a:t>
            </a:r>
            <a:r>
              <a:rPr lang="en-US" i="1" dirty="0" err="1"/>
              <a:t>třídy</a:t>
            </a:r>
            <a:r>
              <a:rPr lang="en-US" i="1" dirty="0"/>
              <a:t>, </a:t>
            </a:r>
            <a:r>
              <a:rPr lang="en-US" i="1" dirty="0" err="1"/>
              <a:t>měla</a:t>
            </a:r>
            <a:r>
              <a:rPr lang="en-US" i="1" dirty="0"/>
              <a:t> by </a:t>
            </a:r>
            <a:r>
              <a:rPr lang="en-US" i="1" dirty="0" err="1"/>
              <a:t>být</a:t>
            </a:r>
            <a:r>
              <a:rPr lang="en-US" i="1" dirty="0"/>
              <a:t> </a:t>
            </a:r>
            <a:r>
              <a:rPr lang="en-US" i="1" dirty="0" err="1"/>
              <a:t>zachována</a:t>
            </a:r>
            <a:r>
              <a:rPr lang="en-US" i="1" dirty="0"/>
              <a:t> </a:t>
            </a:r>
            <a:r>
              <a:rPr lang="en-US" i="1" dirty="0" err="1"/>
              <a:t>korektnost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9437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ostechies.com/derickbailey/files/2011/03/LiskovSubtitutionPrinciple_52BB5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0"/>
            <a:ext cx="6550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Zdroj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https://lostechies.com/derickbailey/2009/02/11/solid-development-principles-in-motivational-pictures/</a:t>
            </a:r>
            <a:r>
              <a:rPr lang="en-US" sz="1100" dirty="0"/>
              <a:t> 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2596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SO</a:t>
            </a:r>
            <a:r>
              <a:rPr lang="cs-CZ" b="1" dirty="0"/>
              <a:t>L</a:t>
            </a:r>
            <a:r>
              <a:rPr lang="cs-CZ" dirty="0"/>
              <a:t>ID -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err="1"/>
              <a:t>Substition</a:t>
            </a:r>
            <a:r>
              <a:rPr lang="en-US" dirty="0"/>
              <a:t> Principle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Zajímavá</a:t>
            </a:r>
            <a:r>
              <a:rPr lang="en-US" dirty="0"/>
              <a:t> </a:t>
            </a:r>
            <a:r>
              <a:rPr lang="en-US" dirty="0" err="1"/>
              <a:t>souvislost</a:t>
            </a:r>
            <a:endParaRPr lang="en-US" dirty="0"/>
          </a:p>
          <a:p>
            <a:pPr lvl="1"/>
            <a:r>
              <a:rPr lang="en-US" dirty="0" err="1"/>
              <a:t>Kovariance</a:t>
            </a:r>
            <a:r>
              <a:rPr lang="en-US" dirty="0"/>
              <a:t> a </a:t>
            </a:r>
            <a:r>
              <a:rPr lang="en-US" dirty="0" err="1"/>
              <a:t>kontravariance</a:t>
            </a:r>
            <a:r>
              <a:rPr lang="en-US" dirty="0"/>
              <a:t> u lambda </a:t>
            </a:r>
            <a:r>
              <a:rPr lang="en-US" dirty="0" err="1"/>
              <a:t>funkcí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&lt;in T1, in T2, out </a:t>
            </a:r>
            <a:r>
              <a:rPr lang="en-US" dirty="0" err="1">
                <a:latin typeface="Consolas" panose="020B0609020204030204" pitchFamily="49" charset="0"/>
              </a:rPr>
              <a:t>TResult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přiřadit</a:t>
            </a:r>
            <a:r>
              <a:rPr lang="en-US" dirty="0"/>
              <a:t> </a:t>
            </a:r>
            <a:r>
              <a:rPr lang="en-US" dirty="0" err="1"/>
              <a:t>funkci</a:t>
            </a:r>
            <a:r>
              <a:rPr lang="en-US" dirty="0"/>
              <a:t>, </a:t>
            </a:r>
            <a:r>
              <a:rPr lang="en-US" dirty="0" err="1"/>
              <a:t>kde</a:t>
            </a:r>
            <a:endParaRPr lang="en-US" dirty="0"/>
          </a:p>
          <a:p>
            <a:pPr lvl="2"/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obecnější</a:t>
            </a:r>
            <a:r>
              <a:rPr lang="en-US" dirty="0"/>
              <a:t> (</a:t>
            </a:r>
            <a:r>
              <a:rPr lang="en-US" dirty="0" err="1"/>
              <a:t>předek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T2</a:t>
            </a:r>
            <a:r>
              <a:rPr lang="en-US" dirty="0"/>
              <a:t>…)</a:t>
            </a:r>
          </a:p>
          <a:p>
            <a:pPr lvl="2"/>
            <a:r>
              <a:rPr lang="en-US" dirty="0" err="1"/>
              <a:t>Výsledek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striktnější</a:t>
            </a:r>
            <a:r>
              <a:rPr lang="en-US" dirty="0"/>
              <a:t> (</a:t>
            </a:r>
            <a:r>
              <a:rPr lang="en-US" dirty="0" err="1"/>
              <a:t>potomek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TResult</a:t>
            </a:r>
            <a:r>
              <a:rPr lang="en-US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17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SOL</a:t>
            </a:r>
            <a:r>
              <a:rPr lang="cs-CZ" b="1" dirty="0"/>
              <a:t>I</a:t>
            </a:r>
            <a:r>
              <a:rPr lang="cs-CZ" dirty="0"/>
              <a:t>D </a:t>
            </a:r>
            <a:r>
              <a:rPr lang="en-US" dirty="0"/>
              <a:t>Interface Segregation Principle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Více</a:t>
            </a:r>
            <a:r>
              <a:rPr lang="en-US" i="1" dirty="0"/>
              <a:t> </a:t>
            </a:r>
            <a:r>
              <a:rPr lang="en-US" i="1" dirty="0" err="1"/>
              <a:t>jednoúčelových</a:t>
            </a:r>
            <a:r>
              <a:rPr lang="en-US" i="1" dirty="0"/>
              <a:t> </a:t>
            </a:r>
            <a:r>
              <a:rPr lang="en-US" i="1" dirty="0" err="1"/>
              <a:t>rozhraní</a:t>
            </a:r>
            <a:r>
              <a:rPr lang="en-US" i="1" dirty="0"/>
              <a:t> </a:t>
            </a:r>
            <a:r>
              <a:rPr lang="en-US" i="1" dirty="0" err="1"/>
              <a:t>je</a:t>
            </a:r>
            <a:r>
              <a:rPr lang="en-US" i="1" dirty="0"/>
              <a:t> </a:t>
            </a:r>
            <a:r>
              <a:rPr lang="en-US" i="1" dirty="0" err="1"/>
              <a:t>lepších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 err="1"/>
              <a:t>než</a:t>
            </a:r>
            <a:r>
              <a:rPr lang="en-US" i="1" dirty="0"/>
              <a:t> </a:t>
            </a:r>
            <a:r>
              <a:rPr lang="en-US" i="1" dirty="0" err="1"/>
              <a:t>jedno</a:t>
            </a:r>
            <a:r>
              <a:rPr lang="en-US" i="1" dirty="0"/>
              <a:t> </a:t>
            </a:r>
            <a:r>
              <a:rPr lang="en-US" i="1" dirty="0" err="1"/>
              <a:t>velké</a:t>
            </a:r>
            <a:r>
              <a:rPr lang="en-US" i="1" dirty="0"/>
              <a:t> a </a:t>
            </a:r>
            <a:r>
              <a:rPr lang="en-US" i="1" dirty="0" err="1"/>
              <a:t>složité</a:t>
            </a:r>
            <a:endParaRPr lang="en-US" i="1" dirty="0"/>
          </a:p>
          <a:p>
            <a:endParaRPr lang="en-US" dirty="0"/>
          </a:p>
          <a:p>
            <a:r>
              <a:rPr lang="en-US" dirty="0" err="1"/>
              <a:t>Každý</a:t>
            </a:r>
            <a:r>
              <a:rPr lang="en-US" dirty="0"/>
              <a:t> “</a:t>
            </a:r>
            <a:r>
              <a:rPr lang="en-US" dirty="0" err="1"/>
              <a:t>klient</a:t>
            </a:r>
            <a:r>
              <a:rPr lang="en-US" dirty="0"/>
              <a:t>” by </a:t>
            </a:r>
            <a:r>
              <a:rPr lang="en-US" dirty="0" err="1"/>
              <a:t>měl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 </a:t>
            </a:r>
            <a:r>
              <a:rPr lang="en-US" dirty="0" err="1"/>
              <a:t>rozhraní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funkci</a:t>
            </a:r>
            <a:r>
              <a:rPr lang="en-US" dirty="0"/>
              <a:t> Extract Interface</a:t>
            </a:r>
          </a:p>
        </p:txBody>
      </p:sp>
    </p:spTree>
    <p:extLst>
      <p:ext uri="{BB962C8B-B14F-4D97-AF65-F5344CB8AC3E}">
        <p14:creationId xmlns:p14="http://schemas.microsoft.com/office/powerpoint/2010/main" val="12201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SOLI</a:t>
            </a:r>
            <a:r>
              <a:rPr lang="cs-CZ" b="1" dirty="0"/>
              <a:t>D - </a:t>
            </a:r>
            <a:r>
              <a:rPr lang="en-US" dirty="0"/>
              <a:t>Dependency Inversion Principle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Služby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třída</a:t>
            </a:r>
            <a:r>
              <a:rPr lang="en-US" dirty="0"/>
              <a:t> </a:t>
            </a:r>
            <a:r>
              <a:rPr lang="en-US" dirty="0" err="1"/>
              <a:t>potřebuje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měla</a:t>
            </a:r>
            <a:r>
              <a:rPr lang="en-US" dirty="0"/>
              <a:t> </a:t>
            </a:r>
            <a:r>
              <a:rPr lang="en-US" dirty="0" err="1"/>
              <a:t>dostat</a:t>
            </a:r>
            <a:r>
              <a:rPr lang="en-US" dirty="0"/>
              <a:t> </a:t>
            </a:r>
            <a:r>
              <a:rPr lang="en-US" dirty="0" err="1"/>
              <a:t>zvenčí</a:t>
            </a:r>
            <a:endParaRPr lang="en-US" dirty="0"/>
          </a:p>
          <a:p>
            <a:pPr lvl="1"/>
            <a:r>
              <a:rPr lang="en-US" dirty="0"/>
              <a:t>V </a:t>
            </a:r>
            <a:r>
              <a:rPr lang="en-US" dirty="0" err="1"/>
              <a:t>konstruktoru</a:t>
            </a:r>
            <a:endParaRPr lang="en-US" dirty="0"/>
          </a:p>
          <a:p>
            <a:pPr lvl="1"/>
            <a:r>
              <a:rPr lang="en-US" dirty="0" err="1"/>
              <a:t>Jako</a:t>
            </a:r>
            <a:r>
              <a:rPr lang="en-US" dirty="0"/>
              <a:t> public property</a:t>
            </a:r>
          </a:p>
          <a:p>
            <a:endParaRPr lang="en-US" dirty="0"/>
          </a:p>
          <a:p>
            <a:r>
              <a:rPr lang="en-US" dirty="0" err="1"/>
              <a:t>Volat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/>
              <a:t>a </a:t>
            </a:r>
            <a:r>
              <a:rPr lang="en-US" dirty="0" err="1"/>
              <a:t>starat</a:t>
            </a:r>
            <a:r>
              <a:rPr lang="en-US" dirty="0"/>
              <a:t> se o </a:t>
            </a:r>
            <a:r>
              <a:rPr lang="en-US" dirty="0" err="1"/>
              <a:t>životnost</a:t>
            </a:r>
            <a:r>
              <a:rPr lang="en-US" dirty="0"/>
              <a:t> </a:t>
            </a:r>
            <a:r>
              <a:rPr lang="en-US" dirty="0" err="1"/>
              <a:t>instancí</a:t>
            </a:r>
            <a:r>
              <a:rPr lang="en-US" dirty="0"/>
              <a:t> (singleton vs transient)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praktické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83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Inversion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Control</a:t>
            </a:r>
            <a:endParaRPr lang="cs-CZ" b="1" dirty="0"/>
          </a:p>
          <a:p>
            <a:pPr lvl="1"/>
            <a:r>
              <a:rPr lang="cs-CZ" dirty="0"/>
              <a:t>Třídy o sobě neví, komunikují přes rozhraní</a:t>
            </a:r>
          </a:p>
          <a:p>
            <a:pPr lvl="1"/>
            <a:r>
              <a:rPr lang="en-US" dirty="0" err="1"/>
              <a:t>Závislosti</a:t>
            </a:r>
            <a:r>
              <a:rPr lang="cs-CZ" dirty="0"/>
              <a:t> si nevytváří </a:t>
            </a:r>
            <a:r>
              <a:rPr lang="cs-CZ" dirty="0" err="1"/>
              <a:t>sam</a:t>
            </a:r>
            <a:r>
              <a:rPr lang="en-US" dirty="0"/>
              <a:t>y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Výhoda: krabičky s přesně danou odpovědností</a:t>
            </a:r>
          </a:p>
          <a:p>
            <a:pPr lvl="1"/>
            <a:r>
              <a:rPr lang="cs-CZ" dirty="0"/>
              <a:t>Kdykoliv je lze nahradit za jinou implementaci</a:t>
            </a:r>
          </a:p>
          <a:p>
            <a:pPr lvl="2"/>
            <a:r>
              <a:rPr lang="cs-CZ" dirty="0"/>
              <a:t>A to i na úrovni konfigurace aplikace</a:t>
            </a:r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Pozor: nemluvíme o třídách, které jen drží data</a:t>
            </a:r>
          </a:p>
        </p:txBody>
      </p:sp>
    </p:spTree>
    <p:extLst>
      <p:ext uri="{BB962C8B-B14F-4D97-AF65-F5344CB8AC3E}">
        <p14:creationId xmlns:p14="http://schemas.microsoft.com/office/powerpoint/2010/main" val="26690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Otázka: Jak tyto krabičky propojit?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1520" y="2420888"/>
            <a:ext cx="864096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INewsletterService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SendNewsletters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customerGroup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IMailerService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subject,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560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78851-BE80-4087-81C7-128DCDE8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Programmers Say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D8546A36-9033-4104-A00C-0863C456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endParaRPr lang="cs-CZ" sz="1400" dirty="0">
              <a:hlinkClick r:id="rId2"/>
            </a:endParaRP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http://www.smart-jokes.org/programmers-say-vs-what-they-mean.html</a:t>
            </a:r>
            <a:r>
              <a:rPr lang="cs-CZ" sz="1400" dirty="0"/>
              <a:t> </a:t>
            </a:r>
            <a:endParaRPr lang="en-US" sz="1400" dirty="0"/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5E1957F0-ACED-4214-A78F-AE77D69E6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25544"/>
              </p:ext>
            </p:extLst>
          </p:nvPr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42529837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583043006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r>
                        <a:rPr lang="en-US" dirty="0"/>
                        <a:t>What Programmers 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Programmers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5728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Horrible hack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Horrible hack that I didn't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2740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Temporary workaround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Horrible hack that I wrote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95247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It's broken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There are bugs in your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117663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It has a few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There are bugs in my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1574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Obscure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Someone else's code doesn't have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46707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Self-documenting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My code doesn't have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04101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Bad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Someone else's code is badly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organised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4629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Complex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My code is badly organized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76812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fontAlgn="ctr"/>
                      <a:r>
                        <a:rPr lang="fr-FR" dirty="0"/>
                        <a:t>^X^Cquit^\[ESC][ESC]^C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/>
                        <a:t>I don't know how to quit 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Závislosti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třídami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51520" y="2420888"/>
            <a:ext cx="864096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NewsletterService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INewsletterService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IMailerService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NewsletterService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IMailerService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.mailer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...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71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Druhy závislostí</a:t>
            </a:r>
          </a:p>
          <a:p>
            <a:pPr lvl="1"/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Dependency</a:t>
            </a:r>
            <a:endParaRPr lang="cs-CZ" dirty="0"/>
          </a:p>
          <a:p>
            <a:pPr lvl="2"/>
            <a:r>
              <a:rPr lang="cs-CZ" dirty="0"/>
              <a:t>Závislost je předána jako parametr konstruktoru</a:t>
            </a:r>
          </a:p>
          <a:p>
            <a:pPr lvl="1"/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Dependency</a:t>
            </a:r>
            <a:endParaRPr lang="cs-CZ" dirty="0"/>
          </a:p>
          <a:p>
            <a:pPr lvl="2"/>
            <a:r>
              <a:rPr lang="cs-CZ" dirty="0"/>
              <a:t>Závislost je držena ve vlastnosti třídy</a:t>
            </a:r>
          </a:p>
          <a:p>
            <a:endParaRPr lang="cs-CZ" dirty="0"/>
          </a:p>
          <a:p>
            <a:r>
              <a:rPr lang="cs-CZ" dirty="0"/>
              <a:t>Kontejner</a:t>
            </a:r>
          </a:p>
          <a:p>
            <a:pPr lvl="1"/>
            <a:r>
              <a:rPr lang="cs-CZ" dirty="0"/>
              <a:t>Sada pravidel</a:t>
            </a:r>
          </a:p>
          <a:p>
            <a:pPr lvl="2"/>
            <a:r>
              <a:rPr lang="cs-CZ" dirty="0" err="1"/>
              <a:t>INewsletterService</a:t>
            </a:r>
            <a:r>
              <a:rPr lang="cs-CZ" dirty="0"/>
              <a:t> </a:t>
            </a:r>
            <a:r>
              <a:rPr lang="cs-CZ" dirty="0">
                <a:sym typeface="Wingdings" pitchFamily="2" charset="2"/>
              </a:rPr>
              <a:t> </a:t>
            </a:r>
            <a:r>
              <a:rPr lang="cs-CZ" dirty="0" err="1"/>
              <a:t>NewsletterService</a:t>
            </a:r>
            <a:endParaRPr lang="cs-CZ" dirty="0"/>
          </a:p>
          <a:p>
            <a:pPr lvl="1"/>
            <a:r>
              <a:rPr lang="cs-CZ" dirty="0" err="1">
                <a:latin typeface="Consolas" panose="020B0609020204030204" pitchFamily="49" charset="0"/>
              </a:rPr>
              <a:t>container.Resolve</a:t>
            </a:r>
            <a:r>
              <a:rPr lang="cs-CZ" dirty="0">
                <a:latin typeface="Consolas" panose="020B0609020204030204" pitchFamily="49" charset="0"/>
              </a:rPr>
              <a:t>&lt;</a:t>
            </a:r>
            <a:r>
              <a:rPr lang="cs-CZ" dirty="0" err="1">
                <a:latin typeface="Consolas" panose="020B0609020204030204" pitchFamily="49" charset="0"/>
              </a:rPr>
              <a:t>INewsletterService</a:t>
            </a:r>
            <a:r>
              <a:rPr lang="cs-CZ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Locator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77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Dependency</a:t>
            </a:r>
            <a:r>
              <a:rPr lang="cs-CZ" b="1" dirty="0"/>
              <a:t> </a:t>
            </a:r>
            <a:r>
              <a:rPr lang="cs-CZ" b="1" dirty="0" err="1"/>
              <a:t>Injection</a:t>
            </a:r>
            <a:endParaRPr lang="cs-CZ" b="1" dirty="0"/>
          </a:p>
          <a:p>
            <a:pPr lvl="1"/>
            <a:r>
              <a:rPr lang="cs-CZ" dirty="0"/>
              <a:t>Kontejner umí vyřešit závislosti za nás</a:t>
            </a:r>
          </a:p>
          <a:p>
            <a:pPr lvl="1"/>
            <a:r>
              <a:rPr lang="cs-CZ" dirty="0"/>
              <a:t>Pomocí </a:t>
            </a:r>
            <a:r>
              <a:rPr lang="cs-CZ" dirty="0" err="1"/>
              <a:t>reflection</a:t>
            </a:r>
            <a:r>
              <a:rPr lang="cs-CZ" dirty="0"/>
              <a:t> zjistí, co třída potřebuje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35312" y="3284984"/>
            <a:ext cx="864096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NewsletterService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INewsletterService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IMailerService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mailer;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NewsletterService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IMailerService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.mailer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8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 - Funkce kontejneru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Řešení závislostí tříd, vytváření instancí</a:t>
            </a:r>
            <a:br>
              <a:rPr lang="cs-CZ" dirty="0"/>
            </a:b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Správa </a:t>
            </a:r>
            <a:r>
              <a:rPr lang="cs-CZ" dirty="0" err="1"/>
              <a:t>lifetime</a:t>
            </a:r>
            <a:r>
              <a:rPr lang="cs-CZ" dirty="0"/>
              <a:t> instancí</a:t>
            </a:r>
          </a:p>
          <a:p>
            <a:pPr marL="914400" lvl="1" indent="-514350"/>
            <a:r>
              <a:rPr lang="cs-CZ" dirty="0" err="1"/>
              <a:t>Singleton</a:t>
            </a:r>
            <a:r>
              <a:rPr lang="cs-CZ" dirty="0"/>
              <a:t>, </a:t>
            </a:r>
            <a:r>
              <a:rPr lang="cs-CZ" dirty="0" err="1"/>
              <a:t>Transient</a:t>
            </a:r>
            <a:r>
              <a:rPr lang="cs-CZ" dirty="0"/>
              <a:t> (vždy nová instance), </a:t>
            </a:r>
            <a:r>
              <a:rPr lang="cs-CZ" dirty="0" err="1"/>
              <a:t>PerThread</a:t>
            </a:r>
            <a:r>
              <a:rPr lang="cs-CZ" dirty="0"/>
              <a:t>, </a:t>
            </a:r>
            <a:r>
              <a:rPr lang="cs-CZ" dirty="0" err="1"/>
              <a:t>PerWebRequest</a:t>
            </a:r>
            <a:r>
              <a:rPr lang="cs-CZ" dirty="0"/>
              <a:t>, vlastní…</a:t>
            </a:r>
            <a:br>
              <a:rPr lang="cs-CZ" dirty="0"/>
            </a:b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Interception</a:t>
            </a:r>
            <a:endParaRPr lang="cs-CZ" dirty="0"/>
          </a:p>
          <a:p>
            <a:pPr marL="914400" lvl="1" indent="-514350"/>
            <a:r>
              <a:rPr lang="cs-CZ" dirty="0"/>
              <a:t>AOP – </a:t>
            </a:r>
            <a:r>
              <a:rPr lang="cs-CZ" dirty="0" err="1"/>
              <a:t>proxy</a:t>
            </a:r>
            <a:r>
              <a:rPr lang="cs-CZ" dirty="0"/>
              <a:t> třída - obalení metod na rozhraní nějakým kódem</a:t>
            </a:r>
          </a:p>
          <a:p>
            <a:pPr marL="1314450" lvl="2" indent="-514350"/>
            <a:r>
              <a:rPr lang="cs-CZ" dirty="0"/>
              <a:t>Logování,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handling</a:t>
            </a:r>
            <a:r>
              <a:rPr lang="cs-CZ" dirty="0"/>
              <a:t>, </a:t>
            </a:r>
            <a:r>
              <a:rPr lang="cs-CZ"/>
              <a:t>kontrola oprávnění…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30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 - Jak </a:t>
            </a:r>
            <a:r>
              <a:rPr lang="cs-CZ" dirty="0" err="1"/>
              <a:t>použí</a:t>
            </a:r>
            <a:r>
              <a:rPr lang="en-US" dirty="0"/>
              <a:t>vat</a:t>
            </a:r>
            <a:r>
              <a:rPr lang="cs-CZ" dirty="0"/>
              <a:t> kontejner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Bootstrapper</a:t>
            </a:r>
            <a:endParaRPr lang="cs-CZ" dirty="0"/>
          </a:p>
          <a:p>
            <a:pPr lvl="1"/>
            <a:r>
              <a:rPr lang="cs-CZ" dirty="0"/>
              <a:t>Při startu aplikace</a:t>
            </a:r>
          </a:p>
          <a:p>
            <a:pPr lvl="1"/>
            <a:r>
              <a:rPr lang="cs-CZ" dirty="0"/>
              <a:t>Vytvoření instance kontejneru</a:t>
            </a:r>
          </a:p>
          <a:p>
            <a:pPr lvl="1"/>
            <a:r>
              <a:rPr lang="cs-CZ" dirty="0"/>
              <a:t>Nastavení pravidel pro kontejner</a:t>
            </a:r>
          </a:p>
          <a:p>
            <a:pPr lvl="1"/>
            <a:r>
              <a:rPr lang="cs-CZ" dirty="0"/>
              <a:t>Volitelně: </a:t>
            </a:r>
            <a:r>
              <a:rPr lang="cs-CZ" dirty="0" err="1"/>
              <a:t>resolve</a:t>
            </a:r>
            <a:r>
              <a:rPr lang="cs-CZ" dirty="0"/>
              <a:t> </a:t>
            </a:r>
            <a:r>
              <a:rPr lang="en-US" dirty="0" err="1"/>
              <a:t>základních</a:t>
            </a:r>
            <a:r>
              <a:rPr lang="en-US" dirty="0"/>
              <a:t> </a:t>
            </a:r>
            <a:r>
              <a:rPr lang="cs-CZ" dirty="0"/>
              <a:t>objektu(ů)</a:t>
            </a:r>
          </a:p>
        </p:txBody>
      </p:sp>
    </p:spTree>
    <p:extLst>
      <p:ext uri="{BB962C8B-B14F-4D97-AF65-F5344CB8AC3E}">
        <p14:creationId xmlns:p14="http://schemas.microsoft.com/office/powerpoint/2010/main" val="36759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 - </a:t>
            </a:r>
            <a:r>
              <a:rPr lang="en-US" dirty="0"/>
              <a:t>Factories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když</a:t>
            </a:r>
            <a:r>
              <a:rPr lang="en-US" dirty="0"/>
              <a:t> instance </a:t>
            </a:r>
            <a:r>
              <a:rPr lang="en-US" dirty="0" err="1"/>
              <a:t>potřebujeme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běhu</a:t>
            </a:r>
            <a:r>
              <a:rPr lang="en-US" dirty="0"/>
              <a:t>?</a:t>
            </a:r>
          </a:p>
          <a:p>
            <a:r>
              <a:rPr lang="en-US" dirty="0" err="1"/>
              <a:t>Anebo</a:t>
            </a:r>
            <a:r>
              <a:rPr lang="en-US" dirty="0"/>
              <a:t> </a:t>
            </a:r>
            <a:r>
              <a:rPr lang="en-US" dirty="0" err="1"/>
              <a:t>nevíme</a:t>
            </a:r>
            <a:r>
              <a:rPr lang="en-US" dirty="0"/>
              <a:t>, </a:t>
            </a:r>
            <a:r>
              <a:rPr lang="en-US" dirty="0" err="1"/>
              <a:t>kolik</a:t>
            </a:r>
            <a:r>
              <a:rPr lang="en-US" dirty="0"/>
              <a:t> </a:t>
            </a:r>
            <a:r>
              <a:rPr lang="en-US" dirty="0" err="1"/>
              <a:t>jich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třeba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Factory</a:t>
            </a:r>
          </a:p>
          <a:p>
            <a:pPr lvl="1"/>
            <a:r>
              <a:rPr lang="en-US" dirty="0" err="1"/>
              <a:t>Injektujeme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zavoláme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Lazy </a:t>
            </a:r>
            <a:r>
              <a:rPr lang="en-US" dirty="0" err="1"/>
              <a:t>inicializace</a:t>
            </a:r>
            <a:endParaRPr lang="en-US" dirty="0"/>
          </a:p>
          <a:p>
            <a:pPr lvl="1"/>
            <a:r>
              <a:rPr lang="en-US" dirty="0" err="1"/>
              <a:t>Injektujeme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Lazy&lt;T&gt;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 - </a:t>
            </a:r>
            <a:r>
              <a:rPr lang="cs-CZ" dirty="0" err="1"/>
              <a:t>Lifestyle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Kontejner si drží reference na všechny objekty, které vytvořil (dá se změnit)</a:t>
            </a:r>
          </a:p>
          <a:p>
            <a:r>
              <a:rPr lang="cs-CZ" dirty="0"/>
              <a:t>Automaticky volá </a:t>
            </a:r>
            <a:r>
              <a:rPr lang="cs-CZ" b="1" dirty="0" err="1"/>
              <a:t>Dispose</a:t>
            </a:r>
            <a:endParaRPr lang="cs-CZ" b="1" dirty="0"/>
          </a:p>
          <a:p>
            <a:endParaRPr lang="cs-CZ" dirty="0"/>
          </a:p>
          <a:p>
            <a:r>
              <a:rPr lang="cs-CZ" b="1" dirty="0" err="1"/>
              <a:t>PerThread</a:t>
            </a:r>
            <a:r>
              <a:rPr lang="cs-CZ" dirty="0"/>
              <a:t>, </a:t>
            </a:r>
            <a:r>
              <a:rPr lang="cs-CZ" b="1" dirty="0" err="1"/>
              <a:t>PerWebRequest</a:t>
            </a:r>
            <a:r>
              <a:rPr lang="en-US" b="1" dirty="0"/>
              <a:t>, Scoped</a:t>
            </a:r>
            <a:endParaRPr lang="cs-CZ" dirty="0"/>
          </a:p>
          <a:p>
            <a:r>
              <a:rPr lang="cs-CZ" b="1" dirty="0" err="1"/>
              <a:t>Singleton</a:t>
            </a:r>
            <a:r>
              <a:rPr lang="cs-CZ" dirty="0"/>
              <a:t> … zaniká s kontejnerem</a:t>
            </a:r>
          </a:p>
          <a:p>
            <a:r>
              <a:rPr lang="cs-CZ" b="1" dirty="0" err="1"/>
              <a:t>Transient</a:t>
            </a:r>
            <a:r>
              <a:rPr lang="cs-CZ" dirty="0"/>
              <a:t> … </a:t>
            </a:r>
            <a:r>
              <a:rPr lang="en-US" dirty="0" err="1"/>
              <a:t>vždy</a:t>
            </a:r>
            <a:r>
              <a:rPr lang="en-US" dirty="0"/>
              <a:t> nova instance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18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 - </a:t>
            </a:r>
            <a:r>
              <a:rPr lang="en-US" dirty="0"/>
              <a:t>Lifestyle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533400" y="1570039"/>
            <a:ext cx="2667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  <a:endParaRPr lang="cs-CZ" dirty="0"/>
          </a:p>
        </p:txBody>
      </p:sp>
      <p:sp>
        <p:nvSpPr>
          <p:cNvPr id="5" name="Rectangle 4"/>
          <p:cNvSpPr/>
          <p:nvPr/>
        </p:nvSpPr>
        <p:spPr>
          <a:xfrm>
            <a:off x="1368105" y="32004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br>
              <a:rPr lang="en-US" dirty="0"/>
            </a:br>
            <a:r>
              <a:rPr lang="en-US" dirty="0"/>
              <a:t>(transient)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5715000" y="3200400"/>
            <a:ext cx="2590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br>
              <a:rPr lang="en-US" dirty="0"/>
            </a:br>
            <a:r>
              <a:rPr lang="en-US" dirty="0"/>
              <a:t>(singleton)</a:t>
            </a:r>
            <a:endParaRPr lang="cs-CZ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11305" y="3505200"/>
            <a:ext cx="1447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4105" y="49530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br>
              <a:rPr lang="en-US" dirty="0"/>
            </a:br>
            <a:r>
              <a:rPr lang="en-US" dirty="0"/>
              <a:t>(transient)</a:t>
            </a:r>
            <a:endParaRPr lang="cs-CZ" dirty="0"/>
          </a:p>
        </p:txBody>
      </p:sp>
      <p:sp>
        <p:nvSpPr>
          <p:cNvPr id="11" name="Rectangle 10"/>
          <p:cNvSpPr/>
          <p:nvPr/>
        </p:nvSpPr>
        <p:spPr>
          <a:xfrm>
            <a:off x="758505" y="49530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br>
              <a:rPr lang="en-US" dirty="0"/>
            </a:br>
            <a:r>
              <a:rPr lang="en-US" dirty="0"/>
              <a:t>(transient)</a:t>
            </a:r>
            <a:endParaRPr lang="cs-CZ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2130105" y="4008115"/>
            <a:ext cx="381000" cy="79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68305" y="4008115"/>
            <a:ext cx="1676400" cy="79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1825305" y="2377754"/>
            <a:ext cx="495300" cy="7007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0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98AE4-383D-4C79-A009-CF3B9250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E18F0F-F95B-48B7-A3C8-47E48981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 lze měřit kvalitu kódu?</a:t>
            </a:r>
          </a:p>
          <a:p>
            <a:endParaRPr lang="en-US" dirty="0"/>
          </a:p>
        </p:txBody>
      </p:sp>
      <p:pic>
        <p:nvPicPr>
          <p:cNvPr id="4" name="Zástupný symbol obsahu 3">
            <a:extLst>
              <a:ext uri="{FF2B5EF4-FFF2-40B4-BE49-F238E27FC236}">
                <a16:creationId xmlns:a16="http://schemas.microsoft.com/office/drawing/2014/main" id="{17A7D7AE-EA11-41DC-BCA4-C0446CDEFC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9"/>
            <a:ext cx="4876800" cy="45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FCAC3-3E55-4C85-9794-83B41203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429978-4199-4ECE-90A3-A506F75A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Sada pravidel pro psaní čitelného kódu</a:t>
            </a:r>
          </a:p>
          <a:p>
            <a:r>
              <a:rPr lang="cs-CZ" dirty="0"/>
              <a:t>Poměr mezi psaním a čtením kódu je 1:10</a:t>
            </a:r>
          </a:p>
          <a:p>
            <a:r>
              <a:rPr lang="cs-CZ" strike="sngStrike" dirty="0" err="1"/>
              <a:t>StackOverFlowCoding</a:t>
            </a:r>
            <a:endParaRPr lang="cs-CZ" strike="sngStrik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7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14544A-071C-4D08-96E3-AFD1FD2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- názvy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8524E7-CBCF-4C8F-9D87-5308D7CF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2859"/>
            <a:ext cx="8229600" cy="4525963"/>
          </a:xfrm>
        </p:spPr>
        <p:txBody>
          <a:bodyPr/>
          <a:lstStyle/>
          <a:p>
            <a:r>
              <a:rPr lang="cs-CZ" dirty="0"/>
              <a:t>Smysluplný, popisující název</a:t>
            </a:r>
          </a:p>
          <a:p>
            <a:endParaRPr lang="cs-CZ" dirty="0"/>
          </a:p>
          <a:p>
            <a:r>
              <a:rPr lang="cs-CZ" dirty="0"/>
              <a:t>Vyslovitelné názvy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Vyhledatelné (nepoužívat magické konstanty)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10659F3A-16D5-4939-84A6-37A424AA0FB8}"/>
              </a:ext>
            </a:extLst>
          </p:cNvPr>
          <p:cNvSpPr txBox="1">
            <a:spLocks/>
          </p:cNvSpPr>
          <p:nvPr/>
        </p:nvSpPr>
        <p:spPr>
          <a:xfrm>
            <a:off x="4488182" y="2189022"/>
            <a:ext cx="4495800" cy="43088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sz="220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20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sk-SK" sz="2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sk-SK" sz="22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sk-SK" sz="2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&gt;&gt; gameBoard;</a:t>
            </a:r>
            <a:endParaRPr lang="sk-SK" sz="2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D6AB3B-A36C-4E27-B415-23446F69B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39" y="2189022"/>
            <a:ext cx="3955868" cy="430887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2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&lt;</a:t>
            </a:r>
            <a:r>
              <a:rPr lang="sk-SK" sz="22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&lt;</a:t>
            </a:r>
            <a:r>
              <a:rPr lang="sk-SK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&gt;&gt; </a:t>
            </a:r>
            <a:r>
              <a:rPr lang="sk-SK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theList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kumimoji="0" lang="sk-S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C57AF6CF-6031-46C0-96EF-2D1CDBB9F488}"/>
              </a:ext>
            </a:extLst>
          </p:cNvPr>
          <p:cNvSpPr txBox="1">
            <a:spLocks/>
          </p:cNvSpPr>
          <p:nvPr/>
        </p:nvSpPr>
        <p:spPr>
          <a:xfrm>
            <a:off x="372239" y="3413213"/>
            <a:ext cx="3955868" cy="854217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sk-SK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sk-SK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genymdhms</a:t>
            </a:r>
            <a:r>
              <a:rPr lang="sk-SK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modymdhms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3FFD7362-69B8-4972-87FA-50EA002416E7}"/>
              </a:ext>
            </a:extLst>
          </p:cNvPr>
          <p:cNvSpPr txBox="1">
            <a:spLocks/>
          </p:cNvSpPr>
          <p:nvPr/>
        </p:nvSpPr>
        <p:spPr>
          <a:xfrm>
            <a:off x="4488181" y="3413213"/>
            <a:ext cx="4495800" cy="85421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sk-SK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generationTimestamp</a:t>
            </a:r>
            <a:r>
              <a:rPr lang="sk-SK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modificationTimestamp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sz="2000" dirty="0"/>
          </a:p>
        </p:txBody>
      </p:sp>
      <p:sp>
        <p:nvSpPr>
          <p:cNvPr id="14" name="Zástupný symbol obsahu 2">
            <a:extLst>
              <a:ext uri="{FF2B5EF4-FFF2-40B4-BE49-F238E27FC236}">
                <a16:creationId xmlns:a16="http://schemas.microsoft.com/office/drawing/2014/main" id="{CD93E6D5-BE96-4EEC-A96D-B47BEC84082E}"/>
              </a:ext>
            </a:extLst>
          </p:cNvPr>
          <p:cNvSpPr txBox="1">
            <a:spLocks/>
          </p:cNvSpPr>
          <p:nvPr/>
        </p:nvSpPr>
        <p:spPr>
          <a:xfrm>
            <a:off x="4488181" y="5240781"/>
            <a:ext cx="4495800" cy="461665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days</a:t>
            </a:r>
            <a:r>
              <a:rPr lang="sk-SK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WORK_DAYS_PER_WEEK;</a:t>
            </a:r>
            <a:endParaRPr lang="sk-SK" sz="200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6DE301D-69EF-4D02-8891-F19008A1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39" y="5240781"/>
            <a:ext cx="3955867" cy="46166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days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5;</a:t>
            </a:r>
            <a:endParaRPr kumimoji="0" lang="sk-S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  <p:bldP spid="9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0622EB-2E75-40C9-828D-1436FEF5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- názvy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64B94F2-1D59-4426-B393-148EE3FF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synonyma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1 koncept = 1 slovo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C58FBA47-57A5-48AD-8335-A5F1654C551C}"/>
              </a:ext>
            </a:extLst>
          </p:cNvPr>
          <p:cNvSpPr txBox="1">
            <a:spLocks/>
          </p:cNvSpPr>
          <p:nvPr/>
        </p:nvSpPr>
        <p:spPr>
          <a:xfrm>
            <a:off x="914400" y="2286000"/>
            <a:ext cx="3955868" cy="79057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ProductInfo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ProductData</a:t>
            </a:r>
            <a:r>
              <a:rPr lang="sk-SK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sk-SK" sz="2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50C162-33C6-4413-9912-30BDF298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85869"/>
            <a:ext cx="5943600" cy="830997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RetrieveWorkersCount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GetLaborerSalary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workerId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kumimoji="0" lang="sk-S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E1EE8C-CDB0-4F01-A2DD-DE8FEAFF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– názvy </a:t>
            </a:r>
            <a:r>
              <a:rPr lang="cs-CZ" dirty="0" err="1"/>
              <a:t>proměných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5C18041-A0FB-44A4-A72E-FA5C8564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Podstatné jména</a:t>
            </a:r>
          </a:p>
          <a:p>
            <a:endParaRPr lang="cs-CZ" dirty="0"/>
          </a:p>
          <a:p>
            <a:pPr lvl="1"/>
            <a:r>
              <a:rPr lang="cs-CZ" dirty="0" err="1"/>
              <a:t>Vyjímka</a:t>
            </a:r>
            <a:r>
              <a:rPr lang="cs-CZ" dirty="0"/>
              <a:t> – </a:t>
            </a:r>
            <a:r>
              <a:rPr lang="cs-CZ" dirty="0" err="1"/>
              <a:t>bool</a:t>
            </a:r>
            <a:r>
              <a:rPr lang="cs-CZ" dirty="0"/>
              <a:t> = odpověď na otázku </a:t>
            </a:r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 err="1"/>
              <a:t>Is</a:t>
            </a:r>
            <a:r>
              <a:rPr lang="cs-CZ" dirty="0"/>
              <a:t>, </a:t>
            </a:r>
            <a:r>
              <a:rPr lang="cs-CZ" dirty="0" err="1"/>
              <a:t>Was</a:t>
            </a:r>
            <a:r>
              <a:rPr lang="cs-CZ" dirty="0"/>
              <a:t>, Has</a:t>
            </a:r>
          </a:p>
          <a:p>
            <a:endParaRPr lang="en-US" dirty="0"/>
          </a:p>
        </p:txBody>
      </p: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B3F3B9C5-C42F-4CBD-BCCE-229F673D8E46}"/>
              </a:ext>
            </a:extLst>
          </p:cNvPr>
          <p:cNvSpPr txBox="1">
            <a:spLocks/>
          </p:cNvSpPr>
          <p:nvPr/>
        </p:nvSpPr>
        <p:spPr>
          <a:xfrm>
            <a:off x="914400" y="2133600"/>
            <a:ext cx="2904779" cy="43088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car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  <p:sp>
        <p:nvSpPr>
          <p:cNvPr id="5" name="Zástupný symbol obsahu 2">
            <a:extLst>
              <a:ext uri="{FF2B5EF4-FFF2-40B4-BE49-F238E27FC236}">
                <a16:creationId xmlns:a16="http://schemas.microsoft.com/office/drawing/2014/main" id="{DCD1FF9D-F93A-4BDF-9181-8FC9F72964FA}"/>
              </a:ext>
            </a:extLst>
          </p:cNvPr>
          <p:cNvSpPr txBox="1">
            <a:spLocks/>
          </p:cNvSpPr>
          <p:nvPr/>
        </p:nvSpPr>
        <p:spPr>
          <a:xfrm>
            <a:off x="1667221" y="3726209"/>
            <a:ext cx="2904779" cy="430887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bool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isTestPage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4433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CFE243-B31B-438F-89DF-5E5072E9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– konvence názvů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2B5E860-A1A1-4E68-9F0B-551B052C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.</a:t>
            </a:r>
            <a:r>
              <a:rPr lang="cs-CZ" dirty="0" err="1"/>
              <a:t>NETu</a:t>
            </a:r>
            <a:r>
              <a:rPr lang="cs-CZ" dirty="0"/>
              <a:t> jsou zavedeny konvence pojmenování</a:t>
            </a:r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0239F4AC-CC9D-415F-9CFB-629EF3EE65B7}"/>
              </a:ext>
            </a:extLst>
          </p:cNvPr>
          <p:cNvSpPr txBox="1">
            <a:spLocks/>
          </p:cNvSpPr>
          <p:nvPr/>
        </p:nvSpPr>
        <p:spPr>
          <a:xfrm>
            <a:off x="891727" y="2945945"/>
            <a:ext cx="7360545" cy="1834473"/>
          </a:xfrm>
          <a:prstGeom prst="rect">
            <a:avLst/>
          </a:prstGeom>
          <a:ln w="5715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ChangeCarCount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 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</a:t>
            </a:r>
            <a:r>
              <a:rPr lang="sk-SK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.AllCarCount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+= </a:t>
            </a:r>
            <a:r>
              <a:rPr lang="sk-SK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carCount</a:t>
            </a:r>
            <a:r>
              <a:rPr lang="sk-SK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87983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E0DF78-4019-4683-8055-4D113D787341}" vid="{9E41ACFB-06D3-457C-9921-DD21475893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</Template>
  <TotalTime>19827</TotalTime>
  <Words>928</Words>
  <Application>Microsoft Office PowerPoint</Application>
  <PresentationFormat>Předvádění na obrazovce (4:3)</PresentationFormat>
  <Paragraphs>281</Paragraphs>
  <Slides>37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Segoe UI Light</vt:lpstr>
      <vt:lpstr>Verdana</vt:lpstr>
      <vt:lpstr>Wingdings 3</vt:lpstr>
      <vt:lpstr>Basic master</vt:lpstr>
      <vt:lpstr>SOLIDní kód</vt:lpstr>
      <vt:lpstr>SOLIDní kód</vt:lpstr>
      <vt:lpstr>What Programmers Say</vt:lpstr>
      <vt:lpstr>Clean code</vt:lpstr>
      <vt:lpstr>Clean code</vt:lpstr>
      <vt:lpstr>Clean code - názvy</vt:lpstr>
      <vt:lpstr>Clean code - názvy</vt:lpstr>
      <vt:lpstr>Clean code – názvy proměných</vt:lpstr>
      <vt:lpstr>Clean code – konvence názvů</vt:lpstr>
      <vt:lpstr>Clean code – názvy metod</vt:lpstr>
      <vt:lpstr>Clean code – metody</vt:lpstr>
      <vt:lpstr>Clean code – struktura kódu </vt:lpstr>
      <vt:lpstr>Clean code – komentáře</vt:lpstr>
      <vt:lpstr>Clean code - komentáře</vt:lpstr>
      <vt:lpstr>Clean code - komentáře</vt:lpstr>
      <vt:lpstr>Clean code - komentáře</vt:lpstr>
      <vt:lpstr>Clean code - Nástroje</vt:lpstr>
      <vt:lpstr>Clean code - materiály</vt:lpstr>
      <vt:lpstr>SOLID</vt:lpstr>
      <vt:lpstr>SOLID - Single Responsibility Principle </vt:lpstr>
      <vt:lpstr>SOLID - Single Responsibility Principle </vt:lpstr>
      <vt:lpstr>SOLID - Open Closed Principle</vt:lpstr>
      <vt:lpstr>SOLID - Liskov Substitution Principle</vt:lpstr>
      <vt:lpstr>Prezentace aplikace PowerPoint</vt:lpstr>
      <vt:lpstr>SOLID - Liskov Substition Principle</vt:lpstr>
      <vt:lpstr>SOLID Interface Segregation Principle</vt:lpstr>
      <vt:lpstr>SOLID - Dependency Inversion Principle</vt:lpstr>
      <vt:lpstr>IoC/DI</vt:lpstr>
      <vt:lpstr>IoC/DI</vt:lpstr>
      <vt:lpstr>IoC/DI</vt:lpstr>
      <vt:lpstr>IoC/DI</vt:lpstr>
      <vt:lpstr>IoC/DI</vt:lpstr>
      <vt:lpstr>IoC/DI - Funkce kontejneru</vt:lpstr>
      <vt:lpstr>IoC/DI - Jak používat kontejner</vt:lpstr>
      <vt:lpstr>IoC/DI - Factories</vt:lpstr>
      <vt:lpstr>IoC/DI - Lifestyle</vt:lpstr>
      <vt:lpstr>IoC/DI - Lifestyle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Dybal</dc:creator>
  <cp:lastModifiedBy>Martin Dybal</cp:lastModifiedBy>
  <cp:revision>209</cp:revision>
  <dcterms:created xsi:type="dcterms:W3CDTF">2017-09-07T19:06:41Z</dcterms:created>
  <dcterms:modified xsi:type="dcterms:W3CDTF">2019-03-04T22:00:20Z</dcterms:modified>
</cp:coreProperties>
</file>