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8265" autoAdjust="0"/>
    <p:restoredTop sz="86441" autoAdjust="0"/>
  </p:normalViewPr>
  <p:slideViewPr>
    <p:cSldViewPr snapToGrid="0">
      <p:cViewPr varScale="1">
        <p:scale>
          <a:sx n="77" d="100"/>
          <a:sy n="77" d="100"/>
        </p:scale>
        <p:origin x="30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2814" y="5552344"/>
            <a:ext cx="11614013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title-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53400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1871135"/>
            <a:ext cx="9448800" cy="2065867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4199468"/>
            <a:ext cx="9448800" cy="114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flame-watermark.png"/>
          <p:cNvPicPr>
            <a:picLocks noChangeAspect="1"/>
          </p:cNvPicPr>
          <p:nvPr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371812"/>
            <a:ext cx="4343056" cy="4829009"/>
          </a:xfrm>
          <a:prstGeom prst="rect">
            <a:avLst/>
          </a:prstGeom>
        </p:spPr>
      </p:pic>
      <p:pic>
        <p:nvPicPr>
          <p:cNvPr id="12" name="Picture 11" descr="sw_logo_unexpected-simplicity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63" y="5617474"/>
            <a:ext cx="3090637" cy="10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61533"/>
            <a:ext cx="2743200" cy="4864630"/>
          </a:xfrm>
        </p:spPr>
        <p:txBody>
          <a:bodyPr vert="eaVert"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1533"/>
            <a:ext cx="8026400" cy="4864630"/>
          </a:xfrm>
        </p:spPr>
        <p:txBody>
          <a:bodyPr vert="eaVert"/>
          <a:lstStyle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baseline="0"/>
            </a:lvl5pPr>
            <a:lvl7pPr>
              <a:defRPr baseline="0"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2"/>
            <a:ext cx="12192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title-gray.png"/>
          <p:cNvPicPr>
            <a:picLocks noChangeAspect="1"/>
          </p:cNvPicPr>
          <p:nvPr/>
        </p:nvPicPr>
        <p:blipFill>
          <a:blip r:embed="rId2"/>
          <a:srcRect t="33693"/>
          <a:stretch>
            <a:fillRect/>
          </a:stretch>
        </p:blipFill>
        <p:spPr>
          <a:xfrm>
            <a:off x="1" y="1766657"/>
            <a:ext cx="12192000" cy="3540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3" y="2124073"/>
            <a:ext cx="9226551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733" y="3641194"/>
            <a:ext cx="9226551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flame-watermark.png"/>
          <p:cNvPicPr>
            <a:picLocks noChangeAspect="1"/>
          </p:cNvPicPr>
          <p:nvPr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9115" cy="33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</p:spPr>
        <p:txBody>
          <a:bodyPr/>
          <a:lstStyle>
            <a:lvl1pPr>
              <a:defRPr sz="2400"/>
            </a:lvl1pPr>
            <a:lvl2pPr marL="625475" indent="-285750">
              <a:defRPr sz="2000"/>
            </a:lvl2pPr>
            <a:lvl3pPr marL="855663" indent="-228600">
              <a:defRPr sz="1800"/>
            </a:lvl3pPr>
            <a:lvl4pPr marL="1084263" indent="-228600">
              <a:defRPr sz="1600"/>
            </a:lvl4pPr>
            <a:lvl5pPr marL="1312863" indent="-228600">
              <a:defRPr sz="1600" baseline="0"/>
            </a:lvl5pPr>
            <a:lvl6pPr marL="1541463" indent="-228600">
              <a:defRPr sz="1600"/>
            </a:lvl6pPr>
            <a:lvl7pPr marL="1770063" indent="-228600">
              <a:defRPr sz="1600"/>
            </a:lvl7pPr>
            <a:lvl8pPr marL="2176463" indent="-228600">
              <a:defRPr sz="16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</p:spPr>
        <p:txBody>
          <a:bodyPr/>
          <a:lstStyle>
            <a:lvl1pPr>
              <a:defRPr sz="2400"/>
            </a:lvl1pPr>
            <a:lvl2pPr marL="625475" indent="-285750">
              <a:defRPr sz="2000"/>
            </a:lvl2pPr>
            <a:lvl3pPr marL="855663" indent="-228600">
              <a:defRPr sz="1800"/>
            </a:lvl3pPr>
            <a:lvl4pPr marL="1084263" indent="-228600">
              <a:defRPr sz="1600"/>
            </a:lvl4pPr>
            <a:lvl5pPr marL="1312863" indent="-228600">
              <a:defRPr sz="1600" baseline="0"/>
            </a:lvl5pPr>
            <a:lvl6pPr marL="1490663" indent="-228600">
              <a:defRPr sz="1600"/>
            </a:lvl6pPr>
            <a:lvl7pPr marL="1719263" indent="-228600">
              <a:defRPr sz="1600"/>
            </a:lvl7pPr>
            <a:lvl8pPr marL="2057400" indent="-228600">
              <a:defRPr sz="16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 marL="625475" indent="-285750">
              <a:defRPr sz="2000"/>
            </a:lvl2pPr>
            <a:lvl3pPr marL="855663" indent="-228600">
              <a:defRPr sz="1800"/>
            </a:lvl3pPr>
            <a:lvl4pPr marL="1084263" indent="-228600">
              <a:defRPr sz="1600"/>
            </a:lvl4pPr>
            <a:lvl5pPr marL="1312863" indent="-228600">
              <a:defRPr sz="1600" baseline="0"/>
            </a:lvl5pPr>
            <a:lvl6pPr marL="1541463" indent="-228600">
              <a:defRPr sz="1600"/>
            </a:lvl6pPr>
            <a:lvl7pPr marL="1770063" indent="-228600">
              <a:tabLst/>
              <a:defRPr sz="1600"/>
            </a:lvl7pPr>
            <a:lvl8pPr marL="2116138" indent="-228600"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1600"/>
            <a:ext cx="5389033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 marL="625475" indent="-285750">
              <a:defRPr sz="2000"/>
            </a:lvl2pPr>
            <a:lvl3pPr marL="855663" indent="-228600">
              <a:defRPr sz="1800"/>
            </a:lvl3pPr>
            <a:lvl4pPr marL="1084263" indent="-228600">
              <a:defRPr sz="1600"/>
            </a:lvl4pPr>
            <a:lvl5pPr marL="1312863" indent="-228600">
              <a:defRPr sz="1600"/>
            </a:lvl5pPr>
            <a:lvl6pPr marL="1600200" indent="-228600">
              <a:defRPr sz="1600"/>
            </a:lvl6pPr>
            <a:lvl7pPr marL="1828800" indent="-228600">
              <a:defRPr sz="1600"/>
            </a:lvl7pPr>
            <a:lvl8pPr marL="2176463" indent="-228600"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1" cy="1097280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2"/>
            <a:ext cx="6815667" cy="4691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814" y="341933"/>
            <a:ext cx="10984470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slide-gra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1097280"/>
          </a:xfrm>
          <a:prstGeom prst="rect">
            <a:avLst/>
          </a:prstGeom>
        </p:spPr>
      </p:pic>
      <p:sp>
        <p:nvSpPr>
          <p:cNvPr id="8" name="Chord 7"/>
          <p:cNvSpPr/>
          <p:nvPr/>
        </p:nvSpPr>
        <p:spPr>
          <a:xfrm rot="5400000">
            <a:off x="5746908" y="6491226"/>
            <a:ext cx="725655" cy="747408"/>
          </a:xfrm>
          <a:prstGeom prst="chord">
            <a:avLst>
              <a:gd name="adj1" fmla="val 5439397"/>
              <a:gd name="adj2" fmla="val 1620004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1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1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6032" y="6474890"/>
            <a:ext cx="74740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FAB8AE4D-D913-4539-B5EB-3F904BEBA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w_logo_primary_RGB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414" y="6229992"/>
            <a:ext cx="1746684" cy="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Lucida Grande"/>
        <a:buChar char="»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1600" kern="12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Test able code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 smtClean="0"/>
              <a:t>Ji</a:t>
            </a:r>
            <a:r>
              <a:rPr lang="cs-CZ" sz="2400" dirty="0" smtClean="0"/>
              <a:t>ří Pokorný</a:t>
            </a:r>
            <a:endParaRPr lang="en-US" sz="2400" dirty="0" smtClean="0"/>
          </a:p>
          <a:p>
            <a:r>
              <a:rPr lang="en-US" sz="2400" dirty="0" smtClean="0"/>
              <a:t>Jiri.Pokorny@solarwinds.com</a:t>
            </a:r>
            <a:endParaRPr 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19876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Task 1.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Improve test ability to be able extend the application</a:t>
            </a:r>
            <a:r>
              <a:rPr lang="cs-CZ" sz="3200" dirty="0" smtClean="0"/>
              <a:t>:</a:t>
            </a:r>
          </a:p>
          <a:p>
            <a:pPr lvl="1" rtl="0" eaLnBrk="1" latinLnBrk="0" hangingPunct="1"/>
            <a:r>
              <a:rPr lang="cs-CZ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refactoring is </a:t>
            </a:r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critical, we don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have tests yet</a:t>
            </a:r>
            <a:endParaRPr lang="en-US" sz="3200" dirty="0" smtClean="0">
              <a:effectLst/>
            </a:endParaRPr>
          </a:p>
          <a:p>
            <a:pPr lvl="1" rtl="0" eaLnBrk="1" latinLnBrk="0" hangingPunct="1"/>
            <a:r>
              <a:rPr lang="cs-CZ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</a:t>
            </a:r>
            <a:r>
              <a:rPr lang="cs-CZ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necessary code </a:t>
            </a:r>
            <a:r>
              <a:rPr lang="cs-CZ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internal</a:t>
            </a:r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methods</a:t>
            </a:r>
          </a:p>
          <a:p>
            <a:pPr lvl="1" rtl="0" eaLnBrk="1" latinLnBrk="0" hangingPunct="1"/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we are able to transform them to instance methods</a:t>
            </a:r>
          </a:p>
          <a:p>
            <a:pPr lvl="1" rtl="0" eaLnBrk="1" latinLnBrk="0" hangingPunct="1"/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practice is to avoid „public static“</a:t>
            </a:r>
            <a:b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SingleTon, Service locator)</a:t>
            </a:r>
          </a:p>
        </p:txBody>
      </p:sp>
    </p:spTree>
    <p:extLst>
      <p:ext uri="{BB962C8B-B14F-4D97-AF65-F5344CB8AC3E}">
        <p14:creationId xmlns:p14="http://schemas.microsoft.com/office/powerpoint/2010/main" val="1879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Task 1.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sz="2800" dirty="0" smtClean="0"/>
              <a:t>Writing unit tests:</a:t>
            </a:r>
          </a:p>
          <a:p>
            <a:pPr lvl="2"/>
            <a:r>
              <a:rPr lang="cs-CZ" sz="2400" dirty="0" smtClean="0"/>
              <a:t>We are going to use „Test first“ strategy</a:t>
            </a:r>
          </a:p>
          <a:p>
            <a:pPr lvl="2"/>
            <a:r>
              <a:rPr lang="cs-CZ" sz="2400" dirty="0" smtClean="0"/>
              <a:t>Allow access</a:t>
            </a:r>
            <a:r>
              <a:rPr lang="cs-CZ" sz="2400" baseline="0" dirty="0" smtClean="0"/>
              <a:t> internal members by</a:t>
            </a:r>
            <a:br>
              <a:rPr lang="cs-CZ" sz="2400" baseline="0" dirty="0" smtClean="0"/>
            </a:br>
            <a:r>
              <a:rPr lang="cs-CZ" sz="2400" baseline="0" dirty="0" smtClean="0"/>
              <a:t>adding </a:t>
            </a:r>
            <a:r>
              <a:rPr lang="cs-CZ" sz="2400" b="1" dirty="0" smtClean="0"/>
              <a:t>InternalsVisibleTo(„Tests“)</a:t>
            </a:r>
          </a:p>
          <a:p>
            <a:pPr lvl="2"/>
            <a:r>
              <a:rPr lang="cs-CZ" sz="2400" b="0" dirty="0" smtClean="0"/>
              <a:t>Add new test project</a:t>
            </a:r>
          </a:p>
          <a:p>
            <a:pPr lvl="2"/>
            <a:r>
              <a:rPr lang="cs-CZ" sz="2400" b="0" dirty="0" smtClean="0"/>
              <a:t>Use</a:t>
            </a:r>
            <a:r>
              <a:rPr lang="cs-CZ" sz="2400" b="0" baseline="0" dirty="0" smtClean="0"/>
              <a:t> MSTests attributes to decorate the test methods</a:t>
            </a:r>
            <a:endParaRPr lang="cs-CZ" sz="2400" b="0" dirty="0" smtClean="0"/>
          </a:p>
          <a:p>
            <a:pPr lvl="2"/>
            <a:r>
              <a:rPr lang="cs-CZ" sz="2400" dirty="0" smtClean="0"/>
              <a:t>Use Assert</a:t>
            </a:r>
            <a:r>
              <a:rPr lang="cs-CZ" sz="2400" baseline="0" dirty="0" smtClean="0"/>
              <a:t> to validate the output</a:t>
            </a:r>
          </a:p>
          <a:p>
            <a:pPr lvl="2"/>
            <a:r>
              <a:rPr lang="cs-CZ" sz="2400" baseline="0" dirty="0" smtClean="0"/>
              <a:t>Validate „</a:t>
            </a:r>
            <a:r>
              <a:rPr lang="cs-CZ" sz="2400" b="1" baseline="0" dirty="0" smtClean="0"/>
              <a:t>Test Coverage</a:t>
            </a:r>
            <a:r>
              <a:rPr lang="cs-CZ" sz="2400" baseline="0" dirty="0" smtClean="0"/>
              <a:t>“ (e.g. using JetBrains dotCover)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5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Task 2.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Add new command for multiplication</a:t>
            </a:r>
            <a:r>
              <a:rPr lang="cs-CZ" sz="3200" dirty="0" smtClean="0"/>
              <a:t>:</a:t>
            </a:r>
          </a:p>
          <a:p>
            <a:pPr lvl="1"/>
            <a:r>
              <a:rPr lang="cs-CZ" sz="2800" dirty="0" smtClean="0"/>
              <a:t>Add</a:t>
            </a:r>
            <a:r>
              <a:rPr lang="cs-CZ" sz="2800" baseline="0" dirty="0" smtClean="0"/>
              <a:t> new failing </a:t>
            </a:r>
            <a:r>
              <a:rPr lang="cs-CZ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cs-CZ" sz="2800" b="1" baseline="0" dirty="0" smtClean="0"/>
              <a:t>First</a:t>
            </a:r>
          </a:p>
          <a:p>
            <a:pPr lvl="1"/>
            <a:r>
              <a:rPr lang="cs-CZ" sz="2800" b="0" baseline="0" dirty="0" smtClean="0"/>
              <a:t>Add the missing method implementation</a:t>
            </a:r>
          </a:p>
          <a:p>
            <a:pPr lvl="1"/>
            <a:r>
              <a:rPr lang="cs-CZ" sz="2800" b="0" dirty="0" smtClean="0"/>
              <a:t>Add the command usage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0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cs-CZ" sz="4000" dirty="0" smtClean="0"/>
              <a:t>Task 3.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Change the code so it can be used with Windows phone application User interface</a:t>
            </a:r>
            <a:endParaRPr lang="cs-CZ" sz="3200" dirty="0" smtClean="0"/>
          </a:p>
          <a:p>
            <a:pPr lvl="1"/>
            <a:r>
              <a:rPr lang="cs-CZ" sz="2800" dirty="0" smtClean="0"/>
              <a:t>Extract</a:t>
            </a:r>
            <a:r>
              <a:rPr lang="cs-CZ" sz="2800" baseline="0" dirty="0" smtClean="0"/>
              <a:t> all calls to „Console“ class</a:t>
            </a:r>
          </a:p>
          <a:p>
            <a:pPr lvl="1"/>
            <a:r>
              <a:rPr lang="cs-CZ" sz="2800" baseline="0" dirty="0" smtClean="0"/>
              <a:t>Define user interaction Interface</a:t>
            </a:r>
          </a:p>
          <a:p>
            <a:pPr lvl="1"/>
            <a:r>
              <a:rPr lang="cs-CZ" sz="2800" baseline="0" dirty="0" smtClean="0"/>
              <a:t>Create Fake User interface to simulate user interaction</a:t>
            </a:r>
            <a:br>
              <a:rPr lang="cs-CZ" sz="2800" baseline="0" dirty="0" smtClean="0"/>
            </a:br>
            <a:r>
              <a:rPr lang="cs-CZ" sz="2800" baseline="0" dirty="0" smtClean="0"/>
              <a:t>(e.g. Moq library)</a:t>
            </a:r>
          </a:p>
          <a:p>
            <a:pPr lvl="1"/>
            <a:r>
              <a:rPr lang="cs-CZ" sz="2800" baseline="0" dirty="0" smtClean="0"/>
              <a:t>Write missing unit tests</a:t>
            </a:r>
            <a:endParaRPr lang="cs-CZ" sz="2800" dirty="0" smtClean="0"/>
          </a:p>
        </p:txBody>
      </p:sp>
    </p:spTree>
    <p:extLst>
      <p:ext uri="{BB962C8B-B14F-4D97-AF65-F5344CB8AC3E}">
        <p14:creationId xmlns:p14="http://schemas.microsoft.com/office/powerpoint/2010/main" val="30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16x9</Template>
  <TotalTime>104</TotalTime>
  <Words>144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Wingdings</vt:lpstr>
      <vt:lpstr>template 16x9</vt:lpstr>
      <vt:lpstr>Test able code</vt:lpstr>
      <vt:lpstr>Task 1.</vt:lpstr>
      <vt:lpstr>Task 1.</vt:lpstr>
      <vt:lpstr>Task 2.</vt:lpstr>
      <vt:lpstr>Task 3.</vt:lpstr>
    </vt:vector>
  </TitlesOfParts>
  <Company>Solarwinds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able code</dc:title>
  <dc:creator>Pokorny, Jiri</dc:creator>
  <cp:lastModifiedBy>Pokorny, Jiri</cp:lastModifiedBy>
  <cp:revision>18</cp:revision>
  <dcterms:created xsi:type="dcterms:W3CDTF">2014-09-08T21:25:19Z</dcterms:created>
  <dcterms:modified xsi:type="dcterms:W3CDTF">2014-09-08T23:10:15Z</dcterms:modified>
</cp:coreProperties>
</file>