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7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D6"/>
    <a:srgbClr val="E38081"/>
    <a:srgbClr val="C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10B4-0F6B-48BC-A842-D02F65356B23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261E-BA78-4892-B656-D91A3C749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19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337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826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35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cs-CZ" dirty="0" smtClean="0"/>
              <a:t>• Rozhodně ne toto: </a:t>
            </a:r>
          </a:p>
          <a:p>
            <a:pPr marL="0" indent="0" fontAlgn="ctr">
              <a:buNone/>
            </a:pPr>
            <a:r>
              <a:rPr lang="cs-CZ" dirty="0" smtClean="0"/>
              <a:t>	• Podědíme List&lt;</a:t>
            </a:r>
            <a:r>
              <a:rPr lang="cs-CZ" dirty="0" err="1" smtClean="0"/>
              <a:t>string</a:t>
            </a:r>
            <a:r>
              <a:rPr lang="cs-CZ" dirty="0" smtClean="0"/>
              <a:t>&gt; </a:t>
            </a:r>
          </a:p>
          <a:p>
            <a:pPr marL="0" indent="0" fontAlgn="ctr">
              <a:buNone/>
            </a:pPr>
            <a:r>
              <a:rPr lang="cs-CZ" dirty="0" smtClean="0"/>
              <a:t>	• Rušení metod vyhozením </a:t>
            </a:r>
            <a:r>
              <a:rPr lang="cs-CZ" dirty="0" err="1" smtClean="0"/>
              <a:t>NotSupportedException</a:t>
            </a:r>
            <a:r>
              <a:rPr lang="cs-CZ" dirty="0" smtClean="0"/>
              <a:t> </a:t>
            </a:r>
          </a:p>
          <a:p>
            <a:pPr marL="0" indent="0" fontAlgn="ctr">
              <a:buNone/>
            </a:pPr>
            <a:r>
              <a:rPr lang="cs-CZ" dirty="0" smtClean="0"/>
              <a:t>	• Změna chování oproti původní tříd</a:t>
            </a:r>
          </a:p>
          <a:p>
            <a:pPr rtl="0" fontAlgn="ctr"/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Potomek je předek a něco navíc</a:t>
            </a:r>
          </a:p>
          <a:p>
            <a:pPr rtl="0" fontAlgn="ctr"/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Mrtvá osoba, nejmenovaný český profesor</a:t>
            </a:r>
          </a:p>
          <a:p>
            <a:pPr marL="0" indent="0" fontAlgn="ctr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67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cs-CZ" dirty="0" smtClean="0"/>
              <a:t>Třída </a:t>
            </a:r>
            <a:r>
              <a:rPr lang="cs-CZ" dirty="0" err="1" smtClean="0"/>
              <a:t>NewsletterService</a:t>
            </a:r>
            <a:r>
              <a:rPr lang="cs-CZ" dirty="0" smtClean="0"/>
              <a:t> si nemá vytvářet instanci třídy </a:t>
            </a:r>
            <a:r>
              <a:rPr lang="cs-CZ" dirty="0" err="1" smtClean="0"/>
              <a:t>Mailer</a:t>
            </a:r>
            <a:endParaRPr lang="cs-CZ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Rozdíl mezi CI a DI</a:t>
            </a:r>
          </a:p>
          <a:p>
            <a:pPr marL="0" indent="0" fontAlgn="ctr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29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cs-CZ" dirty="0" smtClean="0"/>
              <a:t>Třída </a:t>
            </a:r>
            <a:r>
              <a:rPr lang="cs-CZ" dirty="0" err="1" smtClean="0"/>
              <a:t>NewsletterService</a:t>
            </a:r>
            <a:r>
              <a:rPr lang="cs-CZ" dirty="0" smtClean="0"/>
              <a:t> si nemá vytvářet instanci třídy </a:t>
            </a:r>
            <a:r>
              <a:rPr lang="cs-CZ" dirty="0" err="1" smtClean="0"/>
              <a:t>Mailer</a:t>
            </a:r>
            <a:endParaRPr lang="cs-CZ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Rozdíl mezi CI a DI</a:t>
            </a:r>
          </a:p>
          <a:p>
            <a:pPr marL="0" indent="0" fontAlgn="ctr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57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75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5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36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4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73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6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03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7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0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70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98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3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1166" y="6035266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AE87-CA06-4136-A110-539BD248868B}" type="datetimeFigureOut">
              <a:rPr lang="cs-CZ" smtClean="0"/>
              <a:t>3. 4. 2015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1466" y="6035266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0466" y="6035266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087429" y="5397907"/>
            <a:ext cx="24858938" cy="4144178"/>
            <a:chOff x="-2087429" y="5275422"/>
            <a:chExt cx="24858938" cy="4620627"/>
          </a:xfrm>
        </p:grpSpPr>
        <p:sp>
          <p:nvSpPr>
            <p:cNvPr id="7" name="Oval 6"/>
            <p:cNvSpPr/>
            <p:nvPr userDrawn="1"/>
          </p:nvSpPr>
          <p:spPr>
            <a:xfrm>
              <a:off x="-1858298" y="5275422"/>
              <a:ext cx="24629807" cy="3845821"/>
            </a:xfrm>
            <a:prstGeom prst="ellipse">
              <a:avLst/>
            </a:prstGeom>
            <a:solidFill>
              <a:srgbClr val="F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-2087429" y="5639241"/>
              <a:ext cx="23115825" cy="3907503"/>
            </a:xfrm>
            <a:prstGeom prst="ellipse">
              <a:avLst/>
            </a:prstGeom>
            <a:solidFill>
              <a:srgbClr val="E38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-1288212" y="5840372"/>
              <a:ext cx="21581993" cy="4055677"/>
            </a:xfrm>
            <a:prstGeom prst="ellipse">
              <a:avLst/>
            </a:prstGeom>
            <a:solidFill>
              <a:srgbClr val="C60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4198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college.cz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hyperlink" Target="https://visualstudiogallery.msdn.microsoft.com/369d38e1-53d3-4f5c-9351-a0560162a6d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linq10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43037"/>
          </a:xfrm>
        </p:spPr>
        <p:txBody>
          <a:bodyPr/>
          <a:lstStyle/>
          <a:p>
            <a:r>
              <a:rPr lang="cs-CZ" b="1" dirty="0" err="1" smtClean="0"/>
              <a:t>SOLIDní</a:t>
            </a:r>
            <a:r>
              <a:rPr lang="cs-CZ" b="1" dirty="0" smtClean="0"/>
              <a:t> kód</a:t>
            </a:r>
            <a:endParaRPr lang="cs-CZ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16500" y="4165600"/>
            <a:ext cx="2819400" cy="1003300"/>
          </a:xfrm>
        </p:spPr>
        <p:txBody>
          <a:bodyPr>
            <a:normAutofit/>
          </a:bodyPr>
          <a:lstStyle/>
          <a:p>
            <a:r>
              <a:rPr lang="en-US" b="1" dirty="0" smtClean="0"/>
              <a:t>Martin </a:t>
            </a:r>
            <a:r>
              <a:rPr lang="en-US" b="1" dirty="0"/>
              <a:t>Dybal</a:t>
            </a:r>
            <a:endParaRPr lang="cs-CZ" b="1" dirty="0"/>
          </a:p>
          <a:p>
            <a:r>
              <a:rPr lang="cs-CZ" dirty="0"/>
              <a:t>Microsoft </a:t>
            </a:r>
            <a:r>
              <a:rPr lang="en-US" dirty="0"/>
              <a:t>MSP</a:t>
            </a:r>
            <a:r>
              <a:rPr lang="cs-CZ" dirty="0"/>
              <a:t>, </a:t>
            </a:r>
            <a:r>
              <a:rPr lang="cs-CZ" dirty="0" smtClean="0"/>
              <a:t>MCP</a:t>
            </a:r>
            <a:endParaRPr lang="cs-CZ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162300" y="5130800"/>
            <a:ext cx="29591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>
                <a:hlinkClick r:id="rId2"/>
              </a:rPr>
              <a:t>www.dotnetcollege.cz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602790" y="4170162"/>
            <a:ext cx="2819400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 smtClean="0"/>
              <a:t>ing. Roman Jašek</a:t>
            </a:r>
          </a:p>
          <a:p>
            <a:r>
              <a:rPr lang="cs-CZ" dirty="0" smtClean="0"/>
              <a:t>Microsoft </a:t>
            </a:r>
            <a:r>
              <a:rPr lang="en-US" dirty="0" smtClean="0"/>
              <a:t>MSP</a:t>
            </a:r>
            <a:r>
              <a:rPr lang="cs-CZ" dirty="0" smtClean="0"/>
              <a:t>, MCP</a:t>
            </a:r>
          </a:p>
        </p:txBody>
      </p:sp>
    </p:spTree>
    <p:extLst>
      <p:ext uri="{BB962C8B-B14F-4D97-AF65-F5344CB8AC3E}">
        <p14:creationId xmlns:p14="http://schemas.microsoft.com/office/powerpoint/2010/main" val="6572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</a:t>
            </a:r>
            <a:r>
              <a:rPr lang="sk-SK" dirty="0"/>
              <a:t>áre</a:t>
            </a:r>
            <a:r>
              <a:rPr lang="en-US" dirty="0"/>
              <a:t> (1/2)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3314700" cy="1898650"/>
          </a:xfrm>
          <a:ln w="5715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pl-PL" sz="2600" dirty="0" smtClean="0"/>
              <a:t>verzovacie</a:t>
            </a:r>
            <a:endParaRPr lang="en-US" sz="2600" dirty="0" smtClean="0"/>
          </a:p>
          <a:p>
            <a:r>
              <a:rPr lang="en-US" sz="2600" dirty="0"/>
              <a:t>r</a:t>
            </a:r>
            <a:r>
              <a:rPr lang="pl-PL" sz="2600" dirty="0" smtClean="0"/>
              <a:t>edundantné</a:t>
            </a:r>
          </a:p>
          <a:p>
            <a:r>
              <a:rPr lang="pl-PL" sz="2600" dirty="0" smtClean="0"/>
              <a:t>zavádzajúce</a:t>
            </a:r>
          </a:p>
          <a:p>
            <a:r>
              <a:rPr lang="pl-PL" sz="2600" dirty="0" smtClean="0"/>
              <a:t>zakomentovaný kód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6956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Komentáre </a:t>
            </a:r>
            <a:r>
              <a:rPr lang="en-US" dirty="0"/>
              <a:t>(2/2)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6181725" cy="1993900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sk-SK" sz="2600" dirty="0" smtClean="0"/>
              <a:t>radšej vysvetliť kódom</a:t>
            </a:r>
          </a:p>
          <a:p>
            <a:r>
              <a:rPr lang="sk-SK" sz="2600" dirty="0" smtClean="0"/>
              <a:t>vysvetliť zámer divného/testovacieho kódu</a:t>
            </a:r>
          </a:p>
          <a:p>
            <a:r>
              <a:rPr lang="sk-SK" sz="2600" dirty="0" smtClean="0"/>
              <a:t>TODO komentáre</a:t>
            </a:r>
          </a:p>
          <a:p>
            <a:r>
              <a:rPr lang="sk-SK" sz="2600" dirty="0" smtClean="0"/>
              <a:t>zdôrazniť podstatný kus kódu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27921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veci</a:t>
            </a: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690689"/>
            <a:ext cx="3523061" cy="1024158"/>
          </a:xfrm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sk-SK" sz="2800" dirty="0">
                <a:solidFill>
                  <a:schemeClr val="dk1"/>
                </a:solidFill>
              </a:rPr>
              <a:t>magické </a:t>
            </a:r>
            <a:r>
              <a:rPr lang="sk-SK" sz="2800" dirty="0" smtClean="0">
                <a:solidFill>
                  <a:schemeClr val="dk1"/>
                </a:solidFill>
              </a:rPr>
              <a:t>konštanty</a:t>
            </a:r>
            <a:endParaRPr lang="en-US" sz="2800" dirty="0" smtClean="0">
              <a:solidFill>
                <a:schemeClr val="dk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 err="1" smtClean="0">
                <a:solidFill>
                  <a:schemeClr val="dk1"/>
                </a:solidFill>
              </a:rPr>
              <a:t>ter</a:t>
            </a:r>
            <a:r>
              <a:rPr lang="sk-SK" dirty="0" err="1" smtClean="0">
                <a:solidFill>
                  <a:schemeClr val="dk1"/>
                </a:solidFill>
              </a:rPr>
              <a:t>nárny</a:t>
            </a:r>
            <a:r>
              <a:rPr lang="sk-SK" dirty="0" smtClean="0">
                <a:solidFill>
                  <a:schemeClr val="dk1"/>
                </a:solidFill>
              </a:rPr>
              <a:t> operátor ?:</a:t>
            </a:r>
            <a:endParaRPr lang="sk-SK" sz="2800" dirty="0">
              <a:solidFill>
                <a:schemeClr val="dk1"/>
              </a:solidFill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28650" y="3085215"/>
            <a:ext cx="3523061" cy="570238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</a:t>
            </a:r>
            <a:r>
              <a:rPr lang="sk-SK" dirty="0" err="1" smtClean="0"/>
              <a:t>ávrhové</a:t>
            </a:r>
            <a:r>
              <a:rPr lang="sk-SK" dirty="0" smtClean="0"/>
              <a:t> vzory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27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k-SK" dirty="0" err="1" smtClean="0"/>
              <a:t>ástroje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Code</a:t>
            </a:r>
            <a:r>
              <a:rPr lang="sk-SK" dirty="0" smtClean="0"/>
              <a:t> </a:t>
            </a:r>
            <a:r>
              <a:rPr lang="sk-SK" dirty="0" err="1" smtClean="0"/>
              <a:t>Metrices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visualstudiogallery.msdn.microsoft.com/369d38e1-53d3-4f5c-9351-a0560162a6d9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Linqpad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http://www.linqpad.net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Linq</a:t>
            </a:r>
            <a:r>
              <a:rPr lang="en-US" dirty="0" smtClean="0"/>
              <a:t> 101: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tinyurl.com/linq101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55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cs-CZ" b="1" dirty="0" smtClean="0"/>
              <a:t>Hlavní </a:t>
            </a:r>
            <a:r>
              <a:rPr lang="cs-CZ" b="1" dirty="0"/>
              <a:t>účely </a:t>
            </a:r>
          </a:p>
          <a:p>
            <a:pPr fontAlgn="ctr"/>
            <a:r>
              <a:rPr lang="cs-CZ" dirty="0">
                <a:solidFill>
                  <a:prstClr val="black"/>
                </a:solidFill>
              </a:rPr>
              <a:t>Testovatelný a udržovatelný </a:t>
            </a:r>
            <a:r>
              <a:rPr lang="cs-CZ" dirty="0" smtClean="0">
                <a:solidFill>
                  <a:prstClr val="black"/>
                </a:solidFill>
              </a:rPr>
              <a:t>kód</a:t>
            </a:r>
            <a:endParaRPr lang="cs-CZ" sz="1400" dirty="0" smtClean="0"/>
          </a:p>
          <a:p>
            <a:pPr fontAlgn="ctr"/>
            <a:endParaRPr lang="cs-CZ" sz="1400" dirty="0"/>
          </a:p>
          <a:p>
            <a:pPr marL="0" indent="0" fontAlgn="ctr">
              <a:buNone/>
            </a:pPr>
            <a:endParaRPr lang="cs-CZ" sz="1400" dirty="0" smtClean="0"/>
          </a:p>
          <a:p>
            <a:pPr fontAlgn="ctr"/>
            <a:endParaRPr lang="cs-CZ" sz="1400" dirty="0" smtClean="0"/>
          </a:p>
          <a:p>
            <a:pPr marL="0" indent="0" font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19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Single </a:t>
            </a:r>
            <a:r>
              <a:rPr lang="cs-CZ" b="1" dirty="0" err="1"/>
              <a:t>Responsibility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cs-CZ" dirty="0" smtClean="0"/>
              <a:t>Každá </a:t>
            </a:r>
            <a:r>
              <a:rPr lang="cs-CZ" dirty="0"/>
              <a:t>třída má jen jednu odpovědnost </a:t>
            </a:r>
            <a:endParaRPr lang="cs-CZ" dirty="0" smtClean="0"/>
          </a:p>
          <a:p>
            <a:pPr lvl="1" fontAlgn="ctr"/>
            <a:r>
              <a:rPr lang="cs-CZ" dirty="0"/>
              <a:t>Neznamená</a:t>
            </a:r>
            <a:r>
              <a:rPr lang="cs-CZ" dirty="0" smtClean="0"/>
              <a:t> </a:t>
            </a:r>
            <a:r>
              <a:rPr lang="cs-CZ" dirty="0"/>
              <a:t>to, že má jen jednu metodu! </a:t>
            </a:r>
            <a:endParaRPr lang="cs-CZ" dirty="0" smtClean="0"/>
          </a:p>
          <a:p>
            <a:pPr lvl="1" fontAlgn="ctr"/>
            <a:r>
              <a:rPr lang="cs-CZ" dirty="0" smtClean="0"/>
              <a:t>Spíš </a:t>
            </a:r>
            <a:r>
              <a:rPr lang="cs-CZ" dirty="0"/>
              <a:t>aby každá třída měla jen jeden důvod ke změně. </a:t>
            </a:r>
            <a:endParaRPr lang="cs-CZ" sz="1000" dirty="0"/>
          </a:p>
          <a:p>
            <a:pPr marL="0" indent="0" fontAlgn="ctr">
              <a:buNone/>
            </a:pPr>
            <a:endParaRPr lang="cs-CZ" sz="1400" dirty="0" smtClean="0"/>
          </a:p>
          <a:p>
            <a:pPr fontAlgn="ctr"/>
            <a:endParaRPr lang="cs-CZ" sz="1400" dirty="0" smtClean="0"/>
          </a:p>
          <a:p>
            <a:pPr marL="0" indent="0" font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74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Open / </a:t>
            </a:r>
            <a:r>
              <a:rPr lang="cs-CZ" b="1" dirty="0" err="1"/>
              <a:t>Closed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fontAlgn="ctr"/>
            <a:r>
              <a:rPr lang="cs-CZ" dirty="0"/>
              <a:t>Otevřenost pro rozšíření, uzavřenost pro změny </a:t>
            </a:r>
            <a:endParaRPr lang="cs-CZ" dirty="0" smtClean="0"/>
          </a:p>
          <a:p>
            <a:pPr fontAlgn="ctr"/>
            <a:r>
              <a:rPr lang="cs-CZ" dirty="0" smtClean="0"/>
              <a:t>Navrhujme </a:t>
            </a:r>
            <a:r>
              <a:rPr lang="cs-CZ" dirty="0"/>
              <a:t>rozhraní tak, aby nebyla omezující (abychom snadno mohli přidávat a rozšiřovat), ale abychom je nemuseli již měnit</a:t>
            </a:r>
            <a:endParaRPr lang="cs-CZ" sz="1400" dirty="0" smtClean="0"/>
          </a:p>
          <a:p>
            <a:pPr fontAlgn="ctr"/>
            <a:endParaRPr lang="cs-CZ" sz="1400" dirty="0" smtClean="0"/>
          </a:p>
          <a:p>
            <a:pPr marL="0" indent="0" font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96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Liskov</a:t>
            </a:r>
            <a:r>
              <a:rPr lang="cs-CZ" b="1" dirty="0"/>
              <a:t> </a:t>
            </a:r>
            <a:r>
              <a:rPr lang="cs-CZ" b="1" dirty="0" err="1"/>
              <a:t>Substitution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cs-CZ" dirty="0"/>
              <a:t>• Instanci lze nahradit instancí poděděné třídy </a:t>
            </a:r>
            <a:endParaRPr lang="cs-CZ" dirty="0" smtClean="0"/>
          </a:p>
          <a:p>
            <a:pPr marL="0" indent="0" fontAlgn="ctr">
              <a:buNone/>
            </a:pPr>
            <a:r>
              <a:rPr lang="cs-CZ" dirty="0" smtClean="0"/>
              <a:t>	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4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Dependency</a:t>
            </a:r>
            <a:r>
              <a:rPr lang="cs-CZ" b="1" dirty="0"/>
              <a:t> </a:t>
            </a:r>
            <a:r>
              <a:rPr lang="cs-CZ" b="1" dirty="0" err="1"/>
              <a:t>Inversion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cs-CZ" dirty="0"/>
              <a:t>• </a:t>
            </a:r>
            <a:r>
              <a:rPr lang="cs-CZ" dirty="0" smtClean="0"/>
              <a:t>Třídy </a:t>
            </a:r>
            <a:r>
              <a:rPr lang="cs-CZ" dirty="0"/>
              <a:t>mají své závislosti deklarovat navenek a nechat si je naplnit zvenčí </a:t>
            </a:r>
            <a:r>
              <a:rPr lang="cs-CZ" dirty="0" smtClean="0"/>
              <a:t>	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86011"/>
            <a:ext cx="6953250" cy="23717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56424"/>
            <a:ext cx="3781425" cy="942975"/>
          </a:xfrm>
          <a:prstGeom prst="rect">
            <a:avLst/>
          </a:prstGeom>
        </p:spPr>
      </p:pic>
      <p:cxnSp>
        <p:nvCxnSpPr>
          <p:cNvPr id="10" name="Přímá spojnice 9"/>
          <p:cNvCxnSpPr/>
          <p:nvPr/>
        </p:nvCxnSpPr>
        <p:spPr>
          <a:xfrm flipV="1">
            <a:off x="628650" y="2456424"/>
            <a:ext cx="3703653" cy="942976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628650" y="2539006"/>
            <a:ext cx="3781425" cy="860394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Dependency</a:t>
            </a:r>
            <a:r>
              <a:rPr lang="cs-CZ" b="1" dirty="0"/>
              <a:t> </a:t>
            </a:r>
            <a:r>
              <a:rPr lang="cs-CZ" b="1" dirty="0" err="1"/>
              <a:t>Inversion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02286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endParaRPr lang="cs-CZ" dirty="0" smtClean="0"/>
          </a:p>
          <a:p>
            <a:pPr marL="0" indent="0" fontAlgn="ctr">
              <a:buNone/>
            </a:pPr>
            <a:r>
              <a:rPr lang="cs-CZ" sz="2400" dirty="0"/>
              <a:t>• Druhy závislostí </a:t>
            </a:r>
            <a:endParaRPr lang="cs-CZ" sz="2400" dirty="0" smtClean="0"/>
          </a:p>
          <a:p>
            <a:pPr marL="0" indent="0" fontAlgn="ctr">
              <a:buNone/>
            </a:pPr>
            <a:r>
              <a:rPr lang="cs-CZ" sz="2400" dirty="0" smtClean="0"/>
              <a:t>	• </a:t>
            </a:r>
            <a:r>
              <a:rPr lang="cs-CZ" sz="2400" dirty="0" err="1"/>
              <a:t>Constructor</a:t>
            </a:r>
            <a:r>
              <a:rPr lang="cs-CZ" sz="2400" dirty="0"/>
              <a:t> </a:t>
            </a:r>
            <a:r>
              <a:rPr lang="cs-CZ" sz="2400" dirty="0" err="1"/>
              <a:t>Dependency</a:t>
            </a:r>
            <a:r>
              <a:rPr lang="cs-CZ" sz="2400" dirty="0"/>
              <a:t> </a:t>
            </a:r>
            <a:r>
              <a:rPr lang="cs-CZ" sz="2400" b="1" dirty="0" smtClean="0"/>
              <a:t>CI</a:t>
            </a:r>
            <a:endParaRPr lang="cs-CZ" sz="2400" dirty="0" smtClean="0"/>
          </a:p>
          <a:p>
            <a:pPr marL="0" indent="0" fontAlgn="ctr">
              <a:buNone/>
            </a:pPr>
            <a:r>
              <a:rPr lang="cs-CZ" sz="2400" dirty="0" smtClean="0"/>
              <a:t>		• </a:t>
            </a:r>
            <a:r>
              <a:rPr lang="cs-CZ" sz="2400" dirty="0"/>
              <a:t>Závislost je předána jako parametr </a:t>
            </a:r>
            <a:r>
              <a:rPr lang="cs-CZ" sz="2400" dirty="0" smtClean="0"/>
              <a:t>konstruktoru </a:t>
            </a:r>
          </a:p>
          <a:p>
            <a:pPr marL="0" indent="0" fontAlgn="ctr">
              <a:buNone/>
            </a:pPr>
            <a:r>
              <a:rPr lang="cs-CZ" sz="2400" dirty="0" smtClean="0"/>
              <a:t>	• </a:t>
            </a:r>
            <a:r>
              <a:rPr lang="cs-CZ" sz="2400" dirty="0" err="1"/>
              <a:t>Property</a:t>
            </a:r>
            <a:r>
              <a:rPr lang="cs-CZ" sz="2400" dirty="0"/>
              <a:t> </a:t>
            </a:r>
            <a:r>
              <a:rPr lang="cs-CZ" sz="2400" dirty="0" err="1"/>
              <a:t>Dependency</a:t>
            </a:r>
            <a:r>
              <a:rPr lang="cs-CZ" sz="2400" dirty="0"/>
              <a:t> </a:t>
            </a:r>
            <a:r>
              <a:rPr lang="cs-CZ" sz="2400" b="1" dirty="0" smtClean="0"/>
              <a:t>DI</a:t>
            </a:r>
          </a:p>
          <a:p>
            <a:pPr marL="0" indent="0" fontAlgn="ctr">
              <a:buNone/>
            </a:pPr>
            <a:r>
              <a:rPr lang="cs-CZ" sz="2400" dirty="0" smtClean="0"/>
              <a:t>		• </a:t>
            </a:r>
            <a:r>
              <a:rPr lang="cs-CZ" sz="2400" dirty="0"/>
              <a:t>Závislost je držena ve vlastnosti třídy</a:t>
            </a:r>
            <a:r>
              <a:rPr lang="cs-CZ" dirty="0" smtClean="0"/>
              <a:t>	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06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</a:t>
            </a:r>
            <a:r>
              <a:rPr lang="sk-SK" dirty="0"/>
              <a:t>čo používať </a:t>
            </a:r>
            <a:r>
              <a:rPr lang="sk-SK" dirty="0" err="1"/>
              <a:t>Clean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pic>
        <p:nvPicPr>
          <p:cNvPr id="5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76" y="1690689"/>
            <a:ext cx="3993648" cy="3754247"/>
          </a:xfrm>
        </p:spPr>
      </p:pic>
    </p:spTree>
    <p:extLst>
      <p:ext uri="{BB962C8B-B14F-4D97-AF65-F5344CB8AC3E}">
        <p14:creationId xmlns:p14="http://schemas.microsoft.com/office/powerpoint/2010/main" val="42790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sk-SK" dirty="0" err="1" smtClean="0"/>
              <a:t>ály</a:t>
            </a:r>
            <a:endParaRPr lang="sk-SK" dirty="0"/>
          </a:p>
        </p:txBody>
      </p:sp>
      <p:pic>
        <p:nvPicPr>
          <p:cNvPr id="4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286" y="852647"/>
            <a:ext cx="5621056" cy="562105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07" y="2018443"/>
            <a:ext cx="4787105" cy="32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– všeobecne</a:t>
            </a:r>
            <a:r>
              <a:rPr lang="en-US" dirty="0"/>
              <a:t> (1/2)</a:t>
            </a:r>
            <a:endParaRPr lang="sk-SK" dirty="0"/>
          </a:p>
        </p:txBody>
      </p:sp>
      <p:sp>
        <p:nvSpPr>
          <p:cNvPr id="26" name="Zástupný symbol obsahu 2"/>
          <p:cNvSpPr>
            <a:spLocks noGrp="1"/>
          </p:cNvSpPr>
          <p:nvPr>
            <p:ph idx="1"/>
          </p:nvPr>
        </p:nvSpPr>
        <p:spPr>
          <a:xfrm>
            <a:off x="4488182" y="2189022"/>
            <a:ext cx="4495800" cy="430887"/>
          </a:xfrm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220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20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2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 </a:t>
            </a:r>
            <a:r>
              <a:rPr lang="sk-SK" sz="22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gameBoard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27" name="Zástupný symbol obsahu 2"/>
          <p:cNvSpPr txBox="1">
            <a:spLocks/>
          </p:cNvSpPr>
          <p:nvPr/>
        </p:nvSpPr>
        <p:spPr>
          <a:xfrm>
            <a:off x="372239" y="4851009"/>
            <a:ext cx="3955868" cy="79057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2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ProductInfo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200" dirty="0" smtClean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2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ProductData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sk-SK" sz="2200" dirty="0"/>
          </a:p>
        </p:txBody>
      </p:sp>
      <p:sp>
        <p:nvSpPr>
          <p:cNvPr id="28" name="BlokTextu 4"/>
          <p:cNvSpPr txBox="1"/>
          <p:nvPr/>
        </p:nvSpPr>
        <p:spPr>
          <a:xfrm>
            <a:off x="372239" y="1690689"/>
            <a:ext cx="3955869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zmysluplné názvy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vyslovite</a:t>
            </a:r>
            <a:r>
              <a:rPr lang="sk-SK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ľné</a:t>
            </a: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názvy</a:t>
            </a: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rozl</a:t>
            </a:r>
            <a:r>
              <a:rPr lang="sk-SK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íšiteľné</a:t>
            </a:r>
            <a:r>
              <a:rPr lang="sk-SK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názvy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sk-SK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72239" y="2189022"/>
            <a:ext cx="3955868" cy="430887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20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sk-SK" sz="220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sk-SK" sz="22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&gt;&gt; </a:t>
            </a:r>
            <a:r>
              <a:rPr lang="sk-SK" sz="22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theList</a:t>
            </a:r>
            <a:r>
              <a:rPr lang="sk-SK" sz="2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Zástupný symbol obsahu 2"/>
          <p:cNvSpPr txBox="1">
            <a:spLocks/>
          </p:cNvSpPr>
          <p:nvPr/>
        </p:nvSpPr>
        <p:spPr>
          <a:xfrm>
            <a:off x="372239" y="3233594"/>
            <a:ext cx="3955868" cy="85421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sk-SK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sk-SK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genymdhms</a:t>
            </a:r>
            <a:r>
              <a:rPr lang="sk-SK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modymdhms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Zástupný symbol obsahu 2"/>
          <p:cNvSpPr txBox="1">
            <a:spLocks/>
          </p:cNvSpPr>
          <p:nvPr/>
        </p:nvSpPr>
        <p:spPr>
          <a:xfrm>
            <a:off x="4488181" y="3233594"/>
            <a:ext cx="4495800" cy="85421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sk-S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generationTimestamp</a:t>
            </a:r>
            <a:r>
              <a:rPr lang="sk-S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modificationTimestamp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773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27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– všeobecne</a:t>
            </a:r>
            <a:r>
              <a:rPr lang="en-US" dirty="0"/>
              <a:t> (2/2)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4415790" y="2301632"/>
            <a:ext cx="4442460" cy="461665"/>
          </a:xfrm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days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WORK_DAYS_PER_WEEK;</a:t>
            </a:r>
            <a:endParaRPr lang="sk-SK" sz="2000" dirty="0"/>
          </a:p>
        </p:txBody>
      </p:sp>
      <p:sp>
        <p:nvSpPr>
          <p:cNvPr id="5" name="BlokTextu 4"/>
          <p:cNvSpPr txBox="1"/>
          <p:nvPr/>
        </p:nvSpPr>
        <p:spPr>
          <a:xfrm>
            <a:off x="628650" y="1690689"/>
            <a:ext cx="46634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vyh</a:t>
            </a:r>
            <a:r>
              <a:rPr lang="sk-SK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ľadateľné</a:t>
            </a:r>
            <a:endParaRPr lang="sk-SK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sk-SK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koncept = 1 slovo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2301632"/>
            <a:ext cx="3343275" cy="46166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days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5;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650" y="3768012"/>
            <a:ext cx="5129349" cy="190821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GetDays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 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{}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RetrieveWorkersCount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 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{}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tempAmount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tmpPerson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- premenné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628650" y="1409700"/>
            <a:ext cx="8915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dirty="0" smtClean="0"/>
              <a:t>podstatné mená</a:t>
            </a:r>
            <a:endParaRPr lang="en-US" sz="2600" dirty="0" smtClean="0"/>
          </a:p>
          <a:p>
            <a:endParaRPr lang="sk-SK" sz="2600" dirty="0" smtClean="0"/>
          </a:p>
          <a:p>
            <a:pPr marL="457200" lvl="1" indent="0">
              <a:buNone/>
            </a:pPr>
            <a:r>
              <a:rPr lang="en-US" sz="2600" dirty="0" smtClean="0"/>
              <a:t>v</a:t>
            </a:r>
            <a:r>
              <a:rPr lang="sk-SK" sz="2600" dirty="0" err="1" smtClean="0"/>
              <a:t>ýnimka</a:t>
            </a:r>
            <a:r>
              <a:rPr lang="sk-SK" sz="2600" dirty="0" smtClean="0"/>
              <a:t> – </a:t>
            </a:r>
            <a:r>
              <a:rPr lang="sk-SK" sz="2600" dirty="0" err="1" smtClean="0"/>
              <a:t>boolean</a:t>
            </a:r>
            <a:r>
              <a:rPr lang="sk-SK" sz="2600" dirty="0"/>
              <a:t> </a:t>
            </a:r>
            <a:r>
              <a:rPr lang="sk-SK" sz="2600" dirty="0" smtClean="0"/>
              <a:t>– odpoveď na otázku </a:t>
            </a:r>
            <a:r>
              <a:rPr lang="sk-SK" sz="2600" dirty="0" err="1" smtClean="0"/>
              <a:t>true</a:t>
            </a:r>
            <a:r>
              <a:rPr lang="sk-SK" sz="2600" dirty="0" smtClean="0"/>
              <a:t>/</a:t>
            </a:r>
            <a:r>
              <a:rPr lang="sk-SK" sz="2600" dirty="0" err="1" smtClean="0"/>
              <a:t>false</a:t>
            </a:r>
            <a:endParaRPr lang="sk-SK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sk-SK" sz="2600" dirty="0" smtClean="0"/>
          </a:p>
          <a:p>
            <a:pPr marL="0" indent="0">
              <a:buNone/>
            </a:pPr>
            <a:r>
              <a:rPr lang="sk-SK" sz="2600" dirty="0" err="1" smtClean="0"/>
              <a:t>private</a:t>
            </a:r>
            <a:r>
              <a:rPr lang="sk-SK" sz="2600" dirty="0" smtClean="0"/>
              <a:t> </a:t>
            </a:r>
            <a:r>
              <a:rPr lang="sk-SK" sz="2600" dirty="0" err="1" smtClean="0"/>
              <a:t>vs</a:t>
            </a:r>
            <a:r>
              <a:rPr lang="sk-SK" sz="2600" dirty="0" smtClean="0"/>
              <a:t>. </a:t>
            </a:r>
            <a:r>
              <a:rPr lang="sk-SK" sz="2600" dirty="0" err="1" smtClean="0"/>
              <a:t>public</a:t>
            </a:r>
            <a:r>
              <a:rPr lang="sk-SK" sz="2600" dirty="0" smtClean="0"/>
              <a:t> </a:t>
            </a:r>
            <a:r>
              <a:rPr lang="sk-SK" sz="2600" dirty="0" err="1" smtClean="0"/>
              <a:t>vs</a:t>
            </a:r>
            <a:r>
              <a:rPr lang="sk-SK" sz="2600" dirty="0" smtClean="0"/>
              <a:t> parametre</a:t>
            </a:r>
            <a:endParaRPr lang="en-US" sz="2600" dirty="0" smtClean="0"/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1241840" y="2821160"/>
            <a:ext cx="2904779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bool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isTestPage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868493" y="1950052"/>
            <a:ext cx="2904779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11" name="Zástupný symbol obsahu 2"/>
          <p:cNvSpPr txBox="1">
            <a:spLocks/>
          </p:cNvSpPr>
          <p:nvPr/>
        </p:nvSpPr>
        <p:spPr>
          <a:xfrm>
            <a:off x="706568" y="4114932"/>
            <a:ext cx="7360545" cy="1834473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ChangeCarCount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 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.AllCarCount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+=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9788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- funkcie</a:t>
            </a: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61925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dirty="0" smtClean="0"/>
              <a:t>slovesá</a:t>
            </a:r>
          </a:p>
          <a:p>
            <a:pPr marL="457200" lvl="1" indent="0">
              <a:buNone/>
            </a:pPr>
            <a:r>
              <a:rPr lang="sk-SK" sz="2400" dirty="0" smtClean="0"/>
              <a:t>funkcia - čo vracia</a:t>
            </a:r>
            <a:endParaRPr lang="en-US" sz="2400" dirty="0" smtClean="0"/>
          </a:p>
          <a:p>
            <a:endParaRPr lang="sk-SK" sz="2600" dirty="0" smtClean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sk-SK" sz="2400" dirty="0" smtClean="0"/>
              <a:t>procedúra - čo robí</a:t>
            </a:r>
          </a:p>
          <a:p>
            <a:endParaRPr lang="sk-SK" sz="2600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1047748" y="2637768"/>
            <a:ext cx="6081176" cy="524743"/>
          </a:xfrm>
          <a:prstGeom prst="rect">
            <a:avLst/>
          </a:prstGeom>
          <a:ln w="57150" cap="rnd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sk-SK" sz="24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Cell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GetFlaggedCells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sk-SK" sz="2400" dirty="0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1047748" y="4221673"/>
            <a:ext cx="6919375" cy="524743"/>
          </a:xfrm>
          <a:prstGeom prst="rect">
            <a:avLst/>
          </a:prstGeom>
          <a:ln w="57150" cap="rnd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ChangeCarCount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833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4"/>
            <a:ext cx="4522190" cy="3375549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sk-SK" sz="2600" dirty="0" smtClean="0"/>
              <a:t>malé</a:t>
            </a:r>
          </a:p>
          <a:p>
            <a:r>
              <a:rPr lang="sk-SK" sz="2600" dirty="0" smtClean="0"/>
              <a:t>1 činnosť</a:t>
            </a:r>
            <a:endParaRPr lang="en-US" sz="2600" dirty="0" smtClean="0"/>
          </a:p>
          <a:p>
            <a:r>
              <a:rPr lang="sk-SK" sz="2600" dirty="0"/>
              <a:t>žiadne vedľajšie </a:t>
            </a:r>
            <a:r>
              <a:rPr lang="sk-SK" sz="2600" dirty="0" smtClean="0"/>
              <a:t>účinky</a:t>
            </a:r>
          </a:p>
          <a:p>
            <a:r>
              <a:rPr lang="sk-SK" sz="2600" dirty="0" smtClean="0"/>
              <a:t>1 úroveň abstrakcie</a:t>
            </a:r>
          </a:p>
          <a:p>
            <a:r>
              <a:rPr lang="sk-SK" sz="2600" dirty="0" smtClean="0"/>
              <a:t>neopakovať</a:t>
            </a:r>
            <a:r>
              <a:rPr lang="en-US" sz="2600" dirty="0" smtClean="0"/>
              <a:t> k</a:t>
            </a:r>
            <a:r>
              <a:rPr lang="sk-SK" sz="2600" dirty="0" smtClean="0"/>
              <a:t>ód</a:t>
            </a:r>
          </a:p>
          <a:p>
            <a:r>
              <a:rPr lang="sk-SK" sz="2600" dirty="0" smtClean="0"/>
              <a:t>Rozumný počet </a:t>
            </a:r>
            <a:r>
              <a:rPr lang="sk-SK" sz="2600" dirty="0" err="1" smtClean="0"/>
              <a:t>parametrů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966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kódu</a:t>
            </a:r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4086225" cy="955675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sk-SK" sz="2600" dirty="0" smtClean="0"/>
              <a:t>malé bloky a zanorovanie</a:t>
            </a:r>
          </a:p>
          <a:p>
            <a:r>
              <a:rPr lang="sk-SK" sz="2600" dirty="0" smtClean="0"/>
              <a:t>čítať zhora dole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28847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319</Words>
  <Application>Microsoft Office PowerPoint</Application>
  <PresentationFormat>Předvádění na obrazovce (4:3)</PresentationFormat>
  <Paragraphs>132</Paragraphs>
  <Slides>19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Wingdings 3</vt:lpstr>
      <vt:lpstr>Office Theme</vt:lpstr>
      <vt:lpstr>SOLIDní kód</vt:lpstr>
      <vt:lpstr>Prečo používať Clean Code</vt:lpstr>
      <vt:lpstr>Materiály</vt:lpstr>
      <vt:lpstr>Názvy – všeobecne (1/2)</vt:lpstr>
      <vt:lpstr>Názvy – všeobecne (2/2)</vt:lpstr>
      <vt:lpstr>Názvy - premenné</vt:lpstr>
      <vt:lpstr>Názvy - funkcie</vt:lpstr>
      <vt:lpstr>Funkcie</vt:lpstr>
      <vt:lpstr>Štruktúra kódu</vt:lpstr>
      <vt:lpstr>Komentáre (1/2)</vt:lpstr>
      <vt:lpstr>Komentáre (2/2)</vt:lpstr>
      <vt:lpstr>Ďalšie veci</vt:lpstr>
      <vt:lpstr>Nástroje</vt:lpstr>
      <vt:lpstr>SOLID</vt:lpstr>
      <vt:lpstr>Single Responsibility Principle</vt:lpstr>
      <vt:lpstr>Open / Closed Principle</vt:lpstr>
      <vt:lpstr>Liskov Substitution Principle</vt:lpstr>
      <vt:lpstr>Dependency Inversion Principle</vt:lpstr>
      <vt:lpstr>Dependency Inversion Principle</vt:lpstr>
    </vt:vector>
  </TitlesOfParts>
  <Company>RIGANTI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xbox@vbnet.cz</dc:creator>
  <cp:lastModifiedBy>Roman Jašek</cp:lastModifiedBy>
  <cp:revision>63</cp:revision>
  <dcterms:created xsi:type="dcterms:W3CDTF">2013-11-06T23:39:14Z</dcterms:created>
  <dcterms:modified xsi:type="dcterms:W3CDTF">2015-04-03T09:32:01Z</dcterms:modified>
</cp:coreProperties>
</file>