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3"/>
  </p:notesMasterIdLst>
  <p:sldIdLst>
    <p:sldId id="256" r:id="rId2"/>
    <p:sldId id="257" r:id="rId3"/>
    <p:sldId id="294" r:id="rId4"/>
    <p:sldId id="346" r:id="rId5"/>
    <p:sldId id="347" r:id="rId6"/>
    <p:sldId id="348" r:id="rId7"/>
    <p:sldId id="349" r:id="rId8"/>
    <p:sldId id="295" r:id="rId9"/>
    <p:sldId id="350" r:id="rId10"/>
    <p:sldId id="270" r:id="rId11"/>
    <p:sldId id="345" r:id="rId12"/>
    <p:sldId id="324" r:id="rId13"/>
    <p:sldId id="259" r:id="rId14"/>
    <p:sldId id="323" r:id="rId15"/>
    <p:sldId id="267" r:id="rId16"/>
    <p:sldId id="260" r:id="rId17"/>
    <p:sldId id="351" r:id="rId18"/>
    <p:sldId id="352" r:id="rId19"/>
    <p:sldId id="317" r:id="rId20"/>
    <p:sldId id="316" r:id="rId21"/>
    <p:sldId id="319" r:id="rId22"/>
    <p:sldId id="265" r:id="rId23"/>
    <p:sldId id="258" r:id="rId24"/>
    <p:sldId id="353" r:id="rId25"/>
    <p:sldId id="273" r:id="rId26"/>
    <p:sldId id="344" r:id="rId27"/>
    <p:sldId id="320" r:id="rId28"/>
    <p:sldId id="354" r:id="rId29"/>
    <p:sldId id="274" r:id="rId30"/>
    <p:sldId id="268" r:id="rId31"/>
    <p:sldId id="355" r:id="rId32"/>
    <p:sldId id="262" r:id="rId33"/>
    <p:sldId id="356" r:id="rId34"/>
    <p:sldId id="357" r:id="rId35"/>
    <p:sldId id="290" r:id="rId36"/>
    <p:sldId id="291" r:id="rId37"/>
    <p:sldId id="361" r:id="rId38"/>
    <p:sldId id="358" r:id="rId39"/>
    <p:sldId id="359" r:id="rId40"/>
    <p:sldId id="360" r:id="rId41"/>
    <p:sldId id="281" r:id="rId42"/>
    <p:sldId id="332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33" r:id="rId51"/>
    <p:sldId id="318" r:id="rId5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  <a:srgbClr val="2C3E50"/>
    <a:srgbClr val="4F81BD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2" autoAdjust="0"/>
    <p:restoredTop sz="95380" autoAdjust="0"/>
  </p:normalViewPr>
  <p:slideViewPr>
    <p:cSldViewPr>
      <p:cViewPr varScale="1">
        <p:scale>
          <a:sx n="125" d="100"/>
          <a:sy n="125" d="100"/>
        </p:scale>
        <p:origin x="4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Kniha pojednává o běžné architektuře, ne o SW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229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739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832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Interceptor, extension method,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R#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143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00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Zmínit </a:t>
            </a:r>
            <a:r>
              <a:rPr lang="cs-CZ" dirty="0" err="1"/>
              <a:t>throw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576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404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7366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38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8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Důležité, jedna metoda, jeden </a:t>
            </a:r>
            <a:r>
              <a:rPr lang="cs-CZ" dirty="0" err="1"/>
              <a:t>Visitor</a:t>
            </a:r>
            <a:r>
              <a:rPr lang="cs-CZ" dirty="0"/>
              <a:t>!</a:t>
            </a:r>
          </a:p>
          <a:p>
            <a:r>
              <a:rPr lang="cs-CZ" dirty="0"/>
              <a:t>Příklad</a:t>
            </a:r>
            <a:r>
              <a:rPr lang="cs-CZ" baseline="0" dirty="0"/>
              <a:t> se </a:t>
            </a:r>
            <a:r>
              <a:rPr lang="cs-CZ" baseline="0" dirty="0" err="1"/>
              <a:t>zvířátkama</a:t>
            </a:r>
            <a:r>
              <a:rPr lang="cs-CZ" baseline="0" dirty="0"/>
              <a:t>, rozrůstáním aplikace a koupí nové Zoo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488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Problem</a:t>
            </a:r>
            <a:endParaRPr lang="cs-CZ" dirty="0"/>
          </a:p>
          <a:p>
            <a:r>
              <a:rPr lang="cs-CZ" dirty="0"/>
              <a:t> – Potřebujeme, aby v místnosti bylo světlo</a:t>
            </a:r>
          </a:p>
          <a:p>
            <a:r>
              <a:rPr lang="cs-CZ" dirty="0"/>
              <a:t> – Potřebujeme se dostat na druhou stranu řeky</a:t>
            </a:r>
          </a:p>
          <a:p>
            <a:r>
              <a:rPr lang="cs-CZ" dirty="0"/>
              <a:t> – Potřebujeme, aby to ustálo silný vítr</a:t>
            </a:r>
          </a:p>
          <a:p>
            <a:endParaRPr lang="cs-CZ" dirty="0"/>
          </a:p>
          <a:p>
            <a:r>
              <a:rPr lang="cs-CZ" dirty="0" err="1"/>
              <a:t>Solution</a:t>
            </a:r>
            <a:endParaRPr lang="cs-CZ" dirty="0"/>
          </a:p>
          <a:p>
            <a:r>
              <a:rPr lang="cs-CZ" dirty="0"/>
              <a:t> – Okno, Most</a:t>
            </a:r>
          </a:p>
          <a:p>
            <a:r>
              <a:rPr lang="cs-CZ" dirty="0"/>
              <a:t> – Není to konkrétní implementace, je to obecný popis problému</a:t>
            </a:r>
          </a:p>
          <a:p>
            <a:endParaRPr lang="cs-CZ" dirty="0"/>
          </a:p>
          <a:p>
            <a:r>
              <a:rPr lang="cs-CZ" dirty="0" err="1"/>
              <a:t>Problem</a:t>
            </a:r>
            <a:endParaRPr lang="cs-CZ" dirty="0"/>
          </a:p>
          <a:p>
            <a:r>
              <a:rPr lang="cs-CZ" dirty="0"/>
              <a:t> – chceme usnadnit API vývojářů, aby nemuseli znát přesnou implementaci</a:t>
            </a:r>
          </a:p>
          <a:p>
            <a:r>
              <a:rPr lang="cs-CZ" dirty="0"/>
              <a:t> – Potřebujeme upravit chování objektu, který je s jiné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 – Chceme vědět že se změnil vnitřní stav objektu</a:t>
            </a:r>
          </a:p>
          <a:p>
            <a:endParaRPr lang="cs-CZ" dirty="0"/>
          </a:p>
          <a:p>
            <a:r>
              <a:rPr lang="cs-CZ" dirty="0" err="1"/>
              <a:t>Problem</a:t>
            </a:r>
            <a:endParaRPr lang="cs-CZ" dirty="0"/>
          </a:p>
          <a:p>
            <a:r>
              <a:rPr lang="cs-CZ" dirty="0"/>
              <a:t> – chceme usnadnit API vývojářů, aby nemuseli znát přesnou implementaci</a:t>
            </a:r>
          </a:p>
          <a:p>
            <a:r>
              <a:rPr lang="cs-CZ" dirty="0"/>
              <a:t> – Potřebujeme upravit chování objektu, který je s jiné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 – Chceme vědět že se změnil vnitřní stav objektu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2737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Důležité, jedna metoda, jeden </a:t>
            </a:r>
            <a:r>
              <a:rPr lang="cs-CZ" dirty="0" err="1"/>
              <a:t>Visitor</a:t>
            </a:r>
            <a:r>
              <a:rPr lang="cs-CZ" dirty="0"/>
              <a:t>!</a:t>
            </a:r>
          </a:p>
          <a:p>
            <a:r>
              <a:rPr lang="cs-CZ" dirty="0"/>
              <a:t>Příklad</a:t>
            </a:r>
            <a:r>
              <a:rPr lang="cs-CZ" baseline="0" dirty="0"/>
              <a:t> se </a:t>
            </a:r>
            <a:r>
              <a:rPr lang="cs-CZ" baseline="0" dirty="0" err="1"/>
              <a:t>zvířátkama</a:t>
            </a:r>
            <a:r>
              <a:rPr lang="cs-CZ" baseline="0" dirty="0"/>
              <a:t>, rozrůstáním aplikace a koupí nové Zoo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2740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594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93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49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5496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midleware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551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DependencyProperity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100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Ošetřování parametrů, není vhodné pokud konstruktor střílí </a:t>
            </a:r>
            <a:r>
              <a:rPr lang="cs-CZ" dirty="0" err="1"/>
              <a:t>výjímku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961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05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650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Vzor není konkrétní implementace. Je to obecné řešení, které se může velmi lišit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6772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Většina z nich se neimplementuje běžně, jsou</a:t>
            </a:r>
            <a:r>
              <a:rPr lang="cs-CZ" baseline="0" dirty="0"/>
              <a:t> naimplementované už v ORM a my je pouze používáme, přesto je dobré je znát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10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5668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205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413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177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316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186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24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Například při zpracování</a:t>
            </a:r>
            <a:r>
              <a:rPr lang="cs-CZ" baseline="0" dirty="0"/>
              <a:t> dotazů (SQL (</a:t>
            </a:r>
            <a:r>
              <a:rPr lang="cs-CZ" baseline="0" dirty="0" err="1"/>
              <a:t>MySql</a:t>
            </a:r>
            <a:r>
              <a:rPr lang="cs-CZ" baseline="0" dirty="0"/>
              <a:t>, MSSQL), </a:t>
            </a:r>
            <a:r>
              <a:rPr lang="cs-CZ" baseline="0" dirty="0" err="1"/>
              <a:t>Xpath</a:t>
            </a:r>
            <a:r>
              <a:rPr lang="cs-CZ" baseline="0" dirty="0"/>
              <a:t>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24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Lokální proměnná, cyklus </a:t>
            </a:r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while</a:t>
            </a:r>
            <a:endParaRPr lang="cs-CZ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/>
              <a:t>1994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  <a:p>
            <a:r>
              <a:rPr lang="en-US" dirty="0"/>
              <a:t>patterns of enterprise application architecture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225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 </a:t>
            </a:r>
            <a:r>
              <a:rPr lang="cs-CZ" dirty="0" err="1"/>
              <a:t>snažší</a:t>
            </a:r>
            <a:r>
              <a:rPr lang="cs-CZ" dirty="0"/>
              <a:t> se bavit o mostě, než vysvětlovat že uprostřed řeky </a:t>
            </a:r>
            <a:r>
              <a:rPr lang="cs-CZ" dirty="0" err="1"/>
              <a:t>umístním</a:t>
            </a:r>
            <a:r>
              <a:rPr lang="cs-CZ" dirty="0"/>
              <a:t> pilíře a na ně dám cestu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83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000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5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421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Kniha vyšla v roce 1994. 23 vzorů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2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31.03.2019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3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@Dybal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luralsight.com/courses/tactical-design-patterns-dotnet-managing-responsibilities" TargetMode="External"/><Relationship Id="rId3" Type="http://schemas.openxmlformats.org/officeDocument/2006/relationships/hyperlink" Target="http://patterns.cs.up.ac.za/" TargetMode="External"/><Relationship Id="rId7" Type="http://schemas.openxmlformats.org/officeDocument/2006/relationships/hyperlink" Target="http://www.pluralsight.com/courses/patterns-library" TargetMode="External"/><Relationship Id="rId12" Type="http://schemas.openxmlformats.org/officeDocument/2006/relationships/hyperlink" Target="http://www.snowball.be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" TargetMode="External"/><Relationship Id="rId11" Type="http://schemas.openxmlformats.org/officeDocument/2006/relationships/hyperlink" Target="http://blog.renestein.net/" TargetMode="External"/><Relationship Id="rId5" Type="http://schemas.openxmlformats.org/officeDocument/2006/relationships/hyperlink" Target="https://www.pluralsight.com/courses/design-patterns-on-ramp" TargetMode="External"/><Relationship Id="rId10" Type="http://schemas.openxmlformats.org/officeDocument/2006/relationships/hyperlink" Target="http://odetocode.com/about/scott-allen" TargetMode="External"/><Relationship Id="rId4" Type="http://schemas.openxmlformats.org/officeDocument/2006/relationships/hyperlink" Target="https://vimeo.com/209713477" TargetMode="External"/><Relationship Id="rId9" Type="http://schemas.openxmlformats.org/officeDocument/2006/relationships/hyperlink" Target="http://www.pluralsight.com/courses/intro-async-parallel-dotnet4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28" y="1132705"/>
            <a:ext cx="8329571" cy="1440161"/>
          </a:xfrm>
        </p:spPr>
        <p:txBody>
          <a:bodyPr>
            <a:normAutofit/>
          </a:bodyPr>
          <a:lstStyle/>
          <a:p>
            <a:r>
              <a:rPr lang="cs-CZ" dirty="0" err="1"/>
              <a:t>SOLIDní</a:t>
            </a:r>
            <a:r>
              <a:rPr lang="cs-CZ" dirty="0"/>
              <a:t> kód - návrhové vzory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3211" y="2852937"/>
            <a:ext cx="7257578" cy="171906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Martin Dybal</a:t>
            </a:r>
            <a:endParaRPr lang="cs-CZ" sz="4400" b="1" dirty="0"/>
          </a:p>
          <a:p>
            <a:r>
              <a:rPr lang="cs-CZ" i="1" dirty="0"/>
              <a:t>MV</a:t>
            </a:r>
            <a:r>
              <a:rPr lang="en-US" i="1" dirty="0"/>
              <a:t>P, MC</a:t>
            </a:r>
            <a:r>
              <a:rPr lang="cs-CZ" i="1" dirty="0"/>
              <a:t>P</a:t>
            </a:r>
            <a:endParaRPr lang="en-US" i="1" dirty="0"/>
          </a:p>
          <a:p>
            <a:r>
              <a:rPr lang="en-US" dirty="0">
                <a:hlinkClick r:id="rId2"/>
              </a:rPr>
              <a:t>martin@dybal.it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</a:t>
            </a:r>
            <a:r>
              <a:rPr lang="en-US" dirty="0" err="1"/>
              <a:t>illage</a:t>
            </a:r>
            <a:r>
              <a:rPr lang="en-US" dirty="0"/>
              <a:t> </a:t>
            </a:r>
            <a:r>
              <a:rPr lang="cs-CZ" dirty="0"/>
              <a:t>- Vesnice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A066-6B75-4489-B44C-05D3FB10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</a:rPr>
              <a:t>Méně známý, ale </a:t>
            </a:r>
            <a:r>
              <a:rPr lang="cs-CZ" sz="1800" b="1" dirty="0">
                <a:solidFill>
                  <a:prstClr val="black"/>
                </a:solidFill>
              </a:rPr>
              <a:t>velmi často používaný</a:t>
            </a:r>
            <a:r>
              <a:rPr lang="cs-CZ" sz="18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</a:rPr>
              <a:t>Vše je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800" dirty="0">
                <a:solidFill>
                  <a:prstClr val="black"/>
                </a:solidFill>
              </a:rPr>
              <a:t>, ideálně i </a:t>
            </a:r>
            <a:r>
              <a:rPr lang="cs-CZ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endParaRPr lang="cs-CZ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</a:rPr>
              <a:t>Prostě všichni znají všechny</a:t>
            </a:r>
          </a:p>
          <a:p>
            <a:pPr marL="0" indent="0">
              <a:buNone/>
            </a:pP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23573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reference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448795" y="1690689"/>
            <a:ext cx="824640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i="1" dirty="0"/>
              <a:t>"l call </a:t>
            </a:r>
            <a:r>
              <a:rPr lang="cs-CZ" i="1" dirty="0" err="1"/>
              <a:t>it</a:t>
            </a:r>
            <a:r>
              <a:rPr lang="cs-CZ" i="1" dirty="0"/>
              <a:t> my </a:t>
            </a:r>
            <a:r>
              <a:rPr lang="cs-CZ" i="1" dirty="0" err="1"/>
              <a:t>billion-dollar</a:t>
            </a:r>
            <a:r>
              <a:rPr lang="cs-CZ" i="1" dirty="0"/>
              <a:t> </a:t>
            </a:r>
            <a:r>
              <a:rPr lang="cs-CZ" i="1" dirty="0" err="1"/>
              <a:t>mistake</a:t>
            </a:r>
            <a:r>
              <a:rPr lang="cs-CZ" i="1" dirty="0"/>
              <a:t>. It </a:t>
            </a:r>
            <a:r>
              <a:rPr lang="cs-CZ" i="1" dirty="0" err="1"/>
              <a:t>was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invention</a:t>
            </a:r>
            <a:r>
              <a:rPr lang="cs-CZ" i="1" dirty="0"/>
              <a:t>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null</a:t>
            </a:r>
            <a:r>
              <a:rPr lang="cs-CZ" i="1" dirty="0"/>
              <a:t> reference in 1965.„</a:t>
            </a:r>
          </a:p>
          <a:p>
            <a:r>
              <a:rPr lang="cs-CZ" i="1" dirty="0"/>
              <a:t>Sir Charles Antony Richard </a:t>
            </a:r>
            <a:r>
              <a:rPr lang="cs-CZ" i="1" dirty="0" err="1"/>
              <a:t>Hoare</a:t>
            </a:r>
            <a:r>
              <a:rPr lang="cs-CZ" i="1" dirty="0"/>
              <a:t>, London QCON 2009  </a:t>
            </a:r>
          </a:p>
          <a:p>
            <a:r>
              <a:rPr lang="cs-CZ" i="1" dirty="0"/>
              <a:t> </a:t>
            </a:r>
          </a:p>
          <a:p>
            <a:pPr algn="ctr"/>
            <a:endParaRPr lang="cs-CZ" sz="2800" b="1" dirty="0"/>
          </a:p>
        </p:txBody>
      </p:sp>
    </p:spTree>
    <p:extLst>
      <p:ext uri="{BB962C8B-B14F-4D97-AF65-F5344CB8AC3E}">
        <p14:creationId xmlns:p14="http://schemas.microsoft.com/office/powerpoint/2010/main" val="3654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object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39" y="1690689"/>
            <a:ext cx="6077797" cy="30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Návrhové vzory </a:t>
            </a:r>
            <a:r>
              <a:rPr lang="cs-CZ" dirty="0" err="1"/>
              <a:t>GoF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b="1" dirty="0"/>
              <a:t>Erich </a:t>
            </a:r>
            <a:r>
              <a:rPr lang="cs-CZ" sz="1600" b="1" dirty="0" err="1"/>
              <a:t>Gamma</a:t>
            </a:r>
            <a:r>
              <a:rPr lang="cs-CZ" sz="1600" b="1" dirty="0"/>
              <a:t>, Richard Helm, Ralph Johnson, John </a:t>
            </a:r>
            <a:r>
              <a:rPr lang="cs-CZ" sz="1600" b="1" dirty="0" err="1"/>
              <a:t>Vlissides</a:t>
            </a:r>
            <a:endParaRPr lang="cs-CZ" sz="1600" b="1" dirty="0"/>
          </a:p>
          <a:p>
            <a:pPr marL="0" indent="0">
              <a:buNone/>
            </a:pPr>
            <a:r>
              <a:rPr lang="en-US" sz="1400" b="1" dirty="0"/>
              <a:t>Design Patterns: Elements of Reusable Object-Oriented Software</a:t>
            </a:r>
            <a:endParaRPr lang="cs-CZ" sz="1400" b="1" dirty="0"/>
          </a:p>
          <a:p>
            <a:pPr marL="0" indent="0">
              <a:buNone/>
            </a:pPr>
            <a:r>
              <a:rPr lang="cs-CZ" sz="1400" b="1" dirty="0"/>
              <a:t>Strukturální vzory: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Decorator</a:t>
            </a:r>
            <a:r>
              <a:rPr lang="cs-CZ" sz="1400" dirty="0"/>
              <a:t> </a:t>
            </a:r>
          </a:p>
          <a:p>
            <a:pPr>
              <a:lnSpc>
                <a:spcPct val="50000"/>
              </a:lnSpc>
            </a:pPr>
            <a:r>
              <a:rPr lang="cs-CZ" sz="1400" dirty="0"/>
              <a:t>Proxy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Bridge</a:t>
            </a:r>
            <a:r>
              <a:rPr lang="cs-CZ" sz="1400" dirty="0"/>
              <a:t> 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Composite</a:t>
            </a:r>
            <a:endParaRPr lang="cs-CZ" sz="1400" dirty="0"/>
          </a:p>
          <a:p>
            <a:pPr>
              <a:lnSpc>
                <a:spcPct val="50000"/>
              </a:lnSpc>
            </a:pPr>
            <a:r>
              <a:rPr lang="cs-CZ" sz="1400" dirty="0" err="1"/>
              <a:t>Flyweight</a:t>
            </a:r>
            <a:r>
              <a:rPr lang="cs-CZ" sz="1400" dirty="0"/>
              <a:t> </a:t>
            </a:r>
          </a:p>
          <a:p>
            <a:pPr>
              <a:lnSpc>
                <a:spcPct val="50000"/>
              </a:lnSpc>
            </a:pPr>
            <a:r>
              <a:rPr lang="cs-CZ" sz="1400" dirty="0"/>
              <a:t>Adapter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Façade</a:t>
            </a:r>
            <a:r>
              <a:rPr lang="cs-CZ" sz="1400" dirty="0"/>
              <a:t>	</a:t>
            </a:r>
            <a:r>
              <a:rPr lang="cs-CZ" sz="1400" b="1" dirty="0"/>
              <a:t>   </a:t>
            </a:r>
          </a:p>
          <a:p>
            <a:pPr marL="0" indent="0">
              <a:buNone/>
            </a:pPr>
            <a:r>
              <a:rPr lang="cs-CZ" sz="1400" b="1" dirty="0"/>
              <a:t>Vytvářecí vzory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Factory</a:t>
            </a:r>
            <a:r>
              <a:rPr lang="cs-CZ" sz="1400" dirty="0"/>
              <a:t> </a:t>
            </a:r>
            <a:r>
              <a:rPr lang="cs-CZ" sz="1400" dirty="0" err="1"/>
              <a:t>Method</a:t>
            </a:r>
            <a:r>
              <a:rPr lang="cs-CZ" sz="1400" dirty="0"/>
              <a:t> 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Abstract</a:t>
            </a:r>
            <a:r>
              <a:rPr lang="cs-CZ" sz="1400" dirty="0"/>
              <a:t> </a:t>
            </a:r>
            <a:r>
              <a:rPr lang="cs-CZ" sz="1400" dirty="0" err="1"/>
              <a:t>Factory</a:t>
            </a:r>
            <a:endParaRPr lang="cs-CZ" sz="1400" dirty="0"/>
          </a:p>
          <a:p>
            <a:pPr>
              <a:lnSpc>
                <a:spcPct val="50000"/>
              </a:lnSpc>
            </a:pPr>
            <a:r>
              <a:rPr lang="cs-CZ" sz="1400" dirty="0" err="1"/>
              <a:t>Builder</a:t>
            </a:r>
            <a:r>
              <a:rPr lang="cs-CZ" sz="1400" dirty="0"/>
              <a:t>	           </a:t>
            </a:r>
          </a:p>
          <a:p>
            <a:pPr>
              <a:lnSpc>
                <a:spcPct val="50000"/>
              </a:lnSpc>
            </a:pPr>
            <a:r>
              <a:rPr lang="cs-CZ" sz="1400" dirty="0"/>
              <a:t>Prototype </a:t>
            </a:r>
          </a:p>
          <a:p>
            <a:pPr>
              <a:lnSpc>
                <a:spcPct val="50000"/>
              </a:lnSpc>
            </a:pPr>
            <a:r>
              <a:rPr lang="cs-CZ" sz="1400" dirty="0" err="1"/>
              <a:t>Singleton</a:t>
            </a:r>
            <a:endParaRPr lang="cs-CZ" sz="1400" dirty="0"/>
          </a:p>
          <a:p>
            <a:endParaRPr lang="cs-CZ" sz="1400" b="1" dirty="0"/>
          </a:p>
        </p:txBody>
      </p:sp>
      <p:pic>
        <p:nvPicPr>
          <p:cNvPr id="1026" name="Picture 2" descr="http://www.selectorweb.com/images/design_patter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600200"/>
            <a:ext cx="27432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2932180" y="2294399"/>
            <a:ext cx="216924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Vzory chování: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Strategy</a:t>
            </a:r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State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Template</a:t>
            </a:r>
            <a:r>
              <a:rPr lang="cs-CZ" sz="1400" dirty="0"/>
              <a:t> </a:t>
            </a:r>
            <a:r>
              <a:rPr lang="cs-CZ" sz="1400" dirty="0" err="1"/>
              <a:t>Method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Chain</a:t>
            </a:r>
            <a:r>
              <a:rPr lang="cs-CZ" sz="1400" dirty="0"/>
              <a:t> </a:t>
            </a:r>
            <a:r>
              <a:rPr lang="cs-CZ" sz="1400" dirty="0" err="1"/>
              <a:t>of</a:t>
            </a:r>
            <a:r>
              <a:rPr lang="cs-CZ" sz="1400" dirty="0"/>
              <a:t> </a:t>
            </a:r>
            <a:r>
              <a:rPr lang="cs-CZ" sz="1400" dirty="0" err="1"/>
              <a:t>Responsibility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Command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Iterator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Mediator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Observer</a:t>
            </a:r>
            <a:r>
              <a:rPr lang="cs-CZ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Visitor</a:t>
            </a:r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/>
              <a:t>Interpreter</a:t>
            </a:r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/>
              <a:t>Memento	</a:t>
            </a:r>
            <a:r>
              <a:rPr lang="cs-CZ" sz="1400" b="1" dirty="0"/>
              <a:t> </a:t>
            </a:r>
          </a:p>
          <a:p>
            <a:endParaRPr lang="cs-CZ" sz="1400" b="1" dirty="0"/>
          </a:p>
          <a:p>
            <a:endParaRPr lang="cs-CZ" sz="14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5947">
            <a:off x="6788404" y="3081786"/>
            <a:ext cx="1871843" cy="2469707"/>
          </a:xfrm>
          <a:prstGeom prst="rect">
            <a:avLst/>
          </a:prstGeom>
        </p:spPr>
      </p:pic>
      <p:pic>
        <p:nvPicPr>
          <p:cNvPr id="5" name="Picture 2" descr="http://ecx.images-amazon.com/images/I/51aU4y6%2BIGL._SX258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19" y="3498497"/>
            <a:ext cx="2016193" cy="26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Adaptér/</a:t>
            </a:r>
            <a:r>
              <a:rPr lang="cs-CZ" dirty="0" err="1"/>
              <a:t>Wrapper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98850" cy="4351338"/>
          </a:xfrm>
        </p:spPr>
        <p:txBody>
          <a:bodyPr/>
          <a:lstStyle/>
          <a:p>
            <a:r>
              <a:rPr lang="cs-CZ" b="1" dirty="0"/>
              <a:t>Účel</a:t>
            </a:r>
            <a:endParaRPr lang="cs-CZ" dirty="0"/>
          </a:p>
          <a:p>
            <a:pPr fontAlgn="ctr"/>
            <a:r>
              <a:rPr lang="cs-CZ" sz="1400" dirty="0"/>
              <a:t>Přizpůsobit rozhraní </a:t>
            </a:r>
          </a:p>
          <a:p>
            <a:pPr fontAlgn="ctr"/>
            <a:r>
              <a:rPr lang="cs-CZ" sz="1400" dirty="0"/>
              <a:t>Obalit implementace tenkou vrstvou, pokud může dojít ke změně. (API, ORM, …)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0" y="1989548"/>
            <a:ext cx="53340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cs-CZ" altLang="cs-CZ" sz="13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ITarget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Rozhraní, které chceme dále používat.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Adapter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Třída,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ktrá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upravuje </a:t>
            </a:r>
            <a:r>
              <a:rPr kumimoji="0" lang="cs-CZ" altLang="cs-CZ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adaptee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 rozhraní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ITarget</a:t>
            </a: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Adaptee</a:t>
            </a:r>
            <a:r>
              <a:rPr kumimoji="0" lang="cs-CZ" altLang="cs-CZ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Původní rozhraní/implementace </a:t>
            </a:r>
            <a:endParaRPr lang="cs-CZ" altLang="cs-CZ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6" y="1825625"/>
            <a:ext cx="4867954" cy="2076740"/>
          </a:xfrm>
          <a:prstGeom prst="rect">
            <a:avLst/>
          </a:prstGeom>
        </p:spPr>
      </p:pic>
      <p:pic>
        <p:nvPicPr>
          <p:cNvPr id="1026" name="Picture 2" descr="https://www.kenable.co.uk/images/hdmi_vga_newlink_adapter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" y="3629679"/>
            <a:ext cx="2547284" cy="25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Adaptér/</a:t>
            </a:r>
            <a:r>
              <a:rPr lang="cs-CZ" dirty="0" err="1"/>
              <a:t>Wrapper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Příklad</a:t>
            </a:r>
            <a:endParaRPr lang="cs-CZ" dirty="0"/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</a:rPr>
              <a:t>Chceme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cs-CZ" sz="1800" dirty="0">
                <a:solidFill>
                  <a:prstClr val="black"/>
                </a:solidFill>
              </a:rPr>
              <a:t>pracovat s daty se sociální sítí (</a:t>
            </a:r>
            <a:r>
              <a:rPr lang="cs-CZ" sz="1800" dirty="0" err="1">
                <a:solidFill>
                  <a:prstClr val="black"/>
                </a:solidFill>
              </a:rPr>
              <a:t>Facebook</a:t>
            </a:r>
            <a:r>
              <a:rPr lang="cs-CZ" sz="1800" dirty="0">
                <a:solidFill>
                  <a:prstClr val="black"/>
                </a:solidFill>
              </a:rPr>
              <a:t>, Twitter, Google plus). 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cs-CZ" sz="1800" dirty="0">
                <a:solidFill>
                  <a:prstClr val="black"/>
                </a:solidFill>
              </a:rPr>
              <a:t>Chceme osvobodit business vrstvu od  nutnosti pracovat s různými </a:t>
            </a:r>
            <a:r>
              <a:rPr lang="cs-CZ" sz="1800" dirty="0" err="1">
                <a:solidFill>
                  <a:prstClr val="black"/>
                </a:solidFill>
              </a:rPr>
              <a:t>api</a:t>
            </a:r>
            <a:r>
              <a:rPr lang="cs-CZ" sz="1800" dirty="0">
                <a:solidFill>
                  <a:prstClr val="black"/>
                </a:solidFill>
              </a:rPr>
              <a:t>, za tímto účelem jsme vytvořili interface </a:t>
            </a:r>
            <a:r>
              <a:rPr lang="cs-CZ" sz="1800" dirty="0" err="1">
                <a:solidFill>
                  <a:prstClr val="black"/>
                </a:solidFill>
              </a:rPr>
              <a:t>ISocialApi</a:t>
            </a:r>
            <a:r>
              <a:rPr lang="cs-CZ" sz="1800" dirty="0">
                <a:solidFill>
                  <a:prstClr val="black"/>
                </a:solidFill>
              </a:rPr>
              <a:t>.</a:t>
            </a:r>
            <a:endParaRPr lang="cs-CZ" sz="3600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946150" y="3657600"/>
          <a:ext cx="3048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cs-CZ" dirty="0" err="1"/>
                        <a:t>ITarget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2"/>
                      </a:pPr>
                      <a:r>
                        <a:rPr lang="en-US" b="1" dirty="0"/>
                        <a:t>Adapter / Wrapper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3"/>
                      </a:pPr>
                      <a:r>
                        <a:rPr lang="cs-CZ" b="1" dirty="0" err="1"/>
                        <a:t>Adaptee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5607050" y="3657600"/>
          <a:ext cx="30353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cs-CZ" sz="1800" b="1" dirty="0" err="1">
                          <a:solidFill>
                            <a:prstClr val="black"/>
                          </a:solidFill>
                        </a:rPr>
                        <a:t>ISocialApi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2"/>
                      </a:pPr>
                      <a:r>
                        <a:rPr lang="cs-CZ" sz="1800" b="1" dirty="0" err="1">
                          <a:solidFill>
                            <a:prstClr val="black"/>
                          </a:solidFill>
                        </a:rPr>
                        <a:t>FacebookSocialApi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cs-CZ" b="1" dirty="0" err="1"/>
                        <a:t>Facebook</a:t>
                      </a:r>
                      <a:r>
                        <a:rPr lang="cs-CZ" b="1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1" dirty="0"/>
                        <a:t>d)   Twitter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 startAt="5"/>
                        <a:tabLst/>
                        <a:defRPr/>
                      </a:pPr>
                      <a:r>
                        <a:rPr lang="cs-CZ" b="1" dirty="0" err="1"/>
                        <a:t>Twitter</a:t>
                      </a:r>
                      <a:r>
                        <a:rPr lang="cs-CZ" sz="1800" b="1" dirty="0" err="1">
                          <a:solidFill>
                            <a:prstClr val="black"/>
                          </a:solidFill>
                        </a:rPr>
                        <a:t>SocialApi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ulka 18"/>
          <p:cNvGraphicFramePr>
            <a:graphicFrameLocks noGrp="1"/>
          </p:cNvGraphicFramePr>
          <p:nvPr>
            <p:extLst/>
          </p:nvPr>
        </p:nvGraphicFramePr>
        <p:xfrm>
          <a:off x="4000500" y="3657600"/>
          <a:ext cx="6223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B,</a:t>
                      </a:r>
                      <a:r>
                        <a:rPr lang="cs-CZ" b="0" baseline="0" dirty="0"/>
                        <a:t> E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C,</a:t>
                      </a:r>
                      <a:r>
                        <a:rPr lang="cs-CZ" b="0" baseline="0" dirty="0"/>
                        <a:t> D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67087" cy="4351338"/>
          </a:xfrm>
        </p:spPr>
        <p:txBody>
          <a:bodyPr>
            <a:normAutofit fontScale="62500" lnSpcReduction="20000"/>
          </a:bodyPr>
          <a:lstStyle/>
          <a:p>
            <a:pPr fontAlgn="ctr"/>
            <a:r>
              <a:rPr lang="cs-CZ" dirty="0"/>
              <a:t>Poskytuje způsob pro dynamické připojení nového stavu nebo chování k objektu.</a:t>
            </a:r>
          </a:p>
          <a:p>
            <a:pPr fontAlgn="ctr"/>
            <a:r>
              <a:rPr lang="cs-CZ" dirty="0"/>
              <a:t>Změnit určité vlastnosti objektu bez ovlivnění dalších</a:t>
            </a:r>
          </a:p>
          <a:p>
            <a:pPr fontAlgn="ctr"/>
            <a:r>
              <a:rPr lang="cs-CZ" dirty="0" err="1"/>
              <a:t>Obzvl</a:t>
            </a:r>
            <a:r>
              <a:rPr lang="en-US" dirty="0" err="1"/>
              <a:t>áště</a:t>
            </a:r>
            <a:r>
              <a:rPr lang="en-US" dirty="0"/>
              <a:t> </a:t>
            </a:r>
            <a:r>
              <a:rPr lang="en-US" dirty="0" err="1"/>
              <a:t>výhodný</a:t>
            </a:r>
            <a:r>
              <a:rPr lang="en-US" dirty="0"/>
              <a:t>,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existovat</a:t>
            </a:r>
            <a:r>
              <a:rPr lang="en-US" dirty="0"/>
              <a:t> </a:t>
            </a:r>
            <a:r>
              <a:rPr lang="en-US" dirty="0" err="1"/>
              <a:t>objekty</a:t>
            </a:r>
            <a:r>
              <a:rPr lang="en-US" dirty="0"/>
              <a:t> s </a:t>
            </a:r>
            <a:r>
              <a:rPr lang="en-US" dirty="0" err="1"/>
              <a:t>libovolnými</a:t>
            </a:r>
            <a:r>
              <a:rPr lang="en-US" dirty="0"/>
              <a:t> </a:t>
            </a:r>
            <a:r>
              <a:rPr lang="en-US" dirty="0" err="1"/>
              <a:t>kombinacemi</a:t>
            </a:r>
            <a:r>
              <a:rPr lang="en-US" dirty="0"/>
              <a:t> </a:t>
            </a:r>
            <a:r>
              <a:rPr lang="cs-CZ" dirty="0"/>
              <a:t>nových v</a:t>
            </a:r>
            <a:r>
              <a:rPr lang="en-US" dirty="0" err="1"/>
              <a:t>lastností</a:t>
            </a:r>
            <a:r>
              <a:rPr lang="en-US" dirty="0"/>
              <a:t>, </a:t>
            </a:r>
            <a:r>
              <a:rPr lang="en-US" dirty="0" err="1"/>
              <a:t>jelikož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prosté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r>
              <a:rPr lang="en-US" dirty="0"/>
              <a:t> by </a:t>
            </a:r>
            <a:r>
              <a:rPr lang="en-US" dirty="0" err="1"/>
              <a:t>došlo</a:t>
            </a:r>
            <a:r>
              <a:rPr lang="en-US" dirty="0"/>
              <a:t> k </a:t>
            </a:r>
            <a:r>
              <a:rPr lang="en-US" dirty="0" err="1"/>
              <a:t>enormnímu</a:t>
            </a:r>
            <a:r>
              <a:rPr lang="en-US" dirty="0"/>
              <a:t> </a:t>
            </a:r>
            <a:r>
              <a:rPr lang="en-US" dirty="0" err="1"/>
              <a:t>nárustu</a:t>
            </a:r>
            <a:r>
              <a:rPr lang="en-US" dirty="0"/>
              <a:t> </a:t>
            </a:r>
            <a:r>
              <a:rPr lang="en-US" dirty="0" err="1"/>
              <a:t>počtu</a:t>
            </a:r>
            <a:r>
              <a:rPr lang="en-US" dirty="0"/>
              <a:t> </a:t>
            </a:r>
            <a:r>
              <a:rPr lang="en-US" dirty="0" err="1"/>
              <a:t>tříd</a:t>
            </a:r>
            <a:r>
              <a:rPr lang="en-US" dirty="0"/>
              <a:t>.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0" y="1497107"/>
            <a:ext cx="533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cs-CZ" altLang="cs-CZ" sz="13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kumimoji="0" lang="en-US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omponent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Rozhraní identifikující rozhraní, které mohou být 	     dekorovány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Původní třída objektů, jejichž operace mohou být 	    přidávány nebo měněny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Metoda objektu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zahrnutá v rozhraní 	  	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IComponent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(Metod může být n)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Decorator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Třída implementující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Icomponent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(Tříd může být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 descr="Počítačem generovaný alternativní text: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7" y="1497107"/>
            <a:ext cx="4962525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DE6A-95D5-40E7-A3D8-20B913B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F6A77-57D7-4A80-9DE2-7A65AC716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Implementace </a:t>
            </a:r>
            <a:r>
              <a:rPr lang="cs-CZ" dirty="0" err="1"/>
              <a:t>dekorátoru</a:t>
            </a:r>
            <a:r>
              <a:rPr lang="cs-CZ" dirty="0"/>
              <a:t> pro mailovou službu</a:t>
            </a:r>
          </a:p>
        </p:txBody>
      </p:sp>
    </p:spTree>
    <p:extLst>
      <p:ext uri="{BB962C8B-B14F-4D97-AF65-F5344CB8AC3E}">
        <p14:creationId xmlns:p14="http://schemas.microsoft.com/office/powerpoint/2010/main" val="40469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DE6A-95D5-40E7-A3D8-20B913B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Decorator</a:t>
            </a:r>
            <a:r>
              <a:rPr lang="cs-CZ" dirty="0"/>
              <a:t> vs Inheritance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F6A77-57D7-4A80-9DE2-7A65AC716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23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162"/>
            <a:ext cx="4838700" cy="10572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9475"/>
            <a:ext cx="9382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B0E60F-0EF9-4600-BE73-40F0C66A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SOLIDní</a:t>
            </a:r>
            <a:r>
              <a:rPr lang="cs-CZ" dirty="0"/>
              <a:t> kód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E231895-2418-4621-86E6-787229C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SOLID</a:t>
            </a:r>
          </a:p>
          <a:p>
            <a:r>
              <a:rPr lang="cs-CZ" b="1" dirty="0"/>
              <a:t>Návrhové vzory</a:t>
            </a:r>
          </a:p>
          <a:p>
            <a:r>
              <a:rPr lang="cs-CZ" dirty="0"/>
              <a:t>Testy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3"/>
          <a:srcRect t="38254"/>
          <a:stretch/>
        </p:blipFill>
        <p:spPr>
          <a:xfrm>
            <a:off x="133350" y="0"/>
            <a:ext cx="7162800" cy="2111375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111375"/>
            <a:ext cx="14811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950"/>
            <a:ext cx="7191375" cy="26289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1950"/>
            <a:ext cx="43434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očítačem generovaný alternativní text:&#10;">
            <a:extLst>
              <a:ext uri="{FF2B5EF4-FFF2-40B4-BE49-F238E27FC236}">
                <a16:creationId xmlns:a16="http://schemas.microsoft.com/office/drawing/2014/main" id="{0DC77262-5AB2-4109-9850-D2E737DC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58" y="0"/>
            <a:ext cx="62139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Decorator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2199"/>
            <a:ext cx="8515350" cy="3814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Příklad</a:t>
            </a:r>
            <a:endParaRPr lang="cs-CZ" dirty="0"/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</a:rPr>
              <a:t>Chceme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vytvořit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jednoduchou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aplikaci</a:t>
            </a:r>
            <a:r>
              <a:rPr lang="en-US" sz="1800" dirty="0">
                <a:solidFill>
                  <a:prstClr val="black"/>
                </a:solidFill>
              </a:rPr>
              <a:t> pro </a:t>
            </a:r>
            <a:r>
              <a:rPr lang="cs-CZ" sz="1800" dirty="0">
                <a:solidFill>
                  <a:prstClr val="black"/>
                </a:solidFill>
              </a:rPr>
              <a:t>ú</a:t>
            </a:r>
            <a:r>
              <a:rPr lang="en-US" sz="1800" dirty="0" err="1">
                <a:solidFill>
                  <a:prstClr val="black"/>
                </a:solidFill>
              </a:rPr>
              <a:t>pravu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aplikací</a:t>
            </a:r>
            <a:r>
              <a:rPr lang="en-US" sz="1800" dirty="0">
                <a:solidFill>
                  <a:prstClr val="black"/>
                </a:solidFill>
              </a:rPr>
              <a:t>. </a:t>
            </a:r>
            <a:r>
              <a:rPr lang="en-US" sz="1800" dirty="0" err="1">
                <a:solidFill>
                  <a:prstClr val="black"/>
                </a:solidFill>
              </a:rPr>
              <a:t>Aplikace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má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umožňovat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přidáva</a:t>
            </a:r>
            <a:r>
              <a:rPr lang="cs-CZ" sz="1800" dirty="0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k </a:t>
            </a:r>
            <a:r>
              <a:rPr lang="en-US" sz="1800" dirty="0" err="1">
                <a:solidFill>
                  <a:prstClr val="black"/>
                </a:solidFill>
              </a:rPr>
              <a:t>fotografii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rámečky</a:t>
            </a:r>
            <a:r>
              <a:rPr lang="cs-CZ" sz="1800" dirty="0">
                <a:solidFill>
                  <a:prstClr val="black"/>
                </a:solidFill>
              </a:rPr>
              <a:t> a popisky. 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endParaRPr lang="cs-CZ" sz="3600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946150" y="3657600"/>
          <a:ext cx="304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err="1"/>
                        <a:t>IComponent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2"/>
                      </a:pPr>
                      <a:r>
                        <a:rPr lang="en-US" b="1" dirty="0"/>
                        <a:t>Component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3"/>
                      </a:pPr>
                      <a:r>
                        <a:rPr lang="en-US" b="1" dirty="0"/>
                        <a:t>Decorator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4"/>
                      </a:pPr>
                      <a:r>
                        <a:rPr lang="en-US" b="1" dirty="0"/>
                        <a:t>Operation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5607050" y="3657600"/>
          <a:ext cx="30353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b="0" dirty="0" err="1"/>
                        <a:t>Zobrazit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fotku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0" dirty="0"/>
                        <a:t>b)   </a:t>
                      </a:r>
                      <a:r>
                        <a:rPr lang="en-US" b="0" dirty="0" err="1"/>
                        <a:t>Fotka</a:t>
                      </a:r>
                      <a:r>
                        <a:rPr lang="en-US" b="0" dirty="0"/>
                        <a:t> s </a:t>
                      </a:r>
                      <a:r>
                        <a:rPr lang="en-US" b="0" dirty="0" err="1"/>
                        <a:t>rámečkem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en-US" b="0" dirty="0" err="1"/>
                        <a:t>Fotka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0" dirty="0"/>
                        <a:t>d)   </a:t>
                      </a:r>
                      <a:r>
                        <a:rPr lang="en-US" b="0" dirty="0" err="1"/>
                        <a:t>Původní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fotka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ulka 18"/>
          <p:cNvGraphicFramePr>
            <a:graphicFrameLocks noGrp="1"/>
          </p:cNvGraphicFramePr>
          <p:nvPr>
            <p:extLst/>
          </p:nvPr>
        </p:nvGraphicFramePr>
        <p:xfrm>
          <a:off x="4000500" y="3657600"/>
          <a:ext cx="6223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Composite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67087" cy="4351338"/>
          </a:xfrm>
        </p:spPr>
        <p:txBody>
          <a:bodyPr/>
          <a:lstStyle/>
          <a:p>
            <a:r>
              <a:rPr lang="cs-CZ" b="1" dirty="0"/>
              <a:t>Účel</a:t>
            </a:r>
            <a:endParaRPr lang="cs-CZ" dirty="0"/>
          </a:p>
          <a:p>
            <a:pPr fontAlgn="ctr"/>
            <a:r>
              <a:rPr lang="cs-CZ" sz="1400" dirty="0"/>
              <a:t>Vytváří strukturované hierarchie, se kterými lze pracovat jako se skupinami komponent.</a:t>
            </a:r>
          </a:p>
          <a:p>
            <a:pPr fontAlgn="ctr"/>
            <a:r>
              <a:rPr lang="cs-CZ" sz="1400" dirty="0"/>
              <a:t>Typické operace na komponentách jsou přidávání, upravování, vyhledávání, seskupování a zobrazování.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0" y="1904911"/>
            <a:ext cx="5334000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cs-CZ" altLang="cs-CZ" sz="13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IComponent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Společné rozhraní</a:t>
            </a:r>
            <a:endParaRPr lang="cs-CZ" altLang="cs-CZ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cs-CZ" altLang="cs-CZ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Composite</a:t>
            </a:r>
            <a:r>
              <a:rPr lang="cs-CZ" alt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– Skupina </a:t>
            </a:r>
            <a:r>
              <a:rPr lang="cs-CZ" alt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Icomponent</a:t>
            </a:r>
            <a:r>
              <a:rPr lang="cs-CZ" alt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, operace se vždy aplikuje na 	    všechny prvky  </a:t>
            </a: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Konečný</a:t>
            </a:r>
            <a:r>
              <a:rPr kumimoji="0" lang="cs-CZ" altLang="cs-CZ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prvek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06" y="1497107"/>
            <a:ext cx="4810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DE6A-95D5-40E7-A3D8-20B913B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Composite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F6A77-57D7-4A80-9DE2-7A65AC716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Implementace uživatelských skupin pomocí </a:t>
            </a:r>
            <a:r>
              <a:rPr lang="cs-CZ" dirty="0" err="1"/>
              <a:t>composite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12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06" y="743745"/>
            <a:ext cx="4810125" cy="1895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Composite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Příklad</a:t>
            </a:r>
            <a:endParaRPr lang="cs-CZ" dirty="0"/>
          </a:p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</a:rPr>
              <a:t>Potřebujeme reprezentovat </a:t>
            </a:r>
            <a:r>
              <a:rPr lang="cs-CZ" sz="1800" dirty="0" err="1">
                <a:solidFill>
                  <a:prstClr val="black"/>
                </a:solidFill>
              </a:rPr>
              <a:t>hiearchii</a:t>
            </a:r>
            <a:r>
              <a:rPr lang="cs-CZ" sz="1800" dirty="0">
                <a:solidFill>
                  <a:prstClr val="black"/>
                </a:solidFill>
              </a:rPr>
              <a:t> souborů. </a:t>
            </a:r>
          </a:p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endParaRPr lang="cs-CZ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prstClr val="black"/>
              </a:solidFill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946150" y="2753254"/>
          <a:ext cx="3048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err="1"/>
                        <a:t>IComponent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2"/>
                      </a:pPr>
                      <a:r>
                        <a:rPr lang="cs-CZ" b="1" dirty="0" err="1"/>
                        <a:t>Composite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3"/>
                      </a:pPr>
                      <a:r>
                        <a:rPr lang="en-US" b="1" dirty="0"/>
                        <a:t>Component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5607050" y="2753254"/>
          <a:ext cx="30353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cs-CZ" b="0" dirty="0"/>
                        <a:t>Složka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0" dirty="0"/>
                        <a:t>b)   Soubor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cs-CZ" b="0" dirty="0"/>
                        <a:t>Složka nebo soubor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ulka 18"/>
          <p:cNvGraphicFramePr>
            <a:graphicFrameLocks noGrp="1"/>
          </p:cNvGraphicFramePr>
          <p:nvPr>
            <p:extLst/>
          </p:nvPr>
        </p:nvGraphicFramePr>
        <p:xfrm>
          <a:off x="4000500" y="2753254"/>
          <a:ext cx="6223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Visitor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67087" cy="4351338"/>
          </a:xfrm>
        </p:spPr>
        <p:txBody>
          <a:bodyPr/>
          <a:lstStyle/>
          <a:p>
            <a:r>
              <a:rPr lang="cs-CZ" b="1" dirty="0"/>
              <a:t>Účel</a:t>
            </a:r>
            <a:endParaRPr lang="cs-CZ" dirty="0"/>
          </a:p>
          <a:p>
            <a:pPr fontAlgn="ctr"/>
            <a:r>
              <a:rPr lang="cs-CZ" sz="1400" dirty="0"/>
              <a:t>Je potřeba rozšířit možnosti </a:t>
            </a:r>
            <a:r>
              <a:rPr lang="cs-CZ" sz="1400" dirty="0" err="1"/>
              <a:t>hiearchie</a:t>
            </a:r>
            <a:endParaRPr lang="cs-CZ" sz="1400" dirty="0"/>
          </a:p>
          <a:p>
            <a:pPr fontAlgn="ctr"/>
            <a:r>
              <a:rPr lang="cs-CZ" sz="1400" dirty="0"/>
              <a:t>Velmi často užívaný v kombinaci s </a:t>
            </a:r>
            <a:r>
              <a:rPr lang="cs-CZ" sz="1400" dirty="0" err="1"/>
              <a:t>Composite</a:t>
            </a:r>
            <a:endParaRPr lang="cs-CZ" sz="1400" dirty="0"/>
          </a:p>
          <a:p>
            <a:pPr fontAlgn="ctr"/>
            <a:endParaRPr lang="cs-CZ" sz="1400" dirty="0"/>
          </a:p>
          <a:p>
            <a:pPr fontAlgn="ctr"/>
            <a:r>
              <a:rPr lang="cs-CZ" sz="1400" b="1" dirty="0"/>
              <a:t>Pozor </a:t>
            </a:r>
            <a:r>
              <a:rPr lang="cs-CZ" sz="1400" dirty="0"/>
              <a:t>– velmi nepraktické, pokud dochází k </a:t>
            </a:r>
            <a:r>
              <a:rPr lang="cs-CZ" sz="1400" dirty="0" err="1"/>
              <a:t>nárustu</a:t>
            </a:r>
            <a:r>
              <a:rPr lang="cs-CZ" sz="1400" dirty="0"/>
              <a:t> tříd</a:t>
            </a:r>
            <a:endParaRPr lang="cs-CZ" sz="1400" b="1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/>
          <a:srcRect r="4398"/>
          <a:stretch/>
        </p:blipFill>
        <p:spPr>
          <a:xfrm>
            <a:off x="4338376" y="0"/>
            <a:ext cx="480562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Visitor</a:t>
            </a:r>
            <a:endParaRPr lang="cs-CZ" b="1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24794"/>
            <a:ext cx="8351238" cy="3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DE6A-95D5-40E7-A3D8-20B913B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Visitor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F6A77-57D7-4A80-9DE2-7A65AC716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Implementace odesílání mailů pomocí </a:t>
            </a:r>
            <a:r>
              <a:rPr lang="cs-CZ" dirty="0" err="1"/>
              <a:t>Visitoru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0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BD68C8F3-D684-4852-B467-351FD2CCC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8"/>
          <a:stretch/>
        </p:blipFill>
        <p:spPr>
          <a:xfrm>
            <a:off x="4310172" y="76200"/>
            <a:ext cx="4805624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Visitor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98" y="1417639"/>
            <a:ext cx="39433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Příklad</a:t>
            </a:r>
            <a:endParaRPr lang="cs-CZ" dirty="0"/>
          </a:p>
          <a:p>
            <a:pPr marL="0" indent="0">
              <a:buNone/>
            </a:pPr>
            <a:r>
              <a:rPr lang="cs-CZ" sz="1800" dirty="0">
                <a:solidFill>
                  <a:prstClr val="black"/>
                </a:solidFill>
              </a:rPr>
              <a:t>Máme HTML dokument reprezentovaný jako </a:t>
            </a:r>
            <a:r>
              <a:rPr lang="cs-CZ" sz="1800" dirty="0" err="1">
                <a:solidFill>
                  <a:prstClr val="black"/>
                </a:solidFill>
              </a:rPr>
              <a:t>Composite</a:t>
            </a:r>
            <a:r>
              <a:rPr lang="cs-CZ" sz="1800" dirty="0">
                <a:solidFill>
                  <a:prstClr val="black"/>
                </a:solidFill>
              </a:rPr>
              <a:t> a chceme zajistit jeho vykreslování, musíme rozlišit vykreslování podle vlastnosti </a:t>
            </a:r>
            <a:r>
              <a:rPr lang="cs-CZ" sz="1800" b="1" dirty="0">
                <a:solidFill>
                  <a:prstClr val="black"/>
                </a:solidFill>
              </a:rPr>
              <a:t>display </a:t>
            </a:r>
            <a:r>
              <a:rPr lang="cs-CZ" sz="1800" dirty="0">
                <a:solidFill>
                  <a:prstClr val="black"/>
                </a:solidFill>
              </a:rPr>
              <a:t>(</a:t>
            </a:r>
            <a:r>
              <a:rPr lang="cs-CZ" sz="1800" dirty="0" err="1">
                <a:solidFill>
                  <a:prstClr val="black"/>
                </a:solidFill>
              </a:rPr>
              <a:t>block</a:t>
            </a:r>
            <a:r>
              <a:rPr lang="cs-CZ" sz="1800" dirty="0">
                <a:solidFill>
                  <a:prstClr val="black"/>
                </a:solidFill>
              </a:rPr>
              <a:t>, </a:t>
            </a:r>
            <a:r>
              <a:rPr lang="cs-CZ" sz="1800" dirty="0" err="1">
                <a:solidFill>
                  <a:prstClr val="black"/>
                </a:solidFill>
              </a:rPr>
              <a:t>inline</a:t>
            </a:r>
            <a:r>
              <a:rPr lang="cs-CZ" sz="1800" dirty="0">
                <a:solidFill>
                  <a:prstClr val="black"/>
                </a:solidFill>
              </a:rPr>
              <a:t> </a:t>
            </a:r>
            <a:r>
              <a:rPr lang="cs-CZ" sz="1800" dirty="0" err="1">
                <a:solidFill>
                  <a:prstClr val="black"/>
                </a:solidFill>
              </a:rPr>
              <a:t>block</a:t>
            </a:r>
            <a:r>
              <a:rPr lang="cs-CZ" sz="1800" dirty="0">
                <a:solidFill>
                  <a:prstClr val="black"/>
                </a:solidFill>
              </a:rPr>
              <a:t>, text). 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endParaRPr lang="cs-CZ" sz="3600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39613"/>
              </p:ext>
            </p:extLst>
          </p:nvPr>
        </p:nvGraphicFramePr>
        <p:xfrm>
          <a:off x="414524" y="4164711"/>
          <a:ext cx="3048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cs-CZ" dirty="0" err="1"/>
                        <a:t>IVisitor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2"/>
                      </a:pPr>
                      <a:r>
                        <a:rPr lang="cs-CZ" b="1" dirty="0" err="1"/>
                        <a:t>VisitorA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3"/>
                      </a:pPr>
                      <a:r>
                        <a:rPr lang="cs-CZ" b="1" dirty="0" err="1"/>
                        <a:t>ElementA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4"/>
                      </a:pPr>
                      <a:r>
                        <a:rPr lang="cs-CZ" b="1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1" dirty="0"/>
                        <a:t>5)   </a:t>
                      </a:r>
                      <a:r>
                        <a:rPr lang="cs-CZ" b="1" dirty="0" err="1"/>
                        <a:t>ElementB</a:t>
                      </a:r>
                      <a:r>
                        <a:rPr lang="cs-CZ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11560"/>
              </p:ext>
            </p:extLst>
          </p:nvPr>
        </p:nvGraphicFramePr>
        <p:xfrm>
          <a:off x="4773904" y="4164711"/>
          <a:ext cx="333682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3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cs-CZ" b="0" dirty="0" err="1"/>
                        <a:t>Html</a:t>
                      </a:r>
                      <a:r>
                        <a:rPr lang="cs-CZ" b="0" baseline="0" dirty="0" err="1"/>
                        <a:t>DisplayVisitor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cs-CZ" b="0" dirty="0"/>
                        <a:t>b)   </a:t>
                      </a:r>
                      <a:r>
                        <a:rPr lang="cs-CZ" b="0" dirty="0" err="1"/>
                        <a:t>HtmlElement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cs-CZ" b="0" dirty="0" err="1"/>
                        <a:t>blockElement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4"/>
                      </a:pPr>
                      <a:r>
                        <a:rPr lang="cs-CZ" b="0" dirty="0" err="1"/>
                        <a:t>HtmlVisitor</a:t>
                      </a:r>
                      <a:r>
                        <a:rPr lang="cs-CZ" b="0" baseline="0" dirty="0"/>
                        <a:t> 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0" dirty="0"/>
                        <a:t>e)   </a:t>
                      </a:r>
                      <a:r>
                        <a:rPr lang="cs-CZ" b="0" dirty="0" err="1"/>
                        <a:t>textElement</a:t>
                      </a:r>
                      <a:r>
                        <a:rPr lang="cs-CZ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ulk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29093"/>
              </p:ext>
            </p:extLst>
          </p:nvPr>
        </p:nvGraphicFramePr>
        <p:xfrm>
          <a:off x="3468874" y="4164711"/>
          <a:ext cx="6223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A17ACC-24CB-4BC0-8A4E-A164AE02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0D90A0-DD98-4C52-B050-9C514A70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Clean code</a:t>
            </a:r>
          </a:p>
          <a:p>
            <a:pPr lvl="1"/>
            <a:r>
              <a:rPr lang="cs-CZ" dirty="0"/>
              <a:t>Způsob měření</a:t>
            </a:r>
          </a:p>
          <a:p>
            <a:pPr lvl="1"/>
            <a:r>
              <a:rPr lang="cs-CZ" dirty="0"/>
              <a:t>Pojmenování</a:t>
            </a:r>
          </a:p>
          <a:p>
            <a:pPr lvl="1"/>
            <a:r>
              <a:rPr lang="cs-CZ" dirty="0"/>
              <a:t>Metody</a:t>
            </a:r>
          </a:p>
          <a:p>
            <a:pPr lvl="1"/>
            <a:r>
              <a:rPr lang="cs-CZ" dirty="0"/>
              <a:t>Komentáře</a:t>
            </a:r>
          </a:p>
          <a:p>
            <a:r>
              <a:rPr lang="cs-CZ" dirty="0"/>
              <a:t>Solid</a:t>
            </a:r>
          </a:p>
          <a:p>
            <a:pPr lvl="1"/>
            <a:r>
              <a:rPr lang="cs-CZ" dirty="0"/>
              <a:t>SRP</a:t>
            </a:r>
          </a:p>
          <a:p>
            <a:pPr lvl="1"/>
            <a:r>
              <a:rPr lang="cs-CZ" dirty="0"/>
              <a:t>OCP</a:t>
            </a:r>
          </a:p>
          <a:p>
            <a:pPr lvl="1"/>
            <a:r>
              <a:rPr lang="cs-CZ" dirty="0"/>
              <a:t>LSP</a:t>
            </a:r>
          </a:p>
          <a:p>
            <a:pPr lvl="1"/>
            <a:r>
              <a:rPr lang="cs-CZ" dirty="0"/>
              <a:t>ISP</a:t>
            </a:r>
          </a:p>
          <a:p>
            <a:pPr lvl="1"/>
            <a:r>
              <a:rPr lang="cs-CZ" dirty="0"/>
              <a:t>DIP</a:t>
            </a:r>
          </a:p>
        </p:txBody>
      </p:sp>
    </p:spTree>
    <p:extLst>
      <p:ext uri="{BB962C8B-B14F-4D97-AF65-F5344CB8AC3E}">
        <p14:creationId xmlns:p14="http://schemas.microsoft.com/office/powerpoint/2010/main" val="1425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Façade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943350" cy="4351338"/>
          </a:xfrm>
        </p:spPr>
        <p:txBody>
          <a:bodyPr>
            <a:normAutofit/>
          </a:bodyPr>
          <a:lstStyle/>
          <a:p>
            <a:r>
              <a:rPr lang="cs-CZ" b="1" dirty="0"/>
              <a:t>Účel</a:t>
            </a:r>
            <a:endParaRPr lang="cs-CZ" dirty="0"/>
          </a:p>
          <a:p>
            <a:pPr lvl="1" fontAlgn="ctr"/>
            <a:r>
              <a:rPr lang="cs-CZ" dirty="0"/>
              <a:t>Zjednodušení </a:t>
            </a:r>
            <a:r>
              <a:rPr lang="cs-CZ" dirty="0" err="1"/>
              <a:t>api</a:t>
            </a:r>
            <a:endParaRPr lang="cs-CZ" dirty="0"/>
          </a:p>
          <a:p>
            <a:pPr lvl="1" fontAlgn="ctr"/>
            <a:r>
              <a:rPr lang="cs-CZ" dirty="0"/>
              <a:t>Odstínění od implementačních detailů</a:t>
            </a:r>
          </a:p>
          <a:p>
            <a:pPr lvl="1" fontAlgn="ctr"/>
            <a:r>
              <a:rPr lang="cs-CZ" dirty="0"/>
              <a:t>Vhodná mezi vrstva pro části systému kde čekáme změny v budoucnu.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118394"/>
            <a:ext cx="4619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DE6A-95D5-40E7-A3D8-20B913B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Facade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F6A77-57D7-4A80-9DE2-7A65AC716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Zjednodušení </a:t>
            </a:r>
            <a:r>
              <a:rPr lang="cs-CZ" dirty="0" err="1"/>
              <a:t>api</a:t>
            </a:r>
            <a:r>
              <a:rPr lang="cs-CZ" dirty="0"/>
              <a:t> pro práci s předchozí implementací</a:t>
            </a:r>
          </a:p>
        </p:txBody>
      </p:sp>
    </p:spTree>
    <p:extLst>
      <p:ext uri="{BB962C8B-B14F-4D97-AF65-F5344CB8AC3E}">
        <p14:creationId xmlns:p14="http://schemas.microsoft.com/office/powerpoint/2010/main" val="21589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Singelton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699" cy="3095999"/>
          </a:xfrm>
        </p:spPr>
        <p:txBody>
          <a:bodyPr/>
          <a:lstStyle/>
          <a:p>
            <a:pPr fontAlgn="ctr"/>
            <a:r>
              <a:rPr lang="cs-CZ" dirty="0"/>
              <a:t>Zajišťuje že vždy bude existovat pouze jedna instance</a:t>
            </a:r>
          </a:p>
          <a:p>
            <a:pPr marL="0" indent="0" fontAlgn="ctr">
              <a:buNone/>
            </a:pPr>
            <a:endParaRPr lang="cs-CZ" sz="1400" dirty="0"/>
          </a:p>
          <a:p>
            <a:pPr marL="0" indent="0" fontAlgn="ctr">
              <a:buNone/>
            </a:pP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888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Singelton</a:t>
            </a:r>
            <a:endParaRPr lang="cs-CZ" b="1" dirty="0"/>
          </a:p>
        </p:txBody>
      </p:sp>
      <p:sp>
        <p:nvSpPr>
          <p:cNvPr id="8" name="TextovéPole 7"/>
          <p:cNvSpPr txBox="1"/>
          <p:nvPr/>
        </p:nvSpPr>
        <p:spPr>
          <a:xfrm>
            <a:off x="130175" y="4558137"/>
            <a:ext cx="3364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/>
              <a:t>Často za implementaci odpovídá </a:t>
            </a:r>
            <a:r>
              <a:rPr lang="cs-CZ" sz="1600" b="1" dirty="0" err="1"/>
              <a:t>IoC</a:t>
            </a:r>
            <a:endParaRPr lang="cs-CZ" sz="1600" b="1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5222127"/>
            <a:ext cx="5381625" cy="17145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4896691"/>
            <a:ext cx="8705850" cy="190500"/>
          </a:xfrm>
          <a:prstGeom prst="rect">
            <a:avLst/>
          </a:prstGeom>
        </p:spPr>
      </p:pic>
      <p:cxnSp>
        <p:nvCxnSpPr>
          <p:cNvPr id="10" name="Přímá spojnice 9"/>
          <p:cNvCxnSpPr/>
          <p:nvPr/>
        </p:nvCxnSpPr>
        <p:spPr>
          <a:xfrm>
            <a:off x="7112000" y="5087191"/>
            <a:ext cx="1511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E5B033E1-5FE1-4AF5-A232-387C2E100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460339"/>
            <a:ext cx="5555461" cy="245385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48F7409F-87F6-46A0-B3A0-B1BA2DF93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106896"/>
            <a:ext cx="3109229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DE6A-95D5-40E7-A3D8-20B913B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Singelton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F6A77-57D7-4A80-9DE2-7A65AC716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Ukládání informací o zaměstnancích v runtime</a:t>
            </a:r>
          </a:p>
        </p:txBody>
      </p:sp>
    </p:spTree>
    <p:extLst>
      <p:ext uri="{BB962C8B-B14F-4D97-AF65-F5344CB8AC3E}">
        <p14:creationId xmlns:p14="http://schemas.microsoft.com/office/powerpoint/2010/main" val="1437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55" y="1454944"/>
            <a:ext cx="6454195" cy="251777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Chain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responsibility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/>
          </a:p>
          <a:p>
            <a:endParaRPr lang="cs-CZ" b="1" dirty="0"/>
          </a:p>
          <a:p>
            <a:endParaRPr lang="cs-CZ" b="1" dirty="0"/>
          </a:p>
          <a:p>
            <a:r>
              <a:rPr lang="cs-CZ" b="1" dirty="0"/>
              <a:t>Úče</a:t>
            </a:r>
            <a:r>
              <a:rPr lang="en-US" b="1" dirty="0"/>
              <a:t>l</a:t>
            </a:r>
          </a:p>
          <a:p>
            <a:r>
              <a:rPr lang="en-US" sz="1800" dirty="0" err="1"/>
              <a:t>handlery</a:t>
            </a:r>
            <a:r>
              <a:rPr lang="cs-CZ" sz="1800" dirty="0"/>
              <a:t> objektů</a:t>
            </a:r>
          </a:p>
          <a:p>
            <a:r>
              <a:rPr lang="cs-CZ" sz="1800" dirty="0"/>
              <a:t>pokud objekt neumí zpracovat požadavek, pošle jej dále (Korporátní pravidlo)</a:t>
            </a:r>
          </a:p>
          <a:p>
            <a:r>
              <a:rPr lang="cs-CZ" sz="1800" dirty="0"/>
              <a:t>pokud nikdo nezpracuje vykoná se buď defaultní chování, nebo výjimka</a:t>
            </a:r>
          </a:p>
          <a:p>
            <a:r>
              <a:rPr lang="cs-CZ" sz="1800" dirty="0"/>
              <a:t>„Zpracování výjimek v .NET“</a:t>
            </a:r>
            <a:endParaRPr lang="en-US" sz="1800" dirty="0"/>
          </a:p>
          <a:p>
            <a:endParaRPr lang="en-US" sz="1200" dirty="0"/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044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Chain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responsibility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Příklad</a:t>
            </a:r>
          </a:p>
          <a:p>
            <a:pPr marL="0" indent="0">
              <a:buNone/>
            </a:pPr>
            <a:r>
              <a:rPr lang="cs-CZ" sz="2000" dirty="0"/>
              <a:t>Banka. </a:t>
            </a:r>
            <a:r>
              <a:rPr lang="cs-CZ" sz="2000"/>
              <a:t>Úředníci jsou zodpovědní za jednoduché úkony, cokoliv složitějšího </a:t>
            </a:r>
            <a:r>
              <a:rPr lang="cs-CZ" sz="2000" dirty="0"/>
              <a:t>posílají svým nadřazeným až po tu úroveň, která je za daný úkon zodpovědná. Na každé úrovni může být víc pracovníků, kteří ji zastávají.</a:t>
            </a:r>
            <a:endParaRPr lang="sk-SK" sz="20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946150" y="3657600"/>
          <a:ext cx="2190945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9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sk-SK" dirty="0" err="1"/>
                        <a:t>Client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2"/>
                      </a:pPr>
                      <a:r>
                        <a:rPr lang="sk-SK" b="1" dirty="0" err="1"/>
                        <a:t>Handlers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3"/>
                      </a:pPr>
                      <a:r>
                        <a:rPr lang="sk-SK" b="1" dirty="0" err="1"/>
                        <a:t>Successor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 startAt="4"/>
                      </a:pPr>
                      <a:r>
                        <a:rPr lang="sk-SK" b="1" dirty="0" err="1"/>
                        <a:t>Request</a:t>
                      </a:r>
                      <a:endParaRPr lang="cs-C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/>
          </p:nvPr>
        </p:nvGraphicFramePr>
        <p:xfrm>
          <a:off x="4051495" y="3657600"/>
          <a:ext cx="4590855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cs-CZ" b="0" dirty="0"/>
                        <a:t>Další zaměstnanec</a:t>
                      </a:r>
                      <a:r>
                        <a:rPr lang="cs-CZ" b="0" baseline="0" dirty="0"/>
                        <a:t> </a:t>
                      </a:r>
                      <a:r>
                        <a:rPr lang="cs-CZ" b="0" dirty="0"/>
                        <a:t>v pořadí vedení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0" dirty="0"/>
                        <a:t>b)</a:t>
                      </a:r>
                      <a:r>
                        <a:rPr lang="cs-CZ" b="0" baseline="0" dirty="0"/>
                        <a:t>   manažeři, zaměstnanci, </a:t>
                      </a:r>
                      <a:r>
                        <a:rPr lang="cs-CZ" b="0" baseline="0" dirty="0" err="1"/>
                        <a:t>úřadníci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 startAt="3"/>
                      </a:pPr>
                      <a:r>
                        <a:rPr lang="cs-CZ" b="0" dirty="0"/>
                        <a:t>Zákazníkův</a:t>
                      </a:r>
                      <a:r>
                        <a:rPr lang="cs-CZ" b="0" baseline="0" dirty="0"/>
                        <a:t> požadavek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cs-CZ" b="0" dirty="0"/>
                        <a:t>d)   Zákazník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3156438" y="3657600"/>
          <a:ext cx="622300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r>
                        <a:rPr lang="cs-CZ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CDA6AE-3F8F-43EC-94E8-62BED00F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co s tím?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F4CD6F19-64D0-4AC7-9D27-C5EFB414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3567906"/>
            <a:ext cx="50958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Flyweight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Účel</a:t>
            </a:r>
          </a:p>
          <a:p>
            <a:pPr marL="0" indent="0">
              <a:buNone/>
            </a:pPr>
            <a:r>
              <a:rPr lang="cs-CZ" sz="1800" dirty="0"/>
              <a:t>efektivní</a:t>
            </a:r>
            <a:r>
              <a:rPr lang="cs-CZ" sz="1800"/>
              <a:t> způsob sdílení společné</a:t>
            </a:r>
            <a:endParaRPr lang="cs-CZ" sz="1800" dirty="0"/>
          </a:p>
          <a:p>
            <a:pPr marL="0" indent="0">
              <a:buNone/>
            </a:pPr>
            <a:r>
              <a:rPr lang="cs-CZ" sz="1800"/>
              <a:t>informace pro velké množství</a:t>
            </a:r>
            <a:endParaRPr lang="cs-CZ" sz="1800" dirty="0"/>
          </a:p>
          <a:p>
            <a:pPr marL="0" indent="0">
              <a:buNone/>
            </a:pPr>
            <a:r>
              <a:rPr lang="cs-CZ" sz="1800"/>
              <a:t>objektů</a:t>
            </a:r>
            <a:endParaRPr lang="cs-CZ" sz="1800" dirty="0"/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r>
              <a:rPr lang="cs-CZ" sz="1800"/>
              <a:t>rozděluje mezi vnitřním a vnějším stavem objektu:</a:t>
            </a:r>
            <a:endParaRPr lang="cs-CZ" sz="1800" dirty="0"/>
          </a:p>
          <a:p>
            <a:pPr marL="0" indent="0">
              <a:buNone/>
            </a:pPr>
            <a:r>
              <a:rPr lang="cs-CZ" sz="1800" dirty="0"/>
              <a:t>	</a:t>
            </a:r>
            <a:r>
              <a:rPr lang="cs-CZ" sz="1800"/>
              <a:t>vnitřní může být sdílen, minimalizuje nároky na paměť</a:t>
            </a:r>
            <a:endParaRPr lang="cs-CZ" sz="1800" dirty="0"/>
          </a:p>
          <a:p>
            <a:pPr marL="0" indent="0">
              <a:buNone/>
            </a:pPr>
            <a:r>
              <a:rPr lang="cs-CZ" sz="1800" dirty="0"/>
              <a:t>	</a:t>
            </a:r>
            <a:r>
              <a:rPr lang="cs-CZ" sz="1800"/>
              <a:t>vnější může být počítán za běhu</a:t>
            </a:r>
            <a:endParaRPr lang="cs-CZ" sz="1800" dirty="0"/>
          </a:p>
          <a:p>
            <a:pPr marL="0" indent="0">
              <a:buNone/>
            </a:pPr>
            <a:r>
              <a:rPr lang="cs-CZ" sz="1800"/>
              <a:t>úspora paměti</a:t>
            </a:r>
            <a:endParaRPr lang="sk-SK" sz="180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690689"/>
            <a:ext cx="4772025" cy="148590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4873625"/>
            <a:ext cx="50958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Flyweight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err="1"/>
              <a:t>Příklad</a:t>
            </a:r>
            <a:endParaRPr lang="sk-SK" b="1" dirty="0"/>
          </a:p>
          <a:p>
            <a:pPr marL="0" indent="0">
              <a:buNone/>
            </a:pPr>
            <a:r>
              <a:rPr lang="cs-CZ" sz="2000" dirty="0"/>
              <a:t>Fotogalerie. Fotografia se dají zobrazit v plné kvalitě samostatně nebo jako přehled skupiny se zmenšenými náhledy. Fotografie obsahují také informace o jejich zařazení do alb, které nejsou uživateli přímo přístupné.</a:t>
            </a:r>
            <a:endParaRPr lang="sk-SK" sz="2000" dirty="0"/>
          </a:p>
        </p:txBody>
      </p:sp>
      <p:graphicFrame>
        <p:nvGraphicFramePr>
          <p:cNvPr id="4" name="Tabulka 6"/>
          <p:cNvGraphicFramePr>
            <a:graphicFrameLocks noGrp="1"/>
          </p:cNvGraphicFramePr>
          <p:nvPr>
            <p:extLst/>
          </p:nvPr>
        </p:nvGraphicFramePr>
        <p:xfrm>
          <a:off x="628650" y="3228883"/>
          <a:ext cx="2100482" cy="26232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73">
                <a:tc>
                  <a:txBody>
                    <a:bodyPr/>
                    <a:lstStyle/>
                    <a:p>
                      <a:r>
                        <a:rPr lang="sk-SK" b="1" dirty="0"/>
                        <a:t>1.)</a:t>
                      </a:r>
                      <a:r>
                        <a:rPr lang="sk-SK" b="1" baseline="0" dirty="0"/>
                        <a:t> </a:t>
                      </a:r>
                      <a:r>
                        <a:rPr lang="sk-SK" b="1" baseline="0" dirty="0" err="1"/>
                        <a:t>Client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96">
                <a:tc>
                  <a:txBody>
                    <a:bodyPr/>
                    <a:lstStyle/>
                    <a:p>
                      <a:r>
                        <a:rPr lang="sk-SK" b="1" dirty="0"/>
                        <a:t>2.) </a:t>
                      </a:r>
                      <a:r>
                        <a:rPr lang="sk-SK" b="1" dirty="0" err="1"/>
                        <a:t>xFlyweight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96">
                <a:tc>
                  <a:txBody>
                    <a:bodyPr/>
                    <a:lstStyle/>
                    <a:p>
                      <a:r>
                        <a:rPr lang="sk-SK" b="1" dirty="0"/>
                        <a:t>3.) </a:t>
                      </a:r>
                      <a:r>
                        <a:rPr lang="sk-SK" b="1" dirty="0" err="1"/>
                        <a:t>FlyweightFactory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96">
                <a:tc>
                  <a:txBody>
                    <a:bodyPr/>
                    <a:lstStyle/>
                    <a:p>
                      <a:r>
                        <a:rPr lang="sk-SK" b="1" dirty="0"/>
                        <a:t>4.) </a:t>
                      </a:r>
                      <a:r>
                        <a:rPr lang="sk-SK" b="1" dirty="0" err="1"/>
                        <a:t>Flyweight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96">
                <a:tc>
                  <a:txBody>
                    <a:bodyPr/>
                    <a:lstStyle/>
                    <a:p>
                      <a:r>
                        <a:rPr lang="sk-SK" b="1" dirty="0"/>
                        <a:t>5.) </a:t>
                      </a:r>
                      <a:r>
                        <a:rPr lang="sk-SK" b="1" dirty="0" err="1"/>
                        <a:t>intrinsicState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96">
                <a:tc>
                  <a:txBody>
                    <a:bodyPr/>
                    <a:lstStyle/>
                    <a:p>
                      <a:r>
                        <a:rPr lang="sk-SK" b="1" dirty="0"/>
                        <a:t>6.) </a:t>
                      </a:r>
                      <a:r>
                        <a:rPr lang="sk-SK" b="1" dirty="0" err="1"/>
                        <a:t>extrinsicState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96">
                <a:tc>
                  <a:txBody>
                    <a:bodyPr/>
                    <a:lstStyle/>
                    <a:p>
                      <a:r>
                        <a:rPr lang="sk-SK" b="1" dirty="0"/>
                        <a:t>7.)</a:t>
                      </a:r>
                      <a:r>
                        <a:rPr lang="sk-SK" b="1" baseline="0" dirty="0"/>
                        <a:t> </a:t>
                      </a:r>
                      <a:r>
                        <a:rPr lang="sk-SK" b="1" baseline="0" dirty="0" err="1"/>
                        <a:t>unSharedState</a:t>
                      </a:r>
                      <a:endParaRPr lang="sk-S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ulka 8"/>
          <p:cNvGraphicFramePr>
            <a:graphicFrameLocks noGrp="1"/>
          </p:cNvGraphicFramePr>
          <p:nvPr>
            <p:extLst/>
          </p:nvPr>
        </p:nvGraphicFramePr>
        <p:xfrm>
          <a:off x="3348111" y="3228882"/>
          <a:ext cx="5430129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3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03">
                <a:tc>
                  <a:txBody>
                    <a:bodyPr/>
                    <a:lstStyle/>
                    <a:p>
                      <a:r>
                        <a:rPr lang="cs-CZ" b="0" dirty="0"/>
                        <a:t>a) Informace</a:t>
                      </a:r>
                      <a:r>
                        <a:rPr lang="cs-CZ" b="0" baseline="0" dirty="0"/>
                        <a:t> o skupině</a:t>
                      </a:r>
                      <a:endParaRPr lang="sk-S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b) Registrace unikátních</a:t>
                      </a:r>
                      <a:r>
                        <a:rPr lang="cs-CZ" baseline="0" dirty="0"/>
                        <a:t> obrázků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c) Aplikace skupiny</a:t>
                      </a:r>
                      <a:r>
                        <a:rPr lang="cs-CZ" baseline="0" dirty="0"/>
                        <a:t> fotek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d) Náhled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e) Specifikace</a:t>
                      </a:r>
                      <a:r>
                        <a:rPr lang="cs-CZ" baseline="0" dirty="0"/>
                        <a:t> obrázku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f) Obrázek</a:t>
                      </a:r>
                      <a:r>
                        <a:rPr lang="cs-CZ" baseline="0" dirty="0"/>
                        <a:t> v plné kvalitě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g)</a:t>
                      </a:r>
                      <a:r>
                        <a:rPr lang="sk-SK" baseline="0" dirty="0"/>
                        <a:t> </a:t>
                      </a:r>
                      <a:r>
                        <a:rPr lang="sk-SK" baseline="0" dirty="0" err="1"/>
                        <a:t>Tvůrce</a:t>
                      </a:r>
                      <a:r>
                        <a:rPr lang="sk-SK" baseline="0" dirty="0"/>
                        <a:t> a </a:t>
                      </a:r>
                      <a:r>
                        <a:rPr lang="sk-SK" baseline="0" dirty="0" err="1"/>
                        <a:t>vykreslovač</a:t>
                      </a:r>
                      <a:r>
                        <a:rPr lang="sk-SK" baseline="0" dirty="0"/>
                        <a:t> </a:t>
                      </a:r>
                      <a:r>
                        <a:rPr lang="sk-SK" baseline="0" dirty="0" err="1"/>
                        <a:t>náhledů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ulka 10"/>
          <p:cNvGraphicFramePr>
            <a:graphicFrameLocks noGrp="1"/>
          </p:cNvGraphicFramePr>
          <p:nvPr>
            <p:extLst/>
          </p:nvPr>
        </p:nvGraphicFramePr>
        <p:xfrm>
          <a:off x="2747889" y="3228881"/>
          <a:ext cx="431409" cy="26799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319">
                <a:tc>
                  <a:txBody>
                    <a:bodyPr/>
                    <a:lstStyle/>
                    <a:p>
                      <a:r>
                        <a:rPr lang="cs-CZ" b="0"/>
                        <a:t>C</a:t>
                      </a:r>
                      <a:endParaRPr lang="sk-S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3">
                <a:tc>
                  <a:txBody>
                    <a:bodyPr/>
                    <a:lstStyle/>
                    <a:p>
                      <a:r>
                        <a:rPr lang="sk-SK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46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46">
                <a:tc>
                  <a:txBody>
                    <a:bodyPr/>
                    <a:lstStyle/>
                    <a:p>
                      <a:r>
                        <a:rPr lang="cs-CZ" dirty="0"/>
                        <a:t>G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46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46">
                <a:tc>
                  <a:txBody>
                    <a:bodyPr/>
                    <a:lstStyle/>
                    <a:p>
                      <a:r>
                        <a:rPr lang="cs-CZ" dirty="0"/>
                        <a:t>F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49" y="284956"/>
            <a:ext cx="5896202" cy="18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DFA80-ED05-44B9-BACB-C590561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jsou návrhové vzory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5FF02-755C-4C0D-AFFF-E03386DC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i="1" dirty="0"/>
              <a:t>„T</a:t>
            </a:r>
            <a:r>
              <a:rPr lang="en-US" dirty="0"/>
              <a:t>he elements of this language are entities called patterns. Each pattern describes a problem that occurs over and over again in our environment, and then describes the core of the solution to that problem, in such a way that you can use this solution a million times over, without ever doing it the same way twice</a:t>
            </a:r>
            <a:r>
              <a:rPr lang="cs-CZ" i="1" dirty="0"/>
              <a:t>„</a:t>
            </a:r>
          </a:p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r>
              <a:rPr lang="cs-CZ" dirty="0"/>
              <a:t>Christopher Alexander, </a:t>
            </a:r>
            <a:r>
              <a:rPr lang="en-US" dirty="0"/>
              <a:t>A Pattern Language: Towns, Buildings, Construction</a:t>
            </a:r>
            <a:r>
              <a:rPr lang="cs-CZ" dirty="0"/>
              <a:t> 1977</a:t>
            </a:r>
            <a:r>
              <a:rPr lang="cs-CZ" i="1" dirty="0"/>
              <a:t> </a:t>
            </a:r>
          </a:p>
          <a:p>
            <a:pPr algn="ctr"/>
            <a:endParaRPr lang="cs-CZ" sz="4400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56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Factory</a:t>
            </a:r>
            <a:r>
              <a:rPr lang="cs-CZ" b="1" dirty="0"/>
              <a:t> </a:t>
            </a:r>
            <a:r>
              <a:rPr lang="cs-CZ" b="1" dirty="0" err="1"/>
              <a:t>method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534400" cy="4351338"/>
          </a:xfrm>
        </p:spPr>
        <p:txBody>
          <a:bodyPr/>
          <a:lstStyle/>
          <a:p>
            <a:pPr fontAlgn="ctr"/>
            <a:r>
              <a:rPr lang="cs-CZ" dirty="0"/>
              <a:t>Používá se pokud není vhodné použít konstruktor objektu</a:t>
            </a:r>
          </a:p>
          <a:p>
            <a:pPr lvl="1" fontAlgn="ctr"/>
            <a:r>
              <a:rPr lang="cs-CZ" dirty="0"/>
              <a:t>Vytvoření je náročné na CPU</a:t>
            </a:r>
          </a:p>
          <a:p>
            <a:pPr lvl="1" fontAlgn="ctr"/>
            <a:r>
              <a:rPr lang="cs-CZ" dirty="0"/>
              <a:t>Vytvoření je asynchronní</a:t>
            </a:r>
          </a:p>
          <a:p>
            <a:pPr lvl="1" fontAlgn="ctr"/>
            <a:r>
              <a:rPr lang="cs-CZ" dirty="0"/>
              <a:t>Vyhazuje </a:t>
            </a:r>
            <a:r>
              <a:rPr lang="cs-CZ" dirty="0" err="1"/>
              <a:t>vyjímky</a:t>
            </a:r>
            <a:endParaRPr lang="cs-CZ" dirty="0"/>
          </a:p>
          <a:p>
            <a:pPr fontAlgn="ctr"/>
            <a:r>
              <a:rPr lang="cs-CZ" dirty="0"/>
              <a:t>Lze použít i pro zpřehlednění kódu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C277C5D-1436-4735-ACC5-B33835B8DA33}"/>
              </a:ext>
            </a:extLst>
          </p:cNvPr>
          <p:cNvSpPr/>
          <p:nvPr/>
        </p:nvSpPr>
        <p:spPr>
          <a:xfrm>
            <a:off x="609600" y="4724400"/>
            <a:ext cx="5709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.FromSeconds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11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cs-CZ" b="1" dirty="0" err="1"/>
              <a:t>actory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331"/>
            <a:ext cx="8601075" cy="3394869"/>
          </a:xfrm>
        </p:spPr>
        <p:txBody>
          <a:bodyPr/>
          <a:lstStyle/>
          <a:p>
            <a:pPr fontAlgn="ctr"/>
            <a:r>
              <a:rPr lang="cs-CZ" dirty="0"/>
              <a:t>Rozhoduje, která třída se bude </a:t>
            </a:r>
            <a:r>
              <a:rPr lang="cs-CZ" dirty="0" err="1"/>
              <a:t>instanciovat</a:t>
            </a:r>
            <a:endParaRPr lang="cs-CZ" dirty="0"/>
          </a:p>
          <a:p>
            <a:endParaRPr lang="cs-CZ" dirty="0"/>
          </a:p>
          <a:p>
            <a:pPr fontAlgn="ctr"/>
            <a:endParaRPr lang="cs-CZ" sz="1400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FEA836A-3D7A-4C1B-861C-622D2E52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438400"/>
            <a:ext cx="477815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3431"/>
            <a:ext cx="4791075" cy="3895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Abstract</a:t>
            </a:r>
            <a:r>
              <a:rPr lang="cs-CZ" b="1" dirty="0"/>
              <a:t> </a:t>
            </a:r>
            <a:r>
              <a:rPr lang="cs-CZ" b="1" dirty="0" err="1"/>
              <a:t>factory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727121" cy="4351338"/>
          </a:xfrm>
        </p:spPr>
        <p:txBody>
          <a:bodyPr/>
          <a:lstStyle/>
          <a:p>
            <a:r>
              <a:rPr lang="cs-CZ" b="1" dirty="0"/>
              <a:t>Účel</a:t>
            </a:r>
            <a:endParaRPr lang="cs-CZ" dirty="0"/>
          </a:p>
          <a:p>
            <a:pPr fontAlgn="ctr"/>
            <a:r>
              <a:rPr lang="cs-CZ" sz="1400" dirty="0"/>
              <a:t>„Je to </a:t>
            </a:r>
            <a:r>
              <a:rPr lang="cs-CZ" sz="1400" dirty="0" err="1"/>
              <a:t>factory</a:t>
            </a:r>
            <a:r>
              <a:rPr lang="cs-CZ" sz="1400" dirty="0"/>
              <a:t> </a:t>
            </a:r>
            <a:r>
              <a:rPr lang="cs-CZ" sz="1400" dirty="0" err="1"/>
              <a:t>method</a:t>
            </a:r>
            <a:r>
              <a:rPr lang="cs-CZ" sz="1400" dirty="0"/>
              <a:t> na steroidech“</a:t>
            </a:r>
          </a:p>
          <a:p>
            <a:pPr fontAlgn="ctr"/>
            <a:r>
              <a:rPr lang="cs-CZ" sz="1400" dirty="0"/>
              <a:t>Rozhoduje, která </a:t>
            </a:r>
            <a:r>
              <a:rPr lang="cs-CZ" sz="1400" dirty="0" err="1"/>
              <a:t>factory</a:t>
            </a:r>
            <a:r>
              <a:rPr lang="cs-CZ" sz="1400" dirty="0"/>
              <a:t> se bude </a:t>
            </a:r>
            <a:r>
              <a:rPr lang="cs-CZ" sz="1400" dirty="0" err="1"/>
              <a:t>instanciovat</a:t>
            </a:r>
            <a:endParaRPr lang="cs-CZ" sz="1400" dirty="0"/>
          </a:p>
          <a:p>
            <a:pPr fontAlgn="ctr"/>
            <a:endParaRPr lang="cs-CZ" sz="14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19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Enterprise</a:t>
            </a:r>
            <a:r>
              <a:rPr lang="cs-CZ" b="1" dirty="0"/>
              <a:t> vzory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96" y="762000"/>
            <a:ext cx="4042403" cy="5216657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65532"/>
            <a:ext cx="3378029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Domain</a:t>
            </a:r>
            <a:r>
              <a:rPr lang="cs-CZ" b="1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8604" cy="4351338"/>
          </a:xfrm>
        </p:spPr>
        <p:txBody>
          <a:bodyPr>
            <a:normAutofit/>
          </a:bodyPr>
          <a:lstStyle/>
          <a:p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Business data a business operace reprezentována pomocí objektů a jejich metod </a:t>
            </a:r>
          </a:p>
          <a:p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Nemusí být 1:1 se schématem databáze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Ani by neměl být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Návrh aplikace by měl začít právě návrhem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domain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modelu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Praxe je často jiná 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EF-&gt;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EntityModel</a:t>
            </a:r>
            <a:endParaRPr lang="cs-CZ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Alternativy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Data v SQL databázi, práce s nimi např. přes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stored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procedury, v aplikaci není 	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   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nutná třída pro reprezentaci záznamu z databáze, používá se např.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DataSet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, 	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  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DataTable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• Dnes již překonané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57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 </a:t>
            </a:r>
            <a:r>
              <a:rPr lang="cs-CZ" b="1" dirty="0" err="1"/>
              <a:t>Mapper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8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Mapování dat ze SQL databáze (případně jiné) na objekty doménového modelu 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Typicky řeší i vazby mezi tabulkami 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• Lazy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loading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eager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loading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• Dědičnost 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	• Table per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	• Table per type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	• Table per hierarchy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b="1" dirty="0"/>
          </a:p>
          <a:p>
            <a:pPr marL="0" lvl="0" indent="0">
              <a:buNone/>
            </a:pPr>
            <a:endParaRPr 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cs-CZ" sz="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01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Identity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8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Řeší konkurenční přístup k datům v rámci jedné transakce </a:t>
            </a:r>
          </a:p>
          <a:p>
            <a:pPr marL="457200" lvl="1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Např. načteme řádek z tabulky </a:t>
            </a:r>
            <a:r>
              <a:rPr lang="cs-CZ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Order</a:t>
            </a: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 s Id=1 </a:t>
            </a:r>
          </a:p>
          <a:p>
            <a:pPr marL="457200" lvl="1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Upravíme na něm nějakou vlastnost</a:t>
            </a:r>
          </a:p>
          <a:p>
            <a:pPr marL="457200" lvl="1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Řádek načteme znovu (třeba jako součást jiného dotazu) </a:t>
            </a:r>
          </a:p>
          <a:p>
            <a:pPr marL="457200" lvl="1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Která verze platí? </a:t>
            </a:r>
          </a:p>
          <a:p>
            <a:pPr marL="457200" lvl="1" indent="0">
              <a:buNone/>
            </a:pPr>
            <a:endParaRPr lang="cs-CZ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• Identity Map v rámci každé transakce eviduje všechny entity (podle primárního klíče)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• Pokud již entita existuje, není materializována znovu,</a:t>
            </a:r>
          </a:p>
          <a:p>
            <a:pPr marL="0" indent="0">
              <a:buNone/>
            </a:pPr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	   ale použije se existující instance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EF-&gt;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DbContext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9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Unit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Work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8604" cy="4351338"/>
          </a:xfrm>
        </p:spPr>
        <p:txBody>
          <a:bodyPr>
            <a:norm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Ohraničuje business transakci </a:t>
            </a:r>
          </a:p>
          <a:p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Typicky propojená s Identity Map </a:t>
            </a:r>
          </a:p>
          <a:p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Eviduje změněné objekty a umožňuje promítnout jejich změny do datového úložiště 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Řeší i pořadí updatů 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Často používá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IDisposable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a vzor Registry </a:t>
            </a: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Vytvoření instance zaregistruje Unit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Work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do aktuálního vlákna </a:t>
            </a: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Podpora vnořování UOW – použijeme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Stack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Dispose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Unit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Work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odregistruje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EF-&gt;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DbContext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SaveChanges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Repository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8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Umožňuje CRUD operace nad kolekcí objektů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Add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, Update,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Delete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FindById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• Např. databázovou tabulkou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IQueryable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etAll</a:t>
            </a:r>
            <a:endParaRPr lang="cs-CZ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• V praxi není úplně vhodné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	• Svádí to k psaní složitých dotazů přímo přes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repozitář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	• Jednoduché dotazy se v aplikaci často opakují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• Lepší je použít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Query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objekt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EF -&gt;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&lt;T&gt;</a:t>
            </a:r>
          </a:p>
          <a:p>
            <a:pPr marL="0" indent="0">
              <a:buNone/>
            </a:pPr>
            <a:endParaRPr lang="cs-CZ" sz="1600" b="1" dirty="0"/>
          </a:p>
          <a:p>
            <a:endParaRPr lang="en-US" sz="1600" b="1" dirty="0"/>
          </a:p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40976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Query</a:t>
            </a:r>
            <a:r>
              <a:rPr lang="cs-CZ" b="1" dirty="0"/>
              <a:t> </a:t>
            </a:r>
            <a:r>
              <a:rPr lang="cs-CZ" b="1" dirty="0" err="1"/>
              <a:t>Object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8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Dotaz nad daty reprezentován pomocí třídy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Metoda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Execute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Předchází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kopírování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kódu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Další možnosti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•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Parametrizovatelnost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dotazů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• Obecná podpora stránkování, řazení, filtrování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	• Možnost přidat např. metodu 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GetTotalCount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• Post-</a:t>
            </a:r>
            <a:r>
              <a:rPr lang="cs-CZ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processing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</a:rPr>
              <a:t> výsledků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cs-CZ" sz="3200" dirty="0"/>
          </a:p>
        </p:txBody>
      </p:sp>
      <p:pic>
        <p:nvPicPr>
          <p:cNvPr id="1026" name="Picture 2" descr="http://martinfowler.com/eaaCatalog/queryObjectSket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17600"/>
            <a:ext cx="4479743" cy="25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DFA80-ED05-44B9-BACB-C590561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jsou návrhové vzory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5FF02-755C-4C0D-AFFF-E03386DC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that occurs over and over again</a:t>
            </a:r>
            <a:endParaRPr lang="cs-CZ" dirty="0"/>
          </a:p>
          <a:p>
            <a:r>
              <a:rPr lang="en-US" dirty="0"/>
              <a:t>core of the solution to that problem</a:t>
            </a:r>
            <a:endParaRPr lang="cs-CZ" dirty="0"/>
          </a:p>
          <a:p>
            <a:r>
              <a:rPr lang="en-US" dirty="0"/>
              <a:t>you can use this solution a million times over, without ever doing it the same way twice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6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b="1" dirty="0" err="1"/>
              <a:t>Okazy</a:t>
            </a:r>
            <a:r>
              <a:rPr lang="en-US" b="1" dirty="0"/>
              <a:t>/</a:t>
            </a:r>
            <a:r>
              <a:rPr lang="en-US" b="1" dirty="0" err="1"/>
              <a:t>zdroje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362950" cy="5046663"/>
          </a:xfrm>
        </p:spPr>
        <p:txBody>
          <a:bodyPr>
            <a:normAutofit fontScale="77500" lnSpcReduction="20000"/>
          </a:bodyPr>
          <a:lstStyle/>
          <a:p>
            <a:r>
              <a:rPr lang="cs-CZ" dirty="0">
                <a:hlinkClick r:id="rId3"/>
              </a:rPr>
              <a:t>http://patterns.cs.up.ac.za/</a:t>
            </a:r>
            <a:r>
              <a:rPr lang="cs-CZ" dirty="0"/>
              <a:t> </a:t>
            </a:r>
          </a:p>
          <a:p>
            <a:r>
              <a:rPr lang="cs-CZ" dirty="0">
                <a:hlinkClick r:id="rId4"/>
              </a:rPr>
              <a:t>https://vimeo.com/209713477</a:t>
            </a:r>
            <a:r>
              <a:rPr lang="cs-CZ" dirty="0"/>
              <a:t> </a:t>
            </a:r>
          </a:p>
          <a:p>
            <a:r>
              <a:rPr lang="cs-CZ" dirty="0">
                <a:hlinkClick r:id="rId5"/>
              </a:rPr>
              <a:t>https://www.pluralsight.com/courses/design-patterns-on-ramp</a:t>
            </a:r>
            <a:r>
              <a:rPr lang="cs-CZ" dirty="0"/>
              <a:t> </a:t>
            </a:r>
            <a:endParaRPr lang="cs-CZ" dirty="0">
              <a:hlinkClick r:id="rId6"/>
            </a:endParaRPr>
          </a:p>
          <a:p>
            <a:r>
              <a:rPr lang="en-US" dirty="0">
                <a:hlinkClick r:id="rId6"/>
              </a:rPr>
              <a:t>http://martinfowler.com/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http://www.pluralsight.com/courses/patterns-library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http://www.pluralsight.com/courses/tactical-design-patterns-dotnet-managing-responsibilities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http://www.pluralsight.com/courses/intro-async-parallel-dotnet4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http://odetocode.com/about/scott-allen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http://blog.renestein.net/</a:t>
            </a:r>
            <a:r>
              <a:rPr lang="en-US" dirty="0"/>
              <a:t> </a:t>
            </a:r>
          </a:p>
          <a:p>
            <a:r>
              <a:rPr lang="en-US" dirty="0">
                <a:hlinkClick r:id="rId12"/>
              </a:rPr>
              <a:t>http://www.snowball.be/</a:t>
            </a:r>
            <a:endParaRPr lang="cs-CZ" dirty="0"/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38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374"/>
          </a:xfrm>
        </p:spPr>
        <p:txBody>
          <a:bodyPr/>
          <a:lstStyle/>
          <a:p>
            <a:r>
              <a:rPr lang="en-US" b="1" dirty="0" err="1"/>
              <a:t>Okazy</a:t>
            </a:r>
            <a:r>
              <a:rPr lang="en-US" b="1" dirty="0"/>
              <a:t>/</a:t>
            </a:r>
            <a:r>
              <a:rPr lang="en-US" b="1" dirty="0" err="1"/>
              <a:t>zdroje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501"/>
            <a:ext cx="7698604" cy="48434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BISHOP, J. C# 3.0 design patterns. 1st. ed. Beijing: O'Reilly, c2008, xxi, 290 s. ISBN 9780596527730.</a:t>
            </a:r>
          </a:p>
          <a:p>
            <a:r>
              <a:rPr lang="en-US" dirty="0"/>
              <a:t>FOWLER, Martin. Patterns of enterprise application architecture. Boston: Addison-Wesley, c2003, xxiv, 533 p. ISBN 0321127420.</a:t>
            </a:r>
            <a:endParaRPr lang="cs-CZ" dirty="0"/>
          </a:p>
          <a:p>
            <a:r>
              <a:rPr lang="en-US" dirty="0"/>
              <a:t>BUSCHMANN, Frank, </a:t>
            </a:r>
            <a:r>
              <a:rPr lang="en-US" dirty="0" err="1"/>
              <a:t>Kevlin</a:t>
            </a:r>
            <a:r>
              <a:rPr lang="en-US" dirty="0"/>
              <a:t> HENNEY a Douglas C SCHMIDT. Pattern oriented Software Architecture: on Patterns and Pattern Languages. Chichester: John Wiley &amp; Sons, c2007, xxxix, 450 s. Wiley series on software design patterns. ISBN 9780471486480.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80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568537-7FEC-4CF4-B5CC-2D0D6FC5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of the solution</a:t>
            </a: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F11FAF5E-0288-41C0-A689-06FEE3C7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5200" y="2819400"/>
            <a:ext cx="2286000" cy="232913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0652C67B-09A0-4293-B986-FF1DCB252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4" y="2007550"/>
            <a:ext cx="2453853" cy="2065199"/>
          </a:xfrm>
          <a:prstGeom prst="rect">
            <a:avLst/>
          </a:prstGeom>
        </p:spPr>
      </p:pic>
      <p:pic>
        <p:nvPicPr>
          <p:cNvPr id="1034" name="Picture 10" descr="VÃ½sledek obrÃ¡zku pro okno vitrÃ¡Å¾ovÃ©">
            <a:extLst>
              <a:ext uri="{FF2B5EF4-FFF2-40B4-BE49-F238E27FC236}">
                <a16:creationId xmlns:a16="http://schemas.microsoft.com/office/drawing/2014/main" id="{41A5B1DE-D7A3-488C-8A6F-C793A7BF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79" y="1558527"/>
            <a:ext cx="2459647" cy="286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ek obrÃ¡zku pro okno dÅevÄnÃ©">
            <a:extLst>
              <a:ext uri="{FF2B5EF4-FFF2-40B4-BE49-F238E27FC236}">
                <a16:creationId xmlns:a16="http://schemas.microsoft.com/office/drawing/2014/main" id="{E2103AE4-CFC0-47CD-82A7-434862DE6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08475"/>
            <a:ext cx="1809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Ã½sledek obrÃ¡zku pro okno dÅevÄnÃ©">
            <a:extLst>
              <a:ext uri="{FF2B5EF4-FFF2-40B4-BE49-F238E27FC236}">
                <a16:creationId xmlns:a16="http://schemas.microsoft.com/office/drawing/2014/main" id="{2D9F9A5F-D59A-4F7A-A37A-7A000590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44" y="4593566"/>
            <a:ext cx="1379282" cy="15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B6CBE-006D-4D9F-8A75-8B7ABD64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Návrhový vzor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B40016-CBB6-4E67-A595-7BEBDD74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</a:t>
            </a:r>
          </a:p>
          <a:p>
            <a:r>
              <a:rPr lang="cs-CZ" dirty="0"/>
              <a:t>Problém</a:t>
            </a:r>
          </a:p>
          <a:p>
            <a:r>
              <a:rPr lang="cs-CZ" dirty="0"/>
              <a:t>Popis řešení</a:t>
            </a:r>
          </a:p>
          <a:p>
            <a:r>
              <a:rPr lang="cs-CZ" dirty="0"/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225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Návrhové vzory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cs-CZ" sz="2400" dirty="0"/>
              <a:t>Návrhové vzory dohromady zapouzdřují osvědčené způsoby pro využívání možností jazyka. Umožňují programovat na vyšší úrovni a propagují dobré programátorské praktiky. </a:t>
            </a:r>
          </a:p>
          <a:p>
            <a:pPr marL="0" indent="0" algn="r" fontAlgn="ctr">
              <a:buNone/>
            </a:pPr>
            <a:r>
              <a:rPr lang="cs-CZ" sz="2000" b="1" i="1" dirty="0"/>
              <a:t>Judith </a:t>
            </a:r>
            <a:r>
              <a:rPr lang="cs-CZ" sz="2000" b="1" i="1" dirty="0" err="1"/>
              <a:t>Bishop</a:t>
            </a:r>
            <a:r>
              <a:rPr lang="cs-CZ" sz="2000" b="1" i="1" dirty="0"/>
              <a:t>	</a:t>
            </a:r>
          </a:p>
          <a:p>
            <a:pPr marL="0" indent="0" algn="r" fontAlgn="ctr">
              <a:buNone/>
            </a:pPr>
            <a:endParaRPr lang="cs-CZ" sz="2000" b="1" i="1" dirty="0"/>
          </a:p>
          <a:p>
            <a:pPr fontAlgn="ctr"/>
            <a:r>
              <a:rPr lang="cs-CZ" sz="2400" dirty="0"/>
              <a:t>Již „nepoužívané“ návrhové vzory</a:t>
            </a:r>
          </a:p>
          <a:p>
            <a:pPr fontAlgn="ctr"/>
            <a:r>
              <a:rPr lang="cs-CZ" sz="2400" dirty="0"/>
              <a:t>Návrhové vzory </a:t>
            </a:r>
            <a:r>
              <a:rPr lang="cs-CZ" sz="2400" dirty="0" err="1"/>
              <a:t>GoF</a:t>
            </a:r>
            <a:endParaRPr lang="cs-CZ" sz="2400" dirty="0"/>
          </a:p>
          <a:p>
            <a:pPr fontAlgn="ctr"/>
            <a:r>
              <a:rPr lang="cs-CZ" sz="2400" dirty="0"/>
              <a:t>E</a:t>
            </a:r>
            <a:r>
              <a:rPr lang="en-US" sz="2400" dirty="0"/>
              <a:t>A</a:t>
            </a:r>
            <a:r>
              <a:rPr lang="cs-CZ" sz="2400" dirty="0"/>
              <a:t>A – </a:t>
            </a:r>
            <a:r>
              <a:rPr lang="cs-CZ" sz="2400" dirty="0" err="1"/>
              <a:t>Enterprise</a:t>
            </a:r>
            <a:r>
              <a:rPr lang="cs-CZ" sz="2400" dirty="0"/>
              <a:t> návrhové vzory Martin </a:t>
            </a:r>
            <a:r>
              <a:rPr lang="cs-CZ" sz="2400" dirty="0" err="1"/>
              <a:t>Fowler</a:t>
            </a:r>
            <a:r>
              <a:rPr lang="cs-CZ" sz="2400" dirty="0"/>
              <a:t> </a:t>
            </a:r>
          </a:p>
          <a:p>
            <a:pPr fontAlgn="ctr"/>
            <a:r>
              <a:rPr lang="cs-CZ" sz="2400" dirty="0"/>
              <a:t>Paralelní návrhové vzory</a:t>
            </a:r>
          </a:p>
        </p:txBody>
      </p:sp>
    </p:spTree>
    <p:extLst>
      <p:ext uri="{BB962C8B-B14F-4D97-AF65-F5344CB8AC3E}">
        <p14:creationId xmlns:p14="http://schemas.microsoft.com/office/powerpoint/2010/main" val="9898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C8FD8-3253-427C-988F-6DEDA1F5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k čemu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7F8396-61DF-4933-97AD-FCF1CF29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Nevymýšlím kolo</a:t>
            </a:r>
          </a:p>
          <a:p>
            <a:pPr lvl="1"/>
            <a:r>
              <a:rPr lang="cs-CZ" dirty="0"/>
              <a:t>Skládám z už hotových součástek</a:t>
            </a:r>
          </a:p>
          <a:p>
            <a:pPr lvl="1"/>
            <a:r>
              <a:rPr lang="cs-CZ" dirty="0"/>
              <a:t>Eliminace chyb</a:t>
            </a:r>
          </a:p>
          <a:p>
            <a:r>
              <a:rPr lang="cs-CZ" dirty="0"/>
              <a:t>Zjednodušení komunikace mezi vývojáři</a:t>
            </a:r>
          </a:p>
        </p:txBody>
      </p:sp>
    </p:spTree>
    <p:extLst>
      <p:ext uri="{BB962C8B-B14F-4D97-AF65-F5344CB8AC3E}">
        <p14:creationId xmlns:p14="http://schemas.microsoft.com/office/powerpoint/2010/main" val="38604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7E0DF78-4019-4683-8055-4D113D787341}" vid="{9E41ACFB-06D3-457C-9921-DD21475893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</Template>
  <TotalTime>20112</TotalTime>
  <Words>1843</Words>
  <Application>Microsoft Office PowerPoint</Application>
  <PresentationFormat>Předvádění na obrazovce (4:3)</PresentationFormat>
  <Paragraphs>441</Paragraphs>
  <Slides>51</Slides>
  <Notes>38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Segoe UI Light</vt:lpstr>
      <vt:lpstr>Basic master</vt:lpstr>
      <vt:lpstr>SOLIDní kód - návrhové vzory</vt:lpstr>
      <vt:lpstr>SOLIDní kód</vt:lpstr>
      <vt:lpstr>Opakování</vt:lpstr>
      <vt:lpstr>Co jsou návrhové vzory</vt:lpstr>
      <vt:lpstr>Co jsou návrhové vzory</vt:lpstr>
      <vt:lpstr>core of the solution</vt:lpstr>
      <vt:lpstr>Návrhový vzor</vt:lpstr>
      <vt:lpstr>Návrhové vzory</vt:lpstr>
      <vt:lpstr>A k čemu to je?</vt:lpstr>
      <vt:lpstr>Village - Vesnice</vt:lpstr>
      <vt:lpstr>Null reference</vt:lpstr>
      <vt:lpstr>Null object</vt:lpstr>
      <vt:lpstr>Návrhové vzory GoF</vt:lpstr>
      <vt:lpstr>Adaptér/Wrapper</vt:lpstr>
      <vt:lpstr>Adaptér/Wrapper</vt:lpstr>
      <vt:lpstr>Decorator</vt:lpstr>
      <vt:lpstr>Demo: Decorator</vt:lpstr>
      <vt:lpstr>Demo: Decorator vs Inheritance</vt:lpstr>
      <vt:lpstr>Prezentace aplikace PowerPoint</vt:lpstr>
      <vt:lpstr>Prezentace aplikace PowerPoint</vt:lpstr>
      <vt:lpstr>Prezentace aplikace PowerPoint</vt:lpstr>
      <vt:lpstr>Decorator</vt:lpstr>
      <vt:lpstr>Composite</vt:lpstr>
      <vt:lpstr>Demo: Composite</vt:lpstr>
      <vt:lpstr>Composite</vt:lpstr>
      <vt:lpstr>Visitor</vt:lpstr>
      <vt:lpstr>Visitor</vt:lpstr>
      <vt:lpstr>Demo: Visitor</vt:lpstr>
      <vt:lpstr>Visitor</vt:lpstr>
      <vt:lpstr>Façade</vt:lpstr>
      <vt:lpstr>Demo: Facade</vt:lpstr>
      <vt:lpstr>Singelton</vt:lpstr>
      <vt:lpstr>Singelton</vt:lpstr>
      <vt:lpstr>Demo: Singelton</vt:lpstr>
      <vt:lpstr>Chain of responsibility</vt:lpstr>
      <vt:lpstr>Chain of responsibility</vt:lpstr>
      <vt:lpstr>A co s tím?</vt:lpstr>
      <vt:lpstr>Flyweight</vt:lpstr>
      <vt:lpstr>Flyweight</vt:lpstr>
      <vt:lpstr>Factory method</vt:lpstr>
      <vt:lpstr>Factory</vt:lpstr>
      <vt:lpstr>Abstract factory</vt:lpstr>
      <vt:lpstr>Enterprise vzory</vt:lpstr>
      <vt:lpstr>Domain Model</vt:lpstr>
      <vt:lpstr>Data Mapper</vt:lpstr>
      <vt:lpstr>Identity Map</vt:lpstr>
      <vt:lpstr>Unit of Work</vt:lpstr>
      <vt:lpstr>Repository</vt:lpstr>
      <vt:lpstr>Query Object</vt:lpstr>
      <vt:lpstr>Okazy/zdroje</vt:lpstr>
      <vt:lpstr>Okazy/zdroje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Dybal</dc:creator>
  <cp:lastModifiedBy>Martin Dybal</cp:lastModifiedBy>
  <cp:revision>241</cp:revision>
  <dcterms:created xsi:type="dcterms:W3CDTF">2017-09-07T19:06:41Z</dcterms:created>
  <dcterms:modified xsi:type="dcterms:W3CDTF">2019-03-31T19:51:23Z</dcterms:modified>
</cp:coreProperties>
</file>