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35"/>
  </p:notesMasterIdLst>
  <p:sldIdLst>
    <p:sldId id="256" r:id="rId2"/>
    <p:sldId id="315" r:id="rId3"/>
    <p:sldId id="316" r:id="rId4"/>
    <p:sldId id="317" r:id="rId5"/>
    <p:sldId id="318" r:id="rId6"/>
    <p:sldId id="319" r:id="rId7"/>
    <p:sldId id="311" r:id="rId8"/>
    <p:sldId id="320" r:id="rId9"/>
    <p:sldId id="321" r:id="rId10"/>
    <p:sldId id="322" r:id="rId11"/>
    <p:sldId id="323" r:id="rId12"/>
    <p:sldId id="326" r:id="rId13"/>
    <p:sldId id="327" r:id="rId14"/>
    <p:sldId id="328" r:id="rId15"/>
    <p:sldId id="329" r:id="rId16"/>
    <p:sldId id="324" r:id="rId17"/>
    <p:sldId id="325" r:id="rId18"/>
    <p:sldId id="332" r:id="rId19"/>
    <p:sldId id="330" r:id="rId20"/>
    <p:sldId id="331" r:id="rId21"/>
    <p:sldId id="333" r:id="rId22"/>
    <p:sldId id="335" r:id="rId23"/>
    <p:sldId id="334" r:id="rId24"/>
    <p:sldId id="336" r:id="rId25"/>
    <p:sldId id="337" r:id="rId26"/>
    <p:sldId id="339" r:id="rId27"/>
    <p:sldId id="338" r:id="rId28"/>
    <p:sldId id="341" r:id="rId29"/>
    <p:sldId id="340" r:id="rId30"/>
    <p:sldId id="342" r:id="rId31"/>
    <p:sldId id="310" r:id="rId32"/>
    <p:sldId id="343" r:id="rId33"/>
    <p:sldId id="285" r:id="rId3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292E0F-2C12-B244-B77D-6F47057C4005}">
          <p14:sldIdLst>
            <p14:sldId id="256"/>
            <p14:sldId id="315"/>
          </p14:sldIdLst>
        </p14:section>
        <p14:section name="Dependency Injection" id="{7999426F-F5BB-2748-BF0B-FC3F2E9B6048}">
          <p14:sldIdLst>
            <p14:sldId id="316"/>
            <p14:sldId id="317"/>
            <p14:sldId id="318"/>
            <p14:sldId id="319"/>
            <p14:sldId id="311"/>
            <p14:sldId id="320"/>
          </p14:sldIdLst>
        </p14:section>
        <p14:section name="Logování" id="{29E91B99-301F-BA48-A4B0-F96BE5572D8F}">
          <p14:sldIdLst>
            <p14:sldId id="321"/>
            <p14:sldId id="322"/>
            <p14:sldId id="323"/>
            <p14:sldId id="326"/>
            <p14:sldId id="327"/>
            <p14:sldId id="328"/>
            <p14:sldId id="329"/>
            <p14:sldId id="324"/>
            <p14:sldId id="325"/>
            <p14:sldId id="332"/>
          </p14:sldIdLst>
        </p14:section>
        <p14:section name="Konfigurace" id="{6CF25C6B-7EEC-B44A-B52A-491BD7D1A8A6}">
          <p14:sldIdLst>
            <p14:sldId id="330"/>
            <p14:sldId id="331"/>
            <p14:sldId id="333"/>
            <p14:sldId id="335"/>
            <p14:sldId id="334"/>
            <p14:sldId id="336"/>
            <p14:sldId id="337"/>
            <p14:sldId id="339"/>
            <p14:sldId id="338"/>
            <p14:sldId id="341"/>
            <p14:sldId id="340"/>
            <p14:sldId id="342"/>
            <p14:sldId id="310"/>
            <p14:sldId id="343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man Jašek" initials="RJ" lastIdx="1" clrIdx="0">
    <p:extLst>
      <p:ext uri="{19B8F6BF-5375-455C-9EA6-DF929625EA0E}">
        <p15:presenceInfo xmlns:p15="http://schemas.microsoft.com/office/powerpoint/2012/main" userId="Roman Jaš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7DC567"/>
    <a:srgbClr val="36BCEC"/>
    <a:srgbClr val="AA59A2"/>
    <a:srgbClr val="2C3E50"/>
    <a:srgbClr val="008DB5"/>
    <a:srgbClr val="82B0BD"/>
    <a:srgbClr val="D9E6FF"/>
    <a:srgbClr val="00194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7" autoAdjust="0"/>
    <p:restoredTop sz="79728" autoAdjust="0"/>
  </p:normalViewPr>
  <p:slideViewPr>
    <p:cSldViewPr>
      <p:cViewPr varScale="1">
        <p:scale>
          <a:sx n="101" d="100"/>
          <a:sy n="101" d="100"/>
        </p:scale>
        <p:origin x="228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1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D9D34-EBDF-444B-8E61-3132A89E4FC2}" type="datetimeFigureOut">
              <a:rPr lang="cs-CZ" smtClean="0"/>
              <a:t>23.02.2020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23E56-F69C-4878-AA27-04FBC5F7F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999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tnetcollege.cz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adpis 26"/>
          <p:cNvSpPr>
            <a:spLocks noGrp="1"/>
          </p:cNvSpPr>
          <p:nvPr>
            <p:ph type="title"/>
          </p:nvPr>
        </p:nvSpPr>
        <p:spPr>
          <a:xfrm>
            <a:off x="585829" y="1132705"/>
            <a:ext cx="8075240" cy="1440161"/>
          </a:xfrm>
        </p:spPr>
        <p:txBody>
          <a:bodyPr anchor="b">
            <a:normAutofit/>
          </a:bodyPr>
          <a:lstStyle>
            <a:lvl1pPr algn="l"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l="6254" t="1" r="49208" b="29452"/>
          <a:stretch/>
        </p:blipFill>
        <p:spPr>
          <a:xfrm>
            <a:off x="-36512" y="4434319"/>
            <a:ext cx="9180512" cy="242368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0268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800" b="0" baseline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www.dotNETcollege.cz</a:t>
            </a:r>
            <a:endParaRPr lang="cs-CZ" sz="1800" b="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0025" y="0"/>
            <a:ext cx="1536779" cy="1276416"/>
          </a:xfrm>
          <a:prstGeom prst="rect">
            <a:avLst/>
          </a:prstGeom>
        </p:spPr>
      </p:pic>
      <p:sp>
        <p:nvSpPr>
          <p:cNvPr id="7" name="Content Placeholder 4"/>
          <p:cNvSpPr>
            <a:spLocks noGrp="1"/>
          </p:cNvSpPr>
          <p:nvPr>
            <p:ph sz="quarter" idx="10"/>
          </p:nvPr>
        </p:nvSpPr>
        <p:spPr>
          <a:xfrm>
            <a:off x="943211" y="2852936"/>
            <a:ext cx="7257578" cy="2016125"/>
          </a:xfrm>
        </p:spPr>
        <p:txBody>
          <a:bodyPr>
            <a:normAutofit fontScale="92500" lnSpcReduction="10000"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4000" b="1"/>
              <a:t>Edit Master text styles</a:t>
            </a:r>
          </a:p>
          <a:p>
            <a:pPr lvl="1"/>
            <a:r>
              <a:rPr lang="en-US" sz="4000" b="1"/>
              <a:t>Second level</a:t>
            </a:r>
          </a:p>
          <a:p>
            <a:pPr lvl="2"/>
            <a:r>
              <a:rPr lang="en-US" sz="4000" b="1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8736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23.02.2020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076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23.02.2020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875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pPr/>
              <a:t>23.02.2020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6" name="Rectangle: Diagonal Corners Rounded 5"/>
          <p:cNvSpPr/>
          <p:nvPr userDrawn="1"/>
        </p:nvSpPr>
        <p:spPr>
          <a:xfrm>
            <a:off x="5815" y="2794047"/>
            <a:ext cx="4566184" cy="1074524"/>
          </a:xfrm>
          <a:prstGeom prst="round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cs-CZ" dirty="0"/>
          </a:p>
        </p:txBody>
      </p:sp>
      <p:sp>
        <p:nvSpPr>
          <p:cNvPr id="7" name="Rectangle: Diagonal Corners Rounded 6"/>
          <p:cNvSpPr/>
          <p:nvPr userDrawn="1"/>
        </p:nvSpPr>
        <p:spPr>
          <a:xfrm>
            <a:off x="13184" y="3986306"/>
            <a:ext cx="4558815" cy="1185261"/>
          </a:xfrm>
          <a:prstGeom prst="round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cs-CZ" dirty="0"/>
          </a:p>
        </p:txBody>
      </p:sp>
      <p:sp>
        <p:nvSpPr>
          <p:cNvPr id="8" name="Rectangle: Diagonal Corners Rounded 7"/>
          <p:cNvSpPr/>
          <p:nvPr userDrawn="1"/>
        </p:nvSpPr>
        <p:spPr>
          <a:xfrm>
            <a:off x="5815" y="1601786"/>
            <a:ext cx="4566190" cy="1074525"/>
          </a:xfrm>
          <a:prstGeom prst="round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cs-CZ" dirty="0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457199" y="260648"/>
            <a:ext cx="8229600" cy="1143000"/>
          </a:xfrm>
        </p:spPr>
        <p:txBody>
          <a:bodyPr/>
          <a:lstStyle/>
          <a:p>
            <a:pPr algn="ctr"/>
            <a:r>
              <a:rPr lang="en-US">
                <a:solidFill>
                  <a:srgbClr val="E74C3C"/>
                </a:solidFill>
              </a:rPr>
              <a:t>Click to edit Master title style</a:t>
            </a:r>
            <a:endParaRPr lang="en-US" dirty="0">
              <a:solidFill>
                <a:srgbClr val="E74C3C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602" y="1601786"/>
            <a:ext cx="3765933" cy="351619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90635" y="1668905"/>
            <a:ext cx="4176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Kurzy na míru ve firmách</a:t>
            </a:r>
          </a:p>
          <a:p>
            <a:r>
              <a:rPr lang="cs-CZ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Konference na zajímavá témata</a:t>
            </a:r>
          </a:p>
          <a:p>
            <a:endParaRPr lang="cs-CZ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92697" y="2944160"/>
            <a:ext cx="4104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Veřejné kurzy</a:t>
            </a:r>
          </a:p>
          <a:p>
            <a:r>
              <a:rPr lang="cs-CZ" sz="2000" dirty="0">
                <a:solidFill>
                  <a:schemeClr val="bg1"/>
                </a:solidFill>
              </a:rPr>
              <a:t>Večerní kurzy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191612" y="2971196"/>
            <a:ext cx="3168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9:00 – 16:00</a:t>
            </a:r>
          </a:p>
          <a:p>
            <a:r>
              <a:rPr lang="cs-CZ" sz="2000" dirty="0">
                <a:solidFill>
                  <a:schemeClr val="bg1"/>
                </a:solidFill>
              </a:rPr>
              <a:t>18:00 – 20:30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200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90635" y="4155905"/>
            <a:ext cx="46445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Sledujte náš Twitter </a:t>
            </a:r>
            <a:r>
              <a:rPr lang="cs-CZ" sz="2000" b="1" dirty="0">
                <a:solidFill>
                  <a:schemeClr val="bg1"/>
                </a:solidFill>
              </a:rPr>
              <a:t>@dotnetcollege</a:t>
            </a:r>
          </a:p>
          <a:p>
            <a:r>
              <a:rPr lang="cs-CZ" sz="2000" dirty="0">
                <a:solidFill>
                  <a:schemeClr val="bg1"/>
                </a:solidFill>
                <a:hlinkClick r:id="rId3"/>
              </a:rPr>
              <a:t>https://www.dotnetcollege.cz</a:t>
            </a:r>
            <a:r>
              <a:rPr lang="cs-CZ" sz="2000" dirty="0">
                <a:solidFill>
                  <a:schemeClr val="bg1"/>
                </a:solidFill>
              </a:rPr>
              <a:t> </a:t>
            </a:r>
          </a:p>
          <a:p>
            <a:endParaRPr lang="cs-CZ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02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23.02.2020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608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ó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5010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85740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23.02.2020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272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23.02.2020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984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23.02.2020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179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23.02.2020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658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23.02.2020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490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23.02.2020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836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23.02.2020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113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E7B4EAE2-05D7-4CED-BE1F-5C52B46909EC}" type="datetimeFigureOut">
              <a:rPr lang="cs-CZ" smtClean="0"/>
              <a:pPr/>
              <a:t>23.02.2020</a:t>
            </a:fld>
            <a:endParaRPr lang="cs-CZ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14"/>
          <a:srcRect l="6254" t="2" r="50778" b="52969"/>
          <a:stretch/>
        </p:blipFill>
        <p:spPr>
          <a:xfrm>
            <a:off x="323528" y="6021411"/>
            <a:ext cx="8820472" cy="863973"/>
          </a:xfrm>
          <a:prstGeom prst="rect">
            <a:avLst/>
          </a:prstGeom>
        </p:spPr>
      </p:pic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F2EBF021-38D6-4A97-A4E5-5C0777749F2E}" type="slidenum">
              <a:rPr lang="cs-CZ" smtClean="0"/>
              <a:pPr/>
              <a:t>‹#›</a:t>
            </a:fld>
            <a:endParaRPr lang="cs-CZ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363968"/>
            <a:ext cx="9144000" cy="510268"/>
            <a:chOff x="0" y="0"/>
            <a:chExt cx="9144000" cy="51026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144000" cy="510268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 b="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15"/>
            <a:srcRect b="26336"/>
            <a:stretch/>
          </p:blipFill>
          <p:spPr>
            <a:xfrm>
              <a:off x="8028384" y="0"/>
              <a:ext cx="833992" cy="510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72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89" r:id="rId2"/>
    <p:sldLayoutId id="2147483690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12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chal.mrnustik@rigant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logging/?view=aspnetcore-3.1#third-party-logging-provider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extensions.logging.loglevel?view=dotnet-plat-ext-3.1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security/app-secrets?view=aspnetcore-3.1&amp;tabs=windows#enable-secret-storag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Pokročilé DI, Logování a Konfigurace</a:t>
            </a:r>
            <a:br>
              <a:rPr lang="cs-CZ" dirty="0"/>
            </a:br>
            <a:r>
              <a:rPr lang="cs-CZ" dirty="0"/>
              <a:t>v ASP.NET </a:t>
            </a:r>
            <a:r>
              <a:rPr lang="cs-CZ" dirty="0" err="1"/>
              <a:t>Core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sz="4400" b="1" dirty="0"/>
              <a:t>Michal </a:t>
            </a:r>
            <a:r>
              <a:rPr lang="cs-CZ" sz="4400" b="1" dirty="0" err="1"/>
              <a:t>Mrnuštík</a:t>
            </a:r>
            <a:endParaRPr lang="cs-CZ" sz="4400" b="1" dirty="0"/>
          </a:p>
          <a:p>
            <a:r>
              <a:rPr lang="en-US" i="1" dirty="0"/>
              <a:t>Software</a:t>
            </a:r>
            <a:r>
              <a:rPr lang="cs-CZ" i="1" dirty="0"/>
              <a:t> </a:t>
            </a:r>
            <a:r>
              <a:rPr lang="en-US" i="1" dirty="0"/>
              <a:t>Developer, Riganti s.r.o.</a:t>
            </a:r>
            <a:br>
              <a:rPr lang="cs-CZ" i="1" dirty="0"/>
            </a:br>
            <a:r>
              <a:rPr lang="cs-CZ" i="1" dirty="0"/>
              <a:t>Microsoft Student Partner (MSP)</a:t>
            </a:r>
          </a:p>
          <a:p>
            <a:r>
              <a:rPr lang="cs-CZ" dirty="0" err="1">
                <a:hlinkClick r:id="rId2"/>
              </a:rPr>
              <a:t>michal.mrnustik@riganti.cz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45369384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A1CD-6C1F-5845-8FC9-A10ADFF9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Logování v ASP.NET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3E3D0-058B-DA4F-B351-BC33181C8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/>
          <a:lstStyle/>
          <a:p>
            <a:r>
              <a:rPr lang="en-CZ" dirty="0"/>
              <a:t>NuGet package</a:t>
            </a:r>
            <a:br>
              <a:rPr lang="en-CZ" dirty="0"/>
            </a:br>
            <a:r>
              <a:rPr lang="en-US" b="1" dirty="0"/>
              <a:t> </a:t>
            </a:r>
            <a:r>
              <a:rPr lang="en-US" b="1" dirty="0" err="1"/>
              <a:t>Microsoft.Extensions.Logging.Abstractions</a:t>
            </a:r>
            <a:endParaRPr lang="en-US" b="1" dirty="0"/>
          </a:p>
          <a:p>
            <a:r>
              <a:rPr lang="en-CZ" dirty="0"/>
              <a:t>Přidává interface</a:t>
            </a:r>
            <a:br>
              <a:rPr lang="en-CZ" dirty="0"/>
            </a:br>
            <a:r>
              <a:rPr lang="en-CZ" dirty="0"/>
              <a:t>ILogger a I</a:t>
            </a:r>
            <a:r>
              <a:rPr lang="en-GB" dirty="0"/>
              <a:t>L</a:t>
            </a:r>
            <a:r>
              <a:rPr lang="en-CZ" dirty="0"/>
              <a:t>ogger&lt;T&gt;</a:t>
            </a:r>
          </a:p>
          <a:p>
            <a:pPr lvl="1"/>
            <a:r>
              <a:rPr lang="en-CZ" dirty="0"/>
              <a:t>přímo k logování</a:t>
            </a:r>
          </a:p>
          <a:p>
            <a:pPr marL="0" indent="0">
              <a:buNone/>
            </a:pPr>
            <a:r>
              <a:rPr lang="en-CZ" dirty="0"/>
              <a:t>    ILoggerFactory </a:t>
            </a:r>
          </a:p>
          <a:p>
            <a:pPr lvl="1"/>
            <a:r>
              <a:rPr lang="en-CZ" dirty="0"/>
              <a:t>používaný k výrobě I</a:t>
            </a:r>
            <a:r>
              <a:rPr lang="en-GB" dirty="0"/>
              <a:t>L</a:t>
            </a:r>
            <a:r>
              <a:rPr lang="en-CZ" dirty="0"/>
              <a:t>ogger&lt;&gt; instancí</a:t>
            </a:r>
          </a:p>
        </p:txBody>
      </p:sp>
    </p:spTree>
    <p:extLst>
      <p:ext uri="{BB962C8B-B14F-4D97-AF65-F5344CB8AC3E}">
        <p14:creationId xmlns:p14="http://schemas.microsoft.com/office/powerpoint/2010/main" val="143957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9B2EA-57A0-024D-A84D-80DC2F8B3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Logování v ASP.NET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A5C2F-8E66-954B-B032-77C1A65A9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dirty="0"/>
              <a:t>Použití</a:t>
            </a:r>
          </a:p>
          <a:p>
            <a:pPr marL="0" indent="0">
              <a:buNone/>
            </a:pPr>
            <a:endParaRPr lang="en-CZ" dirty="0"/>
          </a:p>
          <a:p>
            <a:pPr marL="0" indent="0">
              <a:buNone/>
            </a:pPr>
            <a:r>
              <a:rPr lang="en-CZ" dirty="0"/>
              <a:t>//TODO: Přidat ukázku injectnutí a použití </a:t>
            </a:r>
          </a:p>
        </p:txBody>
      </p:sp>
    </p:spTree>
    <p:extLst>
      <p:ext uri="{BB962C8B-B14F-4D97-AF65-F5344CB8AC3E}">
        <p14:creationId xmlns:p14="http://schemas.microsoft.com/office/powerpoint/2010/main" val="114462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DC630-CB15-0849-B0DA-AA048F525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Konfigurace logování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10EA5-1B47-C046-9619-C03CDD487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CZ" dirty="0"/>
              <a:t>Výběr providerů</a:t>
            </a:r>
          </a:p>
          <a:p>
            <a:pPr marL="914400" lvl="1" indent="-514350"/>
            <a:r>
              <a:rPr lang="en-CZ" dirty="0"/>
              <a:t>Vestavěné</a:t>
            </a:r>
          </a:p>
          <a:p>
            <a:pPr marL="1314450" lvl="2" indent="-514350"/>
            <a:r>
              <a:rPr lang="en-GB" dirty="0"/>
              <a:t>Console</a:t>
            </a:r>
          </a:p>
          <a:p>
            <a:pPr marL="1314450" lvl="2" indent="-514350"/>
            <a:r>
              <a:rPr lang="en-GB" dirty="0" err="1"/>
              <a:t>EventLog</a:t>
            </a:r>
            <a:endParaRPr lang="en-GB" dirty="0"/>
          </a:p>
          <a:p>
            <a:pPr marL="1314450" lvl="2" indent="-514350"/>
            <a:r>
              <a:rPr lang="en-GB" dirty="0" err="1"/>
              <a:t>ApplicationInsights</a:t>
            </a:r>
            <a:endParaRPr lang="en-GB" dirty="0"/>
          </a:p>
          <a:p>
            <a:pPr marL="1314450" lvl="2" indent="-514350"/>
            <a:r>
              <a:rPr lang="en-GB" dirty="0"/>
              <a:t>…</a:t>
            </a:r>
            <a:endParaRPr lang="en-CZ" dirty="0"/>
          </a:p>
          <a:p>
            <a:pPr marL="914400" lvl="1" indent="-514350"/>
            <a:r>
              <a:rPr lang="en-CZ" dirty="0"/>
              <a:t>Třetích stran</a:t>
            </a:r>
          </a:p>
          <a:p>
            <a:pPr marL="1314450" lvl="2" indent="-514350"/>
            <a:r>
              <a:rPr lang="en-CZ" dirty="0"/>
              <a:t>Typicky napojení na externí systém</a:t>
            </a:r>
          </a:p>
          <a:p>
            <a:pPr marL="1314450" lvl="2" indent="-514350"/>
            <a:r>
              <a:rPr lang="en-CZ" dirty="0"/>
              <a:t>Seznam </a:t>
            </a:r>
            <a:r>
              <a:rPr lang="en-CZ" dirty="0">
                <a:hlinkClick r:id="rId2"/>
              </a:rPr>
              <a:t>zde</a:t>
            </a:r>
            <a:endParaRPr lang="en-CZ" dirty="0"/>
          </a:p>
          <a:p>
            <a:pPr marL="514350" indent="-514350">
              <a:buAutoNum type="arabicPeriod"/>
            </a:pPr>
            <a:endParaRPr lang="en-CZ" dirty="0"/>
          </a:p>
          <a:p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62646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451E-EBAD-6148-B0C1-F6A23907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Konfigurace logování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54DAD-0EE1-CF40-9392-A38DF9F49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Z" dirty="0"/>
              <a:t>2. Přidání NuGet balíčku providera</a:t>
            </a:r>
          </a:p>
          <a:p>
            <a:pPr lvl="1"/>
            <a:r>
              <a:rPr lang="en-GB" dirty="0" err="1"/>
              <a:t>Microsoft.Extensions.Logging.Console</a:t>
            </a:r>
            <a:endParaRPr lang="en-CZ" dirty="0"/>
          </a:p>
          <a:p>
            <a:pPr lvl="1"/>
            <a:r>
              <a:rPr lang="en-GB" dirty="0" err="1"/>
              <a:t>Microsoft.Extensions.Logging.Debug</a:t>
            </a:r>
            <a:endParaRPr lang="en-GB" dirty="0"/>
          </a:p>
          <a:p>
            <a:pPr lvl="1"/>
            <a:r>
              <a:rPr lang="en-GB" dirty="0"/>
              <a:t>…</a:t>
            </a:r>
          </a:p>
          <a:p>
            <a:pPr marL="457200" lvl="1" indent="0">
              <a:buNone/>
            </a:pP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4466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451E-EBAD-6148-B0C1-F6A23907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Konfigurace logování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54DAD-0EE1-CF40-9392-A38DF9F49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Z" dirty="0"/>
              <a:t>3. Konfigurace v Program.cs</a:t>
            </a:r>
          </a:p>
          <a:p>
            <a:pPr lvl="1"/>
            <a:r>
              <a:rPr lang="en-CZ" dirty="0"/>
              <a:t>Přidání providera</a:t>
            </a:r>
          </a:p>
          <a:p>
            <a:pPr lvl="1"/>
            <a:r>
              <a:rPr lang="en-CZ" dirty="0"/>
              <a:t>Nastavení filtrů</a:t>
            </a:r>
          </a:p>
          <a:p>
            <a:pPr marL="457200" lvl="1" indent="0">
              <a:buNone/>
            </a:pPr>
            <a:endParaRPr lang="en-CZ" dirty="0"/>
          </a:p>
          <a:p>
            <a:pPr marL="457200" lvl="1" indent="0">
              <a:buNone/>
            </a:pPr>
            <a:r>
              <a:rPr lang="en-CZ" dirty="0"/>
              <a:t>//TODO: Ukázka v kódu</a:t>
            </a:r>
          </a:p>
        </p:txBody>
      </p:sp>
    </p:spTree>
    <p:extLst>
      <p:ext uri="{BB962C8B-B14F-4D97-AF65-F5344CB8AC3E}">
        <p14:creationId xmlns:p14="http://schemas.microsoft.com/office/powerpoint/2010/main" val="250460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A022-6425-5044-81C1-E3668C22B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Defaultní konfigurace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79FBB-606E-D049-9761-D41C29C19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dirty="0"/>
              <a:t>By default ASP.NET Core přidává konfiguraci logování s těmito providery</a:t>
            </a:r>
          </a:p>
          <a:p>
            <a:pPr lvl="1"/>
            <a:r>
              <a:rPr lang="en-GB" dirty="0"/>
              <a:t>Console</a:t>
            </a:r>
          </a:p>
          <a:p>
            <a:pPr lvl="1"/>
            <a:r>
              <a:rPr lang="en-GB" dirty="0"/>
              <a:t>Debug</a:t>
            </a:r>
          </a:p>
          <a:p>
            <a:pPr lvl="1"/>
            <a:r>
              <a:rPr lang="en-GB" dirty="0" err="1"/>
              <a:t>EventSource</a:t>
            </a:r>
            <a:endParaRPr lang="en-GB" dirty="0"/>
          </a:p>
          <a:p>
            <a:pPr lvl="1"/>
            <a:r>
              <a:rPr lang="en-GB" dirty="0" err="1"/>
              <a:t>EventLog</a:t>
            </a:r>
            <a:r>
              <a:rPr lang="en-GB" dirty="0"/>
              <a:t> (</a:t>
            </a:r>
            <a:r>
              <a:rPr lang="en-GB" dirty="0" err="1"/>
              <a:t>jen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Windows)</a:t>
            </a: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325292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E2AD-6044-4A41-B036-90A9C30F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Úrovně logů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2BB54-FEB4-FD4B-BEBC-95258AC68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</a:t>
            </a:r>
            <a:r>
              <a:rPr lang="en-CZ" dirty="0"/>
              <a:t>num </a:t>
            </a:r>
            <a:r>
              <a:rPr lang="en-GB" dirty="0">
                <a:hlinkClick r:id="rId2"/>
              </a:rPr>
              <a:t>LogLevel</a:t>
            </a:r>
            <a:endParaRPr lang="en-GB" dirty="0"/>
          </a:p>
          <a:p>
            <a:pPr lvl="1"/>
            <a:r>
              <a:rPr lang="en-GB" dirty="0"/>
              <a:t>Trace</a:t>
            </a:r>
          </a:p>
          <a:p>
            <a:pPr lvl="1"/>
            <a:r>
              <a:rPr lang="en-GB" dirty="0"/>
              <a:t>Debug</a:t>
            </a:r>
          </a:p>
          <a:p>
            <a:pPr lvl="1"/>
            <a:r>
              <a:rPr lang="en-GB" dirty="0"/>
              <a:t>Information</a:t>
            </a:r>
          </a:p>
          <a:p>
            <a:pPr lvl="1"/>
            <a:r>
              <a:rPr lang="en-GB" dirty="0"/>
              <a:t>Warning </a:t>
            </a:r>
          </a:p>
          <a:p>
            <a:pPr lvl="1"/>
            <a:r>
              <a:rPr lang="en-GB" dirty="0"/>
              <a:t>Error</a:t>
            </a:r>
          </a:p>
          <a:p>
            <a:pPr lvl="1"/>
            <a:r>
              <a:rPr lang="en-GB" dirty="0"/>
              <a:t>Critical</a:t>
            </a: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218607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385BD-6A81-A34B-8524-106D555A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Filtrování logů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A44EA-A8E0-B242-A5CB-1DCAA522C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dirty="0"/>
              <a:t>Na základě:</a:t>
            </a:r>
          </a:p>
          <a:p>
            <a:pPr lvl="1"/>
            <a:r>
              <a:rPr lang="en-CZ" dirty="0"/>
              <a:t>úrovně</a:t>
            </a:r>
          </a:p>
          <a:p>
            <a:pPr lvl="1"/>
            <a:r>
              <a:rPr lang="en-GB" dirty="0"/>
              <a:t>z</a:t>
            </a:r>
            <a:r>
              <a:rPr lang="en-CZ" dirty="0"/>
              <a:t>droje</a:t>
            </a:r>
          </a:p>
          <a:p>
            <a:pPr lvl="1"/>
            <a:r>
              <a:rPr lang="en-GB" dirty="0"/>
              <a:t>c</a:t>
            </a:r>
            <a:r>
              <a:rPr lang="en-CZ" dirty="0"/>
              <a:t>ustom (definováno v kódu)</a:t>
            </a:r>
          </a:p>
          <a:p>
            <a:r>
              <a:rPr lang="en-CZ" dirty="0"/>
              <a:t>Možnost nastavit minimální úroveň</a:t>
            </a:r>
          </a:p>
          <a:p>
            <a:r>
              <a:rPr lang="en-CZ" dirty="0"/>
              <a:t>Lze nastavit </a:t>
            </a:r>
            <a:r>
              <a:rPr lang="en-GB" dirty="0" err="1"/>
              <a:t>i</a:t>
            </a:r>
            <a:r>
              <a:rPr lang="en-GB" dirty="0"/>
              <a:t> v </a:t>
            </a:r>
            <a:r>
              <a:rPr lang="en-GB" dirty="0" err="1"/>
              <a:t>appsettings.json</a:t>
            </a: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82825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DC871E-0B5B-5642-8D7D-CA48A5D05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/>
          <a:lstStyle/>
          <a:p>
            <a:r>
              <a:rPr lang="en-CZ" dirty="0"/>
              <a:t>DEMO: Nastavení logování</a:t>
            </a:r>
          </a:p>
        </p:txBody>
      </p:sp>
    </p:spTree>
    <p:extLst>
      <p:ext uri="{BB962C8B-B14F-4D97-AF65-F5344CB8AC3E}">
        <p14:creationId xmlns:p14="http://schemas.microsoft.com/office/powerpoint/2010/main" val="84688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731A-8C8E-5846-987E-F2BF9195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Konfigurace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49D4E-BC33-0D4A-B994-9B4C61A1E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dirty="0"/>
              <a:t>Motivace</a:t>
            </a:r>
          </a:p>
          <a:p>
            <a:pPr lvl="1"/>
            <a:r>
              <a:rPr lang="en-CZ" dirty="0"/>
              <a:t>Nastavení chování aplikace podle prostředí</a:t>
            </a:r>
          </a:p>
          <a:p>
            <a:pPr lvl="1"/>
            <a:r>
              <a:rPr lang="en-CZ" dirty="0"/>
              <a:t>Uložení konfigurovatelných hodnot (defaultní hodnoty)</a:t>
            </a:r>
          </a:p>
          <a:p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143648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8E1C-371D-6444-A4BA-74F2C077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Osnova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8C3DA-551B-8148-8CA7-26912D714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dirty="0"/>
              <a:t>Zjednodušení Dependency Injection</a:t>
            </a:r>
          </a:p>
          <a:p>
            <a:r>
              <a:rPr lang="en-CZ" dirty="0"/>
              <a:t>Logování</a:t>
            </a:r>
          </a:p>
          <a:p>
            <a:r>
              <a:rPr lang="en-CZ"/>
              <a:t>Konfigurace</a:t>
            </a:r>
          </a:p>
          <a:p>
            <a:r>
              <a:rPr lang="en-CZ"/>
              <a:t>Pokročilá </a:t>
            </a:r>
            <a:r>
              <a:rPr lang="en-CZ" dirty="0"/>
              <a:t>lokalizace</a:t>
            </a:r>
          </a:p>
        </p:txBody>
      </p:sp>
    </p:spTree>
    <p:extLst>
      <p:ext uri="{BB962C8B-B14F-4D97-AF65-F5344CB8AC3E}">
        <p14:creationId xmlns:p14="http://schemas.microsoft.com/office/powerpoint/2010/main" val="70602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3DDFB-C3B3-204C-8C7A-B7D12490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Konfigurace v ASP.NET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3A302-936E-3D49-B9DB-6C63E65F9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Z" dirty="0"/>
              <a:t>NuGet Package</a:t>
            </a:r>
            <a:br>
              <a:rPr lang="en-CZ" dirty="0"/>
            </a:br>
            <a:r>
              <a:rPr lang="en-GB" dirty="0" err="1"/>
              <a:t>Microsoft.Extensions.Configuration</a:t>
            </a:r>
            <a:endParaRPr lang="en-GB" dirty="0"/>
          </a:p>
          <a:p>
            <a:r>
              <a:rPr lang="en-CZ" dirty="0"/>
              <a:t>Přidává interface</a:t>
            </a:r>
          </a:p>
          <a:p>
            <a:pPr marL="0" indent="0">
              <a:buNone/>
            </a:pPr>
            <a:r>
              <a:rPr lang="en-GB" dirty="0"/>
              <a:t>    IC</a:t>
            </a:r>
            <a:r>
              <a:rPr lang="en-CZ" dirty="0"/>
              <a:t>onfiguration</a:t>
            </a:r>
          </a:p>
          <a:p>
            <a:pPr lvl="1"/>
            <a:r>
              <a:rPr lang="en-CZ" dirty="0"/>
              <a:t>Obecná konfigurace předána aplikaci do Startup</a:t>
            </a:r>
          </a:p>
          <a:p>
            <a:pPr marL="0" indent="0">
              <a:buNone/>
            </a:pPr>
            <a:r>
              <a:rPr lang="en-GB" dirty="0"/>
              <a:t>    IO</a:t>
            </a:r>
            <a:r>
              <a:rPr lang="en-CZ" dirty="0"/>
              <a:t>ptions&lt;&gt;, IOptionsSnapshot&lt;&gt;, IOptionsMonitor&lt;&gt;</a:t>
            </a:r>
          </a:p>
          <a:p>
            <a:pPr lvl="1"/>
            <a:r>
              <a:rPr lang="en-CZ" dirty="0"/>
              <a:t>Zaobalující třídy pro jednotlivá nastavení</a:t>
            </a:r>
          </a:p>
          <a:p>
            <a:pPr lvl="1"/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202068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53CD-1A13-C940-A54D-C3EA68102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Ukázka konfigurace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92E1C-0443-F044-A039-5C282DFB4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Z" dirty="0"/>
          </a:p>
          <a:p>
            <a:pPr marL="0" indent="0">
              <a:buNone/>
            </a:pPr>
            <a:endParaRPr lang="en-CZ" dirty="0"/>
          </a:p>
          <a:p>
            <a:pPr marL="0" indent="0">
              <a:buNone/>
            </a:pPr>
            <a:endParaRPr lang="en-CZ" dirty="0"/>
          </a:p>
          <a:p>
            <a:pPr marL="0" indent="0">
              <a:buNone/>
            </a:pPr>
            <a:r>
              <a:rPr lang="en-CZ" dirty="0"/>
              <a:t>//TODO: Konfigurační třída a k ní IOptions</a:t>
            </a:r>
          </a:p>
        </p:txBody>
      </p:sp>
    </p:spTree>
    <p:extLst>
      <p:ext uri="{BB962C8B-B14F-4D97-AF65-F5344CB8AC3E}">
        <p14:creationId xmlns:p14="http://schemas.microsoft.com/office/powerpoint/2010/main" val="75031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7654-3DA4-E148-A1D3-155D7CB1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Prostředí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F58F2-7F05-2B41-B329-E0847DC01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dirty="0"/>
              <a:t>Nutnost měnit nastavení aplikace dle prostředí</a:t>
            </a:r>
          </a:p>
          <a:p>
            <a:r>
              <a:rPr lang="en-CZ" dirty="0"/>
              <a:t>Defaultní prostředí</a:t>
            </a:r>
          </a:p>
          <a:p>
            <a:pPr lvl="1"/>
            <a:r>
              <a:rPr lang="en-CZ" dirty="0"/>
              <a:t>Development</a:t>
            </a:r>
          </a:p>
          <a:p>
            <a:pPr lvl="1"/>
            <a:r>
              <a:rPr lang="en-CZ" dirty="0"/>
              <a:t>Production</a:t>
            </a:r>
          </a:p>
          <a:p>
            <a:pPr marL="0" indent="0">
              <a:buNone/>
            </a:pPr>
            <a:endParaRPr lang="en-CZ" dirty="0"/>
          </a:p>
          <a:p>
            <a:pPr marL="0" indent="0">
              <a:buNone/>
            </a:pPr>
            <a:r>
              <a:rPr lang="en-CZ" dirty="0"/>
              <a:t>//TODO: Screenshot prostředí ve Visual Studiu</a:t>
            </a:r>
          </a:p>
        </p:txBody>
      </p:sp>
    </p:spTree>
    <p:extLst>
      <p:ext uri="{BB962C8B-B14F-4D97-AF65-F5344CB8AC3E}">
        <p14:creationId xmlns:p14="http://schemas.microsoft.com/office/powerpoint/2010/main" val="328584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38BD-C830-4849-9C45-1946FA9D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Zdroje konfigurace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0B867-EA2E-C440-B377-3E581515C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Z" dirty="0"/>
              <a:t>Hierarchie poskytovatelů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/>
              <a:t>a</a:t>
            </a:r>
            <a:r>
              <a:rPr lang="en-CZ" dirty="0"/>
              <a:t>ppsettings.json, </a:t>
            </a:r>
            <a:r>
              <a:rPr lang="en-GB" dirty="0" err="1"/>
              <a:t>appsettings</a:t>
            </a:r>
            <a:r>
              <a:rPr lang="en-GB" dirty="0"/>
              <a:t>.{Environment}.json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Z" dirty="0"/>
              <a:t>Azure Key Vault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Z" dirty="0"/>
              <a:t>User Secrets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Z" dirty="0"/>
              <a:t>Proměnné prostředí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/>
              <a:t>Command-line arguments</a:t>
            </a:r>
          </a:p>
          <a:p>
            <a:endParaRPr lang="en-CZ" dirty="0"/>
          </a:p>
          <a:p>
            <a:r>
              <a:rPr lang="en-CZ" dirty="0"/>
              <a:t>Pořadí lze upravit, ale typicky se nechává původní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620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89F52-A846-044C-9902-69160B0D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CZ" dirty="0"/>
              <a:t>ppsettings.json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A8192-9233-504E-9AA3-F86E16534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dirty="0"/>
              <a:t>Soubor v API projektu</a:t>
            </a:r>
          </a:p>
          <a:p>
            <a:r>
              <a:rPr lang="en-CZ" dirty="0"/>
              <a:t>Při buildu se kopíruje do výstupu</a:t>
            </a:r>
          </a:p>
          <a:p>
            <a:r>
              <a:rPr lang="en-CZ" dirty="0"/>
              <a:t>Lze mít několik variant z hlediska prostředí</a:t>
            </a:r>
          </a:p>
          <a:p>
            <a:pPr lvl="1"/>
            <a:r>
              <a:rPr lang="en-GB" dirty="0"/>
              <a:t>a</a:t>
            </a:r>
            <a:r>
              <a:rPr lang="en-CZ" dirty="0"/>
              <a:t>ppsettings.json</a:t>
            </a:r>
          </a:p>
          <a:p>
            <a:pPr lvl="1"/>
            <a:r>
              <a:rPr lang="en-GB" dirty="0"/>
              <a:t>a</a:t>
            </a:r>
            <a:r>
              <a:rPr lang="en-CZ" dirty="0"/>
              <a:t>ppesttings.{Environment}.json (appsettings.Development.json)</a:t>
            </a:r>
          </a:p>
        </p:txBody>
      </p:sp>
    </p:spTree>
    <p:extLst>
      <p:ext uri="{BB962C8B-B14F-4D97-AF65-F5344CB8AC3E}">
        <p14:creationId xmlns:p14="http://schemas.microsoft.com/office/powerpoint/2010/main" val="198230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64B88-31FD-724C-AAC8-D9E2953B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Ukázka appsettings.json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6DCE5-7FC3-6743-A0F0-9273F2CA7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Z" dirty="0"/>
              <a:t>//TODO appsettings.json a appsettings.development.json</a:t>
            </a:r>
          </a:p>
        </p:txBody>
      </p:sp>
    </p:spTree>
    <p:extLst>
      <p:ext uri="{BB962C8B-B14F-4D97-AF65-F5344CB8AC3E}">
        <p14:creationId xmlns:p14="http://schemas.microsoft.com/office/powerpoint/2010/main" val="19961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4377-9E77-7740-8EC1-69E8DE03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Na co appsettings.json nepoužívat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2AE9A-6A1D-234E-9CF9-C97774DA3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dirty="0"/>
              <a:t>Věci, které by se neměli dostat do Gitu</a:t>
            </a:r>
          </a:p>
          <a:p>
            <a:r>
              <a:rPr lang="en-CZ" dirty="0"/>
              <a:t>Klíče k API externích</a:t>
            </a:r>
          </a:p>
          <a:p>
            <a:pPr lvl="1"/>
            <a:r>
              <a:rPr lang="en-CZ" dirty="0"/>
              <a:t>Napojení na platební bránu</a:t>
            </a:r>
          </a:p>
          <a:p>
            <a:pPr lvl="1"/>
            <a:r>
              <a:rPr lang="en-CZ" dirty="0"/>
              <a:t>Nastavení API pro Google Maps</a:t>
            </a:r>
          </a:p>
          <a:p>
            <a:pPr lvl="1"/>
            <a:r>
              <a:rPr lang="en-CZ" dirty="0"/>
              <a:t>… </a:t>
            </a:r>
          </a:p>
          <a:p>
            <a:r>
              <a:rPr lang="en-CZ" dirty="0"/>
              <a:t>Url ke klíčovým serverům (databáze,…)</a:t>
            </a:r>
          </a:p>
        </p:txBody>
      </p:sp>
    </p:spTree>
    <p:extLst>
      <p:ext uri="{BB962C8B-B14F-4D97-AF65-F5344CB8AC3E}">
        <p14:creationId xmlns:p14="http://schemas.microsoft.com/office/powerpoint/2010/main" val="113916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3766-D0FA-5441-946D-ED332984F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Proměnné prostředí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6F4FC-B3B4-C648-916F-892F34968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dirty="0"/>
              <a:t>Environment Variables</a:t>
            </a:r>
          </a:p>
          <a:p>
            <a:r>
              <a:rPr lang="en-CZ" dirty="0"/>
              <a:t>Typicky používané k nastavení v produkci</a:t>
            </a:r>
          </a:p>
          <a:p>
            <a:pPr marL="0" indent="0">
              <a:buNone/>
            </a:pPr>
            <a:endParaRPr lang="en-CZ" dirty="0"/>
          </a:p>
          <a:p>
            <a:pPr marL="0" indent="0">
              <a:buNone/>
            </a:pPr>
            <a:endParaRPr lang="en-CZ" dirty="0"/>
          </a:p>
          <a:p>
            <a:pPr marL="0" indent="0">
              <a:buNone/>
            </a:pPr>
            <a:r>
              <a:rPr lang="en-CZ" dirty="0"/>
              <a:t>//TODO Ukázka změny konfigurace</a:t>
            </a:r>
          </a:p>
        </p:txBody>
      </p:sp>
    </p:spTree>
    <p:extLst>
      <p:ext uri="{BB962C8B-B14F-4D97-AF65-F5344CB8AC3E}">
        <p14:creationId xmlns:p14="http://schemas.microsoft.com/office/powerpoint/2010/main" val="20731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81AE-8015-074E-835D-615A25680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User Secrets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F2B9F-4958-9F4D-8ACD-F566EABB3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Z" dirty="0"/>
              <a:t>Speciální konfigurace určená pro vývoj</a:t>
            </a:r>
          </a:p>
          <a:p>
            <a:r>
              <a:rPr lang="en-CZ" dirty="0"/>
              <a:t>Určená k ukládání citlivých údajů</a:t>
            </a:r>
          </a:p>
          <a:p>
            <a:r>
              <a:rPr lang="en-CZ" dirty="0"/>
              <a:t>Generuje GUID</a:t>
            </a:r>
          </a:p>
          <a:p>
            <a:r>
              <a:rPr lang="en-CZ" dirty="0"/>
              <a:t>Lze sdílet mezi vývojáři</a:t>
            </a:r>
          </a:p>
          <a:p>
            <a:r>
              <a:rPr lang="en-CZ" dirty="0"/>
              <a:t>Data nejsou v GITu</a:t>
            </a:r>
          </a:p>
          <a:p>
            <a:r>
              <a:rPr lang="en-CZ" dirty="0"/>
              <a:t>Nastavení ve Visual Studiu nebo před </a:t>
            </a:r>
            <a:r>
              <a:rPr lang="en-CZ" dirty="0">
                <a:hlinkClick r:id="rId2"/>
              </a:rPr>
              <a:t>CLI</a:t>
            </a:r>
            <a:endParaRPr lang="en-CZ" dirty="0"/>
          </a:p>
          <a:p>
            <a:pPr marL="0" indent="0">
              <a:buNone/>
            </a:pPr>
            <a:r>
              <a:rPr lang="en-GB" sz="2000" dirty="0" err="1"/>
              <a:t>Umístění</a:t>
            </a:r>
            <a:r>
              <a:rPr lang="en-GB" sz="2000" dirty="0"/>
              <a:t>:</a:t>
            </a:r>
          </a:p>
          <a:p>
            <a:pPr marL="0" indent="0">
              <a:buNone/>
            </a:pPr>
            <a:r>
              <a:rPr lang="en-GB" sz="2000" dirty="0"/>
              <a:t>%APPDATA%\Microsoft\</a:t>
            </a:r>
            <a:r>
              <a:rPr lang="en-GB" sz="2000" dirty="0" err="1"/>
              <a:t>UserSecrets</a:t>
            </a:r>
            <a:r>
              <a:rPr lang="en-GB" sz="2000" dirty="0"/>
              <a:t>\&lt;</a:t>
            </a:r>
            <a:r>
              <a:rPr lang="en-GB" sz="2000" dirty="0" err="1"/>
              <a:t>user_secrets_id</a:t>
            </a:r>
            <a:r>
              <a:rPr lang="en-GB" sz="2000" dirty="0"/>
              <a:t>&gt;\</a:t>
            </a:r>
            <a:r>
              <a:rPr lang="en-GB" sz="2000" dirty="0" err="1"/>
              <a:t>secrets.json</a:t>
            </a:r>
            <a:endParaRPr lang="en-CZ" sz="2000" dirty="0"/>
          </a:p>
        </p:txBody>
      </p:sp>
    </p:spTree>
    <p:extLst>
      <p:ext uri="{BB962C8B-B14F-4D97-AF65-F5344CB8AC3E}">
        <p14:creationId xmlns:p14="http://schemas.microsoft.com/office/powerpoint/2010/main" val="325824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DC871E-0B5B-5642-8D7D-CA48A5D05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rmAutofit/>
          </a:bodyPr>
          <a:lstStyle/>
          <a:p>
            <a:r>
              <a:rPr lang="en-CZ" dirty="0"/>
              <a:t>DEMO: Konfigurace a UserSecrets</a:t>
            </a:r>
          </a:p>
        </p:txBody>
      </p:sp>
    </p:spTree>
    <p:extLst>
      <p:ext uri="{BB962C8B-B14F-4D97-AF65-F5344CB8AC3E}">
        <p14:creationId xmlns:p14="http://schemas.microsoft.com/office/powerpoint/2010/main" val="186112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E0D8-9404-6948-A59B-2FA89E80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Z" dirty="0"/>
              <a:t>Zjednodušení 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57398-C04B-0E4A-AB15-E544E2411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dirty="0"/>
              <a:t>Klasický způsob</a:t>
            </a:r>
          </a:p>
          <a:p>
            <a:pPr marL="0" indent="0">
              <a:buNone/>
            </a:pPr>
            <a:endParaRPr lang="en-CZ" dirty="0"/>
          </a:p>
          <a:p>
            <a:pPr marL="0" indent="0">
              <a:buNone/>
            </a:pPr>
            <a:r>
              <a:rPr lang="en-CZ" dirty="0"/>
              <a:t>//TODO: Kód klasické registrace (včetně ukázání třídy a její implementace</a:t>
            </a:r>
          </a:p>
        </p:txBody>
      </p:sp>
    </p:spTree>
    <p:extLst>
      <p:ext uri="{BB962C8B-B14F-4D97-AF65-F5344CB8AC3E}">
        <p14:creationId xmlns:p14="http://schemas.microsoft.com/office/powerpoint/2010/main" val="263127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D5AED-BFD8-9B4B-8EC2-52DD2E34D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Pokročilá lokalizace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D525C-4C40-FE4A-A44D-61E741C82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dirty="0"/>
              <a:t>Rozšíření práce s RESX soubory</a:t>
            </a:r>
          </a:p>
          <a:p>
            <a:r>
              <a:rPr lang="en-CZ" dirty="0"/>
              <a:t>Přidává zjednodušené formátování</a:t>
            </a:r>
          </a:p>
          <a:p>
            <a:r>
              <a:rPr lang="en-CZ" dirty="0"/>
              <a:t>Přidává </a:t>
            </a:r>
          </a:p>
        </p:txBody>
      </p:sp>
    </p:spTree>
    <p:extLst>
      <p:ext uri="{BB962C8B-B14F-4D97-AF65-F5344CB8AC3E}">
        <p14:creationId xmlns:p14="http://schemas.microsoft.com/office/powerpoint/2010/main" val="192402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897ED-6018-4CF8-BB8F-1CC9699C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Pokročilá</a:t>
            </a:r>
            <a:r>
              <a:rPr lang="en-US" dirty="0"/>
              <a:t> </a:t>
            </a:r>
            <a:r>
              <a:rPr lang="en-US" dirty="0" err="1"/>
              <a:t>lokalizace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B9283-61EE-4025-99BB-6CFFA9BC7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Přidána</a:t>
            </a:r>
            <a:r>
              <a:rPr lang="sk-SK" dirty="0"/>
              <a:t> pomocí</a:t>
            </a:r>
          </a:p>
          <a:p>
            <a:pPr lvl="1"/>
            <a:r>
              <a:rPr lang="sk-SK" dirty="0" err="1"/>
              <a:t>services.AddLocalization</a:t>
            </a:r>
            <a:r>
              <a:rPr lang="en-US" dirty="0"/>
              <a:t>()</a:t>
            </a:r>
          </a:p>
          <a:p>
            <a:r>
              <a:rPr lang="en-US" dirty="0" err="1"/>
              <a:t>Schování</a:t>
            </a:r>
            <a:r>
              <a:rPr lang="en-US" dirty="0"/>
              <a:t> RESX </a:t>
            </a:r>
            <a:r>
              <a:rPr lang="en-US" dirty="0" err="1"/>
              <a:t>souboru</a:t>
            </a:r>
            <a:r>
              <a:rPr lang="en-US" dirty="0"/>
              <a:t> za </a:t>
            </a:r>
            <a:r>
              <a:rPr lang="en-US" dirty="0" err="1"/>
              <a:t>třídu</a:t>
            </a:r>
            <a:r>
              <a:rPr lang="en-US" dirty="0"/>
              <a:t> a </a:t>
            </a:r>
            <a:r>
              <a:rPr lang="en-US" dirty="0" err="1"/>
              <a:t>její</a:t>
            </a:r>
            <a:r>
              <a:rPr lang="en-US" dirty="0"/>
              <a:t> </a:t>
            </a:r>
            <a:r>
              <a:rPr lang="en-US" dirty="0" err="1"/>
              <a:t>přístup</a:t>
            </a:r>
            <a:r>
              <a:rPr lang="en-US" dirty="0"/>
              <a:t> k </a:t>
            </a:r>
            <a:r>
              <a:rPr lang="en-US" dirty="0" err="1"/>
              <a:t>němu</a:t>
            </a:r>
            <a:endParaRPr lang="en-US" dirty="0"/>
          </a:p>
          <a:p>
            <a:pPr lvl="1"/>
            <a:r>
              <a:rPr lang="en-US" dirty="0" err="1"/>
              <a:t>Vytvoření</a:t>
            </a:r>
            <a:r>
              <a:rPr lang="en-US" dirty="0"/>
              <a:t> interface </a:t>
            </a:r>
            <a:r>
              <a:rPr lang="en-US" dirty="0" err="1"/>
              <a:t>IStringLocalizer</a:t>
            </a:r>
            <a:r>
              <a:rPr lang="en-US" dirty="0"/>
              <a:t>&lt;T&gt;</a:t>
            </a:r>
          </a:p>
          <a:p>
            <a:r>
              <a:rPr lang="en-US" dirty="0" err="1"/>
              <a:t>Přidává</a:t>
            </a:r>
            <a:r>
              <a:rPr lang="en-US" dirty="0"/>
              <a:t> </a:t>
            </a:r>
            <a:r>
              <a:rPr lang="en-US" dirty="0" err="1"/>
              <a:t>lokalizaci</a:t>
            </a:r>
            <a:r>
              <a:rPr lang="en-US" dirty="0"/>
              <a:t> do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5763925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DC871E-0B5B-5642-8D7D-CA48A5D05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rmAutofit/>
          </a:bodyPr>
          <a:lstStyle/>
          <a:p>
            <a:r>
              <a:rPr lang="en-CZ" dirty="0"/>
              <a:t>DEMO: Použití IStringLocalizer</a:t>
            </a:r>
          </a:p>
        </p:txBody>
      </p:sp>
    </p:spTree>
    <p:extLst>
      <p:ext uri="{BB962C8B-B14F-4D97-AF65-F5344CB8AC3E}">
        <p14:creationId xmlns:p14="http://schemas.microsoft.com/office/powerpoint/2010/main" val="335191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CAD9-F489-4C82-8838-3CA8C3C7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you </a:t>
            </a:r>
            <a:r>
              <a:rPr lang="en-US" dirty="0">
                <a:solidFill>
                  <a:srgbClr val="FF0000"/>
                </a:solidFill>
              </a:rPr>
              <a:t>DON’T NEED</a:t>
            </a:r>
            <a:r>
              <a:rPr lang="en-US" dirty="0"/>
              <a:t> for project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39B2A-4C48-44C7-A2D5-7AE9C3951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You don’t need these features, but it would be good for you to try them (and you could get some bonus points for using them)</a:t>
            </a:r>
            <a:endParaRPr lang="en-US" dirty="0"/>
          </a:p>
          <a:p>
            <a:r>
              <a:rPr lang="en-US" dirty="0"/>
              <a:t>Contents of this </a:t>
            </a:r>
            <a:r>
              <a:rPr lang="en-US" dirty="0" err="1"/>
              <a:t>presenation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4877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E0D8-9404-6948-A59B-2FA89E80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Z" dirty="0"/>
              <a:t>Zjednodušení 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57398-C04B-0E4A-AB15-E544E2411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dirty="0"/>
              <a:t>Klasický způsob</a:t>
            </a:r>
          </a:p>
          <a:p>
            <a:pPr marL="0" indent="0">
              <a:buNone/>
            </a:pPr>
            <a:endParaRPr lang="en-CZ" dirty="0"/>
          </a:p>
          <a:p>
            <a:pPr marL="0" indent="0">
              <a:buNone/>
            </a:pPr>
            <a:r>
              <a:rPr lang="en-CZ" dirty="0"/>
              <a:t>//TODO: Obrázek klasické registrace</a:t>
            </a:r>
          </a:p>
        </p:txBody>
      </p:sp>
    </p:spTree>
    <p:extLst>
      <p:ext uri="{BB962C8B-B14F-4D97-AF65-F5344CB8AC3E}">
        <p14:creationId xmlns:p14="http://schemas.microsoft.com/office/powerpoint/2010/main" val="418447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7ED3-3A60-904F-84E9-6014F32F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Z" dirty="0"/>
              <a:t>Zjednodušení 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82AC0-E425-5E48-B984-977522557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dirty="0"/>
              <a:t>Použití skenování</a:t>
            </a:r>
          </a:p>
          <a:p>
            <a:pPr lvl="1"/>
            <a:r>
              <a:rPr lang="en-CZ" dirty="0"/>
              <a:t>Místo explicitní registrace provedu hledání implementace v rámci jednotlivých projektů</a:t>
            </a:r>
          </a:p>
          <a:p>
            <a:pPr lvl="1"/>
            <a:r>
              <a:rPr lang="en-CZ" dirty="0"/>
              <a:t>Knihovna Scrutor</a:t>
            </a:r>
          </a:p>
          <a:p>
            <a:pPr marL="0" indent="0">
              <a:buNone/>
            </a:pPr>
            <a:endParaRPr lang="en-CZ" dirty="0"/>
          </a:p>
          <a:p>
            <a:pPr marL="0" indent="0">
              <a:buNone/>
            </a:pPr>
            <a:r>
              <a:rPr lang="en-CZ" dirty="0"/>
              <a:t>//TODO: Kód využívající skenování</a:t>
            </a:r>
          </a:p>
        </p:txBody>
      </p:sp>
    </p:spTree>
    <p:extLst>
      <p:ext uri="{BB962C8B-B14F-4D97-AF65-F5344CB8AC3E}">
        <p14:creationId xmlns:p14="http://schemas.microsoft.com/office/powerpoint/2010/main" val="279117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16BF-C80B-734F-B282-F9762815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Z" dirty="0"/>
              <a:t>Zjednodušení 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060B9-795E-3447-9029-F41074BA0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dirty="0"/>
              <a:t>Každému projektu dám Installer, který se postará o doplnění odpovídajících služeb</a:t>
            </a:r>
          </a:p>
        </p:txBody>
      </p:sp>
    </p:spTree>
    <p:extLst>
      <p:ext uri="{BB962C8B-B14F-4D97-AF65-F5344CB8AC3E}">
        <p14:creationId xmlns:p14="http://schemas.microsoft.com/office/powerpoint/2010/main" val="384863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FC4A559-EA25-4D3F-8C03-D61129C00C1D}"/>
              </a:ext>
            </a:extLst>
          </p:cNvPr>
          <p:cNvSpPr/>
          <p:nvPr/>
        </p:nvSpPr>
        <p:spPr>
          <a:xfrm>
            <a:off x="281956" y="4221088"/>
            <a:ext cx="8568952" cy="19900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/>
              <a:t>Data Access Layer (DAL)</a:t>
            </a:r>
          </a:p>
          <a:p>
            <a:pPr algn="ctr"/>
            <a:endParaRPr lang="en-US" sz="3500" dirty="0"/>
          </a:p>
          <a:p>
            <a:pPr algn="ctr"/>
            <a:endParaRPr lang="sk-SK" sz="35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0495DF-4F7B-42B7-ADD0-A224816850AC}"/>
              </a:ext>
            </a:extLst>
          </p:cNvPr>
          <p:cNvSpPr/>
          <p:nvPr/>
        </p:nvSpPr>
        <p:spPr>
          <a:xfrm>
            <a:off x="281924" y="2805266"/>
            <a:ext cx="8568952" cy="11800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/>
              <a:t>Business Layer (BL)</a:t>
            </a:r>
          </a:p>
          <a:p>
            <a:pPr algn="ctr"/>
            <a:endParaRPr lang="en-US" sz="35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A1D24D-67C0-4683-92B4-2306478A866D}"/>
              </a:ext>
            </a:extLst>
          </p:cNvPr>
          <p:cNvSpPr/>
          <p:nvPr/>
        </p:nvSpPr>
        <p:spPr>
          <a:xfrm>
            <a:off x="281924" y="1384519"/>
            <a:ext cx="8568952" cy="118001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/>
              <a:t>API</a:t>
            </a:r>
          </a:p>
          <a:p>
            <a:pPr algn="ctr"/>
            <a:endParaRPr lang="en-US" sz="35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D6556-1331-4523-8817-5A21A9724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Použití</a:t>
            </a:r>
            <a:r>
              <a:rPr lang="en-US" dirty="0"/>
              <a:t> </a:t>
            </a:r>
            <a:r>
              <a:rPr lang="en-US" dirty="0" err="1"/>
              <a:t>installeru</a:t>
            </a:r>
            <a:endParaRPr lang="sk-S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ED9A88-5F69-40B7-ADD4-C7112CFC39EF}"/>
              </a:ext>
            </a:extLst>
          </p:cNvPr>
          <p:cNvSpPr/>
          <p:nvPr/>
        </p:nvSpPr>
        <p:spPr>
          <a:xfrm>
            <a:off x="1763656" y="1993989"/>
            <a:ext cx="5842992" cy="533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Controller</a:t>
            </a:r>
            <a:endParaRPr lang="sk-SK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F9079-A155-4F11-8D33-A620BA0C6CC7}"/>
              </a:ext>
            </a:extLst>
          </p:cNvPr>
          <p:cNvSpPr/>
          <p:nvPr/>
        </p:nvSpPr>
        <p:spPr>
          <a:xfrm>
            <a:off x="1761367" y="3349047"/>
            <a:ext cx="5846409" cy="5499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/>
              <a:t>Facade</a:t>
            </a:r>
            <a:endParaRPr lang="sk-SK" sz="3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19FF26-1A30-48B1-AE64-46DC2505BD6D}"/>
              </a:ext>
            </a:extLst>
          </p:cNvPr>
          <p:cNvSpPr/>
          <p:nvPr/>
        </p:nvSpPr>
        <p:spPr>
          <a:xfrm>
            <a:off x="1747679" y="4954244"/>
            <a:ext cx="5846409" cy="5499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Repository</a:t>
            </a:r>
            <a:endParaRPr lang="sk-SK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83EF94-8707-4983-8723-E68B4B3D2B58}"/>
              </a:ext>
            </a:extLst>
          </p:cNvPr>
          <p:cNvSpPr/>
          <p:nvPr/>
        </p:nvSpPr>
        <p:spPr>
          <a:xfrm>
            <a:off x="1761399" y="5582701"/>
            <a:ext cx="5846409" cy="5499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Storage</a:t>
            </a:r>
            <a:endParaRPr lang="sk-SK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E91A0D-94E6-714C-8DC7-B12D607F8099}"/>
              </a:ext>
            </a:extLst>
          </p:cNvPr>
          <p:cNvSpPr/>
          <p:nvPr/>
        </p:nvSpPr>
        <p:spPr>
          <a:xfrm>
            <a:off x="7740352" y="1993988"/>
            <a:ext cx="971664" cy="533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Z" dirty="0"/>
              <a:t>Installer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0A6777-95E6-114C-A1BD-66C19F309E11}"/>
              </a:ext>
            </a:extLst>
          </p:cNvPr>
          <p:cNvSpPr/>
          <p:nvPr/>
        </p:nvSpPr>
        <p:spPr>
          <a:xfrm>
            <a:off x="7740352" y="3365429"/>
            <a:ext cx="971664" cy="533529"/>
          </a:xfrm>
          <a:prstGeom prst="rect">
            <a:avLst/>
          </a:prstGeom>
          <a:solidFill>
            <a:srgbClr val="F7964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Z" dirty="0"/>
              <a:t>Installer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70D8B5-481E-0949-A692-1DAA63B85AF9}"/>
              </a:ext>
            </a:extLst>
          </p:cNvPr>
          <p:cNvSpPr/>
          <p:nvPr/>
        </p:nvSpPr>
        <p:spPr>
          <a:xfrm>
            <a:off x="7715136" y="5237390"/>
            <a:ext cx="971664" cy="533529"/>
          </a:xfrm>
          <a:prstGeom prst="rect">
            <a:avLst/>
          </a:prstGeom>
          <a:solidFill>
            <a:srgbClr val="7DC567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Z" dirty="0"/>
              <a:t>Installer</a:t>
            </a:r>
          </a:p>
        </p:txBody>
      </p:sp>
    </p:spTree>
    <p:extLst>
      <p:ext uri="{BB962C8B-B14F-4D97-AF65-F5344CB8AC3E}">
        <p14:creationId xmlns:p14="http://schemas.microsoft.com/office/powerpoint/2010/main" val="25282025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DC871E-0B5B-5642-8D7D-CA48A5D05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/>
          <a:lstStyle/>
          <a:p>
            <a:r>
              <a:rPr lang="en-CZ" dirty="0"/>
              <a:t>DEMO: Použití Scrutoru</a:t>
            </a:r>
          </a:p>
        </p:txBody>
      </p:sp>
    </p:spTree>
    <p:extLst>
      <p:ext uri="{BB962C8B-B14F-4D97-AF65-F5344CB8AC3E}">
        <p14:creationId xmlns:p14="http://schemas.microsoft.com/office/powerpoint/2010/main" val="16075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3D91D-22CC-274F-954E-51801C443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Logování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9BA99-CF91-994C-9E40-5CC730376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dirty="0"/>
              <a:t>Motivace:</a:t>
            </a:r>
          </a:p>
          <a:p>
            <a:pPr lvl="1"/>
            <a:r>
              <a:rPr lang="en-CZ" dirty="0"/>
              <a:t>Získání informací k debugování</a:t>
            </a:r>
          </a:p>
          <a:p>
            <a:pPr lvl="1"/>
            <a:r>
              <a:rPr lang="en-CZ" dirty="0"/>
              <a:t>Sledování průchodu dotazu aplikací</a:t>
            </a:r>
          </a:p>
          <a:p>
            <a:pPr lvl="1"/>
            <a:r>
              <a:rPr lang="en-CZ" dirty="0"/>
              <a:t>Sledování performance</a:t>
            </a:r>
          </a:p>
          <a:p>
            <a:pPr lvl="1"/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365147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sic master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C381C01E-7C51-4A53-92DA-D19F9E0AEB88}" vid="{2463EEFD-8FB1-4AAF-9444-EBA77EA899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DotNetCollege</Template>
  <TotalTime>9003</TotalTime>
  <Words>683</Words>
  <Application>Microsoft Macintosh PowerPoint</Application>
  <PresentationFormat>On-screen Show (4:3)</PresentationFormat>
  <Paragraphs>172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Consolas</vt:lpstr>
      <vt:lpstr>Lato</vt:lpstr>
      <vt:lpstr>Segoe UI</vt:lpstr>
      <vt:lpstr>Segoe UI Light</vt:lpstr>
      <vt:lpstr>Basic master</vt:lpstr>
      <vt:lpstr>Pokročilé DI, Logování a Konfigurace v ASP.NET Core</vt:lpstr>
      <vt:lpstr>Osnova</vt:lpstr>
      <vt:lpstr>Zjednodušení Dependency Injection</vt:lpstr>
      <vt:lpstr>Zjednodušení Dependency Injection</vt:lpstr>
      <vt:lpstr>Zjednodušení Dependency Injection</vt:lpstr>
      <vt:lpstr>Zjednodušení Dependency Injection</vt:lpstr>
      <vt:lpstr>Použití installeru</vt:lpstr>
      <vt:lpstr>DEMO: Použití Scrutoru</vt:lpstr>
      <vt:lpstr>Logování</vt:lpstr>
      <vt:lpstr>Logování v ASP.NET Core</vt:lpstr>
      <vt:lpstr>Logování v ASP.NET Core</vt:lpstr>
      <vt:lpstr>Konfigurace logování</vt:lpstr>
      <vt:lpstr>Konfigurace logování</vt:lpstr>
      <vt:lpstr>Konfigurace logování</vt:lpstr>
      <vt:lpstr>Defaultní konfigurace</vt:lpstr>
      <vt:lpstr>Úrovně logů</vt:lpstr>
      <vt:lpstr>Filtrování logů</vt:lpstr>
      <vt:lpstr>DEMO: Nastavení logování</vt:lpstr>
      <vt:lpstr>Konfigurace</vt:lpstr>
      <vt:lpstr>Konfigurace v ASP.NET Core</vt:lpstr>
      <vt:lpstr>Ukázka konfigurace</vt:lpstr>
      <vt:lpstr>Prostředí</vt:lpstr>
      <vt:lpstr>Zdroje konfigurace</vt:lpstr>
      <vt:lpstr>appsettings.json</vt:lpstr>
      <vt:lpstr>Ukázka appsettings.json</vt:lpstr>
      <vt:lpstr>Na co appsettings.json nepoužívat</vt:lpstr>
      <vt:lpstr>Proměnné prostředí </vt:lpstr>
      <vt:lpstr>User Secrets</vt:lpstr>
      <vt:lpstr>DEMO: Konfigurace a UserSecrets</vt:lpstr>
      <vt:lpstr>Pokročilá lokalizace</vt:lpstr>
      <vt:lpstr>Pokročilá lokalizace</vt:lpstr>
      <vt:lpstr>DEMO: Použití IStringLocalizer</vt:lpstr>
      <vt:lpstr>What you DON’T NEED for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Jašek</dc:creator>
  <cp:lastModifiedBy>Michal Mrnuštík</cp:lastModifiedBy>
  <cp:revision>661</cp:revision>
  <dcterms:created xsi:type="dcterms:W3CDTF">2016-12-08T07:54:00Z</dcterms:created>
  <dcterms:modified xsi:type="dcterms:W3CDTF">2020-02-23T15:21:57Z</dcterms:modified>
</cp:coreProperties>
</file>