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sldIdLst>
    <p:sldId id="256" r:id="rId2"/>
    <p:sldId id="266" r:id="rId3"/>
    <p:sldId id="334" r:id="rId4"/>
    <p:sldId id="269" r:id="rId5"/>
    <p:sldId id="335" r:id="rId6"/>
    <p:sldId id="336" r:id="rId7"/>
    <p:sldId id="264" r:id="rId8"/>
    <p:sldId id="276" r:id="rId9"/>
    <p:sldId id="261" r:id="rId10"/>
    <p:sldId id="325" r:id="rId11"/>
    <p:sldId id="326" r:id="rId12"/>
    <p:sldId id="327" r:id="rId13"/>
    <p:sldId id="270" r:id="rId14"/>
    <p:sldId id="324" r:id="rId15"/>
    <p:sldId id="259" r:id="rId16"/>
    <p:sldId id="271" r:id="rId17"/>
    <p:sldId id="323" r:id="rId18"/>
    <p:sldId id="267" r:id="rId19"/>
    <p:sldId id="260" r:id="rId20"/>
    <p:sldId id="317" r:id="rId21"/>
    <p:sldId id="316" r:id="rId22"/>
    <p:sldId id="319" r:id="rId23"/>
    <p:sldId id="265" r:id="rId24"/>
    <p:sldId id="258" r:id="rId25"/>
    <p:sldId id="273" r:id="rId26"/>
    <p:sldId id="268" r:id="rId27"/>
    <p:sldId id="322" r:id="rId28"/>
    <p:sldId id="262" r:id="rId29"/>
    <p:sldId id="275" r:id="rId30"/>
    <p:sldId id="263" r:id="rId31"/>
    <p:sldId id="320" r:id="rId32"/>
    <p:sldId id="274" r:id="rId33"/>
    <p:sldId id="277" r:id="rId34"/>
    <p:sldId id="278" r:id="rId35"/>
    <p:sldId id="282" r:id="rId36"/>
    <p:sldId id="283" r:id="rId37"/>
    <p:sldId id="284" r:id="rId38"/>
    <p:sldId id="321" r:id="rId39"/>
    <p:sldId id="285" r:id="rId40"/>
    <p:sldId id="286" r:id="rId41"/>
    <p:sldId id="287" r:id="rId42"/>
    <p:sldId id="288" r:id="rId43"/>
    <p:sldId id="289" r:id="rId44"/>
    <p:sldId id="290" r:id="rId45"/>
    <p:sldId id="291" r:id="rId46"/>
    <p:sldId id="292" r:id="rId47"/>
    <p:sldId id="293" r:id="rId48"/>
    <p:sldId id="294" r:id="rId49"/>
    <p:sldId id="295" r:id="rId50"/>
    <p:sldId id="279" r:id="rId51"/>
    <p:sldId id="280" r:id="rId52"/>
    <p:sldId id="281" r:id="rId53"/>
    <p:sldId id="332" r:id="rId54"/>
    <p:sldId id="328" r:id="rId55"/>
    <p:sldId id="329" r:id="rId56"/>
    <p:sldId id="330" r:id="rId57"/>
    <p:sldId id="331" r:id="rId58"/>
    <p:sldId id="305" r:id="rId59"/>
    <p:sldId id="306" r:id="rId60"/>
    <p:sldId id="308" r:id="rId61"/>
    <p:sldId id="309" r:id="rId62"/>
    <p:sldId id="310" r:id="rId63"/>
    <p:sldId id="311" r:id="rId64"/>
    <p:sldId id="312" r:id="rId65"/>
    <p:sldId id="313" r:id="rId66"/>
    <p:sldId id="314" r:id="rId67"/>
    <p:sldId id="333" r:id="rId68"/>
    <p:sldId id="318" r:id="rId69"/>
    <p:sldId id="315" r:id="rId70"/>
  </p:sldIdLst>
  <p:sldSz cx="9144000" cy="6858000" type="screen4x3"/>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in Dybal" initials="MD" lastIdx="1" clrIdx="0">
    <p:extLst>
      <p:ext uri="{19B8F6BF-5375-455C-9EA6-DF929625EA0E}">
        <p15:presenceInfo xmlns:p15="http://schemas.microsoft.com/office/powerpoint/2012/main" userId="df917907e353cf7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D6D6"/>
    <a:srgbClr val="E38081"/>
    <a:srgbClr val="C600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Světlý styl 1 – zvýraznění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Bez stylu, bez mřížky">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Střední styl 4 – zvýraznění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Světlý styl 3 – zvýraznění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Střední styl 1 – zvýraznění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67" autoAdjust="0"/>
    <p:restoredTop sz="81724" autoAdjust="0"/>
  </p:normalViewPr>
  <p:slideViewPr>
    <p:cSldViewPr snapToGrid="0">
      <p:cViewPr varScale="1">
        <p:scale>
          <a:sx n="131" d="100"/>
          <a:sy n="131" d="100"/>
        </p:scale>
        <p:origin x="1806"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Dybal" userId="df917907e353cf78" providerId="LiveId" clId="{57654FFA-FD4A-4F22-BD23-C555C4A1442F}"/>
    <pc:docChg chg="modSld">
      <pc:chgData name="Martin Dybal" userId="df917907e353cf78" providerId="LiveId" clId="{57654FFA-FD4A-4F22-BD23-C555C4A1442F}" dt="2018-03-26T07:46:27.284" v="0" actId="20577"/>
      <pc:docMkLst>
        <pc:docMk/>
      </pc:docMkLst>
      <pc:sldChg chg="modSp">
        <pc:chgData name="Martin Dybal" userId="df917907e353cf78" providerId="LiveId" clId="{57654FFA-FD4A-4F22-BD23-C555C4A1442F}" dt="2018-03-26T07:46:27.284" v="0" actId="20577"/>
        <pc:sldMkLst>
          <pc:docMk/>
          <pc:sldMk cId="1874422247" sldId="256"/>
        </pc:sldMkLst>
        <pc:spChg chg="mod">
          <ac:chgData name="Martin Dybal" userId="df917907e353cf78" providerId="LiveId" clId="{57654FFA-FD4A-4F22-BD23-C555C4A1442F}" dt="2018-03-26T07:46:27.284" v="0" actId="20577"/>
          <ac:spMkLst>
            <pc:docMk/>
            <pc:sldMk cId="1874422247" sldId="256"/>
            <ac:spMk id="5" creationId="{00000000-0000-0000-0000-000000000000}"/>
          </ac:spMkLst>
        </pc:spChg>
      </pc:sldChg>
    </pc:docChg>
  </pc:docChgLst>
  <pc:docChgLst>
    <pc:chgData name="Martin Dybal" userId="df917907e353cf78" providerId="LiveId" clId="{FEFBBBFF-E767-45A9-81D4-222EA6CE11C0}"/>
    <pc:docChg chg="custSel addSld modSld sldOrd">
      <pc:chgData name="Martin Dybal" userId="df917907e353cf78" providerId="LiveId" clId="{FEFBBBFF-E767-45A9-81D4-222EA6CE11C0}" dt="2018-03-26T08:47:18.812" v="374" actId="27636"/>
      <pc:docMkLst>
        <pc:docMk/>
      </pc:docMkLst>
      <pc:sldChg chg="modSp">
        <pc:chgData name="Martin Dybal" userId="df917907e353cf78" providerId="LiveId" clId="{FEFBBBFF-E767-45A9-81D4-222EA6CE11C0}" dt="2018-03-26T08:47:18.812" v="374" actId="27636"/>
        <pc:sldMkLst>
          <pc:docMk/>
          <pc:sldMk cId="1874422247" sldId="256"/>
        </pc:sldMkLst>
        <pc:spChg chg="mod">
          <ac:chgData name="Martin Dybal" userId="df917907e353cf78" providerId="LiveId" clId="{FEFBBBFF-E767-45A9-81D4-222EA6CE11C0}" dt="2018-03-26T08:47:18.812" v="374" actId="27636"/>
          <ac:spMkLst>
            <pc:docMk/>
            <pc:sldMk cId="1874422247" sldId="256"/>
            <ac:spMk id="4" creationId="{00000000-0000-0000-0000-000000000000}"/>
          </ac:spMkLst>
        </pc:spChg>
      </pc:sldChg>
      <pc:sldChg chg="modSp">
        <pc:chgData name="Martin Dybal" userId="df917907e353cf78" providerId="LiveId" clId="{FEFBBBFF-E767-45A9-81D4-222EA6CE11C0}" dt="2018-03-26T08:47:09.900" v="372" actId="27636"/>
        <pc:sldMkLst>
          <pc:docMk/>
          <pc:sldMk cId="3296447244" sldId="266"/>
        </pc:sldMkLst>
        <pc:spChg chg="mod">
          <ac:chgData name="Martin Dybal" userId="df917907e353cf78" providerId="LiveId" clId="{FEFBBBFF-E767-45A9-81D4-222EA6CE11C0}" dt="2018-03-26T08:47:09.900" v="372" actId="27636"/>
          <ac:spMkLst>
            <pc:docMk/>
            <pc:sldMk cId="3296447244" sldId="266"/>
            <ac:spMk id="4" creationId="{00000000-0000-0000-0000-000000000000}"/>
          </ac:spMkLst>
        </pc:spChg>
      </pc:sldChg>
      <pc:sldChg chg="modSp ord">
        <pc:chgData name="Martin Dybal" userId="df917907e353cf78" providerId="LiveId" clId="{FEFBBBFF-E767-45A9-81D4-222EA6CE11C0}" dt="2018-03-26T07:59:23.958" v="27" actId="6549"/>
        <pc:sldMkLst>
          <pc:docMk/>
          <pc:sldMk cId="989858064" sldId="269"/>
        </pc:sldMkLst>
        <pc:spChg chg="mod">
          <ac:chgData name="Martin Dybal" userId="df917907e353cf78" providerId="LiveId" clId="{FEFBBBFF-E767-45A9-81D4-222EA6CE11C0}" dt="2018-03-26T07:59:23.958" v="27" actId="6549"/>
          <ac:spMkLst>
            <pc:docMk/>
            <pc:sldMk cId="989858064" sldId="269"/>
            <ac:spMk id="3" creationId="{00000000-0000-0000-0000-000000000000}"/>
          </ac:spMkLst>
        </pc:spChg>
      </pc:sldChg>
      <pc:sldChg chg="modSp add modAnim modNotesTx">
        <pc:chgData name="Martin Dybal" userId="df917907e353cf78" providerId="LiveId" clId="{FEFBBBFF-E767-45A9-81D4-222EA6CE11C0}" dt="2018-03-26T07:59:32.671" v="28" actId="6549"/>
        <pc:sldMkLst>
          <pc:docMk/>
          <pc:sldMk cId="4107858115" sldId="334"/>
        </pc:sldMkLst>
        <pc:spChg chg="mod">
          <ac:chgData name="Martin Dybal" userId="df917907e353cf78" providerId="LiveId" clId="{FEFBBBFF-E767-45A9-81D4-222EA6CE11C0}" dt="2018-03-26T07:58:33.037" v="21" actId="20577"/>
          <ac:spMkLst>
            <pc:docMk/>
            <pc:sldMk cId="4107858115" sldId="334"/>
            <ac:spMk id="3" creationId="{00000000-0000-0000-0000-000000000000}"/>
          </ac:spMkLst>
        </pc:spChg>
      </pc:sldChg>
      <pc:sldChg chg="modSp add modAnim">
        <pc:chgData name="Martin Dybal" userId="df917907e353cf78" providerId="LiveId" clId="{FEFBBBFF-E767-45A9-81D4-222EA6CE11C0}" dt="2018-03-26T08:46:46.406" v="347"/>
        <pc:sldMkLst>
          <pc:docMk/>
          <pc:sldMk cId="448553256" sldId="335"/>
        </pc:sldMkLst>
        <pc:spChg chg="mod">
          <ac:chgData name="Martin Dybal" userId="df917907e353cf78" providerId="LiveId" clId="{FEFBBBFF-E767-45A9-81D4-222EA6CE11C0}" dt="2018-03-26T08:00:21.663" v="33" actId="20577"/>
          <ac:spMkLst>
            <pc:docMk/>
            <pc:sldMk cId="448553256" sldId="335"/>
            <ac:spMk id="2" creationId="{20D1FFBB-2ADA-4641-8520-E0AE907F0149}"/>
          </ac:spMkLst>
        </pc:spChg>
        <pc:spChg chg="mod">
          <ac:chgData name="Martin Dybal" userId="df917907e353cf78" providerId="LiveId" clId="{FEFBBBFF-E767-45A9-81D4-222EA6CE11C0}" dt="2018-03-26T08:05:32.687" v="218" actId="5793"/>
          <ac:spMkLst>
            <pc:docMk/>
            <pc:sldMk cId="448553256" sldId="335"/>
            <ac:spMk id="3" creationId="{3EB7164D-2DE8-4AEF-AA48-331CCDB84090}"/>
          </ac:spMkLst>
        </pc:spChg>
      </pc:sldChg>
      <pc:sldChg chg="modSp add ord modAnim">
        <pc:chgData name="Martin Dybal" userId="df917907e353cf78" providerId="LiveId" clId="{FEFBBBFF-E767-45A9-81D4-222EA6CE11C0}" dt="2018-03-26T08:46:24.215" v="343"/>
        <pc:sldMkLst>
          <pc:docMk/>
          <pc:sldMk cId="3487722042" sldId="336"/>
        </pc:sldMkLst>
        <pc:spChg chg="mod">
          <ac:chgData name="Martin Dybal" userId="df917907e353cf78" providerId="LiveId" clId="{FEFBBBFF-E767-45A9-81D4-222EA6CE11C0}" dt="2018-03-26T08:33:22.972" v="244" actId="20577"/>
          <ac:spMkLst>
            <pc:docMk/>
            <pc:sldMk cId="3487722042" sldId="336"/>
            <ac:spMk id="2" creationId="{BADB945F-96E0-49E3-AF3A-3781C4FAEBEC}"/>
          </ac:spMkLst>
        </pc:spChg>
        <pc:spChg chg="mod">
          <ac:chgData name="Martin Dybal" userId="df917907e353cf78" providerId="LiveId" clId="{FEFBBBFF-E767-45A9-81D4-222EA6CE11C0}" dt="2018-03-26T08:46:04.785" v="341" actId="20577"/>
          <ac:spMkLst>
            <pc:docMk/>
            <pc:sldMk cId="3487722042" sldId="336"/>
            <ac:spMk id="3" creationId="{FFF6ACF9-CDDB-44F3-B9CF-CA5D4F1B9DC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57A99-0F5D-446A-99EB-049F9375ACF7}" type="datetimeFigureOut">
              <a:rPr lang="cs-CZ" smtClean="0"/>
              <a:t>26.03.2018</a:t>
            </a:fld>
            <a:endParaRPr lang="cs-CZ"/>
          </a:p>
        </p:txBody>
      </p:sp>
      <p:sp>
        <p:nvSpPr>
          <p:cNvPr id="4" name="Zástupný symbol pro obrázek snímk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3D3E91-CF0B-41E6-A2F9-9C119AD99D05}" type="slidenum">
              <a:rPr lang="cs-CZ" smtClean="0"/>
              <a:t>‹#›</a:t>
            </a:fld>
            <a:endParaRPr lang="cs-CZ"/>
          </a:p>
        </p:txBody>
      </p:sp>
    </p:spTree>
    <p:extLst>
      <p:ext uri="{BB962C8B-B14F-4D97-AF65-F5344CB8AC3E}">
        <p14:creationId xmlns:p14="http://schemas.microsoft.com/office/powerpoint/2010/main" val="2416092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3</a:t>
            </a:fld>
            <a:endParaRPr lang="cs-CZ"/>
          </a:p>
        </p:txBody>
      </p:sp>
    </p:spTree>
    <p:extLst>
      <p:ext uri="{BB962C8B-B14F-4D97-AF65-F5344CB8AC3E}">
        <p14:creationId xmlns:p14="http://schemas.microsoft.com/office/powerpoint/2010/main" val="1091708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14</a:t>
            </a:fld>
            <a:endParaRPr lang="cs-CZ"/>
          </a:p>
        </p:txBody>
      </p:sp>
    </p:spTree>
    <p:extLst>
      <p:ext uri="{BB962C8B-B14F-4D97-AF65-F5344CB8AC3E}">
        <p14:creationId xmlns:p14="http://schemas.microsoft.com/office/powerpoint/2010/main" val="3294216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15</a:t>
            </a:fld>
            <a:endParaRPr lang="cs-CZ"/>
          </a:p>
        </p:txBody>
      </p:sp>
    </p:spTree>
    <p:extLst>
      <p:ext uri="{BB962C8B-B14F-4D97-AF65-F5344CB8AC3E}">
        <p14:creationId xmlns:p14="http://schemas.microsoft.com/office/powerpoint/2010/main" val="1828259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16</a:t>
            </a:fld>
            <a:endParaRPr lang="cs-CZ"/>
          </a:p>
        </p:txBody>
      </p:sp>
    </p:spTree>
    <p:extLst>
      <p:ext uri="{BB962C8B-B14F-4D97-AF65-F5344CB8AC3E}">
        <p14:creationId xmlns:p14="http://schemas.microsoft.com/office/powerpoint/2010/main" val="1345012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17</a:t>
            </a:fld>
            <a:endParaRPr lang="cs-CZ"/>
          </a:p>
        </p:txBody>
      </p:sp>
    </p:spTree>
    <p:extLst>
      <p:ext uri="{BB962C8B-B14F-4D97-AF65-F5344CB8AC3E}">
        <p14:creationId xmlns:p14="http://schemas.microsoft.com/office/powerpoint/2010/main" val="2867391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18</a:t>
            </a:fld>
            <a:endParaRPr lang="cs-CZ"/>
          </a:p>
        </p:txBody>
      </p:sp>
    </p:spTree>
    <p:extLst>
      <p:ext uri="{BB962C8B-B14F-4D97-AF65-F5344CB8AC3E}">
        <p14:creationId xmlns:p14="http://schemas.microsoft.com/office/powerpoint/2010/main" val="1958329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a:t>Interceptor, extension method, </a:t>
            </a:r>
            <a:r>
              <a:rPr lang="en-US" dirty="0" err="1"/>
              <a:t>implementace</a:t>
            </a:r>
            <a:r>
              <a:rPr lang="en-US" dirty="0"/>
              <a:t> </a:t>
            </a:r>
            <a:r>
              <a:rPr lang="en-US" dirty="0" err="1"/>
              <a:t>pomocí</a:t>
            </a:r>
            <a:r>
              <a:rPr lang="en-US" dirty="0"/>
              <a:t> R#</a:t>
            </a:r>
          </a:p>
          <a:p>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19</a:t>
            </a:fld>
            <a:endParaRPr lang="cs-CZ"/>
          </a:p>
        </p:txBody>
      </p:sp>
    </p:spTree>
    <p:extLst>
      <p:ext uri="{BB962C8B-B14F-4D97-AF65-F5344CB8AC3E}">
        <p14:creationId xmlns:p14="http://schemas.microsoft.com/office/powerpoint/2010/main" val="4131438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20</a:t>
            </a:fld>
            <a:endParaRPr lang="cs-CZ"/>
          </a:p>
        </p:txBody>
      </p:sp>
    </p:spTree>
    <p:extLst>
      <p:ext uri="{BB962C8B-B14F-4D97-AF65-F5344CB8AC3E}">
        <p14:creationId xmlns:p14="http://schemas.microsoft.com/office/powerpoint/2010/main" val="1872004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Zmínit </a:t>
            </a:r>
            <a:r>
              <a:rPr lang="cs-CZ" dirty="0" err="1"/>
              <a:t>throw</a:t>
            </a:r>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21</a:t>
            </a:fld>
            <a:endParaRPr lang="cs-CZ"/>
          </a:p>
        </p:txBody>
      </p:sp>
    </p:spTree>
    <p:extLst>
      <p:ext uri="{BB962C8B-B14F-4D97-AF65-F5344CB8AC3E}">
        <p14:creationId xmlns:p14="http://schemas.microsoft.com/office/powerpoint/2010/main" val="4055767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err="1"/>
              <a:t>Extension</a:t>
            </a:r>
            <a:r>
              <a:rPr lang="cs-CZ" dirty="0"/>
              <a:t> </a:t>
            </a:r>
            <a:r>
              <a:rPr lang="cs-CZ" dirty="0" err="1"/>
              <a:t>method</a:t>
            </a:r>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22</a:t>
            </a:fld>
            <a:endParaRPr lang="cs-CZ"/>
          </a:p>
        </p:txBody>
      </p:sp>
    </p:spTree>
    <p:extLst>
      <p:ext uri="{BB962C8B-B14F-4D97-AF65-F5344CB8AC3E}">
        <p14:creationId xmlns:p14="http://schemas.microsoft.com/office/powerpoint/2010/main" val="19064048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23</a:t>
            </a:fld>
            <a:endParaRPr lang="cs-CZ"/>
          </a:p>
        </p:txBody>
      </p:sp>
    </p:spTree>
    <p:extLst>
      <p:ext uri="{BB962C8B-B14F-4D97-AF65-F5344CB8AC3E}">
        <p14:creationId xmlns:p14="http://schemas.microsoft.com/office/powerpoint/2010/main" val="1177366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dirty="0"/>
              <a:t>Lokální proměnná, cyklus </a:t>
            </a:r>
            <a:r>
              <a:rPr lang="cs-CZ" dirty="0" err="1"/>
              <a:t>for</a:t>
            </a:r>
            <a:r>
              <a:rPr lang="cs-CZ" dirty="0"/>
              <a:t>, </a:t>
            </a:r>
            <a:r>
              <a:rPr lang="cs-CZ" dirty="0" err="1"/>
              <a:t>while</a:t>
            </a:r>
            <a:endParaRPr lang="cs-CZ" dirty="0"/>
          </a:p>
          <a:p>
            <a:pPr marL="0" marR="0" indent="0" algn="l" defTabSz="914400" rtl="0" eaLnBrk="1" fontAlgn="auto" latinLnBrk="0" hangingPunct="1">
              <a:lnSpc>
                <a:spcPct val="100000"/>
              </a:lnSpc>
              <a:spcBef>
                <a:spcPts val="0"/>
              </a:spcBef>
              <a:spcAft>
                <a:spcPts val="0"/>
              </a:spcAft>
              <a:buClrTx/>
              <a:buSzTx/>
              <a:buFontTx/>
              <a:buNone/>
              <a:tabLst/>
              <a:defRPr/>
            </a:pPr>
            <a:r>
              <a:rPr lang="cs-CZ" baseline="0" dirty="0"/>
              <a:t>1994</a:t>
            </a:r>
          </a:p>
          <a:p>
            <a:pPr marL="0" marR="0" indent="0" algn="l" defTabSz="914400" rtl="0" eaLnBrk="1" fontAlgn="auto" latinLnBrk="0" hangingPunct="1">
              <a:lnSpc>
                <a:spcPct val="100000"/>
              </a:lnSpc>
              <a:spcBef>
                <a:spcPts val="0"/>
              </a:spcBef>
              <a:spcAft>
                <a:spcPts val="0"/>
              </a:spcAft>
              <a:buClrTx/>
              <a:buSzTx/>
              <a:buFontTx/>
              <a:buNone/>
              <a:tabLst/>
              <a:defRPr/>
            </a:pPr>
            <a:endParaRPr lang="cs-CZ" dirty="0"/>
          </a:p>
          <a:p>
            <a:r>
              <a:rPr lang="en-US" dirty="0"/>
              <a:t>patterns of enterprise application architecture</a:t>
            </a:r>
            <a:endParaRPr lang="cs-CZ" dirty="0"/>
          </a:p>
          <a:p>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4</a:t>
            </a:fld>
            <a:endParaRPr lang="cs-CZ"/>
          </a:p>
        </p:txBody>
      </p:sp>
    </p:spTree>
    <p:extLst>
      <p:ext uri="{BB962C8B-B14F-4D97-AF65-F5344CB8AC3E}">
        <p14:creationId xmlns:p14="http://schemas.microsoft.com/office/powerpoint/2010/main" val="1882257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24</a:t>
            </a:fld>
            <a:endParaRPr lang="cs-CZ"/>
          </a:p>
        </p:txBody>
      </p:sp>
    </p:spTree>
    <p:extLst>
      <p:ext uri="{BB962C8B-B14F-4D97-AF65-F5344CB8AC3E}">
        <p14:creationId xmlns:p14="http://schemas.microsoft.com/office/powerpoint/2010/main" val="1269387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25</a:t>
            </a:fld>
            <a:endParaRPr lang="cs-CZ"/>
          </a:p>
        </p:txBody>
      </p:sp>
    </p:spTree>
    <p:extLst>
      <p:ext uri="{BB962C8B-B14F-4D97-AF65-F5344CB8AC3E}">
        <p14:creationId xmlns:p14="http://schemas.microsoft.com/office/powerpoint/2010/main" val="4201872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26</a:t>
            </a:fld>
            <a:endParaRPr lang="cs-CZ"/>
          </a:p>
        </p:txBody>
      </p:sp>
    </p:spTree>
    <p:extLst>
      <p:ext uri="{BB962C8B-B14F-4D97-AF65-F5344CB8AC3E}">
        <p14:creationId xmlns:p14="http://schemas.microsoft.com/office/powerpoint/2010/main" val="21209307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Upozornit</a:t>
            </a:r>
            <a:r>
              <a:rPr lang="cs-CZ" baseline="0" dirty="0"/>
              <a:t> na DTO</a:t>
            </a:r>
          </a:p>
          <a:p>
            <a:r>
              <a:rPr lang="cs-CZ" baseline="0" dirty="0"/>
              <a:t>Více členné rozvrstvení</a:t>
            </a:r>
          </a:p>
          <a:p>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27</a:t>
            </a:fld>
            <a:endParaRPr lang="cs-CZ"/>
          </a:p>
        </p:txBody>
      </p:sp>
    </p:spTree>
    <p:extLst>
      <p:ext uri="{BB962C8B-B14F-4D97-AF65-F5344CB8AC3E}">
        <p14:creationId xmlns:p14="http://schemas.microsoft.com/office/powerpoint/2010/main" val="17295334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28</a:t>
            </a:fld>
            <a:endParaRPr lang="cs-CZ"/>
          </a:p>
        </p:txBody>
      </p:sp>
    </p:spTree>
    <p:extLst>
      <p:ext uri="{BB962C8B-B14F-4D97-AF65-F5344CB8AC3E}">
        <p14:creationId xmlns:p14="http://schemas.microsoft.com/office/powerpoint/2010/main" val="6254915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29</a:t>
            </a:fld>
            <a:endParaRPr lang="cs-CZ"/>
          </a:p>
        </p:txBody>
      </p:sp>
    </p:spTree>
    <p:extLst>
      <p:ext uri="{BB962C8B-B14F-4D97-AF65-F5344CB8AC3E}">
        <p14:creationId xmlns:p14="http://schemas.microsoft.com/office/powerpoint/2010/main" val="12517817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Důležité, jedna metoda, jeden </a:t>
            </a:r>
            <a:r>
              <a:rPr lang="cs-CZ" dirty="0" err="1"/>
              <a:t>Visitor</a:t>
            </a:r>
            <a:r>
              <a:rPr lang="cs-CZ" dirty="0"/>
              <a:t>!</a:t>
            </a:r>
          </a:p>
          <a:p>
            <a:r>
              <a:rPr lang="cs-CZ" dirty="0"/>
              <a:t>Příklad</a:t>
            </a:r>
            <a:r>
              <a:rPr lang="cs-CZ" baseline="0" dirty="0"/>
              <a:t> se </a:t>
            </a:r>
            <a:r>
              <a:rPr lang="cs-CZ" baseline="0" dirty="0" err="1"/>
              <a:t>zvířátkama</a:t>
            </a:r>
            <a:r>
              <a:rPr lang="cs-CZ" baseline="0" dirty="0"/>
              <a:t>, rozrůstáním aplikace a koupí nové Zoo</a:t>
            </a:r>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30</a:t>
            </a:fld>
            <a:endParaRPr lang="cs-CZ"/>
          </a:p>
        </p:txBody>
      </p:sp>
    </p:spTree>
    <p:extLst>
      <p:ext uri="{BB962C8B-B14F-4D97-AF65-F5344CB8AC3E}">
        <p14:creationId xmlns:p14="http://schemas.microsoft.com/office/powerpoint/2010/main" val="12798861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Důležité, jedna metoda, jeden </a:t>
            </a:r>
            <a:r>
              <a:rPr lang="cs-CZ" dirty="0" err="1"/>
              <a:t>Visitor</a:t>
            </a:r>
            <a:r>
              <a:rPr lang="cs-CZ" dirty="0"/>
              <a:t>!</a:t>
            </a:r>
          </a:p>
          <a:p>
            <a:r>
              <a:rPr lang="cs-CZ" dirty="0"/>
              <a:t>Příklad</a:t>
            </a:r>
            <a:r>
              <a:rPr lang="cs-CZ" baseline="0" dirty="0"/>
              <a:t> se </a:t>
            </a:r>
            <a:r>
              <a:rPr lang="cs-CZ" baseline="0" dirty="0" err="1"/>
              <a:t>zvířátkama</a:t>
            </a:r>
            <a:r>
              <a:rPr lang="cs-CZ" baseline="0" dirty="0"/>
              <a:t>, rozrůstáním aplikace a koupí nové Zoo</a:t>
            </a:r>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31</a:t>
            </a:fld>
            <a:endParaRPr lang="cs-CZ"/>
          </a:p>
        </p:txBody>
      </p:sp>
    </p:spTree>
    <p:extLst>
      <p:ext uri="{BB962C8B-B14F-4D97-AF65-F5344CB8AC3E}">
        <p14:creationId xmlns:p14="http://schemas.microsoft.com/office/powerpoint/2010/main" val="13527407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32</a:t>
            </a:fld>
            <a:endParaRPr lang="cs-CZ"/>
          </a:p>
        </p:txBody>
      </p:sp>
    </p:spTree>
    <p:extLst>
      <p:ext uri="{BB962C8B-B14F-4D97-AF65-F5344CB8AC3E}">
        <p14:creationId xmlns:p14="http://schemas.microsoft.com/office/powerpoint/2010/main" val="34425942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Důležité, jedna metoda, jeden </a:t>
            </a:r>
            <a:r>
              <a:rPr lang="cs-CZ" dirty="0" err="1"/>
              <a:t>Visitor</a:t>
            </a:r>
            <a:r>
              <a:rPr lang="cs-CZ" dirty="0"/>
              <a:t>!</a:t>
            </a:r>
          </a:p>
          <a:p>
            <a:r>
              <a:rPr lang="cs-CZ" dirty="0"/>
              <a:t>Příklad</a:t>
            </a:r>
            <a:r>
              <a:rPr lang="cs-CZ" baseline="0" dirty="0"/>
              <a:t> se </a:t>
            </a:r>
            <a:r>
              <a:rPr lang="cs-CZ" baseline="0" dirty="0" err="1"/>
              <a:t>zvířátkama</a:t>
            </a:r>
            <a:r>
              <a:rPr lang="cs-CZ" baseline="0" dirty="0"/>
              <a:t>, rozrůstáním aplikace a koupí nové Zoo</a:t>
            </a:r>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33</a:t>
            </a:fld>
            <a:endParaRPr lang="cs-CZ"/>
          </a:p>
        </p:txBody>
      </p:sp>
    </p:spTree>
    <p:extLst>
      <p:ext uri="{BB962C8B-B14F-4D97-AF65-F5344CB8AC3E}">
        <p14:creationId xmlns:p14="http://schemas.microsoft.com/office/powerpoint/2010/main" val="2080037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Upozornit</a:t>
            </a:r>
            <a:r>
              <a:rPr lang="cs-CZ" baseline="0" dirty="0"/>
              <a:t> na DTO</a:t>
            </a:r>
          </a:p>
          <a:p>
            <a:r>
              <a:rPr lang="cs-CZ" baseline="0" dirty="0"/>
              <a:t>Více členné rozvrstvení</a:t>
            </a:r>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7</a:t>
            </a:fld>
            <a:endParaRPr lang="cs-CZ"/>
          </a:p>
        </p:txBody>
      </p:sp>
    </p:spTree>
    <p:extLst>
      <p:ext uri="{BB962C8B-B14F-4D97-AF65-F5344CB8AC3E}">
        <p14:creationId xmlns:p14="http://schemas.microsoft.com/office/powerpoint/2010/main" val="30057505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34</a:t>
            </a:fld>
            <a:endParaRPr lang="cs-CZ"/>
          </a:p>
        </p:txBody>
      </p:sp>
    </p:spTree>
    <p:extLst>
      <p:ext uri="{BB962C8B-B14F-4D97-AF65-F5344CB8AC3E}">
        <p14:creationId xmlns:p14="http://schemas.microsoft.com/office/powerpoint/2010/main" val="31155076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ASP.NET </a:t>
            </a:r>
            <a:r>
              <a:rPr lang="cs-CZ" dirty="0" err="1"/>
              <a:t>midleware</a:t>
            </a:r>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44</a:t>
            </a:fld>
            <a:endParaRPr lang="cs-CZ"/>
          </a:p>
        </p:txBody>
      </p:sp>
    </p:spTree>
    <p:extLst>
      <p:ext uri="{BB962C8B-B14F-4D97-AF65-F5344CB8AC3E}">
        <p14:creationId xmlns:p14="http://schemas.microsoft.com/office/powerpoint/2010/main" val="17545516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err="1"/>
              <a:t>DependencyProperity</a:t>
            </a:r>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49</a:t>
            </a:fld>
            <a:endParaRPr lang="cs-CZ"/>
          </a:p>
        </p:txBody>
      </p:sp>
    </p:spTree>
    <p:extLst>
      <p:ext uri="{BB962C8B-B14F-4D97-AF65-F5344CB8AC3E}">
        <p14:creationId xmlns:p14="http://schemas.microsoft.com/office/powerpoint/2010/main" val="32421009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50</a:t>
            </a:fld>
            <a:endParaRPr lang="cs-CZ"/>
          </a:p>
        </p:txBody>
      </p:sp>
    </p:spTree>
    <p:extLst>
      <p:ext uri="{BB962C8B-B14F-4D97-AF65-F5344CB8AC3E}">
        <p14:creationId xmlns:p14="http://schemas.microsoft.com/office/powerpoint/2010/main" val="27065013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Ošetřování parametrů, není vhodné pokud konstruktor střílí </a:t>
            </a:r>
            <a:r>
              <a:rPr lang="cs-CZ" dirty="0" err="1"/>
              <a:t>výjímku</a:t>
            </a:r>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51</a:t>
            </a:fld>
            <a:endParaRPr lang="cs-CZ"/>
          </a:p>
        </p:txBody>
      </p:sp>
    </p:spTree>
    <p:extLst>
      <p:ext uri="{BB962C8B-B14F-4D97-AF65-F5344CB8AC3E}">
        <p14:creationId xmlns:p14="http://schemas.microsoft.com/office/powerpoint/2010/main" val="12855872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Například při zpracování</a:t>
            </a:r>
            <a:r>
              <a:rPr lang="cs-CZ" baseline="0" dirty="0"/>
              <a:t> dotazů (SQL (</a:t>
            </a:r>
            <a:r>
              <a:rPr lang="cs-CZ" baseline="0" dirty="0" err="1"/>
              <a:t>MySql</a:t>
            </a:r>
            <a:r>
              <a:rPr lang="cs-CZ" baseline="0" dirty="0"/>
              <a:t>, MSSQL), </a:t>
            </a:r>
            <a:r>
              <a:rPr lang="cs-CZ" baseline="0" dirty="0" err="1"/>
              <a:t>Xpath</a:t>
            </a:r>
            <a:r>
              <a:rPr lang="cs-CZ" baseline="0" dirty="0"/>
              <a:t>)</a:t>
            </a:r>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52</a:t>
            </a:fld>
            <a:endParaRPr lang="cs-CZ"/>
          </a:p>
        </p:txBody>
      </p:sp>
    </p:spTree>
    <p:extLst>
      <p:ext uri="{BB962C8B-B14F-4D97-AF65-F5344CB8AC3E}">
        <p14:creationId xmlns:p14="http://schemas.microsoft.com/office/powerpoint/2010/main" val="33639050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Například při zpracování</a:t>
            </a:r>
            <a:r>
              <a:rPr lang="cs-CZ" baseline="0" dirty="0"/>
              <a:t> dotazů (SQL (</a:t>
            </a:r>
            <a:r>
              <a:rPr lang="cs-CZ" baseline="0" dirty="0" err="1"/>
              <a:t>MySql</a:t>
            </a:r>
            <a:r>
              <a:rPr lang="cs-CZ" baseline="0" dirty="0"/>
              <a:t>, MSSQL), </a:t>
            </a:r>
            <a:r>
              <a:rPr lang="cs-CZ" baseline="0" dirty="0" err="1"/>
              <a:t>Xpath</a:t>
            </a:r>
            <a:r>
              <a:rPr lang="cs-CZ" baseline="0" dirty="0"/>
              <a:t>)</a:t>
            </a:r>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53</a:t>
            </a:fld>
            <a:endParaRPr lang="cs-CZ"/>
          </a:p>
        </p:txBody>
      </p:sp>
    </p:spTree>
    <p:extLst>
      <p:ext uri="{BB962C8B-B14F-4D97-AF65-F5344CB8AC3E}">
        <p14:creationId xmlns:p14="http://schemas.microsoft.com/office/powerpoint/2010/main" val="5465060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a:t>Event </a:t>
            </a:r>
            <a:r>
              <a:rPr lang="en-US" dirty="0" err="1"/>
              <a:t>na</a:t>
            </a:r>
            <a:r>
              <a:rPr lang="en-US" dirty="0"/>
              <a:t> </a:t>
            </a:r>
            <a:r>
              <a:rPr lang="en-US" dirty="0" err="1"/>
              <a:t>steroidech</a:t>
            </a:r>
            <a:endParaRPr lang="en-US" dirty="0"/>
          </a:p>
          <a:p>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57</a:t>
            </a:fld>
            <a:endParaRPr lang="cs-CZ"/>
          </a:p>
        </p:txBody>
      </p:sp>
    </p:spTree>
    <p:extLst>
      <p:ext uri="{BB962C8B-B14F-4D97-AF65-F5344CB8AC3E}">
        <p14:creationId xmlns:p14="http://schemas.microsoft.com/office/powerpoint/2010/main" val="17644245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58</a:t>
            </a:fld>
            <a:endParaRPr lang="cs-CZ"/>
          </a:p>
        </p:txBody>
      </p:sp>
    </p:spTree>
    <p:extLst>
      <p:ext uri="{BB962C8B-B14F-4D97-AF65-F5344CB8AC3E}">
        <p14:creationId xmlns:p14="http://schemas.microsoft.com/office/powerpoint/2010/main" val="3985144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Většina z nich se neimplementuje běžně, jsou</a:t>
            </a:r>
            <a:r>
              <a:rPr lang="cs-CZ" baseline="0" dirty="0"/>
              <a:t> naimplementované už v ORM a my je pouze používáme, přesto je dobré je znát</a:t>
            </a:r>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59</a:t>
            </a:fld>
            <a:endParaRPr lang="cs-CZ"/>
          </a:p>
        </p:txBody>
      </p:sp>
    </p:spTree>
    <p:extLst>
      <p:ext uri="{BB962C8B-B14F-4D97-AF65-F5344CB8AC3E}">
        <p14:creationId xmlns:p14="http://schemas.microsoft.com/office/powerpoint/2010/main" val="81210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dirty="0"/>
              <a:t>Neplést si prezenční návrhový vzor s návrhem</a:t>
            </a:r>
            <a:r>
              <a:rPr lang="cs-CZ" baseline="0" dirty="0"/>
              <a:t> celé aplikace. Na pohovoru je rovnou vyhazujeme!</a:t>
            </a:r>
          </a:p>
          <a:p>
            <a:pPr marL="0" marR="0" indent="0" algn="l" defTabSz="914400" rtl="0" eaLnBrk="1" fontAlgn="auto" latinLnBrk="0" hangingPunct="1">
              <a:lnSpc>
                <a:spcPct val="100000"/>
              </a:lnSpc>
              <a:spcBef>
                <a:spcPts val="0"/>
              </a:spcBef>
              <a:spcAft>
                <a:spcPts val="0"/>
              </a:spcAft>
              <a:buClrTx/>
              <a:buSzTx/>
              <a:buFontTx/>
              <a:buNone/>
              <a:tabLst/>
              <a:defRPr/>
            </a:pPr>
            <a:endParaRPr lang="cs-CZ" dirty="0"/>
          </a:p>
          <a:p>
            <a:endParaRPr lang="cs-CZ" dirty="0"/>
          </a:p>
          <a:p>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8</a:t>
            </a:fld>
            <a:endParaRPr lang="cs-CZ"/>
          </a:p>
        </p:txBody>
      </p:sp>
    </p:spTree>
    <p:extLst>
      <p:ext uri="{BB962C8B-B14F-4D97-AF65-F5344CB8AC3E}">
        <p14:creationId xmlns:p14="http://schemas.microsoft.com/office/powerpoint/2010/main" val="27908411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Například při zpracování</a:t>
            </a:r>
            <a:r>
              <a:rPr lang="cs-CZ" baseline="0" dirty="0"/>
              <a:t> dotazů (SQL (</a:t>
            </a:r>
            <a:r>
              <a:rPr lang="cs-CZ" baseline="0" dirty="0" err="1"/>
              <a:t>MySql</a:t>
            </a:r>
            <a:r>
              <a:rPr lang="cs-CZ" baseline="0" dirty="0"/>
              <a:t>, MSSQL), </a:t>
            </a:r>
            <a:r>
              <a:rPr lang="cs-CZ" baseline="0" dirty="0" err="1"/>
              <a:t>Xpath</a:t>
            </a:r>
            <a:r>
              <a:rPr lang="cs-CZ" baseline="0" dirty="0"/>
              <a:t>)</a:t>
            </a:r>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60</a:t>
            </a:fld>
            <a:endParaRPr lang="cs-CZ"/>
          </a:p>
        </p:txBody>
      </p:sp>
    </p:spTree>
    <p:extLst>
      <p:ext uri="{BB962C8B-B14F-4D97-AF65-F5344CB8AC3E}">
        <p14:creationId xmlns:p14="http://schemas.microsoft.com/office/powerpoint/2010/main" val="16056681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Například při zpracování</a:t>
            </a:r>
            <a:r>
              <a:rPr lang="cs-CZ" baseline="0" dirty="0"/>
              <a:t> dotazů (SQL (</a:t>
            </a:r>
            <a:r>
              <a:rPr lang="cs-CZ" baseline="0" dirty="0" err="1"/>
              <a:t>MySql</a:t>
            </a:r>
            <a:r>
              <a:rPr lang="cs-CZ" baseline="0" dirty="0"/>
              <a:t>, MSSQL), </a:t>
            </a:r>
            <a:r>
              <a:rPr lang="cs-CZ" baseline="0" dirty="0" err="1"/>
              <a:t>Xpath</a:t>
            </a:r>
            <a:r>
              <a:rPr lang="cs-CZ" baseline="0" dirty="0"/>
              <a:t>)</a:t>
            </a:r>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61</a:t>
            </a:fld>
            <a:endParaRPr lang="cs-CZ"/>
          </a:p>
        </p:txBody>
      </p:sp>
    </p:spTree>
    <p:extLst>
      <p:ext uri="{BB962C8B-B14F-4D97-AF65-F5344CB8AC3E}">
        <p14:creationId xmlns:p14="http://schemas.microsoft.com/office/powerpoint/2010/main" val="41772050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Například při zpracování</a:t>
            </a:r>
            <a:r>
              <a:rPr lang="cs-CZ" baseline="0" dirty="0"/>
              <a:t> dotazů (SQL (</a:t>
            </a:r>
            <a:r>
              <a:rPr lang="cs-CZ" baseline="0" dirty="0" err="1"/>
              <a:t>MySql</a:t>
            </a:r>
            <a:r>
              <a:rPr lang="cs-CZ" baseline="0" dirty="0"/>
              <a:t>, MSSQL), </a:t>
            </a:r>
            <a:r>
              <a:rPr lang="cs-CZ" baseline="0" dirty="0" err="1"/>
              <a:t>Xpath</a:t>
            </a:r>
            <a:r>
              <a:rPr lang="cs-CZ" baseline="0" dirty="0"/>
              <a:t>)</a:t>
            </a:r>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62</a:t>
            </a:fld>
            <a:endParaRPr lang="cs-CZ"/>
          </a:p>
        </p:txBody>
      </p:sp>
    </p:spTree>
    <p:extLst>
      <p:ext uri="{BB962C8B-B14F-4D97-AF65-F5344CB8AC3E}">
        <p14:creationId xmlns:p14="http://schemas.microsoft.com/office/powerpoint/2010/main" val="26644130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Například při zpracování</a:t>
            </a:r>
            <a:r>
              <a:rPr lang="cs-CZ" baseline="0" dirty="0"/>
              <a:t> dotazů (SQL (</a:t>
            </a:r>
            <a:r>
              <a:rPr lang="cs-CZ" baseline="0" dirty="0" err="1"/>
              <a:t>MySql</a:t>
            </a:r>
            <a:r>
              <a:rPr lang="cs-CZ" baseline="0" dirty="0"/>
              <a:t>, MSSQL), </a:t>
            </a:r>
            <a:r>
              <a:rPr lang="cs-CZ" baseline="0" dirty="0" err="1"/>
              <a:t>Xpath</a:t>
            </a:r>
            <a:r>
              <a:rPr lang="cs-CZ" baseline="0" dirty="0"/>
              <a:t>)</a:t>
            </a:r>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63</a:t>
            </a:fld>
            <a:endParaRPr lang="cs-CZ"/>
          </a:p>
        </p:txBody>
      </p:sp>
    </p:spTree>
    <p:extLst>
      <p:ext uri="{BB962C8B-B14F-4D97-AF65-F5344CB8AC3E}">
        <p14:creationId xmlns:p14="http://schemas.microsoft.com/office/powerpoint/2010/main" val="32341779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Například při zpracování</a:t>
            </a:r>
            <a:r>
              <a:rPr lang="cs-CZ" baseline="0" dirty="0"/>
              <a:t> dotazů (SQL (</a:t>
            </a:r>
            <a:r>
              <a:rPr lang="cs-CZ" baseline="0" dirty="0" err="1"/>
              <a:t>MySql</a:t>
            </a:r>
            <a:r>
              <a:rPr lang="cs-CZ" baseline="0" dirty="0"/>
              <a:t>, MSSQL), </a:t>
            </a:r>
            <a:r>
              <a:rPr lang="cs-CZ" baseline="0" dirty="0" err="1"/>
              <a:t>Xpath</a:t>
            </a:r>
            <a:r>
              <a:rPr lang="cs-CZ" baseline="0" dirty="0"/>
              <a:t>)</a:t>
            </a:r>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64</a:t>
            </a:fld>
            <a:endParaRPr lang="cs-CZ"/>
          </a:p>
        </p:txBody>
      </p:sp>
    </p:spTree>
    <p:extLst>
      <p:ext uri="{BB962C8B-B14F-4D97-AF65-F5344CB8AC3E}">
        <p14:creationId xmlns:p14="http://schemas.microsoft.com/office/powerpoint/2010/main" val="28853166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Například při zpracování</a:t>
            </a:r>
            <a:r>
              <a:rPr lang="cs-CZ" baseline="0" dirty="0"/>
              <a:t> dotazů (SQL (</a:t>
            </a:r>
            <a:r>
              <a:rPr lang="cs-CZ" baseline="0" dirty="0" err="1"/>
              <a:t>MySql</a:t>
            </a:r>
            <a:r>
              <a:rPr lang="cs-CZ" baseline="0" dirty="0"/>
              <a:t>, MSSQL), </a:t>
            </a:r>
            <a:r>
              <a:rPr lang="cs-CZ" baseline="0" dirty="0" err="1"/>
              <a:t>Xpath</a:t>
            </a:r>
            <a:r>
              <a:rPr lang="cs-CZ" baseline="0" dirty="0"/>
              <a:t>)</a:t>
            </a:r>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65</a:t>
            </a:fld>
            <a:endParaRPr lang="cs-CZ"/>
          </a:p>
        </p:txBody>
      </p:sp>
    </p:spTree>
    <p:extLst>
      <p:ext uri="{BB962C8B-B14F-4D97-AF65-F5344CB8AC3E}">
        <p14:creationId xmlns:p14="http://schemas.microsoft.com/office/powerpoint/2010/main" val="21651865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66</a:t>
            </a:fld>
            <a:endParaRPr lang="cs-CZ"/>
          </a:p>
        </p:txBody>
      </p:sp>
    </p:spTree>
    <p:extLst>
      <p:ext uri="{BB962C8B-B14F-4D97-AF65-F5344CB8AC3E}">
        <p14:creationId xmlns:p14="http://schemas.microsoft.com/office/powerpoint/2010/main" val="12142719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Například při zpracování</a:t>
            </a:r>
            <a:r>
              <a:rPr lang="cs-CZ" baseline="0" dirty="0"/>
              <a:t> dotazů (SQL (</a:t>
            </a:r>
            <a:r>
              <a:rPr lang="cs-CZ" baseline="0" dirty="0" err="1"/>
              <a:t>MySql</a:t>
            </a:r>
            <a:r>
              <a:rPr lang="cs-CZ" baseline="0" dirty="0"/>
              <a:t>, MSSQL), </a:t>
            </a:r>
            <a:r>
              <a:rPr lang="cs-CZ" baseline="0" dirty="0" err="1"/>
              <a:t>Xpath</a:t>
            </a:r>
            <a:r>
              <a:rPr lang="cs-CZ" baseline="0" dirty="0"/>
              <a:t>)</a:t>
            </a:r>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67</a:t>
            </a:fld>
            <a:endParaRPr lang="cs-CZ"/>
          </a:p>
        </p:txBody>
      </p:sp>
    </p:spTree>
    <p:extLst>
      <p:ext uri="{BB962C8B-B14F-4D97-AF65-F5344CB8AC3E}">
        <p14:creationId xmlns:p14="http://schemas.microsoft.com/office/powerpoint/2010/main" val="2626249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Například při zpracování</a:t>
            </a:r>
            <a:r>
              <a:rPr lang="cs-CZ" baseline="0" dirty="0"/>
              <a:t> dotazů (SQL (</a:t>
            </a:r>
            <a:r>
              <a:rPr lang="cs-CZ" baseline="0" dirty="0" err="1"/>
              <a:t>MySql</a:t>
            </a:r>
            <a:r>
              <a:rPr lang="cs-CZ" baseline="0" dirty="0"/>
              <a:t>, MSSQL), </a:t>
            </a:r>
            <a:r>
              <a:rPr lang="cs-CZ" baseline="0" dirty="0" err="1"/>
              <a:t>Xpath</a:t>
            </a:r>
            <a:r>
              <a:rPr lang="cs-CZ" baseline="0" dirty="0"/>
              <a:t>)</a:t>
            </a:r>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68</a:t>
            </a:fld>
            <a:endParaRPr lang="cs-CZ"/>
          </a:p>
        </p:txBody>
      </p:sp>
    </p:spTree>
    <p:extLst>
      <p:ext uri="{BB962C8B-B14F-4D97-AF65-F5344CB8AC3E}">
        <p14:creationId xmlns:p14="http://schemas.microsoft.com/office/powerpoint/2010/main" val="627241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sz="1200" b="0" i="0" kern="1200" dirty="0">
                <a:solidFill>
                  <a:schemeClr val="tx1"/>
                </a:solidFill>
                <a:effectLst/>
                <a:latin typeface="+mn-lt"/>
                <a:ea typeface="+mn-ea"/>
                <a:cs typeface="+mn-cs"/>
              </a:rPr>
              <a:t>První návrh MVC pochází ze 70. let minulého století, kdy sálové počítače ještě uměly uvařit kávu (údajně přiblížením hrnku drženého v azbestové rukavici na vzdálenost 10 cm od výkonné jednotky)</a:t>
            </a:r>
            <a:endParaRPr lang="cs-CZ" dirty="0"/>
          </a:p>
          <a:p>
            <a:endParaRPr lang="cs-CZ" sz="1200" b="0" i="0" kern="1200" dirty="0">
              <a:solidFill>
                <a:schemeClr val="tx1"/>
              </a:solidFill>
              <a:effectLst/>
              <a:latin typeface="+mn-lt"/>
              <a:ea typeface="+mn-ea"/>
              <a:cs typeface="+mn-cs"/>
            </a:endParaRPr>
          </a:p>
          <a:p>
            <a:r>
              <a:rPr lang="cs-CZ" sz="1200" b="0" i="0" kern="1200" dirty="0">
                <a:solidFill>
                  <a:schemeClr val="tx1"/>
                </a:solidFill>
                <a:effectLst/>
                <a:latin typeface="+mn-lt"/>
                <a:ea typeface="+mn-ea"/>
                <a:cs typeface="+mn-cs"/>
              </a:rPr>
              <a:t>Architektura MVC dělí UI vrstvu na 3 logické části tak, aby je šlo upravovat samostatně a dopad změn byl na ostatní části co nejmenší. Tyto tři části jsou Model, </a:t>
            </a:r>
            <a:r>
              <a:rPr lang="cs-CZ" sz="1200" b="0" i="0" kern="1200" dirty="0" err="1">
                <a:solidFill>
                  <a:schemeClr val="tx1"/>
                </a:solidFill>
                <a:effectLst/>
                <a:latin typeface="+mn-lt"/>
                <a:ea typeface="+mn-ea"/>
                <a:cs typeface="+mn-cs"/>
              </a:rPr>
              <a:t>View</a:t>
            </a:r>
            <a:r>
              <a:rPr lang="cs-CZ" sz="1200" b="0" i="0" kern="1200" dirty="0">
                <a:solidFill>
                  <a:schemeClr val="tx1"/>
                </a:solidFill>
                <a:effectLst/>
                <a:latin typeface="+mn-lt"/>
                <a:ea typeface="+mn-ea"/>
                <a:cs typeface="+mn-cs"/>
              </a:rPr>
              <a:t> a </a:t>
            </a:r>
            <a:r>
              <a:rPr lang="cs-CZ" sz="1200" b="0" i="0" kern="1200" dirty="0" err="1">
                <a:solidFill>
                  <a:schemeClr val="tx1"/>
                </a:solidFill>
                <a:effectLst/>
                <a:latin typeface="+mn-lt"/>
                <a:ea typeface="+mn-ea"/>
                <a:cs typeface="+mn-cs"/>
              </a:rPr>
              <a:t>Controller</a:t>
            </a:r>
            <a:r>
              <a:rPr lang="cs-CZ" sz="1200" b="0" i="0" kern="1200" dirty="0">
                <a:solidFill>
                  <a:schemeClr val="tx1"/>
                </a:solidFill>
                <a:effectLst/>
                <a:latin typeface="+mn-lt"/>
                <a:ea typeface="+mn-ea"/>
                <a:cs typeface="+mn-cs"/>
              </a:rPr>
              <a:t>. </a:t>
            </a:r>
            <a:r>
              <a:rPr lang="cs-CZ" sz="1200" b="0" i="1" kern="1200" dirty="0">
                <a:solidFill>
                  <a:schemeClr val="tx1"/>
                </a:solidFill>
                <a:effectLst/>
                <a:latin typeface="+mn-lt"/>
                <a:ea typeface="+mn-ea"/>
                <a:cs typeface="+mn-cs"/>
              </a:rPr>
              <a:t>Model</a:t>
            </a:r>
            <a:r>
              <a:rPr lang="cs-CZ" sz="1200" b="0" i="0" kern="1200" dirty="0">
                <a:solidFill>
                  <a:schemeClr val="tx1"/>
                </a:solidFill>
                <a:effectLst/>
                <a:latin typeface="+mn-lt"/>
                <a:ea typeface="+mn-ea"/>
                <a:cs typeface="+mn-cs"/>
              </a:rPr>
              <a:t> reprezentuje data aplikace, </a:t>
            </a:r>
            <a:r>
              <a:rPr lang="cs-CZ" sz="1200" b="0" i="1" kern="1200" dirty="0" err="1">
                <a:solidFill>
                  <a:schemeClr val="tx1"/>
                </a:solidFill>
                <a:effectLst/>
                <a:latin typeface="+mn-lt"/>
                <a:ea typeface="+mn-ea"/>
                <a:cs typeface="+mn-cs"/>
              </a:rPr>
              <a:t>View</a:t>
            </a:r>
            <a:r>
              <a:rPr lang="cs-CZ" sz="1200" b="0" i="1" kern="1200" dirty="0">
                <a:solidFill>
                  <a:schemeClr val="tx1"/>
                </a:solidFill>
                <a:effectLst/>
                <a:latin typeface="+mn-lt"/>
                <a:ea typeface="+mn-ea"/>
                <a:cs typeface="+mn-cs"/>
              </a:rPr>
              <a:t> </a:t>
            </a:r>
            <a:r>
              <a:rPr lang="cs-CZ" sz="1200" b="0" i="0" kern="1200" dirty="0">
                <a:solidFill>
                  <a:schemeClr val="tx1"/>
                </a:solidFill>
                <a:effectLst/>
                <a:latin typeface="+mn-lt"/>
                <a:ea typeface="+mn-ea"/>
                <a:cs typeface="+mn-cs"/>
              </a:rPr>
              <a:t>zobrazuje uživatelské rozhraní a </a:t>
            </a:r>
            <a:r>
              <a:rPr lang="cs-CZ" sz="1200" b="0" i="1" kern="1200" dirty="0" err="1">
                <a:solidFill>
                  <a:schemeClr val="tx1"/>
                </a:solidFill>
                <a:effectLst/>
                <a:latin typeface="+mn-lt"/>
                <a:ea typeface="+mn-ea"/>
                <a:cs typeface="+mn-cs"/>
              </a:rPr>
              <a:t>Controller</a:t>
            </a:r>
            <a:r>
              <a:rPr lang="cs-CZ" sz="1200" b="0" i="0" kern="1200" dirty="0">
                <a:solidFill>
                  <a:schemeClr val="tx1"/>
                </a:solidFill>
                <a:effectLst/>
                <a:latin typeface="+mn-lt"/>
                <a:ea typeface="+mn-ea"/>
                <a:cs typeface="+mn-cs"/>
              </a:rPr>
              <a:t> má na starosti tok událostí.</a:t>
            </a:r>
          </a:p>
          <a:p>
            <a:endParaRPr lang="cs-CZ" sz="1200" b="0" i="0" kern="1200" dirty="0">
              <a:solidFill>
                <a:schemeClr val="tx1"/>
              </a:solidFill>
              <a:effectLst/>
              <a:latin typeface="+mn-lt"/>
              <a:ea typeface="+mn-ea"/>
              <a:cs typeface="+mn-cs"/>
            </a:endParaRPr>
          </a:p>
          <a:p>
            <a:r>
              <a:rPr lang="cs-CZ" sz="1200" b="0" i="0" kern="1200" dirty="0" err="1">
                <a:solidFill>
                  <a:schemeClr val="tx1"/>
                </a:solidFill>
                <a:effectLst/>
                <a:latin typeface="+mn-lt"/>
                <a:ea typeface="+mn-ea"/>
                <a:cs typeface="+mn-cs"/>
              </a:rPr>
              <a:t>Controller</a:t>
            </a:r>
            <a:r>
              <a:rPr lang="cs-CZ" sz="1200" b="0" i="0" kern="1200" baseline="0" dirty="0">
                <a:solidFill>
                  <a:schemeClr val="tx1"/>
                </a:solidFill>
                <a:effectLst/>
                <a:latin typeface="+mn-lt"/>
                <a:ea typeface="+mn-ea"/>
                <a:cs typeface="+mn-cs"/>
              </a:rPr>
              <a:t> je tranzientní</a:t>
            </a:r>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9</a:t>
            </a:fld>
            <a:endParaRPr lang="cs-CZ"/>
          </a:p>
        </p:txBody>
      </p:sp>
    </p:spTree>
    <p:extLst>
      <p:ext uri="{BB962C8B-B14F-4D97-AF65-F5344CB8AC3E}">
        <p14:creationId xmlns:p14="http://schemas.microsoft.com/office/powerpoint/2010/main" val="1438884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10</a:t>
            </a:fld>
            <a:endParaRPr lang="cs-CZ"/>
          </a:p>
        </p:txBody>
      </p:sp>
    </p:spTree>
    <p:extLst>
      <p:ext uri="{BB962C8B-B14F-4D97-AF65-F5344CB8AC3E}">
        <p14:creationId xmlns:p14="http://schemas.microsoft.com/office/powerpoint/2010/main" val="400460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11</a:t>
            </a:fld>
            <a:endParaRPr lang="cs-CZ"/>
          </a:p>
        </p:txBody>
      </p:sp>
    </p:spTree>
    <p:extLst>
      <p:ext uri="{BB962C8B-B14F-4D97-AF65-F5344CB8AC3E}">
        <p14:creationId xmlns:p14="http://schemas.microsoft.com/office/powerpoint/2010/main" val="2654541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12</a:t>
            </a:fld>
            <a:endParaRPr lang="cs-CZ"/>
          </a:p>
        </p:txBody>
      </p:sp>
    </p:spTree>
    <p:extLst>
      <p:ext uri="{BB962C8B-B14F-4D97-AF65-F5344CB8AC3E}">
        <p14:creationId xmlns:p14="http://schemas.microsoft.com/office/powerpoint/2010/main" val="1662776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963D3E91-CF0B-41E6-A2F9-9C119AD99D05}" type="slidenum">
              <a:rPr lang="cs-CZ" smtClean="0"/>
              <a:t>13</a:t>
            </a:fld>
            <a:endParaRPr lang="cs-CZ"/>
          </a:p>
        </p:txBody>
      </p:sp>
    </p:spTree>
    <p:extLst>
      <p:ext uri="{BB962C8B-B14F-4D97-AF65-F5344CB8AC3E}">
        <p14:creationId xmlns:p14="http://schemas.microsoft.com/office/powerpoint/2010/main" val="4290005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186758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06AE87-CA06-4136-A110-539BD248868B}" type="datetimeFigureOut">
              <a:rPr lang="cs-CZ" smtClean="0"/>
              <a:t>26.03.2018</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8EBADDB5-65B3-44BE-BC96-DCF35E0E7397}" type="slidenum">
              <a:rPr lang="cs-CZ" smtClean="0"/>
              <a:t>‹#›</a:t>
            </a:fld>
            <a:endParaRPr lang="cs-CZ"/>
          </a:p>
        </p:txBody>
      </p:sp>
    </p:spTree>
    <p:extLst>
      <p:ext uri="{BB962C8B-B14F-4D97-AF65-F5344CB8AC3E}">
        <p14:creationId xmlns:p14="http://schemas.microsoft.com/office/powerpoint/2010/main" val="3586548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06AE87-CA06-4136-A110-539BD248868B}" type="datetimeFigureOut">
              <a:rPr lang="cs-CZ" smtClean="0"/>
              <a:t>26.03.2018</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8EBADDB5-65B3-44BE-BC96-DCF35E0E7397}" type="slidenum">
              <a:rPr lang="cs-CZ" smtClean="0"/>
              <a:t>‹#›</a:t>
            </a:fld>
            <a:endParaRPr lang="cs-CZ"/>
          </a:p>
        </p:txBody>
      </p:sp>
    </p:spTree>
    <p:extLst>
      <p:ext uri="{BB962C8B-B14F-4D97-AF65-F5344CB8AC3E}">
        <p14:creationId xmlns:p14="http://schemas.microsoft.com/office/powerpoint/2010/main" val="2950368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06AE87-CA06-4136-A110-539BD248868B}" type="datetimeFigureOut">
              <a:rPr lang="cs-CZ" smtClean="0"/>
              <a:t>26.03.2018</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8EBADDB5-65B3-44BE-BC96-DCF35E0E7397}" type="slidenum">
              <a:rPr lang="cs-CZ" smtClean="0"/>
              <a:t>‹#›</a:t>
            </a:fld>
            <a:endParaRPr lang="cs-CZ"/>
          </a:p>
        </p:txBody>
      </p:sp>
    </p:spTree>
    <p:extLst>
      <p:ext uri="{BB962C8B-B14F-4D97-AF65-F5344CB8AC3E}">
        <p14:creationId xmlns:p14="http://schemas.microsoft.com/office/powerpoint/2010/main" val="2218454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06AE87-CA06-4136-A110-539BD248868B}" type="datetimeFigureOut">
              <a:rPr lang="cs-CZ" smtClean="0"/>
              <a:t>26.03.2018</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8EBADDB5-65B3-44BE-BC96-DCF35E0E7397}" type="slidenum">
              <a:rPr lang="cs-CZ" smtClean="0"/>
              <a:t>‹#›</a:t>
            </a:fld>
            <a:endParaRPr lang="cs-CZ"/>
          </a:p>
        </p:txBody>
      </p:sp>
    </p:spTree>
    <p:extLst>
      <p:ext uri="{BB962C8B-B14F-4D97-AF65-F5344CB8AC3E}">
        <p14:creationId xmlns:p14="http://schemas.microsoft.com/office/powerpoint/2010/main" val="2709736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06AE87-CA06-4136-A110-539BD248868B}" type="datetimeFigureOut">
              <a:rPr lang="cs-CZ" smtClean="0"/>
              <a:t>26.03.2018</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8EBADDB5-65B3-44BE-BC96-DCF35E0E7397}" type="slidenum">
              <a:rPr lang="cs-CZ" smtClean="0"/>
              <a:t>‹#›</a:t>
            </a:fld>
            <a:endParaRPr lang="cs-CZ"/>
          </a:p>
        </p:txBody>
      </p:sp>
    </p:spTree>
    <p:extLst>
      <p:ext uri="{BB962C8B-B14F-4D97-AF65-F5344CB8AC3E}">
        <p14:creationId xmlns:p14="http://schemas.microsoft.com/office/powerpoint/2010/main" val="2350655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06AE87-CA06-4136-A110-539BD248868B}" type="datetimeFigureOut">
              <a:rPr lang="cs-CZ" smtClean="0"/>
              <a:t>26.03.2018</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8EBADDB5-65B3-44BE-BC96-DCF35E0E7397}" type="slidenum">
              <a:rPr lang="cs-CZ" smtClean="0"/>
              <a:t>‹#›</a:t>
            </a:fld>
            <a:endParaRPr lang="cs-CZ"/>
          </a:p>
        </p:txBody>
      </p:sp>
    </p:spTree>
    <p:extLst>
      <p:ext uri="{BB962C8B-B14F-4D97-AF65-F5344CB8AC3E}">
        <p14:creationId xmlns:p14="http://schemas.microsoft.com/office/powerpoint/2010/main" val="3150394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06AE87-CA06-4136-A110-539BD248868B}" type="datetimeFigureOut">
              <a:rPr lang="cs-CZ" smtClean="0"/>
              <a:t>26.03.2018</a:t>
            </a:fld>
            <a:endParaRPr lang="cs-CZ"/>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8EBADDB5-65B3-44BE-BC96-DCF35E0E7397}" type="slidenum">
              <a:rPr lang="cs-CZ" smtClean="0"/>
              <a:t>‹#›</a:t>
            </a:fld>
            <a:endParaRPr lang="cs-CZ"/>
          </a:p>
        </p:txBody>
      </p:sp>
    </p:spTree>
    <p:extLst>
      <p:ext uri="{BB962C8B-B14F-4D97-AF65-F5344CB8AC3E}">
        <p14:creationId xmlns:p14="http://schemas.microsoft.com/office/powerpoint/2010/main" val="89478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06AE87-CA06-4136-A110-539BD248868B}" type="datetimeFigureOut">
              <a:rPr lang="cs-CZ" smtClean="0"/>
              <a:t>26.03.2018</a:t>
            </a:fld>
            <a:endParaRPr lang="cs-CZ"/>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8EBADDB5-65B3-44BE-BC96-DCF35E0E7397}" type="slidenum">
              <a:rPr lang="cs-CZ" smtClean="0"/>
              <a:t>‹#›</a:t>
            </a:fld>
            <a:endParaRPr lang="cs-CZ"/>
          </a:p>
        </p:txBody>
      </p:sp>
    </p:spTree>
    <p:extLst>
      <p:ext uri="{BB962C8B-B14F-4D97-AF65-F5344CB8AC3E}">
        <p14:creationId xmlns:p14="http://schemas.microsoft.com/office/powerpoint/2010/main" val="3982069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06AE87-CA06-4136-A110-539BD248868B}" type="datetimeFigureOut">
              <a:rPr lang="cs-CZ" smtClean="0"/>
              <a:t>26.03.2018</a:t>
            </a:fld>
            <a:endParaRPr lang="cs-CZ"/>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8EBADDB5-65B3-44BE-BC96-DCF35E0E7397}" type="slidenum">
              <a:rPr lang="cs-CZ" smtClean="0"/>
              <a:t>‹#›</a:t>
            </a:fld>
            <a:endParaRPr lang="cs-CZ"/>
          </a:p>
        </p:txBody>
      </p:sp>
    </p:spTree>
    <p:extLst>
      <p:ext uri="{BB962C8B-B14F-4D97-AF65-F5344CB8AC3E}">
        <p14:creationId xmlns:p14="http://schemas.microsoft.com/office/powerpoint/2010/main" val="1646706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06AE87-CA06-4136-A110-539BD248868B}" type="datetimeFigureOut">
              <a:rPr lang="cs-CZ" smtClean="0"/>
              <a:t>26.03.2018</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8EBADDB5-65B3-44BE-BC96-DCF35E0E7397}" type="slidenum">
              <a:rPr lang="cs-CZ" smtClean="0"/>
              <a:t>‹#›</a:t>
            </a:fld>
            <a:endParaRPr lang="cs-CZ"/>
          </a:p>
        </p:txBody>
      </p:sp>
    </p:spTree>
    <p:extLst>
      <p:ext uri="{BB962C8B-B14F-4D97-AF65-F5344CB8AC3E}">
        <p14:creationId xmlns:p14="http://schemas.microsoft.com/office/powerpoint/2010/main" val="1990982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06AE87-CA06-4136-A110-539BD248868B}" type="datetimeFigureOut">
              <a:rPr lang="cs-CZ" smtClean="0"/>
              <a:t>26.03.2018</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8EBADDB5-65B3-44BE-BC96-DCF35E0E7397}" type="slidenum">
              <a:rPr lang="cs-CZ" smtClean="0"/>
              <a:t>‹#›</a:t>
            </a:fld>
            <a:endParaRPr lang="cs-CZ"/>
          </a:p>
        </p:txBody>
      </p:sp>
    </p:spTree>
    <p:extLst>
      <p:ext uri="{BB962C8B-B14F-4D97-AF65-F5344CB8AC3E}">
        <p14:creationId xmlns:p14="http://schemas.microsoft.com/office/powerpoint/2010/main" val="2646320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81166" y="6035266"/>
            <a:ext cx="2057400" cy="365125"/>
          </a:xfrm>
          <a:prstGeom prst="rect">
            <a:avLst/>
          </a:prstGeom>
          <a:ln>
            <a:noFill/>
          </a:ln>
        </p:spPr>
        <p:txBody>
          <a:bodyPr vert="horz" lIns="91440" tIns="45720" rIns="91440" bIns="45720" rtlCol="0" anchor="ctr"/>
          <a:lstStyle>
            <a:lvl1pPr algn="l">
              <a:defRPr sz="1200">
                <a:solidFill>
                  <a:schemeClr val="tx1">
                    <a:tint val="75000"/>
                  </a:schemeClr>
                </a:solidFill>
              </a:defRPr>
            </a:lvl1pPr>
          </a:lstStyle>
          <a:p>
            <a:fld id="{7D06AE87-CA06-4136-A110-539BD248868B}" type="datetimeFigureOut">
              <a:rPr lang="cs-CZ" smtClean="0"/>
              <a:t>26.03.2018</a:t>
            </a:fld>
            <a:endParaRPr lang="cs-CZ"/>
          </a:p>
        </p:txBody>
      </p:sp>
      <p:sp>
        <p:nvSpPr>
          <p:cNvPr id="5" name="Footer Placeholder 4"/>
          <p:cNvSpPr>
            <a:spLocks noGrp="1"/>
          </p:cNvSpPr>
          <p:nvPr>
            <p:ph type="ftr" sz="quarter" idx="3"/>
          </p:nvPr>
        </p:nvSpPr>
        <p:spPr>
          <a:xfrm>
            <a:off x="2881466" y="6035266"/>
            <a:ext cx="3086100" cy="365125"/>
          </a:xfrm>
          <a:prstGeom prst="rect">
            <a:avLst/>
          </a:prstGeom>
          <a:ln>
            <a:noFill/>
          </a:ln>
        </p:spPr>
        <p:txBody>
          <a:bodyPr vert="horz" lIns="91440" tIns="45720" rIns="91440" bIns="45720" rtlCol="0" anchor="ctr"/>
          <a:lstStyle>
            <a:lvl1pPr algn="ctr">
              <a:defRPr sz="1200">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6310466" y="6035266"/>
            <a:ext cx="2057400" cy="365125"/>
          </a:xfrm>
          <a:prstGeom prst="rect">
            <a:avLst/>
          </a:prstGeom>
          <a:ln>
            <a:noFill/>
          </a:ln>
        </p:spPr>
        <p:txBody>
          <a:bodyPr vert="horz" lIns="91440" tIns="45720" rIns="91440" bIns="45720" rtlCol="0" anchor="ctr"/>
          <a:lstStyle>
            <a:lvl1pPr algn="r">
              <a:defRPr sz="1200">
                <a:solidFill>
                  <a:schemeClr val="tx1">
                    <a:tint val="75000"/>
                  </a:schemeClr>
                </a:solidFill>
              </a:defRPr>
            </a:lvl1pPr>
          </a:lstStyle>
          <a:p>
            <a:fld id="{8EBADDB5-65B3-44BE-BC96-DCF35E0E7397}" type="slidenum">
              <a:rPr lang="cs-CZ" smtClean="0"/>
              <a:t>‹#›</a:t>
            </a:fld>
            <a:endParaRPr lang="cs-CZ"/>
          </a:p>
        </p:txBody>
      </p:sp>
      <p:grpSp>
        <p:nvGrpSpPr>
          <p:cNvPr id="12" name="Group 11"/>
          <p:cNvGrpSpPr/>
          <p:nvPr userDrawn="1"/>
        </p:nvGrpSpPr>
        <p:grpSpPr>
          <a:xfrm>
            <a:off x="-2087429" y="5397907"/>
            <a:ext cx="24858938" cy="4144178"/>
            <a:chOff x="-2087429" y="5275422"/>
            <a:chExt cx="24858938" cy="4620627"/>
          </a:xfrm>
        </p:grpSpPr>
        <p:sp>
          <p:nvSpPr>
            <p:cNvPr id="7" name="Oval 6"/>
            <p:cNvSpPr/>
            <p:nvPr userDrawn="1"/>
          </p:nvSpPr>
          <p:spPr>
            <a:xfrm>
              <a:off x="-1858298" y="5275422"/>
              <a:ext cx="24629807" cy="3845821"/>
            </a:xfrm>
            <a:prstGeom prst="ellipse">
              <a:avLst/>
            </a:prstGeom>
            <a:solidFill>
              <a:srgbClr val="F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8" name="Oval 7"/>
            <p:cNvSpPr/>
            <p:nvPr userDrawn="1"/>
          </p:nvSpPr>
          <p:spPr>
            <a:xfrm>
              <a:off x="-2087429" y="5639241"/>
              <a:ext cx="23115825" cy="3907503"/>
            </a:xfrm>
            <a:prstGeom prst="ellipse">
              <a:avLst/>
            </a:prstGeom>
            <a:solidFill>
              <a:srgbClr val="E38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9" name="Oval 8"/>
            <p:cNvSpPr/>
            <p:nvPr userDrawn="1"/>
          </p:nvSpPr>
          <p:spPr>
            <a:xfrm>
              <a:off x="-1288212" y="5840372"/>
              <a:ext cx="21581993" cy="4055677"/>
            </a:xfrm>
            <a:prstGeom prst="ellipse">
              <a:avLst/>
            </a:prstGeom>
            <a:solidFill>
              <a:srgbClr val="C6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pSp>
    </p:spTree>
    <p:extLst>
      <p:ext uri="{BB962C8B-B14F-4D97-AF65-F5344CB8AC3E}">
        <p14:creationId xmlns:p14="http://schemas.microsoft.com/office/powerpoint/2010/main" val="24198975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dotnetcollege.cz/"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dotnetcollege.cz/"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5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0.gi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hyperlink" Target="https://app.pluralsight.com/library/courses/patterns-library/table-of-contents" TargetMode="External"/><Relationship Id="rId4" Type="http://schemas.openxmlformats.org/officeDocument/2006/relationships/image" Target="../media/image6.jpeg"/></Relationships>
</file>

<file path=ppt/slides/_rels/slide67.xml.rels><?xml version="1.0" encoding="UTF-8" standalone="yes"?>
<Relationships xmlns="http://schemas.openxmlformats.org/package/2006/relationships"><Relationship Id="rId8" Type="http://schemas.openxmlformats.org/officeDocument/2006/relationships/hyperlink" Target="http://odetocode.com/about/scott-allen" TargetMode="External"/><Relationship Id="rId3" Type="http://schemas.openxmlformats.org/officeDocument/2006/relationships/hyperlink" Target="http://www.dofactory.com/" TargetMode="External"/><Relationship Id="rId7" Type="http://schemas.openxmlformats.org/officeDocument/2006/relationships/hyperlink" Target="http://www.pluralsight.com/courses/intro-async-parallel-dotnet4"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hyperlink" Target="http://www.pluralsight.com/courses/tactical-design-patterns-dotnet-managing-responsibilities" TargetMode="External"/><Relationship Id="rId5" Type="http://schemas.openxmlformats.org/officeDocument/2006/relationships/hyperlink" Target="http://www.pluralsight.com/courses/patterns-library" TargetMode="External"/><Relationship Id="rId10" Type="http://schemas.openxmlformats.org/officeDocument/2006/relationships/hyperlink" Target="http://www.snowball.be/" TargetMode="External"/><Relationship Id="rId4" Type="http://schemas.openxmlformats.org/officeDocument/2006/relationships/hyperlink" Target="http://martinfowler.com/" TargetMode="External"/><Relationship Id="rId9" Type="http://schemas.openxmlformats.org/officeDocument/2006/relationships/hyperlink" Target="http://blog.renestein.net/" TargetMode="Externa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www.dotnetcollege.cz/"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55650" y="1122363"/>
            <a:ext cx="7772400" cy="1443037"/>
          </a:xfrm>
        </p:spPr>
        <p:txBody>
          <a:bodyPr>
            <a:normAutofit fontScale="90000"/>
          </a:bodyPr>
          <a:lstStyle/>
          <a:p>
            <a:r>
              <a:rPr lang="cs-CZ" b="1" dirty="0"/>
              <a:t>Úvod do návrhových vzorů</a:t>
            </a:r>
          </a:p>
        </p:txBody>
      </p:sp>
      <p:sp>
        <p:nvSpPr>
          <p:cNvPr id="5" name="Subtitle 4"/>
          <p:cNvSpPr>
            <a:spLocks noGrp="1"/>
          </p:cNvSpPr>
          <p:nvPr>
            <p:ph type="subTitle" idx="1"/>
          </p:nvPr>
        </p:nvSpPr>
        <p:spPr>
          <a:xfrm>
            <a:off x="3232150" y="4282440"/>
            <a:ext cx="2819400" cy="848360"/>
          </a:xfrm>
        </p:spPr>
        <p:txBody>
          <a:bodyPr>
            <a:normAutofit lnSpcReduction="10000"/>
          </a:bodyPr>
          <a:lstStyle/>
          <a:p>
            <a:r>
              <a:rPr lang="en-US" b="1" dirty="0"/>
              <a:t>Martin Dybal</a:t>
            </a:r>
            <a:endParaRPr lang="cs-CZ" b="1" dirty="0"/>
          </a:p>
          <a:p>
            <a:r>
              <a:rPr lang="cs-CZ" dirty="0"/>
              <a:t>Microsoft </a:t>
            </a:r>
            <a:r>
              <a:rPr lang="en-US" dirty="0"/>
              <a:t>M</a:t>
            </a:r>
            <a:r>
              <a:rPr lang="cs-CZ"/>
              <a:t>V</a:t>
            </a:r>
            <a:r>
              <a:rPr lang="en-US"/>
              <a:t>P</a:t>
            </a:r>
            <a:r>
              <a:rPr lang="cs-CZ" dirty="0"/>
              <a:t>, MCP</a:t>
            </a:r>
            <a:endParaRPr lang="en-US" dirty="0"/>
          </a:p>
        </p:txBody>
      </p:sp>
      <p:sp>
        <p:nvSpPr>
          <p:cNvPr id="6" name="Subtitle 4"/>
          <p:cNvSpPr txBox="1">
            <a:spLocks/>
          </p:cNvSpPr>
          <p:nvPr/>
        </p:nvSpPr>
        <p:spPr>
          <a:xfrm>
            <a:off x="3162300" y="5130800"/>
            <a:ext cx="2959100" cy="12954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cs-CZ" dirty="0">
                <a:hlinkClick r:id="rId2"/>
              </a:rPr>
              <a:t>www.dotnetcollege.cz</a:t>
            </a:r>
            <a:r>
              <a:rPr lang="cs-CZ" dirty="0"/>
              <a:t> </a:t>
            </a:r>
          </a:p>
        </p:txBody>
      </p:sp>
    </p:spTree>
    <p:extLst>
      <p:ext uri="{BB962C8B-B14F-4D97-AF65-F5344CB8AC3E}">
        <p14:creationId xmlns:p14="http://schemas.microsoft.com/office/powerpoint/2010/main" val="1874422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Šipka doleva 15"/>
          <p:cNvSpPr/>
          <p:nvPr/>
        </p:nvSpPr>
        <p:spPr>
          <a:xfrm rot="13500000">
            <a:off x="7027736" y="2053390"/>
            <a:ext cx="1063689" cy="55199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5" name="Zahnutá šipka doleva 14"/>
          <p:cNvSpPr/>
          <p:nvPr/>
        </p:nvSpPr>
        <p:spPr>
          <a:xfrm rot="9000000" flipH="1">
            <a:off x="7800437" y="1269434"/>
            <a:ext cx="746979" cy="1711233"/>
          </a:xfrm>
          <a:prstGeom prst="curved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solidFill>
                <a:schemeClr val="tx1"/>
              </a:solidFill>
            </a:endParaRPr>
          </a:p>
        </p:txBody>
      </p:sp>
      <p:sp>
        <p:nvSpPr>
          <p:cNvPr id="2" name="Title 1"/>
          <p:cNvSpPr>
            <a:spLocks noGrp="1"/>
          </p:cNvSpPr>
          <p:nvPr>
            <p:ph type="title"/>
          </p:nvPr>
        </p:nvSpPr>
        <p:spPr/>
        <p:txBody>
          <a:bodyPr>
            <a:normAutofit/>
          </a:bodyPr>
          <a:lstStyle/>
          <a:p>
            <a:r>
              <a:rPr lang="cs-CZ" b="1" dirty="0"/>
              <a:t>Model </a:t>
            </a:r>
            <a:r>
              <a:rPr lang="cs-CZ" b="1" dirty="0" err="1"/>
              <a:t>View</a:t>
            </a:r>
            <a:r>
              <a:rPr lang="cs-CZ" b="1" dirty="0"/>
              <a:t> </a:t>
            </a:r>
            <a:r>
              <a:rPr lang="cs-CZ" b="1" dirty="0" err="1"/>
              <a:t>ViewModel</a:t>
            </a:r>
            <a:r>
              <a:rPr lang="cs-CZ" b="1" dirty="0"/>
              <a:t> </a:t>
            </a:r>
          </a:p>
        </p:txBody>
      </p:sp>
      <p:sp>
        <p:nvSpPr>
          <p:cNvPr id="4" name="Rectangle 1"/>
          <p:cNvSpPr>
            <a:spLocks noChangeArrowheads="1"/>
          </p:cNvSpPr>
          <p:nvPr/>
        </p:nvSpPr>
        <p:spPr bwMode="auto">
          <a:xfrm>
            <a:off x="297190" y="1161845"/>
            <a:ext cx="3875667" cy="4262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42792" tIns="0" rIns="91440" bIns="0" numCol="1" anchor="ctr" anchorCtr="0" compatLnSpc="1">
            <a:prstTxWarp prst="textNoShape">
              <a:avLst/>
            </a:prstTxWarp>
            <a:spAutoFit/>
          </a:bodyPr>
          <a:lstStyle/>
          <a:p>
            <a:pPr marL="0" marR="0" lvl="0" indent="0" algn="l" defTabSz="914400" rtl="0" eaLnBrk="0" fontAlgn="ctr" latinLnBrk="0" hangingPunct="0">
              <a:lnSpc>
                <a:spcPct val="100000"/>
              </a:lnSpc>
              <a:spcBef>
                <a:spcPct val="0"/>
              </a:spcBef>
              <a:spcAft>
                <a:spcPct val="0"/>
              </a:spcAft>
              <a:buClrTx/>
              <a:buSzTx/>
              <a:buFontTx/>
              <a:buChar char="•"/>
              <a:tabLst/>
            </a:pPr>
            <a:r>
              <a:rPr kumimoji="0" lang="cs-CZ" altLang="cs-CZ" sz="2400" b="1" i="0" u="none" strike="noStrike" cap="none" normalizeH="0" baseline="0" dirty="0" err="1">
                <a:ln>
                  <a:noFill/>
                </a:ln>
                <a:solidFill>
                  <a:srgbClr val="000000"/>
                </a:solidFill>
                <a:effectLst/>
                <a:latin typeface="Calibri" panose="020F0502020204030204" pitchFamily="34" charset="0"/>
              </a:rPr>
              <a:t>View</a:t>
            </a:r>
            <a:r>
              <a:rPr lang="cs-CZ" altLang="cs-CZ" dirty="0">
                <a:solidFill>
                  <a:srgbClr val="000000"/>
                </a:solidFill>
                <a:latin typeface="Calibri" panose="020F0502020204030204" pitchFamily="34" charset="0"/>
              </a:rPr>
              <a:t> </a:t>
            </a:r>
          </a:p>
          <a:p>
            <a:pPr lvl="1" eaLnBrk="0" fontAlgn="ctr" hangingPunct="0">
              <a:spcBef>
                <a:spcPct val="0"/>
              </a:spcBef>
              <a:spcAft>
                <a:spcPct val="0"/>
              </a:spcAft>
              <a:buFontTx/>
              <a:buChar char="•"/>
            </a:pPr>
            <a:r>
              <a:rPr lang="cs-CZ" altLang="cs-CZ" dirty="0">
                <a:solidFill>
                  <a:srgbClr val="000000"/>
                </a:solidFill>
                <a:latin typeface="Calibri" panose="020F0502020204030204" pitchFamily="34" charset="0"/>
              </a:rPr>
              <a:t>Zobrazuje data uživateli a dává mu možnost ovládání programu a zadávání nových dat.</a:t>
            </a:r>
          </a:p>
          <a:p>
            <a:pPr marL="0" marR="0" lvl="0" indent="0" algn="l" defTabSz="914400" rtl="0" eaLnBrk="0" fontAlgn="ctr" latinLnBrk="0" hangingPunct="0">
              <a:lnSpc>
                <a:spcPct val="100000"/>
              </a:lnSpc>
              <a:spcBef>
                <a:spcPct val="0"/>
              </a:spcBef>
              <a:spcAft>
                <a:spcPct val="0"/>
              </a:spcAft>
              <a:buClrTx/>
              <a:buSzTx/>
              <a:buFontTx/>
              <a:buChar char="•"/>
              <a:tabLst/>
            </a:pPr>
            <a:endParaRPr kumimoji="0" lang="cs-CZ" altLang="cs-CZ" b="0" i="0" u="none" strike="noStrike" cap="none" normalizeH="0" baseline="0" dirty="0">
              <a:ln>
                <a:noFill/>
              </a:ln>
              <a:solidFill>
                <a:srgbClr val="000000"/>
              </a:solidFill>
              <a:effectLst/>
              <a:latin typeface="Calibri" panose="020F0502020204030204" pitchFamily="34" charset="0"/>
            </a:endParaRPr>
          </a:p>
          <a:p>
            <a:pPr marL="0" marR="0" lvl="0" indent="0" algn="l" defTabSz="914400" rtl="0" eaLnBrk="0" fontAlgn="ctr" latinLnBrk="0" hangingPunct="0">
              <a:lnSpc>
                <a:spcPct val="100000"/>
              </a:lnSpc>
              <a:spcBef>
                <a:spcPct val="0"/>
              </a:spcBef>
              <a:spcAft>
                <a:spcPct val="0"/>
              </a:spcAft>
              <a:buClrTx/>
              <a:buSzTx/>
              <a:buFontTx/>
              <a:buChar char="•"/>
              <a:tabLst/>
            </a:pPr>
            <a:r>
              <a:rPr kumimoji="0" lang="cs-CZ" altLang="cs-CZ" sz="2400" b="1" i="0" u="none" strike="noStrike" cap="none" normalizeH="0" baseline="0" dirty="0" err="1">
                <a:ln>
                  <a:noFill/>
                </a:ln>
                <a:solidFill>
                  <a:srgbClr val="000000"/>
                </a:solidFill>
                <a:effectLst/>
                <a:latin typeface="Calibri" panose="020F0502020204030204" pitchFamily="34" charset="0"/>
              </a:rPr>
              <a:t>ViewModel</a:t>
            </a:r>
            <a:endParaRPr kumimoji="0" lang="cs-CZ" altLang="cs-CZ" sz="2400" b="1" i="0" u="none" strike="noStrike" cap="none" normalizeH="0" baseline="0" dirty="0">
              <a:ln>
                <a:noFill/>
              </a:ln>
              <a:solidFill>
                <a:srgbClr val="000000"/>
              </a:solidFill>
              <a:effectLst/>
              <a:latin typeface="Calibri" panose="020F0502020204030204" pitchFamily="34" charset="0"/>
            </a:endParaRPr>
          </a:p>
          <a:p>
            <a:pPr lvl="1" eaLnBrk="0" fontAlgn="ctr" hangingPunct="0">
              <a:spcBef>
                <a:spcPct val="0"/>
              </a:spcBef>
              <a:spcAft>
                <a:spcPct val="0"/>
              </a:spcAft>
              <a:buFontTx/>
              <a:buChar char="•"/>
            </a:pPr>
            <a:r>
              <a:rPr kumimoji="0" lang="cs-CZ" altLang="cs-CZ" b="0" i="0" u="none" strike="noStrike" cap="none" normalizeH="0" baseline="0" dirty="0">
                <a:ln>
                  <a:noFill/>
                </a:ln>
                <a:solidFill>
                  <a:srgbClr val="000000"/>
                </a:solidFill>
                <a:effectLst/>
                <a:latin typeface="Calibri" panose="020F0502020204030204" pitchFamily="34" charset="0"/>
              </a:rPr>
              <a:t>drží si kontext aktuální (části) obrazovky. </a:t>
            </a:r>
            <a:endParaRPr kumimoji="0" lang="en-US" altLang="cs-CZ" b="0" i="0" u="none" strike="noStrike" cap="none" normalizeH="0" baseline="0" dirty="0">
              <a:ln>
                <a:noFill/>
              </a:ln>
              <a:solidFill>
                <a:srgbClr val="000000"/>
              </a:solidFill>
              <a:effectLst/>
              <a:latin typeface="Calibri" panose="020F0502020204030204" pitchFamily="34" charset="0"/>
            </a:endParaRPr>
          </a:p>
          <a:p>
            <a:pPr lvl="1" eaLnBrk="0" fontAlgn="ctr" hangingPunct="0">
              <a:spcBef>
                <a:spcPct val="0"/>
              </a:spcBef>
              <a:spcAft>
                <a:spcPct val="0"/>
              </a:spcAft>
              <a:buFontTx/>
              <a:buChar char="•"/>
            </a:pPr>
            <a:r>
              <a:rPr lang="en-US" altLang="cs-CZ" dirty="0" err="1">
                <a:solidFill>
                  <a:srgbClr val="000000"/>
                </a:solidFill>
                <a:latin typeface="Calibri" panose="020F0502020204030204" pitchFamily="34" charset="0"/>
              </a:rPr>
              <a:t>Pomocí</a:t>
            </a:r>
            <a:r>
              <a:rPr lang="en-US" altLang="cs-CZ" dirty="0">
                <a:solidFill>
                  <a:srgbClr val="000000"/>
                </a:solidFill>
                <a:latin typeface="Calibri" panose="020F0502020204030204" pitchFamily="34" charset="0"/>
              </a:rPr>
              <a:t> </a:t>
            </a:r>
            <a:r>
              <a:rPr lang="en-US" altLang="cs-CZ" dirty="0" err="1">
                <a:solidFill>
                  <a:srgbClr val="000000"/>
                </a:solidFill>
                <a:latin typeface="Calibri" panose="020F0502020204030204" pitchFamily="34" charset="0"/>
              </a:rPr>
              <a:t>PropertyChanged</a:t>
            </a:r>
            <a:r>
              <a:rPr lang="en-US" altLang="cs-CZ" dirty="0">
                <a:solidFill>
                  <a:srgbClr val="000000"/>
                </a:solidFill>
                <a:latin typeface="Calibri" panose="020F0502020204030204" pitchFamily="34" charset="0"/>
              </a:rPr>
              <a:t> </a:t>
            </a:r>
            <a:r>
              <a:rPr lang="en-US" altLang="cs-CZ" dirty="0" err="1">
                <a:solidFill>
                  <a:srgbClr val="000000"/>
                </a:solidFill>
                <a:latin typeface="Calibri" panose="020F0502020204030204" pitchFamily="34" charset="0"/>
              </a:rPr>
              <a:t>notifikuje</a:t>
            </a:r>
            <a:r>
              <a:rPr lang="en-US" altLang="cs-CZ" dirty="0">
                <a:solidFill>
                  <a:srgbClr val="000000"/>
                </a:solidFill>
                <a:latin typeface="Calibri" panose="020F0502020204030204" pitchFamily="34" charset="0"/>
              </a:rPr>
              <a:t> </a:t>
            </a:r>
            <a:r>
              <a:rPr lang="en-US" altLang="cs-CZ" dirty="0" err="1">
                <a:solidFill>
                  <a:srgbClr val="000000"/>
                </a:solidFill>
                <a:latin typeface="Calibri" panose="020F0502020204030204" pitchFamily="34" charset="0"/>
              </a:rPr>
              <a:t>změny</a:t>
            </a:r>
            <a:endParaRPr kumimoji="0" lang="cs-CZ" altLang="cs-CZ" b="0" i="0" u="none" strike="noStrike" cap="none" normalizeH="0" baseline="0" dirty="0">
              <a:ln>
                <a:noFill/>
              </a:ln>
              <a:solidFill>
                <a:srgbClr val="000000"/>
              </a:solidFill>
              <a:effectLst/>
              <a:latin typeface="Calibri" panose="020F0502020204030204" pitchFamily="34" charset="0"/>
            </a:endParaRPr>
          </a:p>
          <a:p>
            <a:pPr marL="0" marR="0" lvl="0" indent="0" algn="l" defTabSz="914400" rtl="0" eaLnBrk="0" fontAlgn="ctr" latinLnBrk="0" hangingPunct="0">
              <a:lnSpc>
                <a:spcPct val="100000"/>
              </a:lnSpc>
              <a:spcBef>
                <a:spcPct val="0"/>
              </a:spcBef>
              <a:spcAft>
                <a:spcPct val="0"/>
              </a:spcAft>
              <a:buClrTx/>
              <a:buSzTx/>
              <a:buFontTx/>
              <a:buChar char="•"/>
              <a:tabLst/>
            </a:pPr>
            <a:endParaRPr kumimoji="0" lang="cs-CZ" altLang="cs-CZ" b="0" i="0" u="none" strike="noStrike" cap="none" normalizeH="0" baseline="0" dirty="0">
              <a:ln>
                <a:noFill/>
              </a:ln>
              <a:solidFill>
                <a:srgbClr val="000000"/>
              </a:solidFill>
              <a:effectLst/>
              <a:latin typeface="Calibri" panose="020F0502020204030204" pitchFamily="34" charset="0"/>
            </a:endParaRPr>
          </a:p>
          <a:p>
            <a:pPr eaLnBrk="0" fontAlgn="ctr" hangingPunct="0">
              <a:spcBef>
                <a:spcPct val="0"/>
              </a:spcBef>
              <a:spcAft>
                <a:spcPct val="0"/>
              </a:spcAft>
              <a:buFontTx/>
              <a:buChar char="•"/>
            </a:pPr>
            <a:r>
              <a:rPr lang="cs-CZ" altLang="cs-CZ" sz="2400" b="1" dirty="0">
                <a:solidFill>
                  <a:srgbClr val="000000"/>
                </a:solidFill>
                <a:latin typeface="Calibri" panose="020F0502020204030204" pitchFamily="34" charset="0"/>
              </a:rPr>
              <a:t>Model</a:t>
            </a:r>
            <a:r>
              <a:rPr lang="cs-CZ" altLang="cs-CZ" b="1" dirty="0">
                <a:solidFill>
                  <a:srgbClr val="000000"/>
                </a:solidFill>
                <a:latin typeface="Calibri" panose="020F0502020204030204" pitchFamily="34" charset="0"/>
              </a:rPr>
              <a:t> </a:t>
            </a:r>
          </a:p>
          <a:p>
            <a:pPr lvl="1" eaLnBrk="0" fontAlgn="ctr" hangingPunct="0">
              <a:spcBef>
                <a:spcPct val="0"/>
              </a:spcBef>
              <a:spcAft>
                <a:spcPct val="0"/>
              </a:spcAft>
              <a:buFontTx/>
              <a:buChar char="•"/>
            </a:pPr>
            <a:r>
              <a:rPr lang="cs-CZ" altLang="cs-CZ" dirty="0">
                <a:solidFill>
                  <a:srgbClr val="000000"/>
                </a:solidFill>
                <a:latin typeface="Calibri" panose="020F0502020204030204" pitchFamily="34" charset="0"/>
              </a:rPr>
              <a:t> Reprezentuje data. </a:t>
            </a:r>
          </a:p>
          <a:p>
            <a:pPr marL="0" marR="0" lvl="0" indent="0" algn="l" defTabSz="914400" rtl="0" eaLnBrk="0" fontAlgn="ctr" latinLnBrk="0" hangingPunct="0">
              <a:lnSpc>
                <a:spcPct val="100000"/>
              </a:lnSpc>
              <a:spcBef>
                <a:spcPct val="0"/>
              </a:spcBef>
              <a:spcAft>
                <a:spcPct val="0"/>
              </a:spcAft>
              <a:buClrTx/>
              <a:buSzTx/>
              <a:buFontTx/>
              <a:buChar char="•"/>
              <a:tabLst/>
            </a:pPr>
            <a:endParaRPr lang="cs-CZ" altLang="cs-CZ" sz="1100" dirty="0">
              <a:solidFill>
                <a:srgbClr val="000000"/>
              </a:solidFill>
              <a:latin typeface="Calibri" panose="020F0502020204030204" pitchFamily="34" charset="0"/>
            </a:endParaRPr>
          </a:p>
          <a:p>
            <a:pPr marL="0" marR="0" lvl="0" indent="0" algn="l" defTabSz="914400" rtl="0" eaLnBrk="0" fontAlgn="ctr" latinLnBrk="0" hangingPunct="0">
              <a:lnSpc>
                <a:spcPct val="100000"/>
              </a:lnSpc>
              <a:spcBef>
                <a:spcPct val="0"/>
              </a:spcBef>
              <a:spcAft>
                <a:spcPct val="0"/>
              </a:spcAft>
              <a:buClrTx/>
              <a:buSzTx/>
              <a:buFontTx/>
              <a:buChar char="•"/>
              <a:tabLst/>
            </a:pPr>
            <a:endParaRPr kumimoji="0" lang="cs-CZ" altLang="cs-CZ" sz="1400" b="0" i="0" u="none" strike="noStrike" cap="none" normalizeH="0" baseline="0" dirty="0">
              <a:ln>
                <a:noFill/>
              </a:ln>
              <a:solidFill>
                <a:srgbClr val="000000"/>
              </a:solidFill>
              <a:effectLst/>
              <a:latin typeface="Calibri" panose="020F0502020204030204" pitchFamily="34" charset="0"/>
            </a:endParaRPr>
          </a:p>
        </p:txBody>
      </p:sp>
      <p:sp>
        <p:nvSpPr>
          <p:cNvPr id="7" name="TextovéPole 6"/>
          <p:cNvSpPr txBox="1"/>
          <p:nvPr/>
        </p:nvSpPr>
        <p:spPr>
          <a:xfrm>
            <a:off x="4876800" y="2753139"/>
            <a:ext cx="184731" cy="369332"/>
          </a:xfrm>
          <a:prstGeom prst="rect">
            <a:avLst/>
          </a:prstGeom>
          <a:noFill/>
        </p:spPr>
        <p:txBody>
          <a:bodyPr wrap="none" rtlCol="0">
            <a:spAutoFit/>
          </a:bodyPr>
          <a:lstStyle/>
          <a:p>
            <a:endParaRPr lang="cs-CZ" dirty="0"/>
          </a:p>
        </p:txBody>
      </p:sp>
      <p:sp>
        <p:nvSpPr>
          <p:cNvPr id="8" name="Obdélník 7"/>
          <p:cNvSpPr/>
          <p:nvPr/>
        </p:nvSpPr>
        <p:spPr>
          <a:xfrm>
            <a:off x="4172857" y="2753139"/>
            <a:ext cx="1600200" cy="638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2800" b="1" dirty="0"/>
              <a:t>Model</a:t>
            </a:r>
            <a:endParaRPr lang="cs-CZ" b="1" dirty="0"/>
          </a:p>
        </p:txBody>
      </p:sp>
      <p:sp>
        <p:nvSpPr>
          <p:cNvPr id="9" name="Obdélník 8"/>
          <p:cNvSpPr/>
          <p:nvPr/>
        </p:nvSpPr>
        <p:spPr>
          <a:xfrm>
            <a:off x="6908800" y="2753138"/>
            <a:ext cx="1893207" cy="638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2800" b="1" dirty="0" err="1"/>
              <a:t>ViewModel</a:t>
            </a:r>
            <a:endParaRPr lang="cs-CZ" b="1" dirty="0"/>
          </a:p>
        </p:txBody>
      </p:sp>
      <p:sp>
        <p:nvSpPr>
          <p:cNvPr id="6" name="Obdélník 5"/>
          <p:cNvSpPr/>
          <p:nvPr/>
        </p:nvSpPr>
        <p:spPr>
          <a:xfrm>
            <a:off x="5640614" y="1438843"/>
            <a:ext cx="1672772" cy="638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2800" b="1" dirty="0" err="1"/>
              <a:t>View</a:t>
            </a:r>
            <a:endParaRPr lang="cs-CZ" b="1" dirty="0"/>
          </a:p>
        </p:txBody>
      </p:sp>
      <p:sp>
        <p:nvSpPr>
          <p:cNvPr id="12" name="Šipka doleva 11"/>
          <p:cNvSpPr/>
          <p:nvPr/>
        </p:nvSpPr>
        <p:spPr>
          <a:xfrm>
            <a:off x="5773057" y="2805011"/>
            <a:ext cx="1135743" cy="55199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3" name="Šipka doleva 12"/>
          <p:cNvSpPr/>
          <p:nvPr/>
        </p:nvSpPr>
        <p:spPr>
          <a:xfrm rot="16200000">
            <a:off x="7613053" y="3465823"/>
            <a:ext cx="702415" cy="55199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4" name="Obdélník 13"/>
          <p:cNvSpPr/>
          <p:nvPr/>
        </p:nvSpPr>
        <p:spPr>
          <a:xfrm>
            <a:off x="6569790" y="4134901"/>
            <a:ext cx="2399846" cy="638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2800" b="1" dirty="0" err="1"/>
              <a:t>BusinessLayer</a:t>
            </a:r>
            <a:endParaRPr lang="cs-CZ" b="1" dirty="0"/>
          </a:p>
        </p:txBody>
      </p:sp>
    </p:spTree>
    <p:extLst>
      <p:ext uri="{BB962C8B-B14F-4D97-AF65-F5344CB8AC3E}">
        <p14:creationId xmlns:p14="http://schemas.microsoft.com/office/powerpoint/2010/main" val="403975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4">
                                            <p:txEl>
                                              <p:pRg st="8" end="8"/>
                                            </p:txEl>
                                          </p:spTgt>
                                        </p:tgtEl>
                                        <p:attrNameLst>
                                          <p:attrName>style.visibility</p:attrName>
                                        </p:attrNameLst>
                                      </p:cBhvr>
                                      <p:to>
                                        <p:strVal val="visible"/>
                                      </p:to>
                                    </p:set>
                                    <p:animEffect transition="in" filter="fade">
                                      <p:cBhvr>
                                        <p:cTn id="44" dur="500"/>
                                        <p:tgtEl>
                                          <p:spTgt spid="4">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500"/>
                                        <p:tgtEl>
                                          <p:spTgt spid="1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500"/>
                                        <p:tgtEl>
                                          <p:spTgt spid="13"/>
                                        </p:tgtEl>
                                      </p:cBhvr>
                                    </p:animEffect>
                                  </p:childTnLst>
                                </p:cTn>
                              </p:par>
                            </p:childTnLst>
                          </p:cTn>
                        </p:par>
                        <p:par>
                          <p:cTn id="65" fill="hold">
                            <p:stCondLst>
                              <p:cond delay="500"/>
                            </p:stCondLst>
                            <p:childTnLst>
                              <p:par>
                                <p:cTn id="66" presetID="10" presetClass="entr" presetSubtype="0" fill="hold" grpId="0" nodeType="after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fade">
                                      <p:cBhvr>
                                        <p:cTn id="6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8" grpId="0" animBg="1"/>
      <p:bldP spid="9" grpId="0" animBg="1"/>
      <p:bldP spid="6" grpId="0" animBg="1"/>
      <p:bldP spid="12" grpId="0" animBg="1"/>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Šipka doleva 62"/>
          <p:cNvSpPr/>
          <p:nvPr/>
        </p:nvSpPr>
        <p:spPr>
          <a:xfrm rot="2700000">
            <a:off x="2710321" y="1936765"/>
            <a:ext cx="1394954" cy="55199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4" name="TextovéPole 13"/>
          <p:cNvSpPr txBox="1"/>
          <p:nvPr/>
        </p:nvSpPr>
        <p:spPr>
          <a:xfrm>
            <a:off x="787556" y="2302496"/>
            <a:ext cx="184731" cy="369332"/>
          </a:xfrm>
          <a:prstGeom prst="rect">
            <a:avLst/>
          </a:prstGeom>
          <a:noFill/>
        </p:spPr>
        <p:txBody>
          <a:bodyPr wrap="none" rtlCol="0">
            <a:spAutoFit/>
          </a:bodyPr>
          <a:lstStyle/>
          <a:p>
            <a:endParaRPr lang="cs-CZ" dirty="0"/>
          </a:p>
        </p:txBody>
      </p:sp>
      <p:sp>
        <p:nvSpPr>
          <p:cNvPr id="15" name="Obdélník 14"/>
          <p:cNvSpPr/>
          <p:nvPr/>
        </p:nvSpPr>
        <p:spPr>
          <a:xfrm>
            <a:off x="83613" y="2619918"/>
            <a:ext cx="1600200" cy="638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2800" b="1" dirty="0"/>
              <a:t>Model</a:t>
            </a:r>
            <a:endParaRPr lang="cs-CZ" b="1" dirty="0"/>
          </a:p>
        </p:txBody>
      </p:sp>
      <p:sp>
        <p:nvSpPr>
          <p:cNvPr id="16" name="Šipka doleva 15"/>
          <p:cNvSpPr/>
          <p:nvPr/>
        </p:nvSpPr>
        <p:spPr>
          <a:xfrm rot="18900000">
            <a:off x="535605" y="1742301"/>
            <a:ext cx="1580351" cy="55199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7" name="Obdélník 16"/>
          <p:cNvSpPr/>
          <p:nvPr/>
        </p:nvSpPr>
        <p:spPr>
          <a:xfrm>
            <a:off x="2749960" y="2621808"/>
            <a:ext cx="1675492" cy="638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2800" b="1" dirty="0" err="1"/>
              <a:t>Controller</a:t>
            </a:r>
            <a:endParaRPr lang="cs-CZ" b="1" dirty="0"/>
          </a:p>
        </p:txBody>
      </p:sp>
      <p:sp>
        <p:nvSpPr>
          <p:cNvPr id="20" name="Šipka doleva 19"/>
          <p:cNvSpPr/>
          <p:nvPr/>
        </p:nvSpPr>
        <p:spPr>
          <a:xfrm>
            <a:off x="1683813" y="2656296"/>
            <a:ext cx="1065047" cy="55199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cxnSp>
        <p:nvCxnSpPr>
          <p:cNvPr id="24" name="Přímá spojnice 23"/>
          <p:cNvCxnSpPr/>
          <p:nvPr/>
        </p:nvCxnSpPr>
        <p:spPr>
          <a:xfrm>
            <a:off x="4556578" y="365127"/>
            <a:ext cx="0" cy="5134336"/>
          </a:xfrm>
          <a:prstGeom prst="line">
            <a:avLst/>
          </a:prstGeom>
          <a:ln>
            <a:solidFill>
              <a:srgbClr val="C60002"/>
            </a:solidFill>
          </a:ln>
        </p:spPr>
        <p:style>
          <a:lnRef idx="1">
            <a:schemeClr val="accent1"/>
          </a:lnRef>
          <a:fillRef idx="0">
            <a:schemeClr val="accent1"/>
          </a:fillRef>
          <a:effectRef idx="0">
            <a:schemeClr val="accent1"/>
          </a:effectRef>
          <a:fontRef idx="minor">
            <a:schemeClr val="tx1"/>
          </a:fontRef>
        </p:style>
      </p:cxnSp>
      <p:sp>
        <p:nvSpPr>
          <p:cNvPr id="49" name="TextovéPole 48"/>
          <p:cNvSpPr txBox="1"/>
          <p:nvPr/>
        </p:nvSpPr>
        <p:spPr>
          <a:xfrm>
            <a:off x="5400065" y="2302496"/>
            <a:ext cx="184731" cy="369332"/>
          </a:xfrm>
          <a:prstGeom prst="rect">
            <a:avLst/>
          </a:prstGeom>
          <a:noFill/>
        </p:spPr>
        <p:txBody>
          <a:bodyPr wrap="none" rtlCol="0">
            <a:spAutoFit/>
          </a:bodyPr>
          <a:lstStyle/>
          <a:p>
            <a:endParaRPr lang="cs-CZ" dirty="0"/>
          </a:p>
        </p:txBody>
      </p:sp>
      <p:sp>
        <p:nvSpPr>
          <p:cNvPr id="50" name="Obdélník 49"/>
          <p:cNvSpPr/>
          <p:nvPr/>
        </p:nvSpPr>
        <p:spPr>
          <a:xfrm>
            <a:off x="7432672" y="2621809"/>
            <a:ext cx="1600200" cy="638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2800" b="1" dirty="0"/>
              <a:t>Model</a:t>
            </a:r>
            <a:endParaRPr lang="cs-CZ" b="1" dirty="0"/>
          </a:p>
        </p:txBody>
      </p:sp>
      <p:sp>
        <p:nvSpPr>
          <p:cNvPr id="52" name="Obdélník 51"/>
          <p:cNvSpPr/>
          <p:nvPr/>
        </p:nvSpPr>
        <p:spPr>
          <a:xfrm>
            <a:off x="7120940" y="1032036"/>
            <a:ext cx="1911932" cy="638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t>ViewModel</a:t>
            </a:r>
            <a:endParaRPr lang="cs-CZ" b="1" dirty="0"/>
          </a:p>
        </p:txBody>
      </p:sp>
      <p:sp>
        <p:nvSpPr>
          <p:cNvPr id="53" name="Obdélník 52"/>
          <p:cNvSpPr/>
          <p:nvPr/>
        </p:nvSpPr>
        <p:spPr>
          <a:xfrm>
            <a:off x="4668551" y="1032036"/>
            <a:ext cx="1672772" cy="638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2800" b="1" dirty="0" err="1"/>
              <a:t>View</a:t>
            </a:r>
            <a:endParaRPr lang="cs-CZ" b="1" dirty="0"/>
          </a:p>
        </p:txBody>
      </p:sp>
      <p:sp>
        <p:nvSpPr>
          <p:cNvPr id="55" name="Šipka doleva 54"/>
          <p:cNvSpPr/>
          <p:nvPr/>
        </p:nvSpPr>
        <p:spPr>
          <a:xfrm rot="10800000">
            <a:off x="6388823" y="1069389"/>
            <a:ext cx="685075" cy="55199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p>
        </p:txBody>
      </p:sp>
      <p:sp>
        <p:nvSpPr>
          <p:cNvPr id="56" name="Šipka doleva 55"/>
          <p:cNvSpPr/>
          <p:nvPr/>
        </p:nvSpPr>
        <p:spPr>
          <a:xfrm rot="16200000">
            <a:off x="7796079" y="1877285"/>
            <a:ext cx="873388" cy="55199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57" name="Title 1"/>
          <p:cNvSpPr txBox="1">
            <a:spLocks/>
          </p:cNvSpPr>
          <p:nvPr/>
        </p:nvSpPr>
        <p:spPr>
          <a:xfrm>
            <a:off x="4556578" y="364494"/>
            <a:ext cx="4481383" cy="66754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MVVM</a:t>
            </a:r>
            <a:endParaRPr lang="cs-CZ" b="1" dirty="0"/>
          </a:p>
        </p:txBody>
      </p:sp>
      <p:sp>
        <p:nvSpPr>
          <p:cNvPr id="61" name="Zahnutá šipka doleva 60"/>
          <p:cNvSpPr/>
          <p:nvPr/>
        </p:nvSpPr>
        <p:spPr>
          <a:xfrm rot="5400000">
            <a:off x="6337954" y="755987"/>
            <a:ext cx="572756" cy="2448535"/>
          </a:xfrm>
          <a:prstGeom prst="curved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solidFill>
                <a:schemeClr val="tx1"/>
              </a:solidFill>
            </a:endParaRPr>
          </a:p>
        </p:txBody>
      </p:sp>
      <p:sp>
        <p:nvSpPr>
          <p:cNvPr id="62" name="TextovéPole 61"/>
          <p:cNvSpPr txBox="1"/>
          <p:nvPr/>
        </p:nvSpPr>
        <p:spPr>
          <a:xfrm>
            <a:off x="5584796" y="2220647"/>
            <a:ext cx="2102307" cy="369332"/>
          </a:xfrm>
          <a:prstGeom prst="rect">
            <a:avLst/>
          </a:prstGeom>
          <a:noFill/>
        </p:spPr>
        <p:txBody>
          <a:bodyPr wrap="none" rtlCol="0">
            <a:spAutoFit/>
          </a:bodyPr>
          <a:lstStyle/>
          <a:p>
            <a:r>
              <a:rPr lang="en-US" dirty="0"/>
              <a:t>Change notifications</a:t>
            </a:r>
            <a:endParaRPr lang="cs-CZ" dirty="0"/>
          </a:p>
        </p:txBody>
      </p:sp>
      <p:sp>
        <p:nvSpPr>
          <p:cNvPr id="64" name="Content Placeholder 2"/>
          <p:cNvSpPr txBox="1">
            <a:spLocks/>
          </p:cNvSpPr>
          <p:nvPr/>
        </p:nvSpPr>
        <p:spPr>
          <a:xfrm>
            <a:off x="83613" y="3434125"/>
            <a:ext cx="4341839" cy="23319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ctr">
              <a:buNone/>
            </a:pPr>
            <a:r>
              <a:rPr lang="en-US" sz="1400" b="1" dirty="0"/>
              <a:t>Controller</a:t>
            </a:r>
            <a:endParaRPr lang="cs-CZ" sz="1400" b="1" dirty="0"/>
          </a:p>
          <a:p>
            <a:pPr marL="342900" indent="-342900" fontAlgn="ctr">
              <a:buFont typeface="+mj-lt"/>
              <a:buAutoNum type="arabicPeriod"/>
            </a:pPr>
            <a:r>
              <a:rPr lang="en-US" sz="1400" dirty="0"/>
              <a:t>Pro </a:t>
            </a:r>
            <a:r>
              <a:rPr lang="en-US" sz="1400" dirty="0" err="1"/>
              <a:t>každý</a:t>
            </a:r>
            <a:r>
              <a:rPr lang="en-US" sz="1400" dirty="0"/>
              <a:t> request </a:t>
            </a:r>
            <a:r>
              <a:rPr lang="en-US" sz="1400" dirty="0" err="1"/>
              <a:t>může</a:t>
            </a:r>
            <a:r>
              <a:rPr lang="en-US" sz="1400" dirty="0"/>
              <a:t> </a:t>
            </a:r>
            <a:r>
              <a:rPr lang="en-US" sz="1400" dirty="0" err="1"/>
              <a:t>být</a:t>
            </a:r>
            <a:r>
              <a:rPr lang="en-US" sz="1400" dirty="0"/>
              <a:t> </a:t>
            </a:r>
            <a:r>
              <a:rPr lang="en-US" sz="1400" dirty="0" err="1"/>
              <a:t>použit</a:t>
            </a:r>
            <a:r>
              <a:rPr lang="en-US" sz="1400" dirty="0"/>
              <a:t> </a:t>
            </a:r>
            <a:r>
              <a:rPr lang="en-US" sz="1400" dirty="0" err="1"/>
              <a:t>nový</a:t>
            </a:r>
            <a:r>
              <a:rPr lang="en-US" sz="1400" dirty="0"/>
              <a:t> controller</a:t>
            </a:r>
          </a:p>
          <a:p>
            <a:pPr marL="342900" indent="-342900" fontAlgn="ctr">
              <a:buFont typeface="+mj-lt"/>
              <a:buAutoNum type="arabicPeriod"/>
            </a:pPr>
            <a:r>
              <a:rPr lang="en-US" sz="1400" dirty="0"/>
              <a:t>Stará se o </a:t>
            </a:r>
            <a:r>
              <a:rPr lang="en-US" sz="1400" dirty="0" err="1"/>
              <a:t>vytvoření</a:t>
            </a:r>
            <a:r>
              <a:rPr lang="en-US" sz="1400" dirty="0"/>
              <a:t> view </a:t>
            </a:r>
            <a:r>
              <a:rPr lang="en-US" sz="1400" dirty="0" err="1"/>
              <a:t>nebo</a:t>
            </a:r>
            <a:r>
              <a:rPr lang="en-US" sz="1400" dirty="0"/>
              <a:t> </a:t>
            </a:r>
            <a:r>
              <a:rPr lang="en-US" sz="1400" dirty="0" err="1"/>
              <a:t>ovládá</a:t>
            </a:r>
            <a:r>
              <a:rPr lang="en-US" sz="1400" dirty="0"/>
              <a:t> </a:t>
            </a:r>
            <a:r>
              <a:rPr lang="en-US" sz="1400" dirty="0" err="1"/>
              <a:t>již</a:t>
            </a:r>
            <a:r>
              <a:rPr lang="en-US" sz="1400" dirty="0"/>
              <a:t> </a:t>
            </a:r>
            <a:r>
              <a:rPr lang="en-US" sz="1400" dirty="0" err="1"/>
              <a:t>existující</a:t>
            </a:r>
            <a:endParaRPr lang="en-US" sz="1400" dirty="0"/>
          </a:p>
          <a:p>
            <a:pPr marL="342900" indent="-342900" fontAlgn="ctr">
              <a:buFont typeface="+mj-lt"/>
              <a:buAutoNum type="arabicPeriod"/>
            </a:pPr>
            <a:r>
              <a:rPr lang="en-US" sz="1400" dirty="0"/>
              <a:t>Controller </a:t>
            </a:r>
            <a:r>
              <a:rPr lang="en-US" sz="1400" dirty="0" err="1"/>
              <a:t>předá</a:t>
            </a:r>
            <a:r>
              <a:rPr lang="en-US" sz="1400" dirty="0"/>
              <a:t> View model</a:t>
            </a:r>
          </a:p>
          <a:p>
            <a:pPr marL="342900" indent="-342900" fontAlgn="ctr">
              <a:buFont typeface="+mj-lt"/>
              <a:buAutoNum type="arabicPeriod"/>
            </a:pPr>
            <a:endParaRPr lang="en-US" sz="1400" dirty="0"/>
          </a:p>
          <a:p>
            <a:pPr marL="342900" indent="-342900" fontAlgn="ctr">
              <a:buFont typeface="+mj-lt"/>
              <a:buAutoNum type="arabicPeriod"/>
            </a:pPr>
            <a:endParaRPr lang="cs-CZ" sz="1400" dirty="0"/>
          </a:p>
          <a:p>
            <a:pPr fontAlgn="ctr"/>
            <a:endParaRPr lang="cs-CZ" dirty="0"/>
          </a:p>
        </p:txBody>
      </p:sp>
      <p:sp>
        <p:nvSpPr>
          <p:cNvPr id="65" name="Content Placeholder 2"/>
          <p:cNvSpPr txBox="1">
            <a:spLocks/>
          </p:cNvSpPr>
          <p:nvPr/>
        </p:nvSpPr>
        <p:spPr>
          <a:xfrm>
            <a:off x="4668551" y="3434125"/>
            <a:ext cx="4341839" cy="23319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ctr">
              <a:buNone/>
            </a:pPr>
            <a:r>
              <a:rPr lang="en-US" sz="1400" b="1" dirty="0" err="1"/>
              <a:t>ViewModel</a:t>
            </a:r>
            <a:endParaRPr lang="cs-CZ" sz="1400" b="1" dirty="0"/>
          </a:p>
          <a:p>
            <a:pPr marL="342900" indent="-342900" fontAlgn="ctr">
              <a:buFont typeface="+mj-lt"/>
              <a:buAutoNum type="arabicPeriod"/>
            </a:pPr>
            <a:r>
              <a:rPr lang="en-US" sz="1400" dirty="0" err="1"/>
              <a:t>Žije</a:t>
            </a:r>
            <a:r>
              <a:rPr lang="en-US" sz="1400" dirty="0"/>
              <a:t> </a:t>
            </a:r>
            <a:r>
              <a:rPr lang="en-US" sz="1400" dirty="0" err="1"/>
              <a:t>po</a:t>
            </a:r>
            <a:r>
              <a:rPr lang="en-US" sz="1400" dirty="0"/>
              <a:t> </a:t>
            </a:r>
            <a:r>
              <a:rPr lang="en-US" sz="1400" dirty="0" err="1"/>
              <a:t>celou</a:t>
            </a:r>
            <a:r>
              <a:rPr lang="en-US" sz="1400" dirty="0"/>
              <a:t> </a:t>
            </a:r>
            <a:r>
              <a:rPr lang="en-US" sz="1400" dirty="0" err="1"/>
              <a:t>dobu</a:t>
            </a:r>
            <a:r>
              <a:rPr lang="en-US" sz="1400" dirty="0"/>
              <a:t> View</a:t>
            </a:r>
          </a:p>
          <a:p>
            <a:pPr marL="342900" indent="-342900" fontAlgn="ctr">
              <a:buFont typeface="+mj-lt"/>
              <a:buAutoNum type="arabicPeriod"/>
            </a:pPr>
            <a:r>
              <a:rPr lang="en-US" sz="1400" dirty="0" err="1"/>
              <a:t>Nemá</a:t>
            </a:r>
            <a:r>
              <a:rPr lang="en-US" sz="1400" dirty="0"/>
              <a:t> </a:t>
            </a:r>
            <a:r>
              <a:rPr lang="en-US" sz="1400" dirty="0" err="1"/>
              <a:t>referenci</a:t>
            </a:r>
            <a:r>
              <a:rPr lang="en-US" sz="1400" dirty="0"/>
              <a:t> </a:t>
            </a:r>
            <a:r>
              <a:rPr lang="en-US" sz="1400" dirty="0" err="1"/>
              <a:t>na</a:t>
            </a:r>
            <a:r>
              <a:rPr lang="en-US" sz="1400" dirty="0"/>
              <a:t> View</a:t>
            </a:r>
          </a:p>
          <a:p>
            <a:pPr marL="342900" indent="-342900" fontAlgn="ctr">
              <a:buFont typeface="+mj-lt"/>
              <a:buAutoNum type="arabicPeriod"/>
            </a:pPr>
            <a:r>
              <a:rPr lang="en-US" sz="1400" dirty="0" err="1"/>
              <a:t>Drží</a:t>
            </a:r>
            <a:r>
              <a:rPr lang="en-US" sz="1400" dirty="0"/>
              <a:t> </a:t>
            </a:r>
            <a:r>
              <a:rPr lang="en-US" sz="1400" dirty="0" err="1"/>
              <a:t>kontext</a:t>
            </a:r>
            <a:r>
              <a:rPr lang="en-US" sz="1400" dirty="0"/>
              <a:t> </a:t>
            </a:r>
            <a:r>
              <a:rPr lang="en-US" sz="1400" dirty="0" err="1"/>
              <a:t>obrazovky</a:t>
            </a:r>
            <a:endParaRPr lang="en-US" sz="1400" dirty="0"/>
          </a:p>
          <a:p>
            <a:pPr marL="342900" indent="-342900" fontAlgn="ctr">
              <a:buFont typeface="+mj-lt"/>
              <a:buAutoNum type="arabicPeriod"/>
            </a:pPr>
            <a:r>
              <a:rPr lang="en-US" sz="1400" dirty="0"/>
              <a:t>View </a:t>
            </a:r>
            <a:r>
              <a:rPr lang="en-US" sz="1400" dirty="0" err="1"/>
              <a:t>přijmá</a:t>
            </a:r>
            <a:r>
              <a:rPr lang="en-US" sz="1400" dirty="0"/>
              <a:t> </a:t>
            </a:r>
            <a:r>
              <a:rPr lang="en-US" sz="1400" dirty="0" err="1"/>
              <a:t>notifikace</a:t>
            </a:r>
            <a:r>
              <a:rPr lang="en-US" sz="1400" dirty="0"/>
              <a:t> </a:t>
            </a:r>
            <a:r>
              <a:rPr lang="en-US" sz="1400" dirty="0" err="1"/>
              <a:t>ViewModelu</a:t>
            </a:r>
            <a:endParaRPr lang="cs-CZ" sz="1400" dirty="0"/>
          </a:p>
          <a:p>
            <a:pPr fontAlgn="ctr"/>
            <a:endParaRPr lang="cs-CZ" dirty="0"/>
          </a:p>
        </p:txBody>
      </p:sp>
      <p:sp>
        <p:nvSpPr>
          <p:cNvPr id="67" name="Obdélník 66"/>
          <p:cNvSpPr/>
          <p:nvPr/>
        </p:nvSpPr>
        <p:spPr>
          <a:xfrm>
            <a:off x="1418146" y="1032036"/>
            <a:ext cx="1672772" cy="638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2800" b="1" dirty="0" err="1"/>
              <a:t>View</a:t>
            </a:r>
            <a:endParaRPr lang="cs-CZ" b="1" dirty="0"/>
          </a:p>
        </p:txBody>
      </p:sp>
      <p:sp>
        <p:nvSpPr>
          <p:cNvPr id="69" name="Title 1"/>
          <p:cNvSpPr>
            <a:spLocks noGrp="1"/>
          </p:cNvSpPr>
          <p:nvPr>
            <p:ph type="title"/>
          </p:nvPr>
        </p:nvSpPr>
        <p:spPr>
          <a:xfrm>
            <a:off x="61399" y="365127"/>
            <a:ext cx="4495180" cy="667542"/>
          </a:xfrm>
        </p:spPr>
        <p:txBody>
          <a:bodyPr>
            <a:noAutofit/>
          </a:bodyPr>
          <a:lstStyle/>
          <a:p>
            <a:pPr algn="ctr"/>
            <a:r>
              <a:rPr lang="en-US" sz="4300" b="1" dirty="0"/>
              <a:t>MVC</a:t>
            </a:r>
            <a:endParaRPr lang="cs-CZ" sz="4300" b="1" dirty="0"/>
          </a:p>
        </p:txBody>
      </p:sp>
    </p:spTree>
    <p:extLst>
      <p:ext uri="{BB962C8B-B14F-4D97-AF65-F5344CB8AC3E}">
        <p14:creationId xmlns:p14="http://schemas.microsoft.com/office/powerpoint/2010/main" val="276275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fade">
                                      <p:cBhvr>
                                        <p:cTn id="10"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p:cNvSpPr txBox="1">
            <a:spLocks/>
          </p:cNvSpPr>
          <p:nvPr/>
        </p:nvSpPr>
        <p:spPr>
          <a:xfrm>
            <a:off x="628649" y="3023784"/>
            <a:ext cx="3874889" cy="233198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ctr">
              <a:buNone/>
            </a:pPr>
            <a:r>
              <a:rPr lang="cs-CZ" sz="1400" b="1" dirty="0" err="1"/>
              <a:t>Life</a:t>
            </a:r>
            <a:r>
              <a:rPr lang="cs-CZ" sz="1400" b="1" dirty="0"/>
              <a:t> </a:t>
            </a:r>
            <a:r>
              <a:rPr lang="cs-CZ" sz="1400" b="1" dirty="0" err="1"/>
              <a:t>cycle</a:t>
            </a:r>
            <a:endParaRPr lang="cs-CZ" sz="1400" b="1" dirty="0"/>
          </a:p>
          <a:p>
            <a:pPr marL="342900" indent="-342900" fontAlgn="ctr">
              <a:buFont typeface="+mj-lt"/>
              <a:buAutoNum type="arabicPeriod"/>
            </a:pPr>
            <a:r>
              <a:rPr lang="cs-CZ" sz="1400" dirty="0"/>
              <a:t>Uživatel interaguje s UI </a:t>
            </a:r>
          </a:p>
          <a:p>
            <a:pPr marL="342900" indent="-342900" fontAlgn="ctr">
              <a:buFont typeface="+mj-lt"/>
              <a:buAutoNum type="arabicPeriod"/>
            </a:pPr>
            <a:r>
              <a:rPr lang="cs-CZ" sz="1400" dirty="0"/>
              <a:t>Je </a:t>
            </a:r>
            <a:r>
              <a:rPr lang="en-US" sz="1400" dirty="0" err="1"/>
              <a:t>vytvořen</a:t>
            </a:r>
            <a:r>
              <a:rPr lang="en-US" sz="1400" dirty="0"/>
              <a:t> </a:t>
            </a:r>
            <a:r>
              <a:rPr lang="en-US" sz="1400" dirty="0" err="1"/>
              <a:t>nový</a:t>
            </a:r>
            <a:r>
              <a:rPr lang="en-US" sz="1400" dirty="0"/>
              <a:t> </a:t>
            </a:r>
            <a:r>
              <a:rPr lang="cs-CZ" sz="1400" dirty="0" err="1"/>
              <a:t>controller</a:t>
            </a:r>
            <a:r>
              <a:rPr lang="en-US" sz="1400" dirty="0"/>
              <a:t> </a:t>
            </a:r>
          </a:p>
          <a:p>
            <a:pPr marL="342900" indent="-342900" fontAlgn="ctr">
              <a:buFont typeface="+mj-lt"/>
              <a:buAutoNum type="arabicPeriod"/>
            </a:pPr>
            <a:r>
              <a:rPr lang="en-US" sz="1400" dirty="0"/>
              <a:t>Je </a:t>
            </a:r>
            <a:r>
              <a:rPr lang="en-US" sz="1400" dirty="0" err="1"/>
              <a:t>zavolána</a:t>
            </a:r>
            <a:r>
              <a:rPr lang="en-US" sz="1400" dirty="0"/>
              <a:t> </a:t>
            </a:r>
            <a:r>
              <a:rPr lang="en-US" sz="1400" dirty="0" err="1"/>
              <a:t>příslušná</a:t>
            </a:r>
            <a:r>
              <a:rPr lang="en-US" sz="1400" dirty="0"/>
              <a:t> </a:t>
            </a:r>
            <a:r>
              <a:rPr lang="en-US" sz="1400" dirty="0" err="1"/>
              <a:t>metoda</a:t>
            </a:r>
            <a:r>
              <a:rPr lang="en-US" sz="1400" dirty="0"/>
              <a:t> </a:t>
            </a:r>
            <a:r>
              <a:rPr lang="en-US" sz="1400" dirty="0" err="1"/>
              <a:t>na</a:t>
            </a:r>
            <a:r>
              <a:rPr lang="en-US" sz="1400" dirty="0"/>
              <a:t> controller</a:t>
            </a:r>
          </a:p>
          <a:p>
            <a:pPr marL="342900" indent="-342900" fontAlgn="ctr">
              <a:buFont typeface="+mj-lt"/>
              <a:buAutoNum type="arabicPeriod"/>
            </a:pPr>
            <a:r>
              <a:rPr lang="en-US" sz="1400" dirty="0"/>
              <a:t>Controller </a:t>
            </a:r>
            <a:r>
              <a:rPr lang="en-US" sz="1400" dirty="0" err="1"/>
              <a:t>získá</a:t>
            </a:r>
            <a:r>
              <a:rPr lang="en-US" sz="1400" dirty="0"/>
              <a:t> </a:t>
            </a:r>
            <a:r>
              <a:rPr lang="en-US" sz="1400" dirty="0" err="1"/>
              <a:t>veškerá</a:t>
            </a:r>
            <a:r>
              <a:rPr lang="en-US" sz="1400" dirty="0"/>
              <a:t> </a:t>
            </a:r>
            <a:r>
              <a:rPr lang="en-US" sz="1400" dirty="0" err="1"/>
              <a:t>potřebná</a:t>
            </a:r>
            <a:r>
              <a:rPr lang="en-US" sz="1400" dirty="0"/>
              <a:t> data pro </a:t>
            </a:r>
            <a:r>
              <a:rPr lang="en-US" sz="1400" dirty="0" err="1"/>
              <a:t>nové</a:t>
            </a:r>
            <a:r>
              <a:rPr lang="en-US" sz="1400" dirty="0"/>
              <a:t> view</a:t>
            </a:r>
          </a:p>
          <a:p>
            <a:pPr marL="342900" indent="-342900" fontAlgn="ctr">
              <a:buFont typeface="+mj-lt"/>
              <a:buAutoNum type="arabicPeriod"/>
            </a:pPr>
            <a:r>
              <a:rPr lang="en-US" sz="1400" dirty="0"/>
              <a:t>Controller </a:t>
            </a:r>
            <a:r>
              <a:rPr lang="en-US" sz="1400" dirty="0" err="1"/>
              <a:t>vytvoří</a:t>
            </a:r>
            <a:r>
              <a:rPr lang="en-US" sz="1400" dirty="0"/>
              <a:t> </a:t>
            </a:r>
            <a:r>
              <a:rPr lang="en-US" sz="1400" dirty="0" err="1"/>
              <a:t>nové</a:t>
            </a:r>
            <a:r>
              <a:rPr lang="en-US" sz="1400" dirty="0"/>
              <a:t> View, </a:t>
            </a:r>
            <a:r>
              <a:rPr lang="en-US" sz="1400" dirty="0" err="1"/>
              <a:t>předá</a:t>
            </a:r>
            <a:r>
              <a:rPr lang="en-US" sz="1400" dirty="0"/>
              <a:t> mu data (model) a </a:t>
            </a:r>
            <a:r>
              <a:rPr lang="en-US" sz="1400" dirty="0" err="1"/>
              <a:t>sám</a:t>
            </a:r>
            <a:r>
              <a:rPr lang="en-US" sz="1400" dirty="0"/>
              <a:t> </a:t>
            </a:r>
            <a:r>
              <a:rPr lang="en-US" sz="1400" dirty="0" err="1"/>
              <a:t>zaniká</a:t>
            </a:r>
            <a:endParaRPr lang="en-US" sz="1400" dirty="0"/>
          </a:p>
          <a:p>
            <a:pPr marL="342900" indent="-342900" fontAlgn="ctr">
              <a:buFont typeface="+mj-lt"/>
              <a:buAutoNum type="arabicPeriod"/>
            </a:pPr>
            <a:r>
              <a:rPr lang="cs-CZ" sz="1400" dirty="0"/>
              <a:t>Uživatel vidí nové </a:t>
            </a:r>
            <a:r>
              <a:rPr lang="cs-CZ" sz="1400" dirty="0" err="1"/>
              <a:t>view</a:t>
            </a:r>
            <a:endParaRPr lang="cs-CZ" sz="1400" dirty="0"/>
          </a:p>
          <a:p>
            <a:pPr fontAlgn="ctr"/>
            <a:endParaRPr lang="cs-CZ" dirty="0"/>
          </a:p>
        </p:txBody>
      </p:sp>
      <p:sp>
        <p:nvSpPr>
          <p:cNvPr id="23" name="Zahnutá šipka doleva 22"/>
          <p:cNvSpPr/>
          <p:nvPr/>
        </p:nvSpPr>
        <p:spPr>
          <a:xfrm rot="10800000">
            <a:off x="61399" y="3561343"/>
            <a:ext cx="572756" cy="168770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solidFill>
                <a:schemeClr val="tx1"/>
              </a:solidFill>
            </a:endParaRPr>
          </a:p>
        </p:txBody>
      </p:sp>
      <p:cxnSp>
        <p:nvCxnSpPr>
          <p:cNvPr id="24" name="Přímá spojnice 23"/>
          <p:cNvCxnSpPr/>
          <p:nvPr/>
        </p:nvCxnSpPr>
        <p:spPr>
          <a:xfrm>
            <a:off x="4556578" y="365127"/>
            <a:ext cx="0" cy="5134336"/>
          </a:xfrm>
          <a:prstGeom prst="line">
            <a:avLst/>
          </a:prstGeom>
          <a:ln>
            <a:solidFill>
              <a:srgbClr val="C60002"/>
            </a:solidFill>
          </a:ln>
        </p:spPr>
        <p:style>
          <a:lnRef idx="1">
            <a:schemeClr val="accent1"/>
          </a:lnRef>
          <a:fillRef idx="0">
            <a:schemeClr val="accent1"/>
          </a:fillRef>
          <a:effectRef idx="0">
            <a:schemeClr val="accent1"/>
          </a:effectRef>
          <a:fontRef idx="minor">
            <a:schemeClr val="tx1"/>
          </a:fontRef>
        </p:style>
      </p:cxnSp>
      <p:sp>
        <p:nvSpPr>
          <p:cNvPr id="59" name="Content Placeholder 2"/>
          <p:cNvSpPr txBox="1">
            <a:spLocks/>
          </p:cNvSpPr>
          <p:nvPr/>
        </p:nvSpPr>
        <p:spPr>
          <a:xfrm>
            <a:off x="5289568" y="3023783"/>
            <a:ext cx="3305792" cy="235379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ctr">
              <a:buNone/>
            </a:pPr>
            <a:r>
              <a:rPr lang="cs-CZ" sz="1400" b="1" dirty="0" err="1"/>
              <a:t>Life</a:t>
            </a:r>
            <a:r>
              <a:rPr lang="cs-CZ" sz="1400" b="1" dirty="0"/>
              <a:t> </a:t>
            </a:r>
            <a:r>
              <a:rPr lang="cs-CZ" sz="1400" b="1" dirty="0" err="1"/>
              <a:t>cycle</a:t>
            </a:r>
            <a:endParaRPr lang="cs-CZ" sz="1400" b="1" dirty="0"/>
          </a:p>
          <a:p>
            <a:pPr marL="342900" indent="-342900" fontAlgn="ctr">
              <a:buFont typeface="+mj-lt"/>
              <a:buAutoNum type="arabicPeriod"/>
            </a:pPr>
            <a:r>
              <a:rPr lang="en-US" sz="1400" dirty="0"/>
              <a:t>View </a:t>
            </a:r>
            <a:r>
              <a:rPr lang="en-US" sz="1400" dirty="0" err="1"/>
              <a:t>dostává</a:t>
            </a:r>
            <a:r>
              <a:rPr lang="en-US" sz="1400" dirty="0"/>
              <a:t> </a:t>
            </a:r>
            <a:r>
              <a:rPr lang="en-US" sz="1400" dirty="0" err="1"/>
              <a:t>referenci</a:t>
            </a:r>
            <a:r>
              <a:rPr lang="en-US" sz="1400" dirty="0"/>
              <a:t> </a:t>
            </a:r>
            <a:r>
              <a:rPr lang="en-US" sz="1400" dirty="0" err="1"/>
              <a:t>na</a:t>
            </a:r>
            <a:r>
              <a:rPr lang="en-US" sz="1400" dirty="0"/>
              <a:t> </a:t>
            </a:r>
            <a:r>
              <a:rPr lang="en-US" sz="1400" dirty="0" err="1"/>
              <a:t>ViewModel</a:t>
            </a:r>
            <a:r>
              <a:rPr lang="en-US" sz="1400" dirty="0"/>
              <a:t> a </a:t>
            </a:r>
            <a:r>
              <a:rPr lang="en-US" sz="1400" dirty="0" err="1"/>
              <a:t>využívá</a:t>
            </a:r>
            <a:r>
              <a:rPr lang="en-US" sz="1400" dirty="0"/>
              <a:t> </a:t>
            </a:r>
            <a:r>
              <a:rPr lang="en-US" sz="1400" dirty="0" err="1"/>
              <a:t>jeho</a:t>
            </a:r>
            <a:r>
              <a:rPr lang="en-US" sz="1400" dirty="0"/>
              <a:t> </a:t>
            </a:r>
            <a:r>
              <a:rPr lang="en-US" sz="1400" dirty="0" err="1"/>
              <a:t>vlastnosti</a:t>
            </a:r>
            <a:r>
              <a:rPr lang="en-US" sz="1400" dirty="0"/>
              <a:t> </a:t>
            </a:r>
          </a:p>
          <a:p>
            <a:pPr lvl="1" fontAlgn="ctr"/>
            <a:r>
              <a:rPr lang="en-US" sz="1000" dirty="0" err="1"/>
              <a:t>Například</a:t>
            </a:r>
            <a:r>
              <a:rPr lang="en-US" sz="1000" dirty="0"/>
              <a:t> pro </a:t>
            </a:r>
            <a:r>
              <a:rPr lang="en-US" sz="1000" dirty="0" err="1"/>
              <a:t>vykreslení</a:t>
            </a:r>
            <a:r>
              <a:rPr lang="en-US" sz="1000" dirty="0"/>
              <a:t>. </a:t>
            </a:r>
          </a:p>
          <a:p>
            <a:pPr marL="342900" indent="-342900" fontAlgn="ctr">
              <a:buFont typeface="+mj-lt"/>
              <a:buAutoNum type="arabicPeriod"/>
            </a:pPr>
            <a:r>
              <a:rPr lang="cs-CZ" sz="1400" dirty="0"/>
              <a:t>Uživatel interaguje s UI </a:t>
            </a:r>
            <a:endParaRPr lang="en-US" sz="1400" dirty="0"/>
          </a:p>
          <a:p>
            <a:pPr marL="342900" indent="-342900" fontAlgn="ctr">
              <a:buFont typeface="+mj-lt"/>
              <a:buAutoNum type="arabicPeriod"/>
            </a:pPr>
            <a:r>
              <a:rPr lang="en-US" sz="1400" dirty="0" err="1"/>
              <a:t>ViewModel</a:t>
            </a:r>
            <a:r>
              <a:rPr lang="en-US" sz="1400" dirty="0"/>
              <a:t> </a:t>
            </a:r>
            <a:r>
              <a:rPr lang="en-US" sz="1400" dirty="0" err="1"/>
              <a:t>obsluhuje</a:t>
            </a:r>
            <a:r>
              <a:rPr lang="en-US" sz="1400" dirty="0"/>
              <a:t> </a:t>
            </a:r>
            <a:r>
              <a:rPr lang="en-US" sz="1400" dirty="0" err="1"/>
              <a:t>žádost</a:t>
            </a:r>
            <a:r>
              <a:rPr lang="en-US" sz="1400" dirty="0"/>
              <a:t> </a:t>
            </a:r>
            <a:r>
              <a:rPr lang="en-US" sz="1400" dirty="0" err="1"/>
              <a:t>uživatele</a:t>
            </a:r>
            <a:endParaRPr lang="en-US" sz="1400" dirty="0"/>
          </a:p>
          <a:p>
            <a:pPr lvl="1" fontAlgn="ctr"/>
            <a:r>
              <a:rPr lang="en-US" sz="1000" dirty="0" err="1"/>
              <a:t>Například</a:t>
            </a:r>
            <a:r>
              <a:rPr lang="en-US" sz="1000" dirty="0"/>
              <a:t> </a:t>
            </a:r>
            <a:r>
              <a:rPr lang="en-US" sz="1000" dirty="0" err="1"/>
              <a:t>pomoc</a:t>
            </a:r>
            <a:r>
              <a:rPr lang="cs-CZ" sz="1000" dirty="0"/>
              <a:t>í</a:t>
            </a:r>
            <a:r>
              <a:rPr lang="en-US" sz="1000" dirty="0"/>
              <a:t> </a:t>
            </a:r>
            <a:r>
              <a:rPr lang="en-US" sz="1000" dirty="0" err="1"/>
              <a:t>Icommand</a:t>
            </a:r>
            <a:endParaRPr lang="cs-CZ" sz="1000" dirty="0"/>
          </a:p>
          <a:p>
            <a:pPr marL="342900" indent="-342900" fontAlgn="ctr">
              <a:buFont typeface="+mj-lt"/>
              <a:buAutoNum type="arabicPeriod"/>
            </a:pPr>
            <a:r>
              <a:rPr lang="cs-CZ" sz="1400" dirty="0"/>
              <a:t>Změní se </a:t>
            </a:r>
            <a:r>
              <a:rPr lang="cs-CZ" sz="1400" dirty="0" err="1"/>
              <a:t>vlasnosti</a:t>
            </a:r>
            <a:r>
              <a:rPr lang="cs-CZ" sz="1400" dirty="0"/>
              <a:t> </a:t>
            </a:r>
            <a:r>
              <a:rPr lang="cs-CZ" sz="1400" dirty="0" err="1"/>
              <a:t>viewmodel</a:t>
            </a:r>
            <a:endParaRPr lang="cs-CZ" sz="1400" dirty="0"/>
          </a:p>
          <a:p>
            <a:pPr marL="342900" indent="-342900" fontAlgn="ctr">
              <a:buFont typeface="+mj-lt"/>
              <a:buAutoNum type="arabicPeriod"/>
            </a:pPr>
            <a:r>
              <a:rPr lang="cs-CZ" sz="1400" dirty="0" err="1"/>
              <a:t>View</a:t>
            </a:r>
            <a:r>
              <a:rPr lang="cs-CZ" sz="1400" dirty="0"/>
              <a:t> se překresluje</a:t>
            </a:r>
            <a:endParaRPr lang="cs-CZ" sz="1000" dirty="0"/>
          </a:p>
          <a:p>
            <a:pPr marL="457200" lvl="1" indent="0" fontAlgn="ctr">
              <a:buNone/>
            </a:pPr>
            <a:endParaRPr lang="cs-CZ" sz="1000" dirty="0"/>
          </a:p>
          <a:p>
            <a:pPr lvl="1" fontAlgn="ctr"/>
            <a:endParaRPr lang="en-US" sz="1000" dirty="0"/>
          </a:p>
          <a:p>
            <a:pPr fontAlgn="ctr"/>
            <a:endParaRPr lang="cs-CZ" dirty="0"/>
          </a:p>
        </p:txBody>
      </p:sp>
      <p:sp>
        <p:nvSpPr>
          <p:cNvPr id="60" name="Zahnutá šipka doleva 59"/>
          <p:cNvSpPr/>
          <p:nvPr/>
        </p:nvSpPr>
        <p:spPr>
          <a:xfrm rot="10800000">
            <a:off x="4722317" y="3962399"/>
            <a:ext cx="572756" cy="128665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solidFill>
                <a:schemeClr val="tx1"/>
              </a:solidFill>
            </a:endParaRPr>
          </a:p>
        </p:txBody>
      </p:sp>
      <p:sp>
        <p:nvSpPr>
          <p:cNvPr id="25" name="Šipka doleva 24"/>
          <p:cNvSpPr/>
          <p:nvPr/>
        </p:nvSpPr>
        <p:spPr>
          <a:xfrm rot="2700000">
            <a:off x="2710321" y="1936765"/>
            <a:ext cx="1394954" cy="55199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6" name="Title 1"/>
          <p:cNvSpPr txBox="1">
            <a:spLocks/>
          </p:cNvSpPr>
          <p:nvPr/>
        </p:nvSpPr>
        <p:spPr>
          <a:xfrm>
            <a:off x="61399" y="365127"/>
            <a:ext cx="4495180" cy="66754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MVC</a:t>
            </a:r>
            <a:endParaRPr lang="cs-CZ" b="1" dirty="0"/>
          </a:p>
        </p:txBody>
      </p:sp>
      <p:sp>
        <p:nvSpPr>
          <p:cNvPr id="27" name="TextovéPole 26"/>
          <p:cNvSpPr txBox="1"/>
          <p:nvPr/>
        </p:nvSpPr>
        <p:spPr>
          <a:xfrm>
            <a:off x="787556" y="2302496"/>
            <a:ext cx="184731" cy="369332"/>
          </a:xfrm>
          <a:prstGeom prst="rect">
            <a:avLst/>
          </a:prstGeom>
          <a:noFill/>
        </p:spPr>
        <p:txBody>
          <a:bodyPr wrap="none" rtlCol="0">
            <a:spAutoFit/>
          </a:bodyPr>
          <a:lstStyle/>
          <a:p>
            <a:endParaRPr lang="cs-CZ" dirty="0"/>
          </a:p>
        </p:txBody>
      </p:sp>
      <p:sp>
        <p:nvSpPr>
          <p:cNvPr id="28" name="Obdélník 27"/>
          <p:cNvSpPr/>
          <p:nvPr/>
        </p:nvSpPr>
        <p:spPr>
          <a:xfrm>
            <a:off x="83613" y="2619918"/>
            <a:ext cx="1600200" cy="638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2800" b="1" dirty="0"/>
              <a:t>Model</a:t>
            </a:r>
            <a:endParaRPr lang="cs-CZ" b="1" dirty="0"/>
          </a:p>
        </p:txBody>
      </p:sp>
      <p:sp>
        <p:nvSpPr>
          <p:cNvPr id="29" name="Šipka doleva 28"/>
          <p:cNvSpPr/>
          <p:nvPr/>
        </p:nvSpPr>
        <p:spPr>
          <a:xfrm rot="18900000">
            <a:off x="535605" y="1742301"/>
            <a:ext cx="1580351" cy="55199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0" name="Obdélník 29"/>
          <p:cNvSpPr/>
          <p:nvPr/>
        </p:nvSpPr>
        <p:spPr>
          <a:xfrm>
            <a:off x="2749960" y="2621808"/>
            <a:ext cx="1675492" cy="638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2800" b="1" dirty="0" err="1"/>
              <a:t>Controller</a:t>
            </a:r>
            <a:endParaRPr lang="cs-CZ" b="1" dirty="0"/>
          </a:p>
        </p:txBody>
      </p:sp>
      <p:sp>
        <p:nvSpPr>
          <p:cNvPr id="31" name="Šipka doleva 30"/>
          <p:cNvSpPr/>
          <p:nvPr/>
        </p:nvSpPr>
        <p:spPr>
          <a:xfrm>
            <a:off x="1683813" y="2656296"/>
            <a:ext cx="1065047" cy="55199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2" name="TextovéPole 31"/>
          <p:cNvSpPr txBox="1"/>
          <p:nvPr/>
        </p:nvSpPr>
        <p:spPr>
          <a:xfrm>
            <a:off x="5400065" y="2302496"/>
            <a:ext cx="184731" cy="369332"/>
          </a:xfrm>
          <a:prstGeom prst="rect">
            <a:avLst/>
          </a:prstGeom>
          <a:noFill/>
        </p:spPr>
        <p:txBody>
          <a:bodyPr wrap="none" rtlCol="0">
            <a:spAutoFit/>
          </a:bodyPr>
          <a:lstStyle/>
          <a:p>
            <a:endParaRPr lang="cs-CZ" dirty="0"/>
          </a:p>
        </p:txBody>
      </p:sp>
      <p:sp>
        <p:nvSpPr>
          <p:cNvPr id="33" name="Obdélník 32"/>
          <p:cNvSpPr/>
          <p:nvPr/>
        </p:nvSpPr>
        <p:spPr>
          <a:xfrm>
            <a:off x="7432672" y="2621809"/>
            <a:ext cx="1600200" cy="638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2800" b="1" dirty="0"/>
              <a:t>Model</a:t>
            </a:r>
            <a:endParaRPr lang="cs-CZ" b="1" dirty="0"/>
          </a:p>
        </p:txBody>
      </p:sp>
      <p:sp>
        <p:nvSpPr>
          <p:cNvPr id="34" name="Obdélník 33"/>
          <p:cNvSpPr/>
          <p:nvPr/>
        </p:nvSpPr>
        <p:spPr>
          <a:xfrm>
            <a:off x="7120940" y="1032036"/>
            <a:ext cx="1911932" cy="638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t>ViewModel</a:t>
            </a:r>
            <a:endParaRPr lang="cs-CZ" b="1" dirty="0"/>
          </a:p>
        </p:txBody>
      </p:sp>
      <p:sp>
        <p:nvSpPr>
          <p:cNvPr id="35" name="Obdélník 34"/>
          <p:cNvSpPr/>
          <p:nvPr/>
        </p:nvSpPr>
        <p:spPr>
          <a:xfrm>
            <a:off x="4668551" y="1032036"/>
            <a:ext cx="1672772" cy="638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2800" b="1" dirty="0" err="1"/>
              <a:t>View</a:t>
            </a:r>
            <a:endParaRPr lang="cs-CZ" b="1" dirty="0"/>
          </a:p>
        </p:txBody>
      </p:sp>
      <p:sp>
        <p:nvSpPr>
          <p:cNvPr id="36" name="Šipka doleva 35"/>
          <p:cNvSpPr/>
          <p:nvPr/>
        </p:nvSpPr>
        <p:spPr>
          <a:xfrm rot="10800000">
            <a:off x="6388823" y="1069389"/>
            <a:ext cx="685075" cy="55199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p>
        </p:txBody>
      </p:sp>
      <p:sp>
        <p:nvSpPr>
          <p:cNvPr id="37" name="Šipka doleva 36"/>
          <p:cNvSpPr/>
          <p:nvPr/>
        </p:nvSpPr>
        <p:spPr>
          <a:xfrm rot="16200000">
            <a:off x="7796079" y="1877285"/>
            <a:ext cx="873388" cy="55199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8" name="Title 1"/>
          <p:cNvSpPr txBox="1">
            <a:spLocks/>
          </p:cNvSpPr>
          <p:nvPr/>
        </p:nvSpPr>
        <p:spPr>
          <a:xfrm>
            <a:off x="4556578" y="364494"/>
            <a:ext cx="4481383" cy="66754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MVVM</a:t>
            </a:r>
            <a:endParaRPr lang="cs-CZ" b="1" dirty="0"/>
          </a:p>
        </p:txBody>
      </p:sp>
      <p:sp>
        <p:nvSpPr>
          <p:cNvPr id="39" name="Zahnutá šipka doleva 38"/>
          <p:cNvSpPr/>
          <p:nvPr/>
        </p:nvSpPr>
        <p:spPr>
          <a:xfrm rot="5400000">
            <a:off x="6337954" y="755987"/>
            <a:ext cx="572756" cy="2448535"/>
          </a:xfrm>
          <a:prstGeom prst="curved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solidFill>
                <a:schemeClr val="tx1"/>
              </a:solidFill>
            </a:endParaRPr>
          </a:p>
        </p:txBody>
      </p:sp>
      <p:sp>
        <p:nvSpPr>
          <p:cNvPr id="40" name="TextovéPole 39"/>
          <p:cNvSpPr txBox="1"/>
          <p:nvPr/>
        </p:nvSpPr>
        <p:spPr>
          <a:xfrm>
            <a:off x="5584796" y="2220647"/>
            <a:ext cx="2102307" cy="369332"/>
          </a:xfrm>
          <a:prstGeom prst="rect">
            <a:avLst/>
          </a:prstGeom>
          <a:noFill/>
        </p:spPr>
        <p:txBody>
          <a:bodyPr wrap="none" rtlCol="0">
            <a:spAutoFit/>
          </a:bodyPr>
          <a:lstStyle/>
          <a:p>
            <a:r>
              <a:rPr lang="en-US" dirty="0"/>
              <a:t>Change notifications</a:t>
            </a:r>
            <a:endParaRPr lang="cs-CZ" dirty="0"/>
          </a:p>
        </p:txBody>
      </p:sp>
      <p:sp>
        <p:nvSpPr>
          <p:cNvPr id="41" name="Obdélník 40"/>
          <p:cNvSpPr/>
          <p:nvPr/>
        </p:nvSpPr>
        <p:spPr>
          <a:xfrm>
            <a:off x="1418146" y="1032036"/>
            <a:ext cx="1672772" cy="638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2800" b="1" dirty="0" err="1"/>
              <a:t>View</a:t>
            </a:r>
            <a:endParaRPr lang="cs-CZ" b="1" dirty="0"/>
          </a:p>
        </p:txBody>
      </p:sp>
    </p:spTree>
    <p:extLst>
      <p:ext uri="{BB962C8B-B14F-4D97-AF65-F5344CB8AC3E}">
        <p14:creationId xmlns:p14="http://schemas.microsoft.com/office/powerpoint/2010/main" val="4278098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P spid="59" grpId="0"/>
      <p:bldP spid="6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Null reference</a:t>
            </a:r>
            <a:endParaRPr lang="cs-CZ" b="1" dirty="0"/>
          </a:p>
        </p:txBody>
      </p:sp>
      <p:sp>
        <p:nvSpPr>
          <p:cNvPr id="8" name="Obdélník 7"/>
          <p:cNvSpPr/>
          <p:nvPr/>
        </p:nvSpPr>
        <p:spPr>
          <a:xfrm>
            <a:off x="628650" y="3412449"/>
            <a:ext cx="4572000" cy="1200329"/>
          </a:xfrm>
          <a:prstGeom prst="rect">
            <a:avLst/>
          </a:prstGeom>
        </p:spPr>
        <p:txBody>
          <a:bodyPr>
            <a:spAutoFit/>
          </a:bodyPr>
          <a:lstStyle/>
          <a:p>
            <a:r>
              <a:rPr lang="cs-CZ" b="1" dirty="0"/>
              <a:t>Sir Charles Antony Richard </a:t>
            </a:r>
            <a:r>
              <a:rPr lang="cs-CZ" b="1" dirty="0" err="1"/>
              <a:t>Hoare</a:t>
            </a:r>
            <a:r>
              <a:rPr lang="cs-CZ" b="1" dirty="0"/>
              <a:t> </a:t>
            </a:r>
          </a:p>
          <a:p>
            <a:r>
              <a:rPr lang="cs-CZ" dirty="0" err="1"/>
              <a:t>Inventor</a:t>
            </a:r>
            <a:r>
              <a:rPr lang="cs-CZ" dirty="0"/>
              <a:t> </a:t>
            </a:r>
            <a:r>
              <a:rPr lang="cs-CZ" dirty="0" err="1"/>
              <a:t>of</a:t>
            </a:r>
            <a:r>
              <a:rPr lang="cs-CZ" dirty="0"/>
              <a:t> </a:t>
            </a:r>
            <a:r>
              <a:rPr lang="cs-CZ" dirty="0" err="1"/>
              <a:t>Quicksort</a:t>
            </a:r>
            <a:r>
              <a:rPr lang="cs-CZ" dirty="0"/>
              <a:t> </a:t>
            </a:r>
          </a:p>
          <a:p>
            <a:r>
              <a:rPr lang="cs-CZ" dirty="0" err="1"/>
              <a:t>Turing</a:t>
            </a:r>
            <a:r>
              <a:rPr lang="cs-CZ" dirty="0"/>
              <a:t> </a:t>
            </a:r>
            <a:r>
              <a:rPr lang="cs-CZ" dirty="0" err="1"/>
              <a:t>Award</a:t>
            </a:r>
            <a:r>
              <a:rPr lang="cs-CZ" dirty="0"/>
              <a:t> </a:t>
            </a:r>
            <a:r>
              <a:rPr lang="cs-CZ" dirty="0" err="1"/>
              <a:t>Winner</a:t>
            </a:r>
            <a:r>
              <a:rPr lang="cs-CZ" dirty="0"/>
              <a:t> </a:t>
            </a:r>
          </a:p>
          <a:p>
            <a:r>
              <a:rPr lang="cs-CZ" dirty="0"/>
              <a:t>Microsoft </a:t>
            </a:r>
            <a:r>
              <a:rPr lang="cs-CZ" dirty="0" err="1"/>
              <a:t>Principal</a:t>
            </a:r>
            <a:r>
              <a:rPr lang="cs-CZ" dirty="0"/>
              <a:t> </a:t>
            </a:r>
            <a:r>
              <a:rPr lang="cs-CZ" dirty="0" err="1"/>
              <a:t>Researcher</a:t>
            </a:r>
            <a:r>
              <a:rPr lang="cs-CZ" dirty="0"/>
              <a:t> </a:t>
            </a:r>
          </a:p>
        </p:txBody>
      </p:sp>
      <p:sp>
        <p:nvSpPr>
          <p:cNvPr id="9" name="Obdélník 8"/>
          <p:cNvSpPr/>
          <p:nvPr/>
        </p:nvSpPr>
        <p:spPr>
          <a:xfrm>
            <a:off x="448795" y="1690689"/>
            <a:ext cx="8246409" cy="1384995"/>
          </a:xfrm>
          <a:prstGeom prst="rect">
            <a:avLst/>
          </a:prstGeom>
        </p:spPr>
        <p:txBody>
          <a:bodyPr wrap="square">
            <a:spAutoFit/>
          </a:bodyPr>
          <a:lstStyle/>
          <a:p>
            <a:pPr algn="ctr"/>
            <a:r>
              <a:rPr lang="cs-CZ" sz="2800" b="1" dirty="0"/>
              <a:t>"l call </a:t>
            </a:r>
            <a:r>
              <a:rPr lang="cs-CZ" sz="2800" b="1" dirty="0" err="1"/>
              <a:t>it</a:t>
            </a:r>
            <a:r>
              <a:rPr lang="cs-CZ" sz="2800" b="1" dirty="0"/>
              <a:t> my </a:t>
            </a:r>
            <a:r>
              <a:rPr lang="cs-CZ" sz="2800" b="1" dirty="0" err="1"/>
              <a:t>billion-dollar</a:t>
            </a:r>
            <a:r>
              <a:rPr lang="cs-CZ" sz="2800" b="1" dirty="0"/>
              <a:t> </a:t>
            </a:r>
            <a:r>
              <a:rPr lang="cs-CZ" sz="2800" b="1" dirty="0" err="1"/>
              <a:t>mistake</a:t>
            </a:r>
            <a:r>
              <a:rPr lang="cs-CZ" sz="2800" b="1" dirty="0"/>
              <a:t>. </a:t>
            </a:r>
            <a:r>
              <a:rPr lang="cs-CZ" sz="2800" b="1" dirty="0" err="1"/>
              <a:t>It</a:t>
            </a:r>
            <a:r>
              <a:rPr lang="cs-CZ" sz="2800" b="1" dirty="0"/>
              <a:t> </a:t>
            </a:r>
            <a:r>
              <a:rPr lang="cs-CZ" sz="2800" b="1" dirty="0" err="1"/>
              <a:t>was</a:t>
            </a:r>
            <a:r>
              <a:rPr lang="cs-CZ" sz="2800" b="1" dirty="0"/>
              <a:t> </a:t>
            </a:r>
            <a:r>
              <a:rPr lang="cs-CZ" sz="2800" b="1" dirty="0" err="1"/>
              <a:t>the</a:t>
            </a:r>
            <a:r>
              <a:rPr lang="cs-CZ" sz="2800" b="1" dirty="0"/>
              <a:t> </a:t>
            </a:r>
            <a:r>
              <a:rPr lang="cs-CZ" sz="2800" b="1" dirty="0" err="1"/>
              <a:t>invention</a:t>
            </a:r>
            <a:r>
              <a:rPr lang="cs-CZ" sz="2800" b="1" dirty="0"/>
              <a:t> </a:t>
            </a:r>
            <a:r>
              <a:rPr lang="cs-CZ" sz="2800" b="1" dirty="0" err="1"/>
              <a:t>of</a:t>
            </a:r>
            <a:r>
              <a:rPr lang="cs-CZ" sz="2800" b="1" dirty="0"/>
              <a:t> </a:t>
            </a:r>
            <a:r>
              <a:rPr lang="cs-CZ" sz="2800" b="1" dirty="0" err="1"/>
              <a:t>the</a:t>
            </a:r>
            <a:r>
              <a:rPr lang="cs-CZ" sz="2800" b="1" dirty="0"/>
              <a:t> </a:t>
            </a:r>
            <a:r>
              <a:rPr lang="cs-CZ" sz="2800" b="1" dirty="0" err="1"/>
              <a:t>null</a:t>
            </a:r>
            <a:r>
              <a:rPr lang="cs-CZ" sz="2800" b="1" dirty="0"/>
              <a:t> reference in 1965." </a:t>
            </a:r>
            <a:r>
              <a:rPr lang="en-US" sz="2800" b="1" dirty="0"/>
              <a:t>- </a:t>
            </a:r>
            <a:r>
              <a:rPr lang="cs-CZ" sz="2800" b="1" dirty="0"/>
              <a:t>Sir </a:t>
            </a:r>
            <a:r>
              <a:rPr lang="cs-CZ" sz="2800" b="1" dirty="0" err="1"/>
              <a:t>Hoare</a:t>
            </a:r>
            <a:r>
              <a:rPr lang="cs-CZ" sz="2800" b="1" dirty="0"/>
              <a:t>, QCON 2009 </a:t>
            </a:r>
          </a:p>
          <a:p>
            <a:pPr algn="ctr"/>
            <a:endParaRPr lang="cs-CZ" sz="2800" b="1" dirty="0"/>
          </a:p>
        </p:txBody>
      </p:sp>
    </p:spTree>
    <p:extLst>
      <p:ext uri="{BB962C8B-B14F-4D97-AF65-F5344CB8AC3E}">
        <p14:creationId xmlns:p14="http://schemas.microsoft.com/office/powerpoint/2010/main" val="2357311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Null object</a:t>
            </a:r>
            <a:endParaRPr lang="cs-CZ" b="1" dirty="0"/>
          </a:p>
        </p:txBody>
      </p:sp>
      <p:pic>
        <p:nvPicPr>
          <p:cNvPr id="3" name="Obrázek 2"/>
          <p:cNvPicPr>
            <a:picLocks noChangeAspect="1"/>
          </p:cNvPicPr>
          <p:nvPr/>
        </p:nvPicPr>
        <p:blipFill>
          <a:blip r:embed="rId3"/>
          <a:stretch>
            <a:fillRect/>
          </a:stretch>
        </p:blipFill>
        <p:spPr>
          <a:xfrm>
            <a:off x="2780739" y="1690689"/>
            <a:ext cx="6077797" cy="3071811"/>
          </a:xfrm>
          <a:prstGeom prst="rect">
            <a:avLst/>
          </a:prstGeom>
        </p:spPr>
      </p:pic>
    </p:spTree>
    <p:extLst>
      <p:ext uri="{BB962C8B-B14F-4D97-AF65-F5344CB8AC3E}">
        <p14:creationId xmlns:p14="http://schemas.microsoft.com/office/powerpoint/2010/main" val="1962723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cs-CZ" b="1" dirty="0"/>
              <a:t>Návrhové vzory </a:t>
            </a:r>
            <a:r>
              <a:rPr lang="cs-CZ" b="1" dirty="0" err="1"/>
              <a:t>GoF</a:t>
            </a:r>
            <a:endParaRPr lang="cs-CZ" b="1" dirty="0"/>
          </a:p>
        </p:txBody>
      </p:sp>
      <p:sp>
        <p:nvSpPr>
          <p:cNvPr id="3" name="Content Placeholder 2"/>
          <p:cNvSpPr>
            <a:spLocks noGrp="1"/>
          </p:cNvSpPr>
          <p:nvPr>
            <p:ph idx="1"/>
          </p:nvPr>
        </p:nvSpPr>
        <p:spPr>
          <a:xfrm>
            <a:off x="628650" y="1600200"/>
            <a:ext cx="7886700" cy="4576763"/>
          </a:xfrm>
        </p:spPr>
        <p:txBody>
          <a:bodyPr>
            <a:noAutofit/>
          </a:bodyPr>
          <a:lstStyle/>
          <a:p>
            <a:pPr marL="0" indent="0">
              <a:buNone/>
            </a:pPr>
            <a:r>
              <a:rPr lang="cs-CZ" sz="1600" b="1" dirty="0"/>
              <a:t>Erich </a:t>
            </a:r>
            <a:r>
              <a:rPr lang="cs-CZ" sz="1600" b="1" dirty="0" err="1"/>
              <a:t>Gamma</a:t>
            </a:r>
            <a:r>
              <a:rPr lang="cs-CZ" sz="1600" b="1" dirty="0"/>
              <a:t>, Richard Helm, Ralph Johnson, John </a:t>
            </a:r>
            <a:r>
              <a:rPr lang="cs-CZ" sz="1600" b="1" dirty="0" err="1"/>
              <a:t>Vlissides</a:t>
            </a:r>
            <a:endParaRPr lang="cs-CZ" sz="1600" b="1" dirty="0"/>
          </a:p>
          <a:p>
            <a:pPr marL="0" indent="0">
              <a:buNone/>
            </a:pPr>
            <a:r>
              <a:rPr lang="en-US" sz="1400" b="1" dirty="0"/>
              <a:t>Design Patterns: Elements of Reusable Object-Oriented Software</a:t>
            </a:r>
            <a:endParaRPr lang="cs-CZ" sz="1400" b="1" dirty="0"/>
          </a:p>
          <a:p>
            <a:pPr marL="0" indent="0">
              <a:buNone/>
            </a:pPr>
            <a:r>
              <a:rPr lang="cs-CZ" sz="1400" b="1" dirty="0"/>
              <a:t>Strukturální vzory:</a:t>
            </a:r>
          </a:p>
          <a:p>
            <a:pPr>
              <a:lnSpc>
                <a:spcPct val="50000"/>
              </a:lnSpc>
            </a:pPr>
            <a:r>
              <a:rPr lang="cs-CZ" sz="1400" dirty="0" err="1"/>
              <a:t>Decorator</a:t>
            </a:r>
            <a:r>
              <a:rPr lang="cs-CZ" sz="1400" dirty="0"/>
              <a:t> </a:t>
            </a:r>
          </a:p>
          <a:p>
            <a:pPr>
              <a:lnSpc>
                <a:spcPct val="50000"/>
              </a:lnSpc>
            </a:pPr>
            <a:r>
              <a:rPr lang="cs-CZ" sz="1400" dirty="0"/>
              <a:t>Proxy</a:t>
            </a:r>
          </a:p>
          <a:p>
            <a:pPr>
              <a:lnSpc>
                <a:spcPct val="50000"/>
              </a:lnSpc>
            </a:pPr>
            <a:r>
              <a:rPr lang="cs-CZ" sz="1400" dirty="0" err="1"/>
              <a:t>Bridge</a:t>
            </a:r>
            <a:r>
              <a:rPr lang="cs-CZ" sz="1400" dirty="0"/>
              <a:t> </a:t>
            </a:r>
          </a:p>
          <a:p>
            <a:pPr>
              <a:lnSpc>
                <a:spcPct val="50000"/>
              </a:lnSpc>
            </a:pPr>
            <a:r>
              <a:rPr lang="cs-CZ" sz="1400" dirty="0" err="1"/>
              <a:t>Composite</a:t>
            </a:r>
            <a:endParaRPr lang="cs-CZ" sz="1400" dirty="0"/>
          </a:p>
          <a:p>
            <a:pPr>
              <a:lnSpc>
                <a:spcPct val="50000"/>
              </a:lnSpc>
            </a:pPr>
            <a:r>
              <a:rPr lang="cs-CZ" sz="1400" dirty="0" err="1"/>
              <a:t>Flyweight</a:t>
            </a:r>
            <a:r>
              <a:rPr lang="cs-CZ" sz="1400" dirty="0"/>
              <a:t> </a:t>
            </a:r>
          </a:p>
          <a:p>
            <a:pPr>
              <a:lnSpc>
                <a:spcPct val="50000"/>
              </a:lnSpc>
            </a:pPr>
            <a:r>
              <a:rPr lang="cs-CZ" sz="1400" dirty="0"/>
              <a:t>Adapter</a:t>
            </a:r>
          </a:p>
          <a:p>
            <a:pPr>
              <a:lnSpc>
                <a:spcPct val="50000"/>
              </a:lnSpc>
            </a:pPr>
            <a:r>
              <a:rPr lang="cs-CZ" sz="1400" dirty="0" err="1"/>
              <a:t>Façade</a:t>
            </a:r>
            <a:r>
              <a:rPr lang="cs-CZ" sz="1400" dirty="0"/>
              <a:t>	</a:t>
            </a:r>
            <a:r>
              <a:rPr lang="cs-CZ" sz="1400" b="1" dirty="0"/>
              <a:t>   </a:t>
            </a:r>
          </a:p>
          <a:p>
            <a:pPr marL="0" indent="0">
              <a:buNone/>
            </a:pPr>
            <a:r>
              <a:rPr lang="cs-CZ" sz="1400" b="1" dirty="0"/>
              <a:t>Vytvářecí vzory</a:t>
            </a:r>
          </a:p>
          <a:p>
            <a:pPr>
              <a:lnSpc>
                <a:spcPct val="50000"/>
              </a:lnSpc>
            </a:pPr>
            <a:r>
              <a:rPr lang="cs-CZ" sz="1400" dirty="0" err="1"/>
              <a:t>Factory</a:t>
            </a:r>
            <a:r>
              <a:rPr lang="cs-CZ" sz="1400" dirty="0"/>
              <a:t> </a:t>
            </a:r>
            <a:r>
              <a:rPr lang="cs-CZ" sz="1400" dirty="0" err="1"/>
              <a:t>Method</a:t>
            </a:r>
            <a:r>
              <a:rPr lang="cs-CZ" sz="1400" dirty="0"/>
              <a:t> </a:t>
            </a:r>
          </a:p>
          <a:p>
            <a:pPr>
              <a:lnSpc>
                <a:spcPct val="50000"/>
              </a:lnSpc>
            </a:pPr>
            <a:r>
              <a:rPr lang="cs-CZ" sz="1400" dirty="0" err="1"/>
              <a:t>Abstract</a:t>
            </a:r>
            <a:r>
              <a:rPr lang="cs-CZ" sz="1400" dirty="0"/>
              <a:t> </a:t>
            </a:r>
            <a:r>
              <a:rPr lang="cs-CZ" sz="1400" dirty="0" err="1"/>
              <a:t>Factory</a:t>
            </a:r>
            <a:endParaRPr lang="cs-CZ" sz="1400" dirty="0"/>
          </a:p>
          <a:p>
            <a:pPr>
              <a:lnSpc>
                <a:spcPct val="50000"/>
              </a:lnSpc>
            </a:pPr>
            <a:r>
              <a:rPr lang="cs-CZ" sz="1400" dirty="0" err="1"/>
              <a:t>Builder</a:t>
            </a:r>
            <a:r>
              <a:rPr lang="cs-CZ" sz="1400" dirty="0"/>
              <a:t>	           </a:t>
            </a:r>
          </a:p>
          <a:p>
            <a:pPr>
              <a:lnSpc>
                <a:spcPct val="50000"/>
              </a:lnSpc>
            </a:pPr>
            <a:r>
              <a:rPr lang="cs-CZ" sz="1400" dirty="0"/>
              <a:t>Prototype </a:t>
            </a:r>
          </a:p>
          <a:p>
            <a:pPr>
              <a:lnSpc>
                <a:spcPct val="50000"/>
              </a:lnSpc>
            </a:pPr>
            <a:r>
              <a:rPr lang="cs-CZ" sz="1400" dirty="0" err="1"/>
              <a:t>Singleton</a:t>
            </a:r>
            <a:endParaRPr lang="cs-CZ" sz="1400" dirty="0"/>
          </a:p>
          <a:p>
            <a:endParaRPr lang="cs-CZ" sz="1400" b="1" dirty="0"/>
          </a:p>
        </p:txBody>
      </p:sp>
      <p:pic>
        <p:nvPicPr>
          <p:cNvPr id="1026" name="Picture 2" descr="http://www.selectorweb.com/images/design_pattern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2150" y="1600200"/>
            <a:ext cx="2743200" cy="2028826"/>
          </a:xfrm>
          <a:prstGeom prst="rect">
            <a:avLst/>
          </a:prstGeom>
          <a:noFill/>
          <a:extLst>
            <a:ext uri="{909E8E84-426E-40DD-AFC4-6F175D3DCCD1}">
              <a14:hiddenFill xmlns:a14="http://schemas.microsoft.com/office/drawing/2010/main">
                <a:solidFill>
                  <a:srgbClr val="FFFFFF"/>
                </a:solidFill>
              </a14:hiddenFill>
            </a:ext>
          </a:extLst>
        </p:spPr>
      </p:pic>
      <p:sp>
        <p:nvSpPr>
          <p:cNvPr id="6" name="TextovéPole 5"/>
          <p:cNvSpPr txBox="1"/>
          <p:nvPr/>
        </p:nvSpPr>
        <p:spPr>
          <a:xfrm>
            <a:off x="2932180" y="2294399"/>
            <a:ext cx="2169248" cy="3108543"/>
          </a:xfrm>
          <a:prstGeom prst="rect">
            <a:avLst/>
          </a:prstGeom>
          <a:noFill/>
        </p:spPr>
        <p:txBody>
          <a:bodyPr wrap="none" rtlCol="0">
            <a:spAutoFit/>
          </a:bodyPr>
          <a:lstStyle/>
          <a:p>
            <a:r>
              <a:rPr lang="cs-CZ" sz="1400" b="1" dirty="0"/>
              <a:t>Vzory chování:</a:t>
            </a:r>
          </a:p>
          <a:p>
            <a:pPr marL="285750" indent="-285750">
              <a:buFont typeface="Arial" panose="020B0604020202020204" pitchFamily="34" charset="0"/>
              <a:buChar char="•"/>
            </a:pPr>
            <a:r>
              <a:rPr lang="cs-CZ" sz="1400" dirty="0" err="1"/>
              <a:t>Strategy</a:t>
            </a:r>
            <a:endParaRPr lang="cs-CZ" sz="1400" dirty="0"/>
          </a:p>
          <a:p>
            <a:pPr marL="285750" indent="-285750">
              <a:buFont typeface="Arial" panose="020B0604020202020204" pitchFamily="34" charset="0"/>
              <a:buChar char="•"/>
            </a:pPr>
            <a:r>
              <a:rPr lang="cs-CZ" sz="1400" dirty="0" err="1"/>
              <a:t>State</a:t>
            </a:r>
            <a:r>
              <a:rPr lang="cs-CZ" sz="1400" dirty="0"/>
              <a:t> </a:t>
            </a:r>
          </a:p>
          <a:p>
            <a:pPr marL="285750" indent="-285750">
              <a:buFont typeface="Arial" panose="020B0604020202020204" pitchFamily="34" charset="0"/>
              <a:buChar char="•"/>
            </a:pPr>
            <a:r>
              <a:rPr lang="cs-CZ" sz="1400" dirty="0" err="1"/>
              <a:t>Template</a:t>
            </a:r>
            <a:r>
              <a:rPr lang="cs-CZ" sz="1400" dirty="0"/>
              <a:t> </a:t>
            </a:r>
            <a:r>
              <a:rPr lang="cs-CZ" sz="1400" dirty="0" err="1"/>
              <a:t>Method</a:t>
            </a:r>
            <a:r>
              <a:rPr lang="cs-CZ" sz="1400" dirty="0"/>
              <a:t> </a:t>
            </a:r>
          </a:p>
          <a:p>
            <a:pPr marL="285750" indent="-285750">
              <a:buFont typeface="Arial" panose="020B0604020202020204" pitchFamily="34" charset="0"/>
              <a:buChar char="•"/>
            </a:pPr>
            <a:r>
              <a:rPr lang="cs-CZ" sz="1400" dirty="0" err="1"/>
              <a:t>Chain</a:t>
            </a:r>
            <a:r>
              <a:rPr lang="cs-CZ" sz="1400" dirty="0"/>
              <a:t> </a:t>
            </a:r>
            <a:r>
              <a:rPr lang="cs-CZ" sz="1400" dirty="0" err="1"/>
              <a:t>of</a:t>
            </a:r>
            <a:r>
              <a:rPr lang="cs-CZ" sz="1400" dirty="0"/>
              <a:t> </a:t>
            </a:r>
            <a:r>
              <a:rPr lang="cs-CZ" sz="1400" dirty="0" err="1"/>
              <a:t>Responsibility</a:t>
            </a:r>
            <a:r>
              <a:rPr lang="cs-CZ" sz="1400" dirty="0"/>
              <a:t> </a:t>
            </a:r>
          </a:p>
          <a:p>
            <a:pPr marL="285750" indent="-285750">
              <a:buFont typeface="Arial" panose="020B0604020202020204" pitchFamily="34" charset="0"/>
              <a:buChar char="•"/>
            </a:pPr>
            <a:r>
              <a:rPr lang="cs-CZ" sz="1400" dirty="0" err="1"/>
              <a:t>Command</a:t>
            </a:r>
            <a:r>
              <a:rPr lang="cs-CZ" sz="1400" dirty="0"/>
              <a:t> </a:t>
            </a:r>
          </a:p>
          <a:p>
            <a:pPr marL="285750" indent="-285750">
              <a:buFont typeface="Arial" panose="020B0604020202020204" pitchFamily="34" charset="0"/>
              <a:buChar char="•"/>
            </a:pPr>
            <a:r>
              <a:rPr lang="cs-CZ" sz="1400" dirty="0" err="1"/>
              <a:t>Iterator</a:t>
            </a:r>
            <a:r>
              <a:rPr lang="cs-CZ" sz="1400" dirty="0"/>
              <a:t> </a:t>
            </a:r>
          </a:p>
          <a:p>
            <a:pPr marL="285750" indent="-285750">
              <a:buFont typeface="Arial" panose="020B0604020202020204" pitchFamily="34" charset="0"/>
              <a:buChar char="•"/>
            </a:pPr>
            <a:r>
              <a:rPr lang="cs-CZ" sz="1400" dirty="0" err="1"/>
              <a:t>Mediator</a:t>
            </a:r>
            <a:r>
              <a:rPr lang="cs-CZ" sz="1400" dirty="0"/>
              <a:t> </a:t>
            </a:r>
          </a:p>
          <a:p>
            <a:pPr marL="285750" indent="-285750">
              <a:buFont typeface="Arial" panose="020B0604020202020204" pitchFamily="34" charset="0"/>
              <a:buChar char="•"/>
            </a:pPr>
            <a:r>
              <a:rPr lang="cs-CZ" sz="1400" dirty="0" err="1"/>
              <a:t>Observer</a:t>
            </a:r>
            <a:r>
              <a:rPr lang="cs-CZ" sz="1400" dirty="0"/>
              <a:t> </a:t>
            </a:r>
          </a:p>
          <a:p>
            <a:pPr marL="285750" indent="-285750">
              <a:buFont typeface="Arial" panose="020B0604020202020204" pitchFamily="34" charset="0"/>
              <a:buChar char="•"/>
            </a:pPr>
            <a:r>
              <a:rPr lang="cs-CZ" sz="1400" dirty="0" err="1"/>
              <a:t>Visitor</a:t>
            </a:r>
            <a:endParaRPr lang="cs-CZ" sz="1400" dirty="0"/>
          </a:p>
          <a:p>
            <a:pPr marL="285750" indent="-285750">
              <a:buFont typeface="Arial" panose="020B0604020202020204" pitchFamily="34" charset="0"/>
              <a:buChar char="•"/>
            </a:pPr>
            <a:r>
              <a:rPr lang="cs-CZ" sz="1400" dirty="0" err="1"/>
              <a:t>Interpreter</a:t>
            </a:r>
            <a:endParaRPr lang="cs-CZ" sz="1400" dirty="0"/>
          </a:p>
          <a:p>
            <a:pPr marL="285750" indent="-285750">
              <a:buFont typeface="Arial" panose="020B0604020202020204" pitchFamily="34" charset="0"/>
              <a:buChar char="•"/>
            </a:pPr>
            <a:r>
              <a:rPr lang="cs-CZ" sz="1400" dirty="0"/>
              <a:t>Memento	</a:t>
            </a:r>
            <a:r>
              <a:rPr lang="cs-CZ" sz="1400" b="1" dirty="0"/>
              <a:t> </a:t>
            </a:r>
          </a:p>
          <a:p>
            <a:endParaRPr lang="cs-CZ" sz="1400" b="1" dirty="0"/>
          </a:p>
          <a:p>
            <a:endParaRPr lang="cs-CZ" sz="1400" dirty="0"/>
          </a:p>
        </p:txBody>
      </p:sp>
      <p:pic>
        <p:nvPicPr>
          <p:cNvPr id="4" name="Obrázek 3"/>
          <p:cNvPicPr>
            <a:picLocks noChangeAspect="1"/>
          </p:cNvPicPr>
          <p:nvPr/>
        </p:nvPicPr>
        <p:blipFill>
          <a:blip r:embed="rId4"/>
          <a:stretch>
            <a:fillRect/>
          </a:stretch>
        </p:blipFill>
        <p:spPr>
          <a:xfrm rot="895947">
            <a:off x="6788404" y="3081786"/>
            <a:ext cx="1871843" cy="2469707"/>
          </a:xfrm>
          <a:prstGeom prst="rect">
            <a:avLst/>
          </a:prstGeom>
        </p:spPr>
      </p:pic>
      <p:pic>
        <p:nvPicPr>
          <p:cNvPr id="5" name="Picture 2" descr="http://ecx.images-amazon.com/images/I/51aU4y6%2BIGL._SX258_BO1,204,203,200_.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5619" y="3498497"/>
            <a:ext cx="2016193" cy="2644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908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cs-CZ" b="1" dirty="0"/>
              <a:t>Strukturální návrhové vzory</a:t>
            </a:r>
          </a:p>
        </p:txBody>
      </p:sp>
      <p:sp>
        <p:nvSpPr>
          <p:cNvPr id="3" name="Content Placeholder 2"/>
          <p:cNvSpPr>
            <a:spLocks noGrp="1"/>
          </p:cNvSpPr>
          <p:nvPr>
            <p:ph idx="1"/>
          </p:nvPr>
        </p:nvSpPr>
        <p:spPr>
          <a:xfrm>
            <a:off x="628650" y="1600200"/>
            <a:ext cx="7886700" cy="4576763"/>
          </a:xfrm>
        </p:spPr>
        <p:txBody>
          <a:bodyPr>
            <a:normAutofit/>
          </a:bodyPr>
          <a:lstStyle/>
          <a:p>
            <a:pPr marL="0" indent="0" fontAlgn="ctr">
              <a:buNone/>
            </a:pPr>
            <a:r>
              <a:rPr lang="cs-CZ" sz="1400" dirty="0"/>
              <a:t>Strukturální návrhové vzory se zabývají skladbou tříd a objektů do větších struktur.</a:t>
            </a:r>
          </a:p>
          <a:p>
            <a:pPr fontAlgn="ctr"/>
            <a:r>
              <a:rPr lang="cs-CZ" b="1" dirty="0"/>
              <a:t>Hlavní účely </a:t>
            </a:r>
          </a:p>
          <a:p>
            <a:pPr fontAlgn="ctr"/>
            <a:r>
              <a:rPr lang="en-US" sz="1400" dirty="0" err="1"/>
              <a:t>Struktur</a:t>
            </a:r>
            <a:r>
              <a:rPr lang="cs-CZ" sz="1400" dirty="0"/>
              <a:t>a</a:t>
            </a:r>
            <a:r>
              <a:rPr lang="en-US" sz="1400" dirty="0"/>
              <a:t> object</a:t>
            </a:r>
            <a:r>
              <a:rPr lang="cs-CZ" sz="1400" dirty="0"/>
              <a:t>ů  </a:t>
            </a:r>
          </a:p>
          <a:p>
            <a:pPr fontAlgn="ctr"/>
            <a:r>
              <a:rPr lang="cs-CZ" sz="1400" dirty="0"/>
              <a:t>Interakce mezi objekty</a:t>
            </a:r>
          </a:p>
          <a:p>
            <a:pPr marL="0" indent="0">
              <a:buNone/>
            </a:pPr>
            <a:endParaRPr lang="cs-CZ" dirty="0"/>
          </a:p>
        </p:txBody>
      </p:sp>
    </p:spTree>
    <p:extLst>
      <p:ext uri="{BB962C8B-B14F-4D97-AF65-F5344CB8AC3E}">
        <p14:creationId xmlns:p14="http://schemas.microsoft.com/office/powerpoint/2010/main" val="2864912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cs-CZ" b="1" dirty="0"/>
              <a:t>Adaptér/</a:t>
            </a:r>
            <a:r>
              <a:rPr lang="cs-CZ" b="1" dirty="0" err="1"/>
              <a:t>Wrapper</a:t>
            </a:r>
            <a:endParaRPr lang="cs-CZ" b="1" dirty="0"/>
          </a:p>
        </p:txBody>
      </p:sp>
      <p:sp>
        <p:nvSpPr>
          <p:cNvPr id="3" name="Content Placeholder 2"/>
          <p:cNvSpPr>
            <a:spLocks noGrp="1"/>
          </p:cNvSpPr>
          <p:nvPr>
            <p:ph idx="1"/>
          </p:nvPr>
        </p:nvSpPr>
        <p:spPr>
          <a:xfrm>
            <a:off x="628650" y="1825625"/>
            <a:ext cx="3498850" cy="4351338"/>
          </a:xfrm>
        </p:spPr>
        <p:txBody>
          <a:bodyPr/>
          <a:lstStyle/>
          <a:p>
            <a:r>
              <a:rPr lang="cs-CZ" b="1" dirty="0"/>
              <a:t>Účel</a:t>
            </a:r>
            <a:endParaRPr lang="cs-CZ" dirty="0"/>
          </a:p>
          <a:p>
            <a:pPr fontAlgn="ctr"/>
            <a:r>
              <a:rPr lang="cs-CZ" sz="1400" dirty="0"/>
              <a:t>Přizpůsobit rozhraní </a:t>
            </a:r>
          </a:p>
          <a:p>
            <a:pPr fontAlgn="ctr"/>
            <a:r>
              <a:rPr lang="cs-CZ" sz="1400" dirty="0"/>
              <a:t>Obalit implementace tenkou vrstvou, pokud může dojít ke změně. (API, ORM, …)</a:t>
            </a:r>
          </a:p>
          <a:p>
            <a:pPr marL="0" indent="0">
              <a:buNone/>
            </a:pPr>
            <a:endParaRPr lang="cs-CZ" dirty="0"/>
          </a:p>
        </p:txBody>
      </p:sp>
      <p:sp>
        <p:nvSpPr>
          <p:cNvPr id="4" name="Rectangle 1"/>
          <p:cNvSpPr>
            <a:spLocks noChangeArrowheads="1"/>
          </p:cNvSpPr>
          <p:nvPr/>
        </p:nvSpPr>
        <p:spPr bwMode="auto">
          <a:xfrm>
            <a:off x="3810000" y="1989548"/>
            <a:ext cx="5334000" cy="298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42792"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100" b="0" i="0" u="none" strike="noStrike" cap="none" normalizeH="0" baseline="0" dirty="0">
                <a:ln>
                  <a:noFill/>
                </a:ln>
                <a:solidFill>
                  <a:srgbClr val="000000"/>
                </a:solidFill>
                <a:effectLst/>
                <a:latin typeface="Calibri" panose="020F0502020204030204" pitchFamily="34" charset="0"/>
              </a:rPr>
              <a:t>  </a:t>
            </a:r>
            <a:r>
              <a:rPr kumimoji="0" lang="cs-CZ" altLang="cs-CZ" sz="13800" b="0" i="0" u="none" strike="noStrike" cap="none" normalizeH="0" baseline="0" dirty="0">
                <a:ln>
                  <a:noFill/>
                </a:ln>
                <a:solidFill>
                  <a:srgbClr val="000000"/>
                </a:solidFill>
                <a:effectLst/>
                <a:latin typeface="Calibri" panose="020F0502020204030204" pitchFamily="34" charset="0"/>
              </a:rPr>
              <a:t> </a:t>
            </a:r>
            <a:r>
              <a:rPr kumimoji="0" lang="cs-CZ" altLang="cs-CZ" sz="1100" b="0" i="0" u="none" strike="noStrike" cap="none" normalizeH="0" baseline="0" dirty="0">
                <a:ln>
                  <a:noFill/>
                </a:ln>
                <a:solidFill>
                  <a:srgbClr val="000000"/>
                </a:solidFill>
                <a:effectLst/>
                <a:latin typeface="Calibri" panose="020F0502020204030204" pitchFamily="34" charset="0"/>
              </a:rPr>
              <a:t> </a:t>
            </a:r>
          </a:p>
          <a:p>
            <a:pPr marL="0" marR="0" lvl="0" indent="0" algn="l" defTabSz="914400" rtl="0" eaLnBrk="0" fontAlgn="ctr" latinLnBrk="0" hangingPunct="0">
              <a:lnSpc>
                <a:spcPct val="100000"/>
              </a:lnSpc>
              <a:spcBef>
                <a:spcPct val="0"/>
              </a:spcBef>
              <a:spcAft>
                <a:spcPct val="0"/>
              </a:spcAft>
              <a:buClrTx/>
              <a:buSzTx/>
              <a:buFontTx/>
              <a:buChar char="•"/>
              <a:tabLst/>
            </a:pPr>
            <a:r>
              <a:rPr kumimoji="0" lang="cs-CZ" altLang="cs-CZ" sz="1400" b="1" i="0" u="none" strike="noStrike" cap="none" normalizeH="0" baseline="0" dirty="0" err="1">
                <a:ln>
                  <a:noFill/>
                </a:ln>
                <a:solidFill>
                  <a:srgbClr val="000000"/>
                </a:solidFill>
                <a:effectLst/>
                <a:latin typeface="Calibri" panose="020F0502020204030204" pitchFamily="34" charset="0"/>
              </a:rPr>
              <a:t>ITarget</a:t>
            </a:r>
            <a:r>
              <a:rPr kumimoji="0" lang="cs-CZ" altLang="cs-CZ" sz="1400" b="1" i="0" u="none" strike="noStrike" cap="none" normalizeH="0" baseline="0" dirty="0">
                <a:ln>
                  <a:noFill/>
                </a:ln>
                <a:solidFill>
                  <a:srgbClr val="000000"/>
                </a:solidFill>
                <a:effectLst/>
                <a:latin typeface="Calibri" panose="020F0502020204030204" pitchFamily="34" charset="0"/>
              </a:rPr>
              <a:t> </a:t>
            </a:r>
            <a:r>
              <a:rPr kumimoji="0" lang="cs-CZ" altLang="cs-CZ" sz="1400" b="0" i="0" u="none" strike="noStrike" cap="none" normalizeH="0" baseline="0" dirty="0">
                <a:ln>
                  <a:noFill/>
                </a:ln>
                <a:solidFill>
                  <a:srgbClr val="000000"/>
                </a:solidFill>
                <a:effectLst/>
                <a:latin typeface="Calibri" panose="020F0502020204030204" pitchFamily="34" charset="0"/>
              </a:rPr>
              <a:t>- Rozhraní, které chceme dále používat. </a:t>
            </a:r>
          </a:p>
          <a:p>
            <a:pPr marL="0" marR="0" lvl="0" indent="0" algn="l" defTabSz="914400" rtl="0" eaLnBrk="0" fontAlgn="ctr" latinLnBrk="0" hangingPunct="0">
              <a:lnSpc>
                <a:spcPct val="100000"/>
              </a:lnSpc>
              <a:spcBef>
                <a:spcPct val="0"/>
              </a:spcBef>
              <a:spcAft>
                <a:spcPct val="0"/>
              </a:spcAft>
              <a:buClrTx/>
              <a:buSzTx/>
              <a:buFontTx/>
              <a:buChar char="•"/>
              <a:tabLst/>
            </a:pPr>
            <a:r>
              <a:rPr kumimoji="0" lang="cs-CZ" altLang="cs-CZ" sz="1400" b="1" i="0" u="none" strike="noStrike" cap="none" normalizeH="0" baseline="0" dirty="0">
                <a:ln>
                  <a:noFill/>
                </a:ln>
                <a:solidFill>
                  <a:srgbClr val="000000"/>
                </a:solidFill>
                <a:effectLst/>
                <a:latin typeface="Calibri" panose="020F0502020204030204" pitchFamily="34" charset="0"/>
              </a:rPr>
              <a:t>Adapter </a:t>
            </a:r>
            <a:r>
              <a:rPr kumimoji="0" lang="cs-CZ" altLang="cs-CZ" sz="1400" b="0" i="0" u="none" strike="noStrike" cap="none" normalizeH="0" baseline="0" dirty="0">
                <a:ln>
                  <a:noFill/>
                </a:ln>
                <a:solidFill>
                  <a:srgbClr val="000000"/>
                </a:solidFill>
                <a:effectLst/>
                <a:latin typeface="Calibri" panose="020F0502020204030204" pitchFamily="34" charset="0"/>
              </a:rPr>
              <a:t>- Třída,</a:t>
            </a:r>
            <a:r>
              <a:rPr kumimoji="0" lang="cs-CZ" altLang="cs-CZ" sz="1400" b="0" i="0" u="none" strike="noStrike" cap="none" normalizeH="0" dirty="0">
                <a:ln>
                  <a:noFill/>
                </a:ln>
                <a:solidFill>
                  <a:srgbClr val="000000"/>
                </a:solidFill>
                <a:effectLst/>
                <a:latin typeface="Calibri" panose="020F0502020204030204" pitchFamily="34" charset="0"/>
              </a:rPr>
              <a:t> </a:t>
            </a:r>
            <a:r>
              <a:rPr kumimoji="0" lang="cs-CZ" altLang="cs-CZ" sz="1400" b="0" i="0" u="none" strike="noStrike" cap="none" normalizeH="0" dirty="0" err="1">
                <a:ln>
                  <a:noFill/>
                </a:ln>
                <a:solidFill>
                  <a:srgbClr val="000000"/>
                </a:solidFill>
                <a:effectLst/>
                <a:latin typeface="Calibri" panose="020F0502020204030204" pitchFamily="34" charset="0"/>
              </a:rPr>
              <a:t>ktrá</a:t>
            </a:r>
            <a:r>
              <a:rPr kumimoji="0" lang="cs-CZ" altLang="cs-CZ" sz="1400" b="0" i="0" u="none" strike="noStrike" cap="none" normalizeH="0" dirty="0">
                <a:ln>
                  <a:noFill/>
                </a:ln>
                <a:solidFill>
                  <a:srgbClr val="000000"/>
                </a:solidFill>
                <a:effectLst/>
                <a:latin typeface="Calibri" panose="020F0502020204030204" pitchFamily="34" charset="0"/>
              </a:rPr>
              <a:t> upravuje </a:t>
            </a:r>
            <a:r>
              <a:rPr kumimoji="0" lang="cs-CZ" altLang="cs-CZ" sz="1400" b="0" i="0" u="none" strike="noStrike" cap="none" normalizeH="0" dirty="0" err="1">
                <a:ln>
                  <a:noFill/>
                </a:ln>
                <a:solidFill>
                  <a:srgbClr val="000000"/>
                </a:solidFill>
                <a:effectLst/>
                <a:latin typeface="Calibri" panose="020F0502020204030204" pitchFamily="34" charset="0"/>
              </a:rPr>
              <a:t>adaptee</a:t>
            </a:r>
            <a:r>
              <a:rPr kumimoji="0" lang="cs-CZ" altLang="cs-CZ" sz="1400" b="0" i="0" u="none" strike="noStrike" cap="none" normalizeH="0" baseline="0" dirty="0">
                <a:ln>
                  <a:noFill/>
                </a:ln>
                <a:solidFill>
                  <a:srgbClr val="000000"/>
                </a:solidFill>
                <a:effectLst/>
                <a:latin typeface="Calibri" panose="020F0502020204030204" pitchFamily="34" charset="0"/>
              </a:rPr>
              <a:t> na rozhraní</a:t>
            </a:r>
            <a:r>
              <a:rPr kumimoji="0" lang="cs-CZ" altLang="cs-CZ" sz="1400" b="0" i="0" u="none" strike="noStrike" cap="none" normalizeH="0" dirty="0">
                <a:ln>
                  <a:noFill/>
                </a:ln>
                <a:solidFill>
                  <a:srgbClr val="000000"/>
                </a:solidFill>
                <a:effectLst/>
                <a:latin typeface="Calibri" panose="020F0502020204030204" pitchFamily="34" charset="0"/>
              </a:rPr>
              <a:t> </a:t>
            </a:r>
            <a:r>
              <a:rPr kumimoji="0" lang="cs-CZ" altLang="cs-CZ" sz="1400" b="0" i="0" u="none" strike="noStrike" cap="none" normalizeH="0" dirty="0" err="1">
                <a:ln>
                  <a:noFill/>
                </a:ln>
                <a:solidFill>
                  <a:srgbClr val="000000"/>
                </a:solidFill>
                <a:effectLst/>
                <a:latin typeface="Calibri" panose="020F0502020204030204" pitchFamily="34" charset="0"/>
              </a:rPr>
              <a:t>ITarget</a:t>
            </a:r>
            <a:endParaRPr kumimoji="0" lang="cs-CZ" altLang="cs-CZ" sz="1400" b="0" i="0" u="none" strike="noStrike" cap="none" normalizeH="0" baseline="0" dirty="0">
              <a:ln>
                <a:noFill/>
              </a:ln>
              <a:solidFill>
                <a:srgbClr val="000000"/>
              </a:solidFill>
              <a:effectLst/>
              <a:latin typeface="Calibri" panose="020F0502020204030204" pitchFamily="34" charset="0"/>
            </a:endParaRPr>
          </a:p>
          <a:p>
            <a:pPr marL="0" marR="0" lvl="0" indent="0" algn="l" defTabSz="914400" rtl="0" eaLnBrk="0" fontAlgn="ctr" latinLnBrk="0" hangingPunct="0">
              <a:lnSpc>
                <a:spcPct val="100000"/>
              </a:lnSpc>
              <a:spcBef>
                <a:spcPct val="0"/>
              </a:spcBef>
              <a:spcAft>
                <a:spcPct val="0"/>
              </a:spcAft>
              <a:buClrTx/>
              <a:buSzTx/>
              <a:buFontTx/>
              <a:buChar char="•"/>
              <a:tabLst/>
            </a:pPr>
            <a:r>
              <a:rPr kumimoji="0" lang="cs-CZ" altLang="cs-CZ" sz="1400" b="1" i="0" u="none" strike="noStrike" cap="none" normalizeH="0" baseline="0" dirty="0" err="1">
                <a:ln>
                  <a:noFill/>
                </a:ln>
                <a:solidFill>
                  <a:srgbClr val="000000"/>
                </a:solidFill>
                <a:effectLst/>
                <a:latin typeface="Calibri" panose="020F0502020204030204" pitchFamily="34" charset="0"/>
              </a:rPr>
              <a:t>Adaptee</a:t>
            </a:r>
            <a:r>
              <a:rPr kumimoji="0" lang="cs-CZ" altLang="cs-CZ" sz="1400" b="1" i="0" u="none" strike="noStrike" cap="none" normalizeH="0" dirty="0">
                <a:ln>
                  <a:noFill/>
                </a:ln>
                <a:solidFill>
                  <a:srgbClr val="000000"/>
                </a:solidFill>
                <a:effectLst/>
                <a:latin typeface="Calibri" panose="020F0502020204030204" pitchFamily="34" charset="0"/>
              </a:rPr>
              <a:t> </a:t>
            </a:r>
            <a:r>
              <a:rPr kumimoji="0" lang="cs-CZ" altLang="cs-CZ" sz="1400" b="0" i="0" u="none" strike="noStrike" cap="none" normalizeH="0" baseline="0" dirty="0">
                <a:ln>
                  <a:noFill/>
                </a:ln>
                <a:solidFill>
                  <a:srgbClr val="000000"/>
                </a:solidFill>
                <a:effectLst/>
                <a:latin typeface="Calibri" panose="020F0502020204030204" pitchFamily="34" charset="0"/>
              </a:rPr>
              <a:t>– Původní rozhraní/implementace </a:t>
            </a:r>
            <a:endParaRPr lang="cs-CZ" altLang="cs-CZ" sz="1100" dirty="0">
              <a:solidFill>
                <a:srgbClr val="000000"/>
              </a:solidFill>
              <a:latin typeface="Calibri" panose="020F0502020204030204" pitchFamily="34" charset="0"/>
            </a:endParaRPr>
          </a:p>
          <a:p>
            <a:pPr marL="0" marR="0" lvl="0" indent="0" algn="l" defTabSz="914400" rtl="0" eaLnBrk="0" fontAlgn="ctr" latinLnBrk="0" hangingPunct="0">
              <a:lnSpc>
                <a:spcPct val="100000"/>
              </a:lnSpc>
              <a:spcBef>
                <a:spcPct val="0"/>
              </a:spcBef>
              <a:spcAft>
                <a:spcPct val="0"/>
              </a:spcAft>
              <a:buClrTx/>
              <a:buSzTx/>
              <a:buFontTx/>
              <a:buChar char="•"/>
              <a:tabLst/>
            </a:pPr>
            <a:endParaRPr kumimoji="0" lang="cs-CZ" altLang="cs-CZ" sz="1400" b="0" i="0" u="none" strike="noStrike" cap="none" normalizeH="0" baseline="0" dirty="0">
              <a:ln>
                <a:noFill/>
              </a:ln>
              <a:solidFill>
                <a:srgbClr val="000000"/>
              </a:solidFill>
              <a:effectLst/>
              <a:latin typeface="Calibri" panose="020F0502020204030204" pitchFamily="34" charset="0"/>
            </a:endParaRPr>
          </a:p>
        </p:txBody>
      </p:sp>
      <p:pic>
        <p:nvPicPr>
          <p:cNvPr id="5" name="Obrázek 4"/>
          <p:cNvPicPr>
            <a:picLocks noChangeAspect="1"/>
          </p:cNvPicPr>
          <p:nvPr/>
        </p:nvPicPr>
        <p:blipFill>
          <a:blip r:embed="rId3"/>
          <a:stretch>
            <a:fillRect/>
          </a:stretch>
        </p:blipFill>
        <p:spPr>
          <a:xfrm>
            <a:off x="4276046" y="1825625"/>
            <a:ext cx="4867954" cy="2076740"/>
          </a:xfrm>
          <a:prstGeom prst="rect">
            <a:avLst/>
          </a:prstGeom>
        </p:spPr>
      </p:pic>
      <p:pic>
        <p:nvPicPr>
          <p:cNvPr id="1026" name="Picture 2" descr="https://www.kenable.co.uk/images/hdmi_vga_newlink_adapter_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8650" y="3145303"/>
            <a:ext cx="2547284" cy="2547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430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b="1" dirty="0"/>
              <a:t>Adaptér/</a:t>
            </a:r>
            <a:r>
              <a:rPr lang="cs-CZ" b="1" dirty="0" err="1"/>
              <a:t>Wrapper</a:t>
            </a:r>
            <a:endParaRPr lang="cs-CZ" b="1" dirty="0"/>
          </a:p>
        </p:txBody>
      </p:sp>
      <p:sp>
        <p:nvSpPr>
          <p:cNvPr id="3" name="Content Placeholder 2"/>
          <p:cNvSpPr>
            <a:spLocks noGrp="1"/>
          </p:cNvSpPr>
          <p:nvPr>
            <p:ph idx="1"/>
          </p:nvPr>
        </p:nvSpPr>
        <p:spPr>
          <a:xfrm>
            <a:off x="628650" y="1825625"/>
            <a:ext cx="8515350" cy="4351338"/>
          </a:xfrm>
        </p:spPr>
        <p:txBody>
          <a:bodyPr/>
          <a:lstStyle/>
          <a:p>
            <a:pPr marL="0" indent="0">
              <a:buNone/>
            </a:pPr>
            <a:r>
              <a:rPr lang="en-US" b="1" dirty="0" err="1"/>
              <a:t>Příklad</a:t>
            </a:r>
            <a:endParaRPr lang="cs-CZ" dirty="0"/>
          </a:p>
          <a:p>
            <a:pPr marL="0" indent="0">
              <a:buNone/>
            </a:pPr>
            <a:r>
              <a:rPr lang="en-US" sz="1800" dirty="0" err="1">
                <a:solidFill>
                  <a:prstClr val="black"/>
                </a:solidFill>
              </a:rPr>
              <a:t>Chceme</a:t>
            </a:r>
            <a:r>
              <a:rPr lang="en-US" sz="1800" dirty="0">
                <a:solidFill>
                  <a:prstClr val="black"/>
                </a:solidFill>
              </a:rPr>
              <a:t> </a:t>
            </a:r>
            <a:r>
              <a:rPr lang="cs-CZ" sz="1800" dirty="0">
                <a:solidFill>
                  <a:prstClr val="black"/>
                </a:solidFill>
              </a:rPr>
              <a:t>pracovat s daty se sociální sítí (</a:t>
            </a:r>
            <a:r>
              <a:rPr lang="cs-CZ" sz="1800" dirty="0" err="1">
                <a:solidFill>
                  <a:prstClr val="black"/>
                </a:solidFill>
              </a:rPr>
              <a:t>Facebook</a:t>
            </a:r>
            <a:r>
              <a:rPr lang="cs-CZ" sz="1800" dirty="0">
                <a:solidFill>
                  <a:prstClr val="black"/>
                </a:solidFill>
              </a:rPr>
              <a:t>, Twitter, Google plus). </a:t>
            </a:r>
            <a:r>
              <a:rPr lang="en-US" sz="1800" dirty="0">
                <a:solidFill>
                  <a:prstClr val="black"/>
                </a:solidFill>
              </a:rPr>
              <a:t> </a:t>
            </a:r>
            <a:r>
              <a:rPr lang="cs-CZ" sz="1800" dirty="0">
                <a:solidFill>
                  <a:prstClr val="black"/>
                </a:solidFill>
              </a:rPr>
              <a:t>Chceme osvobodit business vrstvu od  nutnosti pracovat s různými </a:t>
            </a:r>
            <a:r>
              <a:rPr lang="cs-CZ" sz="1800" dirty="0" err="1">
                <a:solidFill>
                  <a:prstClr val="black"/>
                </a:solidFill>
              </a:rPr>
              <a:t>api</a:t>
            </a:r>
            <a:r>
              <a:rPr lang="cs-CZ" sz="1800" dirty="0">
                <a:solidFill>
                  <a:prstClr val="black"/>
                </a:solidFill>
              </a:rPr>
              <a:t>, za tímto účelem jsme vytvořili interface </a:t>
            </a:r>
            <a:r>
              <a:rPr lang="cs-CZ" sz="1800" dirty="0" err="1">
                <a:solidFill>
                  <a:prstClr val="black"/>
                </a:solidFill>
              </a:rPr>
              <a:t>ISocialApi</a:t>
            </a:r>
            <a:r>
              <a:rPr lang="cs-CZ" sz="1800" dirty="0">
                <a:solidFill>
                  <a:prstClr val="black"/>
                </a:solidFill>
              </a:rPr>
              <a:t>.</a:t>
            </a:r>
            <a:endParaRPr lang="cs-CZ" sz="3600" dirty="0"/>
          </a:p>
        </p:txBody>
      </p:sp>
      <p:graphicFrame>
        <p:nvGraphicFramePr>
          <p:cNvPr id="6" name="Tabulka 5"/>
          <p:cNvGraphicFramePr>
            <a:graphicFrameLocks noGrp="1"/>
          </p:cNvGraphicFramePr>
          <p:nvPr>
            <p:extLst>
              <p:ext uri="{D42A27DB-BD31-4B8C-83A1-F6EECF244321}">
                <p14:modId xmlns:p14="http://schemas.microsoft.com/office/powerpoint/2010/main" val="2337608707"/>
              </p:ext>
            </p:extLst>
          </p:nvPr>
        </p:nvGraphicFramePr>
        <p:xfrm>
          <a:off x="946150" y="3657600"/>
          <a:ext cx="3048000" cy="111252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val="20000"/>
                    </a:ext>
                  </a:extLst>
                </a:gridCol>
              </a:tblGrid>
              <a:tr h="370840">
                <a:tc>
                  <a:txBody>
                    <a:bodyPr/>
                    <a:lstStyle/>
                    <a:p>
                      <a:pPr marL="342900" indent="-342900">
                        <a:buAutoNum type="arabicParenR"/>
                      </a:pPr>
                      <a:r>
                        <a:rPr lang="cs-CZ" dirty="0" err="1"/>
                        <a:t>ITarget</a:t>
                      </a:r>
                      <a:endParaRPr lang="cs-CZ" dirty="0"/>
                    </a:p>
                  </a:txBody>
                  <a:tcPr/>
                </a:tc>
                <a:extLst>
                  <a:ext uri="{0D108BD9-81ED-4DB2-BD59-A6C34878D82A}">
                    <a16:rowId xmlns:a16="http://schemas.microsoft.com/office/drawing/2014/main" val="10000"/>
                  </a:ext>
                </a:extLst>
              </a:tr>
              <a:tr h="370840">
                <a:tc>
                  <a:txBody>
                    <a:bodyPr/>
                    <a:lstStyle/>
                    <a:p>
                      <a:pPr marL="342900" indent="-342900">
                        <a:buAutoNum type="arabicParenR" startAt="2"/>
                      </a:pPr>
                      <a:r>
                        <a:rPr lang="en-US" b="1" dirty="0"/>
                        <a:t>Adapter / Wrapper</a:t>
                      </a:r>
                      <a:endParaRPr lang="cs-CZ" b="1" dirty="0"/>
                    </a:p>
                  </a:txBody>
                  <a:tcPr/>
                </a:tc>
                <a:extLst>
                  <a:ext uri="{0D108BD9-81ED-4DB2-BD59-A6C34878D82A}">
                    <a16:rowId xmlns:a16="http://schemas.microsoft.com/office/drawing/2014/main" val="10001"/>
                  </a:ext>
                </a:extLst>
              </a:tr>
              <a:tr h="370840">
                <a:tc>
                  <a:txBody>
                    <a:bodyPr/>
                    <a:lstStyle/>
                    <a:p>
                      <a:pPr marL="342900" indent="-342900">
                        <a:buAutoNum type="arabicParenR" startAt="3"/>
                      </a:pPr>
                      <a:r>
                        <a:rPr lang="cs-CZ" b="1" dirty="0" err="1"/>
                        <a:t>Adaptee</a:t>
                      </a:r>
                      <a:endParaRPr lang="cs-CZ" b="1" dirty="0"/>
                    </a:p>
                  </a:txBody>
                  <a:tcPr/>
                </a:tc>
                <a:extLst>
                  <a:ext uri="{0D108BD9-81ED-4DB2-BD59-A6C34878D82A}">
                    <a16:rowId xmlns:a16="http://schemas.microsoft.com/office/drawing/2014/main" val="10002"/>
                  </a:ext>
                </a:extLst>
              </a:tr>
            </a:tbl>
          </a:graphicData>
        </a:graphic>
      </p:graphicFrame>
      <p:graphicFrame>
        <p:nvGraphicFramePr>
          <p:cNvPr id="7" name="Tabulka 6"/>
          <p:cNvGraphicFramePr>
            <a:graphicFrameLocks noGrp="1"/>
          </p:cNvGraphicFramePr>
          <p:nvPr>
            <p:extLst>
              <p:ext uri="{D42A27DB-BD31-4B8C-83A1-F6EECF244321}">
                <p14:modId xmlns:p14="http://schemas.microsoft.com/office/powerpoint/2010/main" val="325049847"/>
              </p:ext>
            </p:extLst>
          </p:nvPr>
        </p:nvGraphicFramePr>
        <p:xfrm>
          <a:off x="5607050" y="3657600"/>
          <a:ext cx="3035300" cy="1854200"/>
        </p:xfrm>
        <a:graphic>
          <a:graphicData uri="http://schemas.openxmlformats.org/drawingml/2006/table">
            <a:tbl>
              <a:tblPr firstRow="1" bandRow="1">
                <a:tableStyleId>{69CF1AB2-1976-4502-BF36-3FF5EA218861}</a:tableStyleId>
              </a:tblPr>
              <a:tblGrid>
                <a:gridCol w="3035300">
                  <a:extLst>
                    <a:ext uri="{9D8B030D-6E8A-4147-A177-3AD203B41FA5}">
                      <a16:colId xmlns:a16="http://schemas.microsoft.com/office/drawing/2014/main" val="20000"/>
                    </a:ext>
                  </a:extLst>
                </a:gridCol>
              </a:tblGrid>
              <a:tr h="370840">
                <a:tc>
                  <a:txBody>
                    <a:bodyPr/>
                    <a:lstStyle/>
                    <a:p>
                      <a:pPr marL="342900" indent="-342900">
                        <a:buFont typeface="+mj-lt"/>
                        <a:buAutoNum type="alphaLcParenR"/>
                      </a:pPr>
                      <a:r>
                        <a:rPr lang="cs-CZ" sz="1800" b="1" dirty="0" err="1">
                          <a:solidFill>
                            <a:prstClr val="black"/>
                          </a:solidFill>
                        </a:rPr>
                        <a:t>ISocialApi</a:t>
                      </a:r>
                      <a:endParaRPr lang="cs-CZ" b="1" dirty="0"/>
                    </a:p>
                  </a:txBody>
                  <a:tcPr/>
                </a:tc>
                <a:extLst>
                  <a:ext uri="{0D108BD9-81ED-4DB2-BD59-A6C34878D82A}">
                    <a16:rowId xmlns:a16="http://schemas.microsoft.com/office/drawing/2014/main" val="10000"/>
                  </a:ext>
                </a:extLst>
              </a:tr>
              <a:tr h="370840">
                <a:tc>
                  <a:txBody>
                    <a:bodyPr/>
                    <a:lstStyle/>
                    <a:p>
                      <a:pPr marL="342900" indent="-342900">
                        <a:buFont typeface="+mj-lt"/>
                        <a:buAutoNum type="alphaLcParenR" startAt="2"/>
                      </a:pPr>
                      <a:r>
                        <a:rPr lang="cs-CZ" sz="1800" b="1" dirty="0" err="1">
                          <a:solidFill>
                            <a:prstClr val="black"/>
                          </a:solidFill>
                        </a:rPr>
                        <a:t>FacebookSocialApi</a:t>
                      </a:r>
                      <a:endParaRPr lang="cs-CZ" b="1" dirty="0"/>
                    </a:p>
                  </a:txBody>
                  <a:tcPr/>
                </a:tc>
                <a:extLst>
                  <a:ext uri="{0D108BD9-81ED-4DB2-BD59-A6C34878D82A}">
                    <a16:rowId xmlns:a16="http://schemas.microsoft.com/office/drawing/2014/main" val="10001"/>
                  </a:ext>
                </a:extLst>
              </a:tr>
              <a:tr h="370840">
                <a:tc>
                  <a:txBody>
                    <a:bodyPr/>
                    <a:lstStyle/>
                    <a:p>
                      <a:pPr marL="342900" indent="-342900">
                        <a:buFont typeface="+mj-lt"/>
                        <a:buAutoNum type="alphaLcParenR" startAt="3"/>
                      </a:pPr>
                      <a:r>
                        <a:rPr lang="cs-CZ" b="1" dirty="0" err="1"/>
                        <a:t>Facebook</a:t>
                      </a:r>
                      <a:r>
                        <a:rPr lang="cs-CZ" b="1" dirty="0"/>
                        <a:t> API</a:t>
                      </a:r>
                    </a:p>
                  </a:txBody>
                  <a:tcPr/>
                </a:tc>
                <a:extLst>
                  <a:ext uri="{0D108BD9-81ED-4DB2-BD59-A6C34878D82A}">
                    <a16:rowId xmlns:a16="http://schemas.microsoft.com/office/drawing/2014/main" val="10002"/>
                  </a:ext>
                </a:extLst>
              </a:tr>
              <a:tr h="370840">
                <a:tc>
                  <a:txBody>
                    <a:bodyPr/>
                    <a:lstStyle/>
                    <a:p>
                      <a:pPr marL="0" indent="0">
                        <a:buFont typeface="+mj-lt"/>
                        <a:buNone/>
                      </a:pPr>
                      <a:r>
                        <a:rPr lang="cs-CZ" b="1" dirty="0"/>
                        <a:t>d)   Twitter API</a:t>
                      </a:r>
                    </a:p>
                  </a:txBody>
                  <a:tcPr/>
                </a:tc>
                <a:extLst>
                  <a:ext uri="{0D108BD9-81ED-4DB2-BD59-A6C34878D82A}">
                    <a16:rowId xmlns:a16="http://schemas.microsoft.com/office/drawing/2014/main" val="10003"/>
                  </a:ext>
                </a:extLst>
              </a:tr>
              <a:tr h="370840">
                <a:tc>
                  <a:txBody>
                    <a:bodyPr/>
                    <a:lstStyle/>
                    <a:p>
                      <a:pPr marL="342900" marR="0" indent="-342900" algn="l" defTabSz="914400" rtl="0" eaLnBrk="1" fontAlgn="auto" latinLnBrk="0" hangingPunct="1">
                        <a:lnSpc>
                          <a:spcPct val="100000"/>
                        </a:lnSpc>
                        <a:spcBef>
                          <a:spcPts val="0"/>
                        </a:spcBef>
                        <a:spcAft>
                          <a:spcPts val="0"/>
                        </a:spcAft>
                        <a:buClrTx/>
                        <a:buSzTx/>
                        <a:buFont typeface="+mj-lt"/>
                        <a:buAutoNum type="alphaLcParenR" startAt="5"/>
                        <a:tabLst/>
                        <a:defRPr/>
                      </a:pPr>
                      <a:r>
                        <a:rPr lang="cs-CZ" b="1" dirty="0" err="1"/>
                        <a:t>Twitter</a:t>
                      </a:r>
                      <a:r>
                        <a:rPr lang="cs-CZ" sz="1800" b="1" dirty="0" err="1">
                          <a:solidFill>
                            <a:prstClr val="black"/>
                          </a:solidFill>
                        </a:rPr>
                        <a:t>SocialApi</a:t>
                      </a:r>
                      <a:endParaRPr lang="cs-CZ" b="1" dirty="0"/>
                    </a:p>
                  </a:txBody>
                  <a:tcPr/>
                </a:tc>
                <a:extLst>
                  <a:ext uri="{0D108BD9-81ED-4DB2-BD59-A6C34878D82A}">
                    <a16:rowId xmlns:a16="http://schemas.microsoft.com/office/drawing/2014/main" val="10004"/>
                  </a:ext>
                </a:extLst>
              </a:tr>
            </a:tbl>
          </a:graphicData>
        </a:graphic>
      </p:graphicFrame>
      <p:graphicFrame>
        <p:nvGraphicFramePr>
          <p:cNvPr id="19" name="Tabulka 18"/>
          <p:cNvGraphicFramePr>
            <a:graphicFrameLocks noGrp="1"/>
          </p:cNvGraphicFramePr>
          <p:nvPr>
            <p:extLst>
              <p:ext uri="{D42A27DB-BD31-4B8C-83A1-F6EECF244321}">
                <p14:modId xmlns:p14="http://schemas.microsoft.com/office/powerpoint/2010/main" val="3169912503"/>
              </p:ext>
            </p:extLst>
          </p:nvPr>
        </p:nvGraphicFramePr>
        <p:xfrm>
          <a:off x="4000500" y="3657600"/>
          <a:ext cx="622300" cy="1112520"/>
        </p:xfrm>
        <a:graphic>
          <a:graphicData uri="http://schemas.openxmlformats.org/drawingml/2006/table">
            <a:tbl>
              <a:tblPr firstRow="1" bandRow="1">
                <a:tableStyleId>{69CF1AB2-1976-4502-BF36-3FF5EA218861}</a:tableStyleId>
              </a:tblPr>
              <a:tblGrid>
                <a:gridCol w="622300">
                  <a:extLst>
                    <a:ext uri="{9D8B030D-6E8A-4147-A177-3AD203B41FA5}">
                      <a16:colId xmlns:a16="http://schemas.microsoft.com/office/drawing/2014/main" val="20000"/>
                    </a:ext>
                  </a:extLst>
                </a:gridCol>
              </a:tblGrid>
              <a:tr h="370840">
                <a:tc>
                  <a:txBody>
                    <a:bodyPr/>
                    <a:lstStyle/>
                    <a:p>
                      <a:r>
                        <a:rPr lang="cs-CZ" b="0" dirty="0"/>
                        <a:t>A</a:t>
                      </a:r>
                    </a:p>
                  </a:txBody>
                  <a:tcPr/>
                </a:tc>
                <a:extLst>
                  <a:ext uri="{0D108BD9-81ED-4DB2-BD59-A6C34878D82A}">
                    <a16:rowId xmlns:a16="http://schemas.microsoft.com/office/drawing/2014/main" val="10000"/>
                  </a:ext>
                </a:extLst>
              </a:tr>
              <a:tr h="370840">
                <a:tc>
                  <a:txBody>
                    <a:bodyPr/>
                    <a:lstStyle/>
                    <a:p>
                      <a:r>
                        <a:rPr lang="cs-CZ" b="0" dirty="0"/>
                        <a:t>B,</a:t>
                      </a:r>
                      <a:r>
                        <a:rPr lang="cs-CZ" b="0" baseline="0" dirty="0"/>
                        <a:t> E</a:t>
                      </a:r>
                      <a:endParaRPr lang="cs-CZ" b="0" dirty="0"/>
                    </a:p>
                  </a:txBody>
                  <a:tcPr/>
                </a:tc>
                <a:extLst>
                  <a:ext uri="{0D108BD9-81ED-4DB2-BD59-A6C34878D82A}">
                    <a16:rowId xmlns:a16="http://schemas.microsoft.com/office/drawing/2014/main" val="10001"/>
                  </a:ext>
                </a:extLst>
              </a:tr>
              <a:tr h="370840">
                <a:tc>
                  <a:txBody>
                    <a:bodyPr/>
                    <a:lstStyle/>
                    <a:p>
                      <a:r>
                        <a:rPr lang="cs-CZ" b="0" dirty="0"/>
                        <a:t>C,</a:t>
                      </a:r>
                      <a:r>
                        <a:rPr lang="cs-CZ" b="0" baseline="0" dirty="0"/>
                        <a:t> D</a:t>
                      </a:r>
                      <a:endParaRPr lang="cs-CZ" b="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37562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b="1" dirty="0" err="1"/>
              <a:t>Decorator</a:t>
            </a:r>
            <a:endParaRPr lang="cs-CZ" b="1" dirty="0"/>
          </a:p>
        </p:txBody>
      </p:sp>
      <p:sp>
        <p:nvSpPr>
          <p:cNvPr id="3" name="Content Placeholder 2"/>
          <p:cNvSpPr>
            <a:spLocks noGrp="1"/>
          </p:cNvSpPr>
          <p:nvPr>
            <p:ph idx="1"/>
          </p:nvPr>
        </p:nvSpPr>
        <p:spPr>
          <a:xfrm>
            <a:off x="628650" y="1825625"/>
            <a:ext cx="3367087" cy="4351338"/>
          </a:xfrm>
        </p:spPr>
        <p:txBody>
          <a:bodyPr/>
          <a:lstStyle/>
          <a:p>
            <a:r>
              <a:rPr lang="cs-CZ" b="1" dirty="0"/>
              <a:t>Účel</a:t>
            </a:r>
            <a:endParaRPr lang="cs-CZ" dirty="0"/>
          </a:p>
          <a:p>
            <a:pPr fontAlgn="ctr"/>
            <a:r>
              <a:rPr lang="cs-CZ" sz="1400" dirty="0"/>
              <a:t>Poskytuje způsob pro dynamické připojení nového stavu nebo chování k objektu.</a:t>
            </a:r>
          </a:p>
          <a:p>
            <a:pPr fontAlgn="ctr"/>
            <a:r>
              <a:rPr lang="cs-CZ" sz="1400" dirty="0"/>
              <a:t>Změnit určité vlastnosti objektu bez ovlivnění dalších</a:t>
            </a:r>
          </a:p>
          <a:p>
            <a:pPr fontAlgn="ctr"/>
            <a:r>
              <a:rPr lang="cs-CZ" sz="1400" dirty="0" err="1"/>
              <a:t>Obzvl</a:t>
            </a:r>
            <a:r>
              <a:rPr lang="en-US" sz="1400" dirty="0" err="1"/>
              <a:t>áště</a:t>
            </a:r>
            <a:r>
              <a:rPr lang="en-US" sz="1400" dirty="0"/>
              <a:t> </a:t>
            </a:r>
            <a:r>
              <a:rPr lang="en-US" sz="1400" dirty="0" err="1"/>
              <a:t>výhodný</a:t>
            </a:r>
            <a:r>
              <a:rPr lang="en-US" sz="1400" dirty="0"/>
              <a:t>, </a:t>
            </a:r>
            <a:r>
              <a:rPr lang="en-US" sz="1400" dirty="0" err="1"/>
              <a:t>pokud</a:t>
            </a:r>
            <a:r>
              <a:rPr lang="en-US" sz="1400" dirty="0"/>
              <a:t> </a:t>
            </a:r>
            <a:r>
              <a:rPr lang="en-US" sz="1400" dirty="0" err="1"/>
              <a:t>mohou</a:t>
            </a:r>
            <a:r>
              <a:rPr lang="en-US" sz="1400" dirty="0"/>
              <a:t> </a:t>
            </a:r>
            <a:r>
              <a:rPr lang="en-US" sz="1400" dirty="0" err="1"/>
              <a:t>existovat</a:t>
            </a:r>
            <a:r>
              <a:rPr lang="en-US" sz="1400" dirty="0"/>
              <a:t> </a:t>
            </a:r>
            <a:r>
              <a:rPr lang="en-US" sz="1400" dirty="0" err="1"/>
              <a:t>objekty</a:t>
            </a:r>
            <a:r>
              <a:rPr lang="en-US" sz="1400" dirty="0"/>
              <a:t> s </a:t>
            </a:r>
            <a:r>
              <a:rPr lang="en-US" sz="1400" dirty="0" err="1"/>
              <a:t>libovolnými</a:t>
            </a:r>
            <a:r>
              <a:rPr lang="en-US" sz="1400" dirty="0"/>
              <a:t> </a:t>
            </a:r>
            <a:r>
              <a:rPr lang="en-US" sz="1400" dirty="0" err="1"/>
              <a:t>kombinacemi</a:t>
            </a:r>
            <a:r>
              <a:rPr lang="en-US" sz="1400" dirty="0"/>
              <a:t> </a:t>
            </a:r>
            <a:r>
              <a:rPr lang="cs-CZ" sz="1400" dirty="0"/>
              <a:t>nových v</a:t>
            </a:r>
            <a:r>
              <a:rPr lang="en-US" sz="1400" dirty="0" err="1"/>
              <a:t>lastností</a:t>
            </a:r>
            <a:r>
              <a:rPr lang="en-US" sz="1400" dirty="0"/>
              <a:t>, </a:t>
            </a:r>
            <a:r>
              <a:rPr lang="en-US" sz="1400" dirty="0" err="1"/>
              <a:t>jelikož</a:t>
            </a:r>
            <a:r>
              <a:rPr lang="en-US" sz="1400" dirty="0"/>
              <a:t> </a:t>
            </a:r>
            <a:r>
              <a:rPr lang="en-US" sz="1400" dirty="0" err="1"/>
              <a:t>při</a:t>
            </a:r>
            <a:r>
              <a:rPr lang="en-US" sz="1400" dirty="0"/>
              <a:t> </a:t>
            </a:r>
            <a:r>
              <a:rPr lang="en-US" sz="1400" dirty="0" err="1"/>
              <a:t>použití</a:t>
            </a:r>
            <a:r>
              <a:rPr lang="en-US" sz="1400" dirty="0"/>
              <a:t> </a:t>
            </a:r>
            <a:r>
              <a:rPr lang="en-US" sz="1400" dirty="0" err="1"/>
              <a:t>prosté</a:t>
            </a:r>
            <a:r>
              <a:rPr lang="en-US" sz="1400" dirty="0"/>
              <a:t> </a:t>
            </a:r>
            <a:r>
              <a:rPr lang="en-US" sz="1400" dirty="0" err="1"/>
              <a:t>dědičnosti</a:t>
            </a:r>
            <a:r>
              <a:rPr lang="en-US" sz="1400" dirty="0"/>
              <a:t> by </a:t>
            </a:r>
            <a:r>
              <a:rPr lang="en-US" sz="1400" dirty="0" err="1"/>
              <a:t>došlo</a:t>
            </a:r>
            <a:r>
              <a:rPr lang="en-US" sz="1400" dirty="0"/>
              <a:t> k </a:t>
            </a:r>
            <a:r>
              <a:rPr lang="en-US" sz="1400" dirty="0" err="1"/>
              <a:t>enormnímu</a:t>
            </a:r>
            <a:r>
              <a:rPr lang="en-US" sz="1400" dirty="0"/>
              <a:t> </a:t>
            </a:r>
            <a:r>
              <a:rPr lang="en-US" sz="1400" dirty="0" err="1"/>
              <a:t>nárustu</a:t>
            </a:r>
            <a:r>
              <a:rPr lang="en-US" sz="1400" dirty="0"/>
              <a:t> </a:t>
            </a:r>
            <a:r>
              <a:rPr lang="en-US" sz="1400" dirty="0" err="1"/>
              <a:t>počtu</a:t>
            </a:r>
            <a:r>
              <a:rPr lang="en-US" sz="1400" dirty="0"/>
              <a:t> </a:t>
            </a:r>
            <a:r>
              <a:rPr lang="en-US" sz="1400" dirty="0" err="1"/>
              <a:t>tříd</a:t>
            </a:r>
            <a:r>
              <a:rPr lang="en-US" sz="1400" dirty="0"/>
              <a:t>.</a:t>
            </a:r>
            <a:endParaRPr lang="cs-CZ" sz="1400" dirty="0"/>
          </a:p>
          <a:p>
            <a:pPr marL="0" indent="0">
              <a:buNone/>
            </a:pPr>
            <a:endParaRPr lang="cs-CZ" dirty="0"/>
          </a:p>
        </p:txBody>
      </p:sp>
      <p:sp>
        <p:nvSpPr>
          <p:cNvPr id="4" name="Rectangle 1"/>
          <p:cNvSpPr>
            <a:spLocks noChangeArrowheads="1"/>
          </p:cNvSpPr>
          <p:nvPr/>
        </p:nvSpPr>
        <p:spPr bwMode="auto">
          <a:xfrm>
            <a:off x="3810000" y="1497107"/>
            <a:ext cx="53340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42792"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100" b="0" i="0" u="none" strike="noStrike" cap="none" normalizeH="0" baseline="0" dirty="0">
                <a:ln>
                  <a:noFill/>
                </a:ln>
                <a:solidFill>
                  <a:srgbClr val="000000"/>
                </a:solidFill>
                <a:effectLst/>
                <a:latin typeface="Calibri" panose="020F0502020204030204" pitchFamily="34" charset="0"/>
              </a:rPr>
              <a:t>  </a:t>
            </a:r>
            <a:r>
              <a:rPr kumimoji="0" lang="cs-CZ" altLang="cs-CZ" sz="13800" b="0" i="0" u="none" strike="noStrike" cap="none" normalizeH="0" baseline="0" dirty="0">
                <a:ln>
                  <a:noFill/>
                </a:ln>
                <a:solidFill>
                  <a:srgbClr val="000000"/>
                </a:solidFill>
                <a:effectLst/>
                <a:latin typeface="Calibri" panose="020F0502020204030204" pitchFamily="34" charset="0"/>
              </a:rPr>
              <a:t> </a:t>
            </a:r>
            <a:r>
              <a:rPr kumimoji="0" lang="cs-CZ" altLang="cs-CZ" sz="1100" b="0" i="0" u="none" strike="noStrike" cap="none" normalizeH="0" baseline="0" dirty="0">
                <a:ln>
                  <a:noFill/>
                </a:ln>
                <a:solidFill>
                  <a:srgbClr val="000000"/>
                </a:solidFill>
                <a:effectLst/>
                <a:latin typeface="Calibri" panose="020F0502020204030204" pitchFamily="34" charset="0"/>
              </a:rPr>
              <a:t>                                                                                                                                                           </a:t>
            </a:r>
          </a:p>
          <a:p>
            <a:pPr marL="0" marR="0" lvl="0" indent="0" algn="l" defTabSz="914400" rtl="0" eaLnBrk="0" fontAlgn="ctr" latinLnBrk="0" hangingPunct="0">
              <a:lnSpc>
                <a:spcPct val="100000"/>
              </a:lnSpc>
              <a:spcBef>
                <a:spcPct val="0"/>
              </a:spcBef>
              <a:spcAft>
                <a:spcPct val="0"/>
              </a:spcAft>
              <a:buClrTx/>
              <a:buSzTx/>
              <a:buFontTx/>
              <a:buChar char="•"/>
              <a:tabLst/>
            </a:pPr>
            <a:r>
              <a:rPr kumimoji="0" lang="cs-CZ" altLang="cs-CZ" sz="1400" b="1" i="0" u="none" strike="noStrike" cap="none" normalizeH="0" baseline="0" dirty="0">
                <a:ln>
                  <a:noFill/>
                </a:ln>
                <a:solidFill>
                  <a:srgbClr val="000000"/>
                </a:solidFill>
                <a:effectLst/>
                <a:latin typeface="Calibri" panose="020F0502020204030204" pitchFamily="34" charset="0"/>
              </a:rPr>
              <a:t>I</a:t>
            </a:r>
            <a:r>
              <a:rPr kumimoji="0" lang="en-US" altLang="cs-CZ" sz="1400" b="1" i="0" u="none" strike="noStrike" cap="none" normalizeH="0" baseline="0" dirty="0">
                <a:ln>
                  <a:noFill/>
                </a:ln>
                <a:solidFill>
                  <a:srgbClr val="000000"/>
                </a:solidFill>
                <a:effectLst/>
                <a:latin typeface="Calibri" panose="020F0502020204030204" pitchFamily="34" charset="0"/>
              </a:rPr>
              <a:t>C</a:t>
            </a:r>
            <a:r>
              <a:rPr kumimoji="0" lang="cs-CZ" altLang="cs-CZ" sz="1400" b="1" i="0" u="none" strike="noStrike" cap="none" normalizeH="0" baseline="0" dirty="0" err="1">
                <a:ln>
                  <a:noFill/>
                </a:ln>
                <a:solidFill>
                  <a:srgbClr val="000000"/>
                </a:solidFill>
                <a:effectLst/>
                <a:latin typeface="Calibri" panose="020F0502020204030204" pitchFamily="34" charset="0"/>
              </a:rPr>
              <a:t>omponent</a:t>
            </a:r>
            <a:r>
              <a:rPr kumimoji="0" lang="cs-CZ" altLang="cs-CZ" sz="1400" b="1" i="0" u="none" strike="noStrike" cap="none" normalizeH="0" baseline="0" dirty="0">
                <a:ln>
                  <a:noFill/>
                </a:ln>
                <a:solidFill>
                  <a:srgbClr val="000000"/>
                </a:solidFill>
                <a:effectLst/>
                <a:latin typeface="Calibri" panose="020F0502020204030204" pitchFamily="34" charset="0"/>
              </a:rPr>
              <a:t> </a:t>
            </a:r>
            <a:r>
              <a:rPr kumimoji="0" lang="cs-CZ" altLang="cs-CZ" sz="1400" b="0" i="0" u="none" strike="noStrike" cap="none" normalizeH="0" baseline="0" dirty="0">
                <a:ln>
                  <a:noFill/>
                </a:ln>
                <a:solidFill>
                  <a:srgbClr val="000000"/>
                </a:solidFill>
                <a:effectLst/>
                <a:latin typeface="Calibri" panose="020F0502020204030204" pitchFamily="34" charset="0"/>
              </a:rPr>
              <a:t>- Rozhraní identifikující rozhraní, které mohou být 	     dekorovány </a:t>
            </a:r>
          </a:p>
          <a:p>
            <a:pPr marL="0" marR="0" lvl="0" indent="0" algn="l" defTabSz="914400" rtl="0" eaLnBrk="0" fontAlgn="ctr" latinLnBrk="0" hangingPunct="0">
              <a:lnSpc>
                <a:spcPct val="100000"/>
              </a:lnSpc>
              <a:spcBef>
                <a:spcPct val="0"/>
              </a:spcBef>
              <a:spcAft>
                <a:spcPct val="0"/>
              </a:spcAft>
              <a:buClrTx/>
              <a:buSzTx/>
              <a:buFontTx/>
              <a:buChar char="•"/>
              <a:tabLst/>
            </a:pPr>
            <a:r>
              <a:rPr kumimoji="0" lang="cs-CZ" altLang="cs-CZ" sz="1400" b="1" i="0" u="none" strike="noStrike" cap="none" normalizeH="0" baseline="0" dirty="0" err="1">
                <a:ln>
                  <a:noFill/>
                </a:ln>
                <a:solidFill>
                  <a:srgbClr val="000000"/>
                </a:solidFill>
                <a:effectLst/>
                <a:latin typeface="Calibri" panose="020F0502020204030204" pitchFamily="34" charset="0"/>
              </a:rPr>
              <a:t>Component</a:t>
            </a:r>
            <a:r>
              <a:rPr kumimoji="0" lang="cs-CZ" altLang="cs-CZ" sz="1400" b="0" i="0" u="none" strike="noStrike" cap="none" normalizeH="0" baseline="0" dirty="0">
                <a:ln>
                  <a:noFill/>
                </a:ln>
                <a:solidFill>
                  <a:srgbClr val="000000"/>
                </a:solidFill>
                <a:effectLst/>
                <a:latin typeface="Calibri" panose="020F0502020204030204" pitchFamily="34" charset="0"/>
              </a:rPr>
              <a:t> - Původní třída objektů, jejichž operace mohou být 	    přidávány nebo měněny </a:t>
            </a:r>
          </a:p>
          <a:p>
            <a:pPr marL="0" marR="0" lvl="0" indent="0" algn="l" defTabSz="914400" rtl="0" eaLnBrk="0" fontAlgn="ctr" latinLnBrk="0" hangingPunct="0">
              <a:lnSpc>
                <a:spcPct val="100000"/>
              </a:lnSpc>
              <a:spcBef>
                <a:spcPct val="0"/>
              </a:spcBef>
              <a:spcAft>
                <a:spcPct val="0"/>
              </a:spcAft>
              <a:buClrTx/>
              <a:buSzTx/>
              <a:buFontTx/>
              <a:buChar char="•"/>
              <a:tabLst/>
            </a:pPr>
            <a:r>
              <a:rPr kumimoji="0" lang="cs-CZ" altLang="cs-CZ" sz="1400" b="1" i="0" u="none" strike="noStrike" cap="none" normalizeH="0" baseline="0" dirty="0" err="1">
                <a:ln>
                  <a:noFill/>
                </a:ln>
                <a:solidFill>
                  <a:srgbClr val="000000"/>
                </a:solidFill>
                <a:effectLst/>
                <a:latin typeface="Calibri" panose="020F0502020204030204" pitchFamily="34" charset="0"/>
              </a:rPr>
              <a:t>Operation</a:t>
            </a:r>
            <a:r>
              <a:rPr kumimoji="0" lang="cs-CZ" altLang="cs-CZ" sz="1400" b="0" i="0" u="none" strike="noStrike" cap="none" normalizeH="0" baseline="0" dirty="0">
                <a:ln>
                  <a:noFill/>
                </a:ln>
                <a:solidFill>
                  <a:srgbClr val="000000"/>
                </a:solidFill>
                <a:effectLst/>
                <a:latin typeface="Calibri" panose="020F0502020204030204" pitchFamily="34" charset="0"/>
              </a:rPr>
              <a:t> - Metoda objektu </a:t>
            </a:r>
            <a:r>
              <a:rPr kumimoji="0" lang="cs-CZ" altLang="cs-CZ" sz="1400" b="0" i="0" u="none" strike="noStrike" cap="none" normalizeH="0" baseline="0" dirty="0" err="1">
                <a:ln>
                  <a:noFill/>
                </a:ln>
                <a:solidFill>
                  <a:srgbClr val="000000"/>
                </a:solidFill>
                <a:effectLst/>
                <a:latin typeface="Calibri" panose="020F0502020204030204" pitchFamily="34" charset="0"/>
              </a:rPr>
              <a:t>Component</a:t>
            </a:r>
            <a:r>
              <a:rPr kumimoji="0" lang="cs-CZ" altLang="cs-CZ" sz="1400" b="0" i="0" u="none" strike="noStrike" cap="none" normalizeH="0" baseline="0" dirty="0">
                <a:ln>
                  <a:noFill/>
                </a:ln>
                <a:solidFill>
                  <a:srgbClr val="000000"/>
                </a:solidFill>
                <a:effectLst/>
                <a:latin typeface="Calibri" panose="020F0502020204030204" pitchFamily="34" charset="0"/>
              </a:rPr>
              <a:t> zahrnutá v rozhraní 	  	 </a:t>
            </a:r>
            <a:r>
              <a:rPr kumimoji="0" lang="cs-CZ" altLang="cs-CZ" sz="1400" b="0" i="0" u="none" strike="noStrike" cap="none" normalizeH="0" baseline="0" dirty="0" err="1">
                <a:ln>
                  <a:noFill/>
                </a:ln>
                <a:solidFill>
                  <a:srgbClr val="000000"/>
                </a:solidFill>
                <a:effectLst/>
                <a:latin typeface="Calibri" panose="020F0502020204030204" pitchFamily="34" charset="0"/>
              </a:rPr>
              <a:t>IComponent</a:t>
            </a:r>
            <a:r>
              <a:rPr kumimoji="0" lang="cs-CZ" altLang="cs-CZ" sz="1400" b="0" i="0" u="none" strike="noStrike" cap="none" normalizeH="0" baseline="0" dirty="0">
                <a:ln>
                  <a:noFill/>
                </a:ln>
                <a:solidFill>
                  <a:srgbClr val="000000"/>
                </a:solidFill>
                <a:effectLst/>
                <a:latin typeface="Calibri" panose="020F0502020204030204" pitchFamily="34" charset="0"/>
              </a:rPr>
              <a:t>. (Metod může být n) </a:t>
            </a:r>
          </a:p>
          <a:p>
            <a:pPr marL="0" marR="0" lvl="0" indent="0" algn="l" defTabSz="914400" rtl="0" eaLnBrk="0" fontAlgn="ctr" latinLnBrk="0" hangingPunct="0">
              <a:lnSpc>
                <a:spcPct val="100000"/>
              </a:lnSpc>
              <a:spcBef>
                <a:spcPct val="0"/>
              </a:spcBef>
              <a:spcAft>
                <a:spcPct val="0"/>
              </a:spcAft>
              <a:buClrTx/>
              <a:buSzTx/>
              <a:buFontTx/>
              <a:buChar char="•"/>
              <a:tabLst/>
            </a:pPr>
            <a:r>
              <a:rPr kumimoji="0" lang="cs-CZ" altLang="cs-CZ" sz="1400" b="1" i="0" u="none" strike="noStrike" cap="none" normalizeH="0" baseline="0" dirty="0" err="1">
                <a:ln>
                  <a:noFill/>
                </a:ln>
                <a:solidFill>
                  <a:srgbClr val="000000"/>
                </a:solidFill>
                <a:effectLst/>
                <a:latin typeface="Calibri" panose="020F0502020204030204" pitchFamily="34" charset="0"/>
              </a:rPr>
              <a:t>Decorator</a:t>
            </a:r>
            <a:r>
              <a:rPr kumimoji="0" lang="cs-CZ" altLang="cs-CZ" sz="1400" b="0" i="0" u="none" strike="noStrike" cap="none" normalizeH="0" baseline="0" dirty="0">
                <a:ln>
                  <a:noFill/>
                </a:ln>
                <a:solidFill>
                  <a:srgbClr val="000000"/>
                </a:solidFill>
                <a:effectLst/>
                <a:latin typeface="Calibri" panose="020F0502020204030204" pitchFamily="34" charset="0"/>
              </a:rPr>
              <a:t> - Třída implementující </a:t>
            </a:r>
            <a:r>
              <a:rPr kumimoji="0" lang="cs-CZ" altLang="cs-CZ" sz="1400" b="0" i="0" u="none" strike="noStrike" cap="none" normalizeH="0" baseline="0" dirty="0" err="1">
                <a:ln>
                  <a:noFill/>
                </a:ln>
                <a:solidFill>
                  <a:srgbClr val="000000"/>
                </a:solidFill>
                <a:effectLst/>
                <a:latin typeface="Calibri" panose="020F0502020204030204" pitchFamily="34" charset="0"/>
              </a:rPr>
              <a:t>Icomponent</a:t>
            </a:r>
            <a:r>
              <a:rPr kumimoji="0" lang="cs-CZ" altLang="cs-CZ" sz="1400" b="0" i="0" u="none" strike="noStrike" cap="none" normalizeH="0" baseline="0" dirty="0">
                <a:ln>
                  <a:noFill/>
                </a:ln>
                <a:solidFill>
                  <a:srgbClr val="000000"/>
                </a:solidFill>
                <a:effectLst/>
                <a:latin typeface="Calibri" panose="020F0502020204030204" pitchFamily="34" charset="0"/>
              </a:rPr>
              <a:t> (Tříd může být 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cs-CZ" altLang="cs-CZ" sz="1100" b="0" i="0" u="none" strike="noStrike" cap="none" normalizeH="0" baseline="0" dirty="0">
              <a:ln>
                <a:noFill/>
              </a:ln>
              <a:solidFill>
                <a:srgbClr val="000000"/>
              </a:solidFill>
              <a:effectLst/>
              <a:latin typeface="Calibri" panose="020F0502020204030204" pitchFamily="34" charset="0"/>
            </a:endParaRPr>
          </a:p>
        </p:txBody>
      </p:sp>
      <p:pic>
        <p:nvPicPr>
          <p:cNvPr id="1026" name="Picture 2" descr="Počítačem generovaný alternativní tex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737" y="1497107"/>
            <a:ext cx="4962525" cy="2190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46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55650" y="1127527"/>
            <a:ext cx="7772400" cy="1443037"/>
          </a:xfrm>
        </p:spPr>
        <p:txBody>
          <a:bodyPr>
            <a:normAutofit fontScale="90000"/>
          </a:bodyPr>
          <a:lstStyle/>
          <a:p>
            <a:r>
              <a:rPr lang="cs-CZ" b="1" dirty="0"/>
              <a:t>Úvod do návrhových vzorů</a:t>
            </a:r>
          </a:p>
        </p:txBody>
      </p:sp>
      <p:sp>
        <p:nvSpPr>
          <p:cNvPr id="5" name="Subtitle 4"/>
          <p:cNvSpPr>
            <a:spLocks noGrp="1"/>
          </p:cNvSpPr>
          <p:nvPr>
            <p:ph type="subTitle" idx="1"/>
          </p:nvPr>
        </p:nvSpPr>
        <p:spPr>
          <a:xfrm>
            <a:off x="2305050" y="2796023"/>
            <a:ext cx="4673600" cy="2109317"/>
          </a:xfrm>
        </p:spPr>
        <p:txBody>
          <a:bodyPr>
            <a:normAutofit/>
          </a:bodyPr>
          <a:lstStyle/>
          <a:p>
            <a:pPr marL="342900" indent="-342900" algn="l">
              <a:buFont typeface="Arial" panose="020B0604020202020204" pitchFamily="34" charset="0"/>
              <a:buChar char="•"/>
            </a:pPr>
            <a:r>
              <a:rPr lang="cs-CZ" dirty="0"/>
              <a:t>Prezentační návrhové vzory</a:t>
            </a:r>
          </a:p>
          <a:p>
            <a:pPr marL="342900" indent="-342900" algn="l">
              <a:buFont typeface="Arial" panose="020B0604020202020204" pitchFamily="34" charset="0"/>
              <a:buChar char="•"/>
            </a:pPr>
            <a:r>
              <a:rPr lang="cs-CZ" dirty="0"/>
              <a:t>Základní návrhové vzory</a:t>
            </a:r>
          </a:p>
          <a:p>
            <a:pPr marL="342900" indent="-342900" algn="l">
              <a:buFont typeface="Arial" panose="020B0604020202020204" pitchFamily="34" charset="0"/>
              <a:buChar char="•"/>
            </a:pPr>
            <a:r>
              <a:rPr lang="cs-CZ" dirty="0" err="1"/>
              <a:t>Enterprise</a:t>
            </a:r>
            <a:r>
              <a:rPr lang="cs-CZ" dirty="0"/>
              <a:t> návrhové vzory</a:t>
            </a:r>
          </a:p>
        </p:txBody>
      </p:sp>
      <p:sp>
        <p:nvSpPr>
          <p:cNvPr id="6" name="Subtitle 4"/>
          <p:cNvSpPr txBox="1">
            <a:spLocks/>
          </p:cNvSpPr>
          <p:nvPr/>
        </p:nvSpPr>
        <p:spPr>
          <a:xfrm>
            <a:off x="3162300" y="5130800"/>
            <a:ext cx="2959100" cy="12954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cs-CZ" dirty="0">
                <a:hlinkClick r:id="rId2"/>
              </a:rPr>
              <a:t>www.dotnetcollege.cz</a:t>
            </a:r>
            <a:r>
              <a:rPr lang="cs-CZ" dirty="0"/>
              <a:t> </a:t>
            </a:r>
          </a:p>
        </p:txBody>
      </p:sp>
    </p:spTree>
    <p:extLst>
      <p:ext uri="{BB962C8B-B14F-4D97-AF65-F5344CB8AC3E}">
        <p14:creationId xmlns:p14="http://schemas.microsoft.com/office/powerpoint/2010/main" val="3296447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ázek 1"/>
          <p:cNvPicPr>
            <a:picLocks noChangeAspect="1"/>
          </p:cNvPicPr>
          <p:nvPr/>
        </p:nvPicPr>
        <p:blipFill>
          <a:blip r:embed="rId3"/>
          <a:stretch>
            <a:fillRect/>
          </a:stretch>
        </p:blipFill>
        <p:spPr>
          <a:xfrm>
            <a:off x="0" y="1808162"/>
            <a:ext cx="4838700" cy="1057275"/>
          </a:xfrm>
          <a:prstGeom prst="rect">
            <a:avLst/>
          </a:prstGeom>
        </p:spPr>
      </p:pic>
      <p:pic>
        <p:nvPicPr>
          <p:cNvPr id="5" name="Obrázek 4"/>
          <p:cNvPicPr>
            <a:picLocks noChangeAspect="1"/>
          </p:cNvPicPr>
          <p:nvPr/>
        </p:nvPicPr>
        <p:blipFill>
          <a:blip r:embed="rId4"/>
          <a:stretch>
            <a:fillRect/>
          </a:stretch>
        </p:blipFill>
        <p:spPr>
          <a:xfrm>
            <a:off x="0" y="3419475"/>
            <a:ext cx="9382125" cy="781050"/>
          </a:xfrm>
          <a:prstGeom prst="rect">
            <a:avLst/>
          </a:prstGeom>
        </p:spPr>
      </p:pic>
    </p:spTree>
    <p:extLst>
      <p:ext uri="{BB962C8B-B14F-4D97-AF65-F5344CB8AC3E}">
        <p14:creationId xmlns:p14="http://schemas.microsoft.com/office/powerpoint/2010/main" val="1543131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rázek 6"/>
          <p:cNvPicPr>
            <a:picLocks noChangeAspect="1"/>
          </p:cNvPicPr>
          <p:nvPr/>
        </p:nvPicPr>
        <p:blipFill rotWithShape="1">
          <a:blip r:embed="rId3"/>
          <a:srcRect t="38254"/>
          <a:stretch/>
        </p:blipFill>
        <p:spPr>
          <a:xfrm>
            <a:off x="133350" y="0"/>
            <a:ext cx="7162800" cy="2111375"/>
          </a:xfrm>
          <a:prstGeom prst="rect">
            <a:avLst/>
          </a:prstGeom>
        </p:spPr>
      </p:pic>
      <p:pic>
        <p:nvPicPr>
          <p:cNvPr id="11" name="Obrázek 10"/>
          <p:cNvPicPr>
            <a:picLocks noChangeAspect="1"/>
          </p:cNvPicPr>
          <p:nvPr/>
        </p:nvPicPr>
        <p:blipFill>
          <a:blip r:embed="rId4"/>
          <a:stretch>
            <a:fillRect/>
          </a:stretch>
        </p:blipFill>
        <p:spPr>
          <a:xfrm>
            <a:off x="133350" y="2111375"/>
            <a:ext cx="14811375" cy="5010150"/>
          </a:xfrm>
          <a:prstGeom prst="rect">
            <a:avLst/>
          </a:prstGeom>
        </p:spPr>
      </p:pic>
    </p:spTree>
    <p:extLst>
      <p:ext uri="{BB962C8B-B14F-4D97-AF65-F5344CB8AC3E}">
        <p14:creationId xmlns:p14="http://schemas.microsoft.com/office/powerpoint/2010/main" val="424169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ázek 1"/>
          <p:cNvPicPr>
            <a:picLocks noChangeAspect="1"/>
          </p:cNvPicPr>
          <p:nvPr/>
        </p:nvPicPr>
        <p:blipFill>
          <a:blip r:embed="rId3"/>
          <a:stretch>
            <a:fillRect/>
          </a:stretch>
        </p:blipFill>
        <p:spPr>
          <a:xfrm>
            <a:off x="0" y="488950"/>
            <a:ext cx="7191375" cy="2628900"/>
          </a:xfrm>
          <a:prstGeom prst="rect">
            <a:avLst/>
          </a:prstGeom>
        </p:spPr>
      </p:pic>
      <p:pic>
        <p:nvPicPr>
          <p:cNvPr id="4" name="Obrázek 3"/>
          <p:cNvPicPr>
            <a:picLocks noChangeAspect="1"/>
          </p:cNvPicPr>
          <p:nvPr/>
        </p:nvPicPr>
        <p:blipFill>
          <a:blip r:embed="rId4"/>
          <a:stretch>
            <a:fillRect/>
          </a:stretch>
        </p:blipFill>
        <p:spPr>
          <a:xfrm>
            <a:off x="0" y="4171950"/>
            <a:ext cx="4343400" cy="1457325"/>
          </a:xfrm>
          <a:prstGeom prst="rect">
            <a:avLst/>
          </a:prstGeom>
        </p:spPr>
      </p:pic>
    </p:spTree>
    <p:extLst>
      <p:ext uri="{BB962C8B-B14F-4D97-AF65-F5344CB8AC3E}">
        <p14:creationId xmlns:p14="http://schemas.microsoft.com/office/powerpoint/2010/main" val="2785002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b="1" dirty="0" err="1"/>
              <a:t>Decorator</a:t>
            </a:r>
            <a:endParaRPr lang="cs-CZ" b="1" dirty="0"/>
          </a:p>
        </p:txBody>
      </p:sp>
      <p:sp>
        <p:nvSpPr>
          <p:cNvPr id="3" name="Content Placeholder 2"/>
          <p:cNvSpPr>
            <a:spLocks noGrp="1"/>
          </p:cNvSpPr>
          <p:nvPr>
            <p:ph idx="1"/>
          </p:nvPr>
        </p:nvSpPr>
        <p:spPr>
          <a:xfrm>
            <a:off x="628650" y="1825625"/>
            <a:ext cx="8515350" cy="4351338"/>
          </a:xfrm>
        </p:spPr>
        <p:txBody>
          <a:bodyPr/>
          <a:lstStyle/>
          <a:p>
            <a:pPr marL="0" indent="0">
              <a:buNone/>
            </a:pPr>
            <a:r>
              <a:rPr lang="en-US" b="1" dirty="0" err="1"/>
              <a:t>Příklad</a:t>
            </a:r>
            <a:endParaRPr lang="cs-CZ" dirty="0"/>
          </a:p>
          <a:p>
            <a:pPr marL="0" indent="0">
              <a:buNone/>
            </a:pPr>
            <a:r>
              <a:rPr lang="en-US" sz="1800" dirty="0" err="1">
                <a:solidFill>
                  <a:prstClr val="black"/>
                </a:solidFill>
              </a:rPr>
              <a:t>Chceme</a:t>
            </a:r>
            <a:r>
              <a:rPr lang="en-US" sz="1800" dirty="0">
                <a:solidFill>
                  <a:prstClr val="black"/>
                </a:solidFill>
              </a:rPr>
              <a:t> </a:t>
            </a:r>
            <a:r>
              <a:rPr lang="en-US" sz="1800" dirty="0" err="1">
                <a:solidFill>
                  <a:prstClr val="black"/>
                </a:solidFill>
              </a:rPr>
              <a:t>vytvořit</a:t>
            </a:r>
            <a:r>
              <a:rPr lang="en-US" sz="1800" dirty="0">
                <a:solidFill>
                  <a:prstClr val="black"/>
                </a:solidFill>
              </a:rPr>
              <a:t> </a:t>
            </a:r>
            <a:r>
              <a:rPr lang="en-US" sz="1800" dirty="0" err="1">
                <a:solidFill>
                  <a:prstClr val="black"/>
                </a:solidFill>
              </a:rPr>
              <a:t>jednoduchou</a:t>
            </a:r>
            <a:r>
              <a:rPr lang="en-US" sz="1800" dirty="0">
                <a:solidFill>
                  <a:prstClr val="black"/>
                </a:solidFill>
              </a:rPr>
              <a:t> </a:t>
            </a:r>
            <a:r>
              <a:rPr lang="en-US" sz="1800" dirty="0" err="1">
                <a:solidFill>
                  <a:prstClr val="black"/>
                </a:solidFill>
              </a:rPr>
              <a:t>aplikaci</a:t>
            </a:r>
            <a:r>
              <a:rPr lang="en-US" sz="1800" dirty="0">
                <a:solidFill>
                  <a:prstClr val="black"/>
                </a:solidFill>
              </a:rPr>
              <a:t> pro </a:t>
            </a:r>
            <a:r>
              <a:rPr lang="cs-CZ" sz="1800" dirty="0">
                <a:solidFill>
                  <a:prstClr val="black"/>
                </a:solidFill>
              </a:rPr>
              <a:t>ú</a:t>
            </a:r>
            <a:r>
              <a:rPr lang="en-US" sz="1800" dirty="0" err="1">
                <a:solidFill>
                  <a:prstClr val="black"/>
                </a:solidFill>
              </a:rPr>
              <a:t>pravu</a:t>
            </a:r>
            <a:r>
              <a:rPr lang="en-US" sz="1800" dirty="0">
                <a:solidFill>
                  <a:prstClr val="black"/>
                </a:solidFill>
              </a:rPr>
              <a:t> </a:t>
            </a:r>
            <a:r>
              <a:rPr lang="en-US" sz="1800" dirty="0" err="1">
                <a:solidFill>
                  <a:prstClr val="black"/>
                </a:solidFill>
              </a:rPr>
              <a:t>aplikací</a:t>
            </a:r>
            <a:r>
              <a:rPr lang="en-US" sz="1800" dirty="0">
                <a:solidFill>
                  <a:prstClr val="black"/>
                </a:solidFill>
              </a:rPr>
              <a:t>. </a:t>
            </a:r>
            <a:r>
              <a:rPr lang="en-US" sz="1800" dirty="0" err="1">
                <a:solidFill>
                  <a:prstClr val="black"/>
                </a:solidFill>
              </a:rPr>
              <a:t>Aplikace</a:t>
            </a:r>
            <a:r>
              <a:rPr lang="en-US" sz="1800" dirty="0">
                <a:solidFill>
                  <a:prstClr val="black"/>
                </a:solidFill>
              </a:rPr>
              <a:t> </a:t>
            </a:r>
            <a:r>
              <a:rPr lang="en-US" sz="1800" dirty="0" err="1">
                <a:solidFill>
                  <a:prstClr val="black"/>
                </a:solidFill>
              </a:rPr>
              <a:t>má</a:t>
            </a:r>
            <a:r>
              <a:rPr lang="en-US" sz="1800" dirty="0">
                <a:solidFill>
                  <a:prstClr val="black"/>
                </a:solidFill>
              </a:rPr>
              <a:t> </a:t>
            </a:r>
            <a:r>
              <a:rPr lang="en-US" sz="1800" dirty="0" err="1">
                <a:solidFill>
                  <a:prstClr val="black"/>
                </a:solidFill>
              </a:rPr>
              <a:t>umožňovat</a:t>
            </a:r>
            <a:r>
              <a:rPr lang="en-US" sz="1800" dirty="0">
                <a:solidFill>
                  <a:prstClr val="black"/>
                </a:solidFill>
              </a:rPr>
              <a:t> </a:t>
            </a:r>
            <a:r>
              <a:rPr lang="en-US" sz="1800" dirty="0" err="1">
                <a:solidFill>
                  <a:prstClr val="black"/>
                </a:solidFill>
              </a:rPr>
              <a:t>přidáva</a:t>
            </a:r>
            <a:r>
              <a:rPr lang="cs-CZ" sz="1800" dirty="0">
                <a:solidFill>
                  <a:prstClr val="black"/>
                </a:solidFill>
              </a:rPr>
              <a:t>t</a:t>
            </a:r>
            <a:r>
              <a:rPr lang="en-US" sz="1800" dirty="0">
                <a:solidFill>
                  <a:prstClr val="black"/>
                </a:solidFill>
              </a:rPr>
              <a:t> k </a:t>
            </a:r>
            <a:r>
              <a:rPr lang="en-US" sz="1800" dirty="0" err="1">
                <a:solidFill>
                  <a:prstClr val="black"/>
                </a:solidFill>
              </a:rPr>
              <a:t>fotografii</a:t>
            </a:r>
            <a:r>
              <a:rPr lang="en-US" sz="1800" dirty="0">
                <a:solidFill>
                  <a:prstClr val="black"/>
                </a:solidFill>
              </a:rPr>
              <a:t> </a:t>
            </a:r>
            <a:r>
              <a:rPr lang="en-US" sz="1800" dirty="0" err="1">
                <a:solidFill>
                  <a:prstClr val="black"/>
                </a:solidFill>
              </a:rPr>
              <a:t>rámečky</a:t>
            </a:r>
            <a:r>
              <a:rPr lang="cs-CZ" sz="1800" dirty="0">
                <a:solidFill>
                  <a:prstClr val="black"/>
                </a:solidFill>
              </a:rPr>
              <a:t> a popisky. </a:t>
            </a:r>
            <a:r>
              <a:rPr lang="en-US" sz="1800" dirty="0">
                <a:solidFill>
                  <a:prstClr val="black"/>
                </a:solidFill>
              </a:rPr>
              <a:t> </a:t>
            </a:r>
            <a:endParaRPr lang="cs-CZ" sz="3600" dirty="0"/>
          </a:p>
        </p:txBody>
      </p:sp>
      <p:graphicFrame>
        <p:nvGraphicFramePr>
          <p:cNvPr id="6" name="Tabulka 5"/>
          <p:cNvGraphicFramePr>
            <a:graphicFrameLocks noGrp="1"/>
          </p:cNvGraphicFramePr>
          <p:nvPr>
            <p:extLst>
              <p:ext uri="{D42A27DB-BD31-4B8C-83A1-F6EECF244321}">
                <p14:modId xmlns:p14="http://schemas.microsoft.com/office/powerpoint/2010/main" val="663493970"/>
              </p:ext>
            </p:extLst>
          </p:nvPr>
        </p:nvGraphicFramePr>
        <p:xfrm>
          <a:off x="946150" y="3657600"/>
          <a:ext cx="3048000" cy="1483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val="20000"/>
                    </a:ext>
                  </a:extLst>
                </a:gridCol>
              </a:tblGrid>
              <a:tr h="370840">
                <a:tc>
                  <a:txBody>
                    <a:bodyPr/>
                    <a:lstStyle/>
                    <a:p>
                      <a:pPr marL="342900" indent="-342900">
                        <a:buAutoNum type="arabicParenR"/>
                      </a:pPr>
                      <a:r>
                        <a:rPr lang="en-US" dirty="0" err="1"/>
                        <a:t>IComponent</a:t>
                      </a:r>
                      <a:endParaRPr lang="cs-CZ" dirty="0"/>
                    </a:p>
                  </a:txBody>
                  <a:tcPr/>
                </a:tc>
                <a:extLst>
                  <a:ext uri="{0D108BD9-81ED-4DB2-BD59-A6C34878D82A}">
                    <a16:rowId xmlns:a16="http://schemas.microsoft.com/office/drawing/2014/main" val="10000"/>
                  </a:ext>
                </a:extLst>
              </a:tr>
              <a:tr h="370840">
                <a:tc>
                  <a:txBody>
                    <a:bodyPr/>
                    <a:lstStyle/>
                    <a:p>
                      <a:pPr marL="342900" indent="-342900">
                        <a:buAutoNum type="arabicParenR" startAt="2"/>
                      </a:pPr>
                      <a:r>
                        <a:rPr lang="en-US" b="1" dirty="0"/>
                        <a:t>Component</a:t>
                      </a:r>
                      <a:endParaRPr lang="cs-CZ" b="1" dirty="0"/>
                    </a:p>
                  </a:txBody>
                  <a:tcPr/>
                </a:tc>
                <a:extLst>
                  <a:ext uri="{0D108BD9-81ED-4DB2-BD59-A6C34878D82A}">
                    <a16:rowId xmlns:a16="http://schemas.microsoft.com/office/drawing/2014/main" val="10001"/>
                  </a:ext>
                </a:extLst>
              </a:tr>
              <a:tr h="370840">
                <a:tc>
                  <a:txBody>
                    <a:bodyPr/>
                    <a:lstStyle/>
                    <a:p>
                      <a:pPr marL="342900" indent="-342900">
                        <a:buAutoNum type="arabicParenR" startAt="3"/>
                      </a:pPr>
                      <a:r>
                        <a:rPr lang="en-US" b="1" dirty="0"/>
                        <a:t>Decorator</a:t>
                      </a:r>
                      <a:endParaRPr lang="cs-CZ" b="1" dirty="0"/>
                    </a:p>
                  </a:txBody>
                  <a:tcPr/>
                </a:tc>
                <a:extLst>
                  <a:ext uri="{0D108BD9-81ED-4DB2-BD59-A6C34878D82A}">
                    <a16:rowId xmlns:a16="http://schemas.microsoft.com/office/drawing/2014/main" val="10002"/>
                  </a:ext>
                </a:extLst>
              </a:tr>
              <a:tr h="370840">
                <a:tc>
                  <a:txBody>
                    <a:bodyPr/>
                    <a:lstStyle/>
                    <a:p>
                      <a:pPr marL="342900" indent="-342900">
                        <a:buAutoNum type="arabicParenR" startAt="4"/>
                      </a:pPr>
                      <a:r>
                        <a:rPr lang="en-US" b="1" dirty="0"/>
                        <a:t>Operation</a:t>
                      </a:r>
                      <a:endParaRPr lang="cs-CZ" b="1" dirty="0"/>
                    </a:p>
                  </a:txBody>
                  <a:tcPr/>
                </a:tc>
                <a:extLst>
                  <a:ext uri="{0D108BD9-81ED-4DB2-BD59-A6C34878D82A}">
                    <a16:rowId xmlns:a16="http://schemas.microsoft.com/office/drawing/2014/main" val="10003"/>
                  </a:ext>
                </a:extLst>
              </a:tr>
            </a:tbl>
          </a:graphicData>
        </a:graphic>
      </p:graphicFrame>
      <p:graphicFrame>
        <p:nvGraphicFramePr>
          <p:cNvPr id="7" name="Tabulka 6"/>
          <p:cNvGraphicFramePr>
            <a:graphicFrameLocks noGrp="1"/>
          </p:cNvGraphicFramePr>
          <p:nvPr>
            <p:extLst>
              <p:ext uri="{D42A27DB-BD31-4B8C-83A1-F6EECF244321}">
                <p14:modId xmlns:p14="http://schemas.microsoft.com/office/powerpoint/2010/main" val="2738799514"/>
              </p:ext>
            </p:extLst>
          </p:nvPr>
        </p:nvGraphicFramePr>
        <p:xfrm>
          <a:off x="5607050" y="3657600"/>
          <a:ext cx="3035300" cy="1483360"/>
        </p:xfrm>
        <a:graphic>
          <a:graphicData uri="http://schemas.openxmlformats.org/drawingml/2006/table">
            <a:tbl>
              <a:tblPr firstRow="1" bandRow="1">
                <a:tableStyleId>{69CF1AB2-1976-4502-BF36-3FF5EA218861}</a:tableStyleId>
              </a:tblPr>
              <a:tblGrid>
                <a:gridCol w="3035300">
                  <a:extLst>
                    <a:ext uri="{9D8B030D-6E8A-4147-A177-3AD203B41FA5}">
                      <a16:colId xmlns:a16="http://schemas.microsoft.com/office/drawing/2014/main" val="20000"/>
                    </a:ext>
                  </a:extLst>
                </a:gridCol>
              </a:tblGrid>
              <a:tr h="370840">
                <a:tc>
                  <a:txBody>
                    <a:bodyPr/>
                    <a:lstStyle/>
                    <a:p>
                      <a:pPr marL="342900" indent="-342900">
                        <a:buFont typeface="+mj-lt"/>
                        <a:buAutoNum type="alphaLcParenR"/>
                      </a:pPr>
                      <a:r>
                        <a:rPr lang="en-US" b="0" dirty="0" err="1"/>
                        <a:t>Zobrazit</a:t>
                      </a:r>
                      <a:r>
                        <a:rPr lang="en-US" b="0" dirty="0"/>
                        <a:t> </a:t>
                      </a:r>
                      <a:r>
                        <a:rPr lang="en-US" b="0" dirty="0" err="1"/>
                        <a:t>fotku</a:t>
                      </a:r>
                      <a:endParaRPr lang="cs-CZ" b="0" dirty="0"/>
                    </a:p>
                  </a:txBody>
                  <a:tcPr/>
                </a:tc>
                <a:extLst>
                  <a:ext uri="{0D108BD9-81ED-4DB2-BD59-A6C34878D82A}">
                    <a16:rowId xmlns:a16="http://schemas.microsoft.com/office/drawing/2014/main" val="10000"/>
                  </a:ext>
                </a:extLst>
              </a:tr>
              <a:tr h="370840">
                <a:tc>
                  <a:txBody>
                    <a:bodyPr/>
                    <a:lstStyle/>
                    <a:p>
                      <a:pPr marL="0" indent="0">
                        <a:buFont typeface="+mj-lt"/>
                        <a:buNone/>
                      </a:pPr>
                      <a:r>
                        <a:rPr lang="cs-CZ" b="0" dirty="0"/>
                        <a:t>b)   </a:t>
                      </a:r>
                      <a:r>
                        <a:rPr lang="en-US" b="0" dirty="0" err="1"/>
                        <a:t>Fotka</a:t>
                      </a:r>
                      <a:r>
                        <a:rPr lang="en-US" b="0" dirty="0"/>
                        <a:t> s </a:t>
                      </a:r>
                      <a:r>
                        <a:rPr lang="en-US" b="0" dirty="0" err="1"/>
                        <a:t>rámečkem</a:t>
                      </a:r>
                      <a:endParaRPr lang="cs-CZ" b="0" dirty="0"/>
                    </a:p>
                  </a:txBody>
                  <a:tcPr/>
                </a:tc>
                <a:extLst>
                  <a:ext uri="{0D108BD9-81ED-4DB2-BD59-A6C34878D82A}">
                    <a16:rowId xmlns:a16="http://schemas.microsoft.com/office/drawing/2014/main" val="10001"/>
                  </a:ext>
                </a:extLst>
              </a:tr>
              <a:tr h="370840">
                <a:tc>
                  <a:txBody>
                    <a:bodyPr/>
                    <a:lstStyle/>
                    <a:p>
                      <a:pPr marL="342900" indent="-342900">
                        <a:buFont typeface="+mj-lt"/>
                        <a:buAutoNum type="alphaLcParenR" startAt="3"/>
                      </a:pPr>
                      <a:r>
                        <a:rPr lang="en-US" b="0" dirty="0" err="1"/>
                        <a:t>Fotka</a:t>
                      </a:r>
                      <a:endParaRPr lang="cs-CZ" b="0" dirty="0"/>
                    </a:p>
                  </a:txBody>
                  <a:tcPr/>
                </a:tc>
                <a:extLst>
                  <a:ext uri="{0D108BD9-81ED-4DB2-BD59-A6C34878D82A}">
                    <a16:rowId xmlns:a16="http://schemas.microsoft.com/office/drawing/2014/main" val="10002"/>
                  </a:ext>
                </a:extLst>
              </a:tr>
              <a:tr h="370840">
                <a:tc>
                  <a:txBody>
                    <a:bodyPr/>
                    <a:lstStyle/>
                    <a:p>
                      <a:pPr marL="0" indent="0">
                        <a:buFont typeface="+mj-lt"/>
                        <a:buNone/>
                      </a:pPr>
                      <a:r>
                        <a:rPr lang="cs-CZ" b="0" dirty="0"/>
                        <a:t>d)   </a:t>
                      </a:r>
                      <a:r>
                        <a:rPr lang="en-US" b="0" dirty="0" err="1"/>
                        <a:t>Původní</a:t>
                      </a:r>
                      <a:r>
                        <a:rPr lang="en-US" b="0" dirty="0"/>
                        <a:t> </a:t>
                      </a:r>
                      <a:r>
                        <a:rPr lang="en-US" b="0" dirty="0" err="1"/>
                        <a:t>fotka</a:t>
                      </a:r>
                      <a:endParaRPr lang="cs-CZ" b="0" dirty="0"/>
                    </a:p>
                  </a:txBody>
                  <a:tcPr/>
                </a:tc>
                <a:extLst>
                  <a:ext uri="{0D108BD9-81ED-4DB2-BD59-A6C34878D82A}">
                    <a16:rowId xmlns:a16="http://schemas.microsoft.com/office/drawing/2014/main" val="10003"/>
                  </a:ext>
                </a:extLst>
              </a:tr>
            </a:tbl>
          </a:graphicData>
        </a:graphic>
      </p:graphicFrame>
      <p:graphicFrame>
        <p:nvGraphicFramePr>
          <p:cNvPr id="19" name="Tabulka 18"/>
          <p:cNvGraphicFramePr>
            <a:graphicFrameLocks noGrp="1"/>
          </p:cNvGraphicFramePr>
          <p:nvPr>
            <p:extLst>
              <p:ext uri="{D42A27DB-BD31-4B8C-83A1-F6EECF244321}">
                <p14:modId xmlns:p14="http://schemas.microsoft.com/office/powerpoint/2010/main" val="134832943"/>
              </p:ext>
            </p:extLst>
          </p:nvPr>
        </p:nvGraphicFramePr>
        <p:xfrm>
          <a:off x="4000500" y="3657600"/>
          <a:ext cx="622300" cy="1483360"/>
        </p:xfrm>
        <a:graphic>
          <a:graphicData uri="http://schemas.openxmlformats.org/drawingml/2006/table">
            <a:tbl>
              <a:tblPr firstRow="1" bandRow="1">
                <a:tableStyleId>{69CF1AB2-1976-4502-BF36-3FF5EA218861}</a:tableStyleId>
              </a:tblPr>
              <a:tblGrid>
                <a:gridCol w="622300">
                  <a:extLst>
                    <a:ext uri="{9D8B030D-6E8A-4147-A177-3AD203B41FA5}">
                      <a16:colId xmlns:a16="http://schemas.microsoft.com/office/drawing/2014/main" val="20000"/>
                    </a:ext>
                  </a:extLst>
                </a:gridCol>
              </a:tblGrid>
              <a:tr h="370840">
                <a:tc>
                  <a:txBody>
                    <a:bodyPr/>
                    <a:lstStyle/>
                    <a:p>
                      <a:r>
                        <a:rPr lang="cs-CZ" b="0" dirty="0"/>
                        <a:t>C</a:t>
                      </a:r>
                    </a:p>
                  </a:txBody>
                  <a:tcPr/>
                </a:tc>
                <a:extLst>
                  <a:ext uri="{0D108BD9-81ED-4DB2-BD59-A6C34878D82A}">
                    <a16:rowId xmlns:a16="http://schemas.microsoft.com/office/drawing/2014/main" val="10000"/>
                  </a:ext>
                </a:extLst>
              </a:tr>
              <a:tr h="370840">
                <a:tc>
                  <a:txBody>
                    <a:bodyPr/>
                    <a:lstStyle/>
                    <a:p>
                      <a:r>
                        <a:rPr lang="cs-CZ" b="0" dirty="0"/>
                        <a:t>D</a:t>
                      </a:r>
                    </a:p>
                  </a:txBody>
                  <a:tcPr/>
                </a:tc>
                <a:extLst>
                  <a:ext uri="{0D108BD9-81ED-4DB2-BD59-A6C34878D82A}">
                    <a16:rowId xmlns:a16="http://schemas.microsoft.com/office/drawing/2014/main" val="10001"/>
                  </a:ext>
                </a:extLst>
              </a:tr>
              <a:tr h="370840">
                <a:tc>
                  <a:txBody>
                    <a:bodyPr/>
                    <a:lstStyle/>
                    <a:p>
                      <a:r>
                        <a:rPr lang="cs-CZ" b="0" dirty="0"/>
                        <a:t>B</a:t>
                      </a:r>
                    </a:p>
                  </a:txBody>
                  <a:tcPr/>
                </a:tc>
                <a:extLst>
                  <a:ext uri="{0D108BD9-81ED-4DB2-BD59-A6C34878D82A}">
                    <a16:rowId xmlns:a16="http://schemas.microsoft.com/office/drawing/2014/main" val="10002"/>
                  </a:ext>
                </a:extLst>
              </a:tr>
              <a:tr h="370840">
                <a:tc>
                  <a:txBody>
                    <a:bodyPr/>
                    <a:lstStyle/>
                    <a:p>
                      <a:r>
                        <a:rPr lang="cs-CZ" b="0" dirty="0"/>
                        <a:t>A</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79531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b="1" dirty="0" err="1"/>
              <a:t>Composite</a:t>
            </a:r>
            <a:endParaRPr lang="cs-CZ" b="1" dirty="0"/>
          </a:p>
        </p:txBody>
      </p:sp>
      <p:sp>
        <p:nvSpPr>
          <p:cNvPr id="3" name="Content Placeholder 2"/>
          <p:cNvSpPr>
            <a:spLocks noGrp="1"/>
          </p:cNvSpPr>
          <p:nvPr>
            <p:ph idx="1"/>
          </p:nvPr>
        </p:nvSpPr>
        <p:spPr>
          <a:xfrm>
            <a:off x="628650" y="1825625"/>
            <a:ext cx="3367087" cy="4351338"/>
          </a:xfrm>
        </p:spPr>
        <p:txBody>
          <a:bodyPr/>
          <a:lstStyle/>
          <a:p>
            <a:r>
              <a:rPr lang="cs-CZ" b="1" dirty="0"/>
              <a:t>Účel</a:t>
            </a:r>
            <a:endParaRPr lang="cs-CZ" dirty="0"/>
          </a:p>
          <a:p>
            <a:pPr fontAlgn="ctr"/>
            <a:r>
              <a:rPr lang="cs-CZ" sz="1400" dirty="0"/>
              <a:t>Vytváří strukturované hierarchie, se kterými lze pracovat jako se skupinami komponent.</a:t>
            </a:r>
          </a:p>
          <a:p>
            <a:pPr fontAlgn="ctr"/>
            <a:r>
              <a:rPr lang="cs-CZ" sz="1400" dirty="0"/>
              <a:t>Typické operace na komponentách jsou přidávání, upravování, vyhledávání, seskupování a zobrazování.</a:t>
            </a:r>
          </a:p>
          <a:p>
            <a:pPr marL="0" indent="0">
              <a:buNone/>
            </a:pPr>
            <a:endParaRPr lang="cs-CZ" dirty="0"/>
          </a:p>
        </p:txBody>
      </p:sp>
      <p:sp>
        <p:nvSpPr>
          <p:cNvPr id="4" name="Rectangle 1"/>
          <p:cNvSpPr>
            <a:spLocks noChangeArrowheads="1"/>
          </p:cNvSpPr>
          <p:nvPr/>
        </p:nvSpPr>
        <p:spPr bwMode="auto">
          <a:xfrm>
            <a:off x="3810000" y="1904911"/>
            <a:ext cx="5334000" cy="3154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42792"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100" b="0" i="0" u="none" strike="noStrike" cap="none" normalizeH="0" baseline="0" dirty="0">
                <a:ln>
                  <a:noFill/>
                </a:ln>
                <a:solidFill>
                  <a:srgbClr val="000000"/>
                </a:solidFill>
                <a:effectLst/>
                <a:latin typeface="Calibri" panose="020F0502020204030204" pitchFamily="34" charset="0"/>
              </a:rPr>
              <a:t>  </a:t>
            </a:r>
            <a:r>
              <a:rPr kumimoji="0" lang="cs-CZ" altLang="cs-CZ" sz="13800" b="0" i="0" u="none" strike="noStrike" cap="none" normalizeH="0" baseline="0" dirty="0">
                <a:ln>
                  <a:noFill/>
                </a:ln>
                <a:solidFill>
                  <a:srgbClr val="000000"/>
                </a:solidFill>
                <a:effectLst/>
                <a:latin typeface="Calibri" panose="020F0502020204030204" pitchFamily="34" charset="0"/>
              </a:rPr>
              <a:t> </a:t>
            </a:r>
            <a:r>
              <a:rPr kumimoji="0" lang="cs-CZ" altLang="cs-CZ" sz="1100" b="0" i="0" u="none" strike="noStrike" cap="none" normalizeH="0" baseline="0" dirty="0">
                <a:ln>
                  <a:noFill/>
                </a:ln>
                <a:solidFill>
                  <a:srgbClr val="000000"/>
                </a:solidFill>
                <a:effectLst/>
                <a:latin typeface="Calibri" panose="020F0502020204030204" pitchFamily="34" charset="0"/>
              </a:rPr>
              <a:t>                                                                                                                                                           </a:t>
            </a:r>
          </a:p>
          <a:p>
            <a:pPr lvl="0" eaLnBrk="0" fontAlgn="ctr" hangingPunct="0">
              <a:spcBef>
                <a:spcPct val="0"/>
              </a:spcBef>
              <a:spcAft>
                <a:spcPct val="0"/>
              </a:spcAft>
              <a:buFontTx/>
              <a:buChar char="•"/>
            </a:pPr>
            <a:r>
              <a:rPr kumimoji="0" lang="cs-CZ" altLang="cs-CZ" sz="1400" b="1" i="0" u="none" strike="noStrike" cap="none" normalizeH="0" baseline="0" dirty="0" err="1">
                <a:ln>
                  <a:noFill/>
                </a:ln>
                <a:solidFill>
                  <a:srgbClr val="000000"/>
                </a:solidFill>
                <a:effectLst/>
                <a:latin typeface="Calibri" panose="020F0502020204030204" pitchFamily="34" charset="0"/>
              </a:rPr>
              <a:t>IComponent</a:t>
            </a:r>
            <a:r>
              <a:rPr kumimoji="0" lang="cs-CZ" altLang="cs-CZ" sz="1400" b="1" i="0" u="none" strike="noStrike" cap="none" normalizeH="0" baseline="0" dirty="0">
                <a:ln>
                  <a:noFill/>
                </a:ln>
                <a:solidFill>
                  <a:srgbClr val="000000"/>
                </a:solidFill>
                <a:effectLst/>
                <a:latin typeface="Calibri" panose="020F0502020204030204" pitchFamily="34" charset="0"/>
              </a:rPr>
              <a:t> </a:t>
            </a:r>
            <a:r>
              <a:rPr kumimoji="0" lang="cs-CZ" altLang="cs-CZ" sz="1400" b="0" i="0" u="none" strike="noStrike" cap="none" normalizeH="0" baseline="0" dirty="0">
                <a:ln>
                  <a:noFill/>
                </a:ln>
                <a:solidFill>
                  <a:srgbClr val="000000"/>
                </a:solidFill>
                <a:effectLst/>
                <a:latin typeface="Calibri" panose="020F0502020204030204" pitchFamily="34" charset="0"/>
              </a:rPr>
              <a:t>– Společné rozhraní</a:t>
            </a:r>
            <a:endParaRPr lang="cs-CZ" altLang="cs-CZ" sz="1400" dirty="0">
              <a:solidFill>
                <a:srgbClr val="000000"/>
              </a:solidFill>
              <a:latin typeface="Calibri" panose="020F0502020204030204" pitchFamily="34" charset="0"/>
            </a:endParaRPr>
          </a:p>
          <a:p>
            <a:pPr lvl="0" eaLnBrk="0" fontAlgn="ctr" hangingPunct="0">
              <a:spcBef>
                <a:spcPct val="0"/>
              </a:spcBef>
              <a:spcAft>
                <a:spcPct val="0"/>
              </a:spcAft>
              <a:buFontTx/>
              <a:buChar char="•"/>
            </a:pPr>
            <a:r>
              <a:rPr lang="cs-CZ" altLang="cs-CZ" sz="1400" b="1" dirty="0" err="1">
                <a:solidFill>
                  <a:srgbClr val="000000"/>
                </a:solidFill>
                <a:latin typeface="Calibri" panose="020F0502020204030204" pitchFamily="34" charset="0"/>
              </a:rPr>
              <a:t>Composite</a:t>
            </a:r>
            <a:r>
              <a:rPr lang="cs-CZ" altLang="cs-CZ" sz="1400" b="1" dirty="0">
                <a:solidFill>
                  <a:srgbClr val="000000"/>
                </a:solidFill>
                <a:latin typeface="Calibri" panose="020F0502020204030204" pitchFamily="34" charset="0"/>
              </a:rPr>
              <a:t> </a:t>
            </a:r>
            <a:r>
              <a:rPr lang="cs-CZ" altLang="cs-CZ" sz="1400" dirty="0">
                <a:solidFill>
                  <a:srgbClr val="000000"/>
                </a:solidFill>
                <a:latin typeface="Calibri" panose="020F0502020204030204" pitchFamily="34" charset="0"/>
              </a:rPr>
              <a:t>– Skupina </a:t>
            </a:r>
            <a:r>
              <a:rPr lang="cs-CZ" altLang="cs-CZ" sz="1400" dirty="0" err="1">
                <a:solidFill>
                  <a:srgbClr val="000000"/>
                </a:solidFill>
                <a:latin typeface="Calibri" panose="020F0502020204030204" pitchFamily="34" charset="0"/>
              </a:rPr>
              <a:t>Icomponent</a:t>
            </a:r>
            <a:r>
              <a:rPr lang="cs-CZ" altLang="cs-CZ" sz="1400" dirty="0">
                <a:solidFill>
                  <a:srgbClr val="000000"/>
                </a:solidFill>
                <a:latin typeface="Calibri" panose="020F0502020204030204" pitchFamily="34" charset="0"/>
              </a:rPr>
              <a:t>, operace se vždy aplikuje na 	    všechny prvky  </a:t>
            </a:r>
            <a:endParaRPr kumimoji="0" lang="cs-CZ" altLang="cs-CZ" sz="1400" b="0" i="0" u="none" strike="noStrike" cap="none" normalizeH="0" baseline="0" dirty="0">
              <a:ln>
                <a:noFill/>
              </a:ln>
              <a:solidFill>
                <a:srgbClr val="000000"/>
              </a:solidFill>
              <a:effectLst/>
              <a:latin typeface="Calibri" panose="020F0502020204030204" pitchFamily="34" charset="0"/>
            </a:endParaRPr>
          </a:p>
          <a:p>
            <a:pPr marL="0" marR="0" lvl="0" indent="0" algn="l" defTabSz="914400" rtl="0" eaLnBrk="0" fontAlgn="ctr" latinLnBrk="0" hangingPunct="0">
              <a:lnSpc>
                <a:spcPct val="100000"/>
              </a:lnSpc>
              <a:spcBef>
                <a:spcPct val="0"/>
              </a:spcBef>
              <a:spcAft>
                <a:spcPct val="0"/>
              </a:spcAft>
              <a:buClrTx/>
              <a:buSzTx/>
              <a:buFontTx/>
              <a:buChar char="•"/>
              <a:tabLst/>
            </a:pPr>
            <a:r>
              <a:rPr kumimoji="0" lang="cs-CZ" altLang="cs-CZ" sz="1400" b="1" i="0" u="none" strike="noStrike" cap="none" normalizeH="0" baseline="0" dirty="0" err="1">
                <a:ln>
                  <a:noFill/>
                </a:ln>
                <a:solidFill>
                  <a:srgbClr val="000000"/>
                </a:solidFill>
                <a:effectLst/>
                <a:latin typeface="Calibri" panose="020F0502020204030204" pitchFamily="34" charset="0"/>
              </a:rPr>
              <a:t>Component</a:t>
            </a:r>
            <a:r>
              <a:rPr kumimoji="0" lang="cs-CZ" altLang="cs-CZ" sz="1400" b="0" i="0" u="none" strike="noStrike" cap="none" normalizeH="0" baseline="0" dirty="0">
                <a:ln>
                  <a:noFill/>
                </a:ln>
                <a:solidFill>
                  <a:srgbClr val="000000"/>
                </a:solidFill>
                <a:effectLst/>
                <a:latin typeface="Calibri" panose="020F0502020204030204" pitchFamily="34" charset="0"/>
              </a:rPr>
              <a:t> – Konečný</a:t>
            </a:r>
            <a:r>
              <a:rPr kumimoji="0" lang="cs-CZ" altLang="cs-CZ" sz="1400" b="0" i="0" u="none" strike="noStrike" cap="none" normalizeH="0" dirty="0">
                <a:ln>
                  <a:noFill/>
                </a:ln>
                <a:solidFill>
                  <a:srgbClr val="000000"/>
                </a:solidFill>
                <a:effectLst/>
                <a:latin typeface="Calibri" panose="020F0502020204030204" pitchFamily="34" charset="0"/>
              </a:rPr>
              <a:t> prvek</a:t>
            </a:r>
            <a:endParaRPr kumimoji="0" lang="cs-CZ" altLang="cs-CZ" sz="1100" b="0" i="0" u="none" strike="noStrike" cap="none" normalizeH="0" baseline="0" dirty="0">
              <a:ln>
                <a:noFill/>
              </a:ln>
              <a:solidFill>
                <a:srgbClr val="000000"/>
              </a:solidFill>
              <a:effectLst/>
              <a:latin typeface="Calibri" panose="020F0502020204030204" pitchFamily="34" charset="0"/>
            </a:endParaRPr>
          </a:p>
        </p:txBody>
      </p:sp>
      <p:pic>
        <p:nvPicPr>
          <p:cNvPr id="5" name="Obrázek 4"/>
          <p:cNvPicPr>
            <a:picLocks noChangeAspect="1"/>
          </p:cNvPicPr>
          <p:nvPr/>
        </p:nvPicPr>
        <p:blipFill>
          <a:blip r:embed="rId3"/>
          <a:stretch>
            <a:fillRect/>
          </a:stretch>
        </p:blipFill>
        <p:spPr>
          <a:xfrm>
            <a:off x="4164806" y="1497107"/>
            <a:ext cx="4810125" cy="1895475"/>
          </a:xfrm>
          <a:prstGeom prst="rect">
            <a:avLst/>
          </a:prstGeom>
        </p:spPr>
      </p:pic>
    </p:spTree>
    <p:extLst>
      <p:ext uri="{BB962C8B-B14F-4D97-AF65-F5344CB8AC3E}">
        <p14:creationId xmlns:p14="http://schemas.microsoft.com/office/powerpoint/2010/main" val="985688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rázek 7"/>
          <p:cNvPicPr>
            <a:picLocks noChangeAspect="1"/>
          </p:cNvPicPr>
          <p:nvPr/>
        </p:nvPicPr>
        <p:blipFill>
          <a:blip r:embed="rId3"/>
          <a:stretch>
            <a:fillRect/>
          </a:stretch>
        </p:blipFill>
        <p:spPr>
          <a:xfrm>
            <a:off x="4164806" y="743745"/>
            <a:ext cx="4810125" cy="1895475"/>
          </a:xfrm>
          <a:prstGeom prst="rect">
            <a:avLst/>
          </a:prstGeom>
        </p:spPr>
      </p:pic>
      <p:sp>
        <p:nvSpPr>
          <p:cNvPr id="2" name="Title 1"/>
          <p:cNvSpPr>
            <a:spLocks noGrp="1"/>
          </p:cNvSpPr>
          <p:nvPr>
            <p:ph type="title"/>
          </p:nvPr>
        </p:nvSpPr>
        <p:spPr/>
        <p:txBody>
          <a:bodyPr/>
          <a:lstStyle/>
          <a:p>
            <a:r>
              <a:rPr lang="cs-CZ" b="1" dirty="0" err="1"/>
              <a:t>Composite</a:t>
            </a:r>
            <a:endParaRPr lang="cs-CZ" b="1" dirty="0"/>
          </a:p>
        </p:txBody>
      </p:sp>
      <p:sp>
        <p:nvSpPr>
          <p:cNvPr id="3" name="Content Placeholder 2"/>
          <p:cNvSpPr>
            <a:spLocks noGrp="1"/>
          </p:cNvSpPr>
          <p:nvPr>
            <p:ph idx="1"/>
          </p:nvPr>
        </p:nvSpPr>
        <p:spPr>
          <a:xfrm>
            <a:off x="628650" y="1825625"/>
            <a:ext cx="8515350" cy="4351338"/>
          </a:xfrm>
        </p:spPr>
        <p:txBody>
          <a:bodyPr/>
          <a:lstStyle/>
          <a:p>
            <a:pPr marL="0" indent="0">
              <a:buNone/>
            </a:pPr>
            <a:r>
              <a:rPr lang="en-US" b="1" dirty="0" err="1"/>
              <a:t>Příklad</a:t>
            </a:r>
            <a:endParaRPr lang="cs-CZ" dirty="0"/>
          </a:p>
          <a:p>
            <a:pPr marL="0" indent="0">
              <a:buNone/>
            </a:pPr>
            <a:r>
              <a:rPr lang="cs-CZ" sz="1800" dirty="0">
                <a:solidFill>
                  <a:prstClr val="black"/>
                </a:solidFill>
              </a:rPr>
              <a:t>Potřebujeme reprezentovat </a:t>
            </a:r>
            <a:r>
              <a:rPr lang="cs-CZ" sz="1800" dirty="0" err="1">
                <a:solidFill>
                  <a:prstClr val="black"/>
                </a:solidFill>
              </a:rPr>
              <a:t>hiearchii</a:t>
            </a:r>
            <a:r>
              <a:rPr lang="cs-CZ" sz="1800" dirty="0">
                <a:solidFill>
                  <a:prstClr val="black"/>
                </a:solidFill>
              </a:rPr>
              <a:t> souborů. </a:t>
            </a:r>
            <a:r>
              <a:rPr lang="en-US" sz="1800" dirty="0">
                <a:solidFill>
                  <a:prstClr val="black"/>
                </a:solidFill>
              </a:rPr>
              <a:t> </a:t>
            </a:r>
            <a:endParaRPr lang="cs-CZ" sz="1800" dirty="0">
              <a:solidFill>
                <a:prstClr val="black"/>
              </a:solidFill>
            </a:endParaRPr>
          </a:p>
          <a:p>
            <a:pPr marL="0" indent="0">
              <a:buNone/>
            </a:pPr>
            <a:endParaRPr lang="cs-CZ" sz="1800" dirty="0">
              <a:solidFill>
                <a:prstClr val="black"/>
              </a:solidFill>
            </a:endParaRPr>
          </a:p>
          <a:p>
            <a:pPr marL="0" indent="0">
              <a:buNone/>
            </a:pPr>
            <a:endParaRPr lang="cs-CZ" sz="1800" dirty="0">
              <a:solidFill>
                <a:prstClr val="black"/>
              </a:solidFill>
            </a:endParaRPr>
          </a:p>
          <a:p>
            <a:pPr marL="0" indent="0">
              <a:buNone/>
            </a:pPr>
            <a:endParaRPr lang="cs-CZ" sz="1800" dirty="0">
              <a:solidFill>
                <a:prstClr val="black"/>
              </a:solidFill>
            </a:endParaRPr>
          </a:p>
          <a:p>
            <a:pPr marL="0" indent="0">
              <a:buNone/>
            </a:pPr>
            <a:endParaRPr lang="cs-CZ" sz="1800" dirty="0">
              <a:solidFill>
                <a:prstClr val="black"/>
              </a:solidFill>
            </a:endParaRPr>
          </a:p>
          <a:p>
            <a:pPr marL="0" indent="0">
              <a:buNone/>
            </a:pPr>
            <a:r>
              <a:rPr lang="cs-CZ" sz="1800" dirty="0">
                <a:solidFill>
                  <a:prstClr val="black"/>
                </a:solidFill>
              </a:rPr>
              <a:t>Napadá vás kdy bude </a:t>
            </a:r>
            <a:r>
              <a:rPr lang="cs-CZ" sz="1800" b="1" dirty="0" err="1">
                <a:solidFill>
                  <a:prstClr val="black"/>
                </a:solidFill>
              </a:rPr>
              <a:t>Composite</a:t>
            </a:r>
            <a:r>
              <a:rPr lang="cs-CZ" sz="1800" dirty="0">
                <a:solidFill>
                  <a:prstClr val="black"/>
                </a:solidFill>
              </a:rPr>
              <a:t> i </a:t>
            </a:r>
            <a:r>
              <a:rPr lang="cs-CZ" sz="1800" b="1" dirty="0" err="1">
                <a:solidFill>
                  <a:prstClr val="black"/>
                </a:solidFill>
              </a:rPr>
              <a:t>Component</a:t>
            </a:r>
            <a:r>
              <a:rPr lang="cs-CZ" sz="1800" dirty="0">
                <a:solidFill>
                  <a:prstClr val="black"/>
                </a:solidFill>
              </a:rPr>
              <a:t> stejný = bude existovat pouze </a:t>
            </a:r>
            <a:r>
              <a:rPr lang="cs-CZ" sz="1800" b="1" dirty="0" err="1">
                <a:solidFill>
                  <a:prstClr val="black"/>
                </a:solidFill>
              </a:rPr>
              <a:t>Composite</a:t>
            </a:r>
            <a:r>
              <a:rPr lang="cs-CZ" sz="1800" dirty="0">
                <a:solidFill>
                  <a:prstClr val="black"/>
                </a:solidFill>
              </a:rPr>
              <a:t>?</a:t>
            </a:r>
          </a:p>
          <a:p>
            <a:r>
              <a:rPr lang="cs-CZ" sz="1800" dirty="0"/>
              <a:t>A co třeba reprezentace </a:t>
            </a:r>
            <a:r>
              <a:rPr lang="cs-CZ" sz="1800" b="1" dirty="0"/>
              <a:t>HTML dokumentu</a:t>
            </a:r>
            <a:r>
              <a:rPr lang="cs-CZ" sz="1800" dirty="0"/>
              <a:t>?</a:t>
            </a:r>
          </a:p>
        </p:txBody>
      </p:sp>
      <p:graphicFrame>
        <p:nvGraphicFramePr>
          <p:cNvPr id="6" name="Tabulka 5"/>
          <p:cNvGraphicFramePr>
            <a:graphicFrameLocks noGrp="1"/>
          </p:cNvGraphicFramePr>
          <p:nvPr>
            <p:extLst>
              <p:ext uri="{D42A27DB-BD31-4B8C-83A1-F6EECF244321}">
                <p14:modId xmlns:p14="http://schemas.microsoft.com/office/powerpoint/2010/main" val="1819739779"/>
              </p:ext>
            </p:extLst>
          </p:nvPr>
        </p:nvGraphicFramePr>
        <p:xfrm>
          <a:off x="946150" y="2753254"/>
          <a:ext cx="3048000" cy="111252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val="20000"/>
                    </a:ext>
                  </a:extLst>
                </a:gridCol>
              </a:tblGrid>
              <a:tr h="370840">
                <a:tc>
                  <a:txBody>
                    <a:bodyPr/>
                    <a:lstStyle/>
                    <a:p>
                      <a:pPr marL="342900" indent="-342900">
                        <a:buAutoNum type="arabicParenR"/>
                      </a:pPr>
                      <a:r>
                        <a:rPr lang="en-US" dirty="0" err="1"/>
                        <a:t>IComponent</a:t>
                      </a:r>
                      <a:endParaRPr lang="cs-CZ" dirty="0"/>
                    </a:p>
                  </a:txBody>
                  <a:tcPr/>
                </a:tc>
                <a:extLst>
                  <a:ext uri="{0D108BD9-81ED-4DB2-BD59-A6C34878D82A}">
                    <a16:rowId xmlns:a16="http://schemas.microsoft.com/office/drawing/2014/main" val="10000"/>
                  </a:ext>
                </a:extLst>
              </a:tr>
              <a:tr h="370840">
                <a:tc>
                  <a:txBody>
                    <a:bodyPr/>
                    <a:lstStyle/>
                    <a:p>
                      <a:pPr marL="342900" indent="-342900">
                        <a:buAutoNum type="arabicParenR" startAt="2"/>
                      </a:pPr>
                      <a:r>
                        <a:rPr lang="cs-CZ" b="1" dirty="0" err="1"/>
                        <a:t>Composite</a:t>
                      </a:r>
                      <a:endParaRPr lang="cs-CZ" b="1" dirty="0"/>
                    </a:p>
                  </a:txBody>
                  <a:tcPr/>
                </a:tc>
                <a:extLst>
                  <a:ext uri="{0D108BD9-81ED-4DB2-BD59-A6C34878D82A}">
                    <a16:rowId xmlns:a16="http://schemas.microsoft.com/office/drawing/2014/main" val="10001"/>
                  </a:ext>
                </a:extLst>
              </a:tr>
              <a:tr h="370840">
                <a:tc>
                  <a:txBody>
                    <a:bodyPr/>
                    <a:lstStyle/>
                    <a:p>
                      <a:pPr marL="342900" indent="-342900">
                        <a:buAutoNum type="arabicParenR" startAt="3"/>
                      </a:pPr>
                      <a:r>
                        <a:rPr lang="en-US" b="1" dirty="0"/>
                        <a:t>Component</a:t>
                      </a:r>
                      <a:endParaRPr lang="cs-CZ" b="1" dirty="0"/>
                    </a:p>
                  </a:txBody>
                  <a:tcPr/>
                </a:tc>
                <a:extLst>
                  <a:ext uri="{0D108BD9-81ED-4DB2-BD59-A6C34878D82A}">
                    <a16:rowId xmlns:a16="http://schemas.microsoft.com/office/drawing/2014/main" val="10002"/>
                  </a:ext>
                </a:extLst>
              </a:tr>
            </a:tbl>
          </a:graphicData>
        </a:graphic>
      </p:graphicFrame>
      <p:graphicFrame>
        <p:nvGraphicFramePr>
          <p:cNvPr id="7" name="Tabulka 6"/>
          <p:cNvGraphicFramePr>
            <a:graphicFrameLocks noGrp="1"/>
          </p:cNvGraphicFramePr>
          <p:nvPr>
            <p:extLst>
              <p:ext uri="{D42A27DB-BD31-4B8C-83A1-F6EECF244321}">
                <p14:modId xmlns:p14="http://schemas.microsoft.com/office/powerpoint/2010/main" val="92726042"/>
              </p:ext>
            </p:extLst>
          </p:nvPr>
        </p:nvGraphicFramePr>
        <p:xfrm>
          <a:off x="5607050" y="2753254"/>
          <a:ext cx="3035300" cy="1112520"/>
        </p:xfrm>
        <a:graphic>
          <a:graphicData uri="http://schemas.openxmlformats.org/drawingml/2006/table">
            <a:tbl>
              <a:tblPr firstRow="1" bandRow="1">
                <a:tableStyleId>{69CF1AB2-1976-4502-BF36-3FF5EA218861}</a:tableStyleId>
              </a:tblPr>
              <a:tblGrid>
                <a:gridCol w="3035300">
                  <a:extLst>
                    <a:ext uri="{9D8B030D-6E8A-4147-A177-3AD203B41FA5}">
                      <a16:colId xmlns:a16="http://schemas.microsoft.com/office/drawing/2014/main" val="20000"/>
                    </a:ext>
                  </a:extLst>
                </a:gridCol>
              </a:tblGrid>
              <a:tr h="370840">
                <a:tc>
                  <a:txBody>
                    <a:bodyPr/>
                    <a:lstStyle/>
                    <a:p>
                      <a:pPr marL="342900" indent="-342900">
                        <a:buFont typeface="+mj-lt"/>
                        <a:buAutoNum type="alphaLcParenR"/>
                      </a:pPr>
                      <a:r>
                        <a:rPr lang="cs-CZ" b="0" dirty="0"/>
                        <a:t>Složka</a:t>
                      </a:r>
                    </a:p>
                  </a:txBody>
                  <a:tcPr/>
                </a:tc>
                <a:extLst>
                  <a:ext uri="{0D108BD9-81ED-4DB2-BD59-A6C34878D82A}">
                    <a16:rowId xmlns:a16="http://schemas.microsoft.com/office/drawing/2014/main" val="10000"/>
                  </a:ext>
                </a:extLst>
              </a:tr>
              <a:tr h="370840">
                <a:tc>
                  <a:txBody>
                    <a:bodyPr/>
                    <a:lstStyle/>
                    <a:p>
                      <a:pPr marL="0" indent="0">
                        <a:buFont typeface="+mj-lt"/>
                        <a:buNone/>
                      </a:pPr>
                      <a:r>
                        <a:rPr lang="cs-CZ" b="0" dirty="0"/>
                        <a:t>b)   Soubor</a:t>
                      </a:r>
                    </a:p>
                  </a:txBody>
                  <a:tcPr/>
                </a:tc>
                <a:extLst>
                  <a:ext uri="{0D108BD9-81ED-4DB2-BD59-A6C34878D82A}">
                    <a16:rowId xmlns:a16="http://schemas.microsoft.com/office/drawing/2014/main" val="10001"/>
                  </a:ext>
                </a:extLst>
              </a:tr>
              <a:tr h="370840">
                <a:tc>
                  <a:txBody>
                    <a:bodyPr/>
                    <a:lstStyle/>
                    <a:p>
                      <a:pPr marL="342900" indent="-342900">
                        <a:buFont typeface="+mj-lt"/>
                        <a:buAutoNum type="alphaLcParenR" startAt="3"/>
                      </a:pPr>
                      <a:r>
                        <a:rPr lang="cs-CZ" b="0" dirty="0"/>
                        <a:t>Složka nebo soubor</a:t>
                      </a:r>
                    </a:p>
                  </a:txBody>
                  <a:tcPr/>
                </a:tc>
                <a:extLst>
                  <a:ext uri="{0D108BD9-81ED-4DB2-BD59-A6C34878D82A}">
                    <a16:rowId xmlns:a16="http://schemas.microsoft.com/office/drawing/2014/main" val="10002"/>
                  </a:ext>
                </a:extLst>
              </a:tr>
            </a:tbl>
          </a:graphicData>
        </a:graphic>
      </p:graphicFrame>
      <p:graphicFrame>
        <p:nvGraphicFramePr>
          <p:cNvPr id="19" name="Tabulka 18"/>
          <p:cNvGraphicFramePr>
            <a:graphicFrameLocks noGrp="1"/>
          </p:cNvGraphicFramePr>
          <p:nvPr>
            <p:extLst>
              <p:ext uri="{D42A27DB-BD31-4B8C-83A1-F6EECF244321}">
                <p14:modId xmlns:p14="http://schemas.microsoft.com/office/powerpoint/2010/main" val="2132188305"/>
              </p:ext>
            </p:extLst>
          </p:nvPr>
        </p:nvGraphicFramePr>
        <p:xfrm>
          <a:off x="4000500" y="2753254"/>
          <a:ext cx="622300" cy="1112520"/>
        </p:xfrm>
        <a:graphic>
          <a:graphicData uri="http://schemas.openxmlformats.org/drawingml/2006/table">
            <a:tbl>
              <a:tblPr firstRow="1" bandRow="1">
                <a:tableStyleId>{69CF1AB2-1976-4502-BF36-3FF5EA218861}</a:tableStyleId>
              </a:tblPr>
              <a:tblGrid>
                <a:gridCol w="622300">
                  <a:extLst>
                    <a:ext uri="{9D8B030D-6E8A-4147-A177-3AD203B41FA5}">
                      <a16:colId xmlns:a16="http://schemas.microsoft.com/office/drawing/2014/main" val="20000"/>
                    </a:ext>
                  </a:extLst>
                </a:gridCol>
              </a:tblGrid>
              <a:tr h="370840">
                <a:tc>
                  <a:txBody>
                    <a:bodyPr/>
                    <a:lstStyle/>
                    <a:p>
                      <a:r>
                        <a:rPr lang="cs-CZ" b="0" dirty="0"/>
                        <a:t>C</a:t>
                      </a:r>
                    </a:p>
                  </a:txBody>
                  <a:tcPr/>
                </a:tc>
                <a:extLst>
                  <a:ext uri="{0D108BD9-81ED-4DB2-BD59-A6C34878D82A}">
                    <a16:rowId xmlns:a16="http://schemas.microsoft.com/office/drawing/2014/main" val="10000"/>
                  </a:ext>
                </a:extLst>
              </a:tr>
              <a:tr h="370840">
                <a:tc>
                  <a:txBody>
                    <a:bodyPr/>
                    <a:lstStyle/>
                    <a:p>
                      <a:r>
                        <a:rPr lang="cs-CZ" b="0" dirty="0"/>
                        <a:t>A</a:t>
                      </a:r>
                    </a:p>
                  </a:txBody>
                  <a:tcPr/>
                </a:tc>
                <a:extLst>
                  <a:ext uri="{0D108BD9-81ED-4DB2-BD59-A6C34878D82A}">
                    <a16:rowId xmlns:a16="http://schemas.microsoft.com/office/drawing/2014/main" val="10001"/>
                  </a:ext>
                </a:extLst>
              </a:tr>
              <a:tr h="370840">
                <a:tc>
                  <a:txBody>
                    <a:bodyPr/>
                    <a:lstStyle/>
                    <a:p>
                      <a:r>
                        <a:rPr lang="cs-CZ" b="0" dirty="0"/>
                        <a:t>B</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616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b="1"/>
              <a:t>Façade</a:t>
            </a:r>
            <a:endParaRPr lang="cs-CZ" b="1" dirty="0"/>
          </a:p>
        </p:txBody>
      </p:sp>
      <p:sp>
        <p:nvSpPr>
          <p:cNvPr id="3" name="Content Placeholder 2"/>
          <p:cNvSpPr>
            <a:spLocks noGrp="1"/>
          </p:cNvSpPr>
          <p:nvPr>
            <p:ph idx="1"/>
          </p:nvPr>
        </p:nvSpPr>
        <p:spPr>
          <a:xfrm>
            <a:off x="628650" y="1825625"/>
            <a:ext cx="3367087" cy="4351338"/>
          </a:xfrm>
        </p:spPr>
        <p:txBody>
          <a:bodyPr/>
          <a:lstStyle/>
          <a:p>
            <a:r>
              <a:rPr lang="cs-CZ" b="1" dirty="0"/>
              <a:t>Účel</a:t>
            </a:r>
            <a:endParaRPr lang="cs-CZ" dirty="0"/>
          </a:p>
          <a:p>
            <a:pPr fontAlgn="ctr"/>
            <a:r>
              <a:rPr lang="cs-CZ" sz="1400" dirty="0"/>
              <a:t>Zastřešit operace business vrstvy pro volání UI</a:t>
            </a:r>
          </a:p>
          <a:p>
            <a:pPr fontAlgn="ctr"/>
            <a:r>
              <a:rPr lang="cs-CZ" sz="1400" dirty="0"/>
              <a:t>Velmi vhodné v návrhu univerzálního kódu. </a:t>
            </a:r>
          </a:p>
          <a:p>
            <a:pPr fontAlgn="ctr"/>
            <a:r>
              <a:rPr lang="cs-CZ" sz="1400" dirty="0"/>
              <a:t>Vhodné pro propojení s prezenčními návrhovými vzory MV*</a:t>
            </a:r>
          </a:p>
          <a:p>
            <a:pPr marL="0" indent="0">
              <a:buNone/>
            </a:pPr>
            <a:endParaRPr lang="cs-CZ" dirty="0"/>
          </a:p>
        </p:txBody>
      </p:sp>
      <p:pic>
        <p:nvPicPr>
          <p:cNvPr id="6" name="Obrázek 5"/>
          <p:cNvPicPr>
            <a:picLocks noChangeAspect="1"/>
          </p:cNvPicPr>
          <p:nvPr/>
        </p:nvPicPr>
        <p:blipFill>
          <a:blip r:embed="rId3"/>
          <a:stretch>
            <a:fillRect/>
          </a:stretch>
        </p:blipFill>
        <p:spPr>
          <a:xfrm>
            <a:off x="4524375" y="365126"/>
            <a:ext cx="4619625" cy="4857750"/>
          </a:xfrm>
          <a:prstGeom prst="rect">
            <a:avLst/>
          </a:prstGeom>
        </p:spPr>
      </p:pic>
      <p:pic>
        <p:nvPicPr>
          <p:cNvPr id="4" name="Obrázek 3"/>
          <p:cNvPicPr>
            <a:picLocks noChangeAspect="1"/>
          </p:cNvPicPr>
          <p:nvPr/>
        </p:nvPicPr>
        <p:blipFill>
          <a:blip r:embed="rId4"/>
          <a:stretch>
            <a:fillRect/>
          </a:stretch>
        </p:blipFill>
        <p:spPr>
          <a:xfrm>
            <a:off x="103317" y="4108388"/>
            <a:ext cx="4217858" cy="1587208"/>
          </a:xfrm>
          <a:prstGeom prst="rect">
            <a:avLst/>
          </a:prstGeom>
        </p:spPr>
      </p:pic>
      <p:sp>
        <p:nvSpPr>
          <p:cNvPr id="5" name="Obdélník 4"/>
          <p:cNvSpPr/>
          <p:nvPr/>
        </p:nvSpPr>
        <p:spPr>
          <a:xfrm>
            <a:off x="372862" y="4136994"/>
            <a:ext cx="1065321" cy="159798"/>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cs-CZ"/>
          </a:p>
        </p:txBody>
      </p:sp>
    </p:spTree>
    <p:extLst>
      <p:ext uri="{BB962C8B-B14F-4D97-AF65-F5344CB8AC3E}">
        <p14:creationId xmlns:p14="http://schemas.microsoft.com/office/powerpoint/2010/main" val="394151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Obrázek 8"/>
          <p:cNvPicPr>
            <a:picLocks noChangeAspect="1"/>
          </p:cNvPicPr>
          <p:nvPr/>
        </p:nvPicPr>
        <p:blipFill>
          <a:blip r:embed="rId3"/>
          <a:stretch>
            <a:fillRect/>
          </a:stretch>
        </p:blipFill>
        <p:spPr>
          <a:xfrm>
            <a:off x="0" y="501650"/>
            <a:ext cx="9144000" cy="6343650"/>
          </a:xfrm>
          <a:prstGeom prst="rect">
            <a:avLst/>
          </a:prstGeom>
        </p:spPr>
      </p:pic>
    </p:spTree>
    <p:extLst>
      <p:ext uri="{BB962C8B-B14F-4D97-AF65-F5344CB8AC3E}">
        <p14:creationId xmlns:p14="http://schemas.microsoft.com/office/powerpoint/2010/main" val="2526703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b="1" dirty="0" err="1"/>
              <a:t>Singelton</a:t>
            </a:r>
            <a:endParaRPr lang="cs-CZ" b="1" dirty="0"/>
          </a:p>
        </p:txBody>
      </p:sp>
      <p:sp>
        <p:nvSpPr>
          <p:cNvPr id="3" name="Content Placeholder 2"/>
          <p:cNvSpPr>
            <a:spLocks noGrp="1"/>
          </p:cNvSpPr>
          <p:nvPr>
            <p:ph idx="1"/>
          </p:nvPr>
        </p:nvSpPr>
        <p:spPr>
          <a:xfrm>
            <a:off x="628650" y="1825625"/>
            <a:ext cx="3367087" cy="4351338"/>
          </a:xfrm>
        </p:spPr>
        <p:txBody>
          <a:bodyPr/>
          <a:lstStyle/>
          <a:p>
            <a:r>
              <a:rPr lang="cs-CZ" b="1" dirty="0"/>
              <a:t>Účel</a:t>
            </a:r>
            <a:endParaRPr lang="cs-CZ" dirty="0"/>
          </a:p>
          <a:p>
            <a:pPr fontAlgn="ctr"/>
            <a:r>
              <a:rPr lang="cs-CZ" sz="1400" dirty="0"/>
              <a:t>Zajišťuje že vždy bude existovat pouze jedna instance</a:t>
            </a:r>
          </a:p>
          <a:p>
            <a:pPr marL="0" indent="0" fontAlgn="ctr">
              <a:buNone/>
            </a:pPr>
            <a:endParaRPr lang="cs-CZ" sz="1400" dirty="0"/>
          </a:p>
          <a:p>
            <a:pPr marL="0" indent="0" fontAlgn="ctr">
              <a:buNone/>
            </a:pPr>
            <a:endParaRPr lang="cs-CZ" sz="1400" dirty="0"/>
          </a:p>
        </p:txBody>
      </p:sp>
      <p:pic>
        <p:nvPicPr>
          <p:cNvPr id="5" name="Obrázek 4"/>
          <p:cNvPicPr>
            <a:picLocks noChangeAspect="1"/>
          </p:cNvPicPr>
          <p:nvPr/>
        </p:nvPicPr>
        <p:blipFill>
          <a:blip r:embed="rId3"/>
          <a:stretch>
            <a:fillRect/>
          </a:stretch>
        </p:blipFill>
        <p:spPr>
          <a:xfrm>
            <a:off x="5086350" y="365126"/>
            <a:ext cx="3743325" cy="2390775"/>
          </a:xfrm>
          <a:prstGeom prst="rect">
            <a:avLst/>
          </a:prstGeom>
        </p:spPr>
      </p:pic>
      <p:pic>
        <p:nvPicPr>
          <p:cNvPr id="7" name="Obrázek 6"/>
          <p:cNvPicPr>
            <a:picLocks noChangeAspect="1"/>
          </p:cNvPicPr>
          <p:nvPr/>
        </p:nvPicPr>
        <p:blipFill>
          <a:blip r:embed="rId4"/>
          <a:stretch>
            <a:fillRect/>
          </a:stretch>
        </p:blipFill>
        <p:spPr>
          <a:xfrm>
            <a:off x="5086350" y="2824920"/>
            <a:ext cx="1790700" cy="285750"/>
          </a:xfrm>
          <a:prstGeom prst="rect">
            <a:avLst/>
          </a:prstGeom>
        </p:spPr>
      </p:pic>
      <p:sp>
        <p:nvSpPr>
          <p:cNvPr id="8" name="TextovéPole 7"/>
          <p:cNvSpPr txBox="1"/>
          <p:nvPr/>
        </p:nvSpPr>
        <p:spPr>
          <a:xfrm>
            <a:off x="130175" y="4342985"/>
            <a:ext cx="3364254" cy="338554"/>
          </a:xfrm>
          <a:prstGeom prst="rect">
            <a:avLst/>
          </a:prstGeom>
          <a:noFill/>
        </p:spPr>
        <p:txBody>
          <a:bodyPr wrap="none" rtlCol="0">
            <a:spAutoFit/>
          </a:bodyPr>
          <a:lstStyle/>
          <a:p>
            <a:r>
              <a:rPr lang="cs-CZ" sz="1600" b="1" dirty="0"/>
              <a:t>Často za implementaci odpovídá </a:t>
            </a:r>
            <a:r>
              <a:rPr lang="cs-CZ" sz="1600" b="1" dirty="0" err="1"/>
              <a:t>IoC</a:t>
            </a:r>
            <a:endParaRPr lang="cs-CZ" sz="1600" b="1" dirty="0"/>
          </a:p>
        </p:txBody>
      </p:sp>
      <p:pic>
        <p:nvPicPr>
          <p:cNvPr id="4" name="Obrázek 3"/>
          <p:cNvPicPr>
            <a:picLocks noChangeAspect="1"/>
          </p:cNvPicPr>
          <p:nvPr/>
        </p:nvPicPr>
        <p:blipFill>
          <a:blip r:embed="rId5"/>
          <a:stretch>
            <a:fillRect/>
          </a:stretch>
        </p:blipFill>
        <p:spPr>
          <a:xfrm>
            <a:off x="219075" y="5006975"/>
            <a:ext cx="5381625" cy="171450"/>
          </a:xfrm>
          <a:prstGeom prst="rect">
            <a:avLst/>
          </a:prstGeom>
        </p:spPr>
      </p:pic>
      <p:pic>
        <p:nvPicPr>
          <p:cNvPr id="6" name="Obrázek 5"/>
          <p:cNvPicPr>
            <a:picLocks noChangeAspect="1"/>
          </p:cNvPicPr>
          <p:nvPr/>
        </p:nvPicPr>
        <p:blipFill>
          <a:blip r:embed="rId6"/>
          <a:stretch>
            <a:fillRect/>
          </a:stretch>
        </p:blipFill>
        <p:spPr>
          <a:xfrm>
            <a:off x="219075" y="4681539"/>
            <a:ext cx="8705850" cy="190500"/>
          </a:xfrm>
          <a:prstGeom prst="rect">
            <a:avLst/>
          </a:prstGeom>
        </p:spPr>
      </p:pic>
      <p:cxnSp>
        <p:nvCxnSpPr>
          <p:cNvPr id="10" name="Přímá spojnice 9"/>
          <p:cNvCxnSpPr/>
          <p:nvPr/>
        </p:nvCxnSpPr>
        <p:spPr>
          <a:xfrm>
            <a:off x="7112000" y="4872039"/>
            <a:ext cx="15113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882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cs-CZ" b="1" dirty="0"/>
              <a:t>Vzory chování</a:t>
            </a:r>
          </a:p>
        </p:txBody>
      </p:sp>
      <p:sp>
        <p:nvSpPr>
          <p:cNvPr id="3" name="Content Placeholder 2"/>
          <p:cNvSpPr>
            <a:spLocks noGrp="1"/>
          </p:cNvSpPr>
          <p:nvPr>
            <p:ph idx="1"/>
          </p:nvPr>
        </p:nvSpPr>
        <p:spPr>
          <a:xfrm>
            <a:off x="628650" y="1600200"/>
            <a:ext cx="7886700" cy="4576763"/>
          </a:xfrm>
        </p:spPr>
        <p:txBody>
          <a:bodyPr>
            <a:normAutofit/>
          </a:bodyPr>
          <a:lstStyle/>
          <a:p>
            <a:pPr fontAlgn="ctr"/>
            <a:r>
              <a:rPr lang="cs-CZ" b="1" dirty="0"/>
              <a:t>Hlavní účely </a:t>
            </a:r>
          </a:p>
          <a:p>
            <a:pPr marL="0" indent="0" fontAlgn="ctr">
              <a:buNone/>
            </a:pPr>
            <a:r>
              <a:rPr lang="cs-CZ" sz="1400" dirty="0"/>
              <a:t>• samotné chování systému </a:t>
            </a:r>
            <a:endParaRPr lang="en-US" sz="1400" dirty="0"/>
          </a:p>
          <a:p>
            <a:pPr marL="0" indent="0" fontAlgn="ctr">
              <a:buNone/>
            </a:pPr>
            <a:r>
              <a:rPr lang="cs-CZ" sz="1400" dirty="0"/>
              <a:t>• komunikace a interakce mezi objekty</a:t>
            </a:r>
          </a:p>
        </p:txBody>
      </p:sp>
    </p:spTree>
    <p:extLst>
      <p:ext uri="{BB962C8B-B14F-4D97-AF65-F5344CB8AC3E}">
        <p14:creationId xmlns:p14="http://schemas.microsoft.com/office/powerpoint/2010/main" val="1077026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cs-CZ" b="1" dirty="0"/>
              <a:t>Návrhové vzory</a:t>
            </a:r>
          </a:p>
        </p:txBody>
      </p:sp>
      <p:sp>
        <p:nvSpPr>
          <p:cNvPr id="3" name="Content Placeholder 2"/>
          <p:cNvSpPr>
            <a:spLocks noGrp="1"/>
          </p:cNvSpPr>
          <p:nvPr>
            <p:ph idx="1"/>
          </p:nvPr>
        </p:nvSpPr>
        <p:spPr>
          <a:xfrm>
            <a:off x="628650" y="1600200"/>
            <a:ext cx="7886700" cy="4576763"/>
          </a:xfrm>
        </p:spPr>
        <p:txBody>
          <a:bodyPr>
            <a:normAutofit/>
          </a:bodyPr>
          <a:lstStyle/>
          <a:p>
            <a:pPr marL="0" indent="0" fontAlgn="ctr">
              <a:buNone/>
            </a:pPr>
            <a:r>
              <a:rPr lang="en-US" sz="2400" dirty="0"/>
              <a:t>Each pattern describes a problem that occurs over and over again in our environment, and then describes the core of the solution to that problem, in such a way that you can use this solution a million times over, without ever doing it the same way twice</a:t>
            </a:r>
            <a:endParaRPr lang="cs-CZ" sz="2400" dirty="0"/>
          </a:p>
          <a:p>
            <a:pPr marL="0" indent="0" algn="r" fontAlgn="ctr">
              <a:buNone/>
            </a:pPr>
            <a:r>
              <a:rPr lang="en-US" sz="2000" b="1" i="1" dirty="0"/>
              <a:t>Christopher Alexander</a:t>
            </a:r>
            <a:endParaRPr lang="cs-CZ" sz="2000" b="1" i="1" dirty="0"/>
          </a:p>
          <a:p>
            <a:pPr marL="0" indent="0" algn="r" fontAlgn="ctr">
              <a:buNone/>
            </a:pPr>
            <a:endParaRPr lang="cs-CZ" sz="2000" b="1" i="1" dirty="0"/>
          </a:p>
          <a:p>
            <a:pPr marL="0" indent="0" fontAlgn="ctr">
              <a:buNone/>
            </a:pPr>
            <a:r>
              <a:rPr lang="cs-CZ" sz="2000" dirty="0"/>
              <a:t>Návrhové vzory dohromady zapouzdřují osvědčené způsoby pro využívání možností jazyka. Umožňují programovat na vyšší úrovni a propagují dobré programátorské praktiky. </a:t>
            </a:r>
          </a:p>
          <a:p>
            <a:pPr marL="0" indent="0" algn="r" fontAlgn="ctr">
              <a:buNone/>
            </a:pPr>
            <a:r>
              <a:rPr lang="cs-CZ" sz="1800" b="1" i="1" dirty="0"/>
              <a:t>Judith </a:t>
            </a:r>
            <a:r>
              <a:rPr lang="cs-CZ" sz="1800" b="1" i="1" dirty="0" err="1"/>
              <a:t>Bishop</a:t>
            </a:r>
            <a:endParaRPr lang="cs-CZ" sz="2000" b="1" i="1" dirty="0"/>
          </a:p>
        </p:txBody>
      </p:sp>
    </p:spTree>
    <p:extLst>
      <p:ext uri="{BB962C8B-B14F-4D97-AF65-F5344CB8AC3E}">
        <p14:creationId xmlns:p14="http://schemas.microsoft.com/office/powerpoint/2010/main" val="410785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b="1" dirty="0" err="1"/>
              <a:t>Visitor</a:t>
            </a:r>
            <a:endParaRPr lang="cs-CZ" b="1" dirty="0"/>
          </a:p>
        </p:txBody>
      </p:sp>
      <p:sp>
        <p:nvSpPr>
          <p:cNvPr id="3" name="Content Placeholder 2"/>
          <p:cNvSpPr>
            <a:spLocks noGrp="1"/>
          </p:cNvSpPr>
          <p:nvPr>
            <p:ph idx="1"/>
          </p:nvPr>
        </p:nvSpPr>
        <p:spPr>
          <a:xfrm>
            <a:off x="628650" y="1825625"/>
            <a:ext cx="3367087" cy="4351338"/>
          </a:xfrm>
        </p:spPr>
        <p:txBody>
          <a:bodyPr/>
          <a:lstStyle/>
          <a:p>
            <a:r>
              <a:rPr lang="cs-CZ" b="1" dirty="0"/>
              <a:t>Účel</a:t>
            </a:r>
            <a:endParaRPr lang="cs-CZ" dirty="0"/>
          </a:p>
          <a:p>
            <a:pPr fontAlgn="ctr"/>
            <a:r>
              <a:rPr lang="cs-CZ" sz="1400" dirty="0"/>
              <a:t>Je potřeba rozšířit možnosti </a:t>
            </a:r>
            <a:r>
              <a:rPr lang="cs-CZ" sz="1400" dirty="0" err="1"/>
              <a:t>hiearchie</a:t>
            </a:r>
            <a:endParaRPr lang="cs-CZ" sz="1400" dirty="0"/>
          </a:p>
          <a:p>
            <a:pPr fontAlgn="ctr"/>
            <a:r>
              <a:rPr lang="cs-CZ" sz="1400" dirty="0"/>
              <a:t>Velmi často užívaný v kombinaci s </a:t>
            </a:r>
            <a:r>
              <a:rPr lang="cs-CZ" sz="1400" dirty="0" err="1"/>
              <a:t>Composite</a:t>
            </a:r>
            <a:endParaRPr lang="cs-CZ" sz="1400" dirty="0"/>
          </a:p>
          <a:p>
            <a:pPr fontAlgn="ctr"/>
            <a:endParaRPr lang="cs-CZ" sz="1400" dirty="0"/>
          </a:p>
          <a:p>
            <a:pPr fontAlgn="ctr"/>
            <a:r>
              <a:rPr lang="cs-CZ" sz="1400" b="1" dirty="0"/>
              <a:t>Pozor </a:t>
            </a:r>
            <a:r>
              <a:rPr lang="cs-CZ" sz="1400" dirty="0"/>
              <a:t>– velmi nepraktické, pokud dochází k </a:t>
            </a:r>
            <a:r>
              <a:rPr lang="cs-CZ" sz="1400" dirty="0" err="1"/>
              <a:t>nárustu</a:t>
            </a:r>
            <a:r>
              <a:rPr lang="cs-CZ" sz="1400" dirty="0"/>
              <a:t> tříd</a:t>
            </a:r>
            <a:endParaRPr lang="cs-CZ" sz="1400" b="1" dirty="0"/>
          </a:p>
          <a:p>
            <a:pPr marL="0" indent="0">
              <a:buNone/>
            </a:pPr>
            <a:endParaRPr lang="cs-CZ" dirty="0"/>
          </a:p>
        </p:txBody>
      </p:sp>
      <p:pic>
        <p:nvPicPr>
          <p:cNvPr id="4" name="Obrázek 3"/>
          <p:cNvPicPr>
            <a:picLocks noChangeAspect="1"/>
          </p:cNvPicPr>
          <p:nvPr/>
        </p:nvPicPr>
        <p:blipFill rotWithShape="1">
          <a:blip r:embed="rId3"/>
          <a:srcRect r="4398"/>
          <a:stretch/>
        </p:blipFill>
        <p:spPr>
          <a:xfrm>
            <a:off x="4338376" y="0"/>
            <a:ext cx="4805624" cy="4038600"/>
          </a:xfrm>
          <a:prstGeom prst="rect">
            <a:avLst/>
          </a:prstGeom>
        </p:spPr>
      </p:pic>
    </p:spTree>
    <p:extLst>
      <p:ext uri="{BB962C8B-B14F-4D97-AF65-F5344CB8AC3E}">
        <p14:creationId xmlns:p14="http://schemas.microsoft.com/office/powerpoint/2010/main" val="19761262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b="1" dirty="0" err="1"/>
              <a:t>Visitor</a:t>
            </a:r>
            <a:endParaRPr lang="cs-CZ" b="1" dirty="0"/>
          </a:p>
        </p:txBody>
      </p:sp>
      <p:pic>
        <p:nvPicPr>
          <p:cNvPr id="7" name="Obrázek 6"/>
          <p:cNvPicPr>
            <a:picLocks noChangeAspect="1"/>
          </p:cNvPicPr>
          <p:nvPr/>
        </p:nvPicPr>
        <p:blipFill>
          <a:blip r:embed="rId3"/>
          <a:stretch>
            <a:fillRect/>
          </a:stretch>
        </p:blipFill>
        <p:spPr>
          <a:xfrm>
            <a:off x="628650" y="1524794"/>
            <a:ext cx="8351238" cy="3999706"/>
          </a:xfrm>
          <a:prstGeom prst="rect">
            <a:avLst/>
          </a:prstGeom>
        </p:spPr>
      </p:pic>
    </p:spTree>
    <p:extLst>
      <p:ext uri="{BB962C8B-B14F-4D97-AF65-F5344CB8AC3E}">
        <p14:creationId xmlns:p14="http://schemas.microsoft.com/office/powerpoint/2010/main" val="80188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b="1" dirty="0" err="1"/>
              <a:t>Visitor</a:t>
            </a:r>
            <a:endParaRPr lang="cs-CZ" b="1" dirty="0"/>
          </a:p>
        </p:txBody>
      </p:sp>
      <p:sp>
        <p:nvSpPr>
          <p:cNvPr id="3" name="Content Placeholder 2"/>
          <p:cNvSpPr>
            <a:spLocks noGrp="1"/>
          </p:cNvSpPr>
          <p:nvPr>
            <p:ph idx="1"/>
          </p:nvPr>
        </p:nvSpPr>
        <p:spPr>
          <a:xfrm>
            <a:off x="628650" y="1825625"/>
            <a:ext cx="8515350" cy="4351338"/>
          </a:xfrm>
        </p:spPr>
        <p:txBody>
          <a:bodyPr/>
          <a:lstStyle/>
          <a:p>
            <a:pPr marL="0" indent="0">
              <a:buNone/>
            </a:pPr>
            <a:r>
              <a:rPr lang="en-US" b="1" dirty="0" err="1"/>
              <a:t>Příklad</a:t>
            </a:r>
            <a:endParaRPr lang="cs-CZ" dirty="0"/>
          </a:p>
          <a:p>
            <a:pPr marL="0" indent="0">
              <a:buNone/>
            </a:pPr>
            <a:r>
              <a:rPr lang="cs-CZ" sz="1800" dirty="0">
                <a:solidFill>
                  <a:prstClr val="black"/>
                </a:solidFill>
              </a:rPr>
              <a:t>Máme HTML dokument reprezentovaný jako </a:t>
            </a:r>
            <a:r>
              <a:rPr lang="cs-CZ" sz="1800" dirty="0" err="1">
                <a:solidFill>
                  <a:prstClr val="black"/>
                </a:solidFill>
              </a:rPr>
              <a:t>Composite</a:t>
            </a:r>
            <a:r>
              <a:rPr lang="cs-CZ" sz="1800" dirty="0">
                <a:solidFill>
                  <a:prstClr val="black"/>
                </a:solidFill>
              </a:rPr>
              <a:t> a chceme zajistit jeho vykreslování, musíme rozlišit vykreslování podle vlastnosti </a:t>
            </a:r>
            <a:r>
              <a:rPr lang="cs-CZ" sz="1800" b="1" dirty="0">
                <a:solidFill>
                  <a:prstClr val="black"/>
                </a:solidFill>
              </a:rPr>
              <a:t>display </a:t>
            </a:r>
            <a:r>
              <a:rPr lang="cs-CZ" sz="1800" dirty="0">
                <a:solidFill>
                  <a:prstClr val="black"/>
                </a:solidFill>
              </a:rPr>
              <a:t>(</a:t>
            </a:r>
            <a:r>
              <a:rPr lang="cs-CZ" sz="1800" dirty="0" err="1">
                <a:solidFill>
                  <a:prstClr val="black"/>
                </a:solidFill>
              </a:rPr>
              <a:t>block</a:t>
            </a:r>
            <a:r>
              <a:rPr lang="cs-CZ" sz="1800" dirty="0">
                <a:solidFill>
                  <a:prstClr val="black"/>
                </a:solidFill>
              </a:rPr>
              <a:t>, </a:t>
            </a:r>
            <a:r>
              <a:rPr lang="cs-CZ" sz="1800" dirty="0" err="1">
                <a:solidFill>
                  <a:prstClr val="black"/>
                </a:solidFill>
              </a:rPr>
              <a:t>inline</a:t>
            </a:r>
            <a:r>
              <a:rPr lang="cs-CZ" sz="1800" dirty="0">
                <a:solidFill>
                  <a:prstClr val="black"/>
                </a:solidFill>
              </a:rPr>
              <a:t> </a:t>
            </a:r>
            <a:r>
              <a:rPr lang="cs-CZ" sz="1800" dirty="0" err="1">
                <a:solidFill>
                  <a:prstClr val="black"/>
                </a:solidFill>
              </a:rPr>
              <a:t>block</a:t>
            </a:r>
            <a:r>
              <a:rPr lang="cs-CZ" sz="1800" dirty="0">
                <a:solidFill>
                  <a:prstClr val="black"/>
                </a:solidFill>
              </a:rPr>
              <a:t>, text). </a:t>
            </a:r>
            <a:r>
              <a:rPr lang="en-US" sz="1800" dirty="0">
                <a:solidFill>
                  <a:prstClr val="black"/>
                </a:solidFill>
              </a:rPr>
              <a:t> </a:t>
            </a:r>
            <a:endParaRPr lang="cs-CZ" sz="3600" dirty="0"/>
          </a:p>
        </p:txBody>
      </p:sp>
      <p:graphicFrame>
        <p:nvGraphicFramePr>
          <p:cNvPr id="6" name="Tabulka 5"/>
          <p:cNvGraphicFramePr>
            <a:graphicFrameLocks noGrp="1"/>
          </p:cNvGraphicFramePr>
          <p:nvPr>
            <p:extLst>
              <p:ext uri="{D42A27DB-BD31-4B8C-83A1-F6EECF244321}">
                <p14:modId xmlns:p14="http://schemas.microsoft.com/office/powerpoint/2010/main" val="2014033546"/>
              </p:ext>
            </p:extLst>
          </p:nvPr>
        </p:nvGraphicFramePr>
        <p:xfrm>
          <a:off x="946150" y="3441700"/>
          <a:ext cx="3048000" cy="185420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val="20000"/>
                    </a:ext>
                  </a:extLst>
                </a:gridCol>
              </a:tblGrid>
              <a:tr h="370840">
                <a:tc>
                  <a:txBody>
                    <a:bodyPr/>
                    <a:lstStyle/>
                    <a:p>
                      <a:pPr marL="342900" indent="-342900">
                        <a:buAutoNum type="arabicParenR"/>
                      </a:pPr>
                      <a:r>
                        <a:rPr lang="cs-CZ" dirty="0" err="1"/>
                        <a:t>IVisitor</a:t>
                      </a:r>
                      <a:endParaRPr lang="cs-CZ" dirty="0"/>
                    </a:p>
                  </a:txBody>
                  <a:tcPr/>
                </a:tc>
                <a:extLst>
                  <a:ext uri="{0D108BD9-81ED-4DB2-BD59-A6C34878D82A}">
                    <a16:rowId xmlns:a16="http://schemas.microsoft.com/office/drawing/2014/main" val="10000"/>
                  </a:ext>
                </a:extLst>
              </a:tr>
              <a:tr h="370840">
                <a:tc>
                  <a:txBody>
                    <a:bodyPr/>
                    <a:lstStyle/>
                    <a:p>
                      <a:pPr marL="342900" indent="-342900">
                        <a:buAutoNum type="arabicParenR" startAt="2"/>
                      </a:pPr>
                      <a:r>
                        <a:rPr lang="cs-CZ" b="1" dirty="0" err="1"/>
                        <a:t>VisitorA</a:t>
                      </a:r>
                      <a:endParaRPr lang="cs-CZ" b="1" dirty="0"/>
                    </a:p>
                  </a:txBody>
                  <a:tcPr/>
                </a:tc>
                <a:extLst>
                  <a:ext uri="{0D108BD9-81ED-4DB2-BD59-A6C34878D82A}">
                    <a16:rowId xmlns:a16="http://schemas.microsoft.com/office/drawing/2014/main" val="10001"/>
                  </a:ext>
                </a:extLst>
              </a:tr>
              <a:tr h="370840">
                <a:tc>
                  <a:txBody>
                    <a:bodyPr/>
                    <a:lstStyle/>
                    <a:p>
                      <a:pPr marL="342900" indent="-342900">
                        <a:buAutoNum type="arabicParenR" startAt="3"/>
                      </a:pPr>
                      <a:r>
                        <a:rPr lang="cs-CZ" b="1" dirty="0" err="1"/>
                        <a:t>ElementA</a:t>
                      </a:r>
                      <a:endParaRPr lang="cs-CZ" b="1" dirty="0"/>
                    </a:p>
                  </a:txBody>
                  <a:tcPr/>
                </a:tc>
                <a:extLst>
                  <a:ext uri="{0D108BD9-81ED-4DB2-BD59-A6C34878D82A}">
                    <a16:rowId xmlns:a16="http://schemas.microsoft.com/office/drawing/2014/main" val="10002"/>
                  </a:ext>
                </a:extLst>
              </a:tr>
              <a:tr h="370840">
                <a:tc>
                  <a:txBody>
                    <a:bodyPr/>
                    <a:lstStyle/>
                    <a:p>
                      <a:pPr marL="342900" indent="-342900">
                        <a:buAutoNum type="arabicParenR" startAt="4"/>
                      </a:pPr>
                      <a:r>
                        <a:rPr lang="cs-CZ" b="1" dirty="0"/>
                        <a:t>Element</a:t>
                      </a:r>
                    </a:p>
                  </a:txBody>
                  <a:tcPr/>
                </a:tc>
                <a:extLst>
                  <a:ext uri="{0D108BD9-81ED-4DB2-BD59-A6C34878D82A}">
                    <a16:rowId xmlns:a16="http://schemas.microsoft.com/office/drawing/2014/main" val="10003"/>
                  </a:ext>
                </a:extLst>
              </a:tr>
              <a:tr h="370840">
                <a:tc>
                  <a:txBody>
                    <a:bodyPr/>
                    <a:lstStyle/>
                    <a:p>
                      <a:pPr marL="0" indent="0">
                        <a:buFont typeface="+mj-lt"/>
                        <a:buNone/>
                      </a:pPr>
                      <a:r>
                        <a:rPr lang="cs-CZ" b="1" dirty="0"/>
                        <a:t>5)   </a:t>
                      </a:r>
                      <a:r>
                        <a:rPr lang="cs-CZ" b="1" dirty="0" err="1"/>
                        <a:t>ElementB</a:t>
                      </a:r>
                      <a:r>
                        <a:rPr lang="cs-CZ" b="1" dirty="0"/>
                        <a:t> </a:t>
                      </a:r>
                    </a:p>
                  </a:txBody>
                  <a:tcPr/>
                </a:tc>
                <a:extLst>
                  <a:ext uri="{0D108BD9-81ED-4DB2-BD59-A6C34878D82A}">
                    <a16:rowId xmlns:a16="http://schemas.microsoft.com/office/drawing/2014/main" val="10004"/>
                  </a:ext>
                </a:extLst>
              </a:tr>
            </a:tbl>
          </a:graphicData>
        </a:graphic>
      </p:graphicFrame>
      <p:graphicFrame>
        <p:nvGraphicFramePr>
          <p:cNvPr id="7" name="Tabulka 6"/>
          <p:cNvGraphicFramePr>
            <a:graphicFrameLocks noGrp="1"/>
          </p:cNvGraphicFramePr>
          <p:nvPr>
            <p:extLst>
              <p:ext uri="{D42A27DB-BD31-4B8C-83A1-F6EECF244321}">
                <p14:modId xmlns:p14="http://schemas.microsoft.com/office/powerpoint/2010/main" val="3257572536"/>
              </p:ext>
            </p:extLst>
          </p:nvPr>
        </p:nvGraphicFramePr>
        <p:xfrm>
          <a:off x="5305530" y="3441700"/>
          <a:ext cx="3336820" cy="1854200"/>
        </p:xfrm>
        <a:graphic>
          <a:graphicData uri="http://schemas.openxmlformats.org/drawingml/2006/table">
            <a:tbl>
              <a:tblPr firstRow="1" bandRow="1">
                <a:tableStyleId>{69CF1AB2-1976-4502-BF36-3FF5EA218861}</a:tableStyleId>
              </a:tblPr>
              <a:tblGrid>
                <a:gridCol w="3336820">
                  <a:extLst>
                    <a:ext uri="{9D8B030D-6E8A-4147-A177-3AD203B41FA5}">
                      <a16:colId xmlns:a16="http://schemas.microsoft.com/office/drawing/2014/main" val="20000"/>
                    </a:ext>
                  </a:extLst>
                </a:gridCol>
              </a:tblGrid>
              <a:tr h="370840">
                <a:tc>
                  <a:txBody>
                    <a:bodyPr/>
                    <a:lstStyle/>
                    <a:p>
                      <a:pPr marL="342900" indent="-342900">
                        <a:buFont typeface="+mj-lt"/>
                        <a:buAutoNum type="alphaLcParenR"/>
                      </a:pPr>
                      <a:r>
                        <a:rPr lang="cs-CZ" b="0" dirty="0" err="1"/>
                        <a:t>Html</a:t>
                      </a:r>
                      <a:r>
                        <a:rPr lang="cs-CZ" b="0" baseline="0" dirty="0" err="1"/>
                        <a:t>DisplayVisitor</a:t>
                      </a:r>
                      <a:endParaRPr lang="cs-CZ" b="0"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cs-CZ" b="0" dirty="0"/>
                        <a:t>b)   </a:t>
                      </a:r>
                      <a:r>
                        <a:rPr lang="cs-CZ" b="0" dirty="0" err="1"/>
                        <a:t>HtmlElement</a:t>
                      </a:r>
                      <a:endParaRPr lang="cs-CZ" b="0" dirty="0"/>
                    </a:p>
                  </a:txBody>
                  <a:tcPr/>
                </a:tc>
                <a:extLst>
                  <a:ext uri="{0D108BD9-81ED-4DB2-BD59-A6C34878D82A}">
                    <a16:rowId xmlns:a16="http://schemas.microsoft.com/office/drawing/2014/main" val="10001"/>
                  </a:ext>
                </a:extLst>
              </a:tr>
              <a:tr h="370840">
                <a:tc>
                  <a:txBody>
                    <a:bodyPr/>
                    <a:lstStyle/>
                    <a:p>
                      <a:pPr marL="342900" indent="-342900">
                        <a:buFont typeface="+mj-lt"/>
                        <a:buAutoNum type="alphaLcParenR" startAt="3"/>
                      </a:pPr>
                      <a:r>
                        <a:rPr lang="cs-CZ" b="0" dirty="0" err="1"/>
                        <a:t>blockElement</a:t>
                      </a:r>
                      <a:endParaRPr lang="cs-CZ" b="0" dirty="0"/>
                    </a:p>
                  </a:txBody>
                  <a:tcPr/>
                </a:tc>
                <a:extLst>
                  <a:ext uri="{0D108BD9-81ED-4DB2-BD59-A6C34878D82A}">
                    <a16:rowId xmlns:a16="http://schemas.microsoft.com/office/drawing/2014/main" val="10002"/>
                  </a:ext>
                </a:extLst>
              </a:tr>
              <a:tr h="370840">
                <a:tc>
                  <a:txBody>
                    <a:bodyPr/>
                    <a:lstStyle/>
                    <a:p>
                      <a:pPr marL="342900" indent="-342900">
                        <a:buFont typeface="+mj-lt"/>
                        <a:buAutoNum type="alphaLcParenR" startAt="4"/>
                      </a:pPr>
                      <a:r>
                        <a:rPr lang="cs-CZ" b="0" dirty="0" err="1"/>
                        <a:t>HtmlVisitor</a:t>
                      </a:r>
                      <a:r>
                        <a:rPr lang="cs-CZ" b="0" baseline="0" dirty="0"/>
                        <a:t> </a:t>
                      </a:r>
                      <a:endParaRPr lang="cs-CZ" b="0" dirty="0"/>
                    </a:p>
                  </a:txBody>
                  <a:tcPr/>
                </a:tc>
                <a:extLst>
                  <a:ext uri="{0D108BD9-81ED-4DB2-BD59-A6C34878D82A}">
                    <a16:rowId xmlns:a16="http://schemas.microsoft.com/office/drawing/2014/main" val="10003"/>
                  </a:ext>
                </a:extLst>
              </a:tr>
              <a:tr h="370840">
                <a:tc>
                  <a:txBody>
                    <a:bodyPr/>
                    <a:lstStyle/>
                    <a:p>
                      <a:pPr marL="0" indent="0">
                        <a:buFont typeface="+mj-lt"/>
                        <a:buNone/>
                      </a:pPr>
                      <a:r>
                        <a:rPr lang="cs-CZ" b="0" dirty="0"/>
                        <a:t>e)   </a:t>
                      </a:r>
                      <a:r>
                        <a:rPr lang="cs-CZ" b="0" dirty="0" err="1"/>
                        <a:t>textElement</a:t>
                      </a:r>
                      <a:r>
                        <a:rPr lang="cs-CZ" b="0" dirty="0"/>
                        <a:t> </a:t>
                      </a:r>
                    </a:p>
                  </a:txBody>
                  <a:tcPr/>
                </a:tc>
                <a:extLst>
                  <a:ext uri="{0D108BD9-81ED-4DB2-BD59-A6C34878D82A}">
                    <a16:rowId xmlns:a16="http://schemas.microsoft.com/office/drawing/2014/main" val="10004"/>
                  </a:ext>
                </a:extLst>
              </a:tr>
            </a:tbl>
          </a:graphicData>
        </a:graphic>
      </p:graphicFrame>
      <p:graphicFrame>
        <p:nvGraphicFramePr>
          <p:cNvPr id="19" name="Tabulka 18"/>
          <p:cNvGraphicFramePr>
            <a:graphicFrameLocks noGrp="1"/>
          </p:cNvGraphicFramePr>
          <p:nvPr>
            <p:extLst>
              <p:ext uri="{D42A27DB-BD31-4B8C-83A1-F6EECF244321}">
                <p14:modId xmlns:p14="http://schemas.microsoft.com/office/powerpoint/2010/main" val="613354886"/>
              </p:ext>
            </p:extLst>
          </p:nvPr>
        </p:nvGraphicFramePr>
        <p:xfrm>
          <a:off x="4000500" y="3441700"/>
          <a:ext cx="622300" cy="1854200"/>
        </p:xfrm>
        <a:graphic>
          <a:graphicData uri="http://schemas.openxmlformats.org/drawingml/2006/table">
            <a:tbl>
              <a:tblPr firstRow="1" bandRow="1">
                <a:tableStyleId>{69CF1AB2-1976-4502-BF36-3FF5EA218861}</a:tableStyleId>
              </a:tblPr>
              <a:tblGrid>
                <a:gridCol w="622300">
                  <a:extLst>
                    <a:ext uri="{9D8B030D-6E8A-4147-A177-3AD203B41FA5}">
                      <a16:colId xmlns:a16="http://schemas.microsoft.com/office/drawing/2014/main" val="20000"/>
                    </a:ext>
                  </a:extLst>
                </a:gridCol>
              </a:tblGrid>
              <a:tr h="370840">
                <a:tc>
                  <a:txBody>
                    <a:bodyPr/>
                    <a:lstStyle/>
                    <a:p>
                      <a:r>
                        <a:rPr lang="cs-CZ" b="0" dirty="0"/>
                        <a:t>D</a:t>
                      </a:r>
                    </a:p>
                  </a:txBody>
                  <a:tcPr/>
                </a:tc>
                <a:extLst>
                  <a:ext uri="{0D108BD9-81ED-4DB2-BD59-A6C34878D82A}">
                    <a16:rowId xmlns:a16="http://schemas.microsoft.com/office/drawing/2014/main" val="10000"/>
                  </a:ext>
                </a:extLst>
              </a:tr>
              <a:tr h="370840">
                <a:tc>
                  <a:txBody>
                    <a:bodyPr/>
                    <a:lstStyle/>
                    <a:p>
                      <a:r>
                        <a:rPr lang="cs-CZ" b="0" dirty="0"/>
                        <a:t>A</a:t>
                      </a:r>
                    </a:p>
                  </a:txBody>
                  <a:tcPr/>
                </a:tc>
                <a:extLst>
                  <a:ext uri="{0D108BD9-81ED-4DB2-BD59-A6C34878D82A}">
                    <a16:rowId xmlns:a16="http://schemas.microsoft.com/office/drawing/2014/main" val="10001"/>
                  </a:ext>
                </a:extLst>
              </a:tr>
              <a:tr h="370840">
                <a:tc>
                  <a:txBody>
                    <a:bodyPr/>
                    <a:lstStyle/>
                    <a:p>
                      <a:r>
                        <a:rPr lang="cs-CZ" b="0" dirty="0"/>
                        <a:t>C, E</a:t>
                      </a:r>
                    </a:p>
                  </a:txBody>
                  <a:tcPr/>
                </a:tc>
                <a:extLst>
                  <a:ext uri="{0D108BD9-81ED-4DB2-BD59-A6C34878D82A}">
                    <a16:rowId xmlns:a16="http://schemas.microsoft.com/office/drawing/2014/main" val="10002"/>
                  </a:ext>
                </a:extLst>
              </a:tr>
              <a:tr h="370840">
                <a:tc>
                  <a:txBody>
                    <a:bodyPr/>
                    <a:lstStyle/>
                    <a:p>
                      <a:r>
                        <a:rPr lang="cs-CZ" b="0" dirty="0"/>
                        <a:t>B</a:t>
                      </a:r>
                    </a:p>
                  </a:txBody>
                  <a:tcPr/>
                </a:tc>
                <a:extLst>
                  <a:ext uri="{0D108BD9-81ED-4DB2-BD59-A6C34878D82A}">
                    <a16:rowId xmlns:a16="http://schemas.microsoft.com/office/drawing/2014/main" val="10003"/>
                  </a:ext>
                </a:extLst>
              </a:tr>
              <a:tr h="370840">
                <a:tc>
                  <a:txBody>
                    <a:bodyPr/>
                    <a:lstStyle/>
                    <a:p>
                      <a:r>
                        <a:rPr lang="cs-CZ" b="0" dirty="0"/>
                        <a:t>C, E</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1686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b="1" dirty="0" err="1"/>
              <a:t>Strategy</a:t>
            </a:r>
            <a:endParaRPr lang="cs-CZ" b="1" dirty="0"/>
          </a:p>
        </p:txBody>
      </p:sp>
      <p:sp>
        <p:nvSpPr>
          <p:cNvPr id="3" name="Content Placeholder 2"/>
          <p:cNvSpPr>
            <a:spLocks noGrp="1"/>
          </p:cNvSpPr>
          <p:nvPr>
            <p:ph idx="1"/>
          </p:nvPr>
        </p:nvSpPr>
        <p:spPr>
          <a:xfrm>
            <a:off x="628650" y="1825625"/>
            <a:ext cx="3367087" cy="4351338"/>
          </a:xfrm>
        </p:spPr>
        <p:txBody>
          <a:bodyPr/>
          <a:lstStyle/>
          <a:p>
            <a:r>
              <a:rPr lang="cs-CZ" b="1" dirty="0"/>
              <a:t>Účel</a:t>
            </a:r>
            <a:endParaRPr lang="cs-CZ" dirty="0"/>
          </a:p>
          <a:p>
            <a:pPr fontAlgn="ctr"/>
            <a:r>
              <a:rPr lang="cs-CZ" sz="1400" dirty="0"/>
              <a:t>Rozhoduje, který algoritmus se použije</a:t>
            </a:r>
          </a:p>
          <a:p>
            <a:pPr marL="0" indent="0">
              <a:buNone/>
            </a:pPr>
            <a:endParaRPr lang="cs-CZ" dirty="0"/>
          </a:p>
        </p:txBody>
      </p:sp>
      <p:pic>
        <p:nvPicPr>
          <p:cNvPr id="5" name="Obrázek 4"/>
          <p:cNvPicPr>
            <a:picLocks noChangeAspect="1"/>
          </p:cNvPicPr>
          <p:nvPr/>
        </p:nvPicPr>
        <p:blipFill>
          <a:blip r:embed="rId3"/>
          <a:stretch>
            <a:fillRect/>
          </a:stretch>
        </p:blipFill>
        <p:spPr>
          <a:xfrm>
            <a:off x="4333875" y="725313"/>
            <a:ext cx="4810125" cy="2352675"/>
          </a:xfrm>
          <a:prstGeom prst="rect">
            <a:avLst/>
          </a:prstGeom>
        </p:spPr>
      </p:pic>
      <p:pic>
        <p:nvPicPr>
          <p:cNvPr id="9" name="Obrázek 8"/>
          <p:cNvPicPr>
            <a:picLocks noChangeAspect="1"/>
          </p:cNvPicPr>
          <p:nvPr/>
        </p:nvPicPr>
        <p:blipFill>
          <a:blip r:embed="rId4"/>
          <a:stretch>
            <a:fillRect/>
          </a:stretch>
        </p:blipFill>
        <p:spPr>
          <a:xfrm>
            <a:off x="113256" y="2622930"/>
            <a:ext cx="4865144" cy="3434970"/>
          </a:xfrm>
          <a:prstGeom prst="rect">
            <a:avLst/>
          </a:prstGeom>
        </p:spPr>
      </p:pic>
    </p:spTree>
    <p:extLst>
      <p:ext uri="{BB962C8B-B14F-4D97-AF65-F5344CB8AC3E}">
        <p14:creationId xmlns:p14="http://schemas.microsoft.com/office/powerpoint/2010/main" val="1375697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rázek 7"/>
          <p:cNvPicPr>
            <a:picLocks noChangeAspect="1"/>
          </p:cNvPicPr>
          <p:nvPr/>
        </p:nvPicPr>
        <p:blipFill>
          <a:blip r:embed="rId3"/>
          <a:stretch>
            <a:fillRect/>
          </a:stretch>
        </p:blipFill>
        <p:spPr>
          <a:xfrm>
            <a:off x="3937000" y="303215"/>
            <a:ext cx="5016500" cy="2453615"/>
          </a:xfrm>
          <a:prstGeom prst="rect">
            <a:avLst/>
          </a:prstGeom>
        </p:spPr>
      </p:pic>
      <p:sp>
        <p:nvSpPr>
          <p:cNvPr id="2" name="Title 1"/>
          <p:cNvSpPr>
            <a:spLocks noGrp="1"/>
          </p:cNvSpPr>
          <p:nvPr>
            <p:ph type="title"/>
          </p:nvPr>
        </p:nvSpPr>
        <p:spPr/>
        <p:txBody>
          <a:bodyPr/>
          <a:lstStyle/>
          <a:p>
            <a:r>
              <a:rPr lang="cs-CZ" b="1" dirty="0" err="1"/>
              <a:t>Strategy</a:t>
            </a:r>
            <a:endParaRPr lang="cs-CZ" b="1" dirty="0"/>
          </a:p>
        </p:txBody>
      </p:sp>
      <p:sp>
        <p:nvSpPr>
          <p:cNvPr id="3" name="Content Placeholder 2"/>
          <p:cNvSpPr>
            <a:spLocks noGrp="1"/>
          </p:cNvSpPr>
          <p:nvPr>
            <p:ph idx="1"/>
          </p:nvPr>
        </p:nvSpPr>
        <p:spPr>
          <a:xfrm>
            <a:off x="628650" y="1825625"/>
            <a:ext cx="8515350" cy="4351338"/>
          </a:xfrm>
        </p:spPr>
        <p:txBody>
          <a:bodyPr/>
          <a:lstStyle/>
          <a:p>
            <a:pPr marL="0" indent="0">
              <a:buNone/>
            </a:pPr>
            <a:endParaRPr lang="cs-CZ" b="1" dirty="0"/>
          </a:p>
          <a:p>
            <a:pPr marL="0" indent="0">
              <a:buNone/>
            </a:pPr>
            <a:r>
              <a:rPr lang="en-US" b="1" dirty="0" err="1"/>
              <a:t>Příklad</a:t>
            </a:r>
            <a:endParaRPr lang="cs-CZ" dirty="0"/>
          </a:p>
          <a:p>
            <a:pPr marL="0" indent="0">
              <a:buNone/>
            </a:pPr>
            <a:r>
              <a:rPr lang="cs-CZ" sz="1800" dirty="0">
                <a:solidFill>
                  <a:prstClr val="black"/>
                </a:solidFill>
              </a:rPr>
              <a:t>Potřebujeme vybrat správný algoritmus pro seřazení kolekce. </a:t>
            </a:r>
            <a:endParaRPr lang="cs-CZ" sz="3600" dirty="0"/>
          </a:p>
        </p:txBody>
      </p:sp>
      <p:graphicFrame>
        <p:nvGraphicFramePr>
          <p:cNvPr id="6" name="Tabulka 5"/>
          <p:cNvGraphicFramePr>
            <a:graphicFrameLocks noGrp="1"/>
          </p:cNvGraphicFramePr>
          <p:nvPr>
            <p:extLst>
              <p:ext uri="{D42A27DB-BD31-4B8C-83A1-F6EECF244321}">
                <p14:modId xmlns:p14="http://schemas.microsoft.com/office/powerpoint/2010/main" val="3518277974"/>
              </p:ext>
            </p:extLst>
          </p:nvPr>
        </p:nvGraphicFramePr>
        <p:xfrm>
          <a:off x="946150" y="3657600"/>
          <a:ext cx="3048000" cy="1483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val="20000"/>
                    </a:ext>
                  </a:extLst>
                </a:gridCol>
              </a:tblGrid>
              <a:tr h="370840">
                <a:tc>
                  <a:txBody>
                    <a:bodyPr/>
                    <a:lstStyle/>
                    <a:p>
                      <a:pPr marL="342900" indent="-342900">
                        <a:buAutoNum type="arabicParenR"/>
                      </a:pPr>
                      <a:r>
                        <a:rPr lang="cs-CZ" dirty="0" err="1"/>
                        <a:t>IStrategy</a:t>
                      </a:r>
                      <a:endParaRPr lang="cs-CZ" dirty="0"/>
                    </a:p>
                  </a:txBody>
                  <a:tcPr/>
                </a:tc>
                <a:extLst>
                  <a:ext uri="{0D108BD9-81ED-4DB2-BD59-A6C34878D82A}">
                    <a16:rowId xmlns:a16="http://schemas.microsoft.com/office/drawing/2014/main" val="10000"/>
                  </a:ext>
                </a:extLst>
              </a:tr>
              <a:tr h="370840">
                <a:tc>
                  <a:txBody>
                    <a:bodyPr/>
                    <a:lstStyle/>
                    <a:p>
                      <a:pPr marL="342900" indent="-342900">
                        <a:buAutoNum type="arabicParenR" startAt="2"/>
                      </a:pPr>
                      <a:r>
                        <a:rPr lang="cs-CZ" b="1" dirty="0" err="1"/>
                        <a:t>StrategyA</a:t>
                      </a:r>
                      <a:endParaRPr lang="cs-CZ" b="1" dirty="0"/>
                    </a:p>
                  </a:txBody>
                  <a:tcPr/>
                </a:tc>
                <a:extLst>
                  <a:ext uri="{0D108BD9-81ED-4DB2-BD59-A6C34878D82A}">
                    <a16:rowId xmlns:a16="http://schemas.microsoft.com/office/drawing/2014/main" val="10001"/>
                  </a:ext>
                </a:extLst>
              </a:tr>
              <a:tr h="370840">
                <a:tc>
                  <a:txBody>
                    <a:bodyPr/>
                    <a:lstStyle/>
                    <a:p>
                      <a:pPr marL="342900" indent="-342900">
                        <a:buAutoNum type="arabicParenR" startAt="3"/>
                      </a:pPr>
                      <a:r>
                        <a:rPr lang="cs-CZ" b="1" dirty="0" err="1"/>
                        <a:t>StrategySelector</a:t>
                      </a:r>
                      <a:endParaRPr lang="cs-CZ" b="1" dirty="0"/>
                    </a:p>
                  </a:txBody>
                  <a:tcPr/>
                </a:tc>
                <a:extLst>
                  <a:ext uri="{0D108BD9-81ED-4DB2-BD59-A6C34878D82A}">
                    <a16:rowId xmlns:a16="http://schemas.microsoft.com/office/drawing/2014/main" val="10002"/>
                  </a:ext>
                </a:extLst>
              </a:tr>
              <a:tr h="370840">
                <a:tc>
                  <a:txBody>
                    <a:bodyPr/>
                    <a:lstStyle/>
                    <a:p>
                      <a:pPr marL="342900" indent="-342900">
                        <a:buAutoNum type="arabicParenR" startAt="4"/>
                      </a:pPr>
                      <a:r>
                        <a:rPr lang="cs-CZ" b="1" dirty="0" err="1"/>
                        <a:t>StrategyB</a:t>
                      </a:r>
                      <a:endParaRPr lang="cs-CZ" b="1" dirty="0"/>
                    </a:p>
                  </a:txBody>
                  <a:tcPr/>
                </a:tc>
                <a:extLst>
                  <a:ext uri="{0D108BD9-81ED-4DB2-BD59-A6C34878D82A}">
                    <a16:rowId xmlns:a16="http://schemas.microsoft.com/office/drawing/2014/main" val="10003"/>
                  </a:ext>
                </a:extLst>
              </a:tr>
            </a:tbl>
          </a:graphicData>
        </a:graphic>
      </p:graphicFrame>
      <p:graphicFrame>
        <p:nvGraphicFramePr>
          <p:cNvPr id="7" name="Tabulka 6"/>
          <p:cNvGraphicFramePr>
            <a:graphicFrameLocks noGrp="1"/>
          </p:cNvGraphicFramePr>
          <p:nvPr>
            <p:extLst>
              <p:ext uri="{D42A27DB-BD31-4B8C-83A1-F6EECF244321}">
                <p14:modId xmlns:p14="http://schemas.microsoft.com/office/powerpoint/2010/main" val="974880782"/>
              </p:ext>
            </p:extLst>
          </p:nvPr>
        </p:nvGraphicFramePr>
        <p:xfrm>
          <a:off x="5697414" y="3657600"/>
          <a:ext cx="2944935" cy="1483360"/>
        </p:xfrm>
        <a:graphic>
          <a:graphicData uri="http://schemas.openxmlformats.org/drawingml/2006/table">
            <a:tbl>
              <a:tblPr firstRow="1" bandRow="1">
                <a:tableStyleId>{69CF1AB2-1976-4502-BF36-3FF5EA218861}</a:tableStyleId>
              </a:tblPr>
              <a:tblGrid>
                <a:gridCol w="2944935">
                  <a:extLst>
                    <a:ext uri="{9D8B030D-6E8A-4147-A177-3AD203B41FA5}">
                      <a16:colId xmlns:a16="http://schemas.microsoft.com/office/drawing/2014/main" val="20000"/>
                    </a:ext>
                  </a:extLst>
                </a:gridCol>
              </a:tblGrid>
              <a:tr h="370840">
                <a:tc>
                  <a:txBody>
                    <a:bodyPr/>
                    <a:lstStyle/>
                    <a:p>
                      <a:pPr marL="342900" indent="-342900">
                        <a:buFont typeface="+mj-lt"/>
                        <a:buAutoNum type="alphaLcParenR"/>
                      </a:pPr>
                      <a:r>
                        <a:rPr lang="cs-CZ" b="0" dirty="0" err="1"/>
                        <a:t>QuickSort</a:t>
                      </a:r>
                      <a:endParaRPr lang="cs-CZ" b="0"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cs-CZ" b="0" dirty="0"/>
                        <a:t>b)   </a:t>
                      </a:r>
                      <a:r>
                        <a:rPr lang="cs-CZ" dirty="0" err="1"/>
                        <a:t>GetSortStrategy</a:t>
                      </a:r>
                      <a:r>
                        <a:rPr lang="cs-CZ" dirty="0"/>
                        <a:t> </a:t>
                      </a:r>
                      <a:endParaRPr lang="cs-CZ" b="0" dirty="0"/>
                    </a:p>
                  </a:txBody>
                  <a:tcPr/>
                </a:tc>
                <a:extLst>
                  <a:ext uri="{0D108BD9-81ED-4DB2-BD59-A6C34878D82A}">
                    <a16:rowId xmlns:a16="http://schemas.microsoft.com/office/drawing/2014/main" val="10001"/>
                  </a:ext>
                </a:extLst>
              </a:tr>
              <a:tr h="370840">
                <a:tc>
                  <a:txBody>
                    <a:bodyPr/>
                    <a:lstStyle/>
                    <a:p>
                      <a:pPr marL="342900" indent="-342900">
                        <a:buFont typeface="+mj-lt"/>
                        <a:buAutoNum type="alphaLcParenR" startAt="3"/>
                      </a:pPr>
                      <a:r>
                        <a:rPr lang="cs-CZ" b="0" dirty="0" err="1"/>
                        <a:t>MergeSort</a:t>
                      </a:r>
                      <a:endParaRPr lang="cs-CZ" b="0" dirty="0"/>
                    </a:p>
                  </a:txBody>
                  <a:tcPr/>
                </a:tc>
                <a:extLst>
                  <a:ext uri="{0D108BD9-81ED-4DB2-BD59-A6C34878D82A}">
                    <a16:rowId xmlns:a16="http://schemas.microsoft.com/office/drawing/2014/main" val="10002"/>
                  </a:ext>
                </a:extLst>
              </a:tr>
              <a:tr h="370840">
                <a:tc>
                  <a:txBody>
                    <a:bodyPr/>
                    <a:lstStyle/>
                    <a:p>
                      <a:pPr marL="0" indent="0">
                        <a:buFont typeface="+mj-lt"/>
                        <a:buNone/>
                      </a:pPr>
                      <a:r>
                        <a:rPr lang="cs-CZ" b="0" dirty="0"/>
                        <a:t>d)   Řadící algoritmus</a:t>
                      </a:r>
                    </a:p>
                  </a:txBody>
                  <a:tcPr/>
                </a:tc>
                <a:extLst>
                  <a:ext uri="{0D108BD9-81ED-4DB2-BD59-A6C34878D82A}">
                    <a16:rowId xmlns:a16="http://schemas.microsoft.com/office/drawing/2014/main" val="10003"/>
                  </a:ext>
                </a:extLst>
              </a:tr>
            </a:tbl>
          </a:graphicData>
        </a:graphic>
      </p:graphicFrame>
      <p:graphicFrame>
        <p:nvGraphicFramePr>
          <p:cNvPr id="19" name="Tabulka 18"/>
          <p:cNvGraphicFramePr>
            <a:graphicFrameLocks noGrp="1"/>
          </p:cNvGraphicFramePr>
          <p:nvPr>
            <p:extLst>
              <p:ext uri="{D42A27DB-BD31-4B8C-83A1-F6EECF244321}">
                <p14:modId xmlns:p14="http://schemas.microsoft.com/office/powerpoint/2010/main" val="1498879353"/>
              </p:ext>
            </p:extLst>
          </p:nvPr>
        </p:nvGraphicFramePr>
        <p:xfrm>
          <a:off x="4000499" y="3657600"/>
          <a:ext cx="752371" cy="1483360"/>
        </p:xfrm>
        <a:graphic>
          <a:graphicData uri="http://schemas.openxmlformats.org/drawingml/2006/table">
            <a:tbl>
              <a:tblPr firstRow="1" bandRow="1">
                <a:tableStyleId>{69CF1AB2-1976-4502-BF36-3FF5EA218861}</a:tableStyleId>
              </a:tblPr>
              <a:tblGrid>
                <a:gridCol w="752371">
                  <a:extLst>
                    <a:ext uri="{9D8B030D-6E8A-4147-A177-3AD203B41FA5}">
                      <a16:colId xmlns:a16="http://schemas.microsoft.com/office/drawing/2014/main" val="20000"/>
                    </a:ext>
                  </a:extLst>
                </a:gridCol>
              </a:tblGrid>
              <a:tr h="370840">
                <a:tc>
                  <a:txBody>
                    <a:bodyPr/>
                    <a:lstStyle/>
                    <a:p>
                      <a:r>
                        <a:rPr lang="cs-CZ" b="0" dirty="0"/>
                        <a:t>D</a:t>
                      </a:r>
                    </a:p>
                  </a:txBody>
                  <a:tcPr/>
                </a:tc>
                <a:extLst>
                  <a:ext uri="{0D108BD9-81ED-4DB2-BD59-A6C34878D82A}">
                    <a16:rowId xmlns:a16="http://schemas.microsoft.com/office/drawing/2014/main" val="10000"/>
                  </a:ext>
                </a:extLst>
              </a:tr>
              <a:tr h="370840">
                <a:tc>
                  <a:txBody>
                    <a:bodyPr/>
                    <a:lstStyle/>
                    <a:p>
                      <a:r>
                        <a:rPr lang="cs-CZ" b="0" dirty="0"/>
                        <a:t>A</a:t>
                      </a:r>
                      <a:r>
                        <a:rPr lang="cs-CZ" b="0" baseline="0" dirty="0"/>
                        <a:t>, C</a:t>
                      </a:r>
                      <a:endParaRPr lang="cs-CZ" b="0" dirty="0"/>
                    </a:p>
                  </a:txBody>
                  <a:tcPr/>
                </a:tc>
                <a:extLst>
                  <a:ext uri="{0D108BD9-81ED-4DB2-BD59-A6C34878D82A}">
                    <a16:rowId xmlns:a16="http://schemas.microsoft.com/office/drawing/2014/main" val="10001"/>
                  </a:ext>
                </a:extLst>
              </a:tr>
              <a:tr h="370840">
                <a:tc>
                  <a:txBody>
                    <a:bodyPr/>
                    <a:lstStyle/>
                    <a:p>
                      <a:r>
                        <a:rPr lang="cs-CZ" b="0" dirty="0"/>
                        <a:t>B</a:t>
                      </a:r>
                    </a:p>
                  </a:txBody>
                  <a:tcPr/>
                </a:tc>
                <a:extLst>
                  <a:ext uri="{0D108BD9-81ED-4DB2-BD59-A6C34878D82A}">
                    <a16:rowId xmlns:a16="http://schemas.microsoft.com/office/drawing/2014/main" val="10002"/>
                  </a:ext>
                </a:extLst>
              </a:tr>
              <a:tr h="370840">
                <a:tc>
                  <a:txBody>
                    <a:bodyPr/>
                    <a:lstStyle/>
                    <a:p>
                      <a:r>
                        <a:rPr lang="cs-CZ" b="0" dirty="0"/>
                        <a:t>A</a:t>
                      </a:r>
                      <a:r>
                        <a:rPr lang="cs-CZ" b="0" baseline="0" dirty="0"/>
                        <a:t>, C</a:t>
                      </a:r>
                      <a:endParaRPr lang="cs-CZ" b="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7702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b="1" dirty="0" err="1"/>
              <a:t>Command</a:t>
            </a:r>
            <a:endParaRPr lang="sk-SK" b="1" dirty="0"/>
          </a:p>
        </p:txBody>
      </p:sp>
      <p:sp>
        <p:nvSpPr>
          <p:cNvPr id="3" name="Zástupný symbol pro obsah 2"/>
          <p:cNvSpPr>
            <a:spLocks noGrp="1"/>
          </p:cNvSpPr>
          <p:nvPr>
            <p:ph idx="1"/>
          </p:nvPr>
        </p:nvSpPr>
        <p:spPr/>
        <p:txBody>
          <a:bodyPr/>
          <a:lstStyle/>
          <a:p>
            <a:r>
              <a:rPr lang="cs-CZ" b="1" dirty="0"/>
              <a:t>Účel</a:t>
            </a:r>
          </a:p>
          <a:p>
            <a:r>
              <a:rPr lang="cs-CZ" sz="1400" b="1" dirty="0"/>
              <a:t>Vyčlenit metodu do vlastní třídy</a:t>
            </a:r>
          </a:p>
          <a:p>
            <a:endParaRPr lang="cs-CZ" sz="1400" dirty="0"/>
          </a:p>
        </p:txBody>
      </p:sp>
      <p:pic>
        <p:nvPicPr>
          <p:cNvPr id="6" name="Obrázek 5"/>
          <p:cNvPicPr>
            <a:picLocks noChangeAspect="1"/>
          </p:cNvPicPr>
          <p:nvPr/>
        </p:nvPicPr>
        <p:blipFill>
          <a:blip r:embed="rId2"/>
          <a:stretch>
            <a:fillRect/>
          </a:stretch>
        </p:blipFill>
        <p:spPr>
          <a:xfrm>
            <a:off x="3483878" y="2099969"/>
            <a:ext cx="4905375" cy="1476375"/>
          </a:xfrm>
          <a:prstGeom prst="rect">
            <a:avLst/>
          </a:prstGeom>
        </p:spPr>
      </p:pic>
      <p:sp>
        <p:nvSpPr>
          <p:cNvPr id="7" name="TextovéPole 6"/>
          <p:cNvSpPr txBox="1"/>
          <p:nvPr/>
        </p:nvSpPr>
        <p:spPr>
          <a:xfrm>
            <a:off x="4376690" y="3755254"/>
            <a:ext cx="4138659" cy="1477328"/>
          </a:xfrm>
          <a:prstGeom prst="rect">
            <a:avLst/>
          </a:prstGeom>
          <a:noFill/>
        </p:spPr>
        <p:txBody>
          <a:bodyPr wrap="square" rtlCol="0">
            <a:spAutoFit/>
          </a:bodyPr>
          <a:lstStyle/>
          <a:p>
            <a:pPr marL="285750" indent="-285750">
              <a:buFont typeface="Arial" panose="020B0604020202020204" pitchFamily="34" charset="0"/>
              <a:buChar char="•"/>
            </a:pPr>
            <a:r>
              <a:rPr lang="cs-CZ" b="1" dirty="0"/>
              <a:t>Výhody</a:t>
            </a:r>
            <a:endParaRPr lang="cs-CZ" dirty="0"/>
          </a:p>
          <a:p>
            <a:pPr marL="742950" lvl="1" indent="-285750">
              <a:buFont typeface="Arial" panose="020B0604020202020204" pitchFamily="34" charset="0"/>
              <a:buChar char="•"/>
            </a:pPr>
            <a:r>
              <a:rPr lang="cs-CZ" dirty="0" err="1"/>
              <a:t>Parallelní</a:t>
            </a:r>
            <a:r>
              <a:rPr lang="cs-CZ" dirty="0"/>
              <a:t> zpracování</a:t>
            </a:r>
          </a:p>
          <a:p>
            <a:pPr marL="742950" lvl="1" indent="-285750">
              <a:buFont typeface="Arial" panose="020B0604020202020204" pitchFamily="34" charset="0"/>
              <a:buChar char="•"/>
            </a:pPr>
            <a:r>
              <a:rPr lang="cs-CZ" dirty="0" err="1"/>
              <a:t>Undo</a:t>
            </a:r>
            <a:endParaRPr lang="cs-CZ" dirty="0"/>
          </a:p>
          <a:p>
            <a:pPr marL="742950" lvl="1" indent="-285750">
              <a:buFont typeface="Arial" panose="020B0604020202020204" pitchFamily="34" charset="0"/>
              <a:buChar char="•"/>
            </a:pPr>
            <a:r>
              <a:rPr lang="cs-CZ" dirty="0"/>
              <a:t>Unifikace logování</a:t>
            </a:r>
          </a:p>
          <a:p>
            <a:endParaRPr lang="cs-CZ" dirty="0"/>
          </a:p>
        </p:txBody>
      </p:sp>
    </p:spTree>
    <p:extLst>
      <p:ext uri="{BB962C8B-B14F-4D97-AF65-F5344CB8AC3E}">
        <p14:creationId xmlns:p14="http://schemas.microsoft.com/office/powerpoint/2010/main" val="188081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b="1" dirty="0" err="1"/>
              <a:t>Command</a:t>
            </a:r>
            <a:endParaRPr lang="sk-SK" b="1" dirty="0"/>
          </a:p>
        </p:txBody>
      </p:sp>
      <p:sp>
        <p:nvSpPr>
          <p:cNvPr id="3" name="Zástupný symbol pro obsah 2"/>
          <p:cNvSpPr>
            <a:spLocks noGrp="1"/>
          </p:cNvSpPr>
          <p:nvPr>
            <p:ph idx="1"/>
          </p:nvPr>
        </p:nvSpPr>
        <p:spPr/>
        <p:txBody>
          <a:bodyPr/>
          <a:lstStyle/>
          <a:p>
            <a:pPr marL="0" indent="0">
              <a:buNone/>
            </a:pPr>
            <a:r>
              <a:rPr lang="cs-CZ" b="1" dirty="0"/>
              <a:t>Příklad</a:t>
            </a:r>
          </a:p>
          <a:p>
            <a:pPr marL="0" indent="0">
              <a:buNone/>
            </a:pPr>
            <a:r>
              <a:rPr lang="cs-CZ" sz="2000" dirty="0"/>
              <a:t>Textový editor má několik </a:t>
            </a:r>
            <a:r>
              <a:rPr lang="cs-CZ" sz="2000" dirty="0" err="1"/>
              <a:t>operacín</a:t>
            </a:r>
            <a:r>
              <a:rPr lang="cs-CZ" sz="2000" dirty="0"/>
              <a:t> na které se dají aplikovat akce </a:t>
            </a:r>
            <a:r>
              <a:rPr lang="cs-CZ" sz="2000" dirty="0" err="1"/>
              <a:t>Undo</a:t>
            </a:r>
            <a:r>
              <a:rPr lang="cs-CZ" sz="2000" dirty="0"/>
              <a:t>, </a:t>
            </a:r>
            <a:r>
              <a:rPr lang="cs-CZ" sz="2000" dirty="0" err="1"/>
              <a:t>Redo</a:t>
            </a:r>
            <a:r>
              <a:rPr lang="cs-CZ" sz="2000" dirty="0"/>
              <a:t>. Máme funkci </a:t>
            </a:r>
            <a:r>
              <a:rPr lang="cs-CZ" sz="2000" dirty="0" err="1"/>
              <a:t>obarvy</a:t>
            </a:r>
            <a:r>
              <a:rPr lang="cs-CZ" sz="2000" dirty="0"/>
              <a:t> text</a:t>
            </a:r>
            <a:endParaRPr lang="sk-SK" sz="2000" dirty="0"/>
          </a:p>
          <a:p>
            <a:pPr lvl="1"/>
            <a:endParaRPr lang="cs-CZ" dirty="0"/>
          </a:p>
        </p:txBody>
      </p:sp>
      <p:graphicFrame>
        <p:nvGraphicFramePr>
          <p:cNvPr id="4" name="Tabulka 6"/>
          <p:cNvGraphicFramePr>
            <a:graphicFrameLocks noGrp="1"/>
          </p:cNvGraphicFramePr>
          <p:nvPr>
            <p:extLst>
              <p:ext uri="{D42A27DB-BD31-4B8C-83A1-F6EECF244321}">
                <p14:modId xmlns:p14="http://schemas.microsoft.com/office/powerpoint/2010/main" val="1474782643"/>
              </p:ext>
            </p:extLst>
          </p:nvPr>
        </p:nvGraphicFramePr>
        <p:xfrm>
          <a:off x="808532" y="3311550"/>
          <a:ext cx="2658568" cy="1525953"/>
        </p:xfrm>
        <a:graphic>
          <a:graphicData uri="http://schemas.openxmlformats.org/drawingml/2006/table">
            <a:tbl>
              <a:tblPr firstRow="1" bandRow="1">
                <a:tableStyleId>{69CF1AB2-1976-4502-BF36-3FF5EA218861}</a:tableStyleId>
              </a:tblPr>
              <a:tblGrid>
                <a:gridCol w="2658568">
                  <a:extLst>
                    <a:ext uri="{9D8B030D-6E8A-4147-A177-3AD203B41FA5}">
                      <a16:colId xmlns:a16="http://schemas.microsoft.com/office/drawing/2014/main" val="20000"/>
                    </a:ext>
                  </a:extLst>
                </a:gridCol>
              </a:tblGrid>
              <a:tr h="428673">
                <a:tc>
                  <a:txBody>
                    <a:bodyPr/>
                    <a:lstStyle/>
                    <a:p>
                      <a:r>
                        <a:rPr lang="sk-SK" b="1" dirty="0"/>
                        <a:t>1.)</a:t>
                      </a:r>
                      <a:r>
                        <a:rPr lang="sk-SK" b="1" baseline="0" dirty="0"/>
                        <a:t> </a:t>
                      </a:r>
                      <a:r>
                        <a:rPr lang="sk-SK" b="1" baseline="0" dirty="0" err="1"/>
                        <a:t>Execute</a:t>
                      </a:r>
                      <a:r>
                        <a:rPr lang="sk-SK" b="1" dirty="0" err="1"/>
                        <a:t>Undo</a:t>
                      </a:r>
                      <a:endParaRPr lang="sk-SK" b="1" dirty="0"/>
                    </a:p>
                  </a:txBody>
                  <a:tcPr/>
                </a:tc>
                <a:extLst>
                  <a:ext uri="{0D108BD9-81ED-4DB2-BD59-A6C34878D82A}">
                    <a16:rowId xmlns:a16="http://schemas.microsoft.com/office/drawing/2014/main" val="10000"/>
                  </a:ext>
                </a:extLst>
              </a:tr>
              <a:tr h="310596">
                <a:tc>
                  <a:txBody>
                    <a:bodyPr/>
                    <a:lstStyle/>
                    <a:p>
                      <a:r>
                        <a:rPr lang="sk-SK" b="1" dirty="0"/>
                        <a:t>2.) </a:t>
                      </a:r>
                      <a:r>
                        <a:rPr lang="sk-SK" b="1" dirty="0" err="1"/>
                        <a:t>CanExecute</a:t>
                      </a:r>
                      <a:endParaRPr lang="sk-SK" b="1" dirty="0"/>
                    </a:p>
                  </a:txBody>
                  <a:tcPr/>
                </a:tc>
                <a:extLst>
                  <a:ext uri="{0D108BD9-81ED-4DB2-BD59-A6C34878D82A}">
                    <a16:rowId xmlns:a16="http://schemas.microsoft.com/office/drawing/2014/main" val="10001"/>
                  </a:ext>
                </a:extLst>
              </a:tr>
              <a:tr h="310596">
                <a:tc>
                  <a:txBody>
                    <a:bodyPr/>
                    <a:lstStyle/>
                    <a:p>
                      <a:r>
                        <a:rPr lang="sk-SK" b="1" dirty="0"/>
                        <a:t>3.) </a:t>
                      </a:r>
                      <a:r>
                        <a:rPr lang="sk-SK" b="1" dirty="0" err="1"/>
                        <a:t>Execute</a:t>
                      </a:r>
                      <a:endParaRPr lang="sk-SK" b="1" dirty="0"/>
                    </a:p>
                  </a:txBody>
                  <a:tcPr/>
                </a:tc>
                <a:extLst>
                  <a:ext uri="{0D108BD9-81ED-4DB2-BD59-A6C34878D82A}">
                    <a16:rowId xmlns:a16="http://schemas.microsoft.com/office/drawing/2014/main" val="10002"/>
                  </a:ext>
                </a:extLst>
              </a:tr>
              <a:tr h="310596">
                <a:tc>
                  <a:txBody>
                    <a:bodyPr/>
                    <a:lstStyle/>
                    <a:p>
                      <a:r>
                        <a:rPr lang="sk-SK" b="1" dirty="0"/>
                        <a:t>4.)</a:t>
                      </a:r>
                      <a:r>
                        <a:rPr kumimoji="0" lang="sk-SK" sz="1800" b="1" i="0" u="none" strike="noStrike" kern="1200" cap="none" spc="0" normalizeH="0" baseline="0" noProof="0" dirty="0">
                          <a:ln>
                            <a:noFill/>
                          </a:ln>
                          <a:solidFill>
                            <a:prstClr val="black"/>
                          </a:solidFill>
                          <a:effectLst/>
                          <a:uLnTx/>
                          <a:uFillTx/>
                          <a:latin typeface="+mn-lt"/>
                          <a:ea typeface="+mn-ea"/>
                          <a:cs typeface="+mn-cs"/>
                        </a:rPr>
                        <a:t> </a:t>
                      </a:r>
                      <a:r>
                        <a:rPr kumimoji="0" lang="sk-SK" sz="1800" b="1" i="0" u="none" strike="noStrike" kern="1200" cap="none" spc="0" normalizeH="0" baseline="0" noProof="0" dirty="0" err="1">
                          <a:ln>
                            <a:noFill/>
                          </a:ln>
                          <a:solidFill>
                            <a:prstClr val="black"/>
                          </a:solidFill>
                          <a:effectLst/>
                          <a:uLnTx/>
                          <a:uFillTx/>
                          <a:latin typeface="+mn-lt"/>
                          <a:ea typeface="+mn-ea"/>
                          <a:cs typeface="+mn-cs"/>
                        </a:rPr>
                        <a:t>CanExecuteChanged</a:t>
                      </a:r>
                      <a:endParaRPr lang="sk-SK" b="1" dirty="0"/>
                    </a:p>
                  </a:txBody>
                  <a:tcPr/>
                </a:tc>
                <a:extLst>
                  <a:ext uri="{0D108BD9-81ED-4DB2-BD59-A6C34878D82A}">
                    <a16:rowId xmlns:a16="http://schemas.microsoft.com/office/drawing/2014/main" val="10003"/>
                  </a:ext>
                </a:extLst>
              </a:tr>
            </a:tbl>
          </a:graphicData>
        </a:graphic>
      </p:graphicFrame>
      <p:graphicFrame>
        <p:nvGraphicFramePr>
          <p:cNvPr id="5" name="Tabulka 8"/>
          <p:cNvGraphicFramePr>
            <a:graphicFrameLocks noGrp="1"/>
          </p:cNvGraphicFramePr>
          <p:nvPr>
            <p:extLst>
              <p:ext uri="{D42A27DB-BD31-4B8C-83A1-F6EECF244321}">
                <p14:modId xmlns:p14="http://schemas.microsoft.com/office/powerpoint/2010/main" val="2170151384"/>
              </p:ext>
            </p:extLst>
          </p:nvPr>
        </p:nvGraphicFramePr>
        <p:xfrm>
          <a:off x="5054601" y="3311549"/>
          <a:ext cx="3805048" cy="1478280"/>
        </p:xfrm>
        <a:graphic>
          <a:graphicData uri="http://schemas.openxmlformats.org/drawingml/2006/table">
            <a:tbl>
              <a:tblPr firstRow="1" bandRow="1">
                <a:tableStyleId>{69CF1AB2-1976-4502-BF36-3FF5EA218861}</a:tableStyleId>
              </a:tblPr>
              <a:tblGrid>
                <a:gridCol w="3805048">
                  <a:extLst>
                    <a:ext uri="{9D8B030D-6E8A-4147-A177-3AD203B41FA5}">
                      <a16:colId xmlns:a16="http://schemas.microsoft.com/office/drawing/2014/main" val="20000"/>
                    </a:ext>
                  </a:extLst>
                </a:gridCol>
              </a:tblGrid>
              <a:tr h="347003">
                <a:tc>
                  <a:txBody>
                    <a:bodyPr/>
                    <a:lstStyle/>
                    <a:p>
                      <a:r>
                        <a:rPr lang="cs-CZ" b="0" dirty="0"/>
                        <a:t>a)</a:t>
                      </a:r>
                      <a:r>
                        <a:rPr lang="cs-CZ" b="0" baseline="0" dirty="0"/>
                        <a:t> </a:t>
                      </a:r>
                      <a:r>
                        <a:rPr lang="cs-CZ" b="0" dirty="0"/>
                        <a:t>Je vybrán text?</a:t>
                      </a:r>
                      <a:endParaRPr lang="sk-SK" b="0" dirty="0"/>
                    </a:p>
                  </a:txBody>
                  <a:tcPr/>
                </a:tc>
                <a:extLst>
                  <a:ext uri="{0D108BD9-81ED-4DB2-BD59-A6C34878D82A}">
                    <a16:rowId xmlns:a16="http://schemas.microsoft.com/office/drawing/2014/main" val="10000"/>
                  </a:ext>
                </a:extLst>
              </a:tr>
              <a:tr h="370840">
                <a:tc>
                  <a:txBody>
                    <a:bodyPr/>
                    <a:lstStyle/>
                    <a:p>
                      <a:r>
                        <a:rPr lang="cs-CZ" dirty="0"/>
                        <a:t>b) </a:t>
                      </a:r>
                      <a:r>
                        <a:rPr lang="cs-CZ" dirty="0" err="1"/>
                        <a:t>Obarvy</a:t>
                      </a:r>
                      <a:r>
                        <a:rPr lang="cs-CZ" dirty="0"/>
                        <a:t> text</a:t>
                      </a:r>
                      <a:endParaRPr lang="sk-SK" dirty="0"/>
                    </a:p>
                  </a:txBody>
                  <a:tcPr/>
                </a:tc>
                <a:extLst>
                  <a:ext uri="{0D108BD9-81ED-4DB2-BD59-A6C34878D82A}">
                    <a16:rowId xmlns:a16="http://schemas.microsoft.com/office/drawing/2014/main" val="10001"/>
                  </a:ext>
                </a:extLst>
              </a:tr>
              <a:tr h="370840">
                <a:tc>
                  <a:txBody>
                    <a:bodyPr/>
                    <a:lstStyle/>
                    <a:p>
                      <a:r>
                        <a:rPr lang="cs-CZ" dirty="0"/>
                        <a:t>c) </a:t>
                      </a:r>
                      <a:r>
                        <a:rPr lang="cs-CZ" dirty="0" err="1"/>
                        <a:t>Obarvy</a:t>
                      </a:r>
                      <a:r>
                        <a:rPr lang="cs-CZ" dirty="0"/>
                        <a:t> text na předchozí barvu</a:t>
                      </a:r>
                      <a:endParaRPr lang="sk-SK" dirty="0"/>
                    </a:p>
                  </a:txBody>
                  <a:tcPr/>
                </a:tc>
                <a:extLst>
                  <a:ext uri="{0D108BD9-81ED-4DB2-BD59-A6C34878D82A}">
                    <a16:rowId xmlns:a16="http://schemas.microsoft.com/office/drawing/2014/main" val="10002"/>
                  </a:ext>
                </a:extLst>
              </a:tr>
              <a:tr h="370840">
                <a:tc>
                  <a:txBody>
                    <a:bodyPr/>
                    <a:lstStyle/>
                    <a:p>
                      <a:r>
                        <a:rPr lang="cs-CZ" dirty="0"/>
                        <a:t>d) Text byl označen</a:t>
                      </a:r>
                      <a:endParaRPr lang="sk-SK" dirty="0"/>
                    </a:p>
                  </a:txBody>
                  <a:tcPr/>
                </a:tc>
                <a:extLst>
                  <a:ext uri="{0D108BD9-81ED-4DB2-BD59-A6C34878D82A}">
                    <a16:rowId xmlns:a16="http://schemas.microsoft.com/office/drawing/2014/main" val="10003"/>
                  </a:ext>
                </a:extLst>
              </a:tr>
            </a:tbl>
          </a:graphicData>
        </a:graphic>
      </p:graphicFrame>
      <p:graphicFrame>
        <p:nvGraphicFramePr>
          <p:cNvPr id="6" name="Tabulka 10"/>
          <p:cNvGraphicFramePr>
            <a:graphicFrameLocks noGrp="1"/>
          </p:cNvGraphicFramePr>
          <p:nvPr>
            <p:extLst>
              <p:ext uri="{D42A27DB-BD31-4B8C-83A1-F6EECF244321}">
                <p14:modId xmlns:p14="http://schemas.microsoft.com/office/powerpoint/2010/main" val="3549156307"/>
              </p:ext>
            </p:extLst>
          </p:nvPr>
        </p:nvGraphicFramePr>
        <p:xfrm>
          <a:off x="3475711" y="3311548"/>
          <a:ext cx="465507" cy="1532109"/>
        </p:xfrm>
        <a:graphic>
          <a:graphicData uri="http://schemas.openxmlformats.org/drawingml/2006/table">
            <a:tbl>
              <a:tblPr firstRow="1" bandRow="1">
                <a:tableStyleId>{69CF1AB2-1976-4502-BF36-3FF5EA218861}</a:tableStyleId>
              </a:tblPr>
              <a:tblGrid>
                <a:gridCol w="465507">
                  <a:extLst>
                    <a:ext uri="{9D8B030D-6E8A-4147-A177-3AD203B41FA5}">
                      <a16:colId xmlns:a16="http://schemas.microsoft.com/office/drawing/2014/main" val="20000"/>
                    </a:ext>
                  </a:extLst>
                </a:gridCol>
              </a:tblGrid>
              <a:tr h="434829">
                <a:tc>
                  <a:txBody>
                    <a:bodyPr/>
                    <a:lstStyle/>
                    <a:p>
                      <a:r>
                        <a:rPr lang="cs-CZ" b="0" dirty="0"/>
                        <a:t>C</a:t>
                      </a:r>
                      <a:endParaRPr lang="sk-SK" b="0" dirty="0"/>
                    </a:p>
                  </a:txBody>
                  <a:tcPr/>
                </a:tc>
                <a:extLst>
                  <a:ext uri="{0D108BD9-81ED-4DB2-BD59-A6C34878D82A}">
                    <a16:rowId xmlns:a16="http://schemas.microsoft.com/office/drawing/2014/main" val="10000"/>
                  </a:ext>
                </a:extLst>
              </a:tr>
              <a:tr h="363984">
                <a:tc>
                  <a:txBody>
                    <a:bodyPr/>
                    <a:lstStyle/>
                    <a:p>
                      <a:r>
                        <a:rPr lang="cs-CZ" dirty="0"/>
                        <a:t>A</a:t>
                      </a:r>
                      <a:endParaRPr lang="sk-SK" dirty="0"/>
                    </a:p>
                  </a:txBody>
                  <a:tcPr/>
                </a:tc>
                <a:extLst>
                  <a:ext uri="{0D108BD9-81ED-4DB2-BD59-A6C34878D82A}">
                    <a16:rowId xmlns:a16="http://schemas.microsoft.com/office/drawing/2014/main" val="10001"/>
                  </a:ext>
                </a:extLst>
              </a:tr>
              <a:tr h="355107">
                <a:tc>
                  <a:txBody>
                    <a:bodyPr/>
                    <a:lstStyle/>
                    <a:p>
                      <a:r>
                        <a:rPr lang="cs-CZ" dirty="0"/>
                        <a:t>B</a:t>
                      </a:r>
                      <a:endParaRPr lang="sk-SK" dirty="0"/>
                    </a:p>
                  </a:txBody>
                  <a:tcPr/>
                </a:tc>
                <a:extLst>
                  <a:ext uri="{0D108BD9-81ED-4DB2-BD59-A6C34878D82A}">
                    <a16:rowId xmlns:a16="http://schemas.microsoft.com/office/drawing/2014/main" val="10002"/>
                  </a:ext>
                </a:extLst>
              </a:tr>
              <a:tr h="363984">
                <a:tc>
                  <a:txBody>
                    <a:bodyPr/>
                    <a:lstStyle/>
                    <a:p>
                      <a:r>
                        <a:rPr lang="cs-CZ" dirty="0"/>
                        <a:t>D</a:t>
                      </a:r>
                      <a:endParaRPr lang="sk-SK"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67103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b="1" dirty="0" err="1"/>
              <a:t>Iterátor</a:t>
            </a:r>
            <a:endParaRPr lang="sk-SK" b="1" dirty="0"/>
          </a:p>
        </p:txBody>
      </p:sp>
      <p:sp>
        <p:nvSpPr>
          <p:cNvPr id="3" name="Zástupný symbol pro obsah 2"/>
          <p:cNvSpPr>
            <a:spLocks noGrp="1"/>
          </p:cNvSpPr>
          <p:nvPr>
            <p:ph idx="1"/>
          </p:nvPr>
        </p:nvSpPr>
        <p:spPr/>
        <p:txBody>
          <a:bodyPr/>
          <a:lstStyle/>
          <a:p>
            <a:r>
              <a:rPr lang="sk-SK" b="1" dirty="0"/>
              <a:t>Účel</a:t>
            </a:r>
          </a:p>
          <a:p>
            <a:pPr lvl="1"/>
            <a:r>
              <a:rPr lang="sk-SK" sz="1400" dirty="0" err="1"/>
              <a:t>Zefektivnění</a:t>
            </a:r>
            <a:r>
              <a:rPr lang="sk-SK" sz="1400" dirty="0"/>
              <a:t> práce s </a:t>
            </a:r>
            <a:r>
              <a:rPr lang="sk-SK" sz="1400" dirty="0" err="1"/>
              <a:t>velkou</a:t>
            </a:r>
            <a:r>
              <a:rPr lang="sk-SK" sz="1400" dirty="0"/>
              <a:t> </a:t>
            </a:r>
            <a:r>
              <a:rPr lang="sk-SK" sz="1400" dirty="0" err="1"/>
              <a:t>kolekcí</a:t>
            </a:r>
            <a:endParaRPr lang="sk-SK" sz="1400" dirty="0"/>
          </a:p>
          <a:p>
            <a:pPr lvl="1"/>
            <a:r>
              <a:rPr lang="sk-SK" sz="1400" dirty="0"/>
              <a:t>Úspora </a:t>
            </a:r>
            <a:r>
              <a:rPr lang="sk-SK" sz="1400" dirty="0" err="1"/>
              <a:t>paměti</a:t>
            </a:r>
            <a:endParaRPr lang="sk-SK" sz="1400" dirty="0"/>
          </a:p>
          <a:p>
            <a:pPr lvl="1"/>
            <a:r>
              <a:rPr lang="sk-SK" sz="1400" dirty="0"/>
              <a:t>V .NET </a:t>
            </a:r>
            <a:r>
              <a:rPr lang="sk-SK" sz="1400" b="1" dirty="0" err="1"/>
              <a:t>Enumerátor</a:t>
            </a:r>
            <a:endParaRPr lang="sk-SK" sz="1400" b="1" dirty="0"/>
          </a:p>
        </p:txBody>
      </p:sp>
      <p:pic>
        <p:nvPicPr>
          <p:cNvPr id="4" name="Obrázek 3"/>
          <p:cNvPicPr>
            <a:picLocks noChangeAspect="1"/>
          </p:cNvPicPr>
          <p:nvPr/>
        </p:nvPicPr>
        <p:blipFill>
          <a:blip r:embed="rId2"/>
          <a:stretch>
            <a:fillRect/>
          </a:stretch>
        </p:blipFill>
        <p:spPr>
          <a:xfrm>
            <a:off x="4019550" y="1690689"/>
            <a:ext cx="4762500" cy="3638550"/>
          </a:xfrm>
          <a:prstGeom prst="rect">
            <a:avLst/>
          </a:prstGeom>
        </p:spPr>
      </p:pic>
      <p:pic>
        <p:nvPicPr>
          <p:cNvPr id="5" name="Obrázek 4"/>
          <p:cNvPicPr>
            <a:picLocks noChangeAspect="1"/>
          </p:cNvPicPr>
          <p:nvPr/>
        </p:nvPicPr>
        <p:blipFill>
          <a:blip r:embed="rId3"/>
          <a:stretch>
            <a:fillRect/>
          </a:stretch>
        </p:blipFill>
        <p:spPr>
          <a:xfrm>
            <a:off x="628649" y="4148138"/>
            <a:ext cx="4354107" cy="766761"/>
          </a:xfrm>
          <a:prstGeom prst="rect">
            <a:avLst/>
          </a:prstGeom>
        </p:spPr>
      </p:pic>
    </p:spTree>
    <p:extLst>
      <p:ext uri="{BB962C8B-B14F-4D97-AF65-F5344CB8AC3E}">
        <p14:creationId xmlns:p14="http://schemas.microsoft.com/office/powerpoint/2010/main" val="241459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b="1" dirty="0" err="1"/>
              <a:t>Iterátor</a:t>
            </a:r>
            <a:endParaRPr lang="sk-SK" b="1" dirty="0"/>
          </a:p>
        </p:txBody>
      </p:sp>
      <p:pic>
        <p:nvPicPr>
          <p:cNvPr id="7" name="Obrázek 6"/>
          <p:cNvPicPr>
            <a:picLocks noChangeAspect="1"/>
          </p:cNvPicPr>
          <p:nvPr/>
        </p:nvPicPr>
        <p:blipFill>
          <a:blip r:embed="rId2"/>
          <a:stretch>
            <a:fillRect/>
          </a:stretch>
        </p:blipFill>
        <p:spPr>
          <a:xfrm>
            <a:off x="628650" y="1287434"/>
            <a:ext cx="4260850" cy="4603043"/>
          </a:xfrm>
          <a:prstGeom prst="rect">
            <a:avLst/>
          </a:prstGeom>
        </p:spPr>
      </p:pic>
      <p:pic>
        <p:nvPicPr>
          <p:cNvPr id="8" name="Obrázek 7"/>
          <p:cNvPicPr>
            <a:picLocks noChangeAspect="1"/>
          </p:cNvPicPr>
          <p:nvPr/>
        </p:nvPicPr>
        <p:blipFill>
          <a:blip r:embed="rId3"/>
          <a:stretch>
            <a:fillRect/>
          </a:stretch>
        </p:blipFill>
        <p:spPr>
          <a:xfrm>
            <a:off x="5200650" y="98426"/>
            <a:ext cx="3771900" cy="3990975"/>
          </a:xfrm>
          <a:prstGeom prst="rect">
            <a:avLst/>
          </a:prstGeom>
        </p:spPr>
      </p:pic>
    </p:spTree>
    <p:extLst>
      <p:ext uri="{BB962C8B-B14F-4D97-AF65-F5344CB8AC3E}">
        <p14:creationId xmlns:p14="http://schemas.microsoft.com/office/powerpoint/2010/main" val="233739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b="1" dirty="0" err="1"/>
              <a:t>Iterátor</a:t>
            </a:r>
            <a:endParaRPr lang="sk-SK" b="1" dirty="0"/>
          </a:p>
        </p:txBody>
      </p:sp>
      <p:sp>
        <p:nvSpPr>
          <p:cNvPr id="3" name="Zástupný symbol pro obsah 2"/>
          <p:cNvSpPr>
            <a:spLocks noGrp="1"/>
          </p:cNvSpPr>
          <p:nvPr>
            <p:ph idx="1"/>
          </p:nvPr>
        </p:nvSpPr>
        <p:spPr/>
        <p:txBody>
          <a:bodyPr/>
          <a:lstStyle/>
          <a:p>
            <a:pPr marL="0" indent="0">
              <a:buNone/>
            </a:pPr>
            <a:r>
              <a:rPr lang="sk-SK" b="1" dirty="0" err="1"/>
              <a:t>Příklad</a:t>
            </a:r>
          </a:p>
          <a:p>
            <a:pPr marL="0" indent="0">
              <a:buNone/>
            </a:pPr>
            <a:r>
              <a:rPr lang="cs-CZ" sz="2000" dirty="0"/>
              <a:t>Složková struktura. Dá se vypsat hierarchicky do n-té úrovně. Dá se v ní vyhledávat dle klíče (datum vytvoření, název…), při hledání se hierarchie zanedbává. Dají se nad ní spouštět funkce jako zjištění velikosti složek, souborů…</a:t>
            </a:r>
            <a:endParaRPr lang="sk-SK" sz="2000" dirty="0"/>
          </a:p>
        </p:txBody>
      </p:sp>
      <p:graphicFrame>
        <p:nvGraphicFramePr>
          <p:cNvPr id="4" name="Tabulka 3"/>
          <p:cNvGraphicFramePr>
            <a:graphicFrameLocks noGrp="1"/>
          </p:cNvGraphicFramePr>
          <p:nvPr>
            <p:extLst/>
          </p:nvPr>
        </p:nvGraphicFramePr>
        <p:xfrm>
          <a:off x="946150" y="3657600"/>
          <a:ext cx="2190945" cy="1483360"/>
        </p:xfrm>
        <a:graphic>
          <a:graphicData uri="http://schemas.openxmlformats.org/drawingml/2006/table">
            <a:tbl>
              <a:tblPr firstRow="1" bandRow="1">
                <a:tableStyleId>{69CF1AB2-1976-4502-BF36-3FF5EA218861}</a:tableStyleId>
              </a:tblPr>
              <a:tblGrid>
                <a:gridCol w="2190945">
                  <a:extLst>
                    <a:ext uri="{9D8B030D-6E8A-4147-A177-3AD203B41FA5}">
                      <a16:colId xmlns:a16="http://schemas.microsoft.com/office/drawing/2014/main" val="20000"/>
                    </a:ext>
                  </a:extLst>
                </a:gridCol>
              </a:tblGrid>
              <a:tr h="370840">
                <a:tc>
                  <a:txBody>
                    <a:bodyPr/>
                    <a:lstStyle/>
                    <a:p>
                      <a:pPr marL="342900" indent="-342900">
                        <a:buAutoNum type="arabicParenR"/>
                      </a:pPr>
                      <a:r>
                        <a:rPr lang="sk-SK" dirty="0" err="1"/>
                        <a:t>Collection</a:t>
                      </a:r>
                      <a:endParaRPr lang="cs-CZ" dirty="0"/>
                    </a:p>
                  </a:txBody>
                  <a:tcPr/>
                </a:tc>
                <a:extLst>
                  <a:ext uri="{0D108BD9-81ED-4DB2-BD59-A6C34878D82A}">
                    <a16:rowId xmlns:a16="http://schemas.microsoft.com/office/drawing/2014/main" val="10000"/>
                  </a:ext>
                </a:extLst>
              </a:tr>
              <a:tr h="370840">
                <a:tc>
                  <a:txBody>
                    <a:bodyPr/>
                    <a:lstStyle/>
                    <a:p>
                      <a:pPr marL="342900" indent="-342900">
                        <a:buAutoNum type="arabicParenR" startAt="2"/>
                      </a:pPr>
                      <a:r>
                        <a:rPr lang="sk-SK" b="1" dirty="0" err="1"/>
                        <a:t>GetEnumerator</a:t>
                      </a:r>
                      <a:endParaRPr lang="cs-CZ" b="1" dirty="0"/>
                    </a:p>
                  </a:txBody>
                  <a:tcPr/>
                </a:tc>
                <a:extLst>
                  <a:ext uri="{0D108BD9-81ED-4DB2-BD59-A6C34878D82A}">
                    <a16:rowId xmlns:a16="http://schemas.microsoft.com/office/drawing/2014/main" val="10001"/>
                  </a:ext>
                </a:extLst>
              </a:tr>
              <a:tr h="370840">
                <a:tc>
                  <a:txBody>
                    <a:bodyPr/>
                    <a:lstStyle/>
                    <a:p>
                      <a:pPr marL="342900" indent="-342900">
                        <a:buAutoNum type="arabicParenR" startAt="3"/>
                      </a:pPr>
                      <a:r>
                        <a:rPr lang="sk-SK" b="1" dirty="0" err="1"/>
                        <a:t>Client</a:t>
                      </a:r>
                      <a:endParaRPr lang="cs-CZ" b="1" dirty="0"/>
                    </a:p>
                  </a:txBody>
                  <a:tcPr/>
                </a:tc>
                <a:extLst>
                  <a:ext uri="{0D108BD9-81ED-4DB2-BD59-A6C34878D82A}">
                    <a16:rowId xmlns:a16="http://schemas.microsoft.com/office/drawing/2014/main" val="10002"/>
                  </a:ext>
                </a:extLst>
              </a:tr>
              <a:tr h="370840">
                <a:tc>
                  <a:txBody>
                    <a:bodyPr/>
                    <a:lstStyle/>
                    <a:p>
                      <a:pPr marL="342900" indent="-342900">
                        <a:buAutoNum type="arabicParenR" startAt="4"/>
                      </a:pPr>
                      <a:r>
                        <a:rPr lang="sk-SK" b="1" dirty="0" err="1"/>
                        <a:t>OtherOps</a:t>
                      </a:r>
                      <a:endParaRPr lang="cs-CZ" b="1" dirty="0"/>
                    </a:p>
                  </a:txBody>
                  <a:tcPr/>
                </a:tc>
                <a:extLst>
                  <a:ext uri="{0D108BD9-81ED-4DB2-BD59-A6C34878D82A}">
                    <a16:rowId xmlns:a16="http://schemas.microsoft.com/office/drawing/2014/main" val="10003"/>
                  </a:ext>
                </a:extLst>
              </a:tr>
            </a:tbl>
          </a:graphicData>
        </a:graphic>
      </p:graphicFrame>
      <p:graphicFrame>
        <p:nvGraphicFramePr>
          <p:cNvPr id="5" name="Tabulka 4"/>
          <p:cNvGraphicFramePr>
            <a:graphicFrameLocks noGrp="1"/>
          </p:cNvGraphicFramePr>
          <p:nvPr>
            <p:extLst/>
          </p:nvPr>
        </p:nvGraphicFramePr>
        <p:xfrm>
          <a:off x="4051495" y="3657600"/>
          <a:ext cx="4590855" cy="1752600"/>
        </p:xfrm>
        <a:graphic>
          <a:graphicData uri="http://schemas.openxmlformats.org/drawingml/2006/table">
            <a:tbl>
              <a:tblPr firstRow="1" bandRow="1">
                <a:tableStyleId>{69CF1AB2-1976-4502-BF36-3FF5EA218861}</a:tableStyleId>
              </a:tblPr>
              <a:tblGrid>
                <a:gridCol w="4590855">
                  <a:extLst>
                    <a:ext uri="{9D8B030D-6E8A-4147-A177-3AD203B41FA5}">
                      <a16:colId xmlns:a16="http://schemas.microsoft.com/office/drawing/2014/main" val="20000"/>
                    </a:ext>
                  </a:extLst>
                </a:gridCol>
              </a:tblGrid>
              <a:tr h="370840">
                <a:tc>
                  <a:txBody>
                    <a:bodyPr/>
                    <a:lstStyle/>
                    <a:p>
                      <a:pPr marL="342900" indent="-342900">
                        <a:buFont typeface="+mj-lt"/>
                        <a:buAutoNum type="alphaLcParenR"/>
                      </a:pPr>
                      <a:r>
                        <a:rPr lang="sk-SK" b="0" dirty="0" err="1"/>
                        <a:t>Uživatel</a:t>
                      </a:r>
                      <a:r>
                        <a:rPr lang="sk-SK" b="0" dirty="0"/>
                        <a:t>,</a:t>
                      </a:r>
                      <a:r>
                        <a:rPr lang="sk-SK" b="0" baseline="0" dirty="0"/>
                        <a:t> </a:t>
                      </a:r>
                      <a:r>
                        <a:rPr lang="sk-SK" b="0" baseline="0" dirty="0" err="1"/>
                        <a:t>který</a:t>
                      </a:r>
                      <a:r>
                        <a:rPr lang="sk-SK" b="0" baseline="0" dirty="0"/>
                        <a:t> </a:t>
                      </a:r>
                      <a:r>
                        <a:rPr lang="sk-SK" b="0" baseline="0" dirty="0" err="1"/>
                        <a:t>iteruje</a:t>
                      </a:r>
                      <a:r>
                        <a:rPr lang="sk-SK" b="0" baseline="0" dirty="0"/>
                        <a:t> nad </a:t>
                      </a:r>
                      <a:r>
                        <a:rPr lang="sk-SK" b="0" baseline="0" dirty="0" err="1"/>
                        <a:t>složkami</a:t>
                      </a:r>
                      <a:r>
                        <a:rPr lang="sk-SK" b="0" baseline="0" dirty="0"/>
                        <a:t> </a:t>
                      </a:r>
                      <a:r>
                        <a:rPr lang="sk-SK" b="0" baseline="0" dirty="0" err="1"/>
                        <a:t>soubor</a:t>
                      </a:r>
                      <a:r>
                        <a:rPr lang="cs-CZ" b="0" baseline="0" dirty="0"/>
                        <a:t>ů</a:t>
                      </a:r>
                      <a:endParaRPr lang="cs-CZ" b="0" dirty="0"/>
                    </a:p>
                  </a:txBody>
                  <a:tcPr/>
                </a:tc>
                <a:extLst>
                  <a:ext uri="{0D108BD9-81ED-4DB2-BD59-A6C34878D82A}">
                    <a16:rowId xmlns:a16="http://schemas.microsoft.com/office/drawing/2014/main" val="10000"/>
                  </a:ext>
                </a:extLst>
              </a:tr>
              <a:tr h="370840">
                <a:tc>
                  <a:txBody>
                    <a:bodyPr/>
                    <a:lstStyle/>
                    <a:p>
                      <a:pPr marL="0" indent="0">
                        <a:buFont typeface="+mj-lt"/>
                        <a:buNone/>
                      </a:pPr>
                      <a:r>
                        <a:rPr lang="cs-CZ" b="0" dirty="0"/>
                        <a:t>b)</a:t>
                      </a:r>
                      <a:r>
                        <a:rPr lang="cs-CZ" b="0" baseline="0" dirty="0"/>
                        <a:t>   Struktura složek a souborů</a:t>
                      </a:r>
                      <a:endParaRPr lang="cs-CZ" b="0" dirty="0"/>
                    </a:p>
                  </a:txBody>
                  <a:tcPr/>
                </a:tc>
                <a:extLst>
                  <a:ext uri="{0D108BD9-81ED-4DB2-BD59-A6C34878D82A}">
                    <a16:rowId xmlns:a16="http://schemas.microsoft.com/office/drawing/2014/main" val="10001"/>
                  </a:ext>
                </a:extLst>
              </a:tr>
              <a:tr h="370840">
                <a:tc>
                  <a:txBody>
                    <a:bodyPr/>
                    <a:lstStyle/>
                    <a:p>
                      <a:pPr marL="342900" indent="-342900">
                        <a:buFont typeface="+mj-lt"/>
                        <a:buAutoNum type="alphaLcParenR" startAt="3"/>
                      </a:pPr>
                      <a:r>
                        <a:rPr lang="cs-CZ" b="0" dirty="0"/>
                        <a:t>Vrátí 1 soubor nebo složku</a:t>
                      </a:r>
                    </a:p>
                  </a:txBody>
                  <a:tcPr/>
                </a:tc>
                <a:extLst>
                  <a:ext uri="{0D108BD9-81ED-4DB2-BD59-A6C34878D82A}">
                    <a16:rowId xmlns:a16="http://schemas.microsoft.com/office/drawing/2014/main" val="10002"/>
                  </a:ext>
                </a:extLst>
              </a:tr>
              <a:tr h="370840">
                <a:tc>
                  <a:txBody>
                    <a:bodyPr/>
                    <a:lstStyle/>
                    <a:p>
                      <a:pPr marL="0" indent="0">
                        <a:buFont typeface="+mj-lt"/>
                        <a:buNone/>
                      </a:pPr>
                      <a:r>
                        <a:rPr lang="cs-CZ" b="0" dirty="0"/>
                        <a:t>d)   Vrátí 1 soubor</a:t>
                      </a:r>
                      <a:r>
                        <a:rPr lang="cs-CZ" b="0" baseline="0" dirty="0"/>
                        <a:t> nebo složku dle dalších kritérií </a:t>
                      </a:r>
                      <a:endParaRPr lang="cs-CZ" b="0" dirty="0"/>
                    </a:p>
                  </a:txBody>
                  <a:tcPr/>
                </a:tc>
                <a:extLst>
                  <a:ext uri="{0D108BD9-81ED-4DB2-BD59-A6C34878D82A}">
                    <a16:rowId xmlns:a16="http://schemas.microsoft.com/office/drawing/2014/main" val="10003"/>
                  </a:ext>
                </a:extLst>
              </a:tr>
            </a:tbl>
          </a:graphicData>
        </a:graphic>
      </p:graphicFrame>
      <p:graphicFrame>
        <p:nvGraphicFramePr>
          <p:cNvPr id="6" name="Tabulka 5"/>
          <p:cNvGraphicFramePr>
            <a:graphicFrameLocks noGrp="1"/>
          </p:cNvGraphicFramePr>
          <p:nvPr>
            <p:extLst/>
          </p:nvPr>
        </p:nvGraphicFramePr>
        <p:xfrm>
          <a:off x="3156438" y="3657600"/>
          <a:ext cx="622300" cy="1478280"/>
        </p:xfrm>
        <a:graphic>
          <a:graphicData uri="http://schemas.openxmlformats.org/drawingml/2006/table">
            <a:tbl>
              <a:tblPr firstRow="1" bandRow="1">
                <a:tableStyleId>{69CF1AB2-1976-4502-BF36-3FF5EA218861}</a:tableStyleId>
              </a:tblPr>
              <a:tblGrid>
                <a:gridCol w="622300">
                  <a:extLst>
                    <a:ext uri="{9D8B030D-6E8A-4147-A177-3AD203B41FA5}">
                      <a16:colId xmlns:a16="http://schemas.microsoft.com/office/drawing/2014/main" val="20000"/>
                    </a:ext>
                  </a:extLst>
                </a:gridCol>
              </a:tblGrid>
              <a:tr h="370840">
                <a:tc>
                  <a:txBody>
                    <a:bodyPr/>
                    <a:lstStyle/>
                    <a:p>
                      <a:r>
                        <a:rPr lang="cs-CZ" b="0" dirty="0"/>
                        <a:t>B</a:t>
                      </a:r>
                    </a:p>
                  </a:txBody>
                  <a:tcPr/>
                </a:tc>
                <a:extLst>
                  <a:ext uri="{0D108BD9-81ED-4DB2-BD59-A6C34878D82A}">
                    <a16:rowId xmlns:a16="http://schemas.microsoft.com/office/drawing/2014/main" val="10000"/>
                  </a:ext>
                </a:extLst>
              </a:tr>
              <a:tr h="290342">
                <a:tc>
                  <a:txBody>
                    <a:bodyPr/>
                    <a:lstStyle/>
                    <a:p>
                      <a:r>
                        <a:rPr lang="cs-CZ" b="0" dirty="0"/>
                        <a:t>C</a:t>
                      </a:r>
                    </a:p>
                  </a:txBody>
                  <a:tcPr/>
                </a:tc>
                <a:extLst>
                  <a:ext uri="{0D108BD9-81ED-4DB2-BD59-A6C34878D82A}">
                    <a16:rowId xmlns:a16="http://schemas.microsoft.com/office/drawing/2014/main" val="10001"/>
                  </a:ext>
                </a:extLst>
              </a:tr>
              <a:tr h="370840">
                <a:tc>
                  <a:txBody>
                    <a:bodyPr/>
                    <a:lstStyle/>
                    <a:p>
                      <a:r>
                        <a:rPr lang="cs-CZ" b="0" dirty="0"/>
                        <a:t>A</a:t>
                      </a:r>
                    </a:p>
                  </a:txBody>
                  <a:tcPr/>
                </a:tc>
                <a:extLst>
                  <a:ext uri="{0D108BD9-81ED-4DB2-BD59-A6C34878D82A}">
                    <a16:rowId xmlns:a16="http://schemas.microsoft.com/office/drawing/2014/main" val="10002"/>
                  </a:ext>
                </a:extLst>
              </a:tr>
              <a:tr h="370840">
                <a:tc>
                  <a:txBody>
                    <a:bodyPr/>
                    <a:lstStyle/>
                    <a:p>
                      <a:r>
                        <a:rPr lang="cs-CZ" b="0" dirty="0"/>
                        <a:t>D</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76389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cs-CZ" b="1" dirty="0"/>
              <a:t>Návrhové vzory</a:t>
            </a:r>
          </a:p>
        </p:txBody>
      </p:sp>
      <p:sp>
        <p:nvSpPr>
          <p:cNvPr id="3" name="Content Placeholder 2"/>
          <p:cNvSpPr>
            <a:spLocks noGrp="1"/>
          </p:cNvSpPr>
          <p:nvPr>
            <p:ph idx="1"/>
          </p:nvPr>
        </p:nvSpPr>
        <p:spPr>
          <a:xfrm>
            <a:off x="628650" y="1600200"/>
            <a:ext cx="7886700" cy="4576763"/>
          </a:xfrm>
        </p:spPr>
        <p:txBody>
          <a:bodyPr>
            <a:normAutofit/>
          </a:bodyPr>
          <a:lstStyle/>
          <a:p>
            <a:pPr fontAlgn="ctr"/>
            <a:r>
              <a:rPr lang="cs-CZ" sz="2400" dirty="0"/>
              <a:t>Již „nepoužívané“ návrhové vzory</a:t>
            </a:r>
          </a:p>
          <a:p>
            <a:pPr fontAlgn="ctr"/>
            <a:r>
              <a:rPr lang="cs-CZ" sz="2400" dirty="0"/>
              <a:t>Návrhové vzory </a:t>
            </a:r>
            <a:r>
              <a:rPr lang="cs-CZ" sz="2400" dirty="0" err="1"/>
              <a:t>GoF</a:t>
            </a:r>
            <a:endParaRPr lang="cs-CZ" sz="2400" dirty="0"/>
          </a:p>
          <a:p>
            <a:pPr fontAlgn="ctr"/>
            <a:r>
              <a:rPr lang="cs-CZ" sz="2400" dirty="0"/>
              <a:t>E</a:t>
            </a:r>
            <a:r>
              <a:rPr lang="en-US" sz="2400" dirty="0"/>
              <a:t>A</a:t>
            </a:r>
            <a:r>
              <a:rPr lang="cs-CZ" sz="2400" dirty="0"/>
              <a:t>A – </a:t>
            </a:r>
            <a:r>
              <a:rPr lang="cs-CZ" sz="2400" dirty="0" err="1"/>
              <a:t>Enterprise</a:t>
            </a:r>
            <a:r>
              <a:rPr lang="cs-CZ" sz="2400" dirty="0"/>
              <a:t> návrhové vzory Martin </a:t>
            </a:r>
            <a:r>
              <a:rPr lang="cs-CZ" sz="2400" dirty="0" err="1"/>
              <a:t>Fowler</a:t>
            </a:r>
            <a:r>
              <a:rPr lang="cs-CZ" sz="2400" dirty="0"/>
              <a:t> </a:t>
            </a:r>
          </a:p>
          <a:p>
            <a:pPr fontAlgn="ctr"/>
            <a:r>
              <a:rPr lang="cs-CZ" sz="2400" dirty="0"/>
              <a:t>Paralelní návrhové vzory</a:t>
            </a:r>
          </a:p>
        </p:txBody>
      </p:sp>
    </p:spTree>
    <p:extLst>
      <p:ext uri="{BB962C8B-B14F-4D97-AF65-F5344CB8AC3E}">
        <p14:creationId xmlns:p14="http://schemas.microsoft.com/office/powerpoint/2010/main" val="989858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ázek 3"/>
          <p:cNvPicPr>
            <a:picLocks noChangeAspect="1"/>
          </p:cNvPicPr>
          <p:nvPr/>
        </p:nvPicPr>
        <p:blipFill>
          <a:blip r:embed="rId2"/>
          <a:stretch>
            <a:fillRect/>
          </a:stretch>
        </p:blipFill>
        <p:spPr>
          <a:xfrm>
            <a:off x="2959100" y="524766"/>
            <a:ext cx="6038850" cy="2601718"/>
          </a:xfrm>
          <a:prstGeom prst="rect">
            <a:avLst/>
          </a:prstGeom>
        </p:spPr>
      </p:pic>
      <p:sp>
        <p:nvSpPr>
          <p:cNvPr id="2" name="Nadpis 1"/>
          <p:cNvSpPr>
            <a:spLocks noGrp="1"/>
          </p:cNvSpPr>
          <p:nvPr>
            <p:ph type="title"/>
          </p:nvPr>
        </p:nvSpPr>
        <p:spPr/>
        <p:txBody>
          <a:bodyPr/>
          <a:lstStyle/>
          <a:p>
            <a:r>
              <a:rPr lang="cs-CZ" b="1" dirty="0" err="1"/>
              <a:t>Observer</a:t>
            </a:r>
            <a:endParaRPr lang="sk-SK" b="1" dirty="0"/>
          </a:p>
        </p:txBody>
      </p:sp>
      <p:sp>
        <p:nvSpPr>
          <p:cNvPr id="3" name="Zástupný symbol pro obsah 2"/>
          <p:cNvSpPr>
            <a:spLocks noGrp="1"/>
          </p:cNvSpPr>
          <p:nvPr>
            <p:ph idx="1"/>
          </p:nvPr>
        </p:nvSpPr>
        <p:spPr/>
        <p:txBody>
          <a:bodyPr/>
          <a:lstStyle/>
          <a:p>
            <a:r>
              <a:rPr lang="cs-CZ" b="1" dirty="0"/>
              <a:t>Účel</a:t>
            </a:r>
          </a:p>
          <a:p>
            <a:pPr lvl="1"/>
            <a:r>
              <a:rPr lang="cs-CZ" sz="2000" dirty="0">
                <a:solidFill>
                  <a:prstClr val="black"/>
                </a:solidFill>
              </a:rPr>
              <a:t>Notifikovat jiné objekty o změně</a:t>
            </a:r>
          </a:p>
          <a:p>
            <a:pPr lvl="1"/>
            <a:r>
              <a:rPr lang="cs-CZ" sz="2000" dirty="0">
                <a:solidFill>
                  <a:prstClr val="black"/>
                </a:solidFill>
              </a:rPr>
              <a:t>vyhledávat</a:t>
            </a:r>
            <a:endParaRPr lang="sk-SK" b="1" dirty="0"/>
          </a:p>
        </p:txBody>
      </p:sp>
    </p:spTree>
    <p:extLst>
      <p:ext uri="{BB962C8B-B14F-4D97-AF65-F5344CB8AC3E}">
        <p14:creationId xmlns:p14="http://schemas.microsoft.com/office/powerpoint/2010/main" val="37344017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rázek 6"/>
          <p:cNvPicPr>
            <a:picLocks noChangeAspect="1"/>
          </p:cNvPicPr>
          <p:nvPr/>
        </p:nvPicPr>
        <p:blipFill>
          <a:blip r:embed="rId2"/>
          <a:stretch>
            <a:fillRect/>
          </a:stretch>
        </p:blipFill>
        <p:spPr>
          <a:xfrm>
            <a:off x="3105150" y="0"/>
            <a:ext cx="6038850" cy="2601718"/>
          </a:xfrm>
          <a:prstGeom prst="rect">
            <a:avLst/>
          </a:prstGeom>
        </p:spPr>
      </p:pic>
      <p:sp>
        <p:nvSpPr>
          <p:cNvPr id="2" name="Nadpis 1"/>
          <p:cNvSpPr>
            <a:spLocks noGrp="1"/>
          </p:cNvSpPr>
          <p:nvPr>
            <p:ph type="title"/>
          </p:nvPr>
        </p:nvSpPr>
        <p:spPr/>
        <p:txBody>
          <a:bodyPr/>
          <a:lstStyle/>
          <a:p>
            <a:r>
              <a:rPr lang="cs-CZ" b="1" dirty="0" err="1"/>
              <a:t>Observer</a:t>
            </a:r>
            <a:endParaRPr lang="sk-SK" b="1" dirty="0"/>
          </a:p>
        </p:txBody>
      </p:sp>
      <p:sp>
        <p:nvSpPr>
          <p:cNvPr id="3" name="Zástupný symbol pro obsah 2"/>
          <p:cNvSpPr>
            <a:spLocks noGrp="1"/>
          </p:cNvSpPr>
          <p:nvPr>
            <p:ph idx="1"/>
          </p:nvPr>
        </p:nvSpPr>
        <p:spPr/>
        <p:txBody>
          <a:bodyPr/>
          <a:lstStyle/>
          <a:p>
            <a:pPr marL="0" indent="0">
              <a:buNone/>
            </a:pPr>
            <a:r>
              <a:rPr lang="cs-CZ" b="1" dirty="0"/>
              <a:t>Příklad</a:t>
            </a:r>
          </a:p>
          <a:p>
            <a:pPr marL="0" indent="0">
              <a:buNone/>
            </a:pPr>
            <a:r>
              <a:rPr lang="cs-CZ" sz="2000" dirty="0"/>
              <a:t>Blogovací stránka. </a:t>
            </a:r>
            <a:r>
              <a:rPr lang="cs-CZ" sz="2000" dirty="0" err="1"/>
              <a:t>Blogger</a:t>
            </a:r>
            <a:r>
              <a:rPr lang="cs-CZ" sz="2000" dirty="0"/>
              <a:t> přidává nové články, uživatelé se můžou přihlásit na odběr článků a pak jim chodí notifikace emailem.</a:t>
            </a:r>
            <a:endParaRPr lang="sk-SK" sz="2000" dirty="0"/>
          </a:p>
        </p:txBody>
      </p:sp>
      <p:graphicFrame>
        <p:nvGraphicFramePr>
          <p:cNvPr id="4" name="Tabulka 3"/>
          <p:cNvGraphicFramePr>
            <a:graphicFrameLocks noGrp="1"/>
          </p:cNvGraphicFramePr>
          <p:nvPr>
            <p:extLst/>
          </p:nvPr>
        </p:nvGraphicFramePr>
        <p:xfrm>
          <a:off x="628650" y="3108961"/>
          <a:ext cx="1636248" cy="2257473"/>
        </p:xfrm>
        <a:graphic>
          <a:graphicData uri="http://schemas.openxmlformats.org/drawingml/2006/table">
            <a:tbl>
              <a:tblPr firstRow="1" bandRow="1">
                <a:tableStyleId>{69CF1AB2-1976-4502-BF36-3FF5EA218861}</a:tableStyleId>
              </a:tblPr>
              <a:tblGrid>
                <a:gridCol w="1636248">
                  <a:extLst>
                    <a:ext uri="{9D8B030D-6E8A-4147-A177-3AD203B41FA5}">
                      <a16:colId xmlns:a16="http://schemas.microsoft.com/office/drawing/2014/main" val="20000"/>
                    </a:ext>
                  </a:extLst>
                </a:gridCol>
              </a:tblGrid>
              <a:tr h="428673">
                <a:tc>
                  <a:txBody>
                    <a:bodyPr/>
                    <a:lstStyle/>
                    <a:p>
                      <a:r>
                        <a:rPr lang="sk-SK" b="1" dirty="0"/>
                        <a:t>1.)</a:t>
                      </a:r>
                      <a:r>
                        <a:rPr lang="sk-SK" b="1" baseline="0" dirty="0"/>
                        <a:t> </a:t>
                      </a:r>
                      <a:r>
                        <a:rPr lang="sk-SK" b="1" dirty="0" err="1"/>
                        <a:t>Subject</a:t>
                      </a:r>
                      <a:endParaRPr lang="sk-SK" b="1" dirty="0"/>
                    </a:p>
                  </a:txBody>
                  <a:tcPr/>
                </a:tc>
                <a:extLst>
                  <a:ext uri="{0D108BD9-81ED-4DB2-BD59-A6C34878D82A}">
                    <a16:rowId xmlns:a16="http://schemas.microsoft.com/office/drawing/2014/main" val="10000"/>
                  </a:ext>
                </a:extLst>
              </a:tr>
              <a:tr h="310596">
                <a:tc>
                  <a:txBody>
                    <a:bodyPr/>
                    <a:lstStyle/>
                    <a:p>
                      <a:r>
                        <a:rPr lang="sk-SK" b="1" dirty="0"/>
                        <a:t>2.) </a:t>
                      </a:r>
                      <a:r>
                        <a:rPr lang="en-US" b="1" dirty="0"/>
                        <a:t>Observer</a:t>
                      </a:r>
                      <a:endParaRPr lang="sk-SK" b="1" dirty="0"/>
                    </a:p>
                  </a:txBody>
                  <a:tcPr/>
                </a:tc>
                <a:extLst>
                  <a:ext uri="{0D108BD9-81ED-4DB2-BD59-A6C34878D82A}">
                    <a16:rowId xmlns:a16="http://schemas.microsoft.com/office/drawing/2014/main" val="10001"/>
                  </a:ext>
                </a:extLst>
              </a:tr>
              <a:tr h="310596">
                <a:tc>
                  <a:txBody>
                    <a:bodyPr/>
                    <a:lstStyle/>
                    <a:p>
                      <a:r>
                        <a:rPr lang="sk-SK" b="1" dirty="0"/>
                        <a:t>3.) </a:t>
                      </a:r>
                      <a:r>
                        <a:rPr lang="en-US" b="1" dirty="0" err="1"/>
                        <a:t>IObserver</a:t>
                      </a:r>
                      <a:endParaRPr lang="sk-SK" b="1" dirty="0"/>
                    </a:p>
                  </a:txBody>
                  <a:tcPr/>
                </a:tc>
                <a:extLst>
                  <a:ext uri="{0D108BD9-81ED-4DB2-BD59-A6C34878D82A}">
                    <a16:rowId xmlns:a16="http://schemas.microsoft.com/office/drawing/2014/main" val="10002"/>
                  </a:ext>
                </a:extLst>
              </a:tr>
              <a:tr h="310596">
                <a:tc>
                  <a:txBody>
                    <a:bodyPr/>
                    <a:lstStyle/>
                    <a:p>
                      <a:r>
                        <a:rPr lang="sk-SK" b="1" dirty="0"/>
                        <a:t>4.) </a:t>
                      </a:r>
                      <a:r>
                        <a:rPr lang="sk-SK" b="1" dirty="0" err="1"/>
                        <a:t>Notify</a:t>
                      </a:r>
                      <a:endParaRPr lang="sk-SK" b="1" dirty="0"/>
                    </a:p>
                  </a:txBody>
                  <a:tcPr/>
                </a:tc>
                <a:extLst>
                  <a:ext uri="{0D108BD9-81ED-4DB2-BD59-A6C34878D82A}">
                    <a16:rowId xmlns:a16="http://schemas.microsoft.com/office/drawing/2014/main" val="10003"/>
                  </a:ext>
                </a:extLst>
              </a:tr>
              <a:tr h="310596">
                <a:tc>
                  <a:txBody>
                    <a:bodyPr/>
                    <a:lstStyle/>
                    <a:p>
                      <a:r>
                        <a:rPr lang="sk-SK" b="1" dirty="0"/>
                        <a:t>5.) Update</a:t>
                      </a:r>
                    </a:p>
                  </a:txBody>
                  <a:tcPr/>
                </a:tc>
                <a:extLst>
                  <a:ext uri="{0D108BD9-81ED-4DB2-BD59-A6C34878D82A}">
                    <a16:rowId xmlns:a16="http://schemas.microsoft.com/office/drawing/2014/main" val="10004"/>
                  </a:ext>
                </a:extLst>
              </a:tr>
              <a:tr h="310596">
                <a:tc>
                  <a:txBody>
                    <a:bodyPr/>
                    <a:lstStyle/>
                    <a:p>
                      <a:r>
                        <a:rPr lang="sk-SK" b="1" dirty="0"/>
                        <a:t>6.) State</a:t>
                      </a:r>
                    </a:p>
                  </a:txBody>
                  <a:tcPr/>
                </a:tc>
                <a:extLst>
                  <a:ext uri="{0D108BD9-81ED-4DB2-BD59-A6C34878D82A}">
                    <a16:rowId xmlns:a16="http://schemas.microsoft.com/office/drawing/2014/main" val="10005"/>
                  </a:ext>
                </a:extLst>
              </a:tr>
            </a:tbl>
          </a:graphicData>
        </a:graphic>
      </p:graphicFrame>
      <p:graphicFrame>
        <p:nvGraphicFramePr>
          <p:cNvPr id="5" name="Tabulka 6"/>
          <p:cNvGraphicFramePr>
            <a:graphicFrameLocks noGrp="1"/>
          </p:cNvGraphicFramePr>
          <p:nvPr>
            <p:extLst>
              <p:ext uri="{D42A27DB-BD31-4B8C-83A1-F6EECF244321}">
                <p14:modId xmlns:p14="http://schemas.microsoft.com/office/powerpoint/2010/main" val="3189303769"/>
              </p:ext>
            </p:extLst>
          </p:nvPr>
        </p:nvGraphicFramePr>
        <p:xfrm>
          <a:off x="3348111" y="3108960"/>
          <a:ext cx="5430129" cy="2219960"/>
        </p:xfrm>
        <a:graphic>
          <a:graphicData uri="http://schemas.openxmlformats.org/drawingml/2006/table">
            <a:tbl>
              <a:tblPr firstRow="1" bandRow="1">
                <a:tableStyleId>{69CF1AB2-1976-4502-BF36-3FF5EA218861}</a:tableStyleId>
              </a:tblPr>
              <a:tblGrid>
                <a:gridCol w="5430129">
                  <a:extLst>
                    <a:ext uri="{9D8B030D-6E8A-4147-A177-3AD203B41FA5}">
                      <a16:colId xmlns:a16="http://schemas.microsoft.com/office/drawing/2014/main" val="20000"/>
                    </a:ext>
                  </a:extLst>
                </a:gridCol>
              </a:tblGrid>
              <a:tr h="347003">
                <a:tc>
                  <a:txBody>
                    <a:bodyPr/>
                    <a:lstStyle/>
                    <a:p>
                      <a:r>
                        <a:rPr lang="cs-CZ" b="0" dirty="0"/>
                        <a:t>a)</a:t>
                      </a:r>
                      <a:r>
                        <a:rPr lang="en-US" b="0" baseline="0" dirty="0"/>
                        <a:t> Program</a:t>
                      </a:r>
                      <a:r>
                        <a:rPr lang="sk-SK" b="0" baseline="0" dirty="0" err="1"/>
                        <a:t>átor</a:t>
                      </a:r>
                      <a:r>
                        <a:rPr lang="sk-SK" b="0" baseline="0" dirty="0"/>
                        <a:t> </a:t>
                      </a:r>
                      <a:r>
                        <a:rPr lang="sk-SK" b="0" baseline="0" dirty="0" err="1"/>
                        <a:t>zajímající</a:t>
                      </a:r>
                      <a:r>
                        <a:rPr lang="sk-SK" b="0" baseline="0" dirty="0"/>
                        <a:t> </a:t>
                      </a:r>
                      <a:r>
                        <a:rPr lang="sk-SK" b="0" baseline="0" dirty="0" err="1"/>
                        <a:t>se</a:t>
                      </a:r>
                      <a:r>
                        <a:rPr lang="sk-SK" b="0" baseline="0" dirty="0"/>
                        <a:t> o C</a:t>
                      </a:r>
                      <a:r>
                        <a:rPr lang="en-US" b="0" baseline="0" dirty="0"/>
                        <a:t>#</a:t>
                      </a:r>
                      <a:endParaRPr lang="sk-SK" b="0" dirty="0"/>
                    </a:p>
                  </a:txBody>
                  <a:tcPr/>
                </a:tc>
                <a:extLst>
                  <a:ext uri="{0D108BD9-81ED-4DB2-BD59-A6C34878D82A}">
                    <a16:rowId xmlns:a16="http://schemas.microsoft.com/office/drawing/2014/main" val="10000"/>
                  </a:ext>
                </a:extLst>
              </a:tr>
              <a:tr h="370840">
                <a:tc>
                  <a:txBody>
                    <a:bodyPr/>
                    <a:lstStyle/>
                    <a:p>
                      <a:r>
                        <a:rPr lang="cs-CZ" dirty="0"/>
                        <a:t>b) Email z blogovací</a:t>
                      </a:r>
                      <a:r>
                        <a:rPr lang="cs-CZ" baseline="0" dirty="0"/>
                        <a:t> stránky všem přihlášeným na odběr</a:t>
                      </a:r>
                      <a:endParaRPr lang="sk-SK" dirty="0"/>
                    </a:p>
                  </a:txBody>
                  <a:tcPr/>
                </a:tc>
                <a:extLst>
                  <a:ext uri="{0D108BD9-81ED-4DB2-BD59-A6C34878D82A}">
                    <a16:rowId xmlns:a16="http://schemas.microsoft.com/office/drawing/2014/main" val="10001"/>
                  </a:ext>
                </a:extLst>
              </a:tr>
              <a:tr h="370840">
                <a:tc>
                  <a:txBody>
                    <a:bodyPr/>
                    <a:lstStyle/>
                    <a:p>
                      <a:r>
                        <a:rPr lang="cs-CZ" dirty="0"/>
                        <a:t>c) </a:t>
                      </a:r>
                      <a:r>
                        <a:rPr lang="cs-CZ" dirty="0" err="1"/>
                        <a:t>Blogger</a:t>
                      </a:r>
                      <a:r>
                        <a:rPr lang="cs-CZ" dirty="0"/>
                        <a:t>, který</a:t>
                      </a:r>
                      <a:r>
                        <a:rPr lang="cs-CZ" baseline="0" dirty="0"/>
                        <a:t> píše o C</a:t>
                      </a:r>
                      <a:r>
                        <a:rPr lang="en-US" baseline="0" dirty="0"/>
                        <a:t>#</a:t>
                      </a:r>
                      <a:endParaRPr lang="sk-SK" dirty="0"/>
                    </a:p>
                  </a:txBody>
                  <a:tcPr/>
                </a:tc>
                <a:extLst>
                  <a:ext uri="{0D108BD9-81ED-4DB2-BD59-A6C34878D82A}">
                    <a16:rowId xmlns:a16="http://schemas.microsoft.com/office/drawing/2014/main" val="10002"/>
                  </a:ext>
                </a:extLst>
              </a:tr>
              <a:tr h="370840">
                <a:tc>
                  <a:txBody>
                    <a:bodyPr/>
                    <a:lstStyle/>
                    <a:p>
                      <a:r>
                        <a:rPr lang="cs-CZ" dirty="0"/>
                        <a:t>d) Přijatí notifikace mailem</a:t>
                      </a:r>
                      <a:endParaRPr lang="sk-SK" dirty="0"/>
                    </a:p>
                  </a:txBody>
                  <a:tcPr/>
                </a:tc>
                <a:extLst>
                  <a:ext uri="{0D108BD9-81ED-4DB2-BD59-A6C34878D82A}">
                    <a16:rowId xmlns:a16="http://schemas.microsoft.com/office/drawing/2014/main" val="10003"/>
                  </a:ext>
                </a:extLst>
              </a:tr>
              <a:tr h="370840">
                <a:tc>
                  <a:txBody>
                    <a:bodyPr/>
                    <a:lstStyle/>
                    <a:p>
                      <a:r>
                        <a:rPr lang="cs-CZ" dirty="0"/>
                        <a:t>e) Blog</a:t>
                      </a:r>
                      <a:endParaRPr lang="sk-SK" dirty="0"/>
                    </a:p>
                  </a:txBody>
                  <a:tcPr/>
                </a:tc>
                <a:extLst>
                  <a:ext uri="{0D108BD9-81ED-4DB2-BD59-A6C34878D82A}">
                    <a16:rowId xmlns:a16="http://schemas.microsoft.com/office/drawing/2014/main" val="10004"/>
                  </a:ext>
                </a:extLst>
              </a:tr>
              <a:tr h="370840">
                <a:tc>
                  <a:txBody>
                    <a:bodyPr/>
                    <a:lstStyle/>
                    <a:p>
                      <a:r>
                        <a:rPr lang="cs-CZ" dirty="0"/>
                        <a:t>f) </a:t>
                      </a:r>
                      <a:r>
                        <a:rPr lang="en-US" dirty="0" err="1"/>
                        <a:t>Emailov</a:t>
                      </a:r>
                      <a:r>
                        <a:rPr lang="sk-SK" dirty="0"/>
                        <a:t>á</a:t>
                      </a:r>
                      <a:r>
                        <a:rPr lang="sk-SK" baseline="0" dirty="0"/>
                        <a:t> </a:t>
                      </a:r>
                      <a:r>
                        <a:rPr lang="sk-SK" baseline="0" dirty="0" err="1"/>
                        <a:t>notifikace</a:t>
                      </a:r>
                      <a:endParaRPr lang="sk-SK" dirty="0"/>
                    </a:p>
                  </a:txBody>
                  <a:tcPr/>
                </a:tc>
                <a:extLst>
                  <a:ext uri="{0D108BD9-81ED-4DB2-BD59-A6C34878D82A}">
                    <a16:rowId xmlns:a16="http://schemas.microsoft.com/office/drawing/2014/main" val="10005"/>
                  </a:ext>
                </a:extLst>
              </a:tr>
            </a:tbl>
          </a:graphicData>
        </a:graphic>
      </p:graphicFrame>
      <p:graphicFrame>
        <p:nvGraphicFramePr>
          <p:cNvPr id="6" name="Tabulka 5"/>
          <p:cNvGraphicFramePr>
            <a:graphicFrameLocks noGrp="1"/>
          </p:cNvGraphicFramePr>
          <p:nvPr>
            <p:extLst>
              <p:ext uri="{D42A27DB-BD31-4B8C-83A1-F6EECF244321}">
                <p14:modId xmlns:p14="http://schemas.microsoft.com/office/powerpoint/2010/main" val="3516181185"/>
              </p:ext>
            </p:extLst>
          </p:nvPr>
        </p:nvGraphicFramePr>
        <p:xfrm>
          <a:off x="2283656" y="3108959"/>
          <a:ext cx="431409" cy="2257476"/>
        </p:xfrm>
        <a:graphic>
          <a:graphicData uri="http://schemas.openxmlformats.org/drawingml/2006/table">
            <a:tbl>
              <a:tblPr firstRow="1" bandRow="1">
                <a:tableStyleId>{69CF1AB2-1976-4502-BF36-3FF5EA218861}</a:tableStyleId>
              </a:tblPr>
              <a:tblGrid>
                <a:gridCol w="431409">
                  <a:extLst>
                    <a:ext uri="{9D8B030D-6E8A-4147-A177-3AD203B41FA5}">
                      <a16:colId xmlns:a16="http://schemas.microsoft.com/office/drawing/2014/main" val="20000"/>
                    </a:ext>
                  </a:extLst>
                </a:gridCol>
              </a:tblGrid>
              <a:tr h="376246">
                <a:tc>
                  <a:txBody>
                    <a:bodyPr/>
                    <a:lstStyle/>
                    <a:p>
                      <a:r>
                        <a:rPr lang="cs-CZ" b="0" dirty="0"/>
                        <a:t>C</a:t>
                      </a:r>
                      <a:endParaRPr lang="sk-SK" b="0" dirty="0"/>
                    </a:p>
                  </a:txBody>
                  <a:tcPr/>
                </a:tc>
                <a:extLst>
                  <a:ext uri="{0D108BD9-81ED-4DB2-BD59-A6C34878D82A}">
                    <a16:rowId xmlns:a16="http://schemas.microsoft.com/office/drawing/2014/main" val="10000"/>
                  </a:ext>
                </a:extLst>
              </a:tr>
              <a:tr h="376246">
                <a:tc>
                  <a:txBody>
                    <a:bodyPr/>
                    <a:lstStyle/>
                    <a:p>
                      <a:r>
                        <a:rPr lang="en-US" dirty="0"/>
                        <a:t>A</a:t>
                      </a:r>
                      <a:endParaRPr lang="sk-SK" dirty="0"/>
                    </a:p>
                  </a:txBody>
                  <a:tcPr/>
                </a:tc>
                <a:extLst>
                  <a:ext uri="{0D108BD9-81ED-4DB2-BD59-A6C34878D82A}">
                    <a16:rowId xmlns:a16="http://schemas.microsoft.com/office/drawing/2014/main" val="10001"/>
                  </a:ext>
                </a:extLst>
              </a:tr>
              <a:tr h="376246">
                <a:tc>
                  <a:txBody>
                    <a:bodyPr/>
                    <a:lstStyle/>
                    <a:p>
                      <a:r>
                        <a:rPr lang="en-US" dirty="0"/>
                        <a:t>F</a:t>
                      </a:r>
                      <a:endParaRPr lang="sk-SK" dirty="0"/>
                    </a:p>
                  </a:txBody>
                  <a:tcPr/>
                </a:tc>
                <a:extLst>
                  <a:ext uri="{0D108BD9-81ED-4DB2-BD59-A6C34878D82A}">
                    <a16:rowId xmlns:a16="http://schemas.microsoft.com/office/drawing/2014/main" val="10002"/>
                  </a:ext>
                </a:extLst>
              </a:tr>
              <a:tr h="376246">
                <a:tc>
                  <a:txBody>
                    <a:bodyPr/>
                    <a:lstStyle/>
                    <a:p>
                      <a:r>
                        <a:rPr lang="cs-CZ" dirty="0"/>
                        <a:t>B</a:t>
                      </a:r>
                      <a:endParaRPr lang="sk-SK" dirty="0"/>
                    </a:p>
                  </a:txBody>
                  <a:tcPr/>
                </a:tc>
                <a:extLst>
                  <a:ext uri="{0D108BD9-81ED-4DB2-BD59-A6C34878D82A}">
                    <a16:rowId xmlns:a16="http://schemas.microsoft.com/office/drawing/2014/main" val="10003"/>
                  </a:ext>
                </a:extLst>
              </a:tr>
              <a:tr h="376246">
                <a:tc>
                  <a:txBody>
                    <a:bodyPr/>
                    <a:lstStyle/>
                    <a:p>
                      <a:r>
                        <a:rPr lang="cs-CZ" dirty="0"/>
                        <a:t>D</a:t>
                      </a:r>
                      <a:endParaRPr lang="sk-SK" dirty="0"/>
                    </a:p>
                  </a:txBody>
                  <a:tcPr/>
                </a:tc>
                <a:extLst>
                  <a:ext uri="{0D108BD9-81ED-4DB2-BD59-A6C34878D82A}">
                    <a16:rowId xmlns:a16="http://schemas.microsoft.com/office/drawing/2014/main" val="10004"/>
                  </a:ext>
                </a:extLst>
              </a:tr>
              <a:tr h="376246">
                <a:tc>
                  <a:txBody>
                    <a:bodyPr/>
                    <a:lstStyle/>
                    <a:p>
                      <a:r>
                        <a:rPr lang="cs-CZ" dirty="0"/>
                        <a:t>E</a:t>
                      </a:r>
                      <a:endParaRPr lang="sk-SK"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42706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b="1" dirty="0"/>
              <a:t>State</a:t>
            </a:r>
          </a:p>
        </p:txBody>
      </p:sp>
      <p:sp>
        <p:nvSpPr>
          <p:cNvPr id="3" name="Zástupný symbol pro obsah 2"/>
          <p:cNvSpPr>
            <a:spLocks noGrp="1"/>
          </p:cNvSpPr>
          <p:nvPr>
            <p:ph idx="1"/>
          </p:nvPr>
        </p:nvSpPr>
        <p:spPr/>
        <p:txBody>
          <a:bodyPr/>
          <a:lstStyle/>
          <a:p>
            <a:r>
              <a:rPr lang="sk-SK" b="1" dirty="0"/>
              <a:t>Účel</a:t>
            </a:r>
          </a:p>
          <a:p>
            <a:pPr marL="0" indent="0">
              <a:buNone/>
            </a:pPr>
            <a:r>
              <a:rPr lang="cs-CZ" sz="1800" dirty="0"/>
              <a:t>dynamická verze </a:t>
            </a:r>
            <a:r>
              <a:rPr lang="cs-CZ" sz="1800" dirty="0" err="1"/>
              <a:t>Strategy</a:t>
            </a:r>
            <a:endParaRPr lang="cs-CZ" sz="1800" dirty="0"/>
          </a:p>
          <a:p>
            <a:pPr marL="0" indent="0">
              <a:buNone/>
            </a:pPr>
            <a:r>
              <a:rPr lang="cs-CZ" sz="1800" dirty="0"/>
              <a:t>když se stav změní, může změnit</a:t>
            </a:r>
          </a:p>
          <a:p>
            <a:pPr marL="0" indent="0">
              <a:buNone/>
            </a:pPr>
            <a:r>
              <a:rPr lang="cs-CZ" sz="1800" dirty="0"/>
              <a:t>chování přepnutím na jinou</a:t>
            </a:r>
          </a:p>
          <a:p>
            <a:pPr marL="0" indent="0">
              <a:buNone/>
            </a:pPr>
            <a:r>
              <a:rPr lang="cs-CZ" sz="1800" dirty="0"/>
              <a:t>sadu operací</a:t>
            </a:r>
          </a:p>
        </p:txBody>
      </p:sp>
      <p:pic>
        <p:nvPicPr>
          <p:cNvPr id="4" name="Obrázek 3"/>
          <p:cNvPicPr>
            <a:picLocks noChangeAspect="1"/>
          </p:cNvPicPr>
          <p:nvPr/>
        </p:nvPicPr>
        <p:blipFill>
          <a:blip r:embed="rId2"/>
          <a:stretch>
            <a:fillRect/>
          </a:stretch>
        </p:blipFill>
        <p:spPr>
          <a:xfrm>
            <a:off x="3705225" y="1690689"/>
            <a:ext cx="4810125" cy="2609850"/>
          </a:xfrm>
          <a:prstGeom prst="rect">
            <a:avLst/>
          </a:prstGeom>
        </p:spPr>
      </p:pic>
    </p:spTree>
    <p:extLst>
      <p:ext uri="{BB962C8B-B14F-4D97-AF65-F5344CB8AC3E}">
        <p14:creationId xmlns:p14="http://schemas.microsoft.com/office/powerpoint/2010/main" val="26299068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b="1" dirty="0"/>
              <a:t>State</a:t>
            </a:r>
          </a:p>
        </p:txBody>
      </p:sp>
      <p:sp>
        <p:nvSpPr>
          <p:cNvPr id="3" name="Zástupný symbol pro obsah 2"/>
          <p:cNvSpPr>
            <a:spLocks noGrp="1"/>
          </p:cNvSpPr>
          <p:nvPr>
            <p:ph idx="1"/>
          </p:nvPr>
        </p:nvSpPr>
        <p:spPr/>
        <p:txBody>
          <a:bodyPr/>
          <a:lstStyle/>
          <a:p>
            <a:pPr marL="0" indent="0">
              <a:buNone/>
            </a:pPr>
            <a:r>
              <a:rPr lang="sk-SK" b="1" dirty="0" err="1"/>
              <a:t>Příklad</a:t>
            </a:r>
            <a:endParaRPr lang="sk-SK" dirty="0" err="1"/>
          </a:p>
          <a:p>
            <a:pPr marL="0" indent="0">
              <a:buNone/>
            </a:pPr>
            <a:r>
              <a:rPr lang="cs-CZ" sz="2000" dirty="0"/>
              <a:t>Věrnostní program aerolinek. Klienti se dělí na různé typy účtů (stříbrný, zlatý…) dle počtu nalétaných km. Na základě typu účtu dostávají klienti výhody (km zdarma, rychlejší odbavení na letišti…)</a:t>
            </a:r>
            <a:endParaRPr lang="sk-SK" dirty="0"/>
          </a:p>
        </p:txBody>
      </p:sp>
      <p:graphicFrame>
        <p:nvGraphicFramePr>
          <p:cNvPr id="4" name="Tabulka 6"/>
          <p:cNvGraphicFramePr>
            <a:graphicFrameLocks noGrp="1"/>
          </p:cNvGraphicFramePr>
          <p:nvPr>
            <p:extLst>
              <p:ext uri="{D42A27DB-BD31-4B8C-83A1-F6EECF244321}">
                <p14:modId xmlns:p14="http://schemas.microsoft.com/office/powerpoint/2010/main" val="1260471732"/>
              </p:ext>
            </p:extLst>
          </p:nvPr>
        </p:nvGraphicFramePr>
        <p:xfrm>
          <a:off x="628650" y="3243872"/>
          <a:ext cx="1636248" cy="2166033"/>
        </p:xfrm>
        <a:graphic>
          <a:graphicData uri="http://schemas.openxmlformats.org/drawingml/2006/table">
            <a:tbl>
              <a:tblPr firstRow="1" bandRow="1">
                <a:tableStyleId>{69CF1AB2-1976-4502-BF36-3FF5EA218861}</a:tableStyleId>
              </a:tblPr>
              <a:tblGrid>
                <a:gridCol w="1636248">
                  <a:extLst>
                    <a:ext uri="{9D8B030D-6E8A-4147-A177-3AD203B41FA5}">
                      <a16:colId xmlns:a16="http://schemas.microsoft.com/office/drawing/2014/main" val="20000"/>
                    </a:ext>
                  </a:extLst>
                </a:gridCol>
              </a:tblGrid>
              <a:tr h="428673">
                <a:tc>
                  <a:txBody>
                    <a:bodyPr/>
                    <a:lstStyle/>
                    <a:p>
                      <a:r>
                        <a:rPr lang="sk-SK" b="1" dirty="0"/>
                        <a:t>1.)</a:t>
                      </a:r>
                      <a:r>
                        <a:rPr lang="sk-SK" b="1" baseline="0" dirty="0"/>
                        <a:t> </a:t>
                      </a:r>
                      <a:r>
                        <a:rPr lang="en-US" b="1" baseline="0" dirty="0"/>
                        <a:t>Context</a:t>
                      </a:r>
                      <a:endParaRPr lang="sk-SK" b="1" dirty="0"/>
                    </a:p>
                  </a:txBody>
                  <a:tcPr/>
                </a:tc>
                <a:extLst>
                  <a:ext uri="{0D108BD9-81ED-4DB2-BD59-A6C34878D82A}">
                    <a16:rowId xmlns:a16="http://schemas.microsoft.com/office/drawing/2014/main" val="10000"/>
                  </a:ext>
                </a:extLst>
              </a:tr>
              <a:tr h="310596">
                <a:tc>
                  <a:txBody>
                    <a:bodyPr/>
                    <a:lstStyle/>
                    <a:p>
                      <a:r>
                        <a:rPr lang="sk-SK" b="1" dirty="0"/>
                        <a:t>2.) </a:t>
                      </a:r>
                      <a:r>
                        <a:rPr lang="en-US" b="1" dirty="0" err="1"/>
                        <a:t>StateA</a:t>
                      </a:r>
                      <a:r>
                        <a:rPr lang="en-US" b="1" dirty="0"/>
                        <a:t>,</a:t>
                      </a:r>
                      <a:r>
                        <a:rPr lang="en-US" b="1" baseline="0" dirty="0"/>
                        <a:t> </a:t>
                      </a:r>
                      <a:r>
                        <a:rPr lang="en-US" b="1" baseline="0" dirty="0" err="1"/>
                        <a:t>StateB</a:t>
                      </a:r>
                      <a:r>
                        <a:rPr lang="en-US" b="1" baseline="0" dirty="0"/>
                        <a:t>, …</a:t>
                      </a:r>
                      <a:endParaRPr lang="sk-SK" b="1" dirty="0"/>
                    </a:p>
                  </a:txBody>
                  <a:tcPr/>
                </a:tc>
                <a:extLst>
                  <a:ext uri="{0D108BD9-81ED-4DB2-BD59-A6C34878D82A}">
                    <a16:rowId xmlns:a16="http://schemas.microsoft.com/office/drawing/2014/main" val="10001"/>
                  </a:ext>
                </a:extLst>
              </a:tr>
              <a:tr h="310596">
                <a:tc>
                  <a:txBody>
                    <a:bodyPr/>
                    <a:lstStyle/>
                    <a:p>
                      <a:r>
                        <a:rPr lang="sk-SK" b="1" dirty="0"/>
                        <a:t>3.) </a:t>
                      </a:r>
                      <a:r>
                        <a:rPr lang="en-US" b="1" dirty="0"/>
                        <a:t>Request</a:t>
                      </a:r>
                      <a:endParaRPr lang="sk-SK" b="1" dirty="0"/>
                    </a:p>
                  </a:txBody>
                  <a:tcPr/>
                </a:tc>
                <a:extLst>
                  <a:ext uri="{0D108BD9-81ED-4DB2-BD59-A6C34878D82A}">
                    <a16:rowId xmlns:a16="http://schemas.microsoft.com/office/drawing/2014/main" val="10002"/>
                  </a:ext>
                </a:extLst>
              </a:tr>
              <a:tr h="310596">
                <a:tc>
                  <a:txBody>
                    <a:bodyPr/>
                    <a:lstStyle/>
                    <a:p>
                      <a:r>
                        <a:rPr lang="sk-SK" b="1" dirty="0"/>
                        <a:t>4.) </a:t>
                      </a:r>
                      <a:r>
                        <a:rPr lang="en-US" b="1" dirty="0"/>
                        <a:t>Handle</a:t>
                      </a:r>
                      <a:endParaRPr lang="sk-SK" b="1" dirty="0"/>
                    </a:p>
                  </a:txBody>
                  <a:tcPr/>
                </a:tc>
                <a:extLst>
                  <a:ext uri="{0D108BD9-81ED-4DB2-BD59-A6C34878D82A}">
                    <a16:rowId xmlns:a16="http://schemas.microsoft.com/office/drawing/2014/main" val="10003"/>
                  </a:ext>
                </a:extLst>
              </a:tr>
              <a:tr h="310596">
                <a:tc>
                  <a:txBody>
                    <a:bodyPr/>
                    <a:lstStyle/>
                    <a:p>
                      <a:r>
                        <a:rPr lang="sk-SK" b="1" dirty="0"/>
                        <a:t>5.) </a:t>
                      </a:r>
                      <a:r>
                        <a:rPr lang="en-US" b="1" dirty="0" err="1"/>
                        <a:t>IState</a:t>
                      </a:r>
                      <a:endParaRPr lang="sk-SK" b="1" dirty="0"/>
                    </a:p>
                  </a:txBody>
                  <a:tcPr/>
                </a:tc>
                <a:extLst>
                  <a:ext uri="{0D108BD9-81ED-4DB2-BD59-A6C34878D82A}">
                    <a16:rowId xmlns:a16="http://schemas.microsoft.com/office/drawing/2014/main" val="10004"/>
                  </a:ext>
                </a:extLst>
              </a:tr>
            </a:tbl>
          </a:graphicData>
        </a:graphic>
      </p:graphicFrame>
      <p:graphicFrame>
        <p:nvGraphicFramePr>
          <p:cNvPr id="5" name="Tabulka 8"/>
          <p:cNvGraphicFramePr>
            <a:graphicFrameLocks noGrp="1"/>
          </p:cNvGraphicFramePr>
          <p:nvPr>
            <p:extLst>
              <p:ext uri="{D42A27DB-BD31-4B8C-83A1-F6EECF244321}">
                <p14:modId xmlns:p14="http://schemas.microsoft.com/office/powerpoint/2010/main" val="3330625898"/>
              </p:ext>
            </p:extLst>
          </p:nvPr>
        </p:nvGraphicFramePr>
        <p:xfrm>
          <a:off x="3348111" y="3243871"/>
          <a:ext cx="5430129" cy="2392680"/>
        </p:xfrm>
        <a:graphic>
          <a:graphicData uri="http://schemas.openxmlformats.org/drawingml/2006/table">
            <a:tbl>
              <a:tblPr firstRow="1" bandRow="1">
                <a:tableStyleId>{69CF1AB2-1976-4502-BF36-3FF5EA218861}</a:tableStyleId>
              </a:tblPr>
              <a:tblGrid>
                <a:gridCol w="5430129">
                  <a:extLst>
                    <a:ext uri="{9D8B030D-6E8A-4147-A177-3AD203B41FA5}">
                      <a16:colId xmlns:a16="http://schemas.microsoft.com/office/drawing/2014/main" val="20000"/>
                    </a:ext>
                  </a:extLst>
                </a:gridCol>
              </a:tblGrid>
              <a:tr h="347003">
                <a:tc>
                  <a:txBody>
                    <a:bodyPr/>
                    <a:lstStyle/>
                    <a:p>
                      <a:r>
                        <a:rPr lang="cs-CZ" b="0" dirty="0"/>
                        <a:t>a) </a:t>
                      </a:r>
                      <a:r>
                        <a:rPr lang="cs-CZ" b="0" dirty="0" err="1"/>
                        <a:t>Konrétní</a:t>
                      </a:r>
                      <a:r>
                        <a:rPr lang="cs-CZ" b="0" dirty="0"/>
                        <a:t> výhody </a:t>
                      </a:r>
                      <a:r>
                        <a:rPr lang="cs-CZ" b="0" baseline="0" dirty="0"/>
                        <a:t>aplikovány v jednotlivých typech účtů</a:t>
                      </a:r>
                      <a:endParaRPr lang="sk-SK" b="0" dirty="0"/>
                    </a:p>
                  </a:txBody>
                  <a:tcPr/>
                </a:tc>
                <a:extLst>
                  <a:ext uri="{0D108BD9-81ED-4DB2-BD59-A6C34878D82A}">
                    <a16:rowId xmlns:a16="http://schemas.microsoft.com/office/drawing/2014/main" val="10000"/>
                  </a:ext>
                </a:extLst>
              </a:tr>
              <a:tr h="370840">
                <a:tc>
                  <a:txBody>
                    <a:bodyPr/>
                    <a:lstStyle/>
                    <a:p>
                      <a:r>
                        <a:rPr lang="cs-CZ" dirty="0"/>
                        <a:t>b) </a:t>
                      </a:r>
                      <a:r>
                        <a:rPr lang="sk-SK" dirty="0" err="1"/>
                        <a:t>Uživatelský</a:t>
                      </a:r>
                      <a:r>
                        <a:rPr lang="sk-SK" baseline="0" dirty="0"/>
                        <a:t> účet</a:t>
                      </a:r>
                      <a:endParaRPr lang="sk-SK" dirty="0"/>
                    </a:p>
                  </a:txBody>
                  <a:tcPr/>
                </a:tc>
                <a:extLst>
                  <a:ext uri="{0D108BD9-81ED-4DB2-BD59-A6C34878D82A}">
                    <a16:rowId xmlns:a16="http://schemas.microsoft.com/office/drawing/2014/main" val="10001"/>
                  </a:ext>
                </a:extLst>
              </a:tr>
              <a:tr h="370840">
                <a:tc>
                  <a:txBody>
                    <a:bodyPr/>
                    <a:lstStyle/>
                    <a:p>
                      <a:r>
                        <a:rPr lang="cs-CZ" dirty="0"/>
                        <a:t>c)</a:t>
                      </a:r>
                      <a:r>
                        <a:rPr lang="cs-CZ" baseline="0" dirty="0"/>
                        <a:t> Seznam různých výhod, které se mohou měnit v závislosti na typu účtu</a:t>
                      </a:r>
                      <a:endParaRPr lang="sk-SK" dirty="0"/>
                    </a:p>
                  </a:txBody>
                  <a:tcPr/>
                </a:tc>
                <a:extLst>
                  <a:ext uri="{0D108BD9-81ED-4DB2-BD59-A6C34878D82A}">
                    <a16:rowId xmlns:a16="http://schemas.microsoft.com/office/drawing/2014/main" val="10002"/>
                  </a:ext>
                </a:extLst>
              </a:tr>
              <a:tr h="370840">
                <a:tc>
                  <a:txBody>
                    <a:bodyPr/>
                    <a:lstStyle/>
                    <a:p>
                      <a:r>
                        <a:rPr lang="cs-CZ" dirty="0"/>
                        <a:t>d) Aktivita v konkrétním typu účtu</a:t>
                      </a:r>
                      <a:endParaRPr lang="sk-SK" dirty="0"/>
                    </a:p>
                  </a:txBody>
                  <a:tcPr/>
                </a:tc>
                <a:extLst>
                  <a:ext uri="{0D108BD9-81ED-4DB2-BD59-A6C34878D82A}">
                    <a16:rowId xmlns:a16="http://schemas.microsoft.com/office/drawing/2014/main" val="10003"/>
                  </a:ext>
                </a:extLst>
              </a:tr>
              <a:tr h="370840">
                <a:tc>
                  <a:txBody>
                    <a:bodyPr/>
                    <a:lstStyle/>
                    <a:p>
                      <a:r>
                        <a:rPr lang="cs-CZ" dirty="0"/>
                        <a:t>e) Aktivita jako let přes</a:t>
                      </a:r>
                      <a:r>
                        <a:rPr lang="cs-CZ" baseline="0" dirty="0"/>
                        <a:t> několik km, získávání volných km</a:t>
                      </a:r>
                      <a:endParaRPr lang="sk-SK" dirty="0"/>
                    </a:p>
                  </a:txBody>
                  <a:tcPr/>
                </a:tc>
                <a:extLst>
                  <a:ext uri="{0D108BD9-81ED-4DB2-BD59-A6C34878D82A}">
                    <a16:rowId xmlns:a16="http://schemas.microsoft.com/office/drawing/2014/main" val="10004"/>
                  </a:ext>
                </a:extLst>
              </a:tr>
            </a:tbl>
          </a:graphicData>
        </a:graphic>
      </p:graphicFrame>
      <p:graphicFrame>
        <p:nvGraphicFramePr>
          <p:cNvPr id="6" name="Tabulka 10"/>
          <p:cNvGraphicFramePr>
            <a:graphicFrameLocks noGrp="1"/>
          </p:cNvGraphicFramePr>
          <p:nvPr>
            <p:extLst>
              <p:ext uri="{D42A27DB-BD31-4B8C-83A1-F6EECF244321}">
                <p14:modId xmlns:p14="http://schemas.microsoft.com/office/powerpoint/2010/main" val="3768660855"/>
              </p:ext>
            </p:extLst>
          </p:nvPr>
        </p:nvGraphicFramePr>
        <p:xfrm>
          <a:off x="2283656" y="3243872"/>
          <a:ext cx="431409" cy="2176834"/>
        </p:xfrm>
        <a:graphic>
          <a:graphicData uri="http://schemas.openxmlformats.org/drawingml/2006/table">
            <a:tbl>
              <a:tblPr firstRow="1" bandRow="1">
                <a:tableStyleId>{69CF1AB2-1976-4502-BF36-3FF5EA218861}</a:tableStyleId>
              </a:tblPr>
              <a:tblGrid>
                <a:gridCol w="431409">
                  <a:extLst>
                    <a:ext uri="{9D8B030D-6E8A-4147-A177-3AD203B41FA5}">
                      <a16:colId xmlns:a16="http://schemas.microsoft.com/office/drawing/2014/main" val="20000"/>
                    </a:ext>
                  </a:extLst>
                </a:gridCol>
              </a:tblGrid>
              <a:tr h="415188">
                <a:tc>
                  <a:txBody>
                    <a:bodyPr/>
                    <a:lstStyle/>
                    <a:p>
                      <a:r>
                        <a:rPr lang="cs-CZ" b="0" dirty="0"/>
                        <a:t>B</a:t>
                      </a:r>
                      <a:endParaRPr lang="sk-SK" b="0" dirty="0"/>
                    </a:p>
                  </a:txBody>
                  <a:tcPr/>
                </a:tc>
                <a:extLst>
                  <a:ext uri="{0D108BD9-81ED-4DB2-BD59-A6C34878D82A}">
                    <a16:rowId xmlns:a16="http://schemas.microsoft.com/office/drawing/2014/main" val="10000"/>
                  </a:ext>
                </a:extLst>
              </a:tr>
              <a:tr h="664366">
                <a:tc>
                  <a:txBody>
                    <a:bodyPr/>
                    <a:lstStyle/>
                    <a:p>
                      <a:r>
                        <a:rPr lang="cs-CZ" dirty="0"/>
                        <a:t>E</a:t>
                      </a:r>
                      <a:endParaRPr lang="sk-SK" dirty="0"/>
                    </a:p>
                  </a:txBody>
                  <a:tcPr/>
                </a:tc>
                <a:extLst>
                  <a:ext uri="{0D108BD9-81ED-4DB2-BD59-A6C34878D82A}">
                    <a16:rowId xmlns:a16="http://schemas.microsoft.com/office/drawing/2014/main" val="10001"/>
                  </a:ext>
                </a:extLst>
              </a:tr>
              <a:tr h="348223">
                <a:tc>
                  <a:txBody>
                    <a:bodyPr/>
                    <a:lstStyle/>
                    <a:p>
                      <a:r>
                        <a:rPr lang="cs-CZ" dirty="0"/>
                        <a:t>C</a:t>
                      </a:r>
                      <a:endParaRPr lang="sk-SK" dirty="0"/>
                    </a:p>
                  </a:txBody>
                  <a:tcPr/>
                </a:tc>
                <a:extLst>
                  <a:ext uri="{0D108BD9-81ED-4DB2-BD59-A6C34878D82A}">
                    <a16:rowId xmlns:a16="http://schemas.microsoft.com/office/drawing/2014/main" val="10002"/>
                  </a:ext>
                </a:extLst>
              </a:tr>
              <a:tr h="348223">
                <a:tc>
                  <a:txBody>
                    <a:bodyPr/>
                    <a:lstStyle/>
                    <a:p>
                      <a:r>
                        <a:rPr lang="cs-CZ" dirty="0"/>
                        <a:t>A</a:t>
                      </a:r>
                      <a:endParaRPr lang="sk-SK" dirty="0"/>
                    </a:p>
                  </a:txBody>
                  <a:tcPr/>
                </a:tc>
                <a:extLst>
                  <a:ext uri="{0D108BD9-81ED-4DB2-BD59-A6C34878D82A}">
                    <a16:rowId xmlns:a16="http://schemas.microsoft.com/office/drawing/2014/main" val="10003"/>
                  </a:ext>
                </a:extLst>
              </a:tr>
              <a:tr h="348223">
                <a:tc>
                  <a:txBody>
                    <a:bodyPr/>
                    <a:lstStyle/>
                    <a:p>
                      <a:r>
                        <a:rPr lang="cs-CZ" dirty="0"/>
                        <a:t>D</a:t>
                      </a:r>
                      <a:endParaRPr lang="sk-SK" dirty="0"/>
                    </a:p>
                  </a:txBody>
                  <a:tcPr/>
                </a:tc>
                <a:extLst>
                  <a:ext uri="{0D108BD9-81ED-4DB2-BD59-A6C34878D82A}">
                    <a16:rowId xmlns:a16="http://schemas.microsoft.com/office/drawing/2014/main" val="10004"/>
                  </a:ext>
                </a:extLst>
              </a:tr>
            </a:tbl>
          </a:graphicData>
        </a:graphic>
      </p:graphicFrame>
      <p:pic>
        <p:nvPicPr>
          <p:cNvPr id="7" name="Obrázek 6"/>
          <p:cNvPicPr>
            <a:picLocks noChangeAspect="1"/>
          </p:cNvPicPr>
          <p:nvPr/>
        </p:nvPicPr>
        <p:blipFill>
          <a:blip r:embed="rId2"/>
          <a:stretch>
            <a:fillRect/>
          </a:stretch>
        </p:blipFill>
        <p:spPr>
          <a:xfrm>
            <a:off x="4775200" y="0"/>
            <a:ext cx="4368800" cy="2370398"/>
          </a:xfrm>
          <a:prstGeom prst="rect">
            <a:avLst/>
          </a:prstGeom>
        </p:spPr>
      </p:pic>
    </p:spTree>
    <p:extLst>
      <p:ext uri="{BB962C8B-B14F-4D97-AF65-F5344CB8AC3E}">
        <p14:creationId xmlns:p14="http://schemas.microsoft.com/office/powerpoint/2010/main" val="20016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ázek 3"/>
          <p:cNvPicPr>
            <a:picLocks noChangeAspect="1"/>
          </p:cNvPicPr>
          <p:nvPr/>
        </p:nvPicPr>
        <p:blipFill>
          <a:blip r:embed="rId3"/>
          <a:stretch>
            <a:fillRect/>
          </a:stretch>
        </p:blipFill>
        <p:spPr>
          <a:xfrm>
            <a:off x="2454855" y="1454944"/>
            <a:ext cx="6454195" cy="2517775"/>
          </a:xfrm>
          <a:prstGeom prst="rect">
            <a:avLst/>
          </a:prstGeom>
        </p:spPr>
      </p:pic>
      <p:sp>
        <p:nvSpPr>
          <p:cNvPr id="2" name="Nadpis 1"/>
          <p:cNvSpPr>
            <a:spLocks noGrp="1"/>
          </p:cNvSpPr>
          <p:nvPr>
            <p:ph type="title"/>
          </p:nvPr>
        </p:nvSpPr>
        <p:spPr/>
        <p:txBody>
          <a:bodyPr/>
          <a:lstStyle/>
          <a:p>
            <a:r>
              <a:rPr lang="cs-CZ" b="1" dirty="0" err="1"/>
              <a:t>Chain</a:t>
            </a:r>
            <a:r>
              <a:rPr lang="cs-CZ" b="1" dirty="0"/>
              <a:t> </a:t>
            </a:r>
            <a:r>
              <a:rPr lang="cs-CZ" b="1" dirty="0" err="1"/>
              <a:t>of</a:t>
            </a:r>
            <a:r>
              <a:rPr lang="cs-CZ" b="1" dirty="0"/>
              <a:t> </a:t>
            </a:r>
            <a:r>
              <a:rPr lang="cs-CZ" b="1" dirty="0" err="1"/>
              <a:t>responsibility</a:t>
            </a:r>
            <a:endParaRPr lang="sk-SK" b="1" dirty="0"/>
          </a:p>
        </p:txBody>
      </p:sp>
      <p:sp>
        <p:nvSpPr>
          <p:cNvPr id="3" name="Zástupný symbol pro obsah 2"/>
          <p:cNvSpPr>
            <a:spLocks noGrp="1"/>
          </p:cNvSpPr>
          <p:nvPr>
            <p:ph idx="1"/>
          </p:nvPr>
        </p:nvSpPr>
        <p:spPr/>
        <p:txBody>
          <a:bodyPr/>
          <a:lstStyle/>
          <a:p>
            <a:endParaRPr lang="cs-CZ" b="1" dirty="0"/>
          </a:p>
          <a:p>
            <a:endParaRPr lang="cs-CZ" b="1" dirty="0"/>
          </a:p>
          <a:p>
            <a:endParaRPr lang="cs-CZ" b="1" dirty="0"/>
          </a:p>
          <a:p>
            <a:r>
              <a:rPr lang="cs-CZ" b="1" dirty="0"/>
              <a:t>Úče</a:t>
            </a:r>
            <a:r>
              <a:rPr lang="en-US" b="1" dirty="0"/>
              <a:t>l</a:t>
            </a:r>
          </a:p>
          <a:p>
            <a:r>
              <a:rPr lang="en-US" sz="1800" dirty="0" err="1"/>
              <a:t>handlery</a:t>
            </a:r>
            <a:r>
              <a:rPr lang="cs-CZ" sz="1800" dirty="0"/>
              <a:t> objektů</a:t>
            </a:r>
          </a:p>
          <a:p>
            <a:r>
              <a:rPr lang="cs-CZ" sz="1800" dirty="0"/>
              <a:t>pokud objekt neumí zpracovat požadavek, pošle jej dále (Korporátní pravidlo)</a:t>
            </a:r>
          </a:p>
          <a:p>
            <a:r>
              <a:rPr lang="cs-CZ" sz="1800" dirty="0"/>
              <a:t>pokud nikdo nezpracuje vykoná se buď defaultní chování, nebo výjimka</a:t>
            </a:r>
          </a:p>
          <a:p>
            <a:r>
              <a:rPr lang="cs-CZ" sz="1800" dirty="0"/>
              <a:t>„Zpracování výjimek v .NET“</a:t>
            </a:r>
            <a:endParaRPr lang="en-US" sz="1800" dirty="0"/>
          </a:p>
          <a:p>
            <a:endParaRPr lang="en-US" sz="1200" dirty="0"/>
          </a:p>
          <a:p>
            <a:endParaRPr lang="sk-SK" b="1" dirty="0"/>
          </a:p>
        </p:txBody>
      </p:sp>
    </p:spTree>
    <p:extLst>
      <p:ext uri="{BB962C8B-B14F-4D97-AF65-F5344CB8AC3E}">
        <p14:creationId xmlns:p14="http://schemas.microsoft.com/office/powerpoint/2010/main" val="5044828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b="1" dirty="0" err="1"/>
              <a:t>Chain</a:t>
            </a:r>
            <a:r>
              <a:rPr lang="cs-CZ" b="1" dirty="0"/>
              <a:t> </a:t>
            </a:r>
            <a:r>
              <a:rPr lang="cs-CZ" b="1" dirty="0" err="1"/>
              <a:t>of</a:t>
            </a:r>
            <a:r>
              <a:rPr lang="cs-CZ" b="1" dirty="0"/>
              <a:t> </a:t>
            </a:r>
            <a:r>
              <a:rPr lang="cs-CZ" b="1" dirty="0" err="1"/>
              <a:t>responsibility</a:t>
            </a:r>
            <a:endParaRPr lang="sk-SK" b="1" dirty="0"/>
          </a:p>
        </p:txBody>
      </p:sp>
      <p:sp>
        <p:nvSpPr>
          <p:cNvPr id="3" name="Zástupný symbol pro obsah 2"/>
          <p:cNvSpPr>
            <a:spLocks noGrp="1"/>
          </p:cNvSpPr>
          <p:nvPr>
            <p:ph idx="1"/>
          </p:nvPr>
        </p:nvSpPr>
        <p:spPr/>
        <p:txBody>
          <a:bodyPr/>
          <a:lstStyle/>
          <a:p>
            <a:pPr marL="0" indent="0">
              <a:buNone/>
            </a:pPr>
            <a:r>
              <a:rPr lang="cs-CZ" b="1"/>
              <a:t>Příklad</a:t>
            </a:r>
          </a:p>
          <a:p>
            <a:pPr marL="0" indent="0">
              <a:buNone/>
            </a:pPr>
            <a:r>
              <a:rPr lang="cs-CZ" sz="2000" dirty="0"/>
              <a:t>Banka</a:t>
            </a:r>
            <a:r>
              <a:rPr lang="cs-CZ" sz="2000"/>
              <a:t>. Úředníci jsou zodpovědní za jednoduché úkony, cokoliv zložitějšího posílají svým nadřazeným až po tu úroveň, která je za daný úkon zodpovědná. Na každé úrovni může být víc pracovníků, kteří ji zastávají.</a:t>
            </a:r>
            <a:endParaRPr lang="sk-SK" sz="2000" dirty="0"/>
          </a:p>
        </p:txBody>
      </p:sp>
      <p:graphicFrame>
        <p:nvGraphicFramePr>
          <p:cNvPr id="4" name="Tabulka 3"/>
          <p:cNvGraphicFramePr>
            <a:graphicFrameLocks noGrp="1"/>
          </p:cNvGraphicFramePr>
          <p:nvPr>
            <p:extLst/>
          </p:nvPr>
        </p:nvGraphicFramePr>
        <p:xfrm>
          <a:off x="946150" y="3657600"/>
          <a:ext cx="2190945" cy="1483360"/>
        </p:xfrm>
        <a:graphic>
          <a:graphicData uri="http://schemas.openxmlformats.org/drawingml/2006/table">
            <a:tbl>
              <a:tblPr firstRow="1" bandRow="1">
                <a:tableStyleId>{69CF1AB2-1976-4502-BF36-3FF5EA218861}</a:tableStyleId>
              </a:tblPr>
              <a:tblGrid>
                <a:gridCol w="2190945">
                  <a:extLst>
                    <a:ext uri="{9D8B030D-6E8A-4147-A177-3AD203B41FA5}">
                      <a16:colId xmlns:a16="http://schemas.microsoft.com/office/drawing/2014/main" val="20000"/>
                    </a:ext>
                  </a:extLst>
                </a:gridCol>
              </a:tblGrid>
              <a:tr h="370840">
                <a:tc>
                  <a:txBody>
                    <a:bodyPr/>
                    <a:lstStyle/>
                    <a:p>
                      <a:pPr marL="342900" indent="-342900">
                        <a:buAutoNum type="arabicParenR"/>
                      </a:pPr>
                      <a:r>
                        <a:rPr lang="sk-SK" dirty="0" err="1"/>
                        <a:t>Client</a:t>
                      </a:r>
                      <a:endParaRPr lang="cs-CZ" dirty="0"/>
                    </a:p>
                  </a:txBody>
                  <a:tcPr/>
                </a:tc>
                <a:extLst>
                  <a:ext uri="{0D108BD9-81ED-4DB2-BD59-A6C34878D82A}">
                    <a16:rowId xmlns:a16="http://schemas.microsoft.com/office/drawing/2014/main" val="10000"/>
                  </a:ext>
                </a:extLst>
              </a:tr>
              <a:tr h="370840">
                <a:tc>
                  <a:txBody>
                    <a:bodyPr/>
                    <a:lstStyle/>
                    <a:p>
                      <a:pPr marL="342900" indent="-342900">
                        <a:buAutoNum type="arabicParenR" startAt="2"/>
                      </a:pPr>
                      <a:r>
                        <a:rPr lang="sk-SK" b="1" dirty="0" err="1"/>
                        <a:t>Handlers</a:t>
                      </a:r>
                      <a:endParaRPr lang="cs-CZ" b="1" dirty="0"/>
                    </a:p>
                  </a:txBody>
                  <a:tcPr/>
                </a:tc>
                <a:extLst>
                  <a:ext uri="{0D108BD9-81ED-4DB2-BD59-A6C34878D82A}">
                    <a16:rowId xmlns:a16="http://schemas.microsoft.com/office/drawing/2014/main" val="10001"/>
                  </a:ext>
                </a:extLst>
              </a:tr>
              <a:tr h="370840">
                <a:tc>
                  <a:txBody>
                    <a:bodyPr/>
                    <a:lstStyle/>
                    <a:p>
                      <a:pPr marL="342900" indent="-342900">
                        <a:buAutoNum type="arabicParenR" startAt="3"/>
                      </a:pPr>
                      <a:r>
                        <a:rPr lang="sk-SK" b="1" dirty="0" err="1"/>
                        <a:t>Successor</a:t>
                      </a:r>
                      <a:endParaRPr lang="cs-CZ" b="1" dirty="0"/>
                    </a:p>
                  </a:txBody>
                  <a:tcPr/>
                </a:tc>
                <a:extLst>
                  <a:ext uri="{0D108BD9-81ED-4DB2-BD59-A6C34878D82A}">
                    <a16:rowId xmlns:a16="http://schemas.microsoft.com/office/drawing/2014/main" val="10002"/>
                  </a:ext>
                </a:extLst>
              </a:tr>
              <a:tr h="370840">
                <a:tc>
                  <a:txBody>
                    <a:bodyPr/>
                    <a:lstStyle/>
                    <a:p>
                      <a:pPr marL="342900" indent="-342900">
                        <a:buAutoNum type="arabicParenR" startAt="4"/>
                      </a:pPr>
                      <a:r>
                        <a:rPr lang="sk-SK" b="1" dirty="0" err="1"/>
                        <a:t>Request</a:t>
                      </a:r>
                      <a:endParaRPr lang="cs-CZ" b="1" dirty="0"/>
                    </a:p>
                  </a:txBody>
                  <a:tcPr/>
                </a:tc>
                <a:extLst>
                  <a:ext uri="{0D108BD9-81ED-4DB2-BD59-A6C34878D82A}">
                    <a16:rowId xmlns:a16="http://schemas.microsoft.com/office/drawing/2014/main" val="10003"/>
                  </a:ext>
                </a:extLst>
              </a:tr>
            </a:tbl>
          </a:graphicData>
        </a:graphic>
      </p:graphicFrame>
      <p:graphicFrame>
        <p:nvGraphicFramePr>
          <p:cNvPr id="5" name="Tabulka 4"/>
          <p:cNvGraphicFramePr>
            <a:graphicFrameLocks noGrp="1"/>
          </p:cNvGraphicFramePr>
          <p:nvPr>
            <p:extLst/>
          </p:nvPr>
        </p:nvGraphicFramePr>
        <p:xfrm>
          <a:off x="4051495" y="3657600"/>
          <a:ext cx="4590855" cy="1483360"/>
        </p:xfrm>
        <a:graphic>
          <a:graphicData uri="http://schemas.openxmlformats.org/drawingml/2006/table">
            <a:tbl>
              <a:tblPr firstRow="1" bandRow="1">
                <a:tableStyleId>{69CF1AB2-1976-4502-BF36-3FF5EA218861}</a:tableStyleId>
              </a:tblPr>
              <a:tblGrid>
                <a:gridCol w="4590855">
                  <a:extLst>
                    <a:ext uri="{9D8B030D-6E8A-4147-A177-3AD203B41FA5}">
                      <a16:colId xmlns:a16="http://schemas.microsoft.com/office/drawing/2014/main" val="20000"/>
                    </a:ext>
                  </a:extLst>
                </a:gridCol>
              </a:tblGrid>
              <a:tr h="370840">
                <a:tc>
                  <a:txBody>
                    <a:bodyPr/>
                    <a:lstStyle/>
                    <a:p>
                      <a:pPr marL="342900" indent="-342900">
                        <a:buFont typeface="+mj-lt"/>
                        <a:buAutoNum type="alphaLcParenR"/>
                      </a:pPr>
                      <a:r>
                        <a:rPr lang="cs-CZ" b="0" dirty="0"/>
                        <a:t>Další zaměstnanec</a:t>
                      </a:r>
                      <a:r>
                        <a:rPr lang="cs-CZ" b="0" baseline="0" dirty="0"/>
                        <a:t> </a:t>
                      </a:r>
                      <a:r>
                        <a:rPr lang="cs-CZ" b="0" dirty="0"/>
                        <a:t>v pořadí vedení</a:t>
                      </a:r>
                    </a:p>
                  </a:txBody>
                  <a:tcPr/>
                </a:tc>
                <a:extLst>
                  <a:ext uri="{0D108BD9-81ED-4DB2-BD59-A6C34878D82A}">
                    <a16:rowId xmlns:a16="http://schemas.microsoft.com/office/drawing/2014/main" val="10000"/>
                  </a:ext>
                </a:extLst>
              </a:tr>
              <a:tr h="370840">
                <a:tc>
                  <a:txBody>
                    <a:bodyPr/>
                    <a:lstStyle/>
                    <a:p>
                      <a:pPr marL="0" indent="0">
                        <a:buFont typeface="+mj-lt"/>
                        <a:buNone/>
                      </a:pPr>
                      <a:r>
                        <a:rPr lang="cs-CZ" b="0" dirty="0"/>
                        <a:t>b)</a:t>
                      </a:r>
                      <a:r>
                        <a:rPr lang="cs-CZ" b="0" baseline="0" dirty="0"/>
                        <a:t>   manažeři, zaměstnanci, </a:t>
                      </a:r>
                      <a:r>
                        <a:rPr lang="cs-CZ" b="0" baseline="0" dirty="0" err="1"/>
                        <a:t>úřadníci</a:t>
                      </a:r>
                      <a:endParaRPr lang="cs-CZ" b="0" dirty="0"/>
                    </a:p>
                  </a:txBody>
                  <a:tcPr/>
                </a:tc>
                <a:extLst>
                  <a:ext uri="{0D108BD9-81ED-4DB2-BD59-A6C34878D82A}">
                    <a16:rowId xmlns:a16="http://schemas.microsoft.com/office/drawing/2014/main" val="10001"/>
                  </a:ext>
                </a:extLst>
              </a:tr>
              <a:tr h="370840">
                <a:tc>
                  <a:txBody>
                    <a:bodyPr/>
                    <a:lstStyle/>
                    <a:p>
                      <a:pPr marL="342900" indent="-342900">
                        <a:buFont typeface="+mj-lt"/>
                        <a:buAutoNum type="alphaLcParenR" startAt="3"/>
                      </a:pPr>
                      <a:r>
                        <a:rPr lang="cs-CZ" b="0" dirty="0"/>
                        <a:t>Zákazníkův</a:t>
                      </a:r>
                      <a:r>
                        <a:rPr lang="cs-CZ" b="0" baseline="0" dirty="0"/>
                        <a:t> požadavek</a:t>
                      </a:r>
                      <a:endParaRPr lang="cs-CZ" b="0" dirty="0"/>
                    </a:p>
                  </a:txBody>
                  <a:tcPr/>
                </a:tc>
                <a:extLst>
                  <a:ext uri="{0D108BD9-81ED-4DB2-BD59-A6C34878D82A}">
                    <a16:rowId xmlns:a16="http://schemas.microsoft.com/office/drawing/2014/main" val="10002"/>
                  </a:ext>
                </a:extLst>
              </a:tr>
              <a:tr h="370840">
                <a:tc>
                  <a:txBody>
                    <a:bodyPr/>
                    <a:lstStyle/>
                    <a:p>
                      <a:pPr marL="0" indent="0">
                        <a:buFont typeface="+mj-lt"/>
                        <a:buNone/>
                      </a:pPr>
                      <a:r>
                        <a:rPr lang="cs-CZ" b="0" dirty="0"/>
                        <a:t>d)   Zákazník</a:t>
                      </a:r>
                    </a:p>
                  </a:txBody>
                  <a:tcPr/>
                </a:tc>
                <a:extLst>
                  <a:ext uri="{0D108BD9-81ED-4DB2-BD59-A6C34878D82A}">
                    <a16:rowId xmlns:a16="http://schemas.microsoft.com/office/drawing/2014/main" val="10003"/>
                  </a:ext>
                </a:extLst>
              </a:tr>
            </a:tbl>
          </a:graphicData>
        </a:graphic>
      </p:graphicFrame>
      <p:graphicFrame>
        <p:nvGraphicFramePr>
          <p:cNvPr id="6" name="Tabulka 5"/>
          <p:cNvGraphicFramePr>
            <a:graphicFrameLocks noGrp="1"/>
          </p:cNvGraphicFramePr>
          <p:nvPr>
            <p:extLst/>
          </p:nvPr>
        </p:nvGraphicFramePr>
        <p:xfrm>
          <a:off x="3156438" y="3657600"/>
          <a:ext cx="622300" cy="1478280"/>
        </p:xfrm>
        <a:graphic>
          <a:graphicData uri="http://schemas.openxmlformats.org/drawingml/2006/table">
            <a:tbl>
              <a:tblPr firstRow="1" bandRow="1">
                <a:tableStyleId>{69CF1AB2-1976-4502-BF36-3FF5EA218861}</a:tableStyleId>
              </a:tblPr>
              <a:tblGrid>
                <a:gridCol w="622300">
                  <a:extLst>
                    <a:ext uri="{9D8B030D-6E8A-4147-A177-3AD203B41FA5}">
                      <a16:colId xmlns:a16="http://schemas.microsoft.com/office/drawing/2014/main" val="20000"/>
                    </a:ext>
                  </a:extLst>
                </a:gridCol>
              </a:tblGrid>
              <a:tr h="370840">
                <a:tc>
                  <a:txBody>
                    <a:bodyPr/>
                    <a:lstStyle/>
                    <a:p>
                      <a:r>
                        <a:rPr lang="cs-CZ" b="0" dirty="0"/>
                        <a:t>D</a:t>
                      </a:r>
                    </a:p>
                  </a:txBody>
                  <a:tcPr/>
                </a:tc>
                <a:extLst>
                  <a:ext uri="{0D108BD9-81ED-4DB2-BD59-A6C34878D82A}">
                    <a16:rowId xmlns:a16="http://schemas.microsoft.com/office/drawing/2014/main" val="10000"/>
                  </a:ext>
                </a:extLst>
              </a:tr>
              <a:tr h="290342">
                <a:tc>
                  <a:txBody>
                    <a:bodyPr/>
                    <a:lstStyle/>
                    <a:p>
                      <a:r>
                        <a:rPr lang="cs-CZ" b="0" dirty="0"/>
                        <a:t>B</a:t>
                      </a:r>
                    </a:p>
                  </a:txBody>
                  <a:tcPr/>
                </a:tc>
                <a:extLst>
                  <a:ext uri="{0D108BD9-81ED-4DB2-BD59-A6C34878D82A}">
                    <a16:rowId xmlns:a16="http://schemas.microsoft.com/office/drawing/2014/main" val="10001"/>
                  </a:ext>
                </a:extLst>
              </a:tr>
              <a:tr h="370840">
                <a:tc>
                  <a:txBody>
                    <a:bodyPr/>
                    <a:lstStyle/>
                    <a:p>
                      <a:r>
                        <a:rPr lang="cs-CZ" b="0" dirty="0"/>
                        <a:t>A</a:t>
                      </a:r>
                    </a:p>
                  </a:txBody>
                  <a:tcPr/>
                </a:tc>
                <a:extLst>
                  <a:ext uri="{0D108BD9-81ED-4DB2-BD59-A6C34878D82A}">
                    <a16:rowId xmlns:a16="http://schemas.microsoft.com/office/drawing/2014/main" val="10002"/>
                  </a:ext>
                </a:extLst>
              </a:tr>
              <a:tr h="370840">
                <a:tc>
                  <a:txBody>
                    <a:bodyPr/>
                    <a:lstStyle/>
                    <a:p>
                      <a:r>
                        <a:rPr lang="cs-CZ" b="0" dirty="0"/>
                        <a:t>C</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2107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b="1" dirty="0"/>
              <a:t>Proxy</a:t>
            </a:r>
            <a:endParaRPr lang="sk-SK" b="1" dirty="0"/>
          </a:p>
        </p:txBody>
      </p:sp>
      <p:pic>
        <p:nvPicPr>
          <p:cNvPr id="4" name="Obrázek 3"/>
          <p:cNvPicPr>
            <a:picLocks noChangeAspect="1"/>
          </p:cNvPicPr>
          <p:nvPr/>
        </p:nvPicPr>
        <p:blipFill>
          <a:blip r:embed="rId2"/>
          <a:stretch>
            <a:fillRect/>
          </a:stretch>
        </p:blipFill>
        <p:spPr>
          <a:xfrm>
            <a:off x="3695700" y="365126"/>
            <a:ext cx="4819650" cy="1790700"/>
          </a:xfrm>
          <a:prstGeom prst="rect">
            <a:avLst/>
          </a:prstGeom>
        </p:spPr>
      </p:pic>
      <p:sp>
        <p:nvSpPr>
          <p:cNvPr id="6" name="Obdélník 5"/>
          <p:cNvSpPr/>
          <p:nvPr/>
        </p:nvSpPr>
        <p:spPr>
          <a:xfrm>
            <a:off x="403934" y="1690689"/>
            <a:ext cx="5517472" cy="4355038"/>
          </a:xfrm>
          <a:prstGeom prst="rect">
            <a:avLst/>
          </a:prstGeom>
        </p:spPr>
        <p:txBody>
          <a:bodyPr wrap="square">
            <a:spAutoFit/>
          </a:bodyPr>
          <a:lstStyle/>
          <a:p>
            <a:r>
              <a:rPr lang="cs-CZ" sz="1400" b="1" dirty="0">
                <a:solidFill>
                  <a:srgbClr val="000000"/>
                </a:solidFill>
                <a:latin typeface="Calibri" panose="020F0502020204030204" pitchFamily="34" charset="0"/>
              </a:rPr>
              <a:t>Kdy použít</a:t>
            </a:r>
            <a:endParaRPr lang="cs-CZ" sz="1400" dirty="0">
              <a:solidFill>
                <a:srgbClr val="000000"/>
              </a:solidFill>
              <a:latin typeface="Calibri" panose="020F0502020204030204" pitchFamily="34" charset="0"/>
            </a:endParaRPr>
          </a:p>
          <a:p>
            <a:pPr marL="342900" fontAlgn="ctr">
              <a:buFont typeface="Arial" panose="020B0604020202020204" pitchFamily="34" charset="0"/>
              <a:buChar char="•"/>
            </a:pPr>
            <a:r>
              <a:rPr lang="cs-CZ" sz="1400" dirty="0">
                <a:solidFill>
                  <a:srgbClr val="000000"/>
                </a:solidFill>
                <a:latin typeface="Calibri" panose="020F0502020204030204" pitchFamily="34" charset="0"/>
              </a:rPr>
              <a:t>Když objekty</a:t>
            </a:r>
          </a:p>
          <a:p>
            <a:pPr marL="628650" lvl="1" indent="-171450" fontAlgn="ctr">
              <a:buFont typeface="Arial" panose="020B0604020202020204" pitchFamily="34" charset="0"/>
              <a:buChar char="•"/>
            </a:pPr>
            <a:r>
              <a:rPr lang="cs-CZ" sz="1400" dirty="0">
                <a:solidFill>
                  <a:srgbClr val="000000"/>
                </a:solidFill>
                <a:latin typeface="Calibri" panose="020F0502020204030204" pitchFamily="34" charset="0"/>
              </a:rPr>
              <a:t>Jsou náročné na vytvoření</a:t>
            </a:r>
          </a:p>
          <a:p>
            <a:pPr marL="628650" lvl="1" indent="-171450" fontAlgn="ctr">
              <a:buFont typeface="Arial" panose="020B0604020202020204" pitchFamily="34" charset="0"/>
              <a:buChar char="•"/>
            </a:pPr>
            <a:r>
              <a:rPr lang="cs-CZ" sz="1400" dirty="0">
                <a:solidFill>
                  <a:srgbClr val="000000"/>
                </a:solidFill>
                <a:latin typeface="Calibri" panose="020F0502020204030204" pitchFamily="34" charset="0"/>
              </a:rPr>
              <a:t>Potřebují kontrolu nad přístupy</a:t>
            </a:r>
          </a:p>
          <a:p>
            <a:pPr marL="628650" lvl="1" indent="-171450" fontAlgn="ctr">
              <a:buFont typeface="Arial" panose="020B0604020202020204" pitchFamily="34" charset="0"/>
              <a:buChar char="•"/>
            </a:pPr>
            <a:r>
              <a:rPr lang="cs-CZ" sz="1400" dirty="0">
                <a:solidFill>
                  <a:srgbClr val="000000"/>
                </a:solidFill>
                <a:latin typeface="Calibri" panose="020F0502020204030204" pitchFamily="34" charset="0"/>
              </a:rPr>
              <a:t>Komunikují po síti z dalšími PC</a:t>
            </a:r>
          </a:p>
          <a:p>
            <a:pPr marL="628650" lvl="1" indent="-171450" fontAlgn="ctr">
              <a:buFont typeface="Arial" panose="020B0604020202020204" pitchFamily="34" charset="0"/>
              <a:buChar char="•"/>
            </a:pPr>
            <a:r>
              <a:rPr lang="cs-CZ" sz="1400" dirty="0">
                <a:solidFill>
                  <a:srgbClr val="000000"/>
                </a:solidFill>
                <a:latin typeface="Calibri" panose="020F0502020204030204" pitchFamily="34" charset="0"/>
              </a:rPr>
              <a:t>Potřebují vykonávat nějakou operaci při každém přístupu k nim</a:t>
            </a:r>
          </a:p>
          <a:p>
            <a:pPr marL="342900" fontAlgn="ctr">
              <a:buFont typeface="Arial" panose="020B0604020202020204" pitchFamily="34" charset="0"/>
              <a:buChar char="•"/>
            </a:pPr>
            <a:r>
              <a:rPr lang="cs-CZ" sz="1400" dirty="0">
                <a:solidFill>
                  <a:srgbClr val="000000"/>
                </a:solidFill>
                <a:latin typeface="Calibri" panose="020F0502020204030204" pitchFamily="34" charset="0"/>
              </a:rPr>
              <a:t>Chci</a:t>
            </a:r>
          </a:p>
          <a:p>
            <a:pPr marL="628650" lvl="1" indent="-171450" fontAlgn="ctr">
              <a:buFont typeface="Arial" panose="020B0604020202020204" pitchFamily="34" charset="0"/>
              <a:buChar char="•"/>
            </a:pPr>
            <a:r>
              <a:rPr lang="cs-CZ" sz="1400" dirty="0">
                <a:solidFill>
                  <a:srgbClr val="000000"/>
                </a:solidFill>
                <a:latin typeface="Calibri" panose="020F0502020204030204" pitchFamily="34" charset="0"/>
              </a:rPr>
              <a:t>Vytvořit objekt, až když je vyžadována jeho operace</a:t>
            </a:r>
          </a:p>
          <a:p>
            <a:pPr marL="628650" lvl="1" indent="-171450" fontAlgn="ctr">
              <a:buFont typeface="Arial" panose="020B0604020202020204" pitchFamily="34" charset="0"/>
              <a:buChar char="•"/>
            </a:pPr>
            <a:r>
              <a:rPr lang="cs-CZ" sz="1400" dirty="0">
                <a:solidFill>
                  <a:srgbClr val="000000"/>
                </a:solidFill>
                <a:latin typeface="Calibri" panose="020F0502020204030204" pitchFamily="34" charset="0"/>
              </a:rPr>
              <a:t>Provádět kontrolu nebo údržbu objektů vždy, když jsou přístupné</a:t>
            </a:r>
          </a:p>
          <a:p>
            <a:pPr marL="628650" lvl="1" indent="-171450" fontAlgn="ctr">
              <a:buFont typeface="Arial" panose="020B0604020202020204" pitchFamily="34" charset="0"/>
              <a:buChar char="•"/>
            </a:pPr>
            <a:r>
              <a:rPr lang="cs-CZ" sz="1400" dirty="0">
                <a:solidFill>
                  <a:srgbClr val="000000"/>
                </a:solidFill>
                <a:latin typeface="Calibri" panose="020F0502020204030204" pitchFamily="34" charset="0"/>
              </a:rPr>
              <a:t>Mít lokální objekt zastupující vzdálený objekt</a:t>
            </a:r>
          </a:p>
          <a:p>
            <a:pPr marL="628650" lvl="1" indent="-171450" fontAlgn="ctr">
              <a:buFont typeface="Arial" panose="020B0604020202020204" pitchFamily="34" charset="0"/>
              <a:buChar char="•"/>
            </a:pPr>
            <a:r>
              <a:rPr lang="cs-CZ" sz="1400" dirty="0">
                <a:solidFill>
                  <a:srgbClr val="000000"/>
                </a:solidFill>
                <a:latin typeface="Calibri" panose="020F0502020204030204" pitchFamily="34" charset="0"/>
              </a:rPr>
              <a:t>Implementovat přístupová práva</a:t>
            </a:r>
          </a:p>
          <a:p>
            <a:pPr marL="685800" marR="0">
              <a:spcBef>
                <a:spcPts val="0"/>
              </a:spcBef>
              <a:spcAft>
                <a:spcPts val="0"/>
              </a:spcAft>
            </a:pPr>
            <a:r>
              <a:rPr lang="cs-CZ" sz="1400" dirty="0">
                <a:solidFill>
                  <a:srgbClr val="000000"/>
                </a:solidFill>
                <a:latin typeface="Calibri" panose="020F0502020204030204" pitchFamily="34" charset="0"/>
              </a:rPr>
              <a:t> </a:t>
            </a:r>
          </a:p>
          <a:p>
            <a:r>
              <a:rPr lang="cs-CZ" sz="1400" b="1" dirty="0">
                <a:solidFill>
                  <a:srgbClr val="000000"/>
                </a:solidFill>
                <a:latin typeface="Calibri" panose="020F0502020204030204" pitchFamily="34" charset="0"/>
              </a:rPr>
              <a:t>Příklady použití</a:t>
            </a:r>
            <a:endParaRPr lang="cs-CZ" sz="1400" dirty="0">
              <a:solidFill>
                <a:srgbClr val="000000"/>
              </a:solidFill>
              <a:latin typeface="Calibri" panose="020F0502020204030204" pitchFamily="34" charset="0"/>
            </a:endParaRPr>
          </a:p>
          <a:p>
            <a:pPr marL="514350" indent="-171450" fontAlgn="ctr">
              <a:buFont typeface="Arial" panose="020B0604020202020204" pitchFamily="34" charset="0"/>
              <a:buChar char="•"/>
            </a:pPr>
            <a:r>
              <a:rPr lang="cs-CZ" sz="1400" dirty="0">
                <a:solidFill>
                  <a:srgbClr val="000000"/>
                </a:solidFill>
                <a:latin typeface="Calibri" panose="020F0502020204030204" pitchFamily="34" charset="0"/>
              </a:rPr>
              <a:t>Odložení procesu vytváření složitého prostředí</a:t>
            </a:r>
          </a:p>
          <a:p>
            <a:pPr marL="514350" indent="-171450" fontAlgn="ctr">
              <a:buFont typeface="Arial" panose="020B0604020202020204" pitchFamily="34" charset="0"/>
              <a:buChar char="•"/>
            </a:pPr>
            <a:r>
              <a:rPr lang="cs-CZ" sz="1400" dirty="0">
                <a:solidFill>
                  <a:srgbClr val="000000"/>
                </a:solidFill>
                <a:latin typeface="Calibri" panose="020F0502020204030204" pitchFamily="34" charset="0"/>
              </a:rPr>
              <a:t>Ověření zda má odesílatel právo přístupu</a:t>
            </a:r>
          </a:p>
          <a:p>
            <a:pPr marL="514350" indent="-171450" fontAlgn="ctr">
              <a:buFont typeface="Arial" panose="020B0604020202020204" pitchFamily="34" charset="0"/>
              <a:buChar char="•"/>
            </a:pPr>
            <a:r>
              <a:rPr lang="cs-CZ" sz="1400" dirty="0">
                <a:solidFill>
                  <a:srgbClr val="000000"/>
                </a:solidFill>
                <a:latin typeface="Calibri" panose="020F0502020204030204" pitchFamily="34" charset="0"/>
              </a:rPr>
              <a:t>Posílání požadavků skrz sítí</a:t>
            </a:r>
          </a:p>
          <a:p>
            <a:pPr marL="514350" indent="-171450" fontAlgn="ctr">
              <a:buFont typeface="Arial" panose="020B0604020202020204" pitchFamily="34" charset="0"/>
              <a:buChar char="•"/>
            </a:pPr>
            <a:r>
              <a:rPr lang="cs-CZ" sz="1400" dirty="0" err="1">
                <a:solidFill>
                  <a:srgbClr val="000000"/>
                </a:solidFill>
                <a:latin typeface="Calibri" panose="020F0502020204030204" pitchFamily="34" charset="0"/>
              </a:rPr>
              <a:t>Výkonání</a:t>
            </a:r>
            <a:r>
              <a:rPr lang="cs-CZ" sz="1400" dirty="0">
                <a:solidFill>
                  <a:srgbClr val="000000"/>
                </a:solidFill>
                <a:latin typeface="Calibri" panose="020F0502020204030204" pitchFamily="34" charset="0"/>
              </a:rPr>
              <a:t> akcí na jiném "spřáteleném" webu</a:t>
            </a:r>
          </a:p>
          <a:p>
            <a:pPr marL="514350" indent="-171450" fontAlgn="ctr">
              <a:buFont typeface="Arial" panose="020B0604020202020204" pitchFamily="34" charset="0"/>
              <a:buChar char="•"/>
            </a:pPr>
            <a:r>
              <a:rPr lang="cs-CZ" sz="1400" dirty="0">
                <a:solidFill>
                  <a:srgbClr val="000000"/>
                </a:solidFill>
                <a:latin typeface="Calibri" panose="020F0502020204030204" pitchFamily="34" charset="0"/>
              </a:rPr>
              <a:t>Vykreslování obrázků. Proxy zabere místo kde bude obrázek vykreslen a teprve pak se začne vykreslovat obrázek</a:t>
            </a:r>
          </a:p>
          <a:p>
            <a:pPr marL="342900" marR="0">
              <a:spcBef>
                <a:spcPts val="0"/>
              </a:spcBef>
              <a:spcAft>
                <a:spcPts val="0"/>
              </a:spcAft>
            </a:pPr>
            <a:r>
              <a:rPr lang="cs-CZ" sz="1100" dirty="0">
                <a:solidFill>
                  <a:srgbClr val="000000"/>
                </a:solidFill>
                <a:latin typeface="Calibri" panose="020F0502020204030204" pitchFamily="34" charset="0"/>
              </a:rPr>
              <a:t> </a:t>
            </a:r>
            <a:endParaRPr lang="cs-CZ" sz="1100" dirty="0">
              <a:solidFill>
                <a:srgbClr val="000000"/>
              </a:solidFill>
              <a:effectLst/>
              <a:latin typeface="Calibri" panose="020F0502020204030204" pitchFamily="34" charset="0"/>
            </a:endParaRPr>
          </a:p>
        </p:txBody>
      </p:sp>
      <p:sp>
        <p:nvSpPr>
          <p:cNvPr id="7" name="Obdélník 6"/>
          <p:cNvSpPr/>
          <p:nvPr/>
        </p:nvSpPr>
        <p:spPr>
          <a:xfrm>
            <a:off x="5616791" y="2155826"/>
            <a:ext cx="2898559" cy="3308598"/>
          </a:xfrm>
          <a:prstGeom prst="rect">
            <a:avLst/>
          </a:prstGeom>
        </p:spPr>
        <p:txBody>
          <a:bodyPr wrap="square">
            <a:spAutoFit/>
          </a:bodyPr>
          <a:lstStyle/>
          <a:p>
            <a:r>
              <a:rPr lang="cs-CZ" sz="1100" b="1" dirty="0">
                <a:solidFill>
                  <a:srgbClr val="000000"/>
                </a:solidFill>
                <a:latin typeface="Calibri" panose="020F0502020204030204" pitchFamily="34" charset="0"/>
              </a:rPr>
              <a:t>Typy</a:t>
            </a:r>
            <a:endParaRPr lang="cs-CZ" sz="1100" dirty="0">
              <a:solidFill>
                <a:srgbClr val="000000"/>
              </a:solidFill>
              <a:latin typeface="Calibri" panose="020F0502020204030204" pitchFamily="34" charset="0"/>
            </a:endParaRPr>
          </a:p>
          <a:p>
            <a:pPr marL="342900" fontAlgn="ctr">
              <a:buFont typeface="Arial" panose="020B0604020202020204" pitchFamily="34" charset="0"/>
              <a:buChar char="•"/>
            </a:pPr>
            <a:r>
              <a:rPr lang="cs-CZ" sz="1100" dirty="0">
                <a:solidFill>
                  <a:srgbClr val="000000"/>
                </a:solidFill>
                <a:latin typeface="Calibri" panose="020F0502020204030204" pitchFamily="34" charset="0"/>
              </a:rPr>
              <a:t>Proxy má několik druhů, nejsou zde uvedeny všechny</a:t>
            </a:r>
          </a:p>
          <a:p>
            <a:pPr marL="342900" fontAlgn="ctr">
              <a:buFont typeface="Arial" panose="020B0604020202020204" pitchFamily="34" charset="0"/>
              <a:buChar char="•"/>
            </a:pPr>
            <a:r>
              <a:rPr lang="cs-CZ" sz="1100" b="1" dirty="0">
                <a:solidFill>
                  <a:srgbClr val="000000"/>
                </a:solidFill>
                <a:latin typeface="Calibri" panose="020F0502020204030204" pitchFamily="34" charset="0"/>
              </a:rPr>
              <a:t>Virtuální </a:t>
            </a:r>
            <a:r>
              <a:rPr lang="cs-CZ" sz="1100" b="1" dirty="0" err="1">
                <a:solidFill>
                  <a:srgbClr val="000000"/>
                </a:solidFill>
                <a:latin typeface="Calibri" panose="020F0502020204030204" pitchFamily="34" charset="0"/>
              </a:rPr>
              <a:t>proxy</a:t>
            </a:r>
            <a:endParaRPr lang="cs-CZ" sz="1100" dirty="0">
              <a:solidFill>
                <a:srgbClr val="000000"/>
              </a:solidFill>
              <a:latin typeface="Calibri" panose="020F0502020204030204" pitchFamily="34" charset="0"/>
            </a:endParaRPr>
          </a:p>
          <a:p>
            <a:pPr marL="628650" lvl="1" indent="-171450" fontAlgn="ctr">
              <a:buFont typeface="Arial" panose="020B0604020202020204" pitchFamily="34" charset="0"/>
              <a:buChar char="•"/>
            </a:pPr>
            <a:r>
              <a:rPr lang="cs-CZ" sz="1100" dirty="0">
                <a:solidFill>
                  <a:srgbClr val="000000"/>
                </a:solidFill>
                <a:latin typeface="Calibri" panose="020F0502020204030204" pitchFamily="34" charset="0"/>
              </a:rPr>
              <a:t>Předávání tvorby objektu jinému objektu</a:t>
            </a:r>
            <a:r>
              <a:rPr lang="cs-CZ" sz="1100" b="1" dirty="0">
                <a:solidFill>
                  <a:srgbClr val="000000"/>
                </a:solidFill>
                <a:latin typeface="Calibri" panose="020F0502020204030204" pitchFamily="34" charset="0"/>
              </a:rPr>
              <a:t> </a:t>
            </a:r>
            <a:r>
              <a:rPr lang="cs-CZ" sz="1100" dirty="0">
                <a:solidFill>
                  <a:srgbClr val="000000"/>
                </a:solidFill>
                <a:latin typeface="Calibri" panose="020F0502020204030204" pitchFamily="34" charset="0"/>
              </a:rPr>
              <a:t>(</a:t>
            </a:r>
            <a:r>
              <a:rPr lang="cs-CZ" sz="1100" dirty="0" err="1">
                <a:solidFill>
                  <a:srgbClr val="000000"/>
                </a:solidFill>
                <a:latin typeface="Calibri" panose="020F0502020204030204" pitchFamily="34" charset="0"/>
              </a:rPr>
              <a:t>proxy</a:t>
            </a:r>
            <a:r>
              <a:rPr lang="cs-CZ" sz="1100" dirty="0">
                <a:solidFill>
                  <a:srgbClr val="000000"/>
                </a:solidFill>
                <a:latin typeface="Calibri" panose="020F0502020204030204" pitchFamily="34" charset="0"/>
              </a:rPr>
              <a:t>)</a:t>
            </a:r>
          </a:p>
          <a:p>
            <a:pPr marL="628650" lvl="1" indent="-171450" fontAlgn="ctr">
              <a:buFont typeface="Arial" panose="020B0604020202020204" pitchFamily="34" charset="0"/>
              <a:buChar char="•"/>
            </a:pPr>
            <a:r>
              <a:rPr lang="cs-CZ" sz="1100" dirty="0">
                <a:solidFill>
                  <a:srgbClr val="000000"/>
                </a:solidFill>
                <a:latin typeface="Calibri" panose="020F0502020204030204" pitchFamily="34" charset="0"/>
              </a:rPr>
              <a:t>Vhodné pokud je zakládání objektu pomalé a nejsou hned potřeba všechny jeho funkce nebo pokud se může jeho zakládání ukázat jako zcela zbytečné </a:t>
            </a:r>
          </a:p>
          <a:p>
            <a:pPr marL="342900" fontAlgn="ctr">
              <a:buFont typeface="Arial" panose="020B0604020202020204" pitchFamily="34" charset="0"/>
              <a:buChar char="•"/>
            </a:pPr>
            <a:r>
              <a:rPr lang="cs-CZ" sz="1100" b="1" dirty="0">
                <a:solidFill>
                  <a:srgbClr val="000000"/>
                </a:solidFill>
                <a:latin typeface="Calibri" panose="020F0502020204030204" pitchFamily="34" charset="0"/>
              </a:rPr>
              <a:t>Ověřovací </a:t>
            </a:r>
            <a:r>
              <a:rPr lang="cs-CZ" sz="1100" b="1" dirty="0" err="1">
                <a:solidFill>
                  <a:srgbClr val="000000"/>
                </a:solidFill>
                <a:latin typeface="Calibri" panose="020F0502020204030204" pitchFamily="34" charset="0"/>
              </a:rPr>
              <a:t>proxy</a:t>
            </a:r>
            <a:endParaRPr lang="cs-CZ" sz="1100" dirty="0">
              <a:solidFill>
                <a:srgbClr val="000000"/>
              </a:solidFill>
              <a:latin typeface="Calibri" panose="020F0502020204030204" pitchFamily="34" charset="0"/>
            </a:endParaRPr>
          </a:p>
          <a:p>
            <a:pPr marL="628650" lvl="1" indent="-171450" fontAlgn="ctr">
              <a:buFont typeface="Arial" panose="020B0604020202020204" pitchFamily="34" charset="0"/>
              <a:buChar char="•"/>
            </a:pPr>
            <a:r>
              <a:rPr lang="cs-CZ" sz="1100" dirty="0">
                <a:solidFill>
                  <a:srgbClr val="000000"/>
                </a:solidFill>
                <a:latin typeface="Calibri" panose="020F0502020204030204" pitchFamily="34" charset="0"/>
              </a:rPr>
              <a:t>Ověřuje jestli má daný uživatel přístup k požadované operaci</a:t>
            </a:r>
          </a:p>
          <a:p>
            <a:pPr marL="342900" fontAlgn="ctr">
              <a:buFont typeface="Arial" panose="020B0604020202020204" pitchFamily="34" charset="0"/>
              <a:buChar char="•"/>
            </a:pPr>
            <a:r>
              <a:rPr lang="cs-CZ" sz="1100" b="1" dirty="0">
                <a:solidFill>
                  <a:srgbClr val="000000"/>
                </a:solidFill>
                <a:latin typeface="Calibri" panose="020F0502020204030204" pitchFamily="34" charset="0"/>
              </a:rPr>
              <a:t>Vzdálené </a:t>
            </a:r>
            <a:r>
              <a:rPr lang="cs-CZ" sz="1100" b="1" dirty="0" err="1">
                <a:solidFill>
                  <a:srgbClr val="000000"/>
                </a:solidFill>
                <a:latin typeface="Calibri" panose="020F0502020204030204" pitchFamily="34" charset="0"/>
              </a:rPr>
              <a:t>proxy</a:t>
            </a:r>
            <a:endParaRPr lang="cs-CZ" sz="1100" dirty="0">
              <a:solidFill>
                <a:srgbClr val="000000"/>
              </a:solidFill>
              <a:latin typeface="Calibri" panose="020F0502020204030204" pitchFamily="34" charset="0"/>
            </a:endParaRPr>
          </a:p>
          <a:p>
            <a:pPr marL="628650" lvl="1" indent="-171450" fontAlgn="ctr">
              <a:buFont typeface="Arial" panose="020B0604020202020204" pitchFamily="34" charset="0"/>
              <a:buChar char="•"/>
            </a:pPr>
            <a:r>
              <a:rPr lang="cs-CZ" sz="1100" dirty="0">
                <a:solidFill>
                  <a:srgbClr val="000000"/>
                </a:solidFill>
                <a:latin typeface="Calibri" panose="020F0502020204030204" pitchFamily="34" charset="0"/>
              </a:rPr>
              <a:t>Kódují požadavky a posílají je po síti</a:t>
            </a:r>
          </a:p>
          <a:p>
            <a:pPr marL="342900" fontAlgn="ctr">
              <a:buFont typeface="Arial" panose="020B0604020202020204" pitchFamily="34" charset="0"/>
              <a:buChar char="•"/>
            </a:pPr>
            <a:r>
              <a:rPr lang="cs-CZ" sz="1100" b="1" dirty="0">
                <a:solidFill>
                  <a:srgbClr val="000000"/>
                </a:solidFill>
                <a:latin typeface="Calibri" panose="020F0502020204030204" pitchFamily="34" charset="0"/>
              </a:rPr>
              <a:t>Chytré </a:t>
            </a:r>
            <a:r>
              <a:rPr lang="cs-CZ" sz="1100" b="1" dirty="0" err="1">
                <a:solidFill>
                  <a:srgbClr val="000000"/>
                </a:solidFill>
                <a:latin typeface="Calibri" panose="020F0502020204030204" pitchFamily="34" charset="0"/>
              </a:rPr>
              <a:t>proxy</a:t>
            </a:r>
            <a:endParaRPr lang="cs-CZ" sz="1100" dirty="0">
              <a:solidFill>
                <a:srgbClr val="000000"/>
              </a:solidFill>
              <a:latin typeface="Calibri" panose="020F0502020204030204" pitchFamily="34" charset="0"/>
            </a:endParaRPr>
          </a:p>
          <a:p>
            <a:pPr marL="628650" lvl="1" indent="-171450" fontAlgn="ctr">
              <a:buFont typeface="Arial" panose="020B0604020202020204" pitchFamily="34" charset="0"/>
              <a:buChar char="•"/>
            </a:pPr>
            <a:r>
              <a:rPr lang="cs-CZ" sz="1100" dirty="0">
                <a:solidFill>
                  <a:srgbClr val="000000"/>
                </a:solidFill>
                <a:latin typeface="Calibri" panose="020F0502020204030204" pitchFamily="34" charset="0"/>
              </a:rPr>
              <a:t>Přidávají nebo </a:t>
            </a:r>
            <a:r>
              <a:rPr lang="cs-CZ" sz="1100" dirty="0" err="1">
                <a:solidFill>
                  <a:srgbClr val="000000"/>
                </a:solidFill>
                <a:latin typeface="Calibri" panose="020F0502020204030204" pitchFamily="34" charset="0"/>
              </a:rPr>
              <a:t>nebo</a:t>
            </a:r>
            <a:r>
              <a:rPr lang="cs-CZ" sz="1100" dirty="0">
                <a:solidFill>
                  <a:srgbClr val="000000"/>
                </a:solidFill>
                <a:latin typeface="Calibri" panose="020F0502020204030204" pitchFamily="34" charset="0"/>
              </a:rPr>
              <a:t> mění požadavky před jejich odesláním</a:t>
            </a:r>
            <a:endParaRPr lang="cs-CZ" sz="110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789555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b="1" dirty="0"/>
              <a:t>Proxy</a:t>
            </a:r>
            <a:endParaRPr lang="sk-SK" b="1" dirty="0"/>
          </a:p>
        </p:txBody>
      </p:sp>
      <p:sp>
        <p:nvSpPr>
          <p:cNvPr id="3" name="Zástupný symbol pro obsah 2"/>
          <p:cNvSpPr>
            <a:spLocks noGrp="1"/>
          </p:cNvSpPr>
          <p:nvPr>
            <p:ph idx="1"/>
          </p:nvPr>
        </p:nvSpPr>
        <p:spPr/>
        <p:txBody>
          <a:bodyPr/>
          <a:lstStyle/>
          <a:p>
            <a:pPr marL="0" indent="0">
              <a:buNone/>
            </a:pPr>
            <a:r>
              <a:rPr lang="cs-CZ" b="1" dirty="0"/>
              <a:t>Příklad</a:t>
            </a:r>
          </a:p>
          <a:p>
            <a:pPr marL="0" indent="0">
              <a:buNone/>
            </a:pPr>
            <a:r>
              <a:rPr lang="cs-CZ" sz="2000" dirty="0"/>
              <a:t>Sociální síť. Uživatelé mohou po registraci a přihlášení přistupovat k stránkám jiných uživatelů, mohou na nich vykonávat různé akce (přidání příspěvku, hodnocení, komentování…)</a:t>
            </a:r>
            <a:endParaRPr lang="sk-SK" sz="2000" dirty="0"/>
          </a:p>
        </p:txBody>
      </p:sp>
      <p:graphicFrame>
        <p:nvGraphicFramePr>
          <p:cNvPr id="4" name="Tabulka 6"/>
          <p:cNvGraphicFramePr>
            <a:graphicFrameLocks noGrp="1"/>
          </p:cNvGraphicFramePr>
          <p:nvPr>
            <p:extLst>
              <p:ext uri="{D42A27DB-BD31-4B8C-83A1-F6EECF244321}">
                <p14:modId xmlns:p14="http://schemas.microsoft.com/office/powerpoint/2010/main" val="3490778568"/>
              </p:ext>
            </p:extLst>
          </p:nvPr>
        </p:nvGraphicFramePr>
        <p:xfrm>
          <a:off x="628650" y="3341530"/>
          <a:ext cx="2100482" cy="2257473"/>
        </p:xfrm>
        <a:graphic>
          <a:graphicData uri="http://schemas.openxmlformats.org/drawingml/2006/table">
            <a:tbl>
              <a:tblPr firstRow="1" bandRow="1">
                <a:tableStyleId>{69CF1AB2-1976-4502-BF36-3FF5EA218861}</a:tableStyleId>
              </a:tblPr>
              <a:tblGrid>
                <a:gridCol w="2100482">
                  <a:extLst>
                    <a:ext uri="{9D8B030D-6E8A-4147-A177-3AD203B41FA5}">
                      <a16:colId xmlns:a16="http://schemas.microsoft.com/office/drawing/2014/main" val="20000"/>
                    </a:ext>
                  </a:extLst>
                </a:gridCol>
              </a:tblGrid>
              <a:tr h="428673">
                <a:tc>
                  <a:txBody>
                    <a:bodyPr/>
                    <a:lstStyle/>
                    <a:p>
                      <a:r>
                        <a:rPr lang="sk-SK" b="1" dirty="0"/>
                        <a:t>1.)</a:t>
                      </a:r>
                      <a:r>
                        <a:rPr lang="sk-SK" b="1" baseline="0" dirty="0"/>
                        <a:t> </a:t>
                      </a:r>
                      <a:r>
                        <a:rPr lang="sk-SK" b="1" baseline="0" dirty="0" err="1"/>
                        <a:t>I</a:t>
                      </a:r>
                      <a:r>
                        <a:rPr lang="sk-SK" b="1" dirty="0" err="1"/>
                        <a:t>Subject</a:t>
                      </a:r>
                      <a:endParaRPr lang="sk-SK" b="1" dirty="0"/>
                    </a:p>
                  </a:txBody>
                  <a:tcPr/>
                </a:tc>
                <a:extLst>
                  <a:ext uri="{0D108BD9-81ED-4DB2-BD59-A6C34878D82A}">
                    <a16:rowId xmlns:a16="http://schemas.microsoft.com/office/drawing/2014/main" val="10000"/>
                  </a:ext>
                </a:extLst>
              </a:tr>
              <a:tr h="310596">
                <a:tc>
                  <a:txBody>
                    <a:bodyPr/>
                    <a:lstStyle/>
                    <a:p>
                      <a:r>
                        <a:rPr lang="sk-SK" b="1" dirty="0"/>
                        <a:t>2.) </a:t>
                      </a:r>
                      <a:r>
                        <a:rPr lang="sk-SK" b="1" dirty="0" err="1"/>
                        <a:t>Subject</a:t>
                      </a:r>
                      <a:endParaRPr lang="sk-SK" b="1" dirty="0"/>
                    </a:p>
                  </a:txBody>
                  <a:tcPr/>
                </a:tc>
                <a:extLst>
                  <a:ext uri="{0D108BD9-81ED-4DB2-BD59-A6C34878D82A}">
                    <a16:rowId xmlns:a16="http://schemas.microsoft.com/office/drawing/2014/main" val="10001"/>
                  </a:ext>
                </a:extLst>
              </a:tr>
              <a:tr h="310596">
                <a:tc>
                  <a:txBody>
                    <a:bodyPr/>
                    <a:lstStyle/>
                    <a:p>
                      <a:r>
                        <a:rPr lang="sk-SK" b="1" dirty="0"/>
                        <a:t>3.) </a:t>
                      </a:r>
                      <a:r>
                        <a:rPr lang="sk-SK" b="1" dirty="0" err="1"/>
                        <a:t>Subject.Request</a:t>
                      </a:r>
                      <a:endParaRPr lang="sk-SK" b="1" dirty="0"/>
                    </a:p>
                  </a:txBody>
                  <a:tcPr/>
                </a:tc>
                <a:extLst>
                  <a:ext uri="{0D108BD9-81ED-4DB2-BD59-A6C34878D82A}">
                    <a16:rowId xmlns:a16="http://schemas.microsoft.com/office/drawing/2014/main" val="10002"/>
                  </a:ext>
                </a:extLst>
              </a:tr>
              <a:tr h="310596">
                <a:tc>
                  <a:txBody>
                    <a:bodyPr/>
                    <a:lstStyle/>
                    <a:p>
                      <a:r>
                        <a:rPr lang="sk-SK" b="1" dirty="0"/>
                        <a:t>4.) Proxy</a:t>
                      </a:r>
                    </a:p>
                  </a:txBody>
                  <a:tcPr/>
                </a:tc>
                <a:extLst>
                  <a:ext uri="{0D108BD9-81ED-4DB2-BD59-A6C34878D82A}">
                    <a16:rowId xmlns:a16="http://schemas.microsoft.com/office/drawing/2014/main" val="10003"/>
                  </a:ext>
                </a:extLst>
              </a:tr>
              <a:tr h="310596">
                <a:tc>
                  <a:txBody>
                    <a:bodyPr/>
                    <a:lstStyle/>
                    <a:p>
                      <a:r>
                        <a:rPr lang="sk-SK" b="1" dirty="0"/>
                        <a:t>5.) </a:t>
                      </a:r>
                      <a:r>
                        <a:rPr lang="sk-SK" b="1" dirty="0" err="1"/>
                        <a:t>Proxy.Request</a:t>
                      </a:r>
                      <a:endParaRPr lang="sk-SK" b="1" dirty="0"/>
                    </a:p>
                  </a:txBody>
                  <a:tcPr/>
                </a:tc>
                <a:extLst>
                  <a:ext uri="{0D108BD9-81ED-4DB2-BD59-A6C34878D82A}">
                    <a16:rowId xmlns:a16="http://schemas.microsoft.com/office/drawing/2014/main" val="10004"/>
                  </a:ext>
                </a:extLst>
              </a:tr>
              <a:tr h="310596">
                <a:tc>
                  <a:txBody>
                    <a:bodyPr/>
                    <a:lstStyle/>
                    <a:p>
                      <a:r>
                        <a:rPr lang="sk-SK" b="1" dirty="0"/>
                        <a:t>6.) </a:t>
                      </a:r>
                      <a:r>
                        <a:rPr lang="sk-SK" b="1" dirty="0" err="1"/>
                        <a:t>Client</a:t>
                      </a:r>
                      <a:endParaRPr lang="sk-SK" b="1" dirty="0"/>
                    </a:p>
                  </a:txBody>
                  <a:tcPr/>
                </a:tc>
                <a:extLst>
                  <a:ext uri="{0D108BD9-81ED-4DB2-BD59-A6C34878D82A}">
                    <a16:rowId xmlns:a16="http://schemas.microsoft.com/office/drawing/2014/main" val="10005"/>
                  </a:ext>
                </a:extLst>
              </a:tr>
            </a:tbl>
          </a:graphicData>
        </a:graphic>
      </p:graphicFrame>
      <p:graphicFrame>
        <p:nvGraphicFramePr>
          <p:cNvPr id="5" name="Tabulka 8"/>
          <p:cNvGraphicFramePr>
            <a:graphicFrameLocks noGrp="1"/>
          </p:cNvGraphicFramePr>
          <p:nvPr>
            <p:extLst>
              <p:ext uri="{D42A27DB-BD31-4B8C-83A1-F6EECF244321}">
                <p14:modId xmlns:p14="http://schemas.microsoft.com/office/powerpoint/2010/main" val="629960848"/>
              </p:ext>
            </p:extLst>
          </p:nvPr>
        </p:nvGraphicFramePr>
        <p:xfrm>
          <a:off x="3348111" y="3341529"/>
          <a:ext cx="5430129" cy="2219960"/>
        </p:xfrm>
        <a:graphic>
          <a:graphicData uri="http://schemas.openxmlformats.org/drawingml/2006/table">
            <a:tbl>
              <a:tblPr firstRow="1" bandRow="1">
                <a:tableStyleId>{69CF1AB2-1976-4502-BF36-3FF5EA218861}</a:tableStyleId>
              </a:tblPr>
              <a:tblGrid>
                <a:gridCol w="5430129">
                  <a:extLst>
                    <a:ext uri="{9D8B030D-6E8A-4147-A177-3AD203B41FA5}">
                      <a16:colId xmlns:a16="http://schemas.microsoft.com/office/drawing/2014/main" val="20000"/>
                    </a:ext>
                  </a:extLst>
                </a:gridCol>
              </a:tblGrid>
              <a:tr h="347003">
                <a:tc>
                  <a:txBody>
                    <a:bodyPr/>
                    <a:lstStyle/>
                    <a:p>
                      <a:r>
                        <a:rPr lang="cs-CZ" b="0" dirty="0"/>
                        <a:t>a) </a:t>
                      </a:r>
                      <a:r>
                        <a:rPr lang="cs-CZ" b="0" dirty="0" err="1"/>
                        <a:t>Fronted</a:t>
                      </a:r>
                      <a:r>
                        <a:rPr lang="cs-CZ" b="0" baseline="0" dirty="0"/>
                        <a:t> ke konkrétní stránce</a:t>
                      </a:r>
                      <a:endParaRPr lang="sk-SK" b="0" dirty="0"/>
                    </a:p>
                  </a:txBody>
                  <a:tcPr/>
                </a:tc>
                <a:extLst>
                  <a:ext uri="{0D108BD9-81ED-4DB2-BD59-A6C34878D82A}">
                    <a16:rowId xmlns:a16="http://schemas.microsoft.com/office/drawing/2014/main" val="10000"/>
                  </a:ext>
                </a:extLst>
              </a:tr>
              <a:tr h="370840">
                <a:tc>
                  <a:txBody>
                    <a:bodyPr/>
                    <a:lstStyle/>
                    <a:p>
                      <a:r>
                        <a:rPr lang="cs-CZ" dirty="0"/>
                        <a:t>b) Návštěvník stránek</a:t>
                      </a:r>
                      <a:endParaRPr lang="sk-SK" dirty="0"/>
                    </a:p>
                  </a:txBody>
                  <a:tcPr/>
                </a:tc>
                <a:extLst>
                  <a:ext uri="{0D108BD9-81ED-4DB2-BD59-A6C34878D82A}">
                    <a16:rowId xmlns:a16="http://schemas.microsoft.com/office/drawing/2014/main" val="10001"/>
                  </a:ext>
                </a:extLst>
              </a:tr>
              <a:tr h="370840">
                <a:tc>
                  <a:txBody>
                    <a:bodyPr/>
                    <a:lstStyle/>
                    <a:p>
                      <a:r>
                        <a:rPr lang="cs-CZ" dirty="0"/>
                        <a:t>c)</a:t>
                      </a:r>
                      <a:r>
                        <a:rPr lang="cs-CZ" baseline="0" dirty="0"/>
                        <a:t> Vykoná nějakou akci před jejím předáním dále</a:t>
                      </a:r>
                      <a:endParaRPr lang="sk-SK" dirty="0"/>
                    </a:p>
                  </a:txBody>
                  <a:tcPr/>
                </a:tc>
                <a:extLst>
                  <a:ext uri="{0D108BD9-81ED-4DB2-BD59-A6C34878D82A}">
                    <a16:rowId xmlns:a16="http://schemas.microsoft.com/office/drawing/2014/main" val="10002"/>
                  </a:ext>
                </a:extLst>
              </a:tr>
              <a:tr h="370840">
                <a:tc>
                  <a:txBody>
                    <a:bodyPr/>
                    <a:lstStyle/>
                    <a:p>
                      <a:r>
                        <a:rPr lang="cs-CZ" dirty="0"/>
                        <a:t>d) Seznam</a:t>
                      </a:r>
                      <a:r>
                        <a:rPr lang="cs-CZ" baseline="0" dirty="0"/>
                        <a:t> akcí, které se dají udělat na stránce</a:t>
                      </a:r>
                      <a:endParaRPr lang="sk-SK" dirty="0"/>
                    </a:p>
                  </a:txBody>
                  <a:tcPr/>
                </a:tc>
                <a:extLst>
                  <a:ext uri="{0D108BD9-81ED-4DB2-BD59-A6C34878D82A}">
                    <a16:rowId xmlns:a16="http://schemas.microsoft.com/office/drawing/2014/main" val="10003"/>
                  </a:ext>
                </a:extLst>
              </a:tr>
              <a:tr h="370840">
                <a:tc>
                  <a:txBody>
                    <a:bodyPr/>
                    <a:lstStyle/>
                    <a:p>
                      <a:r>
                        <a:rPr lang="cs-CZ" dirty="0"/>
                        <a:t>e)</a:t>
                      </a:r>
                      <a:r>
                        <a:rPr lang="cs-CZ" baseline="0" dirty="0"/>
                        <a:t> Změna stránky</a:t>
                      </a:r>
                      <a:endParaRPr lang="sk-SK" dirty="0"/>
                    </a:p>
                  </a:txBody>
                  <a:tcPr/>
                </a:tc>
                <a:extLst>
                  <a:ext uri="{0D108BD9-81ED-4DB2-BD59-A6C34878D82A}">
                    <a16:rowId xmlns:a16="http://schemas.microsoft.com/office/drawing/2014/main" val="10004"/>
                  </a:ext>
                </a:extLst>
              </a:tr>
              <a:tr h="370840">
                <a:tc>
                  <a:txBody>
                    <a:bodyPr/>
                    <a:lstStyle/>
                    <a:p>
                      <a:r>
                        <a:rPr lang="cs-CZ" dirty="0"/>
                        <a:t>f)</a:t>
                      </a:r>
                      <a:r>
                        <a:rPr lang="cs-CZ" baseline="0" dirty="0"/>
                        <a:t> Konkrétní stránka patřící jedné osobě</a:t>
                      </a:r>
                      <a:endParaRPr lang="sk-SK" dirty="0"/>
                    </a:p>
                  </a:txBody>
                  <a:tcPr/>
                </a:tc>
                <a:extLst>
                  <a:ext uri="{0D108BD9-81ED-4DB2-BD59-A6C34878D82A}">
                    <a16:rowId xmlns:a16="http://schemas.microsoft.com/office/drawing/2014/main" val="10005"/>
                  </a:ext>
                </a:extLst>
              </a:tr>
            </a:tbl>
          </a:graphicData>
        </a:graphic>
      </p:graphicFrame>
      <p:graphicFrame>
        <p:nvGraphicFramePr>
          <p:cNvPr id="6" name="Tabulka 10"/>
          <p:cNvGraphicFramePr>
            <a:graphicFrameLocks noGrp="1"/>
          </p:cNvGraphicFramePr>
          <p:nvPr>
            <p:extLst>
              <p:ext uri="{D42A27DB-BD31-4B8C-83A1-F6EECF244321}">
                <p14:modId xmlns:p14="http://schemas.microsoft.com/office/powerpoint/2010/main" val="1467661430"/>
              </p:ext>
            </p:extLst>
          </p:nvPr>
        </p:nvGraphicFramePr>
        <p:xfrm>
          <a:off x="2747889" y="3341528"/>
          <a:ext cx="431409" cy="2257476"/>
        </p:xfrm>
        <a:graphic>
          <a:graphicData uri="http://schemas.openxmlformats.org/drawingml/2006/table">
            <a:tbl>
              <a:tblPr firstRow="1" bandRow="1">
                <a:tableStyleId>{69CF1AB2-1976-4502-BF36-3FF5EA218861}</a:tableStyleId>
              </a:tblPr>
              <a:tblGrid>
                <a:gridCol w="431409">
                  <a:extLst>
                    <a:ext uri="{9D8B030D-6E8A-4147-A177-3AD203B41FA5}">
                      <a16:colId xmlns:a16="http://schemas.microsoft.com/office/drawing/2014/main" val="20000"/>
                    </a:ext>
                  </a:extLst>
                </a:gridCol>
              </a:tblGrid>
              <a:tr h="376246">
                <a:tc>
                  <a:txBody>
                    <a:bodyPr/>
                    <a:lstStyle/>
                    <a:p>
                      <a:r>
                        <a:rPr lang="sk-SK" b="0" dirty="0"/>
                        <a:t>D</a:t>
                      </a:r>
                    </a:p>
                  </a:txBody>
                  <a:tcPr/>
                </a:tc>
                <a:extLst>
                  <a:ext uri="{0D108BD9-81ED-4DB2-BD59-A6C34878D82A}">
                    <a16:rowId xmlns:a16="http://schemas.microsoft.com/office/drawing/2014/main" val="10000"/>
                  </a:ext>
                </a:extLst>
              </a:tr>
              <a:tr h="376246">
                <a:tc>
                  <a:txBody>
                    <a:bodyPr/>
                    <a:lstStyle/>
                    <a:p>
                      <a:r>
                        <a:rPr lang="sk-SK" dirty="0"/>
                        <a:t>F</a:t>
                      </a:r>
                    </a:p>
                  </a:txBody>
                  <a:tcPr/>
                </a:tc>
                <a:extLst>
                  <a:ext uri="{0D108BD9-81ED-4DB2-BD59-A6C34878D82A}">
                    <a16:rowId xmlns:a16="http://schemas.microsoft.com/office/drawing/2014/main" val="10001"/>
                  </a:ext>
                </a:extLst>
              </a:tr>
              <a:tr h="376246">
                <a:tc>
                  <a:txBody>
                    <a:bodyPr/>
                    <a:lstStyle/>
                    <a:p>
                      <a:r>
                        <a:rPr lang="sk-SK" dirty="0"/>
                        <a:t>E</a:t>
                      </a:r>
                    </a:p>
                  </a:txBody>
                  <a:tcPr/>
                </a:tc>
                <a:extLst>
                  <a:ext uri="{0D108BD9-81ED-4DB2-BD59-A6C34878D82A}">
                    <a16:rowId xmlns:a16="http://schemas.microsoft.com/office/drawing/2014/main" val="10002"/>
                  </a:ext>
                </a:extLst>
              </a:tr>
              <a:tr h="376246">
                <a:tc>
                  <a:txBody>
                    <a:bodyPr/>
                    <a:lstStyle/>
                    <a:p>
                      <a:r>
                        <a:rPr lang="sk-SK" dirty="0"/>
                        <a:t>A</a:t>
                      </a:r>
                    </a:p>
                  </a:txBody>
                  <a:tcPr/>
                </a:tc>
                <a:extLst>
                  <a:ext uri="{0D108BD9-81ED-4DB2-BD59-A6C34878D82A}">
                    <a16:rowId xmlns:a16="http://schemas.microsoft.com/office/drawing/2014/main" val="10003"/>
                  </a:ext>
                </a:extLst>
              </a:tr>
              <a:tr h="376246">
                <a:tc>
                  <a:txBody>
                    <a:bodyPr/>
                    <a:lstStyle/>
                    <a:p>
                      <a:r>
                        <a:rPr lang="sk-SK" dirty="0"/>
                        <a:t>C</a:t>
                      </a:r>
                    </a:p>
                  </a:txBody>
                  <a:tcPr/>
                </a:tc>
                <a:extLst>
                  <a:ext uri="{0D108BD9-81ED-4DB2-BD59-A6C34878D82A}">
                    <a16:rowId xmlns:a16="http://schemas.microsoft.com/office/drawing/2014/main" val="10004"/>
                  </a:ext>
                </a:extLst>
              </a:tr>
              <a:tr h="376246">
                <a:tc>
                  <a:txBody>
                    <a:bodyPr/>
                    <a:lstStyle/>
                    <a:p>
                      <a:r>
                        <a:rPr lang="sk-SK" dirty="0"/>
                        <a:t>B</a:t>
                      </a:r>
                    </a:p>
                  </a:txBody>
                  <a:tcPr/>
                </a:tc>
                <a:extLst>
                  <a:ext uri="{0D108BD9-81ED-4DB2-BD59-A6C34878D82A}">
                    <a16:rowId xmlns:a16="http://schemas.microsoft.com/office/drawing/2014/main" val="10005"/>
                  </a:ext>
                </a:extLst>
              </a:tr>
            </a:tbl>
          </a:graphicData>
        </a:graphic>
      </p:graphicFrame>
      <p:pic>
        <p:nvPicPr>
          <p:cNvPr id="7" name="Obrázek 6"/>
          <p:cNvPicPr>
            <a:picLocks noChangeAspect="1"/>
          </p:cNvPicPr>
          <p:nvPr/>
        </p:nvPicPr>
        <p:blipFill>
          <a:blip r:embed="rId2"/>
          <a:stretch>
            <a:fillRect/>
          </a:stretch>
        </p:blipFill>
        <p:spPr>
          <a:xfrm>
            <a:off x="3886200" y="263526"/>
            <a:ext cx="4819650" cy="1790700"/>
          </a:xfrm>
          <a:prstGeom prst="rect">
            <a:avLst/>
          </a:prstGeom>
        </p:spPr>
      </p:pic>
    </p:spTree>
    <p:extLst>
      <p:ext uri="{BB962C8B-B14F-4D97-AF65-F5344CB8AC3E}">
        <p14:creationId xmlns:p14="http://schemas.microsoft.com/office/powerpoint/2010/main" val="385957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b="1" dirty="0" err="1"/>
              <a:t>Flyweight</a:t>
            </a:r>
            <a:endParaRPr lang="sk-SK" b="1" dirty="0"/>
          </a:p>
        </p:txBody>
      </p:sp>
      <p:sp>
        <p:nvSpPr>
          <p:cNvPr id="3" name="Zástupný symbol pro obsah 2"/>
          <p:cNvSpPr>
            <a:spLocks noGrp="1"/>
          </p:cNvSpPr>
          <p:nvPr>
            <p:ph idx="1"/>
          </p:nvPr>
        </p:nvSpPr>
        <p:spPr/>
        <p:txBody>
          <a:bodyPr/>
          <a:lstStyle/>
          <a:p>
            <a:r>
              <a:rPr lang="sk-SK" b="1" dirty="0"/>
              <a:t>Účel</a:t>
            </a:r>
          </a:p>
          <a:p>
            <a:pPr marL="0" indent="0">
              <a:buNone/>
            </a:pPr>
            <a:r>
              <a:rPr lang="cs-CZ" sz="1800" dirty="0"/>
              <a:t>efektivní</a:t>
            </a:r>
            <a:r>
              <a:rPr lang="cs-CZ" sz="1800"/>
              <a:t> způsob sdílení společné</a:t>
            </a:r>
            <a:endParaRPr lang="cs-CZ" sz="1800" dirty="0"/>
          </a:p>
          <a:p>
            <a:pPr marL="0" indent="0">
              <a:buNone/>
            </a:pPr>
            <a:r>
              <a:rPr lang="cs-CZ" sz="1800"/>
              <a:t>informace pro velké množství</a:t>
            </a:r>
            <a:endParaRPr lang="cs-CZ" sz="1800" dirty="0"/>
          </a:p>
          <a:p>
            <a:pPr marL="0" indent="0">
              <a:buNone/>
            </a:pPr>
            <a:r>
              <a:rPr lang="cs-CZ" sz="1800"/>
              <a:t>objektů</a:t>
            </a:r>
            <a:endParaRPr lang="cs-CZ" sz="1800" dirty="0"/>
          </a:p>
          <a:p>
            <a:pPr marL="0" indent="0">
              <a:buNone/>
            </a:pPr>
            <a:endParaRPr lang="cs-CZ" sz="1800" dirty="0"/>
          </a:p>
          <a:p>
            <a:pPr marL="0" indent="0">
              <a:buNone/>
            </a:pPr>
            <a:r>
              <a:rPr lang="cs-CZ" sz="1800"/>
              <a:t>rozděluje mezi vnitřním a vnějším stavem objektu:</a:t>
            </a:r>
            <a:endParaRPr lang="cs-CZ" sz="1800" dirty="0"/>
          </a:p>
          <a:p>
            <a:pPr marL="0" indent="0">
              <a:buNone/>
            </a:pPr>
            <a:r>
              <a:rPr lang="cs-CZ" sz="1800" dirty="0"/>
              <a:t>	</a:t>
            </a:r>
            <a:r>
              <a:rPr lang="cs-CZ" sz="1800"/>
              <a:t>vnitřní může být sdílen, minimalizuje nároky na paměť</a:t>
            </a:r>
            <a:endParaRPr lang="cs-CZ" sz="1800" dirty="0"/>
          </a:p>
          <a:p>
            <a:pPr marL="0" indent="0">
              <a:buNone/>
            </a:pPr>
            <a:r>
              <a:rPr lang="cs-CZ" sz="1800" dirty="0"/>
              <a:t>	</a:t>
            </a:r>
            <a:r>
              <a:rPr lang="cs-CZ" sz="1800"/>
              <a:t>vnější může být počítán za běhu</a:t>
            </a:r>
            <a:endParaRPr lang="cs-CZ" sz="1800" dirty="0"/>
          </a:p>
          <a:p>
            <a:pPr marL="0" indent="0">
              <a:buNone/>
            </a:pPr>
            <a:r>
              <a:rPr lang="cs-CZ" sz="1800"/>
              <a:t>úspora paměti</a:t>
            </a:r>
            <a:endParaRPr lang="sk-SK" sz="1800" dirty="0"/>
          </a:p>
        </p:txBody>
      </p:sp>
      <p:pic>
        <p:nvPicPr>
          <p:cNvPr id="4" name="Obrázek 3"/>
          <p:cNvPicPr>
            <a:picLocks noChangeAspect="1"/>
          </p:cNvPicPr>
          <p:nvPr/>
        </p:nvPicPr>
        <p:blipFill>
          <a:blip r:embed="rId2"/>
          <a:stretch>
            <a:fillRect/>
          </a:stretch>
        </p:blipFill>
        <p:spPr>
          <a:xfrm>
            <a:off x="3743325" y="1690689"/>
            <a:ext cx="4772025" cy="1485900"/>
          </a:xfrm>
          <a:prstGeom prst="rect">
            <a:avLst/>
          </a:prstGeom>
        </p:spPr>
      </p:pic>
      <p:pic>
        <p:nvPicPr>
          <p:cNvPr id="5" name="Obrázek 4"/>
          <p:cNvPicPr>
            <a:picLocks noChangeAspect="1"/>
          </p:cNvPicPr>
          <p:nvPr/>
        </p:nvPicPr>
        <p:blipFill>
          <a:blip r:embed="rId3"/>
          <a:stretch>
            <a:fillRect/>
          </a:stretch>
        </p:blipFill>
        <p:spPr>
          <a:xfrm>
            <a:off x="4048125" y="4873625"/>
            <a:ext cx="5095875" cy="590550"/>
          </a:xfrm>
          <a:prstGeom prst="rect">
            <a:avLst/>
          </a:prstGeom>
        </p:spPr>
      </p:pic>
    </p:spTree>
    <p:extLst>
      <p:ext uri="{BB962C8B-B14F-4D97-AF65-F5344CB8AC3E}">
        <p14:creationId xmlns:p14="http://schemas.microsoft.com/office/powerpoint/2010/main" val="7996697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b="1" dirty="0" err="1"/>
              <a:t>Flyweight</a:t>
            </a:r>
            <a:endParaRPr lang="sk-SK" b="1" dirty="0"/>
          </a:p>
        </p:txBody>
      </p:sp>
      <p:sp>
        <p:nvSpPr>
          <p:cNvPr id="3" name="Zástupný symbol pro obsah 2"/>
          <p:cNvSpPr>
            <a:spLocks noGrp="1"/>
          </p:cNvSpPr>
          <p:nvPr>
            <p:ph idx="1"/>
          </p:nvPr>
        </p:nvSpPr>
        <p:spPr/>
        <p:txBody>
          <a:bodyPr/>
          <a:lstStyle/>
          <a:p>
            <a:pPr marL="0" indent="0">
              <a:buNone/>
            </a:pPr>
            <a:r>
              <a:rPr lang="sk-SK" b="1" dirty="0" err="1"/>
              <a:t>Příklad</a:t>
            </a:r>
            <a:endParaRPr lang="sk-SK" b="1" dirty="0"/>
          </a:p>
          <a:p>
            <a:pPr marL="0" indent="0">
              <a:buNone/>
            </a:pPr>
            <a:r>
              <a:rPr lang="cs-CZ" sz="2000" dirty="0"/>
              <a:t>Fotogalerie. Fotografia se dají zobrazit v plné kvalitě samostatně nebo jako přehled skupiny se zmenšenými náhledy. Fotografie obsahují také informace o jejich zařazení do alb, které nejsou uživateli přímo přístupné.</a:t>
            </a:r>
            <a:endParaRPr lang="sk-SK" sz="2000" dirty="0"/>
          </a:p>
        </p:txBody>
      </p:sp>
      <p:graphicFrame>
        <p:nvGraphicFramePr>
          <p:cNvPr id="4" name="Tabulka 6"/>
          <p:cNvGraphicFramePr>
            <a:graphicFrameLocks noGrp="1"/>
          </p:cNvGraphicFramePr>
          <p:nvPr>
            <p:extLst>
              <p:ext uri="{D42A27DB-BD31-4B8C-83A1-F6EECF244321}">
                <p14:modId xmlns:p14="http://schemas.microsoft.com/office/powerpoint/2010/main" val="2725196371"/>
              </p:ext>
            </p:extLst>
          </p:nvPr>
        </p:nvGraphicFramePr>
        <p:xfrm>
          <a:off x="628650" y="3228883"/>
          <a:ext cx="2100482" cy="2623233"/>
        </p:xfrm>
        <a:graphic>
          <a:graphicData uri="http://schemas.openxmlformats.org/drawingml/2006/table">
            <a:tbl>
              <a:tblPr firstRow="1" bandRow="1">
                <a:tableStyleId>{69CF1AB2-1976-4502-BF36-3FF5EA218861}</a:tableStyleId>
              </a:tblPr>
              <a:tblGrid>
                <a:gridCol w="2100482">
                  <a:extLst>
                    <a:ext uri="{9D8B030D-6E8A-4147-A177-3AD203B41FA5}">
                      <a16:colId xmlns:a16="http://schemas.microsoft.com/office/drawing/2014/main" val="20000"/>
                    </a:ext>
                  </a:extLst>
                </a:gridCol>
              </a:tblGrid>
              <a:tr h="428673">
                <a:tc>
                  <a:txBody>
                    <a:bodyPr/>
                    <a:lstStyle/>
                    <a:p>
                      <a:r>
                        <a:rPr lang="sk-SK" b="1" dirty="0"/>
                        <a:t>1.)</a:t>
                      </a:r>
                      <a:r>
                        <a:rPr lang="sk-SK" b="1" baseline="0" dirty="0"/>
                        <a:t> </a:t>
                      </a:r>
                      <a:r>
                        <a:rPr lang="sk-SK" b="1" baseline="0" dirty="0" err="1"/>
                        <a:t>Client</a:t>
                      </a:r>
                      <a:endParaRPr lang="sk-SK" b="1" dirty="0"/>
                    </a:p>
                  </a:txBody>
                  <a:tcPr/>
                </a:tc>
                <a:extLst>
                  <a:ext uri="{0D108BD9-81ED-4DB2-BD59-A6C34878D82A}">
                    <a16:rowId xmlns:a16="http://schemas.microsoft.com/office/drawing/2014/main" val="10000"/>
                  </a:ext>
                </a:extLst>
              </a:tr>
              <a:tr h="310596">
                <a:tc>
                  <a:txBody>
                    <a:bodyPr/>
                    <a:lstStyle/>
                    <a:p>
                      <a:r>
                        <a:rPr lang="sk-SK" b="1" dirty="0"/>
                        <a:t>2.) </a:t>
                      </a:r>
                      <a:r>
                        <a:rPr lang="sk-SK" b="1" dirty="0" err="1"/>
                        <a:t>xFlyweight</a:t>
                      </a:r>
                      <a:endParaRPr lang="sk-SK" b="1" dirty="0"/>
                    </a:p>
                  </a:txBody>
                  <a:tcPr/>
                </a:tc>
                <a:extLst>
                  <a:ext uri="{0D108BD9-81ED-4DB2-BD59-A6C34878D82A}">
                    <a16:rowId xmlns:a16="http://schemas.microsoft.com/office/drawing/2014/main" val="10001"/>
                  </a:ext>
                </a:extLst>
              </a:tr>
              <a:tr h="310596">
                <a:tc>
                  <a:txBody>
                    <a:bodyPr/>
                    <a:lstStyle/>
                    <a:p>
                      <a:r>
                        <a:rPr lang="sk-SK" b="1" dirty="0"/>
                        <a:t>3.) </a:t>
                      </a:r>
                      <a:r>
                        <a:rPr lang="sk-SK" b="1" dirty="0" err="1"/>
                        <a:t>FlyweightFactory</a:t>
                      </a:r>
                      <a:endParaRPr lang="sk-SK" b="1" dirty="0"/>
                    </a:p>
                  </a:txBody>
                  <a:tcPr/>
                </a:tc>
                <a:extLst>
                  <a:ext uri="{0D108BD9-81ED-4DB2-BD59-A6C34878D82A}">
                    <a16:rowId xmlns:a16="http://schemas.microsoft.com/office/drawing/2014/main" val="10002"/>
                  </a:ext>
                </a:extLst>
              </a:tr>
              <a:tr h="310596">
                <a:tc>
                  <a:txBody>
                    <a:bodyPr/>
                    <a:lstStyle/>
                    <a:p>
                      <a:r>
                        <a:rPr lang="sk-SK" b="1" dirty="0"/>
                        <a:t>4.) </a:t>
                      </a:r>
                      <a:r>
                        <a:rPr lang="sk-SK" b="1" dirty="0" err="1"/>
                        <a:t>Flyweight</a:t>
                      </a:r>
                      <a:endParaRPr lang="sk-SK" b="1" dirty="0"/>
                    </a:p>
                  </a:txBody>
                  <a:tcPr/>
                </a:tc>
                <a:extLst>
                  <a:ext uri="{0D108BD9-81ED-4DB2-BD59-A6C34878D82A}">
                    <a16:rowId xmlns:a16="http://schemas.microsoft.com/office/drawing/2014/main" val="10003"/>
                  </a:ext>
                </a:extLst>
              </a:tr>
              <a:tr h="310596">
                <a:tc>
                  <a:txBody>
                    <a:bodyPr/>
                    <a:lstStyle/>
                    <a:p>
                      <a:r>
                        <a:rPr lang="sk-SK" b="1" dirty="0"/>
                        <a:t>5.) </a:t>
                      </a:r>
                      <a:r>
                        <a:rPr lang="sk-SK" b="1" dirty="0" err="1"/>
                        <a:t>intrinsicState</a:t>
                      </a:r>
                      <a:endParaRPr lang="sk-SK" b="1" dirty="0"/>
                    </a:p>
                  </a:txBody>
                  <a:tcPr/>
                </a:tc>
                <a:extLst>
                  <a:ext uri="{0D108BD9-81ED-4DB2-BD59-A6C34878D82A}">
                    <a16:rowId xmlns:a16="http://schemas.microsoft.com/office/drawing/2014/main" val="10004"/>
                  </a:ext>
                </a:extLst>
              </a:tr>
              <a:tr h="310596">
                <a:tc>
                  <a:txBody>
                    <a:bodyPr/>
                    <a:lstStyle/>
                    <a:p>
                      <a:r>
                        <a:rPr lang="sk-SK" b="1" dirty="0"/>
                        <a:t>6.) </a:t>
                      </a:r>
                      <a:r>
                        <a:rPr lang="sk-SK" b="1" dirty="0" err="1"/>
                        <a:t>extrinsicState</a:t>
                      </a:r>
                      <a:endParaRPr lang="sk-SK" b="1" dirty="0"/>
                    </a:p>
                  </a:txBody>
                  <a:tcPr/>
                </a:tc>
                <a:extLst>
                  <a:ext uri="{0D108BD9-81ED-4DB2-BD59-A6C34878D82A}">
                    <a16:rowId xmlns:a16="http://schemas.microsoft.com/office/drawing/2014/main" val="10005"/>
                  </a:ext>
                </a:extLst>
              </a:tr>
              <a:tr h="310596">
                <a:tc>
                  <a:txBody>
                    <a:bodyPr/>
                    <a:lstStyle/>
                    <a:p>
                      <a:r>
                        <a:rPr lang="sk-SK" b="1" dirty="0"/>
                        <a:t>7.)</a:t>
                      </a:r>
                      <a:r>
                        <a:rPr lang="sk-SK" b="1" baseline="0" dirty="0"/>
                        <a:t> </a:t>
                      </a:r>
                      <a:r>
                        <a:rPr lang="sk-SK" b="1" baseline="0" dirty="0" err="1"/>
                        <a:t>unSharedState</a:t>
                      </a:r>
                      <a:endParaRPr lang="sk-SK" b="1" dirty="0"/>
                    </a:p>
                  </a:txBody>
                  <a:tcPr/>
                </a:tc>
                <a:extLst>
                  <a:ext uri="{0D108BD9-81ED-4DB2-BD59-A6C34878D82A}">
                    <a16:rowId xmlns:a16="http://schemas.microsoft.com/office/drawing/2014/main" val="10006"/>
                  </a:ext>
                </a:extLst>
              </a:tr>
            </a:tbl>
          </a:graphicData>
        </a:graphic>
      </p:graphicFrame>
      <p:graphicFrame>
        <p:nvGraphicFramePr>
          <p:cNvPr id="5" name="Tabulka 8"/>
          <p:cNvGraphicFramePr>
            <a:graphicFrameLocks noGrp="1"/>
          </p:cNvGraphicFramePr>
          <p:nvPr>
            <p:extLst>
              <p:ext uri="{D42A27DB-BD31-4B8C-83A1-F6EECF244321}">
                <p14:modId xmlns:p14="http://schemas.microsoft.com/office/powerpoint/2010/main" val="3499322805"/>
              </p:ext>
            </p:extLst>
          </p:nvPr>
        </p:nvGraphicFramePr>
        <p:xfrm>
          <a:off x="3348111" y="3228882"/>
          <a:ext cx="5430129" cy="2590800"/>
        </p:xfrm>
        <a:graphic>
          <a:graphicData uri="http://schemas.openxmlformats.org/drawingml/2006/table">
            <a:tbl>
              <a:tblPr firstRow="1" bandRow="1">
                <a:tableStyleId>{69CF1AB2-1976-4502-BF36-3FF5EA218861}</a:tableStyleId>
              </a:tblPr>
              <a:tblGrid>
                <a:gridCol w="5430129">
                  <a:extLst>
                    <a:ext uri="{9D8B030D-6E8A-4147-A177-3AD203B41FA5}">
                      <a16:colId xmlns:a16="http://schemas.microsoft.com/office/drawing/2014/main" val="20000"/>
                    </a:ext>
                  </a:extLst>
                </a:gridCol>
              </a:tblGrid>
              <a:tr h="347003">
                <a:tc>
                  <a:txBody>
                    <a:bodyPr/>
                    <a:lstStyle/>
                    <a:p>
                      <a:r>
                        <a:rPr lang="cs-CZ" b="0" dirty="0"/>
                        <a:t>a) Informace</a:t>
                      </a:r>
                      <a:r>
                        <a:rPr lang="cs-CZ" b="0" baseline="0" dirty="0"/>
                        <a:t> o skupině</a:t>
                      </a:r>
                      <a:endParaRPr lang="sk-SK" b="0" dirty="0"/>
                    </a:p>
                  </a:txBody>
                  <a:tcPr/>
                </a:tc>
                <a:extLst>
                  <a:ext uri="{0D108BD9-81ED-4DB2-BD59-A6C34878D82A}">
                    <a16:rowId xmlns:a16="http://schemas.microsoft.com/office/drawing/2014/main" val="10000"/>
                  </a:ext>
                </a:extLst>
              </a:tr>
              <a:tr h="370840">
                <a:tc>
                  <a:txBody>
                    <a:bodyPr/>
                    <a:lstStyle/>
                    <a:p>
                      <a:r>
                        <a:rPr lang="cs-CZ" dirty="0"/>
                        <a:t>b) Registrace unikátních</a:t>
                      </a:r>
                      <a:r>
                        <a:rPr lang="cs-CZ" baseline="0" dirty="0"/>
                        <a:t> obrázků</a:t>
                      </a:r>
                      <a:endParaRPr lang="sk-SK" dirty="0"/>
                    </a:p>
                  </a:txBody>
                  <a:tcPr/>
                </a:tc>
                <a:extLst>
                  <a:ext uri="{0D108BD9-81ED-4DB2-BD59-A6C34878D82A}">
                    <a16:rowId xmlns:a16="http://schemas.microsoft.com/office/drawing/2014/main" val="10001"/>
                  </a:ext>
                </a:extLst>
              </a:tr>
              <a:tr h="370840">
                <a:tc>
                  <a:txBody>
                    <a:bodyPr/>
                    <a:lstStyle/>
                    <a:p>
                      <a:r>
                        <a:rPr lang="cs-CZ" dirty="0"/>
                        <a:t>c) Aplikace skupiny</a:t>
                      </a:r>
                      <a:r>
                        <a:rPr lang="cs-CZ" baseline="0" dirty="0"/>
                        <a:t> fotek</a:t>
                      </a:r>
                      <a:endParaRPr lang="sk-SK" dirty="0"/>
                    </a:p>
                  </a:txBody>
                  <a:tcPr/>
                </a:tc>
                <a:extLst>
                  <a:ext uri="{0D108BD9-81ED-4DB2-BD59-A6C34878D82A}">
                    <a16:rowId xmlns:a16="http://schemas.microsoft.com/office/drawing/2014/main" val="10002"/>
                  </a:ext>
                </a:extLst>
              </a:tr>
              <a:tr h="370840">
                <a:tc>
                  <a:txBody>
                    <a:bodyPr/>
                    <a:lstStyle/>
                    <a:p>
                      <a:r>
                        <a:rPr lang="cs-CZ" dirty="0"/>
                        <a:t>d) Náhled</a:t>
                      </a:r>
                      <a:endParaRPr lang="sk-SK" dirty="0"/>
                    </a:p>
                  </a:txBody>
                  <a:tcPr/>
                </a:tc>
                <a:extLst>
                  <a:ext uri="{0D108BD9-81ED-4DB2-BD59-A6C34878D82A}">
                    <a16:rowId xmlns:a16="http://schemas.microsoft.com/office/drawing/2014/main" val="10003"/>
                  </a:ext>
                </a:extLst>
              </a:tr>
              <a:tr h="370840">
                <a:tc>
                  <a:txBody>
                    <a:bodyPr/>
                    <a:lstStyle/>
                    <a:p>
                      <a:r>
                        <a:rPr lang="cs-CZ" dirty="0"/>
                        <a:t>e) Specifikace</a:t>
                      </a:r>
                      <a:r>
                        <a:rPr lang="cs-CZ" baseline="0" dirty="0"/>
                        <a:t> obrázku</a:t>
                      </a:r>
                      <a:endParaRPr lang="sk-SK" dirty="0"/>
                    </a:p>
                  </a:txBody>
                  <a:tcPr/>
                </a:tc>
                <a:extLst>
                  <a:ext uri="{0D108BD9-81ED-4DB2-BD59-A6C34878D82A}">
                    <a16:rowId xmlns:a16="http://schemas.microsoft.com/office/drawing/2014/main" val="10004"/>
                  </a:ext>
                </a:extLst>
              </a:tr>
              <a:tr h="370840">
                <a:tc>
                  <a:txBody>
                    <a:bodyPr/>
                    <a:lstStyle/>
                    <a:p>
                      <a:r>
                        <a:rPr lang="cs-CZ" dirty="0"/>
                        <a:t>f) Obrázek</a:t>
                      </a:r>
                      <a:r>
                        <a:rPr lang="cs-CZ" baseline="0" dirty="0"/>
                        <a:t> v plné kvalitě</a:t>
                      </a:r>
                      <a:endParaRPr lang="sk-SK" dirty="0"/>
                    </a:p>
                  </a:txBody>
                  <a:tcPr/>
                </a:tc>
                <a:extLst>
                  <a:ext uri="{0D108BD9-81ED-4DB2-BD59-A6C34878D82A}">
                    <a16:rowId xmlns:a16="http://schemas.microsoft.com/office/drawing/2014/main" val="10005"/>
                  </a:ext>
                </a:extLst>
              </a:tr>
              <a:tr h="370840">
                <a:tc>
                  <a:txBody>
                    <a:bodyPr/>
                    <a:lstStyle/>
                    <a:p>
                      <a:r>
                        <a:rPr lang="sk-SK" dirty="0"/>
                        <a:t>g)</a:t>
                      </a:r>
                      <a:r>
                        <a:rPr lang="sk-SK" baseline="0" dirty="0"/>
                        <a:t> </a:t>
                      </a:r>
                      <a:r>
                        <a:rPr lang="sk-SK" baseline="0" dirty="0" err="1"/>
                        <a:t>Tvůrce</a:t>
                      </a:r>
                      <a:r>
                        <a:rPr lang="sk-SK" baseline="0" dirty="0"/>
                        <a:t> a </a:t>
                      </a:r>
                      <a:r>
                        <a:rPr lang="sk-SK" baseline="0" dirty="0" err="1"/>
                        <a:t>vykreslovač</a:t>
                      </a:r>
                      <a:r>
                        <a:rPr lang="sk-SK" baseline="0" dirty="0"/>
                        <a:t> </a:t>
                      </a:r>
                      <a:r>
                        <a:rPr lang="sk-SK" baseline="0" dirty="0" err="1"/>
                        <a:t>náhledů</a:t>
                      </a:r>
                      <a:endParaRPr lang="sk-SK" dirty="0"/>
                    </a:p>
                  </a:txBody>
                  <a:tcPr/>
                </a:tc>
                <a:extLst>
                  <a:ext uri="{0D108BD9-81ED-4DB2-BD59-A6C34878D82A}">
                    <a16:rowId xmlns:a16="http://schemas.microsoft.com/office/drawing/2014/main" val="10006"/>
                  </a:ext>
                </a:extLst>
              </a:tr>
            </a:tbl>
          </a:graphicData>
        </a:graphic>
      </p:graphicFrame>
      <p:graphicFrame>
        <p:nvGraphicFramePr>
          <p:cNvPr id="6" name="Tabulka 10"/>
          <p:cNvGraphicFramePr>
            <a:graphicFrameLocks noGrp="1"/>
          </p:cNvGraphicFramePr>
          <p:nvPr>
            <p:extLst>
              <p:ext uri="{D42A27DB-BD31-4B8C-83A1-F6EECF244321}">
                <p14:modId xmlns:p14="http://schemas.microsoft.com/office/powerpoint/2010/main" val="808855503"/>
              </p:ext>
            </p:extLst>
          </p:nvPr>
        </p:nvGraphicFramePr>
        <p:xfrm>
          <a:off x="2747889" y="3228881"/>
          <a:ext cx="431409" cy="2679922"/>
        </p:xfrm>
        <a:graphic>
          <a:graphicData uri="http://schemas.openxmlformats.org/drawingml/2006/table">
            <a:tbl>
              <a:tblPr firstRow="1" bandRow="1">
                <a:tableStyleId>{69CF1AB2-1976-4502-BF36-3FF5EA218861}</a:tableStyleId>
              </a:tblPr>
              <a:tblGrid>
                <a:gridCol w="431409">
                  <a:extLst>
                    <a:ext uri="{9D8B030D-6E8A-4147-A177-3AD203B41FA5}">
                      <a16:colId xmlns:a16="http://schemas.microsoft.com/office/drawing/2014/main" val="20000"/>
                    </a:ext>
                  </a:extLst>
                </a:gridCol>
              </a:tblGrid>
              <a:tr h="403319">
                <a:tc>
                  <a:txBody>
                    <a:bodyPr/>
                    <a:lstStyle/>
                    <a:p>
                      <a:r>
                        <a:rPr lang="cs-CZ" b="0"/>
                        <a:t>C</a:t>
                      </a:r>
                      <a:endParaRPr lang="sk-SK" b="0" dirty="0"/>
                    </a:p>
                  </a:txBody>
                  <a:tcPr/>
                </a:tc>
                <a:extLst>
                  <a:ext uri="{0D108BD9-81ED-4DB2-BD59-A6C34878D82A}">
                    <a16:rowId xmlns:a16="http://schemas.microsoft.com/office/drawing/2014/main" val="10000"/>
                  </a:ext>
                </a:extLst>
              </a:tr>
              <a:tr h="395373">
                <a:tc>
                  <a:txBody>
                    <a:bodyPr/>
                    <a:lstStyle/>
                    <a:p>
                      <a:r>
                        <a:rPr lang="sk-SK" dirty="0"/>
                        <a:t>E</a:t>
                      </a:r>
                    </a:p>
                  </a:txBody>
                  <a:tcPr/>
                </a:tc>
                <a:extLst>
                  <a:ext uri="{0D108BD9-81ED-4DB2-BD59-A6C34878D82A}">
                    <a16:rowId xmlns:a16="http://schemas.microsoft.com/office/drawing/2014/main" val="10001"/>
                  </a:ext>
                </a:extLst>
              </a:tr>
              <a:tr h="376246">
                <a:tc>
                  <a:txBody>
                    <a:bodyPr/>
                    <a:lstStyle/>
                    <a:p>
                      <a:r>
                        <a:rPr lang="cs-CZ" dirty="0"/>
                        <a:t>B</a:t>
                      </a:r>
                      <a:endParaRPr lang="sk-SK" dirty="0"/>
                    </a:p>
                  </a:txBody>
                  <a:tcPr/>
                </a:tc>
                <a:extLst>
                  <a:ext uri="{0D108BD9-81ED-4DB2-BD59-A6C34878D82A}">
                    <a16:rowId xmlns:a16="http://schemas.microsoft.com/office/drawing/2014/main" val="10002"/>
                  </a:ext>
                </a:extLst>
              </a:tr>
              <a:tr h="376246">
                <a:tc>
                  <a:txBody>
                    <a:bodyPr/>
                    <a:lstStyle/>
                    <a:p>
                      <a:r>
                        <a:rPr lang="cs-CZ" dirty="0"/>
                        <a:t>G</a:t>
                      </a:r>
                      <a:endParaRPr lang="sk-SK" dirty="0"/>
                    </a:p>
                  </a:txBody>
                  <a:tcPr/>
                </a:tc>
                <a:extLst>
                  <a:ext uri="{0D108BD9-81ED-4DB2-BD59-A6C34878D82A}">
                    <a16:rowId xmlns:a16="http://schemas.microsoft.com/office/drawing/2014/main" val="10003"/>
                  </a:ext>
                </a:extLst>
              </a:tr>
              <a:tr h="376246">
                <a:tc>
                  <a:txBody>
                    <a:bodyPr/>
                    <a:lstStyle/>
                    <a:p>
                      <a:r>
                        <a:rPr lang="cs-CZ" dirty="0"/>
                        <a:t>D</a:t>
                      </a:r>
                      <a:endParaRPr lang="sk-SK" dirty="0"/>
                    </a:p>
                  </a:txBody>
                  <a:tcPr/>
                </a:tc>
                <a:extLst>
                  <a:ext uri="{0D108BD9-81ED-4DB2-BD59-A6C34878D82A}">
                    <a16:rowId xmlns:a16="http://schemas.microsoft.com/office/drawing/2014/main" val="10004"/>
                  </a:ext>
                </a:extLst>
              </a:tr>
              <a:tr h="376246">
                <a:tc>
                  <a:txBody>
                    <a:bodyPr/>
                    <a:lstStyle/>
                    <a:p>
                      <a:r>
                        <a:rPr lang="cs-CZ" dirty="0"/>
                        <a:t>F</a:t>
                      </a:r>
                      <a:endParaRPr lang="sk-SK" dirty="0"/>
                    </a:p>
                  </a:txBody>
                  <a:tcPr/>
                </a:tc>
                <a:extLst>
                  <a:ext uri="{0D108BD9-81ED-4DB2-BD59-A6C34878D82A}">
                    <a16:rowId xmlns:a16="http://schemas.microsoft.com/office/drawing/2014/main" val="10005"/>
                  </a:ext>
                </a:extLst>
              </a:tr>
              <a:tr h="376246">
                <a:tc>
                  <a:txBody>
                    <a:bodyPr/>
                    <a:lstStyle/>
                    <a:p>
                      <a:r>
                        <a:rPr lang="cs-CZ" dirty="0"/>
                        <a:t>A</a:t>
                      </a:r>
                      <a:endParaRPr lang="sk-SK" dirty="0"/>
                    </a:p>
                  </a:txBody>
                  <a:tcPr/>
                </a:tc>
                <a:extLst>
                  <a:ext uri="{0D108BD9-81ED-4DB2-BD59-A6C34878D82A}">
                    <a16:rowId xmlns:a16="http://schemas.microsoft.com/office/drawing/2014/main" val="10006"/>
                  </a:ext>
                </a:extLst>
              </a:tr>
            </a:tbl>
          </a:graphicData>
        </a:graphic>
      </p:graphicFrame>
      <p:pic>
        <p:nvPicPr>
          <p:cNvPr id="7" name="Obrázek 6"/>
          <p:cNvPicPr>
            <a:picLocks noChangeAspect="1"/>
          </p:cNvPicPr>
          <p:nvPr/>
        </p:nvPicPr>
        <p:blipFill>
          <a:blip r:embed="rId3"/>
          <a:stretch>
            <a:fillRect/>
          </a:stretch>
        </p:blipFill>
        <p:spPr>
          <a:xfrm>
            <a:off x="3089049" y="284956"/>
            <a:ext cx="5896202" cy="1835943"/>
          </a:xfrm>
          <a:prstGeom prst="rect">
            <a:avLst/>
          </a:prstGeom>
        </p:spPr>
      </p:pic>
    </p:spTree>
    <p:extLst>
      <p:ext uri="{BB962C8B-B14F-4D97-AF65-F5344CB8AC3E}">
        <p14:creationId xmlns:p14="http://schemas.microsoft.com/office/powerpoint/2010/main" val="420808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0D1FFBB-2ADA-4641-8520-E0AE907F0149}"/>
              </a:ext>
            </a:extLst>
          </p:cNvPr>
          <p:cNvSpPr>
            <a:spLocks noGrp="1"/>
          </p:cNvSpPr>
          <p:nvPr>
            <p:ph type="title"/>
          </p:nvPr>
        </p:nvSpPr>
        <p:spPr/>
        <p:txBody>
          <a:bodyPr/>
          <a:lstStyle/>
          <a:p>
            <a:r>
              <a:rPr lang="cs-CZ" b="1" dirty="0"/>
              <a:t>Návrhový vzor</a:t>
            </a:r>
            <a:endParaRPr lang="en-US" dirty="0"/>
          </a:p>
        </p:txBody>
      </p:sp>
      <p:sp>
        <p:nvSpPr>
          <p:cNvPr id="3" name="Zástupný symbol pro obsah 2">
            <a:extLst>
              <a:ext uri="{FF2B5EF4-FFF2-40B4-BE49-F238E27FC236}">
                <a16:creationId xmlns:a16="http://schemas.microsoft.com/office/drawing/2014/main" id="{3EB7164D-2DE8-4AEF-AA48-331CCDB84090}"/>
              </a:ext>
            </a:extLst>
          </p:cNvPr>
          <p:cNvSpPr>
            <a:spLocks noGrp="1"/>
          </p:cNvSpPr>
          <p:nvPr>
            <p:ph idx="1"/>
          </p:nvPr>
        </p:nvSpPr>
        <p:spPr/>
        <p:txBody>
          <a:bodyPr/>
          <a:lstStyle/>
          <a:p>
            <a:r>
              <a:rPr lang="cs-CZ" dirty="0"/>
              <a:t>Jméno</a:t>
            </a:r>
          </a:p>
          <a:p>
            <a:pPr lvl="1"/>
            <a:r>
              <a:rPr lang="cs-CZ" dirty="0"/>
              <a:t>Co nejvíce popisné, ale unikátní</a:t>
            </a:r>
          </a:p>
          <a:p>
            <a:r>
              <a:rPr lang="cs-CZ" dirty="0"/>
              <a:t>Úloha</a:t>
            </a:r>
          </a:p>
          <a:p>
            <a:pPr lvl="1"/>
            <a:r>
              <a:rPr lang="cs-CZ" dirty="0"/>
              <a:t>Kdy je vhodné vzor použít</a:t>
            </a:r>
          </a:p>
          <a:p>
            <a:r>
              <a:rPr lang="cs-CZ" dirty="0"/>
              <a:t>Řešení</a:t>
            </a:r>
          </a:p>
          <a:p>
            <a:pPr lvl="1"/>
            <a:r>
              <a:rPr lang="cs-CZ" dirty="0"/>
              <a:t>Popis obecného řešení dané úlohy</a:t>
            </a:r>
          </a:p>
          <a:p>
            <a:r>
              <a:rPr lang="cs-CZ" dirty="0"/>
              <a:t>Důsledky použití vzoru</a:t>
            </a:r>
          </a:p>
          <a:p>
            <a:pPr lvl="1"/>
            <a:r>
              <a:rPr lang="cs-CZ" dirty="0"/>
              <a:t>Dopady použití vzoru</a:t>
            </a:r>
          </a:p>
          <a:p>
            <a:pPr lvl="1"/>
            <a:r>
              <a:rPr lang="cs-CZ" dirty="0"/>
              <a:t>Pro a proti</a:t>
            </a:r>
          </a:p>
          <a:p>
            <a:pPr lvl="1"/>
            <a:endParaRPr lang="en-US" dirty="0"/>
          </a:p>
        </p:txBody>
      </p:sp>
    </p:spTree>
    <p:extLst>
      <p:ext uri="{BB962C8B-B14F-4D97-AF65-F5344CB8AC3E}">
        <p14:creationId xmlns:p14="http://schemas.microsoft.com/office/powerpoint/2010/main" val="44855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cs-CZ" b="1" dirty="0"/>
              <a:t>Vytvářecí vzory</a:t>
            </a:r>
          </a:p>
        </p:txBody>
      </p:sp>
      <p:sp>
        <p:nvSpPr>
          <p:cNvPr id="3" name="Content Placeholder 2"/>
          <p:cNvSpPr>
            <a:spLocks noGrp="1"/>
          </p:cNvSpPr>
          <p:nvPr>
            <p:ph idx="1"/>
          </p:nvPr>
        </p:nvSpPr>
        <p:spPr>
          <a:xfrm>
            <a:off x="628650" y="1600200"/>
            <a:ext cx="7886700" cy="4576763"/>
          </a:xfrm>
        </p:spPr>
        <p:txBody>
          <a:bodyPr>
            <a:normAutofit/>
          </a:bodyPr>
          <a:lstStyle/>
          <a:p>
            <a:pPr fontAlgn="ctr"/>
            <a:r>
              <a:rPr lang="cs-CZ" b="1" dirty="0"/>
              <a:t>Hlavní účely </a:t>
            </a:r>
          </a:p>
          <a:p>
            <a:pPr fontAlgn="ctr"/>
            <a:r>
              <a:rPr lang="cs-CZ" sz="1400" dirty="0"/>
              <a:t>Starají se o vytvoření objektu</a:t>
            </a:r>
          </a:p>
          <a:p>
            <a:pPr fontAlgn="ctr"/>
            <a:r>
              <a:rPr lang="cs-CZ" sz="1400" dirty="0"/>
              <a:t>Zajišťují inicializaci</a:t>
            </a:r>
          </a:p>
          <a:p>
            <a:pPr fontAlgn="ctr"/>
            <a:r>
              <a:rPr lang="cs-CZ" sz="1400" dirty="0"/>
              <a:t>Rozhodují, která implementace se použije</a:t>
            </a:r>
          </a:p>
          <a:p>
            <a:pPr fontAlgn="ctr"/>
            <a:endParaRPr lang="cs-CZ" sz="1400" dirty="0"/>
          </a:p>
          <a:p>
            <a:pPr marL="0" indent="0" fontAlgn="ctr">
              <a:buNone/>
            </a:pPr>
            <a:endParaRPr lang="cs-CZ" dirty="0"/>
          </a:p>
        </p:txBody>
      </p:sp>
    </p:spTree>
    <p:extLst>
      <p:ext uri="{BB962C8B-B14F-4D97-AF65-F5344CB8AC3E}">
        <p14:creationId xmlns:p14="http://schemas.microsoft.com/office/powerpoint/2010/main" val="4295799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b="1" dirty="0" err="1"/>
              <a:t>Factory</a:t>
            </a:r>
            <a:r>
              <a:rPr lang="cs-CZ" b="1" dirty="0"/>
              <a:t> </a:t>
            </a:r>
            <a:r>
              <a:rPr lang="cs-CZ" b="1" dirty="0" err="1"/>
              <a:t>method</a:t>
            </a:r>
            <a:endParaRPr lang="cs-CZ" b="1" dirty="0"/>
          </a:p>
        </p:txBody>
      </p:sp>
      <p:sp>
        <p:nvSpPr>
          <p:cNvPr id="3" name="Content Placeholder 2"/>
          <p:cNvSpPr>
            <a:spLocks noGrp="1"/>
          </p:cNvSpPr>
          <p:nvPr>
            <p:ph idx="1"/>
          </p:nvPr>
        </p:nvSpPr>
        <p:spPr>
          <a:xfrm>
            <a:off x="628650" y="1825625"/>
            <a:ext cx="4727121" cy="4351338"/>
          </a:xfrm>
        </p:spPr>
        <p:txBody>
          <a:bodyPr/>
          <a:lstStyle/>
          <a:p>
            <a:r>
              <a:rPr lang="cs-CZ" b="1" dirty="0"/>
              <a:t>Účel</a:t>
            </a:r>
            <a:endParaRPr lang="cs-CZ" dirty="0"/>
          </a:p>
          <a:p>
            <a:pPr fontAlgn="ctr"/>
            <a:r>
              <a:rPr lang="cs-CZ" sz="1400" dirty="0"/>
              <a:t>Rozhoduje, která třída se bude </a:t>
            </a:r>
            <a:r>
              <a:rPr lang="cs-CZ" sz="1400" dirty="0" err="1"/>
              <a:t>instanciovat</a:t>
            </a:r>
            <a:endParaRPr lang="cs-CZ" sz="1400" dirty="0"/>
          </a:p>
          <a:p>
            <a:pPr fontAlgn="ctr"/>
            <a:r>
              <a:rPr lang="cs-CZ" sz="1400" dirty="0"/>
              <a:t>Také se používá pokud je potřeba větší logika k vytvoření</a:t>
            </a:r>
          </a:p>
          <a:p>
            <a:pPr fontAlgn="ctr"/>
            <a:r>
              <a:rPr lang="cs-CZ" sz="1400" dirty="0"/>
              <a:t>Často je asynchronní</a:t>
            </a:r>
          </a:p>
          <a:p>
            <a:pPr marL="0" indent="0">
              <a:buNone/>
            </a:pPr>
            <a:endParaRPr lang="cs-CZ" dirty="0"/>
          </a:p>
        </p:txBody>
      </p:sp>
      <p:pic>
        <p:nvPicPr>
          <p:cNvPr id="4" name="Obrázek 3"/>
          <p:cNvPicPr>
            <a:picLocks noChangeAspect="1"/>
          </p:cNvPicPr>
          <p:nvPr/>
        </p:nvPicPr>
        <p:blipFill>
          <a:blip r:embed="rId3"/>
          <a:stretch>
            <a:fillRect/>
          </a:stretch>
        </p:blipFill>
        <p:spPr>
          <a:xfrm>
            <a:off x="5962650" y="365126"/>
            <a:ext cx="2552700" cy="2314575"/>
          </a:xfrm>
          <a:prstGeom prst="rect">
            <a:avLst/>
          </a:prstGeom>
        </p:spPr>
      </p:pic>
      <p:pic>
        <p:nvPicPr>
          <p:cNvPr id="7" name="Obrázek 6"/>
          <p:cNvPicPr>
            <a:picLocks noChangeAspect="1"/>
          </p:cNvPicPr>
          <p:nvPr/>
        </p:nvPicPr>
        <p:blipFill>
          <a:blip r:embed="rId4"/>
          <a:stretch>
            <a:fillRect/>
          </a:stretch>
        </p:blipFill>
        <p:spPr>
          <a:xfrm>
            <a:off x="628650" y="3641009"/>
            <a:ext cx="2466975" cy="219075"/>
          </a:xfrm>
          <a:prstGeom prst="rect">
            <a:avLst/>
          </a:prstGeom>
        </p:spPr>
      </p:pic>
    </p:spTree>
    <p:extLst>
      <p:ext uri="{BB962C8B-B14F-4D97-AF65-F5344CB8AC3E}">
        <p14:creationId xmlns:p14="http://schemas.microsoft.com/office/powerpoint/2010/main" val="11834733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t>
            </a:r>
            <a:r>
              <a:rPr lang="cs-CZ" b="1" dirty="0" err="1"/>
              <a:t>actory</a:t>
            </a:r>
            <a:endParaRPr lang="cs-CZ" b="1" dirty="0"/>
          </a:p>
        </p:txBody>
      </p:sp>
      <p:sp>
        <p:nvSpPr>
          <p:cNvPr id="3" name="Content Placeholder 2"/>
          <p:cNvSpPr>
            <a:spLocks noGrp="1"/>
          </p:cNvSpPr>
          <p:nvPr>
            <p:ph idx="1"/>
          </p:nvPr>
        </p:nvSpPr>
        <p:spPr>
          <a:xfrm>
            <a:off x="628650" y="1825625"/>
            <a:ext cx="4727121" cy="4351338"/>
          </a:xfrm>
        </p:spPr>
        <p:txBody>
          <a:bodyPr/>
          <a:lstStyle/>
          <a:p>
            <a:r>
              <a:rPr lang="cs-CZ" b="1" dirty="0"/>
              <a:t>Účel</a:t>
            </a:r>
            <a:endParaRPr lang="cs-CZ" dirty="0"/>
          </a:p>
          <a:p>
            <a:pPr fontAlgn="ctr"/>
            <a:endParaRPr lang="cs-CZ" sz="1400" dirty="0"/>
          </a:p>
          <a:p>
            <a:pPr marL="0" indent="0">
              <a:buNone/>
            </a:pPr>
            <a:endParaRPr lang="cs-CZ" dirty="0"/>
          </a:p>
        </p:txBody>
      </p:sp>
      <p:pic>
        <p:nvPicPr>
          <p:cNvPr id="5" name="Obrázek 4"/>
          <p:cNvPicPr>
            <a:picLocks noChangeAspect="1"/>
          </p:cNvPicPr>
          <p:nvPr/>
        </p:nvPicPr>
        <p:blipFill>
          <a:blip r:embed="rId3"/>
          <a:stretch>
            <a:fillRect/>
          </a:stretch>
        </p:blipFill>
        <p:spPr>
          <a:xfrm>
            <a:off x="4266519" y="365126"/>
            <a:ext cx="4791075" cy="3895725"/>
          </a:xfrm>
          <a:prstGeom prst="rect">
            <a:avLst/>
          </a:prstGeom>
        </p:spPr>
      </p:pic>
    </p:spTree>
    <p:extLst>
      <p:ext uri="{BB962C8B-B14F-4D97-AF65-F5344CB8AC3E}">
        <p14:creationId xmlns:p14="http://schemas.microsoft.com/office/powerpoint/2010/main" val="41421326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b="1" dirty="0" err="1"/>
              <a:t>Abstract</a:t>
            </a:r>
            <a:r>
              <a:rPr lang="cs-CZ" b="1" dirty="0"/>
              <a:t> </a:t>
            </a:r>
            <a:r>
              <a:rPr lang="cs-CZ" b="1" dirty="0" err="1"/>
              <a:t>factory</a:t>
            </a:r>
            <a:endParaRPr lang="cs-CZ" b="1" dirty="0"/>
          </a:p>
        </p:txBody>
      </p:sp>
      <p:sp>
        <p:nvSpPr>
          <p:cNvPr id="3" name="Content Placeholder 2"/>
          <p:cNvSpPr>
            <a:spLocks noGrp="1"/>
          </p:cNvSpPr>
          <p:nvPr>
            <p:ph idx="1"/>
          </p:nvPr>
        </p:nvSpPr>
        <p:spPr>
          <a:xfrm>
            <a:off x="628650" y="1825625"/>
            <a:ext cx="4727121" cy="4351338"/>
          </a:xfrm>
        </p:spPr>
        <p:txBody>
          <a:bodyPr/>
          <a:lstStyle/>
          <a:p>
            <a:r>
              <a:rPr lang="cs-CZ" b="1" dirty="0"/>
              <a:t>Účel</a:t>
            </a:r>
            <a:endParaRPr lang="cs-CZ" dirty="0"/>
          </a:p>
          <a:p>
            <a:pPr fontAlgn="ctr"/>
            <a:r>
              <a:rPr lang="cs-CZ" sz="1400" dirty="0"/>
              <a:t>„Je to </a:t>
            </a:r>
            <a:r>
              <a:rPr lang="cs-CZ" sz="1400" dirty="0" err="1"/>
              <a:t>factory</a:t>
            </a:r>
            <a:r>
              <a:rPr lang="cs-CZ" sz="1400" dirty="0"/>
              <a:t> </a:t>
            </a:r>
            <a:r>
              <a:rPr lang="cs-CZ" sz="1400" dirty="0" err="1"/>
              <a:t>method</a:t>
            </a:r>
            <a:r>
              <a:rPr lang="cs-CZ" sz="1400" dirty="0"/>
              <a:t> na steroidech“</a:t>
            </a:r>
          </a:p>
          <a:p>
            <a:pPr fontAlgn="ctr"/>
            <a:r>
              <a:rPr lang="cs-CZ" sz="1400" dirty="0"/>
              <a:t>Rozhoduje, která </a:t>
            </a:r>
            <a:r>
              <a:rPr lang="cs-CZ" sz="1400" dirty="0" err="1"/>
              <a:t>factory</a:t>
            </a:r>
            <a:r>
              <a:rPr lang="cs-CZ" sz="1400" dirty="0"/>
              <a:t> se bude </a:t>
            </a:r>
            <a:r>
              <a:rPr lang="cs-CZ" sz="1400" dirty="0" err="1"/>
              <a:t>instanciovat</a:t>
            </a:r>
            <a:endParaRPr lang="cs-CZ" sz="1400" dirty="0"/>
          </a:p>
          <a:p>
            <a:pPr fontAlgn="ctr"/>
            <a:endParaRPr lang="cs-CZ" sz="1400" dirty="0"/>
          </a:p>
          <a:p>
            <a:pPr marL="0" indent="0">
              <a:buNone/>
            </a:pPr>
            <a:endParaRPr lang="cs-CZ" dirty="0"/>
          </a:p>
        </p:txBody>
      </p:sp>
      <p:pic>
        <p:nvPicPr>
          <p:cNvPr id="5" name="Obrázek 4"/>
          <p:cNvPicPr>
            <a:picLocks noChangeAspect="1"/>
          </p:cNvPicPr>
          <p:nvPr/>
        </p:nvPicPr>
        <p:blipFill>
          <a:blip r:embed="rId3"/>
          <a:stretch>
            <a:fillRect/>
          </a:stretch>
        </p:blipFill>
        <p:spPr>
          <a:xfrm>
            <a:off x="4266519" y="365126"/>
            <a:ext cx="4791075" cy="3895725"/>
          </a:xfrm>
          <a:prstGeom prst="rect">
            <a:avLst/>
          </a:prstGeom>
        </p:spPr>
      </p:pic>
    </p:spTree>
    <p:extLst>
      <p:ext uri="{BB962C8B-B14F-4D97-AF65-F5344CB8AC3E}">
        <p14:creationId xmlns:p14="http://schemas.microsoft.com/office/powerpoint/2010/main" val="35619368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b="1" dirty="0"/>
              <a:t>Event aggregator / Messenger</a:t>
            </a:r>
            <a:endParaRPr lang="sk-SK" b="1" dirty="0"/>
          </a:p>
        </p:txBody>
      </p:sp>
      <p:sp>
        <p:nvSpPr>
          <p:cNvPr id="3" name="Content Placeholder 2"/>
          <p:cNvSpPr>
            <a:spLocks noGrp="1"/>
          </p:cNvSpPr>
          <p:nvPr>
            <p:ph idx="1"/>
          </p:nvPr>
        </p:nvSpPr>
        <p:spPr>
          <a:xfrm>
            <a:off x="628650" y="1825625"/>
            <a:ext cx="4727121" cy="4351338"/>
          </a:xfrm>
        </p:spPr>
        <p:txBody>
          <a:bodyPr/>
          <a:lstStyle/>
          <a:p>
            <a:r>
              <a:rPr lang="cs-CZ" b="1" dirty="0"/>
              <a:t>Účel</a:t>
            </a:r>
            <a:endParaRPr lang="cs-CZ" dirty="0"/>
          </a:p>
          <a:p>
            <a:pPr fontAlgn="ctr"/>
            <a:r>
              <a:rPr lang="en-US" sz="1400" dirty="0" err="1"/>
              <a:t>Předává</a:t>
            </a:r>
            <a:r>
              <a:rPr lang="en-US" sz="1400" dirty="0"/>
              <a:t> </a:t>
            </a:r>
            <a:r>
              <a:rPr lang="en-US" sz="1400" dirty="0" err="1"/>
              <a:t>informace</a:t>
            </a:r>
            <a:r>
              <a:rPr lang="en-US" sz="1400" dirty="0"/>
              <a:t> </a:t>
            </a:r>
            <a:r>
              <a:rPr lang="en-US" sz="1400" dirty="0" err="1"/>
              <a:t>ve</a:t>
            </a:r>
            <a:r>
              <a:rPr lang="en-US" sz="1400" dirty="0"/>
              <a:t> </a:t>
            </a:r>
            <a:r>
              <a:rPr lang="en-US" sz="1400" dirty="0" err="1"/>
              <a:t>složitém</a:t>
            </a:r>
            <a:r>
              <a:rPr lang="en-US" sz="1400" dirty="0"/>
              <a:t> </a:t>
            </a:r>
            <a:r>
              <a:rPr lang="en-US" sz="1400" dirty="0" err="1"/>
              <a:t>grafu</a:t>
            </a:r>
            <a:r>
              <a:rPr lang="en-US" sz="1400" dirty="0"/>
              <a:t> </a:t>
            </a:r>
            <a:r>
              <a:rPr lang="en-US" sz="1400" dirty="0" err="1"/>
              <a:t>objektů</a:t>
            </a:r>
            <a:endParaRPr lang="cs-CZ" sz="1000" dirty="0"/>
          </a:p>
          <a:p>
            <a:pPr fontAlgn="ctr"/>
            <a:endParaRPr lang="cs-CZ" sz="1400" dirty="0"/>
          </a:p>
          <a:p>
            <a:pPr marL="0" indent="0">
              <a:buNone/>
            </a:pPr>
            <a:endParaRPr lang="cs-CZ" dirty="0"/>
          </a:p>
        </p:txBody>
      </p:sp>
    </p:spTree>
    <p:extLst>
      <p:ext uri="{BB962C8B-B14F-4D97-AF65-F5344CB8AC3E}">
        <p14:creationId xmlns:p14="http://schemas.microsoft.com/office/powerpoint/2010/main" val="6351376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Obrázek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884" y="1738015"/>
            <a:ext cx="5384802" cy="3606488"/>
          </a:xfrm>
          <a:prstGeom prst="rect">
            <a:avLst/>
          </a:prstGeom>
        </p:spPr>
      </p:pic>
      <p:sp>
        <p:nvSpPr>
          <p:cNvPr id="2" name="Nadpis 1"/>
          <p:cNvSpPr>
            <a:spLocks noGrp="1"/>
          </p:cNvSpPr>
          <p:nvPr>
            <p:ph type="title"/>
          </p:nvPr>
        </p:nvSpPr>
        <p:spPr/>
        <p:txBody>
          <a:bodyPr/>
          <a:lstStyle/>
          <a:p>
            <a:r>
              <a:rPr lang="en-US" b="1" dirty="0"/>
              <a:t>Event aggregator / Messenger</a:t>
            </a:r>
            <a:endParaRPr lang="sk-SK" b="1" dirty="0"/>
          </a:p>
        </p:txBody>
      </p:sp>
      <p:sp>
        <p:nvSpPr>
          <p:cNvPr id="4" name="Obdélník 3"/>
          <p:cNvSpPr/>
          <p:nvPr/>
        </p:nvSpPr>
        <p:spPr>
          <a:xfrm>
            <a:off x="628649" y="1690689"/>
            <a:ext cx="2172607" cy="638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t>ObjectA</a:t>
            </a:r>
            <a:endParaRPr lang="cs-CZ" b="1" dirty="0"/>
          </a:p>
        </p:txBody>
      </p:sp>
      <p:sp>
        <p:nvSpPr>
          <p:cNvPr id="6" name="Obdélník 5"/>
          <p:cNvSpPr/>
          <p:nvPr/>
        </p:nvSpPr>
        <p:spPr>
          <a:xfrm>
            <a:off x="628649" y="4684145"/>
            <a:ext cx="2172607" cy="638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t>ObjectD</a:t>
            </a:r>
            <a:endParaRPr lang="cs-CZ" b="1" dirty="0"/>
          </a:p>
        </p:txBody>
      </p:sp>
      <p:sp>
        <p:nvSpPr>
          <p:cNvPr id="7" name="Obdélník 6"/>
          <p:cNvSpPr/>
          <p:nvPr/>
        </p:nvSpPr>
        <p:spPr>
          <a:xfrm>
            <a:off x="6342743" y="4684146"/>
            <a:ext cx="2172607" cy="638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t>ObjectC</a:t>
            </a:r>
            <a:endParaRPr lang="cs-CZ" b="1" dirty="0"/>
          </a:p>
        </p:txBody>
      </p:sp>
      <p:sp>
        <p:nvSpPr>
          <p:cNvPr id="8" name="Obdélník 7"/>
          <p:cNvSpPr/>
          <p:nvPr/>
        </p:nvSpPr>
        <p:spPr>
          <a:xfrm>
            <a:off x="6342743" y="1690689"/>
            <a:ext cx="2172607" cy="638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t>ObjectB</a:t>
            </a:r>
            <a:endParaRPr lang="cs-CZ" b="1" dirty="0"/>
          </a:p>
        </p:txBody>
      </p:sp>
      <p:cxnSp>
        <p:nvCxnSpPr>
          <p:cNvPr id="10" name="Přímá spojnice se šipkou 9"/>
          <p:cNvCxnSpPr/>
          <p:nvPr/>
        </p:nvCxnSpPr>
        <p:spPr>
          <a:xfrm flipH="1" flipV="1">
            <a:off x="2873828" y="1835832"/>
            <a:ext cx="339634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Přímá spojnice se šipkou 11"/>
          <p:cNvCxnSpPr/>
          <p:nvPr/>
        </p:nvCxnSpPr>
        <p:spPr>
          <a:xfrm>
            <a:off x="2873828" y="2148114"/>
            <a:ext cx="33963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Přímá spojnice se šipkou 14"/>
          <p:cNvCxnSpPr/>
          <p:nvPr/>
        </p:nvCxnSpPr>
        <p:spPr>
          <a:xfrm flipH="1" flipV="1">
            <a:off x="2801256" y="2398373"/>
            <a:ext cx="3541486" cy="2285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Přímá spojnice se šipkou 18"/>
          <p:cNvCxnSpPr/>
          <p:nvPr/>
        </p:nvCxnSpPr>
        <p:spPr>
          <a:xfrm>
            <a:off x="7808686" y="2398373"/>
            <a:ext cx="0" cy="2285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Přímá spojnice se šipkou 20"/>
          <p:cNvCxnSpPr/>
          <p:nvPr/>
        </p:nvCxnSpPr>
        <p:spPr>
          <a:xfrm flipV="1">
            <a:off x="7547429" y="2398373"/>
            <a:ext cx="0" cy="2285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Přímá spojnice se šipkou 22"/>
          <p:cNvCxnSpPr/>
          <p:nvPr/>
        </p:nvCxnSpPr>
        <p:spPr>
          <a:xfrm flipH="1">
            <a:off x="2873828" y="2398373"/>
            <a:ext cx="3396343" cy="2285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Přímá spojnice se šipkou 24"/>
          <p:cNvCxnSpPr/>
          <p:nvPr/>
        </p:nvCxnSpPr>
        <p:spPr>
          <a:xfrm flipV="1">
            <a:off x="1538514" y="2398373"/>
            <a:ext cx="0" cy="2285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Přímá spojnice se šipkou 26"/>
          <p:cNvCxnSpPr/>
          <p:nvPr/>
        </p:nvCxnSpPr>
        <p:spPr>
          <a:xfrm flipV="1">
            <a:off x="2873828" y="2474461"/>
            <a:ext cx="3468914" cy="2358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907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par>
                                <p:cTn id="46" presetID="10" presetClass="entr" presetSubtype="0"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b="1" dirty="0"/>
              <a:t>Event aggregator / Messenger</a:t>
            </a:r>
            <a:endParaRPr lang="sk-SK" b="1" dirty="0"/>
          </a:p>
        </p:txBody>
      </p:sp>
      <p:sp>
        <p:nvSpPr>
          <p:cNvPr id="4" name="Obdélník 3"/>
          <p:cNvSpPr/>
          <p:nvPr/>
        </p:nvSpPr>
        <p:spPr>
          <a:xfrm>
            <a:off x="628649" y="1690689"/>
            <a:ext cx="2172607" cy="638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t>ObjectA</a:t>
            </a:r>
            <a:endParaRPr lang="cs-CZ" b="1" dirty="0"/>
          </a:p>
        </p:txBody>
      </p:sp>
      <p:sp>
        <p:nvSpPr>
          <p:cNvPr id="6" name="Obdélník 5"/>
          <p:cNvSpPr/>
          <p:nvPr/>
        </p:nvSpPr>
        <p:spPr>
          <a:xfrm>
            <a:off x="628649" y="4684145"/>
            <a:ext cx="2172607" cy="638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t>ObjectD</a:t>
            </a:r>
            <a:endParaRPr lang="cs-CZ" b="1" dirty="0"/>
          </a:p>
        </p:txBody>
      </p:sp>
      <p:sp>
        <p:nvSpPr>
          <p:cNvPr id="7" name="Obdélník 6"/>
          <p:cNvSpPr/>
          <p:nvPr/>
        </p:nvSpPr>
        <p:spPr>
          <a:xfrm>
            <a:off x="6342743" y="4684146"/>
            <a:ext cx="2172607" cy="638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t>ObjectC</a:t>
            </a:r>
            <a:endParaRPr lang="cs-CZ" b="1" dirty="0"/>
          </a:p>
        </p:txBody>
      </p:sp>
      <p:sp>
        <p:nvSpPr>
          <p:cNvPr id="8" name="Obdélník 7"/>
          <p:cNvSpPr/>
          <p:nvPr/>
        </p:nvSpPr>
        <p:spPr>
          <a:xfrm>
            <a:off x="6342743" y="1690689"/>
            <a:ext cx="2172607" cy="638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t>ObjectB</a:t>
            </a:r>
            <a:endParaRPr lang="cs-CZ" b="1" dirty="0"/>
          </a:p>
        </p:txBody>
      </p:sp>
    </p:spTree>
    <p:extLst>
      <p:ext uri="{BB962C8B-B14F-4D97-AF65-F5344CB8AC3E}">
        <p14:creationId xmlns:p14="http://schemas.microsoft.com/office/powerpoint/2010/main" val="18612572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délník 16"/>
          <p:cNvSpPr/>
          <p:nvPr/>
        </p:nvSpPr>
        <p:spPr>
          <a:xfrm>
            <a:off x="3521981" y="3221944"/>
            <a:ext cx="2172607" cy="638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Messenger</a:t>
            </a:r>
            <a:endParaRPr lang="cs-CZ" b="1" dirty="0"/>
          </a:p>
        </p:txBody>
      </p:sp>
      <p:sp>
        <p:nvSpPr>
          <p:cNvPr id="6" name="Obdélník 5"/>
          <p:cNvSpPr/>
          <p:nvPr/>
        </p:nvSpPr>
        <p:spPr>
          <a:xfrm>
            <a:off x="628649" y="4684145"/>
            <a:ext cx="2172607" cy="638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t>ObjectD</a:t>
            </a:r>
            <a:endParaRPr lang="cs-CZ" b="1" dirty="0"/>
          </a:p>
        </p:txBody>
      </p:sp>
      <p:sp>
        <p:nvSpPr>
          <p:cNvPr id="29" name="Obdélník 28"/>
          <p:cNvSpPr/>
          <p:nvPr/>
        </p:nvSpPr>
        <p:spPr>
          <a:xfrm>
            <a:off x="4533445" y="2975368"/>
            <a:ext cx="1161143" cy="37726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Message</a:t>
            </a:r>
            <a:endParaRPr lang="cs-CZ" b="1" dirty="0"/>
          </a:p>
        </p:txBody>
      </p:sp>
      <p:sp>
        <p:nvSpPr>
          <p:cNvPr id="2" name="Nadpis 1"/>
          <p:cNvSpPr>
            <a:spLocks noGrp="1"/>
          </p:cNvSpPr>
          <p:nvPr>
            <p:ph type="title"/>
          </p:nvPr>
        </p:nvSpPr>
        <p:spPr/>
        <p:txBody>
          <a:bodyPr/>
          <a:lstStyle/>
          <a:p>
            <a:r>
              <a:rPr lang="en-US" b="1" dirty="0"/>
              <a:t>Event aggregator / Messenger</a:t>
            </a:r>
            <a:endParaRPr lang="cs-CZ" b="1" dirty="0"/>
          </a:p>
        </p:txBody>
      </p:sp>
      <p:sp>
        <p:nvSpPr>
          <p:cNvPr id="4" name="Obdélník 3"/>
          <p:cNvSpPr/>
          <p:nvPr/>
        </p:nvSpPr>
        <p:spPr>
          <a:xfrm>
            <a:off x="628649" y="1690689"/>
            <a:ext cx="2172607" cy="638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t>ObjectA</a:t>
            </a:r>
            <a:endParaRPr lang="cs-CZ" b="1" dirty="0"/>
          </a:p>
        </p:txBody>
      </p:sp>
      <p:sp>
        <p:nvSpPr>
          <p:cNvPr id="7" name="Obdélník 6"/>
          <p:cNvSpPr/>
          <p:nvPr/>
        </p:nvSpPr>
        <p:spPr>
          <a:xfrm>
            <a:off x="6342743" y="4684146"/>
            <a:ext cx="2172607" cy="638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t>ObjectC</a:t>
            </a:r>
            <a:endParaRPr lang="cs-CZ" b="1" dirty="0"/>
          </a:p>
        </p:txBody>
      </p:sp>
      <p:sp>
        <p:nvSpPr>
          <p:cNvPr id="8" name="Obdélník 7"/>
          <p:cNvSpPr/>
          <p:nvPr/>
        </p:nvSpPr>
        <p:spPr>
          <a:xfrm>
            <a:off x="6342743" y="1690689"/>
            <a:ext cx="2172607" cy="638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t>ObjectB</a:t>
            </a:r>
            <a:endParaRPr lang="cs-CZ" b="1" dirty="0"/>
          </a:p>
        </p:txBody>
      </p:sp>
      <p:cxnSp>
        <p:nvCxnSpPr>
          <p:cNvPr id="5" name="Přímá spojnice se šipkou 4"/>
          <p:cNvCxnSpPr/>
          <p:nvPr/>
        </p:nvCxnSpPr>
        <p:spPr>
          <a:xfrm>
            <a:off x="2801256" y="2329318"/>
            <a:ext cx="892626" cy="892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Přímá spojnice se šipkou 10"/>
          <p:cNvCxnSpPr/>
          <p:nvPr/>
        </p:nvCxnSpPr>
        <p:spPr>
          <a:xfrm flipH="1">
            <a:off x="5450117" y="2329318"/>
            <a:ext cx="892626" cy="892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Přímá spojnice se šipkou 13"/>
          <p:cNvCxnSpPr/>
          <p:nvPr/>
        </p:nvCxnSpPr>
        <p:spPr>
          <a:xfrm flipH="1" flipV="1">
            <a:off x="5519171" y="3860573"/>
            <a:ext cx="823572" cy="823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Přímá spojnice se šipkou 17"/>
          <p:cNvCxnSpPr/>
          <p:nvPr/>
        </p:nvCxnSpPr>
        <p:spPr>
          <a:xfrm flipV="1">
            <a:off x="2801256" y="3860573"/>
            <a:ext cx="823572" cy="823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bdélník 23"/>
          <p:cNvSpPr/>
          <p:nvPr/>
        </p:nvSpPr>
        <p:spPr>
          <a:xfrm>
            <a:off x="7354207" y="2140688"/>
            <a:ext cx="1161143" cy="37726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Message</a:t>
            </a:r>
            <a:endParaRPr lang="cs-CZ" b="1" dirty="0"/>
          </a:p>
        </p:txBody>
      </p:sp>
      <p:pic>
        <p:nvPicPr>
          <p:cNvPr id="3" name="Obrázek 2"/>
          <p:cNvPicPr>
            <a:picLocks noChangeAspect="1"/>
          </p:cNvPicPr>
          <p:nvPr/>
        </p:nvPicPr>
        <p:blipFill>
          <a:blip r:embed="rId3"/>
          <a:stretch>
            <a:fillRect/>
          </a:stretch>
        </p:blipFill>
        <p:spPr>
          <a:xfrm>
            <a:off x="4749912" y="1441127"/>
            <a:ext cx="4263459" cy="191616"/>
          </a:xfrm>
          <a:prstGeom prst="rect">
            <a:avLst/>
          </a:prstGeom>
        </p:spPr>
      </p:pic>
      <p:pic>
        <p:nvPicPr>
          <p:cNvPr id="9" name="Obrázek 8"/>
          <p:cNvPicPr>
            <a:picLocks noChangeAspect="1"/>
          </p:cNvPicPr>
          <p:nvPr/>
        </p:nvPicPr>
        <p:blipFill>
          <a:blip r:embed="rId4"/>
          <a:stretch>
            <a:fillRect/>
          </a:stretch>
        </p:blipFill>
        <p:spPr>
          <a:xfrm>
            <a:off x="1609959" y="5388142"/>
            <a:ext cx="6905391" cy="210450"/>
          </a:xfrm>
          <a:prstGeom prst="rect">
            <a:avLst/>
          </a:prstGeom>
        </p:spPr>
      </p:pic>
    </p:spTree>
    <p:extLst>
      <p:ext uri="{BB962C8B-B14F-4D97-AF65-F5344CB8AC3E}">
        <p14:creationId xmlns:p14="http://schemas.microsoft.com/office/powerpoint/2010/main" val="1297415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1"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2" nodeType="clickEffect">
                                  <p:stCondLst>
                                    <p:cond delay="0"/>
                                  </p:stCondLst>
                                  <p:childTnLst>
                                    <p:animMotion origin="layout" path="M 1.66667E-6 -3.33333E-6 L -0.30903 0.12014 " pathEditMode="relative" rAng="0" ptsTypes="AA">
                                      <p:cBhvr>
                                        <p:cTn id="38" dur="2000" fill="hold"/>
                                        <p:tgtEl>
                                          <p:spTgt spid="24"/>
                                        </p:tgtEl>
                                        <p:attrNameLst>
                                          <p:attrName>ppt_x</p:attrName>
                                          <p:attrName>ppt_y</p:attrName>
                                        </p:attrNameLst>
                                      </p:cBhvr>
                                      <p:rCtr x="-15451" y="5995"/>
                                    </p:animMotion>
                                  </p:childTnLst>
                                </p:cTn>
                              </p:par>
                            </p:childTnLst>
                          </p:cTn>
                        </p:par>
                        <p:par>
                          <p:cTn id="39" fill="hold">
                            <p:stCondLst>
                              <p:cond delay="2000"/>
                            </p:stCondLst>
                            <p:childTnLst>
                              <p:par>
                                <p:cTn id="40" presetID="10" presetClass="entr" presetSubtype="0" fill="hold" grpId="1"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0" nodeType="clickEffect">
                                  <p:stCondLst>
                                    <p:cond delay="0"/>
                                  </p:stCondLst>
                                  <p:childTnLst>
                                    <p:animMotion origin="layout" path="M -0.30903 0.12014 L -0.10417 0.34352 " pathEditMode="relative" rAng="0" ptsTypes="AA">
                                      <p:cBhvr>
                                        <p:cTn id="46" dur="2000" fill="hold"/>
                                        <p:tgtEl>
                                          <p:spTgt spid="24"/>
                                        </p:tgtEl>
                                        <p:attrNameLst>
                                          <p:attrName>ppt_x</p:attrName>
                                          <p:attrName>ppt_y</p:attrName>
                                        </p:attrNameLst>
                                      </p:cBhvr>
                                      <p:rCtr x="10243" y="11111"/>
                                    </p:animMotion>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0" nodeType="clickEffect">
                                  <p:stCondLst>
                                    <p:cond delay="0"/>
                                  </p:stCondLst>
                                  <p:childTnLst>
                                    <p:animMotion origin="layout" path="M -1.38889E-6 -2.59259E-6 L -0.31632 0.21482 " pathEditMode="relative" rAng="0" ptsTypes="AA">
                                      <p:cBhvr>
                                        <p:cTn id="50" dur="2000" fill="hold"/>
                                        <p:tgtEl>
                                          <p:spTgt spid="29"/>
                                        </p:tgtEl>
                                        <p:attrNameLst>
                                          <p:attrName>ppt_x</p:attrName>
                                          <p:attrName>ppt_y</p:attrName>
                                        </p:attrNameLst>
                                      </p:cBhvr>
                                      <p:rCtr x="-15816" y="107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9" grpId="0" animBg="1"/>
      <p:bldP spid="29" grpId="1" animBg="1"/>
      <p:bldP spid="24" grpId="0" animBg="1"/>
      <p:bldP spid="24" grpId="1" animBg="1"/>
      <p:bldP spid="24" grpId="2"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b="1" dirty="0" err="1"/>
              <a:t>Fluent</a:t>
            </a:r>
            <a:r>
              <a:rPr lang="cs-CZ" b="1" dirty="0"/>
              <a:t> API</a:t>
            </a:r>
          </a:p>
        </p:txBody>
      </p:sp>
      <p:sp>
        <p:nvSpPr>
          <p:cNvPr id="3" name="Content Placeholder 2"/>
          <p:cNvSpPr>
            <a:spLocks noGrp="1"/>
          </p:cNvSpPr>
          <p:nvPr>
            <p:ph idx="1"/>
          </p:nvPr>
        </p:nvSpPr>
        <p:spPr>
          <a:xfrm>
            <a:off x="628650" y="1825625"/>
            <a:ext cx="4727121" cy="4351338"/>
          </a:xfrm>
        </p:spPr>
        <p:txBody>
          <a:bodyPr/>
          <a:lstStyle/>
          <a:p>
            <a:r>
              <a:rPr lang="cs-CZ" sz="2000" b="1" dirty="0"/>
              <a:t>Účel</a:t>
            </a:r>
            <a:endParaRPr lang="cs-CZ" sz="2000" dirty="0"/>
          </a:p>
          <a:p>
            <a:pPr fontAlgn="ctr"/>
            <a:r>
              <a:rPr lang="cs-CZ" sz="1400" dirty="0"/>
              <a:t>Zvýšit čitelnost kódu</a:t>
            </a:r>
          </a:p>
          <a:p>
            <a:pPr lvl="1" fontAlgn="ctr"/>
            <a:r>
              <a:rPr lang="cs-CZ" sz="1200" b="1" dirty="0"/>
              <a:t>Bohužel ne vždy</a:t>
            </a:r>
          </a:p>
          <a:p>
            <a:pPr fontAlgn="ctr"/>
            <a:endParaRPr lang="cs-CZ" sz="1400" dirty="0"/>
          </a:p>
          <a:p>
            <a:pPr marL="0" indent="0">
              <a:buNone/>
            </a:pPr>
            <a:endParaRPr lang="cs-CZ" dirty="0"/>
          </a:p>
        </p:txBody>
      </p:sp>
      <p:pic>
        <p:nvPicPr>
          <p:cNvPr id="6" name="Obrázek 5"/>
          <p:cNvPicPr>
            <a:picLocks noChangeAspect="1"/>
          </p:cNvPicPr>
          <p:nvPr/>
        </p:nvPicPr>
        <p:blipFill>
          <a:blip r:embed="rId3"/>
          <a:stretch>
            <a:fillRect/>
          </a:stretch>
        </p:blipFill>
        <p:spPr>
          <a:xfrm>
            <a:off x="176212" y="3051422"/>
            <a:ext cx="8791575" cy="400050"/>
          </a:xfrm>
          <a:prstGeom prst="rect">
            <a:avLst/>
          </a:prstGeom>
        </p:spPr>
      </p:pic>
      <p:pic>
        <p:nvPicPr>
          <p:cNvPr id="5" name="Obrázek 4"/>
          <p:cNvPicPr>
            <a:picLocks noChangeAspect="1"/>
          </p:cNvPicPr>
          <p:nvPr/>
        </p:nvPicPr>
        <p:blipFill>
          <a:blip r:embed="rId4"/>
          <a:stretch>
            <a:fillRect/>
          </a:stretch>
        </p:blipFill>
        <p:spPr>
          <a:xfrm>
            <a:off x="176212" y="5244207"/>
            <a:ext cx="7200900" cy="400050"/>
          </a:xfrm>
          <a:prstGeom prst="rect">
            <a:avLst/>
          </a:prstGeom>
        </p:spPr>
      </p:pic>
      <p:pic>
        <p:nvPicPr>
          <p:cNvPr id="7" name="Obrázek 6"/>
          <p:cNvPicPr>
            <a:picLocks noChangeAspect="1"/>
          </p:cNvPicPr>
          <p:nvPr/>
        </p:nvPicPr>
        <p:blipFill>
          <a:blip r:embed="rId5"/>
          <a:stretch>
            <a:fillRect/>
          </a:stretch>
        </p:blipFill>
        <p:spPr>
          <a:xfrm>
            <a:off x="176212" y="3647752"/>
            <a:ext cx="6162675" cy="1400175"/>
          </a:xfrm>
          <a:prstGeom prst="rect">
            <a:avLst/>
          </a:prstGeom>
        </p:spPr>
      </p:pic>
      <p:pic>
        <p:nvPicPr>
          <p:cNvPr id="8" name="Obrázek 7"/>
          <p:cNvPicPr>
            <a:picLocks noChangeAspect="1"/>
          </p:cNvPicPr>
          <p:nvPr/>
        </p:nvPicPr>
        <p:blipFill>
          <a:blip r:embed="rId6"/>
          <a:stretch>
            <a:fillRect/>
          </a:stretch>
        </p:blipFill>
        <p:spPr>
          <a:xfrm>
            <a:off x="5172075" y="1825625"/>
            <a:ext cx="3343275" cy="657225"/>
          </a:xfrm>
          <a:prstGeom prst="rect">
            <a:avLst/>
          </a:prstGeom>
        </p:spPr>
      </p:pic>
    </p:spTree>
    <p:extLst>
      <p:ext uri="{BB962C8B-B14F-4D97-AF65-F5344CB8AC3E}">
        <p14:creationId xmlns:p14="http://schemas.microsoft.com/office/powerpoint/2010/main" val="216259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b="1" dirty="0" err="1"/>
              <a:t>Enterprise</a:t>
            </a:r>
            <a:r>
              <a:rPr lang="cs-CZ" b="1" dirty="0"/>
              <a:t> vzory</a:t>
            </a:r>
          </a:p>
        </p:txBody>
      </p:sp>
      <p:pic>
        <p:nvPicPr>
          <p:cNvPr id="3" name="Obrázek 2"/>
          <p:cNvPicPr>
            <a:picLocks noChangeAspect="1"/>
          </p:cNvPicPr>
          <p:nvPr/>
        </p:nvPicPr>
        <p:blipFill>
          <a:blip r:embed="rId3"/>
          <a:stretch>
            <a:fillRect/>
          </a:stretch>
        </p:blipFill>
        <p:spPr>
          <a:xfrm>
            <a:off x="4794058" y="365126"/>
            <a:ext cx="4349942" cy="5613531"/>
          </a:xfrm>
          <a:prstGeom prst="rect">
            <a:avLst/>
          </a:prstGeom>
        </p:spPr>
      </p:pic>
      <p:pic>
        <p:nvPicPr>
          <p:cNvPr id="4" name="Obrázek 3"/>
          <p:cNvPicPr>
            <a:picLocks noChangeAspect="1"/>
          </p:cNvPicPr>
          <p:nvPr/>
        </p:nvPicPr>
        <p:blipFill>
          <a:blip r:embed="rId4"/>
          <a:stretch>
            <a:fillRect/>
          </a:stretch>
        </p:blipFill>
        <p:spPr>
          <a:xfrm>
            <a:off x="628650" y="2565532"/>
            <a:ext cx="3378029" cy="3413125"/>
          </a:xfrm>
          <a:prstGeom prst="rect">
            <a:avLst/>
          </a:prstGeom>
        </p:spPr>
      </p:pic>
    </p:spTree>
    <p:extLst>
      <p:ext uri="{BB962C8B-B14F-4D97-AF65-F5344CB8AC3E}">
        <p14:creationId xmlns:p14="http://schemas.microsoft.com/office/powerpoint/2010/main" val="1941337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ADB945F-96E0-49E3-AF3A-3781C4FAEBEC}"/>
              </a:ext>
            </a:extLst>
          </p:cNvPr>
          <p:cNvSpPr>
            <a:spLocks noGrp="1"/>
          </p:cNvSpPr>
          <p:nvPr>
            <p:ph type="title"/>
          </p:nvPr>
        </p:nvSpPr>
        <p:spPr/>
        <p:txBody>
          <a:bodyPr/>
          <a:lstStyle/>
          <a:p>
            <a:r>
              <a:rPr lang="cs-CZ" dirty="0"/>
              <a:t>Proč jsou návrhové vzory důležité</a:t>
            </a:r>
            <a:endParaRPr lang="en-US" dirty="0"/>
          </a:p>
        </p:txBody>
      </p:sp>
      <p:sp>
        <p:nvSpPr>
          <p:cNvPr id="3" name="Zástupný symbol pro obsah 2">
            <a:extLst>
              <a:ext uri="{FF2B5EF4-FFF2-40B4-BE49-F238E27FC236}">
                <a16:creationId xmlns:a16="http://schemas.microsoft.com/office/drawing/2014/main" id="{FFF6ACF9-CDDB-44F3-B9CF-CA5D4F1B9DC1}"/>
              </a:ext>
            </a:extLst>
          </p:cNvPr>
          <p:cNvSpPr>
            <a:spLocks noGrp="1"/>
          </p:cNvSpPr>
          <p:nvPr>
            <p:ph idx="1"/>
          </p:nvPr>
        </p:nvSpPr>
        <p:spPr/>
        <p:txBody>
          <a:bodyPr/>
          <a:lstStyle/>
          <a:p>
            <a:r>
              <a:rPr lang="cs-CZ" dirty="0"/>
              <a:t>Usnadnění komunikace mezi vývojáři</a:t>
            </a:r>
          </a:p>
          <a:p>
            <a:r>
              <a:rPr lang="cs-CZ" b="1" dirty="0"/>
              <a:t>Návrh je důležitější než implementace</a:t>
            </a:r>
          </a:p>
          <a:p>
            <a:r>
              <a:rPr lang="cs-CZ" dirty="0"/>
              <a:t>Ověřené řešení</a:t>
            </a:r>
            <a:endParaRPr lang="en-US" dirty="0"/>
          </a:p>
        </p:txBody>
      </p:sp>
    </p:spTree>
    <p:extLst>
      <p:ext uri="{BB962C8B-B14F-4D97-AF65-F5344CB8AC3E}">
        <p14:creationId xmlns:p14="http://schemas.microsoft.com/office/powerpoint/2010/main" val="348772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b="1" dirty="0" err="1"/>
              <a:t>Domain</a:t>
            </a:r>
            <a:r>
              <a:rPr lang="cs-CZ" b="1" dirty="0"/>
              <a:t> Model</a:t>
            </a:r>
          </a:p>
        </p:txBody>
      </p:sp>
      <p:sp>
        <p:nvSpPr>
          <p:cNvPr id="3" name="Content Placeholder 2"/>
          <p:cNvSpPr>
            <a:spLocks noGrp="1"/>
          </p:cNvSpPr>
          <p:nvPr>
            <p:ph idx="1"/>
          </p:nvPr>
        </p:nvSpPr>
        <p:spPr>
          <a:xfrm>
            <a:off x="628650" y="1825625"/>
            <a:ext cx="7698604" cy="4351338"/>
          </a:xfrm>
        </p:spPr>
        <p:txBody>
          <a:bodyPr>
            <a:normAutofit/>
          </a:bodyPr>
          <a:lstStyle/>
          <a:p>
            <a:r>
              <a:rPr lang="cs-CZ" sz="1400" dirty="0">
                <a:solidFill>
                  <a:srgbClr val="000000"/>
                </a:solidFill>
                <a:latin typeface="Calibri" panose="020F0502020204030204" pitchFamily="34" charset="0"/>
              </a:rPr>
              <a:t>Business data a business operace reprezentována pomocí objektů a jejich metod </a:t>
            </a:r>
          </a:p>
          <a:p>
            <a:r>
              <a:rPr lang="cs-CZ" sz="1400" dirty="0">
                <a:solidFill>
                  <a:srgbClr val="000000"/>
                </a:solidFill>
                <a:latin typeface="Calibri" panose="020F0502020204030204" pitchFamily="34" charset="0"/>
              </a:rPr>
              <a:t>Nemusí být 1:1 se schématem databáze </a:t>
            </a:r>
          </a:p>
          <a:p>
            <a:pPr lvl="1"/>
            <a:r>
              <a:rPr lang="cs-CZ" sz="1400" dirty="0">
                <a:solidFill>
                  <a:srgbClr val="000000"/>
                </a:solidFill>
                <a:latin typeface="Calibri" panose="020F0502020204030204" pitchFamily="34" charset="0"/>
              </a:rPr>
              <a:t>Ani by neměl být </a:t>
            </a:r>
          </a:p>
          <a:p>
            <a:pPr lvl="1"/>
            <a:r>
              <a:rPr lang="cs-CZ" sz="1400" dirty="0">
                <a:solidFill>
                  <a:srgbClr val="000000"/>
                </a:solidFill>
                <a:latin typeface="Calibri" panose="020F0502020204030204" pitchFamily="34" charset="0"/>
              </a:rPr>
              <a:t>Návrh aplikace by měl začít právě návrhem </a:t>
            </a:r>
            <a:r>
              <a:rPr lang="cs-CZ" sz="1400" dirty="0" err="1">
                <a:solidFill>
                  <a:srgbClr val="000000"/>
                </a:solidFill>
                <a:latin typeface="Calibri" panose="020F0502020204030204" pitchFamily="34" charset="0"/>
              </a:rPr>
              <a:t>domain</a:t>
            </a:r>
            <a:r>
              <a:rPr lang="cs-CZ" sz="1400" dirty="0">
                <a:solidFill>
                  <a:srgbClr val="000000"/>
                </a:solidFill>
                <a:latin typeface="Calibri" panose="020F0502020204030204" pitchFamily="34" charset="0"/>
              </a:rPr>
              <a:t> modelu </a:t>
            </a:r>
          </a:p>
          <a:p>
            <a:pPr lvl="1"/>
            <a:r>
              <a:rPr lang="cs-CZ" sz="1400" dirty="0">
                <a:solidFill>
                  <a:srgbClr val="000000"/>
                </a:solidFill>
                <a:latin typeface="Calibri" panose="020F0502020204030204" pitchFamily="34" charset="0"/>
              </a:rPr>
              <a:t>Praxe je často jiná </a:t>
            </a:r>
            <a:endParaRPr lang="en-US" sz="1400" dirty="0">
              <a:solidFill>
                <a:srgbClr val="000000"/>
              </a:solidFill>
              <a:latin typeface="Calibri" panose="020F0502020204030204" pitchFamily="34" charset="0"/>
            </a:endParaRPr>
          </a:p>
          <a:p>
            <a:pPr lvl="1"/>
            <a:endParaRPr lang="en-US" sz="1400" dirty="0">
              <a:solidFill>
                <a:srgbClr val="000000"/>
              </a:solidFill>
              <a:latin typeface="Calibri" panose="020F0502020204030204" pitchFamily="34" charset="0"/>
            </a:endParaRPr>
          </a:p>
          <a:p>
            <a:r>
              <a:rPr lang="en-US" sz="1400" dirty="0">
                <a:solidFill>
                  <a:srgbClr val="000000"/>
                </a:solidFill>
                <a:latin typeface="Calibri" panose="020F0502020204030204" pitchFamily="34" charset="0"/>
              </a:rPr>
              <a:t>EF-&gt;</a:t>
            </a:r>
            <a:r>
              <a:rPr lang="en-US" sz="1400" dirty="0" err="1">
                <a:solidFill>
                  <a:srgbClr val="000000"/>
                </a:solidFill>
                <a:latin typeface="Calibri" panose="020F0502020204030204" pitchFamily="34" charset="0"/>
              </a:rPr>
              <a:t>EntityModel</a:t>
            </a:r>
            <a:endParaRPr lang="cs-CZ" sz="1400" dirty="0">
              <a:solidFill>
                <a:srgbClr val="000000"/>
              </a:solidFill>
              <a:latin typeface="Calibri" panose="020F0502020204030204" pitchFamily="34" charset="0"/>
            </a:endParaRPr>
          </a:p>
          <a:p>
            <a:r>
              <a:rPr lang="cs-CZ" sz="1400" dirty="0">
                <a:solidFill>
                  <a:srgbClr val="000000"/>
                </a:solidFill>
                <a:latin typeface="Calibri" panose="020F0502020204030204" pitchFamily="34" charset="0"/>
              </a:rPr>
              <a:t>Alternativy </a:t>
            </a:r>
          </a:p>
          <a:p>
            <a:pPr marL="0" indent="0">
              <a:buNone/>
            </a:pPr>
            <a:r>
              <a:rPr lang="en-US" sz="1400" dirty="0">
                <a:solidFill>
                  <a:srgbClr val="000000"/>
                </a:solidFill>
                <a:latin typeface="Calibri" panose="020F0502020204030204" pitchFamily="34" charset="0"/>
              </a:rPr>
              <a:t>	</a:t>
            </a:r>
            <a:r>
              <a:rPr lang="cs-CZ" sz="1400" dirty="0">
                <a:solidFill>
                  <a:srgbClr val="000000"/>
                </a:solidFill>
                <a:latin typeface="Calibri" panose="020F0502020204030204" pitchFamily="34" charset="0"/>
              </a:rPr>
              <a:t>• Data v SQL databázi, práce s nimi např. přes </a:t>
            </a:r>
            <a:r>
              <a:rPr lang="cs-CZ" sz="1400" dirty="0" err="1">
                <a:solidFill>
                  <a:srgbClr val="000000"/>
                </a:solidFill>
                <a:latin typeface="Calibri" panose="020F0502020204030204" pitchFamily="34" charset="0"/>
              </a:rPr>
              <a:t>stored</a:t>
            </a:r>
            <a:r>
              <a:rPr lang="cs-CZ" sz="1400" dirty="0">
                <a:solidFill>
                  <a:srgbClr val="000000"/>
                </a:solidFill>
                <a:latin typeface="Calibri" panose="020F0502020204030204" pitchFamily="34" charset="0"/>
              </a:rPr>
              <a:t> procedury, v aplikaci není 	   </a:t>
            </a:r>
            <a:r>
              <a:rPr lang="en-US" sz="1400" dirty="0">
                <a:solidFill>
                  <a:srgbClr val="000000"/>
                </a:solidFill>
                <a:latin typeface="Calibri" panose="020F0502020204030204" pitchFamily="34" charset="0"/>
              </a:rPr>
              <a:t>	   </a:t>
            </a:r>
            <a:r>
              <a:rPr lang="cs-CZ" sz="1400" dirty="0">
                <a:solidFill>
                  <a:srgbClr val="000000"/>
                </a:solidFill>
                <a:latin typeface="Calibri" panose="020F0502020204030204" pitchFamily="34" charset="0"/>
              </a:rPr>
              <a:t>nutná třída pro reprezentaci záznamu z databáze, používá se např. </a:t>
            </a:r>
            <a:r>
              <a:rPr lang="cs-CZ" sz="1400" dirty="0" err="1">
                <a:solidFill>
                  <a:srgbClr val="000000"/>
                </a:solidFill>
                <a:latin typeface="Calibri" panose="020F0502020204030204" pitchFamily="34" charset="0"/>
              </a:rPr>
              <a:t>DataSet</a:t>
            </a:r>
            <a:r>
              <a:rPr lang="cs-CZ" sz="1400" dirty="0">
                <a:solidFill>
                  <a:srgbClr val="000000"/>
                </a:solidFill>
                <a:latin typeface="Calibri" panose="020F0502020204030204" pitchFamily="34" charset="0"/>
              </a:rPr>
              <a:t>, 	   </a:t>
            </a:r>
            <a:r>
              <a:rPr lang="en-US" sz="1400" dirty="0">
                <a:solidFill>
                  <a:srgbClr val="000000"/>
                </a:solidFill>
                <a:latin typeface="Calibri" panose="020F0502020204030204" pitchFamily="34" charset="0"/>
              </a:rPr>
              <a:t>	   </a:t>
            </a:r>
            <a:r>
              <a:rPr lang="cs-CZ" sz="1400" dirty="0" err="1">
                <a:solidFill>
                  <a:srgbClr val="000000"/>
                </a:solidFill>
                <a:latin typeface="Calibri" panose="020F0502020204030204" pitchFamily="34" charset="0"/>
              </a:rPr>
              <a:t>DataTable</a:t>
            </a:r>
            <a:r>
              <a:rPr lang="cs-CZ" sz="1400" dirty="0">
                <a:solidFill>
                  <a:srgbClr val="000000"/>
                </a:solidFill>
                <a:latin typeface="Calibri" panose="020F0502020204030204" pitchFamily="34" charset="0"/>
              </a:rPr>
              <a:t> </a:t>
            </a:r>
          </a:p>
          <a:p>
            <a:pPr marL="0" indent="0">
              <a:buNone/>
            </a:pPr>
            <a:r>
              <a:rPr lang="cs-CZ" sz="1400" dirty="0">
                <a:solidFill>
                  <a:srgbClr val="000000"/>
                </a:solidFill>
                <a:latin typeface="Calibri" panose="020F0502020204030204" pitchFamily="34" charset="0"/>
              </a:rPr>
              <a:t>	• Dnes již překonané</a:t>
            </a:r>
            <a:endParaRPr lang="en-US" sz="1400" dirty="0">
              <a:solidFill>
                <a:srgbClr val="000000"/>
              </a:solidFill>
              <a:latin typeface="Calibri" panose="020F0502020204030204" pitchFamily="34" charset="0"/>
            </a:endParaRPr>
          </a:p>
          <a:p>
            <a:pPr marL="0" indent="0">
              <a:buNone/>
            </a:pPr>
            <a:endParaRPr lang="cs-CZ" dirty="0"/>
          </a:p>
        </p:txBody>
      </p:sp>
    </p:spTree>
    <p:extLst>
      <p:ext uri="{BB962C8B-B14F-4D97-AF65-F5344CB8AC3E}">
        <p14:creationId xmlns:p14="http://schemas.microsoft.com/office/powerpoint/2010/main" val="13057569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b="1" dirty="0"/>
              <a:t>Data </a:t>
            </a:r>
            <a:r>
              <a:rPr lang="cs-CZ" b="1" dirty="0" err="1"/>
              <a:t>Mapper</a:t>
            </a:r>
            <a:endParaRPr lang="cs-CZ" b="1" dirty="0"/>
          </a:p>
        </p:txBody>
      </p:sp>
      <p:sp>
        <p:nvSpPr>
          <p:cNvPr id="3" name="Content Placeholder 2"/>
          <p:cNvSpPr>
            <a:spLocks noGrp="1"/>
          </p:cNvSpPr>
          <p:nvPr>
            <p:ph idx="1"/>
          </p:nvPr>
        </p:nvSpPr>
        <p:spPr>
          <a:xfrm>
            <a:off x="628650" y="1825625"/>
            <a:ext cx="7698604" cy="4351338"/>
          </a:xfrm>
        </p:spPr>
        <p:txBody>
          <a:bodyPr>
            <a:normAutofit/>
          </a:bodyPr>
          <a:lstStyle/>
          <a:p>
            <a:pPr marL="0" indent="0">
              <a:buNone/>
            </a:pPr>
            <a:r>
              <a:rPr lang="cs-CZ" sz="1400" dirty="0">
                <a:solidFill>
                  <a:srgbClr val="000000"/>
                </a:solidFill>
                <a:latin typeface="Calibri" panose="020F0502020204030204" pitchFamily="34" charset="0"/>
              </a:rPr>
              <a:t>• Mapování dat ze SQL databáze (případně jiné) na objekty doménového modelu </a:t>
            </a:r>
          </a:p>
          <a:p>
            <a:pPr marL="0" indent="0">
              <a:buNone/>
            </a:pPr>
            <a:r>
              <a:rPr lang="cs-CZ" sz="1400" dirty="0">
                <a:solidFill>
                  <a:srgbClr val="000000"/>
                </a:solidFill>
                <a:latin typeface="Calibri" panose="020F0502020204030204" pitchFamily="34" charset="0"/>
              </a:rPr>
              <a:t>• Typicky řeší i vazby mezi tabulkami </a:t>
            </a:r>
          </a:p>
          <a:p>
            <a:pPr marL="0" indent="0">
              <a:buNone/>
            </a:pPr>
            <a:r>
              <a:rPr lang="cs-CZ" sz="1400" dirty="0">
                <a:solidFill>
                  <a:srgbClr val="000000"/>
                </a:solidFill>
                <a:latin typeface="Calibri" panose="020F0502020204030204" pitchFamily="34" charset="0"/>
              </a:rPr>
              <a:t>	• Lazy </a:t>
            </a:r>
            <a:r>
              <a:rPr lang="cs-CZ" sz="1400" dirty="0" err="1">
                <a:solidFill>
                  <a:srgbClr val="000000"/>
                </a:solidFill>
                <a:latin typeface="Calibri" panose="020F0502020204030204" pitchFamily="34" charset="0"/>
              </a:rPr>
              <a:t>loading</a:t>
            </a:r>
            <a:r>
              <a:rPr lang="cs-CZ" sz="1400" dirty="0">
                <a:solidFill>
                  <a:srgbClr val="000000"/>
                </a:solidFill>
                <a:latin typeface="Calibri" panose="020F0502020204030204" pitchFamily="34" charset="0"/>
              </a:rPr>
              <a:t>, </a:t>
            </a:r>
            <a:r>
              <a:rPr lang="cs-CZ" sz="1400" dirty="0" err="1">
                <a:solidFill>
                  <a:srgbClr val="000000"/>
                </a:solidFill>
                <a:latin typeface="Calibri" panose="020F0502020204030204" pitchFamily="34" charset="0"/>
              </a:rPr>
              <a:t>eager</a:t>
            </a:r>
            <a:r>
              <a:rPr lang="cs-CZ" sz="1400" dirty="0">
                <a:solidFill>
                  <a:srgbClr val="000000"/>
                </a:solidFill>
                <a:latin typeface="Calibri" panose="020F0502020204030204" pitchFamily="34" charset="0"/>
              </a:rPr>
              <a:t> </a:t>
            </a:r>
            <a:r>
              <a:rPr lang="cs-CZ" sz="1400" dirty="0" err="1">
                <a:solidFill>
                  <a:srgbClr val="000000"/>
                </a:solidFill>
                <a:latin typeface="Calibri" panose="020F0502020204030204" pitchFamily="34" charset="0"/>
              </a:rPr>
              <a:t>loading</a:t>
            </a:r>
            <a:r>
              <a:rPr lang="cs-CZ" sz="1400" dirty="0">
                <a:solidFill>
                  <a:srgbClr val="000000"/>
                </a:solidFill>
                <a:latin typeface="Calibri" panose="020F0502020204030204" pitchFamily="34" charset="0"/>
              </a:rPr>
              <a:t> </a:t>
            </a:r>
          </a:p>
          <a:p>
            <a:pPr marL="0" indent="0">
              <a:buNone/>
            </a:pPr>
            <a:r>
              <a:rPr lang="cs-CZ" sz="1400" dirty="0">
                <a:solidFill>
                  <a:srgbClr val="000000"/>
                </a:solidFill>
                <a:latin typeface="Calibri" panose="020F0502020204030204" pitchFamily="34" charset="0"/>
              </a:rPr>
              <a:t>	• Dědičnost </a:t>
            </a:r>
          </a:p>
          <a:p>
            <a:pPr marL="0" indent="0">
              <a:buNone/>
            </a:pPr>
            <a:r>
              <a:rPr lang="cs-CZ" sz="1400" dirty="0">
                <a:solidFill>
                  <a:srgbClr val="000000"/>
                </a:solidFill>
                <a:latin typeface="Calibri" panose="020F0502020204030204" pitchFamily="34" charset="0"/>
              </a:rPr>
              <a:t>		• Table per </a:t>
            </a:r>
            <a:r>
              <a:rPr lang="cs-CZ" sz="1400" dirty="0" err="1">
                <a:solidFill>
                  <a:srgbClr val="000000"/>
                </a:solidFill>
                <a:latin typeface="Calibri" panose="020F0502020204030204" pitchFamily="34" charset="0"/>
              </a:rPr>
              <a:t>class</a:t>
            </a:r>
            <a:r>
              <a:rPr lang="cs-CZ" sz="1400" dirty="0">
                <a:solidFill>
                  <a:srgbClr val="000000"/>
                </a:solidFill>
                <a:latin typeface="Calibri" panose="020F0502020204030204" pitchFamily="34" charset="0"/>
              </a:rPr>
              <a:t> </a:t>
            </a:r>
          </a:p>
          <a:p>
            <a:pPr marL="0" indent="0">
              <a:buNone/>
            </a:pPr>
            <a:r>
              <a:rPr lang="cs-CZ" sz="1400" dirty="0">
                <a:solidFill>
                  <a:srgbClr val="000000"/>
                </a:solidFill>
                <a:latin typeface="Calibri" panose="020F0502020204030204" pitchFamily="34" charset="0"/>
              </a:rPr>
              <a:t>		• Table per type</a:t>
            </a:r>
          </a:p>
          <a:p>
            <a:pPr marL="0" indent="0">
              <a:buNone/>
            </a:pPr>
            <a:r>
              <a:rPr lang="cs-CZ" sz="1400" dirty="0">
                <a:solidFill>
                  <a:srgbClr val="000000"/>
                </a:solidFill>
                <a:latin typeface="Calibri" panose="020F0502020204030204" pitchFamily="34" charset="0"/>
              </a:rPr>
              <a:t>		• Table per hierarchy</a:t>
            </a:r>
            <a:endParaRPr lang="en-US" sz="1400" dirty="0">
              <a:solidFill>
                <a:srgbClr val="000000"/>
              </a:solidFill>
              <a:latin typeface="Calibri" panose="020F0502020204030204" pitchFamily="34" charset="0"/>
            </a:endParaRPr>
          </a:p>
          <a:p>
            <a:pPr marL="0" indent="0">
              <a:buNone/>
            </a:pPr>
            <a:endParaRPr lang="en-US" sz="1600" b="1" dirty="0"/>
          </a:p>
          <a:p>
            <a:pPr marL="0" lvl="0" indent="0">
              <a:buNone/>
            </a:pPr>
            <a:endParaRPr lang="en-US" sz="1600" b="1" dirty="0">
              <a:solidFill>
                <a:prstClr val="black"/>
              </a:solidFill>
            </a:endParaRPr>
          </a:p>
          <a:p>
            <a:pPr marL="0" lvl="0" indent="0">
              <a:buNone/>
            </a:pPr>
            <a:endParaRPr lang="cs-CZ" sz="800" dirty="0">
              <a:solidFill>
                <a:prstClr val="black"/>
              </a:solidFill>
            </a:endParaRPr>
          </a:p>
          <a:p>
            <a:pPr marL="0" indent="0">
              <a:buNone/>
            </a:pPr>
            <a:endParaRPr lang="cs-CZ" dirty="0"/>
          </a:p>
        </p:txBody>
      </p:sp>
    </p:spTree>
    <p:extLst>
      <p:ext uri="{BB962C8B-B14F-4D97-AF65-F5344CB8AC3E}">
        <p14:creationId xmlns:p14="http://schemas.microsoft.com/office/powerpoint/2010/main" val="41401414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b="1" dirty="0"/>
              <a:t>Identity Map</a:t>
            </a:r>
          </a:p>
        </p:txBody>
      </p:sp>
      <p:sp>
        <p:nvSpPr>
          <p:cNvPr id="3" name="Content Placeholder 2"/>
          <p:cNvSpPr>
            <a:spLocks noGrp="1"/>
          </p:cNvSpPr>
          <p:nvPr>
            <p:ph idx="1"/>
          </p:nvPr>
        </p:nvSpPr>
        <p:spPr>
          <a:xfrm>
            <a:off x="628650" y="1825625"/>
            <a:ext cx="7698604" cy="4351338"/>
          </a:xfrm>
        </p:spPr>
        <p:txBody>
          <a:bodyPr>
            <a:normAutofit/>
          </a:bodyPr>
          <a:lstStyle/>
          <a:p>
            <a:pPr marL="0" indent="0">
              <a:buNone/>
            </a:pPr>
            <a:r>
              <a:rPr lang="cs-CZ" sz="1400" dirty="0">
                <a:solidFill>
                  <a:srgbClr val="000000"/>
                </a:solidFill>
                <a:latin typeface="Calibri" panose="020F0502020204030204" pitchFamily="34" charset="0"/>
              </a:rPr>
              <a:t>• Řeší konkurenční přístup k datům v rámci jedné transakce </a:t>
            </a:r>
          </a:p>
          <a:p>
            <a:pPr marL="457200" lvl="1" indent="0">
              <a:buNone/>
            </a:pPr>
            <a:r>
              <a:rPr lang="cs-CZ" sz="1400" dirty="0">
                <a:solidFill>
                  <a:srgbClr val="000000"/>
                </a:solidFill>
                <a:latin typeface="Calibri" panose="020F0502020204030204" pitchFamily="34" charset="0"/>
              </a:rPr>
              <a:t>• Např. načteme řádek z tabulky </a:t>
            </a:r>
            <a:r>
              <a:rPr lang="cs-CZ" sz="1400" dirty="0" err="1">
                <a:solidFill>
                  <a:srgbClr val="000000"/>
                </a:solidFill>
                <a:latin typeface="Calibri" panose="020F0502020204030204" pitchFamily="34" charset="0"/>
              </a:rPr>
              <a:t>Order</a:t>
            </a:r>
            <a:r>
              <a:rPr lang="cs-CZ" sz="1400" dirty="0">
                <a:solidFill>
                  <a:srgbClr val="000000"/>
                </a:solidFill>
                <a:latin typeface="Calibri" panose="020F0502020204030204" pitchFamily="34" charset="0"/>
              </a:rPr>
              <a:t> s Id=1 </a:t>
            </a:r>
          </a:p>
          <a:p>
            <a:pPr marL="457200" lvl="1" indent="0">
              <a:buNone/>
            </a:pPr>
            <a:r>
              <a:rPr lang="cs-CZ" sz="1400" dirty="0">
                <a:solidFill>
                  <a:srgbClr val="000000"/>
                </a:solidFill>
                <a:latin typeface="Calibri" panose="020F0502020204030204" pitchFamily="34" charset="0"/>
              </a:rPr>
              <a:t>• Upravíme na něm nějakou vlastnost</a:t>
            </a:r>
          </a:p>
          <a:p>
            <a:pPr marL="457200" lvl="1" indent="0">
              <a:buNone/>
            </a:pPr>
            <a:r>
              <a:rPr lang="cs-CZ" sz="1400" dirty="0">
                <a:solidFill>
                  <a:srgbClr val="000000"/>
                </a:solidFill>
                <a:latin typeface="Calibri" panose="020F0502020204030204" pitchFamily="34" charset="0"/>
              </a:rPr>
              <a:t>• Řádek načteme znovu (třeba jako součást jiného dotazu) </a:t>
            </a:r>
          </a:p>
          <a:p>
            <a:pPr marL="457200" lvl="1" indent="0">
              <a:buNone/>
            </a:pPr>
            <a:r>
              <a:rPr lang="cs-CZ" sz="1400" dirty="0">
                <a:solidFill>
                  <a:srgbClr val="000000"/>
                </a:solidFill>
                <a:latin typeface="Calibri" panose="020F0502020204030204" pitchFamily="34" charset="0"/>
              </a:rPr>
              <a:t>• Která verze platí? </a:t>
            </a:r>
          </a:p>
          <a:p>
            <a:pPr marL="457200" lvl="1" indent="0">
              <a:buNone/>
            </a:pPr>
            <a:endParaRPr lang="cs-CZ" sz="1400" dirty="0">
              <a:solidFill>
                <a:srgbClr val="000000"/>
              </a:solidFill>
              <a:latin typeface="Calibri" panose="020F0502020204030204" pitchFamily="34" charset="0"/>
            </a:endParaRPr>
          </a:p>
          <a:p>
            <a:pPr marL="0" indent="0">
              <a:buNone/>
            </a:pPr>
            <a:r>
              <a:rPr lang="cs-CZ" sz="1400" dirty="0">
                <a:solidFill>
                  <a:srgbClr val="000000"/>
                </a:solidFill>
                <a:latin typeface="Calibri" panose="020F0502020204030204" pitchFamily="34" charset="0"/>
              </a:rPr>
              <a:t>• Identity Map v rámci každé transakce eviduje všechny entity (podle primárního klíče)</a:t>
            </a:r>
          </a:p>
          <a:p>
            <a:pPr marL="0" indent="0">
              <a:buNone/>
            </a:pPr>
            <a:r>
              <a:rPr lang="cs-CZ" sz="1400" dirty="0">
                <a:solidFill>
                  <a:srgbClr val="000000"/>
                </a:solidFill>
                <a:latin typeface="Calibri" panose="020F0502020204030204" pitchFamily="34" charset="0"/>
              </a:rPr>
              <a:t>	• Pokud již entita existuje, není materializována znovu,</a:t>
            </a:r>
          </a:p>
          <a:p>
            <a:pPr marL="0" indent="0">
              <a:buNone/>
            </a:pPr>
            <a:r>
              <a:rPr lang="cs-CZ" sz="1400" dirty="0">
                <a:solidFill>
                  <a:srgbClr val="000000"/>
                </a:solidFill>
                <a:latin typeface="Calibri" panose="020F0502020204030204" pitchFamily="34" charset="0"/>
              </a:rPr>
              <a:t>	   ale použije se existující instance</a:t>
            </a:r>
            <a:endParaRPr lang="en-US" sz="1400" dirty="0">
              <a:solidFill>
                <a:srgbClr val="000000"/>
              </a:solidFill>
              <a:latin typeface="Calibri" panose="020F0502020204030204" pitchFamily="34" charset="0"/>
            </a:endParaRPr>
          </a:p>
          <a:p>
            <a:pPr lvl="0"/>
            <a:r>
              <a:rPr lang="en-US" sz="1600" dirty="0">
                <a:solidFill>
                  <a:srgbClr val="000000"/>
                </a:solidFill>
                <a:latin typeface="Calibri" panose="020F0502020204030204" pitchFamily="34" charset="0"/>
              </a:rPr>
              <a:t>EF-&gt;</a:t>
            </a:r>
            <a:r>
              <a:rPr lang="en-US" sz="1600" dirty="0" err="1">
                <a:solidFill>
                  <a:srgbClr val="000000"/>
                </a:solidFill>
                <a:latin typeface="Calibri" panose="020F0502020204030204" pitchFamily="34" charset="0"/>
              </a:rPr>
              <a:t>DbContext</a:t>
            </a:r>
            <a:endParaRPr lang="en-US" sz="1600" dirty="0">
              <a:solidFill>
                <a:srgbClr val="000000"/>
              </a:solidFill>
              <a:latin typeface="Calibri" panose="020F0502020204030204" pitchFamily="34" charset="0"/>
            </a:endParaRPr>
          </a:p>
          <a:p>
            <a:pPr marL="0" indent="0">
              <a:buNone/>
            </a:pPr>
            <a:endParaRPr lang="en-US" sz="1600" b="1" dirty="0"/>
          </a:p>
          <a:p>
            <a:pPr marL="0" indent="0">
              <a:buNone/>
            </a:pPr>
            <a:endParaRPr lang="cs-CZ" dirty="0"/>
          </a:p>
        </p:txBody>
      </p:sp>
    </p:spTree>
    <p:extLst>
      <p:ext uri="{BB962C8B-B14F-4D97-AF65-F5344CB8AC3E}">
        <p14:creationId xmlns:p14="http://schemas.microsoft.com/office/powerpoint/2010/main" val="2389557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b="1" dirty="0"/>
              <a:t>Unit </a:t>
            </a:r>
            <a:r>
              <a:rPr lang="cs-CZ" b="1" dirty="0" err="1"/>
              <a:t>of</a:t>
            </a:r>
            <a:r>
              <a:rPr lang="cs-CZ" b="1" dirty="0"/>
              <a:t> </a:t>
            </a:r>
            <a:r>
              <a:rPr lang="cs-CZ" b="1" dirty="0" err="1"/>
              <a:t>Work</a:t>
            </a:r>
            <a:endParaRPr lang="cs-CZ" b="1" dirty="0"/>
          </a:p>
        </p:txBody>
      </p:sp>
      <p:sp>
        <p:nvSpPr>
          <p:cNvPr id="3" name="Content Placeholder 2"/>
          <p:cNvSpPr>
            <a:spLocks noGrp="1"/>
          </p:cNvSpPr>
          <p:nvPr>
            <p:ph idx="1"/>
          </p:nvPr>
        </p:nvSpPr>
        <p:spPr>
          <a:xfrm>
            <a:off x="628650" y="1825625"/>
            <a:ext cx="7698604" cy="4351338"/>
          </a:xfrm>
        </p:spPr>
        <p:txBody>
          <a:bodyPr>
            <a:normAutofit/>
          </a:bodyPr>
          <a:lstStyle/>
          <a:p>
            <a:r>
              <a:rPr lang="cs-CZ" sz="1600" dirty="0">
                <a:solidFill>
                  <a:srgbClr val="000000"/>
                </a:solidFill>
                <a:latin typeface="Calibri" panose="020F0502020204030204" pitchFamily="34" charset="0"/>
              </a:rPr>
              <a:t> Ohraničuje business transakci </a:t>
            </a:r>
          </a:p>
          <a:p>
            <a:r>
              <a:rPr lang="cs-CZ" sz="1600" dirty="0">
                <a:solidFill>
                  <a:srgbClr val="000000"/>
                </a:solidFill>
                <a:latin typeface="Calibri" panose="020F0502020204030204" pitchFamily="34" charset="0"/>
              </a:rPr>
              <a:t> Typicky propojená s Identity Map </a:t>
            </a:r>
          </a:p>
          <a:p>
            <a:r>
              <a:rPr lang="cs-CZ" sz="1600" dirty="0">
                <a:solidFill>
                  <a:srgbClr val="000000"/>
                </a:solidFill>
                <a:latin typeface="Calibri" panose="020F0502020204030204" pitchFamily="34" charset="0"/>
              </a:rPr>
              <a:t> Eviduje změněné objekty a umožňuje promítnout jejich změny do datového úložiště </a:t>
            </a:r>
          </a:p>
          <a:p>
            <a:pPr lvl="1"/>
            <a:r>
              <a:rPr lang="cs-CZ" sz="1600" dirty="0">
                <a:solidFill>
                  <a:srgbClr val="000000"/>
                </a:solidFill>
                <a:latin typeface="Calibri" panose="020F0502020204030204" pitchFamily="34" charset="0"/>
              </a:rPr>
              <a:t>Řeší i pořadí updatů </a:t>
            </a:r>
          </a:p>
          <a:p>
            <a:pPr marL="0" indent="0">
              <a:buNone/>
            </a:pPr>
            <a:endParaRPr lang="cs-CZ" sz="1600" dirty="0">
              <a:solidFill>
                <a:srgbClr val="000000"/>
              </a:solidFill>
              <a:latin typeface="Calibri" panose="020F0502020204030204" pitchFamily="34" charset="0"/>
            </a:endParaRPr>
          </a:p>
          <a:p>
            <a:r>
              <a:rPr lang="cs-CZ" sz="1600" dirty="0">
                <a:solidFill>
                  <a:srgbClr val="000000"/>
                </a:solidFill>
                <a:latin typeface="Calibri" panose="020F0502020204030204" pitchFamily="34" charset="0"/>
              </a:rPr>
              <a:t>Často používá </a:t>
            </a:r>
            <a:r>
              <a:rPr lang="cs-CZ" sz="1600" dirty="0" err="1">
                <a:solidFill>
                  <a:srgbClr val="000000"/>
                </a:solidFill>
                <a:latin typeface="Calibri" panose="020F0502020204030204" pitchFamily="34" charset="0"/>
              </a:rPr>
              <a:t>IDisposable</a:t>
            </a:r>
            <a:r>
              <a:rPr lang="cs-CZ" sz="1600" dirty="0">
                <a:solidFill>
                  <a:srgbClr val="000000"/>
                </a:solidFill>
                <a:latin typeface="Calibri" panose="020F0502020204030204" pitchFamily="34" charset="0"/>
              </a:rPr>
              <a:t> a vzor Registry </a:t>
            </a:r>
          </a:p>
          <a:p>
            <a:pPr marL="457200" lvl="1" indent="0">
              <a:buNone/>
            </a:pPr>
            <a:r>
              <a:rPr lang="cs-CZ" sz="1600" dirty="0">
                <a:solidFill>
                  <a:srgbClr val="000000"/>
                </a:solidFill>
                <a:latin typeface="Calibri" panose="020F0502020204030204" pitchFamily="34" charset="0"/>
              </a:rPr>
              <a:t>• Vytvoření instance zaregistruje Unit </a:t>
            </a:r>
            <a:r>
              <a:rPr lang="cs-CZ" sz="1600" dirty="0" err="1">
                <a:solidFill>
                  <a:srgbClr val="000000"/>
                </a:solidFill>
                <a:latin typeface="Calibri" panose="020F0502020204030204" pitchFamily="34" charset="0"/>
              </a:rPr>
              <a:t>of</a:t>
            </a:r>
            <a:r>
              <a:rPr lang="cs-CZ" sz="1600" dirty="0">
                <a:solidFill>
                  <a:srgbClr val="000000"/>
                </a:solidFill>
                <a:latin typeface="Calibri" panose="020F0502020204030204" pitchFamily="34" charset="0"/>
              </a:rPr>
              <a:t> </a:t>
            </a:r>
            <a:r>
              <a:rPr lang="cs-CZ" sz="1600" dirty="0" err="1">
                <a:solidFill>
                  <a:srgbClr val="000000"/>
                </a:solidFill>
                <a:latin typeface="Calibri" panose="020F0502020204030204" pitchFamily="34" charset="0"/>
              </a:rPr>
              <a:t>Work</a:t>
            </a:r>
            <a:r>
              <a:rPr lang="cs-CZ" sz="1600" dirty="0">
                <a:solidFill>
                  <a:srgbClr val="000000"/>
                </a:solidFill>
                <a:latin typeface="Calibri" panose="020F0502020204030204" pitchFamily="34" charset="0"/>
              </a:rPr>
              <a:t> do aktuálního vlákna </a:t>
            </a:r>
          </a:p>
          <a:p>
            <a:pPr marL="457200" lvl="1" indent="0">
              <a:buNone/>
            </a:pPr>
            <a:r>
              <a:rPr lang="cs-CZ" sz="1600" dirty="0">
                <a:solidFill>
                  <a:srgbClr val="000000"/>
                </a:solidFill>
                <a:latin typeface="Calibri" panose="020F0502020204030204" pitchFamily="34" charset="0"/>
              </a:rPr>
              <a:t>• Podpora vnořování UOW – použijeme </a:t>
            </a:r>
            <a:r>
              <a:rPr lang="cs-CZ" sz="1600" dirty="0" err="1">
                <a:solidFill>
                  <a:srgbClr val="000000"/>
                </a:solidFill>
                <a:latin typeface="Calibri" panose="020F0502020204030204" pitchFamily="34" charset="0"/>
              </a:rPr>
              <a:t>Stack</a:t>
            </a:r>
            <a:r>
              <a:rPr lang="cs-CZ" sz="1600" dirty="0">
                <a:solidFill>
                  <a:srgbClr val="000000"/>
                </a:solidFill>
                <a:latin typeface="Calibri" panose="020F0502020204030204" pitchFamily="34" charset="0"/>
              </a:rPr>
              <a:t> </a:t>
            </a:r>
          </a:p>
          <a:p>
            <a:pPr marL="457200" lvl="1" indent="0">
              <a:buNone/>
            </a:pPr>
            <a:r>
              <a:rPr lang="cs-CZ" sz="1600" dirty="0">
                <a:solidFill>
                  <a:srgbClr val="000000"/>
                </a:solidFill>
                <a:latin typeface="Calibri" panose="020F0502020204030204" pitchFamily="34" charset="0"/>
              </a:rPr>
              <a:t>• </a:t>
            </a:r>
            <a:r>
              <a:rPr lang="cs-CZ" sz="1600" dirty="0" err="1">
                <a:solidFill>
                  <a:srgbClr val="000000"/>
                </a:solidFill>
                <a:latin typeface="Calibri" panose="020F0502020204030204" pitchFamily="34" charset="0"/>
              </a:rPr>
              <a:t>Dispose</a:t>
            </a:r>
            <a:r>
              <a:rPr lang="cs-CZ" sz="1600" dirty="0">
                <a:solidFill>
                  <a:srgbClr val="000000"/>
                </a:solidFill>
                <a:latin typeface="Calibri" panose="020F0502020204030204" pitchFamily="34" charset="0"/>
              </a:rPr>
              <a:t> Unit </a:t>
            </a:r>
            <a:r>
              <a:rPr lang="cs-CZ" sz="1600" dirty="0" err="1">
                <a:solidFill>
                  <a:srgbClr val="000000"/>
                </a:solidFill>
                <a:latin typeface="Calibri" panose="020F0502020204030204" pitchFamily="34" charset="0"/>
              </a:rPr>
              <a:t>of</a:t>
            </a:r>
            <a:r>
              <a:rPr lang="cs-CZ" sz="1600" dirty="0">
                <a:solidFill>
                  <a:srgbClr val="000000"/>
                </a:solidFill>
                <a:latin typeface="Calibri" panose="020F0502020204030204" pitchFamily="34" charset="0"/>
              </a:rPr>
              <a:t> </a:t>
            </a:r>
            <a:r>
              <a:rPr lang="cs-CZ" sz="1600" dirty="0" err="1">
                <a:solidFill>
                  <a:srgbClr val="000000"/>
                </a:solidFill>
                <a:latin typeface="Calibri" panose="020F0502020204030204" pitchFamily="34" charset="0"/>
              </a:rPr>
              <a:t>Work</a:t>
            </a:r>
            <a:r>
              <a:rPr lang="cs-CZ" sz="1600" dirty="0">
                <a:solidFill>
                  <a:srgbClr val="000000"/>
                </a:solidFill>
                <a:latin typeface="Calibri" panose="020F0502020204030204" pitchFamily="34" charset="0"/>
              </a:rPr>
              <a:t> odregistruje</a:t>
            </a:r>
            <a:endParaRPr lang="en-US" sz="1600" dirty="0">
              <a:solidFill>
                <a:srgbClr val="000000"/>
              </a:solidFill>
              <a:latin typeface="Calibri" panose="020F0502020204030204" pitchFamily="34" charset="0"/>
            </a:endParaRPr>
          </a:p>
          <a:p>
            <a:r>
              <a:rPr lang="en-US" sz="1600" dirty="0">
                <a:solidFill>
                  <a:srgbClr val="000000"/>
                </a:solidFill>
                <a:latin typeface="Calibri" panose="020F0502020204030204" pitchFamily="34" charset="0"/>
              </a:rPr>
              <a:t>EF-&gt;</a:t>
            </a:r>
            <a:r>
              <a:rPr lang="en-US" sz="1600" dirty="0" err="1">
                <a:solidFill>
                  <a:srgbClr val="000000"/>
                </a:solidFill>
                <a:latin typeface="Calibri" panose="020F0502020204030204" pitchFamily="34" charset="0"/>
              </a:rPr>
              <a:t>DbContext</a:t>
            </a:r>
            <a:r>
              <a:rPr lang="cs-CZ" sz="1600" dirty="0">
                <a:solidFill>
                  <a:srgbClr val="000000"/>
                </a:solidFill>
                <a:latin typeface="Calibri" panose="020F0502020204030204" pitchFamily="34" charset="0"/>
              </a:rPr>
              <a:t>.</a:t>
            </a:r>
            <a:r>
              <a:rPr lang="cs-CZ" sz="1600" dirty="0" err="1">
                <a:solidFill>
                  <a:srgbClr val="000000"/>
                </a:solidFill>
                <a:latin typeface="Calibri" panose="020F0502020204030204" pitchFamily="34" charset="0"/>
              </a:rPr>
              <a:t>SaveChanges</a:t>
            </a:r>
            <a:endParaRPr lang="en-US" sz="16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1547395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b="1" dirty="0" err="1"/>
              <a:t>Repository</a:t>
            </a:r>
            <a:endParaRPr lang="cs-CZ" b="1" dirty="0"/>
          </a:p>
        </p:txBody>
      </p:sp>
      <p:sp>
        <p:nvSpPr>
          <p:cNvPr id="3" name="Content Placeholder 2"/>
          <p:cNvSpPr>
            <a:spLocks noGrp="1"/>
          </p:cNvSpPr>
          <p:nvPr>
            <p:ph idx="1"/>
          </p:nvPr>
        </p:nvSpPr>
        <p:spPr>
          <a:xfrm>
            <a:off x="628650" y="1825625"/>
            <a:ext cx="7698604" cy="4351338"/>
          </a:xfrm>
        </p:spPr>
        <p:txBody>
          <a:bodyPr>
            <a:normAutofit/>
          </a:bodyPr>
          <a:lstStyle/>
          <a:p>
            <a:pPr marL="0" indent="0">
              <a:buNone/>
            </a:pPr>
            <a:r>
              <a:rPr lang="cs-CZ" sz="1600" dirty="0">
                <a:solidFill>
                  <a:srgbClr val="000000"/>
                </a:solidFill>
                <a:latin typeface="Calibri" panose="020F0502020204030204" pitchFamily="34" charset="0"/>
              </a:rPr>
              <a:t>• Umožňuje CRUD operace nad kolekcí objektů </a:t>
            </a:r>
          </a:p>
          <a:p>
            <a:pPr marL="0" indent="0">
              <a:buNone/>
            </a:pPr>
            <a:r>
              <a:rPr lang="en-US" sz="1600" dirty="0">
                <a:solidFill>
                  <a:srgbClr val="000000"/>
                </a:solidFill>
                <a:latin typeface="Calibri" panose="020F0502020204030204" pitchFamily="34" charset="0"/>
              </a:rPr>
              <a:t>	</a:t>
            </a:r>
            <a:r>
              <a:rPr lang="cs-CZ" sz="1600" dirty="0">
                <a:solidFill>
                  <a:srgbClr val="000000"/>
                </a:solidFill>
                <a:latin typeface="Calibri" panose="020F0502020204030204" pitchFamily="34" charset="0"/>
              </a:rPr>
              <a:t>• </a:t>
            </a:r>
            <a:r>
              <a:rPr lang="cs-CZ" sz="1600" dirty="0" err="1">
                <a:solidFill>
                  <a:srgbClr val="000000"/>
                </a:solidFill>
                <a:latin typeface="Calibri" panose="020F0502020204030204" pitchFamily="34" charset="0"/>
              </a:rPr>
              <a:t>Add</a:t>
            </a:r>
            <a:r>
              <a:rPr lang="cs-CZ" sz="1600" dirty="0">
                <a:solidFill>
                  <a:srgbClr val="000000"/>
                </a:solidFill>
                <a:latin typeface="Calibri" panose="020F0502020204030204" pitchFamily="34" charset="0"/>
              </a:rPr>
              <a:t>, Update, </a:t>
            </a:r>
            <a:r>
              <a:rPr lang="cs-CZ" sz="1600" dirty="0" err="1">
                <a:solidFill>
                  <a:srgbClr val="000000"/>
                </a:solidFill>
                <a:latin typeface="Calibri" panose="020F0502020204030204" pitchFamily="34" charset="0"/>
              </a:rPr>
              <a:t>Delete</a:t>
            </a:r>
            <a:r>
              <a:rPr lang="cs-CZ" sz="1600" dirty="0">
                <a:solidFill>
                  <a:srgbClr val="000000"/>
                </a:solidFill>
                <a:latin typeface="Calibri" panose="020F0502020204030204" pitchFamily="34" charset="0"/>
              </a:rPr>
              <a:t>, </a:t>
            </a:r>
            <a:r>
              <a:rPr lang="cs-CZ" sz="1600" dirty="0" err="1">
                <a:solidFill>
                  <a:srgbClr val="000000"/>
                </a:solidFill>
                <a:latin typeface="Calibri" panose="020F0502020204030204" pitchFamily="34" charset="0"/>
              </a:rPr>
              <a:t>FindById</a:t>
            </a:r>
            <a:r>
              <a:rPr lang="cs-CZ" sz="1600" dirty="0">
                <a:solidFill>
                  <a:srgbClr val="000000"/>
                </a:solidFill>
                <a:latin typeface="Calibri" panose="020F0502020204030204" pitchFamily="34" charset="0"/>
              </a:rPr>
              <a:t> </a:t>
            </a:r>
          </a:p>
          <a:p>
            <a:pPr marL="0" indent="0">
              <a:buNone/>
            </a:pPr>
            <a:r>
              <a:rPr lang="cs-CZ" sz="1600" dirty="0">
                <a:solidFill>
                  <a:srgbClr val="000000"/>
                </a:solidFill>
                <a:latin typeface="Calibri" panose="020F0502020204030204" pitchFamily="34" charset="0"/>
              </a:rPr>
              <a:t>	• Např. databázovou tabulkou</a:t>
            </a:r>
            <a:endParaRPr lang="en-US" sz="1600" dirty="0">
              <a:solidFill>
                <a:srgbClr val="000000"/>
              </a:solidFill>
              <a:latin typeface="Calibri" panose="020F0502020204030204" pitchFamily="34" charset="0"/>
            </a:endParaRPr>
          </a:p>
          <a:p>
            <a:pPr marL="0" indent="0">
              <a:buNone/>
            </a:pPr>
            <a:endParaRPr lang="cs-CZ" sz="1600" dirty="0">
              <a:solidFill>
                <a:srgbClr val="000000"/>
              </a:solidFill>
              <a:latin typeface="Calibri" panose="020F0502020204030204" pitchFamily="34" charset="0"/>
            </a:endParaRPr>
          </a:p>
          <a:p>
            <a:pPr marL="0" indent="0">
              <a:buNone/>
            </a:pPr>
            <a:r>
              <a:rPr lang="cs-CZ" sz="1600" dirty="0">
                <a:solidFill>
                  <a:srgbClr val="000000"/>
                </a:solidFill>
                <a:latin typeface="Calibri" panose="020F0502020204030204" pitchFamily="34" charset="0"/>
              </a:rPr>
              <a:t>• </a:t>
            </a:r>
            <a:r>
              <a:rPr lang="cs-CZ" sz="1600" dirty="0" err="1">
                <a:solidFill>
                  <a:srgbClr val="000000"/>
                </a:solidFill>
                <a:latin typeface="Calibri" panose="020F0502020204030204" pitchFamily="34" charset="0"/>
              </a:rPr>
              <a:t>IQueryable</a:t>
            </a:r>
            <a:r>
              <a:rPr lang="cs-CZ" sz="1600" dirty="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G</a:t>
            </a:r>
            <a:r>
              <a:rPr lang="cs-CZ" sz="1600" dirty="0" err="1">
                <a:solidFill>
                  <a:srgbClr val="000000"/>
                </a:solidFill>
                <a:latin typeface="Calibri" panose="020F0502020204030204" pitchFamily="34" charset="0"/>
              </a:rPr>
              <a:t>etAll</a:t>
            </a:r>
            <a:endParaRPr lang="cs-CZ" sz="1600" dirty="0">
              <a:solidFill>
                <a:srgbClr val="000000"/>
              </a:solidFill>
              <a:latin typeface="Calibri" panose="020F0502020204030204" pitchFamily="34" charset="0"/>
            </a:endParaRPr>
          </a:p>
          <a:p>
            <a:pPr marL="0" indent="0">
              <a:buNone/>
            </a:pPr>
            <a:r>
              <a:rPr lang="cs-CZ" sz="1600" dirty="0">
                <a:solidFill>
                  <a:srgbClr val="000000"/>
                </a:solidFill>
                <a:latin typeface="Calibri" panose="020F0502020204030204" pitchFamily="34" charset="0"/>
              </a:rPr>
              <a:t>	• V praxi není úplně vhodné </a:t>
            </a:r>
          </a:p>
          <a:p>
            <a:pPr marL="0" indent="0">
              <a:buNone/>
            </a:pPr>
            <a:r>
              <a:rPr lang="cs-CZ" sz="1600" dirty="0">
                <a:solidFill>
                  <a:srgbClr val="000000"/>
                </a:solidFill>
                <a:latin typeface="Calibri" panose="020F0502020204030204" pitchFamily="34" charset="0"/>
              </a:rPr>
              <a:t>		• Svádí to k psaní složitých dotazů přímo přes </a:t>
            </a:r>
            <a:r>
              <a:rPr lang="cs-CZ" sz="1600" dirty="0" err="1">
                <a:solidFill>
                  <a:srgbClr val="000000"/>
                </a:solidFill>
                <a:latin typeface="Calibri" panose="020F0502020204030204" pitchFamily="34" charset="0"/>
              </a:rPr>
              <a:t>repozitář</a:t>
            </a:r>
            <a:r>
              <a:rPr lang="cs-CZ" sz="1600" dirty="0">
                <a:solidFill>
                  <a:srgbClr val="000000"/>
                </a:solidFill>
                <a:latin typeface="Calibri" panose="020F0502020204030204" pitchFamily="34" charset="0"/>
              </a:rPr>
              <a:t> </a:t>
            </a:r>
          </a:p>
          <a:p>
            <a:pPr marL="0" indent="0">
              <a:buNone/>
            </a:pPr>
            <a:r>
              <a:rPr lang="cs-CZ" sz="1600" dirty="0">
                <a:solidFill>
                  <a:srgbClr val="000000"/>
                </a:solidFill>
                <a:latin typeface="Calibri" panose="020F0502020204030204" pitchFamily="34" charset="0"/>
              </a:rPr>
              <a:t>		• Jednoduché dotazy se v aplikaci často opakují</a:t>
            </a:r>
          </a:p>
          <a:p>
            <a:pPr marL="0" indent="0">
              <a:buNone/>
            </a:pPr>
            <a:r>
              <a:rPr lang="cs-CZ" sz="1600" dirty="0">
                <a:solidFill>
                  <a:srgbClr val="000000"/>
                </a:solidFill>
                <a:latin typeface="Calibri" panose="020F0502020204030204" pitchFamily="34" charset="0"/>
              </a:rPr>
              <a:t>	• Lepší je použít </a:t>
            </a:r>
            <a:r>
              <a:rPr lang="cs-CZ" sz="1600" dirty="0" err="1">
                <a:solidFill>
                  <a:srgbClr val="000000"/>
                </a:solidFill>
                <a:latin typeface="Calibri" panose="020F0502020204030204" pitchFamily="34" charset="0"/>
              </a:rPr>
              <a:t>Query</a:t>
            </a:r>
            <a:r>
              <a:rPr lang="cs-CZ" sz="1600" dirty="0">
                <a:solidFill>
                  <a:srgbClr val="000000"/>
                </a:solidFill>
                <a:latin typeface="Calibri" panose="020F0502020204030204" pitchFamily="34" charset="0"/>
              </a:rPr>
              <a:t> objekt</a:t>
            </a:r>
            <a:endParaRPr lang="en-US" sz="1600" dirty="0">
              <a:solidFill>
                <a:srgbClr val="000000"/>
              </a:solidFill>
              <a:latin typeface="Calibri" panose="020F0502020204030204" pitchFamily="34" charset="0"/>
            </a:endParaRPr>
          </a:p>
          <a:p>
            <a:r>
              <a:rPr lang="en-US" sz="1600" dirty="0">
                <a:solidFill>
                  <a:srgbClr val="000000"/>
                </a:solidFill>
                <a:latin typeface="Calibri" panose="020F0502020204030204" pitchFamily="34" charset="0"/>
              </a:rPr>
              <a:t>EF -&gt; </a:t>
            </a:r>
            <a:r>
              <a:rPr lang="en-US" sz="1600" dirty="0" err="1">
                <a:solidFill>
                  <a:srgbClr val="000000"/>
                </a:solidFill>
                <a:latin typeface="Calibri" panose="020F0502020204030204" pitchFamily="34" charset="0"/>
              </a:rPr>
              <a:t>DbSet</a:t>
            </a:r>
            <a:r>
              <a:rPr lang="en-US" sz="1600" dirty="0">
                <a:solidFill>
                  <a:srgbClr val="000000"/>
                </a:solidFill>
                <a:latin typeface="Calibri" panose="020F0502020204030204" pitchFamily="34" charset="0"/>
              </a:rPr>
              <a:t>&lt;T&gt;</a:t>
            </a:r>
          </a:p>
          <a:p>
            <a:pPr marL="0" indent="0">
              <a:buNone/>
            </a:pPr>
            <a:endParaRPr lang="cs-CZ" sz="1600" b="1" dirty="0"/>
          </a:p>
          <a:p>
            <a:endParaRPr lang="en-US" sz="1600" b="1" dirty="0"/>
          </a:p>
          <a:p>
            <a:pPr marL="0" indent="0">
              <a:buNone/>
            </a:pPr>
            <a:endParaRPr lang="cs-CZ" sz="3200" dirty="0"/>
          </a:p>
        </p:txBody>
      </p:sp>
    </p:spTree>
    <p:extLst>
      <p:ext uri="{BB962C8B-B14F-4D97-AF65-F5344CB8AC3E}">
        <p14:creationId xmlns:p14="http://schemas.microsoft.com/office/powerpoint/2010/main" val="40976170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b="1" dirty="0" err="1"/>
              <a:t>Query</a:t>
            </a:r>
            <a:r>
              <a:rPr lang="cs-CZ" b="1" dirty="0"/>
              <a:t> </a:t>
            </a:r>
            <a:r>
              <a:rPr lang="cs-CZ" b="1" dirty="0" err="1"/>
              <a:t>Object</a:t>
            </a:r>
            <a:endParaRPr lang="cs-CZ" b="1" dirty="0"/>
          </a:p>
        </p:txBody>
      </p:sp>
      <p:sp>
        <p:nvSpPr>
          <p:cNvPr id="3" name="Content Placeholder 2"/>
          <p:cNvSpPr>
            <a:spLocks noGrp="1"/>
          </p:cNvSpPr>
          <p:nvPr>
            <p:ph idx="1"/>
          </p:nvPr>
        </p:nvSpPr>
        <p:spPr>
          <a:xfrm>
            <a:off x="628650" y="1825625"/>
            <a:ext cx="7698604" cy="4351338"/>
          </a:xfrm>
        </p:spPr>
        <p:txBody>
          <a:bodyPr>
            <a:normAutofit/>
          </a:bodyPr>
          <a:lstStyle/>
          <a:p>
            <a:pPr marL="0" indent="0">
              <a:buNone/>
            </a:pPr>
            <a:r>
              <a:rPr lang="cs-CZ" sz="1600" dirty="0">
                <a:solidFill>
                  <a:srgbClr val="000000"/>
                </a:solidFill>
                <a:latin typeface="Calibri" panose="020F0502020204030204" pitchFamily="34" charset="0"/>
              </a:rPr>
              <a:t>• Dotaz nad daty reprezentován pomocí třídy </a:t>
            </a:r>
          </a:p>
          <a:p>
            <a:pPr marL="0" indent="0">
              <a:buNone/>
            </a:pPr>
            <a:r>
              <a:rPr lang="cs-CZ" sz="1600" dirty="0">
                <a:solidFill>
                  <a:srgbClr val="000000"/>
                </a:solidFill>
                <a:latin typeface="Calibri" panose="020F0502020204030204" pitchFamily="34" charset="0"/>
              </a:rPr>
              <a:t>• Metoda </a:t>
            </a:r>
            <a:r>
              <a:rPr lang="cs-CZ" sz="1600" dirty="0" err="1">
                <a:solidFill>
                  <a:srgbClr val="000000"/>
                </a:solidFill>
                <a:latin typeface="Calibri" panose="020F0502020204030204" pitchFamily="34" charset="0"/>
              </a:rPr>
              <a:t>Execute</a:t>
            </a:r>
            <a:r>
              <a:rPr lang="cs-CZ" sz="1600" dirty="0">
                <a:solidFill>
                  <a:srgbClr val="000000"/>
                </a:solidFill>
                <a:latin typeface="Calibri" panose="020F0502020204030204" pitchFamily="34" charset="0"/>
              </a:rPr>
              <a:t> </a:t>
            </a:r>
          </a:p>
          <a:p>
            <a:pPr marL="0" indent="0">
              <a:buNone/>
            </a:pPr>
            <a:r>
              <a:rPr lang="cs-CZ" sz="1600" dirty="0">
                <a:solidFill>
                  <a:srgbClr val="000000"/>
                </a:solidFill>
                <a:latin typeface="Calibri" panose="020F0502020204030204" pitchFamily="34" charset="0"/>
              </a:rPr>
              <a:t>•</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Předchází</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kopírování</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kódu</a:t>
            </a:r>
            <a:endParaRPr lang="en-US" sz="1600" dirty="0">
              <a:solidFill>
                <a:srgbClr val="000000"/>
              </a:solidFill>
              <a:latin typeface="Calibri" panose="020F0502020204030204" pitchFamily="34" charset="0"/>
            </a:endParaRPr>
          </a:p>
          <a:p>
            <a:pPr marL="0" indent="0">
              <a:buNone/>
            </a:pPr>
            <a:endParaRPr lang="cs-CZ" sz="1600" dirty="0">
              <a:solidFill>
                <a:srgbClr val="000000"/>
              </a:solidFill>
              <a:latin typeface="Calibri" panose="020F0502020204030204" pitchFamily="34" charset="0"/>
            </a:endParaRPr>
          </a:p>
          <a:p>
            <a:pPr marL="0" indent="0">
              <a:buNone/>
            </a:pPr>
            <a:r>
              <a:rPr lang="cs-CZ" sz="1600" dirty="0">
                <a:solidFill>
                  <a:srgbClr val="000000"/>
                </a:solidFill>
                <a:latin typeface="Calibri" panose="020F0502020204030204" pitchFamily="34" charset="0"/>
              </a:rPr>
              <a:t>• Další možnosti </a:t>
            </a:r>
          </a:p>
          <a:p>
            <a:pPr marL="0" indent="0">
              <a:buNone/>
            </a:pPr>
            <a:r>
              <a:rPr lang="cs-CZ" sz="1600" dirty="0">
                <a:solidFill>
                  <a:srgbClr val="000000"/>
                </a:solidFill>
                <a:latin typeface="Calibri" panose="020F0502020204030204" pitchFamily="34" charset="0"/>
              </a:rPr>
              <a:t>	• </a:t>
            </a:r>
            <a:r>
              <a:rPr lang="cs-CZ" sz="1600" dirty="0" err="1">
                <a:solidFill>
                  <a:srgbClr val="000000"/>
                </a:solidFill>
                <a:latin typeface="Calibri" panose="020F0502020204030204" pitchFamily="34" charset="0"/>
              </a:rPr>
              <a:t>Parametrizovatelnost</a:t>
            </a:r>
            <a:r>
              <a:rPr lang="cs-CZ" sz="1600" dirty="0">
                <a:solidFill>
                  <a:srgbClr val="000000"/>
                </a:solidFill>
                <a:latin typeface="Calibri" panose="020F0502020204030204" pitchFamily="34" charset="0"/>
              </a:rPr>
              <a:t> dotazů </a:t>
            </a:r>
          </a:p>
          <a:p>
            <a:pPr marL="0" indent="0">
              <a:buNone/>
            </a:pPr>
            <a:r>
              <a:rPr lang="cs-CZ" sz="1600" dirty="0">
                <a:solidFill>
                  <a:srgbClr val="000000"/>
                </a:solidFill>
                <a:latin typeface="Calibri" panose="020F0502020204030204" pitchFamily="34" charset="0"/>
              </a:rPr>
              <a:t>	• Obecná podpora stránkování, řazení, filtrování </a:t>
            </a:r>
          </a:p>
          <a:p>
            <a:pPr marL="0" indent="0">
              <a:buNone/>
            </a:pPr>
            <a:r>
              <a:rPr lang="cs-CZ" sz="1600" dirty="0">
                <a:solidFill>
                  <a:srgbClr val="000000"/>
                </a:solidFill>
                <a:latin typeface="Calibri" panose="020F0502020204030204" pitchFamily="34" charset="0"/>
              </a:rPr>
              <a:t>	• Možnost přidat např. metodu </a:t>
            </a:r>
            <a:r>
              <a:rPr lang="cs-CZ" sz="1600" dirty="0" err="1">
                <a:solidFill>
                  <a:srgbClr val="000000"/>
                </a:solidFill>
                <a:latin typeface="Calibri" panose="020F0502020204030204" pitchFamily="34" charset="0"/>
              </a:rPr>
              <a:t>GetTotalCount</a:t>
            </a:r>
            <a:r>
              <a:rPr lang="cs-CZ" sz="1600" dirty="0">
                <a:solidFill>
                  <a:srgbClr val="000000"/>
                </a:solidFill>
                <a:latin typeface="Calibri" panose="020F0502020204030204" pitchFamily="34" charset="0"/>
              </a:rPr>
              <a:t> </a:t>
            </a:r>
            <a:endParaRPr lang="en-US" sz="1600" dirty="0">
              <a:solidFill>
                <a:srgbClr val="000000"/>
              </a:solidFill>
              <a:latin typeface="Calibri" panose="020F0502020204030204" pitchFamily="34" charset="0"/>
            </a:endParaRPr>
          </a:p>
          <a:p>
            <a:pPr marL="0" indent="0">
              <a:buNone/>
            </a:pPr>
            <a:r>
              <a:rPr lang="en-US" sz="1600" dirty="0">
                <a:solidFill>
                  <a:srgbClr val="000000"/>
                </a:solidFill>
                <a:latin typeface="Calibri" panose="020F0502020204030204" pitchFamily="34" charset="0"/>
              </a:rPr>
              <a:t>	</a:t>
            </a:r>
            <a:r>
              <a:rPr lang="cs-CZ" sz="1600" dirty="0">
                <a:solidFill>
                  <a:srgbClr val="000000"/>
                </a:solidFill>
                <a:latin typeface="Calibri" panose="020F0502020204030204" pitchFamily="34" charset="0"/>
              </a:rPr>
              <a:t>• Post-</a:t>
            </a:r>
            <a:r>
              <a:rPr lang="cs-CZ" sz="1600" dirty="0" err="1">
                <a:solidFill>
                  <a:srgbClr val="000000"/>
                </a:solidFill>
                <a:latin typeface="Calibri" panose="020F0502020204030204" pitchFamily="34" charset="0"/>
              </a:rPr>
              <a:t>processing</a:t>
            </a:r>
            <a:r>
              <a:rPr lang="cs-CZ" sz="1600" dirty="0">
                <a:solidFill>
                  <a:srgbClr val="000000"/>
                </a:solidFill>
                <a:latin typeface="Calibri" panose="020F0502020204030204" pitchFamily="34" charset="0"/>
              </a:rPr>
              <a:t> výsledků</a:t>
            </a:r>
            <a:endParaRPr lang="en-US" sz="1600" dirty="0">
              <a:solidFill>
                <a:srgbClr val="000000"/>
              </a:solidFill>
              <a:latin typeface="Calibri" panose="020F0502020204030204" pitchFamily="34" charset="0"/>
            </a:endParaRPr>
          </a:p>
          <a:p>
            <a:pPr marL="0" indent="0">
              <a:buNone/>
            </a:pPr>
            <a:endParaRPr lang="cs-CZ" sz="3200" dirty="0"/>
          </a:p>
        </p:txBody>
      </p:sp>
      <p:pic>
        <p:nvPicPr>
          <p:cNvPr id="1026" name="Picture 2" descr="http://martinfowler.com/eaaCatalog/queryObjectSketch.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9" y="1117600"/>
            <a:ext cx="4479743" cy="2535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4865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68374"/>
          </a:xfrm>
        </p:spPr>
        <p:txBody>
          <a:bodyPr/>
          <a:lstStyle/>
          <a:p>
            <a:r>
              <a:rPr lang="en-US" b="1" dirty="0" err="1"/>
              <a:t>Okazy</a:t>
            </a:r>
            <a:r>
              <a:rPr lang="en-US" b="1" dirty="0"/>
              <a:t>/</a:t>
            </a:r>
            <a:r>
              <a:rPr lang="en-US" b="1" dirty="0" err="1"/>
              <a:t>zdroje</a:t>
            </a:r>
            <a:endParaRPr lang="cs-CZ" b="1" dirty="0"/>
          </a:p>
        </p:txBody>
      </p:sp>
      <p:pic>
        <p:nvPicPr>
          <p:cNvPr id="5" name="Obrázek 4"/>
          <p:cNvPicPr>
            <a:picLocks noChangeAspect="1"/>
          </p:cNvPicPr>
          <p:nvPr/>
        </p:nvPicPr>
        <p:blipFill>
          <a:blip r:embed="rId3"/>
          <a:stretch>
            <a:fillRect/>
          </a:stretch>
        </p:blipFill>
        <p:spPr>
          <a:xfrm>
            <a:off x="6128576" y="1333501"/>
            <a:ext cx="2840611" cy="3665763"/>
          </a:xfrm>
          <a:prstGeom prst="rect">
            <a:avLst/>
          </a:prstGeom>
        </p:spPr>
      </p:pic>
      <p:pic>
        <p:nvPicPr>
          <p:cNvPr id="6" name="Picture 2" descr="http://ecx.images-amazon.com/images/I/51aU4y6%2BIGL._SX258_BO1,204,203,200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3506" y="1333500"/>
            <a:ext cx="2803871" cy="3677387"/>
          </a:xfrm>
          <a:prstGeom prst="rect">
            <a:avLst/>
          </a:prstGeom>
          <a:noFill/>
          <a:extLst>
            <a:ext uri="{909E8E84-426E-40DD-AFC4-6F175D3DCCD1}">
              <a14:hiddenFill xmlns:a14="http://schemas.microsoft.com/office/drawing/2010/main">
                <a:solidFill>
                  <a:srgbClr val="FFFFFF"/>
                </a:solidFill>
              </a14:hiddenFill>
            </a:ext>
          </a:extLst>
        </p:spPr>
      </p:pic>
      <p:sp>
        <p:nvSpPr>
          <p:cNvPr id="7" name="Obdélník 6"/>
          <p:cNvSpPr/>
          <p:nvPr/>
        </p:nvSpPr>
        <p:spPr>
          <a:xfrm>
            <a:off x="513804" y="5010887"/>
            <a:ext cx="2659702" cy="369332"/>
          </a:xfrm>
          <a:prstGeom prst="rect">
            <a:avLst/>
          </a:prstGeom>
        </p:spPr>
        <p:txBody>
          <a:bodyPr wrap="none">
            <a:spAutoFit/>
          </a:bodyPr>
          <a:lstStyle/>
          <a:p>
            <a:r>
              <a:rPr lang="cs-CZ" dirty="0">
                <a:solidFill>
                  <a:srgbClr val="808080"/>
                </a:solidFill>
                <a:latin typeface="SegoeWPSemiLight"/>
                <a:hlinkClick r:id="rId5"/>
              </a:rPr>
              <a:t>Design </a:t>
            </a:r>
            <a:r>
              <a:rPr lang="cs-CZ" dirty="0" err="1">
                <a:solidFill>
                  <a:srgbClr val="808080"/>
                </a:solidFill>
                <a:latin typeface="SegoeWPSemiLight"/>
                <a:hlinkClick r:id="rId5"/>
              </a:rPr>
              <a:t>Patterns</a:t>
            </a:r>
            <a:r>
              <a:rPr lang="cs-CZ" dirty="0">
                <a:solidFill>
                  <a:srgbClr val="808080"/>
                </a:solidFill>
                <a:latin typeface="SegoeWPSemiLight"/>
                <a:hlinkClick r:id="rId5"/>
              </a:rPr>
              <a:t> </a:t>
            </a:r>
            <a:r>
              <a:rPr lang="cs-CZ" dirty="0" err="1">
                <a:solidFill>
                  <a:srgbClr val="808080"/>
                </a:solidFill>
                <a:latin typeface="SegoeWPSemiLight"/>
                <a:hlinkClick r:id="rId5"/>
              </a:rPr>
              <a:t>Library</a:t>
            </a:r>
            <a:r>
              <a:rPr lang="cs-CZ" dirty="0">
                <a:solidFill>
                  <a:srgbClr val="000000"/>
                </a:solidFill>
                <a:latin typeface="SegoeWPSemiLight"/>
              </a:rPr>
              <a:t> </a:t>
            </a:r>
            <a:endParaRPr lang="cs-CZ" dirty="0"/>
          </a:p>
        </p:txBody>
      </p:sp>
      <p:pic>
        <p:nvPicPr>
          <p:cNvPr id="8" name="Obrázek 7"/>
          <p:cNvPicPr>
            <a:picLocks noChangeAspect="1"/>
          </p:cNvPicPr>
          <p:nvPr/>
        </p:nvPicPr>
        <p:blipFill>
          <a:blip r:embed="rId6"/>
          <a:stretch>
            <a:fillRect/>
          </a:stretch>
        </p:blipFill>
        <p:spPr>
          <a:xfrm>
            <a:off x="513804" y="2138802"/>
            <a:ext cx="2451278" cy="2055159"/>
          </a:xfrm>
          <a:prstGeom prst="rect">
            <a:avLst/>
          </a:prstGeom>
        </p:spPr>
      </p:pic>
    </p:spTree>
    <p:extLst>
      <p:ext uri="{BB962C8B-B14F-4D97-AF65-F5344CB8AC3E}">
        <p14:creationId xmlns:p14="http://schemas.microsoft.com/office/powerpoint/2010/main" val="98493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68374"/>
          </a:xfrm>
        </p:spPr>
        <p:txBody>
          <a:bodyPr/>
          <a:lstStyle/>
          <a:p>
            <a:r>
              <a:rPr lang="en-US" b="1" dirty="0" err="1"/>
              <a:t>Okazy</a:t>
            </a:r>
            <a:r>
              <a:rPr lang="en-US" b="1" dirty="0"/>
              <a:t>/</a:t>
            </a:r>
            <a:r>
              <a:rPr lang="en-US" b="1" dirty="0" err="1"/>
              <a:t>zdroje</a:t>
            </a:r>
            <a:endParaRPr lang="cs-CZ" b="1" dirty="0"/>
          </a:p>
        </p:txBody>
      </p:sp>
      <p:sp>
        <p:nvSpPr>
          <p:cNvPr id="3" name="Content Placeholder 2"/>
          <p:cNvSpPr>
            <a:spLocks noGrp="1"/>
          </p:cNvSpPr>
          <p:nvPr>
            <p:ph idx="1"/>
          </p:nvPr>
        </p:nvSpPr>
        <p:spPr>
          <a:xfrm>
            <a:off x="628650" y="1130300"/>
            <a:ext cx="7698604" cy="5046663"/>
          </a:xfrm>
        </p:spPr>
        <p:txBody>
          <a:bodyPr>
            <a:normAutofit/>
          </a:bodyPr>
          <a:lstStyle/>
          <a:p>
            <a:r>
              <a:rPr lang="en-US" sz="1600" b="1" dirty="0">
                <a:hlinkClick r:id="rId3"/>
              </a:rPr>
              <a:t>http://patterns.cs.up.ac.za/</a:t>
            </a:r>
          </a:p>
          <a:p>
            <a:r>
              <a:rPr lang="cs-CZ" sz="1600" b="1" dirty="0">
                <a:hlinkClick r:id="rId3"/>
              </a:rPr>
              <a:t>http://www.dofactory.com/</a:t>
            </a:r>
            <a:r>
              <a:rPr lang="en-US" sz="1600" b="1" dirty="0"/>
              <a:t> </a:t>
            </a:r>
          </a:p>
          <a:p>
            <a:r>
              <a:rPr lang="en-US" sz="1600" b="1" dirty="0">
                <a:hlinkClick r:id="rId4"/>
              </a:rPr>
              <a:t>http://martinfowler.com/</a:t>
            </a:r>
            <a:r>
              <a:rPr lang="en-US" sz="1600" b="1" dirty="0"/>
              <a:t> </a:t>
            </a:r>
          </a:p>
          <a:p>
            <a:r>
              <a:rPr lang="en-US" sz="1600" b="1" dirty="0">
                <a:hlinkClick r:id="rId5"/>
              </a:rPr>
              <a:t>http://www.pluralsight.com/courses/patterns-library</a:t>
            </a:r>
            <a:r>
              <a:rPr lang="en-US" sz="1600" b="1" dirty="0"/>
              <a:t> </a:t>
            </a:r>
          </a:p>
          <a:p>
            <a:r>
              <a:rPr lang="en-US" sz="1600" b="1" dirty="0">
                <a:hlinkClick r:id="rId6"/>
              </a:rPr>
              <a:t>http://www.pluralsight.com/courses/tactical-design-patterns-dotnet-managing-responsibilities</a:t>
            </a:r>
            <a:r>
              <a:rPr lang="en-US" sz="1600" b="1" dirty="0"/>
              <a:t> </a:t>
            </a:r>
          </a:p>
          <a:p>
            <a:r>
              <a:rPr lang="en-US" sz="1600" b="1" dirty="0">
                <a:hlinkClick r:id="rId7"/>
              </a:rPr>
              <a:t>http://www.pluralsight.com/courses/intro-async-parallel-dotnet4</a:t>
            </a:r>
            <a:r>
              <a:rPr lang="en-US" sz="1600" b="1" dirty="0"/>
              <a:t> </a:t>
            </a:r>
          </a:p>
          <a:p>
            <a:r>
              <a:rPr lang="en-US" sz="1600" b="1" dirty="0">
                <a:hlinkClick r:id="rId8"/>
              </a:rPr>
              <a:t>http://odetocode.com/about/scott-allen</a:t>
            </a:r>
            <a:r>
              <a:rPr lang="en-US" sz="1600" b="1" dirty="0"/>
              <a:t> </a:t>
            </a:r>
          </a:p>
          <a:p>
            <a:r>
              <a:rPr lang="en-US" sz="1600" b="1" dirty="0">
                <a:hlinkClick r:id="rId9"/>
              </a:rPr>
              <a:t>http://blog.renestein.net/</a:t>
            </a:r>
            <a:r>
              <a:rPr lang="en-US" sz="1600" b="1" dirty="0"/>
              <a:t> </a:t>
            </a:r>
          </a:p>
          <a:p>
            <a:r>
              <a:rPr lang="en-US" sz="1600" b="1" dirty="0">
                <a:hlinkClick r:id="rId10"/>
              </a:rPr>
              <a:t>http://www.snowball.be/</a:t>
            </a:r>
            <a:endParaRPr lang="en-US" sz="1600" b="1" dirty="0"/>
          </a:p>
          <a:p>
            <a:endParaRPr lang="cs-CZ" sz="1600" b="1" dirty="0"/>
          </a:p>
        </p:txBody>
      </p:sp>
    </p:spTree>
    <p:extLst>
      <p:ext uri="{BB962C8B-B14F-4D97-AF65-F5344CB8AC3E}">
        <p14:creationId xmlns:p14="http://schemas.microsoft.com/office/powerpoint/2010/main" val="16638167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68374"/>
          </a:xfrm>
        </p:spPr>
        <p:txBody>
          <a:bodyPr/>
          <a:lstStyle/>
          <a:p>
            <a:r>
              <a:rPr lang="en-US" b="1" dirty="0" err="1"/>
              <a:t>Okazy</a:t>
            </a:r>
            <a:r>
              <a:rPr lang="en-US" b="1" dirty="0"/>
              <a:t>/</a:t>
            </a:r>
            <a:r>
              <a:rPr lang="en-US" b="1" dirty="0" err="1"/>
              <a:t>zdroje</a:t>
            </a:r>
            <a:endParaRPr lang="cs-CZ" b="1" dirty="0"/>
          </a:p>
        </p:txBody>
      </p:sp>
      <p:sp>
        <p:nvSpPr>
          <p:cNvPr id="3" name="Content Placeholder 2"/>
          <p:cNvSpPr>
            <a:spLocks noGrp="1"/>
          </p:cNvSpPr>
          <p:nvPr>
            <p:ph idx="1"/>
          </p:nvPr>
        </p:nvSpPr>
        <p:spPr>
          <a:xfrm>
            <a:off x="628650" y="1130300"/>
            <a:ext cx="7698604" cy="5046663"/>
          </a:xfrm>
        </p:spPr>
        <p:txBody>
          <a:bodyPr>
            <a:normAutofit/>
          </a:bodyPr>
          <a:lstStyle/>
          <a:p>
            <a:pPr marL="0" indent="0">
              <a:buNone/>
            </a:pPr>
            <a:r>
              <a:rPr lang="en-US" sz="1600" b="1" dirty="0" err="1">
                <a:solidFill>
                  <a:srgbClr val="000000"/>
                </a:solidFill>
                <a:latin typeface="Calibri" panose="020F0502020204030204" pitchFamily="34" charset="0"/>
              </a:rPr>
              <a:t>Knihy</a:t>
            </a:r>
            <a:endParaRPr lang="en-US" sz="1600" b="1" dirty="0">
              <a:solidFill>
                <a:srgbClr val="000000"/>
              </a:solidFill>
              <a:latin typeface="Calibri" panose="020F0502020204030204" pitchFamily="34" charset="0"/>
            </a:endParaRPr>
          </a:p>
          <a:p>
            <a:r>
              <a:rPr lang="en-US" sz="1600" dirty="0">
                <a:solidFill>
                  <a:srgbClr val="000000"/>
                </a:solidFill>
                <a:latin typeface="Calibri" panose="020F0502020204030204" pitchFamily="34" charset="0"/>
              </a:rPr>
              <a:t>BISHOP, J. C# 3.0 design patterns. 1st. ed. Beijing: O'Reilly, c2008, xxi, 290 s. ISBN 9780596527730.</a:t>
            </a:r>
          </a:p>
          <a:p>
            <a:r>
              <a:rPr lang="en-US" sz="1600" dirty="0">
                <a:solidFill>
                  <a:srgbClr val="000000"/>
                </a:solidFill>
                <a:latin typeface="Calibri" panose="020F0502020204030204" pitchFamily="34" charset="0"/>
              </a:rPr>
              <a:t>FOWLER, Martin. Patterns of enterprise application architecture. Boston: Addison-Wesley, c2003, xxiv, 533 p. ISBN 0321127420.</a:t>
            </a:r>
            <a:endParaRPr lang="cs-CZ" sz="1600" dirty="0">
              <a:solidFill>
                <a:srgbClr val="000000"/>
              </a:solidFill>
              <a:latin typeface="Calibri" panose="020F0502020204030204" pitchFamily="34" charset="0"/>
            </a:endParaRPr>
          </a:p>
          <a:p>
            <a:r>
              <a:rPr lang="en-US" sz="1600" dirty="0">
                <a:solidFill>
                  <a:srgbClr val="000000"/>
                </a:solidFill>
                <a:latin typeface="Calibri" panose="020F0502020204030204" pitchFamily="34" charset="0"/>
              </a:rPr>
              <a:t>BUSCHMANN, Frank, </a:t>
            </a:r>
            <a:r>
              <a:rPr lang="en-US" sz="1600" dirty="0" err="1">
                <a:solidFill>
                  <a:srgbClr val="000000"/>
                </a:solidFill>
                <a:latin typeface="Calibri" panose="020F0502020204030204" pitchFamily="34" charset="0"/>
              </a:rPr>
              <a:t>Kevlin</a:t>
            </a:r>
            <a:r>
              <a:rPr lang="en-US" sz="1600" dirty="0">
                <a:solidFill>
                  <a:srgbClr val="000000"/>
                </a:solidFill>
                <a:latin typeface="Calibri" panose="020F0502020204030204" pitchFamily="34" charset="0"/>
              </a:rPr>
              <a:t> HENNEY a Douglas C SCHMIDT. Pattern oriented Software Architecture: on Patterns and Pattern Languages. </a:t>
            </a:r>
            <a:r>
              <a:rPr lang="en-US" sz="1600" dirty="0" err="1">
                <a:solidFill>
                  <a:srgbClr val="000000"/>
                </a:solidFill>
                <a:latin typeface="Calibri" panose="020F0502020204030204" pitchFamily="34" charset="0"/>
              </a:rPr>
              <a:t>Chichester</a:t>
            </a:r>
            <a:r>
              <a:rPr lang="en-US" sz="1600" dirty="0">
                <a:solidFill>
                  <a:srgbClr val="000000"/>
                </a:solidFill>
                <a:latin typeface="Calibri" panose="020F0502020204030204" pitchFamily="34" charset="0"/>
              </a:rPr>
              <a:t>: John Wiley &amp; Sons, c2007, xxxix, 450 s. Wiley series on software design patterns. ISBN 9780471486480.</a:t>
            </a:r>
          </a:p>
          <a:p>
            <a:endParaRPr lang="en-US" sz="1600" b="1" dirty="0"/>
          </a:p>
          <a:p>
            <a:endParaRPr lang="cs-CZ" sz="1600" b="1" dirty="0"/>
          </a:p>
        </p:txBody>
      </p:sp>
    </p:spTree>
    <p:extLst>
      <p:ext uri="{BB962C8B-B14F-4D97-AF65-F5344CB8AC3E}">
        <p14:creationId xmlns:p14="http://schemas.microsoft.com/office/powerpoint/2010/main" val="18880759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55650" y="1122363"/>
            <a:ext cx="7772400" cy="1443037"/>
          </a:xfrm>
        </p:spPr>
        <p:txBody>
          <a:bodyPr/>
          <a:lstStyle/>
          <a:p>
            <a:r>
              <a:rPr lang="cs-CZ" b="1" dirty="0"/>
              <a:t>Design </a:t>
            </a:r>
            <a:r>
              <a:rPr lang="cs-CZ" b="1" dirty="0" err="1"/>
              <a:t>Patterns</a:t>
            </a:r>
            <a:endParaRPr lang="cs-CZ" b="1" dirty="0"/>
          </a:p>
        </p:txBody>
      </p:sp>
      <p:sp>
        <p:nvSpPr>
          <p:cNvPr id="5" name="Subtitle 4"/>
          <p:cNvSpPr>
            <a:spLocks noGrp="1"/>
          </p:cNvSpPr>
          <p:nvPr>
            <p:ph type="subTitle" idx="1"/>
          </p:nvPr>
        </p:nvSpPr>
        <p:spPr>
          <a:xfrm>
            <a:off x="3232150" y="3632200"/>
            <a:ext cx="2819400" cy="1498600"/>
          </a:xfrm>
        </p:spPr>
        <p:txBody>
          <a:bodyPr>
            <a:normAutofit/>
          </a:bodyPr>
          <a:lstStyle/>
          <a:p>
            <a:r>
              <a:rPr lang="en-US" b="1" dirty="0"/>
              <a:t>Martin Dybal</a:t>
            </a:r>
            <a:endParaRPr lang="cs-CZ" b="1" dirty="0"/>
          </a:p>
          <a:p>
            <a:r>
              <a:rPr lang="cs-CZ" dirty="0"/>
              <a:t>Microsoft </a:t>
            </a:r>
            <a:r>
              <a:rPr lang="en-US" dirty="0"/>
              <a:t>MSP</a:t>
            </a:r>
            <a:r>
              <a:rPr lang="cs-CZ" dirty="0"/>
              <a:t>, MCP</a:t>
            </a:r>
            <a:endParaRPr lang="en-US" dirty="0"/>
          </a:p>
          <a:p>
            <a:r>
              <a:rPr lang="en-US" dirty="0"/>
              <a:t>martin@dybal.it</a:t>
            </a:r>
            <a:endParaRPr lang="cs-CZ" dirty="0"/>
          </a:p>
        </p:txBody>
      </p:sp>
      <p:sp>
        <p:nvSpPr>
          <p:cNvPr id="6" name="Subtitle 4"/>
          <p:cNvSpPr txBox="1">
            <a:spLocks/>
          </p:cNvSpPr>
          <p:nvPr/>
        </p:nvSpPr>
        <p:spPr>
          <a:xfrm>
            <a:off x="3162300" y="5130800"/>
            <a:ext cx="2959100" cy="12954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cs-CZ" dirty="0">
                <a:hlinkClick r:id="rId2"/>
              </a:rPr>
              <a:t>www.dotnetcollege.cz</a:t>
            </a:r>
            <a:r>
              <a:rPr lang="cs-CZ" dirty="0"/>
              <a:t> </a:t>
            </a:r>
          </a:p>
        </p:txBody>
      </p:sp>
    </p:spTree>
    <p:extLst>
      <p:ext uri="{BB962C8B-B14F-4D97-AF65-F5344CB8AC3E}">
        <p14:creationId xmlns:p14="http://schemas.microsoft.com/office/powerpoint/2010/main" val="408054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Obrázek 8"/>
          <p:cNvPicPr>
            <a:picLocks noChangeAspect="1"/>
          </p:cNvPicPr>
          <p:nvPr/>
        </p:nvPicPr>
        <p:blipFill>
          <a:blip r:embed="rId3"/>
          <a:stretch>
            <a:fillRect/>
          </a:stretch>
        </p:blipFill>
        <p:spPr>
          <a:xfrm>
            <a:off x="0" y="501650"/>
            <a:ext cx="9144000" cy="6343650"/>
          </a:xfrm>
          <a:prstGeom prst="rect">
            <a:avLst/>
          </a:prstGeom>
        </p:spPr>
      </p:pic>
    </p:spTree>
    <p:extLst>
      <p:ext uri="{BB962C8B-B14F-4D97-AF65-F5344CB8AC3E}">
        <p14:creationId xmlns:p14="http://schemas.microsoft.com/office/powerpoint/2010/main" val="1493079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cs-CZ" b="1" dirty="0"/>
              <a:t>Prezentační návrhové vzory</a:t>
            </a:r>
          </a:p>
        </p:txBody>
      </p:sp>
      <p:sp>
        <p:nvSpPr>
          <p:cNvPr id="3" name="Content Placeholder 2"/>
          <p:cNvSpPr>
            <a:spLocks noGrp="1"/>
          </p:cNvSpPr>
          <p:nvPr>
            <p:ph idx="1"/>
          </p:nvPr>
        </p:nvSpPr>
        <p:spPr>
          <a:xfrm>
            <a:off x="628650" y="1600200"/>
            <a:ext cx="7886700" cy="4576763"/>
          </a:xfrm>
        </p:spPr>
        <p:txBody>
          <a:bodyPr>
            <a:normAutofit/>
          </a:bodyPr>
          <a:lstStyle/>
          <a:p>
            <a:pPr marL="0" indent="0" fontAlgn="ctr">
              <a:buNone/>
            </a:pPr>
            <a:r>
              <a:rPr lang="cs-CZ" sz="1400" dirty="0"/>
              <a:t>Prezenční návrhové vzory se zabývají rozdělením nejvyšší (UI) vrstvy .</a:t>
            </a:r>
          </a:p>
          <a:p>
            <a:pPr fontAlgn="ctr"/>
            <a:r>
              <a:rPr lang="cs-CZ" b="1" dirty="0"/>
              <a:t>Hlavní účely </a:t>
            </a:r>
            <a:endParaRPr lang="cs-CZ" sz="3600" b="1" dirty="0"/>
          </a:p>
          <a:p>
            <a:pPr fontAlgn="ctr"/>
            <a:r>
              <a:rPr lang="cs-CZ" sz="1800" dirty="0"/>
              <a:t>Oddělit logiku zobrazování dat od logiky zpracování</a:t>
            </a:r>
          </a:p>
          <a:p>
            <a:pPr fontAlgn="ctr"/>
            <a:r>
              <a:rPr lang="cs-CZ" sz="1800" dirty="0"/>
              <a:t>Testovatelný kód</a:t>
            </a:r>
          </a:p>
          <a:p>
            <a:pPr fontAlgn="ctr"/>
            <a:r>
              <a:rPr lang="cs-CZ" sz="1800" dirty="0"/>
              <a:t>Znovu použitelnost kódu</a:t>
            </a:r>
            <a:endParaRPr lang="en-US" sz="1800" dirty="0"/>
          </a:p>
          <a:p>
            <a:pPr fontAlgn="ctr"/>
            <a:r>
              <a:rPr lang="en-US" sz="1800" dirty="0" err="1"/>
              <a:t>Univerzální</a:t>
            </a:r>
            <a:r>
              <a:rPr lang="en-US" sz="1800" dirty="0"/>
              <a:t> </a:t>
            </a:r>
            <a:r>
              <a:rPr lang="en-US" sz="1800" dirty="0" err="1"/>
              <a:t>aplikace</a:t>
            </a:r>
            <a:endParaRPr lang="cs-CZ" sz="1400" dirty="0"/>
          </a:p>
          <a:p>
            <a:pPr marL="0" indent="0" fontAlgn="ctr">
              <a:buNone/>
            </a:pPr>
            <a:endParaRPr lang="cs-CZ" sz="1800" dirty="0"/>
          </a:p>
          <a:p>
            <a:pPr marL="0" indent="0" fontAlgn="ctr">
              <a:buNone/>
            </a:pPr>
            <a:endParaRPr lang="cs-CZ" sz="1800" dirty="0"/>
          </a:p>
          <a:p>
            <a:pPr marL="0" indent="0" fontAlgn="ctr">
              <a:buNone/>
            </a:pPr>
            <a:endParaRPr lang="cs-CZ" sz="3600" dirty="0"/>
          </a:p>
        </p:txBody>
      </p:sp>
    </p:spTree>
    <p:extLst>
      <p:ext uri="{BB962C8B-B14F-4D97-AF65-F5344CB8AC3E}">
        <p14:creationId xmlns:p14="http://schemas.microsoft.com/office/powerpoint/2010/main" val="3991349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cs-CZ" b="1" dirty="0"/>
              <a:t>Model </a:t>
            </a:r>
            <a:r>
              <a:rPr lang="cs-CZ" b="1" dirty="0" err="1"/>
              <a:t>View</a:t>
            </a:r>
            <a:r>
              <a:rPr lang="cs-CZ" b="1" dirty="0"/>
              <a:t> </a:t>
            </a:r>
            <a:r>
              <a:rPr lang="cs-CZ" b="1" dirty="0" err="1"/>
              <a:t>Controller</a:t>
            </a:r>
            <a:endParaRPr lang="cs-CZ" b="1" dirty="0"/>
          </a:p>
        </p:txBody>
      </p:sp>
      <p:sp>
        <p:nvSpPr>
          <p:cNvPr id="4" name="Rectangle 1"/>
          <p:cNvSpPr>
            <a:spLocks noChangeArrowheads="1"/>
          </p:cNvSpPr>
          <p:nvPr/>
        </p:nvSpPr>
        <p:spPr bwMode="auto">
          <a:xfrm>
            <a:off x="3810000" y="1881827"/>
            <a:ext cx="5334000"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42792"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100" b="0" i="0" u="none" strike="noStrike" cap="none" normalizeH="0" baseline="0" dirty="0">
                <a:ln>
                  <a:noFill/>
                </a:ln>
                <a:solidFill>
                  <a:srgbClr val="000000"/>
                </a:solidFill>
                <a:effectLst/>
                <a:latin typeface="Calibri" panose="020F0502020204030204" pitchFamily="34" charset="0"/>
              </a:rPr>
              <a:t>  </a:t>
            </a:r>
            <a:r>
              <a:rPr kumimoji="0" lang="cs-CZ" altLang="cs-CZ" sz="13800" b="0" i="0" u="none" strike="noStrike" cap="none" normalizeH="0" baseline="0" dirty="0">
                <a:ln>
                  <a:noFill/>
                </a:ln>
                <a:solidFill>
                  <a:srgbClr val="000000"/>
                </a:solidFill>
                <a:effectLst/>
                <a:latin typeface="Calibri" panose="020F0502020204030204" pitchFamily="34" charset="0"/>
              </a:rPr>
              <a:t> </a:t>
            </a:r>
            <a:r>
              <a:rPr kumimoji="0" lang="cs-CZ" altLang="cs-CZ" sz="1100" b="0" i="0" u="none" strike="noStrike" cap="none" normalizeH="0" baseline="0" dirty="0">
                <a:ln>
                  <a:noFill/>
                </a:ln>
                <a:solidFill>
                  <a:srgbClr val="000000"/>
                </a:solidFill>
                <a:effectLst/>
                <a:latin typeface="Calibri" panose="020F0502020204030204" pitchFamily="34" charset="0"/>
              </a:rPr>
              <a:t> </a:t>
            </a:r>
          </a:p>
          <a:p>
            <a:pPr marL="0" marR="0" lvl="0" indent="0" algn="l" defTabSz="914400" rtl="0" eaLnBrk="0" fontAlgn="ctr" latinLnBrk="0" hangingPunct="0">
              <a:lnSpc>
                <a:spcPct val="100000"/>
              </a:lnSpc>
              <a:spcBef>
                <a:spcPct val="0"/>
              </a:spcBef>
              <a:spcAft>
                <a:spcPct val="0"/>
              </a:spcAft>
              <a:buClrTx/>
              <a:buSzTx/>
              <a:buFontTx/>
              <a:buChar char="•"/>
              <a:tabLst/>
            </a:pPr>
            <a:r>
              <a:rPr kumimoji="0" lang="cs-CZ" altLang="cs-CZ" sz="1400" b="1" i="0" u="none" strike="noStrike" cap="none" normalizeH="0" baseline="0" dirty="0">
                <a:ln>
                  <a:noFill/>
                </a:ln>
                <a:solidFill>
                  <a:srgbClr val="000000"/>
                </a:solidFill>
                <a:effectLst/>
                <a:latin typeface="Calibri" panose="020F0502020204030204" pitchFamily="34" charset="0"/>
              </a:rPr>
              <a:t>Model </a:t>
            </a:r>
            <a:r>
              <a:rPr kumimoji="0" lang="cs-CZ" altLang="cs-CZ" sz="1400" b="0" i="0" u="none" strike="noStrike" cap="none" normalizeH="0" baseline="0" dirty="0">
                <a:ln>
                  <a:noFill/>
                </a:ln>
                <a:solidFill>
                  <a:srgbClr val="000000"/>
                </a:solidFill>
                <a:effectLst/>
                <a:latin typeface="Calibri" panose="020F0502020204030204" pitchFamily="34" charset="0"/>
              </a:rPr>
              <a:t>– Reprezentuje data. </a:t>
            </a:r>
          </a:p>
          <a:p>
            <a:pPr marL="0" marR="0" lvl="0" indent="0" algn="l" defTabSz="914400" rtl="0" eaLnBrk="0" fontAlgn="ctr" latinLnBrk="0" hangingPunct="0">
              <a:lnSpc>
                <a:spcPct val="100000"/>
              </a:lnSpc>
              <a:spcBef>
                <a:spcPct val="0"/>
              </a:spcBef>
              <a:spcAft>
                <a:spcPct val="0"/>
              </a:spcAft>
              <a:buClrTx/>
              <a:buSzTx/>
              <a:buFontTx/>
              <a:buChar char="•"/>
              <a:tabLst/>
            </a:pPr>
            <a:r>
              <a:rPr kumimoji="0" lang="cs-CZ" altLang="cs-CZ" sz="1400" b="1" i="0" u="none" strike="noStrike" cap="none" normalizeH="0" baseline="0" dirty="0" err="1">
                <a:ln>
                  <a:noFill/>
                </a:ln>
                <a:solidFill>
                  <a:srgbClr val="000000"/>
                </a:solidFill>
                <a:effectLst/>
                <a:latin typeface="Calibri" panose="020F0502020204030204" pitchFamily="34" charset="0"/>
              </a:rPr>
              <a:t>View</a:t>
            </a:r>
            <a:r>
              <a:rPr lang="cs-CZ" altLang="cs-CZ" sz="1400" dirty="0">
                <a:solidFill>
                  <a:srgbClr val="000000"/>
                </a:solidFill>
                <a:latin typeface="Calibri" panose="020F0502020204030204" pitchFamily="34" charset="0"/>
              </a:rPr>
              <a:t> – Zobrazuje data uživateli</a:t>
            </a:r>
            <a:endParaRPr kumimoji="0" lang="cs-CZ" altLang="cs-CZ" sz="1400" b="0" i="0" u="none" strike="noStrike" cap="none" normalizeH="0" baseline="0" dirty="0">
              <a:ln>
                <a:noFill/>
              </a:ln>
              <a:solidFill>
                <a:srgbClr val="000000"/>
              </a:solidFill>
              <a:effectLst/>
              <a:latin typeface="Calibri" panose="020F0502020204030204" pitchFamily="34" charset="0"/>
            </a:endParaRPr>
          </a:p>
          <a:p>
            <a:pPr marL="0" marR="0" lvl="0" indent="0" algn="l" defTabSz="914400" rtl="0" eaLnBrk="0" fontAlgn="ctr" latinLnBrk="0" hangingPunct="0">
              <a:lnSpc>
                <a:spcPct val="100000"/>
              </a:lnSpc>
              <a:spcBef>
                <a:spcPct val="0"/>
              </a:spcBef>
              <a:spcAft>
                <a:spcPct val="0"/>
              </a:spcAft>
              <a:buClrTx/>
              <a:buSzTx/>
              <a:buFontTx/>
              <a:buChar char="•"/>
              <a:tabLst/>
            </a:pPr>
            <a:r>
              <a:rPr kumimoji="0" lang="cs-CZ" altLang="cs-CZ" sz="1400" b="1" i="0" u="none" strike="noStrike" cap="none" normalizeH="0" baseline="0" dirty="0" err="1">
                <a:ln>
                  <a:noFill/>
                </a:ln>
                <a:solidFill>
                  <a:srgbClr val="000000"/>
                </a:solidFill>
                <a:effectLst/>
                <a:latin typeface="Calibri" panose="020F0502020204030204" pitchFamily="34" charset="0"/>
              </a:rPr>
              <a:t>Controller</a:t>
            </a:r>
            <a:r>
              <a:rPr kumimoji="0" lang="cs-CZ" altLang="cs-CZ" sz="1400" b="0" i="0" u="none" strike="noStrike" cap="none" normalizeH="0" baseline="0" dirty="0">
                <a:ln>
                  <a:noFill/>
                </a:ln>
                <a:solidFill>
                  <a:srgbClr val="000000"/>
                </a:solidFill>
                <a:effectLst/>
                <a:latin typeface="Calibri" panose="020F0502020204030204" pitchFamily="34" charset="0"/>
              </a:rPr>
              <a:t>–</a:t>
            </a:r>
            <a:r>
              <a:rPr kumimoji="0" lang="cs-CZ" altLang="cs-CZ" sz="1400" b="0" i="0" u="none" strike="noStrike" cap="none" normalizeH="0" dirty="0">
                <a:ln>
                  <a:noFill/>
                </a:ln>
                <a:solidFill>
                  <a:srgbClr val="000000"/>
                </a:solidFill>
                <a:effectLst/>
                <a:latin typeface="Calibri" panose="020F0502020204030204" pitchFamily="34" charset="0"/>
              </a:rPr>
              <a:t> </a:t>
            </a:r>
            <a:r>
              <a:rPr kumimoji="0" lang="cs-CZ" altLang="cs-CZ" sz="1400" b="0" i="0" u="none" strike="noStrike" cap="none" normalizeH="0" baseline="0" dirty="0">
                <a:ln>
                  <a:noFill/>
                </a:ln>
                <a:solidFill>
                  <a:srgbClr val="000000"/>
                </a:solidFill>
                <a:effectLst/>
                <a:latin typeface="Calibri" panose="020F0502020204030204" pitchFamily="34" charset="0"/>
              </a:rPr>
              <a:t>zajišťuje požadavky od uživatele, ověřuje práva, validnost vstupních dat, „vrací </a:t>
            </a:r>
            <a:r>
              <a:rPr kumimoji="0" lang="cs-CZ" altLang="cs-CZ" sz="1400" b="0" i="0" u="none" strike="noStrike" cap="none" normalizeH="0" baseline="0" dirty="0" err="1">
                <a:ln>
                  <a:noFill/>
                </a:ln>
                <a:solidFill>
                  <a:srgbClr val="000000"/>
                </a:solidFill>
                <a:effectLst/>
                <a:latin typeface="Calibri" panose="020F0502020204030204" pitchFamily="34" charset="0"/>
              </a:rPr>
              <a:t>view</a:t>
            </a:r>
            <a:r>
              <a:rPr kumimoji="0" lang="cs-CZ" altLang="cs-CZ" sz="1400" b="0" i="0" u="none" strike="noStrike" cap="none" normalizeH="0" baseline="0" dirty="0">
                <a:ln>
                  <a:noFill/>
                </a:ln>
                <a:solidFill>
                  <a:srgbClr val="000000"/>
                </a:solidFill>
                <a:effectLst/>
                <a:latin typeface="Calibri" panose="020F0502020204030204" pitchFamily="34" charset="0"/>
              </a:rPr>
              <a:t>“.</a:t>
            </a:r>
            <a:endParaRPr lang="cs-CZ" altLang="cs-CZ" sz="1100" dirty="0">
              <a:solidFill>
                <a:srgbClr val="000000"/>
              </a:solidFill>
              <a:latin typeface="Calibri" panose="020F0502020204030204" pitchFamily="34" charset="0"/>
            </a:endParaRPr>
          </a:p>
          <a:p>
            <a:pPr marL="0" marR="0" lvl="0" indent="0" algn="l" defTabSz="914400" rtl="0" eaLnBrk="0" fontAlgn="ctr" latinLnBrk="0" hangingPunct="0">
              <a:lnSpc>
                <a:spcPct val="100000"/>
              </a:lnSpc>
              <a:spcBef>
                <a:spcPct val="0"/>
              </a:spcBef>
              <a:spcAft>
                <a:spcPct val="0"/>
              </a:spcAft>
              <a:buClrTx/>
              <a:buSzTx/>
              <a:buFontTx/>
              <a:buChar char="•"/>
              <a:tabLst/>
            </a:pPr>
            <a:endParaRPr kumimoji="0" lang="cs-CZ" altLang="cs-CZ" sz="1400" b="0" i="0" u="none" strike="noStrike" cap="none" normalizeH="0" baseline="0" dirty="0">
              <a:ln>
                <a:noFill/>
              </a:ln>
              <a:solidFill>
                <a:srgbClr val="000000"/>
              </a:solidFill>
              <a:effectLst/>
              <a:latin typeface="Calibri" panose="020F0502020204030204" pitchFamily="34" charset="0"/>
            </a:endParaRPr>
          </a:p>
        </p:txBody>
      </p:sp>
      <p:sp>
        <p:nvSpPr>
          <p:cNvPr id="7" name="TextovéPole 6"/>
          <p:cNvSpPr txBox="1"/>
          <p:nvPr/>
        </p:nvSpPr>
        <p:spPr>
          <a:xfrm>
            <a:off x="4876800" y="2753139"/>
            <a:ext cx="184731" cy="369332"/>
          </a:xfrm>
          <a:prstGeom prst="rect">
            <a:avLst/>
          </a:prstGeom>
          <a:noFill/>
        </p:spPr>
        <p:txBody>
          <a:bodyPr wrap="none" rtlCol="0">
            <a:spAutoFit/>
          </a:bodyPr>
          <a:lstStyle/>
          <a:p>
            <a:endParaRPr lang="cs-CZ" dirty="0"/>
          </a:p>
        </p:txBody>
      </p:sp>
      <p:sp>
        <p:nvSpPr>
          <p:cNvPr id="8" name="Obdélník 7"/>
          <p:cNvSpPr/>
          <p:nvPr/>
        </p:nvSpPr>
        <p:spPr>
          <a:xfrm>
            <a:off x="4172857" y="2753139"/>
            <a:ext cx="1600200" cy="638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2800" b="1" dirty="0"/>
              <a:t>Model</a:t>
            </a:r>
            <a:endParaRPr lang="cs-CZ" b="1" dirty="0"/>
          </a:p>
        </p:txBody>
      </p:sp>
      <p:sp>
        <p:nvSpPr>
          <p:cNvPr id="10" name="Šipka doleva 9"/>
          <p:cNvSpPr/>
          <p:nvPr/>
        </p:nvSpPr>
        <p:spPr>
          <a:xfrm rot="19084720">
            <a:off x="4866341" y="2030183"/>
            <a:ext cx="1025773" cy="55199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9" name="Obdélník 8"/>
          <p:cNvSpPr/>
          <p:nvPr/>
        </p:nvSpPr>
        <p:spPr>
          <a:xfrm>
            <a:off x="7126515" y="2753138"/>
            <a:ext cx="1675492" cy="638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2800" b="1" dirty="0" err="1"/>
              <a:t>Controller</a:t>
            </a:r>
            <a:endParaRPr lang="cs-CZ" b="1" dirty="0"/>
          </a:p>
        </p:txBody>
      </p:sp>
      <p:sp>
        <p:nvSpPr>
          <p:cNvPr id="6" name="Obdélník 5"/>
          <p:cNvSpPr/>
          <p:nvPr/>
        </p:nvSpPr>
        <p:spPr>
          <a:xfrm>
            <a:off x="5640614" y="1438843"/>
            <a:ext cx="1672772" cy="638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2800" b="1" dirty="0" err="1"/>
              <a:t>View</a:t>
            </a:r>
            <a:endParaRPr lang="cs-CZ" b="1" dirty="0"/>
          </a:p>
        </p:txBody>
      </p:sp>
      <p:sp>
        <p:nvSpPr>
          <p:cNvPr id="11" name="Obousměrná vodorovná šipka 10"/>
          <p:cNvSpPr/>
          <p:nvPr/>
        </p:nvSpPr>
        <p:spPr>
          <a:xfrm rot="2559268">
            <a:off x="7309338" y="2089822"/>
            <a:ext cx="920750" cy="360928"/>
          </a:xfrm>
          <a:prstGeom prst="leftRightArrow">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2" name="Šipka doleva 11"/>
          <p:cNvSpPr/>
          <p:nvPr/>
        </p:nvSpPr>
        <p:spPr>
          <a:xfrm>
            <a:off x="5964113" y="2839769"/>
            <a:ext cx="1162402" cy="55199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3" name="Šipka doleva 12"/>
          <p:cNvSpPr/>
          <p:nvPr/>
        </p:nvSpPr>
        <p:spPr>
          <a:xfrm rot="16200000">
            <a:off x="7613053" y="3465823"/>
            <a:ext cx="702415" cy="55199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5" name="Content Placeholder 2"/>
          <p:cNvSpPr txBox="1">
            <a:spLocks/>
          </p:cNvSpPr>
          <p:nvPr/>
        </p:nvSpPr>
        <p:spPr>
          <a:xfrm>
            <a:off x="628650" y="1825625"/>
            <a:ext cx="34988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ctr"/>
            <a:r>
              <a:rPr lang="cs-CZ" sz="1400" dirty="0"/>
              <a:t>V bez stavovém prostředí</a:t>
            </a:r>
          </a:p>
          <a:p>
            <a:pPr fontAlgn="ctr"/>
            <a:endParaRPr lang="cs-CZ" sz="1400" dirty="0"/>
          </a:p>
          <a:p>
            <a:pPr fontAlgn="ctr"/>
            <a:endParaRPr lang="cs-CZ" sz="1400" dirty="0"/>
          </a:p>
          <a:p>
            <a:pPr marL="0" indent="0" fontAlgn="ctr">
              <a:buNone/>
            </a:pPr>
            <a:r>
              <a:rPr lang="cs-CZ" sz="1400" b="1" dirty="0" err="1"/>
              <a:t>Life</a:t>
            </a:r>
            <a:r>
              <a:rPr lang="cs-CZ" sz="1400" b="1" dirty="0"/>
              <a:t> </a:t>
            </a:r>
            <a:r>
              <a:rPr lang="cs-CZ" sz="1400" b="1" dirty="0" err="1"/>
              <a:t>cycle</a:t>
            </a:r>
            <a:endParaRPr lang="cs-CZ" sz="1400" b="1" dirty="0"/>
          </a:p>
          <a:p>
            <a:pPr marL="342900" indent="-342900" fontAlgn="ctr">
              <a:buFont typeface="+mj-lt"/>
              <a:buAutoNum type="arabicPeriod"/>
            </a:pPr>
            <a:r>
              <a:rPr lang="cs-CZ" sz="1400" dirty="0"/>
              <a:t>Uživatel interaguje s UI </a:t>
            </a:r>
          </a:p>
          <a:p>
            <a:pPr marL="342900" indent="-342900" fontAlgn="ctr">
              <a:buFont typeface="+mj-lt"/>
              <a:buAutoNum type="arabicPeriod"/>
            </a:pPr>
            <a:r>
              <a:rPr lang="cs-CZ" sz="1400" dirty="0"/>
              <a:t>Je volána příslušná metoda </a:t>
            </a:r>
            <a:r>
              <a:rPr lang="cs-CZ" sz="1400" dirty="0" err="1"/>
              <a:t>controlleru</a:t>
            </a:r>
            <a:endParaRPr lang="cs-CZ" sz="1400" dirty="0"/>
          </a:p>
          <a:p>
            <a:pPr marL="800100" lvl="1" indent="-342900" fontAlgn="ctr">
              <a:buFont typeface="+mj-lt"/>
              <a:buAutoNum type="arabicPeriod"/>
            </a:pPr>
            <a:r>
              <a:rPr lang="cs-CZ" sz="1200" dirty="0"/>
              <a:t>Ověří práva</a:t>
            </a:r>
          </a:p>
          <a:p>
            <a:pPr marL="800100" lvl="1" indent="-342900" fontAlgn="ctr">
              <a:buFont typeface="+mj-lt"/>
              <a:buAutoNum type="arabicPeriod"/>
            </a:pPr>
            <a:r>
              <a:rPr lang="cs-CZ" sz="1200" dirty="0"/>
              <a:t>Validnost vstupních dat</a:t>
            </a:r>
          </a:p>
          <a:p>
            <a:pPr marL="800100" lvl="1" indent="-342900" fontAlgn="ctr">
              <a:buFont typeface="+mj-lt"/>
              <a:buAutoNum type="arabicPeriod"/>
            </a:pPr>
            <a:r>
              <a:rPr lang="cs-CZ" sz="1200" dirty="0"/>
              <a:t>Vykoná požadovanou operaci</a:t>
            </a:r>
          </a:p>
          <a:p>
            <a:pPr marL="800100" lvl="1" indent="-342900" fontAlgn="ctr">
              <a:buFont typeface="+mj-lt"/>
              <a:buAutoNum type="arabicPeriod"/>
            </a:pPr>
            <a:r>
              <a:rPr lang="cs-CZ" sz="1200" dirty="0"/>
              <a:t>Rozhodne, které </a:t>
            </a:r>
            <a:r>
              <a:rPr lang="cs-CZ" sz="1200" dirty="0" err="1"/>
              <a:t>view</a:t>
            </a:r>
            <a:r>
              <a:rPr lang="cs-CZ" sz="1200" dirty="0"/>
              <a:t> se má vrátit a předá mu potřebný model</a:t>
            </a:r>
          </a:p>
          <a:p>
            <a:pPr marL="342900" indent="-342900" fontAlgn="ctr">
              <a:buFont typeface="+mj-lt"/>
              <a:buAutoNum type="arabicPeriod"/>
            </a:pPr>
            <a:r>
              <a:rPr lang="cs-CZ" sz="1400" dirty="0"/>
              <a:t>Uživatel vidí nové </a:t>
            </a:r>
            <a:r>
              <a:rPr lang="cs-CZ" sz="1400" dirty="0" err="1"/>
              <a:t>view</a:t>
            </a:r>
            <a:endParaRPr lang="cs-CZ" sz="1400" dirty="0"/>
          </a:p>
          <a:p>
            <a:pPr fontAlgn="ctr"/>
            <a:endParaRPr lang="cs-CZ" dirty="0"/>
          </a:p>
        </p:txBody>
      </p:sp>
      <p:sp>
        <p:nvSpPr>
          <p:cNvPr id="3" name="Zahnutá šipka doleva 2"/>
          <p:cNvSpPr/>
          <p:nvPr/>
        </p:nvSpPr>
        <p:spPr>
          <a:xfrm rot="10800000">
            <a:off x="61399" y="3122471"/>
            <a:ext cx="572756" cy="189412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solidFill>
                <a:schemeClr val="tx1"/>
              </a:solidFill>
            </a:endParaRPr>
          </a:p>
        </p:txBody>
      </p:sp>
    </p:spTree>
    <p:extLst>
      <p:ext uri="{BB962C8B-B14F-4D97-AF65-F5344CB8AC3E}">
        <p14:creationId xmlns:p14="http://schemas.microsoft.com/office/powerpoint/2010/main" val="23860169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celář">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15138</TotalTime>
  <Words>2685</Words>
  <Application>Microsoft Office PowerPoint</Application>
  <PresentationFormat>Předvádění na obrazovce (4:3)</PresentationFormat>
  <Paragraphs>708</Paragraphs>
  <Slides>69</Slides>
  <Notes>48</Notes>
  <HiddenSlides>0</HiddenSlides>
  <MMClips>0</MMClips>
  <ScaleCrop>false</ScaleCrop>
  <HeadingPairs>
    <vt:vector size="6" baseType="variant">
      <vt:variant>
        <vt:lpstr>Použitá písma</vt:lpstr>
      </vt:variant>
      <vt:variant>
        <vt:i4>4</vt:i4>
      </vt:variant>
      <vt:variant>
        <vt:lpstr>Motiv</vt:lpstr>
      </vt:variant>
      <vt:variant>
        <vt:i4>1</vt:i4>
      </vt:variant>
      <vt:variant>
        <vt:lpstr>Nadpisy snímků</vt:lpstr>
      </vt:variant>
      <vt:variant>
        <vt:i4>69</vt:i4>
      </vt:variant>
    </vt:vector>
  </HeadingPairs>
  <TitlesOfParts>
    <vt:vector size="74" baseType="lpstr">
      <vt:lpstr>Arial</vt:lpstr>
      <vt:lpstr>Calibri</vt:lpstr>
      <vt:lpstr>Calibri Light</vt:lpstr>
      <vt:lpstr>SegoeWPSemiLight</vt:lpstr>
      <vt:lpstr>Office Theme</vt:lpstr>
      <vt:lpstr>Úvod do návrhových vzorů</vt:lpstr>
      <vt:lpstr>Úvod do návrhových vzorů</vt:lpstr>
      <vt:lpstr>Návrhové vzory</vt:lpstr>
      <vt:lpstr>Návrhové vzory</vt:lpstr>
      <vt:lpstr>Návrhový vzor</vt:lpstr>
      <vt:lpstr>Proč jsou návrhové vzory důležité</vt:lpstr>
      <vt:lpstr>Prezentace aplikace PowerPoint</vt:lpstr>
      <vt:lpstr>Prezentační návrhové vzory</vt:lpstr>
      <vt:lpstr>Model View Controller</vt:lpstr>
      <vt:lpstr>Model View ViewModel </vt:lpstr>
      <vt:lpstr>MVC</vt:lpstr>
      <vt:lpstr>Prezentace aplikace PowerPoint</vt:lpstr>
      <vt:lpstr>Null reference</vt:lpstr>
      <vt:lpstr>Null object</vt:lpstr>
      <vt:lpstr>Návrhové vzory GoF</vt:lpstr>
      <vt:lpstr>Strukturální návrhové vzory</vt:lpstr>
      <vt:lpstr>Adaptér/Wrapper</vt:lpstr>
      <vt:lpstr>Adaptér/Wrapper</vt:lpstr>
      <vt:lpstr>Decorator</vt:lpstr>
      <vt:lpstr>Prezentace aplikace PowerPoint</vt:lpstr>
      <vt:lpstr>Prezentace aplikace PowerPoint</vt:lpstr>
      <vt:lpstr>Prezentace aplikace PowerPoint</vt:lpstr>
      <vt:lpstr>Decorator</vt:lpstr>
      <vt:lpstr>Composite</vt:lpstr>
      <vt:lpstr>Composite</vt:lpstr>
      <vt:lpstr>Façade</vt:lpstr>
      <vt:lpstr>Prezentace aplikace PowerPoint</vt:lpstr>
      <vt:lpstr>Singelton</vt:lpstr>
      <vt:lpstr>Vzory chování</vt:lpstr>
      <vt:lpstr>Visitor</vt:lpstr>
      <vt:lpstr>Visitor</vt:lpstr>
      <vt:lpstr>Visitor</vt:lpstr>
      <vt:lpstr>Strategy</vt:lpstr>
      <vt:lpstr>Strategy</vt:lpstr>
      <vt:lpstr>Command</vt:lpstr>
      <vt:lpstr>Command</vt:lpstr>
      <vt:lpstr>Iterátor</vt:lpstr>
      <vt:lpstr>Iterátor</vt:lpstr>
      <vt:lpstr>Iterátor</vt:lpstr>
      <vt:lpstr>Observer</vt:lpstr>
      <vt:lpstr>Observer</vt:lpstr>
      <vt:lpstr>State</vt:lpstr>
      <vt:lpstr>State</vt:lpstr>
      <vt:lpstr>Chain of responsibility</vt:lpstr>
      <vt:lpstr>Chain of responsibility</vt:lpstr>
      <vt:lpstr>Proxy</vt:lpstr>
      <vt:lpstr>Proxy</vt:lpstr>
      <vt:lpstr>Flyweight</vt:lpstr>
      <vt:lpstr>Flyweight</vt:lpstr>
      <vt:lpstr>Vytvářecí vzory</vt:lpstr>
      <vt:lpstr>Factory method</vt:lpstr>
      <vt:lpstr>Factory</vt:lpstr>
      <vt:lpstr>Abstract factory</vt:lpstr>
      <vt:lpstr>Event aggregator / Messenger</vt:lpstr>
      <vt:lpstr>Event aggregator / Messenger</vt:lpstr>
      <vt:lpstr>Event aggregator / Messenger</vt:lpstr>
      <vt:lpstr>Event aggregator / Messenger</vt:lpstr>
      <vt:lpstr>Fluent API</vt:lpstr>
      <vt:lpstr>Enterprise vzory</vt:lpstr>
      <vt:lpstr>Domain Model</vt:lpstr>
      <vt:lpstr>Data Mapper</vt:lpstr>
      <vt:lpstr>Identity Map</vt:lpstr>
      <vt:lpstr>Unit of Work</vt:lpstr>
      <vt:lpstr>Repository</vt:lpstr>
      <vt:lpstr>Query Object</vt:lpstr>
      <vt:lpstr>Okazy/zdroje</vt:lpstr>
      <vt:lpstr>Okazy/zdroje</vt:lpstr>
      <vt:lpstr>Okazy/zdroje</vt:lpstr>
      <vt:lpstr>Design Patterns</vt:lpstr>
    </vt:vector>
  </TitlesOfParts>
  <Company>RIGANTI s.r.o.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dc:title>
  <dc:creator>xbox@vbnet.cz</dc:creator>
  <cp:lastModifiedBy>Martin Dybal</cp:lastModifiedBy>
  <cp:revision>231</cp:revision>
  <dcterms:created xsi:type="dcterms:W3CDTF">2013-11-06T23:39:14Z</dcterms:created>
  <dcterms:modified xsi:type="dcterms:W3CDTF">2018-03-26T08:48:41Z</dcterms:modified>
</cp:coreProperties>
</file>