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66" r:id="rId4"/>
    <p:sldId id="265" r:id="rId5"/>
    <p:sldId id="258" r:id="rId6"/>
    <p:sldId id="259" r:id="rId7"/>
    <p:sldId id="262" r:id="rId8"/>
    <p:sldId id="260" r:id="rId9"/>
    <p:sldId id="261" r:id="rId10"/>
    <p:sldId id="324" r:id="rId11"/>
    <p:sldId id="263" r:id="rId12"/>
    <p:sldId id="264" r:id="rId13"/>
    <p:sldId id="267" r:id="rId14"/>
    <p:sldId id="282" r:id="rId15"/>
    <p:sldId id="268" r:id="rId16"/>
    <p:sldId id="323" r:id="rId17"/>
    <p:sldId id="283" r:id="rId18"/>
    <p:sldId id="284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  <a:srgbClr val="2C3E50"/>
    <a:srgbClr val="4F81BD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2" autoAdjust="0"/>
    <p:restoredTop sz="77300" autoAdjust="0"/>
  </p:normalViewPr>
  <p:slideViewPr>
    <p:cSldViewPr>
      <p:cViewPr varScale="1">
        <p:scale>
          <a:sx n="127" d="100"/>
          <a:sy n="127" d="100"/>
        </p:scale>
        <p:origin x="189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První návrh MVC pochází ze 70. let minulého století, kdy sálové počítače ještě uměly uvařit kávu (údajně přiblížením hrnku drženého v azbestové rukavici na vzdálenost 10 cm od výkonné jednotky)</a:t>
            </a:r>
            <a:endParaRPr lang="cs-CZ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211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3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29.03.2020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29.03.2020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3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@Dybal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28" y="1132705"/>
            <a:ext cx="8329571" cy="1440161"/>
          </a:xfrm>
        </p:spPr>
        <p:txBody>
          <a:bodyPr/>
          <a:lstStyle/>
          <a:p>
            <a:r>
              <a:rPr lang="cs-CZ" dirty="0"/>
              <a:t>Softwarové architektury v 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3211" y="2852937"/>
            <a:ext cx="7257578" cy="171906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Martin Dybal</a:t>
            </a:r>
            <a:endParaRPr lang="cs-CZ" sz="4400" b="1" dirty="0"/>
          </a:p>
          <a:p>
            <a:r>
              <a:rPr lang="cs-CZ" i="1" dirty="0"/>
              <a:t>MV</a:t>
            </a:r>
            <a:r>
              <a:rPr lang="en-US" i="1" dirty="0"/>
              <a:t>P, MC</a:t>
            </a:r>
            <a:r>
              <a:rPr lang="cs-CZ" i="1" dirty="0"/>
              <a:t>P</a:t>
            </a:r>
            <a:endParaRPr lang="en-US" i="1" dirty="0"/>
          </a:p>
          <a:p>
            <a:r>
              <a:rPr lang="en-US" dirty="0">
                <a:hlinkClick r:id="rId2"/>
              </a:rPr>
              <a:t>martin@dybal.it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A36E-5B84-45FB-967C-D3B257F8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SAAS (service as a service)</a:t>
            </a:r>
          </a:p>
        </p:txBody>
      </p:sp>
      <p:pic>
        <p:nvPicPr>
          <p:cNvPr id="5122" name="Picture 2" descr="Diagram of the architecture">
            <a:extLst>
              <a:ext uri="{FF2B5EF4-FFF2-40B4-BE49-F238E27FC236}">
                <a16:creationId xmlns:a16="http://schemas.microsoft.com/office/drawing/2014/main" id="{C6D73357-9B28-43EB-9E1B-E1F5804C2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0340"/>
            <a:ext cx="8229600" cy="44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98FD-C1D9-4B0C-B4C5-278E3AC5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78EB-96E1-4C3E-A770-8D4A371E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324600" cy="4525963"/>
          </a:xfrm>
        </p:spPr>
        <p:txBody>
          <a:bodyPr>
            <a:normAutofit lnSpcReduction="10000"/>
          </a:bodyPr>
          <a:lstStyle/>
          <a:p>
            <a:r>
              <a:rPr lang="cs-CZ" dirty="0"/>
              <a:t>Neplést z asp.net MVC</a:t>
            </a:r>
          </a:p>
          <a:p>
            <a:r>
              <a:rPr lang="cs-CZ" dirty="0"/>
              <a:t>View</a:t>
            </a:r>
          </a:p>
          <a:p>
            <a:pPr lvl="1"/>
            <a:r>
              <a:rPr lang="cs-CZ" dirty="0"/>
              <a:t>Stará se o vykreslení UI a umožňuje uživateli interakci </a:t>
            </a:r>
          </a:p>
          <a:p>
            <a:r>
              <a:rPr lang="cs-CZ" dirty="0"/>
              <a:t>Controller</a:t>
            </a:r>
          </a:p>
          <a:p>
            <a:pPr lvl="1"/>
            <a:r>
              <a:rPr lang="cs-CZ" dirty="0"/>
              <a:t>Obsluhuje zpracování požadavku</a:t>
            </a:r>
          </a:p>
          <a:p>
            <a:r>
              <a:rPr lang="cs-CZ" dirty="0"/>
              <a:t>Model</a:t>
            </a:r>
          </a:p>
          <a:p>
            <a:pPr lvl="1"/>
            <a:r>
              <a:rPr lang="cs-CZ" dirty="0"/>
              <a:t>Obsahuje byznys logiku a data aplikace</a:t>
            </a:r>
          </a:p>
          <a:p>
            <a:endParaRPr lang="cs-CZ" dirty="0"/>
          </a:p>
        </p:txBody>
      </p:sp>
      <p:sp>
        <p:nvSpPr>
          <p:cNvPr id="4" name="Obdélník 5">
            <a:extLst>
              <a:ext uri="{FF2B5EF4-FFF2-40B4-BE49-F238E27FC236}">
                <a16:creationId xmlns:a16="http://schemas.microsoft.com/office/drawing/2014/main" id="{D2687CC2-D178-4D42-BC55-0B064E7B2C5B}"/>
              </a:ext>
            </a:extLst>
          </p:cNvPr>
          <p:cNvSpPr/>
          <p:nvPr/>
        </p:nvSpPr>
        <p:spPr>
          <a:xfrm>
            <a:off x="6945820" y="1828800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5" name="Obdélník 8">
            <a:extLst>
              <a:ext uri="{FF2B5EF4-FFF2-40B4-BE49-F238E27FC236}">
                <a16:creationId xmlns:a16="http://schemas.microsoft.com/office/drawing/2014/main" id="{22418C6C-62A0-4F20-B402-2E75836EE341}"/>
              </a:ext>
            </a:extLst>
          </p:cNvPr>
          <p:cNvSpPr/>
          <p:nvPr/>
        </p:nvSpPr>
        <p:spPr>
          <a:xfrm>
            <a:off x="6943100" y="2974568"/>
            <a:ext cx="16754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Controller</a:t>
            </a:r>
            <a:endParaRPr lang="cs-CZ" b="1" dirty="0"/>
          </a:p>
        </p:txBody>
      </p:sp>
      <p:sp>
        <p:nvSpPr>
          <p:cNvPr id="6" name="Obdélník 7">
            <a:extLst>
              <a:ext uri="{FF2B5EF4-FFF2-40B4-BE49-F238E27FC236}">
                <a16:creationId xmlns:a16="http://schemas.microsoft.com/office/drawing/2014/main" id="{1701D880-ED56-4084-BDF7-F04F0D064F62}"/>
              </a:ext>
            </a:extLst>
          </p:cNvPr>
          <p:cNvSpPr/>
          <p:nvPr/>
        </p:nvSpPr>
        <p:spPr>
          <a:xfrm>
            <a:off x="6940516" y="4120336"/>
            <a:ext cx="1672771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7" name="Obousměrná vodorovná šipka 10">
            <a:extLst>
              <a:ext uri="{FF2B5EF4-FFF2-40B4-BE49-F238E27FC236}">
                <a16:creationId xmlns:a16="http://schemas.microsoft.com/office/drawing/2014/main" id="{479AB6AF-E4EB-435D-A7E0-AC041AE3E78A}"/>
              </a:ext>
            </a:extLst>
          </p:cNvPr>
          <p:cNvSpPr/>
          <p:nvPr/>
        </p:nvSpPr>
        <p:spPr>
          <a:xfrm rot="5400000">
            <a:off x="7532782" y="2630847"/>
            <a:ext cx="507139" cy="180304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ousměrná vodorovná šipka 10">
            <a:extLst>
              <a:ext uri="{FF2B5EF4-FFF2-40B4-BE49-F238E27FC236}">
                <a16:creationId xmlns:a16="http://schemas.microsoft.com/office/drawing/2014/main" id="{69B8B065-6E82-478E-993A-24810FA757D6}"/>
              </a:ext>
            </a:extLst>
          </p:cNvPr>
          <p:cNvSpPr/>
          <p:nvPr/>
        </p:nvSpPr>
        <p:spPr>
          <a:xfrm rot="5400000">
            <a:off x="7532782" y="3776615"/>
            <a:ext cx="507139" cy="180304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1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47E9-9564-4618-9611-C805A77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C0A1-EB96-4CAB-9256-12DD2DBC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r>
              <a:rPr lang="cs-CZ" dirty="0"/>
              <a:t>Cílem je oddělit UI od BL</a:t>
            </a:r>
          </a:p>
          <a:p>
            <a:r>
              <a:rPr lang="cs-CZ" dirty="0"/>
              <a:t>Vrstva vždy vrací data vyšší vrstvě, nikdy nemůže volat vyšší vrstvu</a:t>
            </a:r>
          </a:p>
          <a:p>
            <a:endParaRPr lang="cs-CZ" dirty="0"/>
          </a:p>
        </p:txBody>
      </p:sp>
      <p:sp>
        <p:nvSpPr>
          <p:cNvPr id="4" name="Obdélník 5">
            <a:extLst>
              <a:ext uri="{FF2B5EF4-FFF2-40B4-BE49-F238E27FC236}">
                <a16:creationId xmlns:a16="http://schemas.microsoft.com/office/drawing/2014/main" id="{486B26DE-9322-4955-9918-95F611637DD5}"/>
              </a:ext>
            </a:extLst>
          </p:cNvPr>
          <p:cNvSpPr/>
          <p:nvPr/>
        </p:nvSpPr>
        <p:spPr>
          <a:xfrm>
            <a:off x="6477000" y="1828800"/>
            <a:ext cx="21415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Presentation</a:t>
            </a:r>
            <a:endParaRPr lang="cs-CZ" b="1" dirty="0"/>
          </a:p>
        </p:txBody>
      </p:sp>
      <p:sp>
        <p:nvSpPr>
          <p:cNvPr id="6" name="Obdélník 7">
            <a:extLst>
              <a:ext uri="{FF2B5EF4-FFF2-40B4-BE49-F238E27FC236}">
                <a16:creationId xmlns:a16="http://schemas.microsoft.com/office/drawing/2014/main" id="{DAF8EF19-D50C-4B13-B9A3-82076E08F91B}"/>
              </a:ext>
            </a:extLst>
          </p:cNvPr>
          <p:cNvSpPr/>
          <p:nvPr/>
        </p:nvSpPr>
        <p:spPr>
          <a:xfrm>
            <a:off x="6477000" y="4311557"/>
            <a:ext cx="2141591" cy="94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Data access layer</a:t>
            </a:r>
            <a:endParaRPr lang="cs-CZ" b="1" dirty="0"/>
          </a:p>
        </p:txBody>
      </p:sp>
      <p:sp>
        <p:nvSpPr>
          <p:cNvPr id="7" name="Šipka doleva 12">
            <a:extLst>
              <a:ext uri="{FF2B5EF4-FFF2-40B4-BE49-F238E27FC236}">
                <a16:creationId xmlns:a16="http://schemas.microsoft.com/office/drawing/2014/main" id="{E7F60148-490A-49F7-99F9-0ADBA173B10B}"/>
              </a:ext>
            </a:extLst>
          </p:cNvPr>
          <p:cNvSpPr/>
          <p:nvPr/>
        </p:nvSpPr>
        <p:spPr>
          <a:xfrm rot="16200000" flipV="1">
            <a:off x="7217318" y="2565310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leva 12">
            <a:extLst>
              <a:ext uri="{FF2B5EF4-FFF2-40B4-BE49-F238E27FC236}">
                <a16:creationId xmlns:a16="http://schemas.microsoft.com/office/drawing/2014/main" id="{27C29F20-91EA-4DB9-A8BB-193B7D3F63B0}"/>
              </a:ext>
            </a:extLst>
          </p:cNvPr>
          <p:cNvSpPr/>
          <p:nvPr/>
        </p:nvSpPr>
        <p:spPr>
          <a:xfrm rot="16200000" flipV="1">
            <a:off x="7217318" y="3897833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8">
            <a:extLst>
              <a:ext uri="{FF2B5EF4-FFF2-40B4-BE49-F238E27FC236}">
                <a16:creationId xmlns:a16="http://schemas.microsoft.com/office/drawing/2014/main" id="{DCA798B7-B5B9-4A41-BC18-EE5FF2639121}"/>
              </a:ext>
            </a:extLst>
          </p:cNvPr>
          <p:cNvSpPr/>
          <p:nvPr/>
        </p:nvSpPr>
        <p:spPr>
          <a:xfrm>
            <a:off x="6477000" y="2974568"/>
            <a:ext cx="2141592" cy="83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Business logic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000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47E9-9564-4618-9611-C805A77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3-Tier architecture</a:t>
            </a:r>
          </a:p>
        </p:txBody>
      </p:sp>
      <p:sp>
        <p:nvSpPr>
          <p:cNvPr id="4" name="Obdélník 5">
            <a:extLst>
              <a:ext uri="{FF2B5EF4-FFF2-40B4-BE49-F238E27FC236}">
                <a16:creationId xmlns:a16="http://schemas.microsoft.com/office/drawing/2014/main" id="{486B26DE-9322-4955-9918-95F611637DD5}"/>
              </a:ext>
            </a:extLst>
          </p:cNvPr>
          <p:cNvSpPr/>
          <p:nvPr/>
        </p:nvSpPr>
        <p:spPr>
          <a:xfrm>
            <a:off x="2145980" y="1413134"/>
            <a:ext cx="21415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Presentation</a:t>
            </a:r>
            <a:endParaRPr lang="cs-CZ" b="1" dirty="0"/>
          </a:p>
        </p:txBody>
      </p:sp>
      <p:sp>
        <p:nvSpPr>
          <p:cNvPr id="6" name="Obdélník 7">
            <a:extLst>
              <a:ext uri="{FF2B5EF4-FFF2-40B4-BE49-F238E27FC236}">
                <a16:creationId xmlns:a16="http://schemas.microsoft.com/office/drawing/2014/main" id="{DAF8EF19-D50C-4B13-B9A3-82076E08F91B}"/>
              </a:ext>
            </a:extLst>
          </p:cNvPr>
          <p:cNvSpPr/>
          <p:nvPr/>
        </p:nvSpPr>
        <p:spPr>
          <a:xfrm>
            <a:off x="3429000" y="4994589"/>
            <a:ext cx="2141591" cy="94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Data access layer</a:t>
            </a:r>
            <a:endParaRPr lang="cs-CZ" b="1" dirty="0"/>
          </a:p>
        </p:txBody>
      </p:sp>
      <p:sp>
        <p:nvSpPr>
          <p:cNvPr id="7" name="Šipka doleva 12">
            <a:extLst>
              <a:ext uri="{FF2B5EF4-FFF2-40B4-BE49-F238E27FC236}">
                <a16:creationId xmlns:a16="http://schemas.microsoft.com/office/drawing/2014/main" id="{E7F60148-490A-49F7-99F9-0ADBA173B10B}"/>
              </a:ext>
            </a:extLst>
          </p:cNvPr>
          <p:cNvSpPr/>
          <p:nvPr/>
        </p:nvSpPr>
        <p:spPr>
          <a:xfrm rot="16200000" flipV="1">
            <a:off x="3712118" y="2170125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leva 12">
            <a:extLst>
              <a:ext uri="{FF2B5EF4-FFF2-40B4-BE49-F238E27FC236}">
                <a16:creationId xmlns:a16="http://schemas.microsoft.com/office/drawing/2014/main" id="{27C29F20-91EA-4DB9-A8BB-193B7D3F63B0}"/>
              </a:ext>
            </a:extLst>
          </p:cNvPr>
          <p:cNvSpPr/>
          <p:nvPr/>
        </p:nvSpPr>
        <p:spPr>
          <a:xfrm rot="16200000" flipV="1">
            <a:off x="4169318" y="4580865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8">
            <a:extLst>
              <a:ext uri="{FF2B5EF4-FFF2-40B4-BE49-F238E27FC236}">
                <a16:creationId xmlns:a16="http://schemas.microsoft.com/office/drawing/2014/main" id="{DCA798B7-B5B9-4A41-BC18-EE5FF2639121}"/>
              </a:ext>
            </a:extLst>
          </p:cNvPr>
          <p:cNvSpPr/>
          <p:nvPr/>
        </p:nvSpPr>
        <p:spPr>
          <a:xfrm>
            <a:off x="3420064" y="3754280"/>
            <a:ext cx="2141592" cy="83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Business logic</a:t>
            </a:r>
            <a:endParaRPr lang="cs-CZ" b="1" dirty="0"/>
          </a:p>
        </p:txBody>
      </p:sp>
      <p:sp>
        <p:nvSpPr>
          <p:cNvPr id="11" name="Obdélník 5">
            <a:extLst>
              <a:ext uri="{FF2B5EF4-FFF2-40B4-BE49-F238E27FC236}">
                <a16:creationId xmlns:a16="http://schemas.microsoft.com/office/drawing/2014/main" id="{621985E2-A4CC-4AE9-88A7-1121D77C6449}"/>
              </a:ext>
            </a:extLst>
          </p:cNvPr>
          <p:cNvSpPr/>
          <p:nvPr/>
        </p:nvSpPr>
        <p:spPr>
          <a:xfrm>
            <a:off x="4532452" y="1407590"/>
            <a:ext cx="21415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Presentation</a:t>
            </a:r>
            <a:endParaRPr lang="cs-CZ" b="1" dirty="0"/>
          </a:p>
        </p:txBody>
      </p:sp>
      <p:sp>
        <p:nvSpPr>
          <p:cNvPr id="12" name="Šipka doleva 12">
            <a:extLst>
              <a:ext uri="{FF2B5EF4-FFF2-40B4-BE49-F238E27FC236}">
                <a16:creationId xmlns:a16="http://schemas.microsoft.com/office/drawing/2014/main" id="{52459DF2-2C80-4769-9F34-60B9948CEFC9}"/>
              </a:ext>
            </a:extLst>
          </p:cNvPr>
          <p:cNvSpPr/>
          <p:nvPr/>
        </p:nvSpPr>
        <p:spPr>
          <a:xfrm rot="16200000" flipV="1">
            <a:off x="4555260" y="2144101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>
            <a:extLst>
              <a:ext uri="{FF2B5EF4-FFF2-40B4-BE49-F238E27FC236}">
                <a16:creationId xmlns:a16="http://schemas.microsoft.com/office/drawing/2014/main" id="{2B3F0658-0041-455A-8FA5-56081C1AA56F}"/>
              </a:ext>
            </a:extLst>
          </p:cNvPr>
          <p:cNvSpPr/>
          <p:nvPr/>
        </p:nvSpPr>
        <p:spPr>
          <a:xfrm rot="16200000" flipV="1">
            <a:off x="4258761" y="3418455"/>
            <a:ext cx="314848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8">
            <a:extLst>
              <a:ext uri="{FF2B5EF4-FFF2-40B4-BE49-F238E27FC236}">
                <a16:creationId xmlns:a16="http://schemas.microsoft.com/office/drawing/2014/main" id="{A8424A5F-D3A8-4137-A924-C1C0DDD92418}"/>
              </a:ext>
            </a:extLst>
          </p:cNvPr>
          <p:cNvSpPr/>
          <p:nvPr/>
        </p:nvSpPr>
        <p:spPr>
          <a:xfrm>
            <a:off x="3420064" y="2593568"/>
            <a:ext cx="2141592" cy="83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304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Command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Účel</a:t>
            </a:r>
          </a:p>
          <a:p>
            <a:r>
              <a:rPr lang="cs-CZ" sz="1400" b="1" dirty="0"/>
              <a:t>Vyčlenit metodu do vlastní třídy</a:t>
            </a:r>
          </a:p>
          <a:p>
            <a:endParaRPr lang="cs-CZ" sz="14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878" y="2099969"/>
            <a:ext cx="4905375" cy="1476375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4376690" y="3755254"/>
            <a:ext cx="413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Výhody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Parallelní</a:t>
            </a:r>
            <a:r>
              <a:rPr lang="cs-CZ" dirty="0"/>
              <a:t> zpracování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Undo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Unifikace logování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08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322B-580D-4838-8F4D-84E1E70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Transaction Script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549E-CBBA-4B7B-93D9-EA821F71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1"/>
            <a:ext cx="4800600" cy="4525963"/>
          </a:xfrm>
        </p:spPr>
        <p:txBody>
          <a:bodyPr/>
          <a:lstStyle/>
          <a:p>
            <a:r>
              <a:rPr lang="cs-CZ" dirty="0"/>
              <a:t>Hojně využívá návrhového vzoru Command</a:t>
            </a:r>
          </a:p>
          <a:p>
            <a:r>
              <a:rPr lang="cs-CZ" dirty="0"/>
              <a:t>Každá operace je implementována jako Vlastní nezávislý Command</a:t>
            </a:r>
          </a:p>
        </p:txBody>
      </p:sp>
      <p:sp>
        <p:nvSpPr>
          <p:cNvPr id="9" name="Obdélník 5">
            <a:extLst>
              <a:ext uri="{FF2B5EF4-FFF2-40B4-BE49-F238E27FC236}">
                <a16:creationId xmlns:a16="http://schemas.microsoft.com/office/drawing/2014/main" id="{EFDBADF0-B650-4688-8EE7-005BF05D3BA2}"/>
              </a:ext>
            </a:extLst>
          </p:cNvPr>
          <p:cNvSpPr/>
          <p:nvPr/>
        </p:nvSpPr>
        <p:spPr>
          <a:xfrm>
            <a:off x="5874099" y="1828800"/>
            <a:ext cx="214159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Presentation</a:t>
            </a:r>
            <a:endParaRPr lang="cs-CZ" b="1" dirty="0"/>
          </a:p>
        </p:txBody>
      </p:sp>
      <p:sp>
        <p:nvSpPr>
          <p:cNvPr id="10" name="Obdélník 7">
            <a:extLst>
              <a:ext uri="{FF2B5EF4-FFF2-40B4-BE49-F238E27FC236}">
                <a16:creationId xmlns:a16="http://schemas.microsoft.com/office/drawing/2014/main" id="{83737AF4-B991-498A-A714-DE3C323D5132}"/>
              </a:ext>
            </a:extLst>
          </p:cNvPr>
          <p:cNvSpPr/>
          <p:nvPr/>
        </p:nvSpPr>
        <p:spPr>
          <a:xfrm>
            <a:off x="5874099" y="4311557"/>
            <a:ext cx="2141591" cy="94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Data access layer</a:t>
            </a:r>
            <a:endParaRPr lang="cs-CZ" b="1" dirty="0"/>
          </a:p>
        </p:txBody>
      </p:sp>
      <p:sp>
        <p:nvSpPr>
          <p:cNvPr id="11" name="Šipka doleva 12">
            <a:extLst>
              <a:ext uri="{FF2B5EF4-FFF2-40B4-BE49-F238E27FC236}">
                <a16:creationId xmlns:a16="http://schemas.microsoft.com/office/drawing/2014/main" id="{3BC734FC-23B3-4D4B-8B92-F941B4343D89}"/>
              </a:ext>
            </a:extLst>
          </p:cNvPr>
          <p:cNvSpPr/>
          <p:nvPr/>
        </p:nvSpPr>
        <p:spPr>
          <a:xfrm rot="16200000" flipV="1">
            <a:off x="5760311" y="2565310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2">
            <a:extLst>
              <a:ext uri="{FF2B5EF4-FFF2-40B4-BE49-F238E27FC236}">
                <a16:creationId xmlns:a16="http://schemas.microsoft.com/office/drawing/2014/main" id="{023BF238-C56D-4402-88D3-AD33E32DDC9C}"/>
              </a:ext>
            </a:extLst>
          </p:cNvPr>
          <p:cNvSpPr/>
          <p:nvPr/>
        </p:nvSpPr>
        <p:spPr>
          <a:xfrm rot="16200000" flipV="1">
            <a:off x="5760311" y="3897833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8">
            <a:extLst>
              <a:ext uri="{FF2B5EF4-FFF2-40B4-BE49-F238E27FC236}">
                <a16:creationId xmlns:a16="http://schemas.microsoft.com/office/drawing/2014/main" id="{BEB36D98-FFCE-45A9-9EA5-E17619E8F3C1}"/>
              </a:ext>
            </a:extLst>
          </p:cNvPr>
          <p:cNvSpPr/>
          <p:nvPr/>
        </p:nvSpPr>
        <p:spPr>
          <a:xfrm>
            <a:off x="4673326" y="2974568"/>
            <a:ext cx="2141592" cy="83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CommandA</a:t>
            </a:r>
            <a:endParaRPr lang="cs-CZ" b="1" dirty="0"/>
          </a:p>
        </p:txBody>
      </p:sp>
      <p:sp>
        <p:nvSpPr>
          <p:cNvPr id="14" name="Šipka doleva 12">
            <a:extLst>
              <a:ext uri="{FF2B5EF4-FFF2-40B4-BE49-F238E27FC236}">
                <a16:creationId xmlns:a16="http://schemas.microsoft.com/office/drawing/2014/main" id="{ADC9558D-3770-4599-9BBC-C9D25FE7A6ED}"/>
              </a:ext>
            </a:extLst>
          </p:cNvPr>
          <p:cNvSpPr/>
          <p:nvPr/>
        </p:nvSpPr>
        <p:spPr>
          <a:xfrm rot="16200000" flipV="1">
            <a:off x="7666153" y="2572012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 doleva 12">
            <a:extLst>
              <a:ext uri="{FF2B5EF4-FFF2-40B4-BE49-F238E27FC236}">
                <a16:creationId xmlns:a16="http://schemas.microsoft.com/office/drawing/2014/main" id="{BD772D9C-9B10-4229-B2A9-36EF85F81A78}"/>
              </a:ext>
            </a:extLst>
          </p:cNvPr>
          <p:cNvSpPr/>
          <p:nvPr/>
        </p:nvSpPr>
        <p:spPr>
          <a:xfrm rot="16200000" flipV="1">
            <a:off x="7666153" y="3904535"/>
            <a:ext cx="511605" cy="315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8">
            <a:extLst>
              <a:ext uri="{FF2B5EF4-FFF2-40B4-BE49-F238E27FC236}">
                <a16:creationId xmlns:a16="http://schemas.microsoft.com/office/drawing/2014/main" id="{FD077D9F-26D3-4C06-B3CA-DBB643022613}"/>
              </a:ext>
            </a:extLst>
          </p:cNvPr>
          <p:cNvSpPr/>
          <p:nvPr/>
        </p:nvSpPr>
        <p:spPr>
          <a:xfrm>
            <a:off x="6895688" y="2981270"/>
            <a:ext cx="2141592" cy="83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CommandB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43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Adaptér/</a:t>
            </a:r>
            <a:r>
              <a:rPr lang="cs-CZ" b="1" dirty="0" err="1"/>
              <a:t>Wrapper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98850" cy="4351338"/>
          </a:xfrm>
        </p:spPr>
        <p:txBody>
          <a:bodyPr/>
          <a:lstStyle/>
          <a:p>
            <a:r>
              <a:rPr lang="cs-CZ" b="1" dirty="0"/>
              <a:t>Účel</a:t>
            </a:r>
            <a:endParaRPr lang="cs-CZ" dirty="0"/>
          </a:p>
          <a:p>
            <a:pPr fontAlgn="ctr"/>
            <a:r>
              <a:rPr lang="cs-CZ" sz="1400" dirty="0"/>
              <a:t>Přizpůsobit rozhraní </a:t>
            </a:r>
          </a:p>
          <a:p>
            <a:pPr fontAlgn="ctr"/>
            <a:r>
              <a:rPr lang="cs-CZ" sz="1400" dirty="0"/>
              <a:t>Obalit implementace tenkou vrstvou, pokud může dojít ke změně. (API, ORM, …)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0" y="1989548"/>
            <a:ext cx="53340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cs-CZ" altLang="cs-CZ" sz="13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ITarget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Rozhraní, které chceme dále používat.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Adapter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Třída,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ktrá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upravuje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 rozhraní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ITarget</a:t>
            </a: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Adaptee</a:t>
            </a:r>
            <a:r>
              <a:rPr kumimoji="0" lang="cs-CZ" altLang="cs-CZ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Původní rozhraní/implementace </a:t>
            </a:r>
            <a:endParaRPr lang="cs-CZ" altLang="cs-CZ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6" y="1825625"/>
            <a:ext cx="4867954" cy="2076740"/>
          </a:xfrm>
          <a:prstGeom prst="rect">
            <a:avLst/>
          </a:prstGeom>
        </p:spPr>
      </p:pic>
      <p:pic>
        <p:nvPicPr>
          <p:cNvPr id="1026" name="Picture 2" descr="https://www.kenable.co.uk/images/hdmi_vga_newlink_adapter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46" y="3428999"/>
            <a:ext cx="2263587" cy="22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C77-3860-4EBB-B2DF-13771238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Onion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187-BDF8-43DB-B41C-FC4997F1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Taky známá jako Clean architecture</a:t>
            </a:r>
          </a:p>
          <a:p>
            <a:endParaRPr lang="cs-CZ" dirty="0"/>
          </a:p>
        </p:txBody>
      </p:sp>
      <p:pic>
        <p:nvPicPr>
          <p:cNvPr id="4098" name="Picture 2" descr="Thoughts on Clean Architecture - AndroidPub">
            <a:extLst>
              <a:ext uri="{FF2B5EF4-FFF2-40B4-BE49-F238E27FC236}">
                <a16:creationId xmlns:a16="http://schemas.microsoft.com/office/drawing/2014/main" id="{02BD5709-CB2F-4759-A584-DE6C05FC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905000"/>
            <a:ext cx="6688768" cy="48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B8FF-877F-4E35-85D5-5430460D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Onion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3BF2-ADF4-43CE-B04B-C4E4307B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Velmi dobře testovatelná a rozšiřitelná</a:t>
            </a:r>
          </a:p>
          <a:p>
            <a:r>
              <a:rPr lang="cs-CZ" dirty="0"/>
              <a:t>Jádro aplikace není závislé</a:t>
            </a:r>
          </a:p>
          <a:p>
            <a:pPr lvl="1"/>
            <a:r>
              <a:rPr lang="cs-CZ" dirty="0"/>
              <a:t>Na frameworcích</a:t>
            </a:r>
          </a:p>
          <a:p>
            <a:pPr lvl="1"/>
            <a:r>
              <a:rPr lang="cs-CZ" dirty="0"/>
              <a:t>Konkrétních implementacích</a:t>
            </a:r>
          </a:p>
          <a:p>
            <a:r>
              <a:rPr lang="cs-CZ" dirty="0"/>
              <a:t>Lze vyvíjet bez složitých závislostí (databázový model)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51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0E60F-0EF9-4600-BE73-40F0C66A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Softwarové architektury v C#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E231895-2418-4621-86E6-787229C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Monolit</a:t>
            </a:r>
          </a:p>
          <a:p>
            <a:r>
              <a:rPr lang="cs-CZ" dirty="0"/>
              <a:t>Micro services</a:t>
            </a:r>
          </a:p>
          <a:p>
            <a:r>
              <a:rPr lang="cs-CZ" dirty="0"/>
              <a:t>MVC</a:t>
            </a:r>
          </a:p>
          <a:p>
            <a:r>
              <a:rPr lang="cs-CZ" dirty="0"/>
              <a:t>3-Tier architecture</a:t>
            </a:r>
          </a:p>
          <a:p>
            <a:r>
              <a:rPr lang="cs-CZ" dirty="0"/>
              <a:t>Transaction script</a:t>
            </a:r>
          </a:p>
          <a:p>
            <a:r>
              <a:rPr lang="cs-CZ" dirty="0"/>
              <a:t>Onion architecture</a:t>
            </a:r>
          </a:p>
          <a:p>
            <a:r>
              <a:rPr lang="cs-CZ" dirty="0"/>
              <a:t>Cloud architecture (SAAS)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B3B7-EFA5-4D6A-818A-786E0C0E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řešíme architekturu?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AD81-C799-422B-AFC4-3FA5A29C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Rozložení výpočetního výkonu</a:t>
            </a:r>
          </a:p>
          <a:p>
            <a:r>
              <a:rPr lang="cs-CZ" dirty="0"/>
              <a:t>Udržitelnost a rozšiřitelnost aplikace</a:t>
            </a:r>
          </a:p>
          <a:p>
            <a:r>
              <a:rPr lang="cs-CZ" dirty="0"/>
              <a:t>Snadné přepsání/přidání UI</a:t>
            </a:r>
          </a:p>
        </p:txBody>
      </p:sp>
    </p:spTree>
    <p:extLst>
      <p:ext uri="{BB962C8B-B14F-4D97-AF65-F5344CB8AC3E}">
        <p14:creationId xmlns:p14="http://schemas.microsoft.com/office/powerpoint/2010/main" val="1938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Responsive Web Design Screen Mockup by Anchal on Dribbble">
            <a:extLst>
              <a:ext uri="{FF2B5EF4-FFF2-40B4-BE49-F238E27FC236}">
                <a16:creationId xmlns:a16="http://schemas.microsoft.com/office/drawing/2014/main" id="{18ABF033-BF0C-4CE0-ACE3-2BF52595C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4416"/>
            <a:ext cx="6248400" cy="41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88299-2D32-452E-ACC9-80BE05D0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Změny UI v čase</a:t>
            </a:r>
          </a:p>
        </p:txBody>
      </p:sp>
      <p:pic>
        <p:nvPicPr>
          <p:cNvPr id="3074" name="Picture 2" descr="GUIdebook &gt; Screenshots &gt; DeskTop 1.1">
            <a:extLst>
              <a:ext uri="{FF2B5EF4-FFF2-40B4-BE49-F238E27FC236}">
                <a16:creationId xmlns:a16="http://schemas.microsoft.com/office/drawing/2014/main" id="{2E924C29-EC2F-40FD-8B3C-5CF54A3E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9"/>
            <a:ext cx="2667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p-10-worst-90s-website-designs-apple-8 | Web design quotes ...">
            <a:extLst>
              <a:ext uri="{FF2B5EF4-FFF2-40B4-BE49-F238E27FC236}">
                <a16:creationId xmlns:a16="http://schemas.microsoft.com/office/drawing/2014/main" id="{1ECCDD45-9B2D-48A4-9B09-F346A452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495800"/>
            <a:ext cx="2446104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elcoming Developers to Windows 10 | Windows Experience Blog">
            <a:extLst>
              <a:ext uri="{FF2B5EF4-FFF2-40B4-BE49-F238E27FC236}">
                <a16:creationId xmlns:a16="http://schemas.microsoft.com/office/drawing/2014/main" id="{28E92D8D-37E8-4A96-A1D8-C628A6B2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38" y="4343400"/>
            <a:ext cx="3731962" cy="20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I Museum: Norton Commander 5.0 | Blog of Leonid Mamchenkov">
            <a:extLst>
              <a:ext uri="{FF2B5EF4-FFF2-40B4-BE49-F238E27FC236}">
                <a16:creationId xmlns:a16="http://schemas.microsoft.com/office/drawing/2014/main" id="{5177F5D2-8142-4007-80B2-07686C9281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90" y="1341439"/>
            <a:ext cx="3071810" cy="17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Windows 95 Simple UI Kit Sketch freebie - Download free ...">
            <a:extLst>
              <a:ext uri="{FF2B5EF4-FFF2-40B4-BE49-F238E27FC236}">
                <a16:creationId xmlns:a16="http://schemas.microsoft.com/office/drawing/2014/main" id="{25A2AEE6-F9A3-41CB-9E4B-3B98939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105151"/>
            <a:ext cx="1879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8652-1101-4C46-9016-DFB9E10D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Ideální architektura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1F-B4CA-4454-A05B-5955D53F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41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0B8-9D88-4CDA-A5F6-68D0CC59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cs-CZ" dirty="0"/>
              <a:t>Rozdělení režimu spouštění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F7D7-9C0B-48B7-91A6-C81917CE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Monolitická</a:t>
            </a:r>
          </a:p>
          <a:p>
            <a:pPr lvl="1"/>
            <a:r>
              <a:rPr lang="cs-CZ" dirty="0"/>
              <a:t>Celá aplikace běží v jednom (nebo pár) procesu </a:t>
            </a:r>
          </a:p>
          <a:p>
            <a:pPr lvl="1"/>
            <a:r>
              <a:rPr lang="cs-CZ" dirty="0"/>
              <a:t>Může být modulární</a:t>
            </a:r>
          </a:p>
          <a:p>
            <a:pPr lvl="1"/>
            <a:r>
              <a:rPr lang="cs-CZ" dirty="0"/>
              <a:t>Může škálovat do šířky (více instancí)</a:t>
            </a:r>
          </a:p>
          <a:p>
            <a:r>
              <a:rPr lang="cs-CZ" dirty="0"/>
              <a:t>Microservice</a:t>
            </a:r>
          </a:p>
          <a:p>
            <a:pPr lvl="1"/>
            <a:r>
              <a:rPr lang="cs-CZ" dirty="0"/>
              <a:t>Skládá se z mnoha „malých aplikací“ (service)</a:t>
            </a:r>
          </a:p>
          <a:p>
            <a:pPr lvl="2"/>
            <a:r>
              <a:rPr lang="cs-CZ" dirty="0"/>
              <a:t>Typicky stovky u větších aplikací klidně tisíce</a:t>
            </a:r>
          </a:p>
          <a:p>
            <a:r>
              <a:rPr lang="cs-CZ" dirty="0"/>
              <a:t>SAAS</a:t>
            </a:r>
          </a:p>
          <a:p>
            <a:pPr lvl="1"/>
            <a:r>
              <a:rPr lang="cs-CZ" dirty="0"/>
              <a:t>Kombinace služeb, typická v cloudovém prostředí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1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74A1-5ED8-4658-9A50-8C3042E9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3B35D9-22A8-4F57-997F-32C130AD2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459"/>
            <a:ext cx="8229600" cy="397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5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8516-6BE7-4427-B216-886C9BEE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Monolitické a modulární aplikace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A26E-DE20-432D-BB46-CC07D79D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Neznamená špatná aplikace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Výhody</a:t>
            </a:r>
          </a:p>
          <a:p>
            <a:pPr lvl="1"/>
            <a:r>
              <a:rPr lang="cs-CZ" dirty="0"/>
              <a:t>Snažší vývoj (do jisté velikosti)</a:t>
            </a:r>
          </a:p>
          <a:p>
            <a:pPr lvl="1"/>
            <a:r>
              <a:rPr lang="cs-CZ" dirty="0"/>
              <a:t>Všechny moduly se nasazují najednou</a:t>
            </a:r>
          </a:p>
          <a:p>
            <a:r>
              <a:rPr lang="cs-CZ" dirty="0"/>
              <a:t>Nevýhody</a:t>
            </a:r>
          </a:p>
          <a:p>
            <a:pPr lvl="1"/>
            <a:r>
              <a:rPr lang="cs-CZ" dirty="0"/>
              <a:t>Nutno nasazovat všechny moduly najednou</a:t>
            </a:r>
          </a:p>
          <a:p>
            <a:pPr lvl="1"/>
            <a:r>
              <a:rPr lang="cs-CZ" dirty="0"/>
              <a:t>Při škálování je potřeba škálovat celou aplikaci</a:t>
            </a:r>
          </a:p>
          <a:p>
            <a:pPr lvl="1"/>
            <a:r>
              <a:rPr lang="cs-CZ" dirty="0"/>
              <a:t>Nelze kombinovat technologie (jave, C#, php)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19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FD75-5DD6-4298-94DA-8C49D431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5803-5F1E-43F6-B7EF-285996E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Výhody</a:t>
            </a:r>
          </a:p>
          <a:p>
            <a:pPr lvl="1"/>
            <a:r>
              <a:rPr lang="cs-CZ" dirty="0"/>
              <a:t>Možnost kombinování technologií</a:t>
            </a:r>
          </a:p>
          <a:p>
            <a:pPr lvl="1"/>
            <a:r>
              <a:rPr lang="cs-CZ" dirty="0"/>
              <a:t>Snažší spolupráce mezi více týmy</a:t>
            </a:r>
          </a:p>
          <a:p>
            <a:pPr lvl="1"/>
            <a:r>
              <a:rPr lang="cs-CZ" dirty="0"/>
              <a:t>Snadné škálování</a:t>
            </a:r>
          </a:p>
          <a:p>
            <a:pPr lvl="1"/>
            <a:r>
              <a:rPr lang="cs-CZ" dirty="0"/>
              <a:t>Možnost nasazovat změny nezávisle (rychle)</a:t>
            </a:r>
          </a:p>
          <a:p>
            <a:r>
              <a:rPr lang="cs-CZ" dirty="0"/>
              <a:t>Nevýhody</a:t>
            </a:r>
          </a:p>
          <a:p>
            <a:pPr lvl="1"/>
            <a:r>
              <a:rPr lang="cs-CZ" dirty="0"/>
              <a:t>Složitý setup</a:t>
            </a:r>
          </a:p>
          <a:p>
            <a:pPr lvl="1"/>
            <a:r>
              <a:rPr lang="cs-CZ" dirty="0"/>
              <a:t>Nutnost verzování api</a:t>
            </a:r>
          </a:p>
        </p:txBody>
      </p:sp>
    </p:spTree>
    <p:extLst>
      <p:ext uri="{BB962C8B-B14F-4D97-AF65-F5344CB8AC3E}">
        <p14:creationId xmlns:p14="http://schemas.microsoft.com/office/powerpoint/2010/main" val="391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E0DF78-4019-4683-8055-4D113D787341}" vid="{9E41ACFB-06D3-457C-9921-DD2147589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</Template>
  <TotalTime>20410</TotalTime>
  <Words>411</Words>
  <Application>Microsoft Office PowerPoint</Application>
  <PresentationFormat>On-screen Show (4:3)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Basic master</vt:lpstr>
      <vt:lpstr>Softwarové architektury v C#</vt:lpstr>
      <vt:lpstr>Softwarové architektury v C#</vt:lpstr>
      <vt:lpstr>Proč řešíme architekturu?</vt:lpstr>
      <vt:lpstr>Změny UI v čase</vt:lpstr>
      <vt:lpstr>Ideální architektura</vt:lpstr>
      <vt:lpstr>Rozdělení režimu spouštění</vt:lpstr>
      <vt:lpstr>PowerPoint Presentation</vt:lpstr>
      <vt:lpstr>Monolitické a modulární aplikace</vt:lpstr>
      <vt:lpstr>Microservice</vt:lpstr>
      <vt:lpstr>SAAS (service as a service)</vt:lpstr>
      <vt:lpstr>Model View Controller (MVC)</vt:lpstr>
      <vt:lpstr>3-Tier architecture</vt:lpstr>
      <vt:lpstr>3-Tier architecture</vt:lpstr>
      <vt:lpstr>Command</vt:lpstr>
      <vt:lpstr>Transaction Script </vt:lpstr>
      <vt:lpstr>Adaptér/Wrapper</vt:lpstr>
      <vt:lpstr>Onion architecture</vt:lpstr>
      <vt:lpstr>Onion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Dybal</dc:creator>
  <cp:lastModifiedBy>Martin Dybal</cp:lastModifiedBy>
  <cp:revision>232</cp:revision>
  <dcterms:created xsi:type="dcterms:W3CDTF">2017-09-07T19:06:41Z</dcterms:created>
  <dcterms:modified xsi:type="dcterms:W3CDTF">2020-03-30T06:56:24Z</dcterms:modified>
</cp:coreProperties>
</file>