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6" r:id="rId12"/>
    <p:sldId id="265" r:id="rId13"/>
    <p:sldId id="26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79" r:id="rId23"/>
    <p:sldId id="269" r:id="rId24"/>
    <p:sldId id="287" r:id="rId25"/>
    <p:sldId id="271" r:id="rId26"/>
    <p:sldId id="280" r:id="rId27"/>
    <p:sldId id="281" r:id="rId28"/>
    <p:sldId id="298" r:id="rId29"/>
    <p:sldId id="299" r:id="rId30"/>
    <p:sldId id="282" r:id="rId31"/>
    <p:sldId id="283" r:id="rId32"/>
    <p:sldId id="284" r:id="rId33"/>
    <p:sldId id="285" r:id="rId34"/>
    <p:sldId id="286" r:id="rId35"/>
    <p:sldId id="291" r:id="rId36"/>
    <p:sldId id="288" r:id="rId37"/>
    <p:sldId id="289" r:id="rId38"/>
    <p:sldId id="290" r:id="rId39"/>
    <p:sldId id="292" r:id="rId40"/>
    <p:sldId id="293" r:id="rId41"/>
    <p:sldId id="294" r:id="rId42"/>
    <p:sldId id="297" r:id="rId43"/>
    <p:sldId id="295" r:id="rId44"/>
    <p:sldId id="300" r:id="rId45"/>
    <p:sldId id="301" r:id="rId46"/>
    <p:sldId id="302" r:id="rId47"/>
    <p:sldId id="303" r:id="rId48"/>
    <p:sldId id="29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puting.llnl.gov/tutorials/openMP/exercis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essage_Passing_Interfa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8k1UOEYIQR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c.colorado.edu/openmpiexampl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ocat.cis.ksu.edu/" TargetMode="External"/><Relationship Id="rId4" Type="http://schemas.openxmlformats.org/officeDocument/2006/relationships/hyperlink" Target="mailto:beocat@cis.k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scer.ou.edu/education.ph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cis.ksu.edu/BeocatDocs/LinuxBasic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cis.ksu.edu/BeocatDocs/SunGridEngine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ocat.cis.ksu.edu/" TargetMode="External"/><Relationship Id="rId3" Type="http://schemas.openxmlformats.org/officeDocument/2006/relationships/hyperlink" Target="mailto:beocat@cis.ks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cis.ksu.edu/BeocatDocs/Cuda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ocat.cis.ksu.edu/" TargetMode="External"/><Relationship Id="rId4" Type="http://schemas.openxmlformats.org/officeDocument/2006/relationships/hyperlink" Target="mailto:beocat@cis.k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scer.ou.edu/education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Hutson, Adam Tygart, Dan Andresen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1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– fork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Examples can be copied from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err="1" smtClean="0"/>
              <a:t>kylehutson</a:t>
            </a:r>
            <a:r>
              <a:rPr lang="en-US" dirty="0" smtClean="0"/>
              <a:t>/</a:t>
            </a:r>
            <a:r>
              <a:rPr lang="en-US" dirty="0" err="1" smtClean="0"/>
              <a:t>beocatintro</a:t>
            </a:r>
            <a:r>
              <a:rPr lang="en-US" dirty="0" smtClean="0"/>
              <a:t> (fork_example3.c)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// Shamelessly stolen and adapted from http://</a:t>
            </a:r>
            <a:r>
              <a:rPr lang="en-US" sz="1000" dirty="0" err="1">
                <a:latin typeface="Courier New"/>
                <a:cs typeface="Courier New"/>
              </a:rPr>
              <a:t>www.thegeekstuff.com</a:t>
            </a:r>
            <a:r>
              <a:rPr lang="en-US" sz="1000" dirty="0">
                <a:latin typeface="Courier New"/>
                <a:cs typeface="Courier New"/>
              </a:rPr>
              <a:t>/2012/05/c-fork-function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unistd.h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&lt;sys/</a:t>
            </a:r>
            <a:r>
              <a:rPr lang="en-US" sz="1000" dirty="0" err="1">
                <a:latin typeface="Courier New"/>
                <a:cs typeface="Courier New"/>
              </a:rPr>
              <a:t>types.h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errno.h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stdio.h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#include &lt;sys/</a:t>
            </a:r>
            <a:r>
              <a:rPr lang="en-US" sz="1000" dirty="0" err="1" smtClean="0">
                <a:latin typeface="Courier New"/>
                <a:cs typeface="Courier New"/>
              </a:rPr>
              <a:t>wait.h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stdlib.h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#include &lt;sys/</a:t>
            </a:r>
            <a:r>
              <a:rPr lang="en-US" sz="1000" dirty="0" err="1" smtClean="0">
                <a:latin typeface="Courier New"/>
                <a:cs typeface="Courier New"/>
              </a:rPr>
              <a:t>mman.h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; /* A global variable*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static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* var_glb2; /* A pointer that we use as a global variable*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main(void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pid_t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var_glb2 = </a:t>
            </a:r>
            <a:r>
              <a:rPr lang="en-US" sz="1000" dirty="0" err="1">
                <a:latin typeface="Courier New"/>
                <a:cs typeface="Courier New"/>
              </a:rPr>
              <a:t>mmap</a:t>
            </a:r>
            <a:r>
              <a:rPr lang="en-US" sz="1000" dirty="0">
                <a:latin typeface="Courier New"/>
                <a:cs typeface="Courier New"/>
              </a:rPr>
              <a:t>(NULL, </a:t>
            </a:r>
            <a:r>
              <a:rPr lang="en-US" sz="1000" dirty="0" err="1">
                <a:latin typeface="Courier New"/>
                <a:cs typeface="Courier New"/>
              </a:rPr>
              <a:t>sizeof</a:t>
            </a:r>
            <a:r>
              <a:rPr lang="en-US" sz="1000" dirty="0">
                <a:latin typeface="Courier New"/>
                <a:cs typeface="Courier New"/>
              </a:rPr>
              <a:t> *var_glb2, PROT_READ | PROT_WRITE, MAP_SHARED | MAP_ANONYMOUS, -1, 0)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*var_glb2=0;</a:t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childPID</a:t>
            </a:r>
            <a:r>
              <a:rPr lang="en-US" sz="1000" dirty="0">
                <a:latin typeface="Courier New"/>
                <a:cs typeface="Courier New"/>
              </a:rPr>
              <a:t> = fork()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if(</a:t>
            </a:r>
            <a:r>
              <a:rPr lang="en-US" sz="1000" dirty="0" err="1" smtClean="0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&gt;= 0) // fork was </a:t>
            </a:r>
            <a:r>
              <a:rPr lang="en-US" sz="1000" dirty="0" smtClean="0">
                <a:latin typeface="Courier New"/>
                <a:cs typeface="Courier New"/>
              </a:rPr>
              <a:t>successful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if(</a:t>
            </a:r>
            <a:r>
              <a:rPr lang="en-US" sz="1000" dirty="0" err="1" smtClean="0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 == 0) // child process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++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++;</a:t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        #ar_glb2 += 1;</a:t>
            </a: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Child Process ::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[%d],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[%d], *var_glb2[%d]\n",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, *var_glb2);            </a:t>
            </a:r>
            <a:r>
              <a:rPr lang="en-US" sz="1000" dirty="0" smtClean="0">
                <a:latin typeface="Courier New"/>
                <a:cs typeface="Courier New"/>
              </a:rPr>
              <a:t>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>
                <a:latin typeface="Courier New"/>
                <a:cs typeface="Courier New"/>
              </a:rPr>
              <a:t>else //Parent </a:t>
            </a:r>
            <a:r>
              <a:rPr lang="en-US" sz="1000" dirty="0" smtClean="0">
                <a:latin typeface="Courier New"/>
                <a:cs typeface="Courier New"/>
              </a:rPr>
              <a:t>process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10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 += 2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        *var_glb2 += 2;</a:t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Parent process ::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[%d],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[%d], *var_glb2[%d]\n",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, *var_glb2);            </a:t>
            </a:r>
            <a:r>
              <a:rPr lang="en-US" sz="1000" dirty="0" smtClean="0">
                <a:latin typeface="Courier New"/>
                <a:cs typeface="Courier New"/>
              </a:rPr>
              <a:t>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else // fork </a:t>
            </a:r>
            <a:r>
              <a:rPr lang="en-US" sz="1000" dirty="0" smtClean="0">
                <a:latin typeface="Courier New"/>
                <a:cs typeface="Courier New"/>
              </a:rPr>
              <a:t>failed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Fork failed, quitting!!!!!!\n")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>
                <a:latin typeface="Courier New"/>
                <a:cs typeface="Courier New"/>
              </a:rPr>
              <a:t>return 1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return 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1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–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3 processes?</a:t>
            </a:r>
          </a:p>
          <a:p>
            <a:r>
              <a:rPr lang="en-US" dirty="0" smtClean="0"/>
              <a:t>4?</a:t>
            </a:r>
          </a:p>
          <a:p>
            <a:r>
              <a:rPr lang="en-US" dirty="0" smtClean="0"/>
              <a:t>15?</a:t>
            </a:r>
          </a:p>
        </p:txBody>
      </p:sp>
    </p:spTree>
    <p:extLst>
      <p:ext uri="{BB962C8B-B14F-4D97-AF65-F5344CB8AC3E}">
        <p14:creationId xmlns:p14="http://schemas.microsoft.com/office/powerpoint/2010/main" val="398946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-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of these stolen</a:t>
            </a:r>
            <a:r>
              <a:rPr lang="en-US" strike="sngStrike" dirty="0" smtClean="0"/>
              <a:t>/</a:t>
            </a:r>
            <a:r>
              <a:rPr lang="en-US" strike="sngStrike" dirty="0"/>
              <a:t>adapted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https://computing.llnl.gov/tutorials/openMP/</a:t>
            </a:r>
            <a:r>
              <a:rPr lang="en-US" dirty="0" smtClean="0">
                <a:hlinkClick r:id="rId2"/>
              </a:rPr>
              <a:t>exercise.html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Need to compile with </a:t>
            </a:r>
            <a:r>
              <a:rPr lang="en-US" dirty="0" err="1" smtClean="0"/>
              <a:t>gcc</a:t>
            </a:r>
            <a:r>
              <a:rPr lang="en-US" dirty="0" smtClean="0"/>
              <a:t> –</a:t>
            </a:r>
            <a:r>
              <a:rPr lang="en-US" dirty="0" err="1" smtClean="0"/>
              <a:t>fopenmp</a:t>
            </a:r>
            <a:endParaRPr lang="en-US" dirty="0" smtClean="0"/>
          </a:p>
          <a:p>
            <a:r>
              <a:rPr lang="en-US" dirty="0" smtClean="0"/>
              <a:t>Source files:</a:t>
            </a:r>
          </a:p>
          <a:p>
            <a:pPr lvl="1"/>
            <a:r>
              <a:rPr lang="en-US" dirty="0" err="1" smtClean="0"/>
              <a:t>omp_hello.c</a:t>
            </a:r>
            <a:endParaRPr lang="en-US" dirty="0" smtClean="0"/>
          </a:p>
          <a:p>
            <a:pPr lvl="1"/>
            <a:r>
              <a:rPr lang="en-US" dirty="0" err="1" smtClean="0"/>
              <a:t>omp_workshare.c</a:t>
            </a:r>
            <a:endParaRPr lang="en-US" dirty="0" smtClean="0"/>
          </a:p>
          <a:p>
            <a:pPr lvl="1"/>
            <a:r>
              <a:rPr lang="en-US" dirty="0" smtClean="0"/>
              <a:t>omp_workshare2.c</a:t>
            </a:r>
          </a:p>
          <a:p>
            <a:r>
              <a:rPr lang="en-US" dirty="0" smtClean="0"/>
              <a:t>Note that the order is non-deterministic</a:t>
            </a:r>
          </a:p>
          <a:p>
            <a:r>
              <a:rPr lang="en-US" i="1" dirty="0" smtClean="0"/>
              <a:t>Please</a:t>
            </a:r>
            <a:r>
              <a:rPr lang="en-US" dirty="0" smtClean="0"/>
              <a:t> use </a:t>
            </a:r>
            <a:r>
              <a:rPr lang="en-US" dirty="0" err="1" smtClean="0"/>
              <a:t>set_num_threads</a:t>
            </a:r>
            <a:r>
              <a:rPr lang="en-US" dirty="0" smtClean="0"/>
              <a:t>();</a:t>
            </a:r>
            <a:r>
              <a:rPr lang="en-US" dirty="0"/>
              <a:t> </a:t>
            </a:r>
            <a:r>
              <a:rPr lang="en-US" dirty="0" smtClean="0"/>
              <a:t>in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Wikipedia: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</a:t>
            </a:r>
            <a:r>
              <a:rPr lang="en-US" dirty="0" smtClean="0">
                <a:hlinkClick r:id="rId2"/>
              </a:rPr>
              <a:t>Message_Passing_Interface</a:t>
            </a:r>
            <a:r>
              <a:rPr lang="en-US" dirty="0"/>
              <a:t>: Message Passing Interface (MPI) is a standardized and portable message-passing system designed by a group of researchers from academia and industry to function on a wide variety of parallel computers. The standard defines the syntax and semantics of a core of library routines useful to a wide range of users writing portable message-passing programs in Fortran 77 or the C programming language. Several well-tested and efficient implementations of MPI include some that are free and in the public domain. These fostered the development of a parallel software industry, and there encouraged development of portable and scalable large-scale parallel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4122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An Island Hut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6096000" cy="5029200"/>
          </a:xfrm>
        </p:spPr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Imagine you’re on an island in a little hut.</a:t>
            </a:r>
          </a:p>
          <a:p>
            <a:r>
              <a:rPr lang="en-US" dirty="0" smtClean="0">
                <a:ea typeface="ＭＳ Ｐゴシック" pitchFamily="1" charset="-128"/>
              </a:rPr>
              <a:t>Inside the hut is a desk.</a:t>
            </a:r>
          </a:p>
          <a:p>
            <a:r>
              <a:rPr lang="en-US" dirty="0" smtClean="0">
                <a:ea typeface="ＭＳ Ｐゴシック" pitchFamily="1" charset="-128"/>
              </a:rPr>
              <a:t>On the desk is: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a </a:t>
            </a:r>
            <a:r>
              <a:rPr lang="en-US" b="1" u="sng" dirty="0" smtClean="0">
                <a:solidFill>
                  <a:schemeClr val="folHlink"/>
                </a:solidFill>
                <a:ea typeface="ＭＳ Ｐゴシック" pitchFamily="1" charset="-128"/>
              </a:rPr>
              <a:t>phone</a:t>
            </a:r>
            <a:r>
              <a:rPr lang="en-US" dirty="0" smtClean="0">
                <a:ea typeface="ＭＳ Ｐゴシック" pitchFamily="1" charset="-128"/>
              </a:rPr>
              <a:t>;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a </a:t>
            </a:r>
            <a:r>
              <a:rPr lang="en-US" b="1" u="sng" dirty="0" smtClean="0">
                <a:solidFill>
                  <a:schemeClr val="folHlink"/>
                </a:solidFill>
                <a:ea typeface="ＭＳ Ｐゴシック" pitchFamily="1" charset="-128"/>
              </a:rPr>
              <a:t>pencil</a:t>
            </a:r>
            <a:r>
              <a:rPr lang="en-US" dirty="0" smtClean="0">
                <a:ea typeface="ＭＳ Ｐゴシック" pitchFamily="1" charset="-128"/>
              </a:rPr>
              <a:t>;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a </a:t>
            </a:r>
            <a:r>
              <a:rPr lang="en-US" b="1" u="sng" dirty="0" smtClean="0">
                <a:solidFill>
                  <a:schemeClr val="folHlink"/>
                </a:solidFill>
                <a:ea typeface="ＭＳ Ｐゴシック" pitchFamily="1" charset="-128"/>
              </a:rPr>
              <a:t>calculator</a:t>
            </a:r>
            <a:r>
              <a:rPr lang="en-US" dirty="0" smtClean="0">
                <a:ea typeface="ＭＳ Ｐゴシック" pitchFamily="1" charset="-128"/>
              </a:rPr>
              <a:t>;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a piece of paper with </a:t>
            </a:r>
            <a:r>
              <a:rPr lang="en-US" b="1" u="sng" dirty="0" smtClean="0">
                <a:solidFill>
                  <a:schemeClr val="folHlink"/>
                </a:solidFill>
                <a:ea typeface="ＭＳ Ｐゴシック" pitchFamily="1" charset="-128"/>
              </a:rPr>
              <a:t>instructions</a:t>
            </a:r>
            <a:r>
              <a:rPr lang="en-US" dirty="0" smtClean="0">
                <a:ea typeface="ＭＳ Ｐゴシック" pitchFamily="1" charset="-128"/>
              </a:rPr>
              <a:t>;</a:t>
            </a:r>
          </a:p>
          <a:p>
            <a:pPr lvl="1"/>
            <a:r>
              <a:rPr lang="en-US" dirty="0" smtClean="0">
                <a:ea typeface="ＭＳ Ｐゴシック" pitchFamily="1" charset="-128"/>
              </a:rPr>
              <a:t>a piece of paper with </a:t>
            </a:r>
            <a:r>
              <a:rPr lang="en-US" b="1" u="sng" dirty="0" smtClean="0">
                <a:solidFill>
                  <a:schemeClr val="folHlink"/>
                </a:solidFill>
                <a:ea typeface="ＭＳ Ｐゴシック" pitchFamily="1" charset="-128"/>
              </a:rPr>
              <a:t>numbers</a:t>
            </a:r>
            <a:r>
              <a:rPr lang="en-US" dirty="0" smtClean="0">
                <a:ea typeface="ＭＳ Ｐゴシック" pitchFamily="1" charset="-128"/>
              </a:rPr>
              <a:t> (data).</a:t>
            </a:r>
          </a:p>
          <a:p>
            <a:endParaRPr lang="en-US" dirty="0" smtClean="0">
              <a:ea typeface="ＭＳ Ｐゴシック" pitchFamily="1" charset="-128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792133" y="2072360"/>
            <a:ext cx="3818467" cy="1595822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b="1" u="sng" dirty="0"/>
              <a:t>Instructions: What to Do</a:t>
            </a:r>
          </a:p>
          <a:p>
            <a:pPr algn="l">
              <a:lnSpc>
                <a:spcPct val="2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Add the number in slot 27 to the number in slot 239,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  and put the result in slot 71.</a:t>
            </a: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if the number in slot 71 is equal to the number in slot 118 then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  Call 555-0127 and leave a voicemail containing the number in slot 962.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else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  Call your voicemail box and collect a voicemail from 555-0063,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    and put that number in slot 715.</a:t>
            </a:r>
          </a:p>
          <a:p>
            <a:pPr algn="l">
              <a:lnSpc>
                <a:spcPct val="0"/>
              </a:lnSpc>
              <a:spcBef>
                <a:spcPct val="50000"/>
              </a:spcBef>
            </a:pPr>
            <a:r>
              <a:rPr lang="en-US" sz="900" dirty="0">
                <a:latin typeface="Courier New" pitchFamily="1" charset="0"/>
              </a:rPr>
              <a:t>...</a:t>
            </a:r>
          </a:p>
        </p:txBody>
      </p:sp>
      <p:sp>
        <p:nvSpPr>
          <p:cNvPr id="40970" name="Text Box 8"/>
          <p:cNvSpPr txBox="1">
            <a:spLocks noChangeArrowheads="1"/>
          </p:cNvSpPr>
          <p:nvPr/>
        </p:nvSpPr>
        <p:spPr bwMode="auto">
          <a:xfrm>
            <a:off x="6688667" y="3742267"/>
            <a:ext cx="1447800" cy="2463751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b="1" u="sng" dirty="0"/>
              <a:t>DATA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27.3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-491.41</a:t>
            </a:r>
          </a:p>
          <a:p>
            <a:pPr marL="457200" indent="-457200" algn="l">
              <a:lnSpc>
                <a:spcPct val="6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24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-1e-05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141.41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0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4167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94.14</a:t>
            </a:r>
          </a:p>
          <a:p>
            <a:pPr marL="457200" indent="-457200" algn="l">
              <a:lnSpc>
                <a:spcPct val="70000"/>
              </a:lnSpc>
              <a:spcBef>
                <a:spcPct val="50000"/>
              </a:spcBef>
              <a:buFontTx/>
              <a:buAutoNum type="arabicPeriod"/>
            </a:pPr>
            <a:r>
              <a:rPr lang="en-US" sz="1200" dirty="0">
                <a:latin typeface="Courier New" pitchFamily="1" charset="0"/>
              </a:rPr>
              <a:t>-518.481</a:t>
            </a:r>
          </a:p>
          <a:p>
            <a:pPr marL="457200" indent="-457200" algn="l">
              <a:lnSpc>
                <a:spcPct val="30000"/>
              </a:lnSpc>
              <a:spcBef>
                <a:spcPct val="50000"/>
              </a:spcBef>
            </a:pPr>
            <a:r>
              <a:rPr lang="en-US" sz="1200" dirty="0">
                <a:latin typeface="Courier New" pitchFamily="1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630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Instructions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1450"/>
            <a:ext cx="7775575" cy="4367213"/>
          </a:xfrm>
        </p:spPr>
        <p:txBody>
          <a:bodyPr>
            <a:normAutofit lnSpcReduction="10000"/>
          </a:bodyPr>
          <a:lstStyle/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The </a:t>
            </a:r>
            <a:r>
              <a:rPr lang="en-US" b="1" u="sng" smtClean="0">
                <a:ea typeface="ＭＳ Ｐゴシック" pitchFamily="1" charset="-128"/>
              </a:rPr>
              <a:t>instructions</a:t>
            </a:r>
            <a:r>
              <a:rPr lang="en-US" smtClean="0">
                <a:ea typeface="ＭＳ Ｐゴシック" pitchFamily="1" charset="-128"/>
              </a:rPr>
              <a:t> are split into two kinds:</a:t>
            </a:r>
          </a:p>
          <a:p>
            <a:pPr>
              <a:lnSpc>
                <a:spcPct val="70000"/>
              </a:lnSpc>
            </a:pPr>
            <a:r>
              <a:rPr lang="en-US" b="1" u="sng" smtClean="0">
                <a:ea typeface="ＭＳ Ｐゴシック" pitchFamily="1" charset="-128"/>
              </a:rPr>
              <a:t>Arithmetic/Logical</a:t>
            </a:r>
            <a:r>
              <a:rPr lang="en-US" smtClean="0">
                <a:ea typeface="ＭＳ Ｐゴシック" pitchFamily="1" charset="-128"/>
              </a:rPr>
              <a:t> – for example: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ea typeface="ＭＳ Ｐゴシック" pitchFamily="1" charset="-128"/>
              </a:rPr>
              <a:t>Add the number in slot 27 to the number in slot 239, and put the result in slot 71.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1" charset="-128"/>
              </a:rPr>
              <a:t>Compare the number in slot 71 to the number in slot 118, to see whether they are equal.</a:t>
            </a:r>
          </a:p>
          <a:p>
            <a:pPr>
              <a:lnSpc>
                <a:spcPct val="70000"/>
              </a:lnSpc>
            </a:pPr>
            <a:r>
              <a:rPr lang="en-US" b="1" u="sng" smtClean="0">
                <a:ea typeface="ＭＳ Ｐゴシック" pitchFamily="1" charset="-128"/>
              </a:rPr>
              <a:t>Communication</a:t>
            </a:r>
            <a:r>
              <a:rPr lang="en-US" smtClean="0">
                <a:ea typeface="ＭＳ Ｐゴシック" pitchFamily="1" charset="-128"/>
              </a:rPr>
              <a:t> – for example: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ea typeface="ＭＳ Ｐゴシック" pitchFamily="1" charset="-128"/>
              </a:rPr>
              <a:t>Call 555-0127 and leave a voicemail containing the number in slot 962.</a:t>
            </a:r>
          </a:p>
          <a:p>
            <a:pPr lvl="1"/>
            <a:r>
              <a:rPr lang="en-US" sz="2400" smtClean="0">
                <a:ea typeface="ＭＳ Ｐゴシック" pitchFamily="1" charset="-128"/>
              </a:rPr>
              <a:t>Call your voicemail box and collect a voicemail from 555-0063, and put that number in slot 715.</a:t>
            </a:r>
          </a:p>
        </p:txBody>
      </p:sp>
    </p:spTree>
    <p:extLst>
      <p:ext uri="{BB962C8B-B14F-4D97-AF65-F5344CB8AC3E}">
        <p14:creationId xmlns:p14="http://schemas.microsoft.com/office/powerpoint/2010/main" val="12968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Is There Anybody Out There?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724400"/>
          </a:xfrm>
        </p:spPr>
        <p:txBody>
          <a:bodyPr/>
          <a:lstStyle/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If you’re in a hut on an island, you </a:t>
            </a:r>
            <a:r>
              <a:rPr lang="en-US" b="1" u="sng" smtClean="0">
                <a:ea typeface="ＭＳ Ｐゴシック" pitchFamily="1" charset="-128"/>
              </a:rPr>
              <a:t>aren’t specifically aware</a:t>
            </a:r>
            <a:r>
              <a:rPr lang="en-US" smtClean="0">
                <a:ea typeface="ＭＳ Ｐゴシック" pitchFamily="1" charset="-128"/>
              </a:rPr>
              <a:t> of anyone else.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Especially, you don’t know whether anyone else is working on the same problem as you are, and you don’t know who’s at the other end of the phone line.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All you know is what to do with the voicemails you get, and what phone numbers to send voicemails to.</a:t>
            </a:r>
          </a:p>
        </p:txBody>
      </p:sp>
    </p:spTree>
    <p:extLst>
      <p:ext uri="{BB962C8B-B14F-4D97-AF65-F5344CB8AC3E}">
        <p14:creationId xmlns:p14="http://schemas.microsoft.com/office/powerpoint/2010/main" val="26923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Someone Might Be Out There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50188" cy="4648200"/>
          </a:xfrm>
        </p:spPr>
        <p:txBody>
          <a:bodyPr/>
          <a:lstStyle/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Now suppose that Horst is on another island somewhere, in the same kind of hut, with the same kind of equipment.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Suppose that he has the same list of instructions as you, but a different set of numbers (both data and phone numbers).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Like you, he doesn’t know whether there’s anyone else working on his problem.</a:t>
            </a:r>
          </a:p>
        </p:txBody>
      </p:sp>
    </p:spTree>
    <p:extLst>
      <p:ext uri="{BB962C8B-B14F-4D97-AF65-F5344CB8AC3E}">
        <p14:creationId xmlns:p14="http://schemas.microsoft.com/office/powerpoint/2010/main" val="319384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Even More People Out There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724400"/>
          </a:xfrm>
        </p:spPr>
        <p:txBody>
          <a:bodyPr/>
          <a:lstStyle/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Now suppose that Bruce and Dee are also in huts on islands.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Suppose that each of the four has the exact same list of instructions, but different lists of numbers.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And suppose that the phone numbers that people call are each others’:  that is, your instructions have you call Horst, Bruce and Dee, Horst’s has him call Bruce, Dee and you, and so on.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Then you might all be </a:t>
            </a:r>
            <a:r>
              <a:rPr lang="en-US" b="1" u="sng" smtClean="0">
                <a:ea typeface="ＭＳ Ｐゴシック" pitchFamily="1" charset="-128"/>
              </a:rPr>
              <a:t>working together on the same problem</a:t>
            </a:r>
            <a:r>
              <a:rPr lang="en-US" smtClean="0">
                <a:ea typeface="ＭＳ Ｐゴシック" pitchFamily="1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47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All Data Are Private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850188" cy="4648200"/>
          </a:xfrm>
        </p:spPr>
        <p:txBody>
          <a:bodyPr/>
          <a:lstStyle/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Notice that you can’t see Horst’s or Bruce’s or Dee’s numbers, nor can they see yours or each other’s.</a:t>
            </a:r>
          </a:p>
          <a:p>
            <a:pPr>
              <a:buFont typeface="Wingdings" pitchFamily="1" charset="2"/>
              <a:buNone/>
            </a:pPr>
            <a:r>
              <a:rPr lang="en-US" smtClean="0">
                <a:ea typeface="ＭＳ Ｐゴシック" pitchFamily="1" charset="-128"/>
              </a:rPr>
              <a:t>Thus, everyone’s numbers are </a:t>
            </a:r>
            <a:r>
              <a:rPr lang="en-US" b="1" u="sng" smtClean="0">
                <a:solidFill>
                  <a:schemeClr val="folHlink"/>
                </a:solidFill>
                <a:ea typeface="ＭＳ Ｐゴシック" pitchFamily="1" charset="-128"/>
              </a:rPr>
              <a:t>private</a:t>
            </a:r>
            <a:r>
              <a:rPr lang="en-US" smtClean="0">
                <a:ea typeface="ＭＳ Ｐゴシック" pitchFamily="1" charset="-128"/>
              </a:rPr>
              <a:t>: there’s no way for anyone to share numbers, </a:t>
            </a:r>
            <a:r>
              <a:rPr lang="en-US" b="1" u="sng" smtClean="0">
                <a:solidFill>
                  <a:schemeClr val="folHlink"/>
                </a:solidFill>
                <a:ea typeface="ＭＳ Ｐゴシック" pitchFamily="1" charset="-128"/>
              </a:rPr>
              <a:t>except by leaving them in voicemails</a:t>
            </a:r>
            <a:r>
              <a:rPr lang="en-US" smtClean="0">
                <a:ea typeface="ＭＳ Ｐゴシック" pitchFamily="1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17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Client</a:t>
            </a:r>
          </a:p>
          <a:p>
            <a:pPr lvl="1"/>
            <a:r>
              <a:rPr lang="en-US" dirty="0" smtClean="0"/>
              <a:t>Windows – </a:t>
            </a:r>
            <a:r>
              <a:rPr lang="en-US" dirty="0" err="1" smtClean="0"/>
              <a:t>PuTTY</a:t>
            </a:r>
            <a:r>
              <a:rPr lang="en-US" dirty="0" smtClean="0"/>
              <a:t>*, Cygwin </a:t>
            </a:r>
            <a:r>
              <a:rPr lang="en-US" dirty="0" err="1" smtClean="0"/>
              <a:t>OpenSSH</a:t>
            </a:r>
            <a:r>
              <a:rPr lang="en-US" dirty="0" smtClean="0"/>
              <a:t>, others</a:t>
            </a:r>
          </a:p>
          <a:p>
            <a:pPr lvl="1"/>
            <a:r>
              <a:rPr lang="en-US" dirty="0" smtClean="0"/>
              <a:t>OS-X/Linux – </a:t>
            </a:r>
            <a:r>
              <a:rPr lang="en-US" dirty="0" err="1" smtClean="0"/>
              <a:t>OpenSSH</a:t>
            </a:r>
            <a:endParaRPr lang="en-US" dirty="0" smtClean="0"/>
          </a:p>
          <a:p>
            <a:r>
              <a:rPr lang="en-US" dirty="0" smtClean="0"/>
              <a:t>SCP or SFTP client</a:t>
            </a:r>
          </a:p>
          <a:p>
            <a:pPr lvl="1"/>
            <a:r>
              <a:rPr lang="en-US" dirty="0" smtClean="0"/>
              <a:t>Windows – </a:t>
            </a:r>
            <a:r>
              <a:rPr lang="en-US" dirty="0" err="1" smtClean="0"/>
              <a:t>FileZilla</a:t>
            </a:r>
            <a:r>
              <a:rPr lang="en-US" dirty="0" smtClean="0"/>
              <a:t>*, </a:t>
            </a:r>
            <a:r>
              <a:rPr lang="en-US" dirty="0" err="1" smtClean="0"/>
              <a:t>WinSCP</a:t>
            </a:r>
            <a:r>
              <a:rPr lang="en-US" dirty="0" smtClean="0"/>
              <a:t>*, Cygwin </a:t>
            </a:r>
            <a:r>
              <a:rPr lang="en-US" dirty="0" err="1" smtClean="0"/>
              <a:t>OpenSSH</a:t>
            </a:r>
            <a:r>
              <a:rPr lang="en-US" dirty="0" smtClean="0"/>
              <a:t>, </a:t>
            </a:r>
            <a:r>
              <a:rPr lang="en-US" dirty="0" err="1" smtClean="0"/>
              <a:t>PuTTY</a:t>
            </a:r>
            <a:r>
              <a:rPr lang="en-US" dirty="0" smtClean="0"/>
              <a:t> PSCP/PSFTP</a:t>
            </a:r>
          </a:p>
          <a:p>
            <a:pPr lvl="1"/>
            <a:r>
              <a:rPr lang="en-US" dirty="0" smtClean="0"/>
              <a:t>OS-X/Linux – </a:t>
            </a:r>
            <a:r>
              <a:rPr lang="en-US" dirty="0" err="1" smtClean="0"/>
              <a:t>FileZilla</a:t>
            </a:r>
            <a:r>
              <a:rPr lang="en-US" dirty="0" smtClean="0"/>
              <a:t>*, </a:t>
            </a:r>
            <a:r>
              <a:rPr lang="en-US" dirty="0" err="1" smtClean="0"/>
              <a:t>OpenSSH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*n00b-safe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8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1" charset="-128"/>
              </a:rPr>
              <a:t>Long Distance Calls: 2 Costs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534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1" charset="2"/>
              <a:buNone/>
            </a:pPr>
            <a:r>
              <a:rPr lang="en-US" dirty="0" smtClean="0">
                <a:ea typeface="ＭＳ Ｐゴシック" pitchFamily="1" charset="-128"/>
              </a:rPr>
              <a:t>When you make a long distance phone call, you typically have to pay two costs:</a:t>
            </a:r>
          </a:p>
          <a:p>
            <a:r>
              <a:rPr lang="en-US" b="1" u="sng" dirty="0" smtClean="0">
                <a:ea typeface="ＭＳ Ｐゴシック" pitchFamily="1" charset="-128"/>
              </a:rPr>
              <a:t>Connection charge</a:t>
            </a:r>
            <a:r>
              <a:rPr lang="en-US" dirty="0" smtClean="0">
                <a:ea typeface="ＭＳ Ｐゴシック" pitchFamily="1" charset="-128"/>
              </a:rPr>
              <a:t>: the </a:t>
            </a:r>
            <a:r>
              <a:rPr lang="en-US" b="1" u="sng" dirty="0" smtClean="0">
                <a:solidFill>
                  <a:schemeClr val="folHlink"/>
                </a:solidFill>
                <a:ea typeface="ＭＳ Ｐゴシック" pitchFamily="1" charset="-128"/>
              </a:rPr>
              <a:t>fixed</a:t>
            </a:r>
            <a:r>
              <a:rPr lang="en-US" dirty="0" smtClean="0">
                <a:ea typeface="ＭＳ Ｐゴシック" pitchFamily="1" charset="-128"/>
              </a:rPr>
              <a:t> cost of connecting your phone to someone else’s, even if you’re only connected for a second</a:t>
            </a:r>
          </a:p>
          <a:p>
            <a:r>
              <a:rPr lang="en-US" b="1" u="sng" dirty="0" smtClean="0">
                <a:ea typeface="ＭＳ Ｐゴシック" pitchFamily="1" charset="-128"/>
              </a:rPr>
              <a:t>Per-minute charge</a:t>
            </a:r>
            <a:r>
              <a:rPr lang="en-US" dirty="0" smtClean="0">
                <a:ea typeface="ＭＳ Ｐゴシック" pitchFamily="1" charset="-128"/>
              </a:rPr>
              <a:t>: the cost per minute of talking, once you’re connected</a:t>
            </a:r>
          </a:p>
          <a:p>
            <a:pPr>
              <a:buFont typeface="Wingdings" pitchFamily="1" charset="2"/>
              <a:buNone/>
            </a:pPr>
            <a:r>
              <a:rPr lang="en-US" dirty="0" smtClean="0">
                <a:ea typeface="ＭＳ Ｐゴシック" pitchFamily="1" charset="-128"/>
              </a:rPr>
              <a:t>If the connection charge is large, then you want to make as few calls as possible.</a:t>
            </a:r>
          </a:p>
          <a:p>
            <a:pPr>
              <a:buFont typeface="Wingdings" pitchFamily="1" charset="2"/>
              <a:buNone/>
            </a:pPr>
            <a:r>
              <a:rPr lang="en-US" dirty="0" smtClean="0">
                <a:ea typeface="ＭＳ Ｐゴシック" pitchFamily="1" charset="-128"/>
              </a:rPr>
              <a:t>See:</a:t>
            </a:r>
          </a:p>
          <a:p>
            <a:pPr algn="ctr">
              <a:buFont typeface="Wingdings" pitchFamily="1" charset="2"/>
              <a:buNone/>
            </a:pPr>
            <a:r>
              <a:rPr lang="en-US" dirty="0" smtClean="0">
                <a:latin typeface="Courier New" pitchFamily="1" charset="0"/>
                <a:ea typeface="ＭＳ Ｐゴシック" pitchFamily="1" charset="-128"/>
                <a:cs typeface="Courier New" pitchFamily="1" charset="0"/>
                <a:hlinkClick r:id="rId2"/>
              </a:rPr>
              <a:t>http://www.youtube.com/watch?v=8k1UOEYIQRo</a:t>
            </a:r>
            <a:endParaRPr lang="en-US" dirty="0" smtClean="0">
              <a:latin typeface="Courier New" pitchFamily="1" charset="0"/>
              <a:ea typeface="ＭＳ Ｐゴシック" pitchFamily="1" charset="-128"/>
              <a:cs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6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–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 among different programming languages</a:t>
            </a:r>
          </a:p>
          <a:p>
            <a:r>
              <a:rPr lang="en-US" dirty="0" smtClean="0"/>
              <a:t>Interaction among different machines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57789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–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of getting started</a:t>
            </a:r>
          </a:p>
          <a:p>
            <a:r>
              <a:rPr lang="en-US" dirty="0" smtClean="0"/>
              <a:t>Not efficient for small amounts of data</a:t>
            </a:r>
          </a:p>
          <a:p>
            <a:r>
              <a:rPr lang="en-US" dirty="0" smtClean="0"/>
              <a:t>Complex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to be confused with </a:t>
            </a:r>
            <a:r>
              <a:rPr lang="en-US" dirty="0" err="1" smtClean="0"/>
              <a:t>OpenMP</a:t>
            </a:r>
            <a:r>
              <a:rPr lang="en-US" dirty="0" smtClean="0"/>
              <a:t>!</a:t>
            </a:r>
          </a:p>
          <a:p>
            <a:r>
              <a:rPr lang="en-US" dirty="0" smtClean="0"/>
              <a:t>Example: ~</a:t>
            </a:r>
            <a:r>
              <a:rPr lang="en-US" dirty="0" err="1" smtClean="0"/>
              <a:t>kylehutson</a:t>
            </a:r>
            <a:r>
              <a:rPr lang="en-US" dirty="0" smtClean="0"/>
              <a:t>/</a:t>
            </a:r>
            <a:r>
              <a:rPr lang="en-US" dirty="0" err="1" smtClean="0"/>
              <a:t>beocatintro</a:t>
            </a:r>
            <a:r>
              <a:rPr lang="en-US" dirty="0" smtClean="0"/>
              <a:t>/</a:t>
            </a:r>
            <a:r>
              <a:rPr lang="en-US" dirty="0" err="1" smtClean="0"/>
              <a:t>mpi-example.c</a:t>
            </a:r>
            <a:endParaRPr lang="en-US" dirty="0" smtClean="0"/>
          </a:p>
          <a:p>
            <a:pPr lvl="1"/>
            <a:r>
              <a:rPr lang="en-US" dirty="0" smtClean="0"/>
              <a:t>Must be compiled with </a:t>
            </a:r>
            <a:r>
              <a:rPr lang="en-US" dirty="0" err="1" smtClean="0"/>
              <a:t>mpicc</a:t>
            </a:r>
            <a:r>
              <a:rPr lang="en-US" dirty="0" smtClean="0"/>
              <a:t> –</a:t>
            </a:r>
            <a:r>
              <a:rPr lang="en-US" dirty="0" err="1" smtClean="0"/>
              <a:t>fopenmp</a:t>
            </a:r>
            <a:endParaRPr lang="en-US" dirty="0" smtClean="0"/>
          </a:p>
          <a:p>
            <a:pPr lvl="1"/>
            <a:r>
              <a:rPr lang="en-US" dirty="0"/>
              <a:t>Stolen from </a:t>
            </a:r>
            <a:r>
              <a:rPr lang="en-US" dirty="0">
                <a:hlinkClick r:id="rId2"/>
              </a:rPr>
              <a:t>https://www.rc.colorado.edu/</a:t>
            </a:r>
            <a:r>
              <a:rPr lang="en-US" dirty="0" smtClean="0">
                <a:hlinkClick r:id="rId2"/>
              </a:rPr>
              <a:t>openmpiexample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Submitting MPI jobs covered in next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6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reinvent the wheel!</a:t>
            </a:r>
          </a:p>
          <a:p>
            <a:pPr lvl="1"/>
            <a:r>
              <a:rPr lang="en-US" dirty="0" smtClean="0"/>
              <a:t>NAMD</a:t>
            </a:r>
          </a:p>
          <a:p>
            <a:pPr lvl="1"/>
            <a:r>
              <a:rPr lang="en-US" dirty="0" smtClean="0"/>
              <a:t>BLAST</a:t>
            </a:r>
          </a:p>
          <a:p>
            <a:pPr lvl="1"/>
            <a:r>
              <a:rPr lang="en-US" dirty="0" err="1" smtClean="0"/>
              <a:t>OpenFOAM</a:t>
            </a:r>
            <a:r>
              <a:rPr lang="en-US" dirty="0" smtClean="0"/>
              <a:t> (coming soon)</a:t>
            </a:r>
          </a:p>
          <a:p>
            <a:pPr lvl="1"/>
            <a:r>
              <a:rPr lang="en-US" dirty="0" smtClean="0"/>
              <a:t>Download your 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0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“Supercomputing in </a:t>
            </a:r>
            <a:r>
              <a:rPr lang="en-US" dirty="0"/>
              <a:t>Plain English” </a:t>
            </a:r>
            <a:r>
              <a:rPr lang="en-US" dirty="0">
                <a:hlinkClick r:id="rId2"/>
              </a:rPr>
              <a:t>http://www.oscer.ou.edu/</a:t>
            </a:r>
            <a:r>
              <a:rPr lang="en-US" dirty="0" smtClean="0">
                <a:hlinkClick r:id="rId2"/>
              </a:rPr>
              <a:t>education.php</a:t>
            </a:r>
            <a:endParaRPr lang="en-US" dirty="0" smtClean="0"/>
          </a:p>
          <a:p>
            <a:r>
              <a:rPr lang="en-US" dirty="0" err="1" smtClean="0"/>
              <a:t>Beocat</a:t>
            </a:r>
            <a:r>
              <a:rPr lang="en-US" dirty="0" smtClean="0"/>
              <a:t> support pages: </a:t>
            </a:r>
            <a:r>
              <a:rPr lang="en-US" dirty="0" smtClean="0">
                <a:hlinkClick r:id="rId3"/>
              </a:rPr>
              <a:t>http://www.beocat.cis.ksu.edu/</a:t>
            </a:r>
            <a:endParaRPr lang="en-US" dirty="0" smtClean="0"/>
          </a:p>
          <a:p>
            <a:r>
              <a:rPr lang="en-US" dirty="0" smtClean="0"/>
              <a:t>Email the </a:t>
            </a:r>
            <a:r>
              <a:rPr lang="en-US" dirty="0" err="1" smtClean="0"/>
              <a:t>sysadmins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beocat@cis.ksu.edu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are submitted and processed according to the scheduler.</a:t>
            </a:r>
          </a:p>
          <a:p>
            <a:r>
              <a:rPr lang="en-US" dirty="0" smtClean="0"/>
              <a:t>More like a mainframe than a desktop or even a single server</a:t>
            </a:r>
          </a:p>
          <a:p>
            <a:r>
              <a:rPr lang="en-US" dirty="0" smtClean="0"/>
              <a:t>Pre-emptive scheduling</a:t>
            </a:r>
          </a:p>
          <a:p>
            <a:r>
              <a:rPr lang="en-US" dirty="0" smtClean="0"/>
              <a:t>The advantage of centralizing resources (SHAMELESS PLUG!)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Schematic</a:t>
            </a:r>
            <a:endParaRPr lang="en-US" dirty="0"/>
          </a:p>
        </p:txBody>
      </p:sp>
      <p:pic>
        <p:nvPicPr>
          <p:cNvPr id="4" name="Content Placeholder 3" descr="BeocatNetwork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10" r="-69810"/>
          <a:stretch>
            <a:fillRect/>
          </a:stretch>
        </p:blipFill>
        <p:spPr>
          <a:xfrm>
            <a:off x="-494901" y="1303554"/>
            <a:ext cx="10284659" cy="5554446"/>
          </a:xfrm>
        </p:spPr>
      </p:pic>
    </p:spTree>
    <p:extLst>
      <p:ext uri="{BB962C8B-B14F-4D97-AF65-F5344CB8AC3E}">
        <p14:creationId xmlns:p14="http://schemas.microsoft.com/office/powerpoint/2010/main" val="10294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users history</a:t>
            </a:r>
            <a:endParaRPr lang="en-US" dirty="0"/>
          </a:p>
        </p:txBody>
      </p:sp>
      <p:pic>
        <p:nvPicPr>
          <p:cNvPr id="4" name="Content Placeholder 3" descr="beocat_users_nolabel-cro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86" r="-29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3930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cores history</a:t>
            </a:r>
            <a:endParaRPr lang="en-US" dirty="0"/>
          </a:p>
        </p:txBody>
      </p:sp>
      <p:pic>
        <p:nvPicPr>
          <p:cNvPr id="4" name="Content Placeholder 3" descr="beocat_cores_nolabel-cro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98" r="-26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372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u="sng" dirty="0">
                <a:hlinkClick r:id="rId2"/>
              </a:rPr>
              <a:t>http://support.cis.ksu.edu/BeocatDocs/LinuxBasics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18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Scouts (76)</a:t>
            </a:r>
          </a:p>
          <a:p>
            <a:pPr lvl="1"/>
            <a:r>
              <a:rPr lang="en-US" dirty="0" smtClean="0"/>
              <a:t>Oldest in production</a:t>
            </a:r>
          </a:p>
          <a:p>
            <a:pPr lvl="1"/>
            <a:r>
              <a:rPr lang="en-US" dirty="0" smtClean="0"/>
              <a:t>2x 4-core Opteron 2376 (2.3 GHz)</a:t>
            </a:r>
          </a:p>
          <a:p>
            <a:pPr lvl="1"/>
            <a:r>
              <a:rPr lang="en-US" dirty="0" smtClean="0"/>
              <a:t>8 GB RAM</a:t>
            </a:r>
          </a:p>
        </p:txBody>
      </p:sp>
    </p:spTree>
    <p:extLst>
      <p:ext uri="{BB962C8B-B14F-4D97-AF65-F5344CB8AC3E}">
        <p14:creationId xmlns:p14="http://schemas.microsoft.com/office/powerpoint/2010/main" val="107954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Paladins (16)</a:t>
            </a:r>
          </a:p>
          <a:p>
            <a:pPr lvl="1"/>
            <a:r>
              <a:rPr lang="en-US" dirty="0" smtClean="0"/>
              <a:t>2x 6-core </a:t>
            </a:r>
            <a:r>
              <a:rPr lang="en-US" dirty="0"/>
              <a:t>Intel Xeon </a:t>
            </a:r>
            <a:r>
              <a:rPr lang="en-US" dirty="0" smtClean="0"/>
              <a:t>X5670 (2.93 GHz)</a:t>
            </a:r>
          </a:p>
          <a:p>
            <a:pPr lvl="1"/>
            <a:r>
              <a:rPr lang="en-US" dirty="0" smtClean="0"/>
              <a:t>24 GB RAM</a:t>
            </a:r>
            <a:endParaRPr lang="en-US" dirty="0"/>
          </a:p>
          <a:p>
            <a:pPr lvl="1"/>
            <a:r>
              <a:rPr lang="en-US" dirty="0" err="1" smtClean="0"/>
              <a:t>CPUmark</a:t>
            </a:r>
            <a:r>
              <a:rPr lang="en-US" dirty="0" smtClean="0"/>
              <a:t> 8571</a:t>
            </a:r>
          </a:p>
          <a:p>
            <a:pPr lvl="1"/>
            <a:r>
              <a:rPr lang="en-US" dirty="0" smtClean="0"/>
              <a:t>1x </a:t>
            </a:r>
            <a:r>
              <a:rPr lang="en-US" dirty="0" err="1" smtClean="0"/>
              <a:t>nVidia</a:t>
            </a:r>
            <a:r>
              <a:rPr lang="en-US" dirty="0" smtClean="0"/>
              <a:t> Tesla m2050 GPU</a:t>
            </a:r>
          </a:p>
          <a:p>
            <a:pPr lvl="1"/>
            <a:r>
              <a:rPr lang="en-US" dirty="0" err="1" smtClean="0"/>
              <a:t>Infiniband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Mages (6)</a:t>
            </a:r>
          </a:p>
          <a:p>
            <a:pPr lvl="1"/>
            <a:r>
              <a:rPr lang="en-US" dirty="0" smtClean="0"/>
              <a:t>8x 10-core </a:t>
            </a:r>
            <a:r>
              <a:rPr lang="en-US" dirty="0"/>
              <a:t>Intel Xeon </a:t>
            </a:r>
            <a:r>
              <a:rPr lang="en-US" dirty="0" smtClean="0"/>
              <a:t>E7-8870 (2.4 GHz)</a:t>
            </a:r>
          </a:p>
          <a:p>
            <a:pPr lvl="1"/>
            <a:r>
              <a:rPr lang="en-US" dirty="0" smtClean="0"/>
              <a:t>1024 GB RAM</a:t>
            </a:r>
          </a:p>
          <a:p>
            <a:pPr lvl="1"/>
            <a:r>
              <a:rPr lang="en-US" dirty="0" err="1" smtClean="0"/>
              <a:t>Infiniband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8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Elves (38) – with more coming soon.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x 8-core </a:t>
            </a:r>
            <a:r>
              <a:rPr lang="en-US" dirty="0"/>
              <a:t>Intel Xeon </a:t>
            </a:r>
            <a:r>
              <a:rPr lang="en-US" dirty="0" smtClean="0"/>
              <a:t>E5-2690 (2.9 GHz) – fastest readily-available CPU line from Intel</a:t>
            </a:r>
          </a:p>
          <a:p>
            <a:pPr lvl="1"/>
            <a:r>
              <a:rPr lang="en-US" dirty="0" smtClean="0"/>
              <a:t>64 GB RAM</a:t>
            </a:r>
          </a:p>
          <a:p>
            <a:pPr lvl="1"/>
            <a:r>
              <a:rPr lang="en-US" dirty="0" err="1" smtClean="0"/>
              <a:t>Infiniband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18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an account</a:t>
            </a:r>
          </a:p>
          <a:p>
            <a:r>
              <a:rPr lang="en-US" dirty="0" smtClean="0"/>
              <a:t>Logging in</a:t>
            </a:r>
          </a:p>
          <a:p>
            <a:r>
              <a:rPr lang="en-US" dirty="0" smtClean="0"/>
              <a:t>Creating programs</a:t>
            </a:r>
          </a:p>
          <a:p>
            <a:r>
              <a:rPr lang="en-US" dirty="0" smtClean="0"/>
              <a:t>Running your own toolkits</a:t>
            </a:r>
          </a:p>
          <a:p>
            <a:r>
              <a:rPr lang="en-US" dirty="0" smtClean="0"/>
              <a:t>Running jobs on the head nodes</a:t>
            </a:r>
          </a:p>
          <a:p>
            <a:pPr lvl="1"/>
            <a:r>
              <a:rPr lang="en-US" dirty="0" smtClean="0"/>
              <a:t>Limit 1 </a:t>
            </a:r>
            <a:r>
              <a:rPr lang="en-US" dirty="0" err="1" smtClean="0"/>
              <a:t>hr</a:t>
            </a:r>
            <a:r>
              <a:rPr lang="en-US" dirty="0" smtClean="0"/>
              <a:t> CPU time</a:t>
            </a:r>
          </a:p>
          <a:p>
            <a:pPr lvl="1"/>
            <a:r>
              <a:rPr lang="en-US" dirty="0" smtClean="0"/>
              <a:t>Limit 1 GB RAM</a:t>
            </a:r>
          </a:p>
          <a:p>
            <a:pPr lvl="1"/>
            <a:r>
              <a:rPr lang="en-US" dirty="0" smtClean="0"/>
              <a:t>(Mostly)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4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</a:t>
            </a:r>
            <a:r>
              <a:rPr lang="en-US" dirty="0" smtClean="0"/>
              <a:t>when you submit a job?</a:t>
            </a:r>
          </a:p>
          <a:p>
            <a:r>
              <a:rPr lang="en-US" dirty="0" err="1" smtClean="0"/>
              <a:t>qsub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>
                <a:hlinkClick r:id="rId2"/>
              </a:rPr>
              <a:t>http://support.cis.ksu.edu/BeocatDocs/SunGridEngine</a:t>
            </a:r>
            <a:endParaRPr lang="en-US" dirty="0" smtClean="0"/>
          </a:p>
          <a:p>
            <a:pPr lvl="1"/>
            <a:r>
              <a:rPr lang="en-US" dirty="0" smtClean="0"/>
              <a:t>Multi-core environments</a:t>
            </a:r>
          </a:p>
          <a:p>
            <a:pPr lvl="1"/>
            <a:r>
              <a:rPr lang="en-US" dirty="0" smtClean="0"/>
              <a:t>Time requirements</a:t>
            </a:r>
          </a:p>
          <a:p>
            <a:pPr lvl="1"/>
            <a:r>
              <a:rPr lang="en-US" dirty="0" smtClean="0"/>
              <a:t>RAM requirements (PER CORE!)</a:t>
            </a:r>
          </a:p>
          <a:p>
            <a:pPr lvl="1"/>
            <a:r>
              <a:rPr lang="en-US" dirty="0" smtClean="0"/>
              <a:t>Note the defaults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kylehutson</a:t>
            </a:r>
            <a:r>
              <a:rPr lang="en-US" dirty="0" smtClean="0"/>
              <a:t>/</a:t>
            </a:r>
            <a:r>
              <a:rPr lang="en-US" dirty="0" err="1" smtClean="0"/>
              <a:t>beocatintro</a:t>
            </a:r>
            <a:r>
              <a:rPr lang="en-US" dirty="0" smtClean="0"/>
              <a:t>/</a:t>
            </a:r>
            <a:r>
              <a:rPr lang="en-US" dirty="0" err="1" smtClean="0"/>
              <a:t>sample.qsub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3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‘status’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qsched</a:t>
            </a:r>
            <a:r>
              <a:rPr lang="en-US" dirty="0" smtClean="0"/>
              <a:t>’ (written by Adam Tygart)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qstat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8708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qalter</a:t>
            </a:r>
            <a:r>
              <a:rPr lang="en-US" dirty="0" smtClean="0"/>
              <a:t>’ – change parameters before it starts running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qdel</a:t>
            </a:r>
            <a:r>
              <a:rPr lang="en-US" dirty="0" smtClean="0"/>
              <a:t>’ – delete a job from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9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support pages: </a:t>
            </a:r>
            <a:r>
              <a:rPr lang="en-US" dirty="0" smtClean="0">
                <a:hlinkClick r:id="rId2"/>
              </a:rPr>
              <a:t>http://www.beocat.cis.ksu.edu/</a:t>
            </a:r>
            <a:endParaRPr lang="en-US" dirty="0" smtClean="0"/>
          </a:p>
          <a:p>
            <a:r>
              <a:rPr lang="en-US" dirty="0" smtClean="0"/>
              <a:t>Email the </a:t>
            </a:r>
            <a:r>
              <a:rPr lang="en-US" dirty="0" err="1" smtClean="0"/>
              <a:t>sysadmins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beocat@cis.ksu.edu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defines a supercomputer?</a:t>
            </a:r>
          </a:p>
          <a:p>
            <a:r>
              <a:rPr lang="en-US" dirty="0" smtClean="0"/>
              <a:t>What types of problems are solved by supercomputers?</a:t>
            </a:r>
          </a:p>
        </p:txBody>
      </p:sp>
    </p:spTree>
    <p:extLst>
      <p:ext uri="{BB962C8B-B14F-4D97-AF65-F5344CB8AC3E}">
        <p14:creationId xmlns:p14="http://schemas.microsoft.com/office/powerpoint/2010/main" val="78805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this useful?</a:t>
            </a:r>
          </a:p>
          <a:p>
            <a:r>
              <a:rPr lang="en-US" dirty="0" smtClean="0"/>
              <a:t>~</a:t>
            </a:r>
            <a:r>
              <a:rPr lang="en-US" dirty="0" err="1" smtClean="0"/>
              <a:t>kylehutson</a:t>
            </a:r>
            <a:r>
              <a:rPr lang="en-US" dirty="0" smtClean="0"/>
              <a:t>/submit-</a:t>
            </a:r>
            <a:r>
              <a:rPr lang="en-US" dirty="0" err="1" smtClean="0"/>
              <a:t>array.qsub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1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qsub</a:t>
            </a:r>
            <a:r>
              <a:rPr lang="en-US" dirty="0" smtClean="0"/>
              <a:t> … -</a:t>
            </a:r>
            <a:r>
              <a:rPr lang="en-US" dirty="0" err="1" smtClean="0"/>
              <a:t>pe</a:t>
            </a:r>
            <a:r>
              <a:rPr lang="en-US" dirty="0" smtClean="0"/>
              <a:t> single 2|3|5-8|10|16 …</a:t>
            </a:r>
          </a:p>
          <a:p>
            <a:r>
              <a:rPr lang="en-US" dirty="0" smtClean="0"/>
              <a:t>Environment variable ‘</a:t>
            </a:r>
            <a:r>
              <a:rPr lang="en-US" dirty="0" err="1" smtClean="0"/>
              <a:t>nslots</a:t>
            </a:r>
            <a:r>
              <a:rPr lang="en-US" dirty="0" smtClean="0"/>
              <a:t>’ is given to the running program</a:t>
            </a:r>
          </a:p>
          <a:p>
            <a:r>
              <a:rPr lang="en-US" dirty="0" smtClean="0"/>
              <a:t>Can be very useful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Why is this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0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http://support.cis.ksu.edu/BeocatDocs/</a:t>
            </a:r>
            <a:r>
              <a:rPr lang="en-US" dirty="0" smtClean="0">
                <a:hlinkClick r:id="rId2"/>
              </a:rPr>
              <a:t>Cuda</a:t>
            </a:r>
            <a:endParaRPr lang="en-US" dirty="0" smtClean="0"/>
          </a:p>
          <a:p>
            <a:r>
              <a:rPr lang="en-US" dirty="0" smtClean="0"/>
              <a:t>When is CUDA a good/bad fit?</a:t>
            </a:r>
          </a:p>
          <a:p>
            <a:r>
              <a:rPr lang="en-US" dirty="0" smtClean="0"/>
              <a:t>Compile with ‘</a:t>
            </a:r>
            <a:r>
              <a:rPr lang="en-US" dirty="0" err="1" smtClean="0"/>
              <a:t>nvcc</a:t>
            </a:r>
            <a:r>
              <a:rPr lang="en-US" dirty="0" smtClean="0"/>
              <a:t>’ command</a:t>
            </a:r>
          </a:p>
          <a:p>
            <a:r>
              <a:rPr lang="en-US" dirty="0" err="1" smtClean="0"/>
              <a:t>qsub</a:t>
            </a:r>
            <a:r>
              <a:rPr lang="en-US" dirty="0" smtClean="0"/>
              <a:t> … -l </a:t>
            </a:r>
            <a:r>
              <a:rPr lang="en-US" dirty="0" err="1" smtClean="0"/>
              <a:t>cuda</a:t>
            </a:r>
            <a:r>
              <a:rPr lang="en-US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6588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54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a framework that implements the </a:t>
            </a:r>
            <a:r>
              <a:rPr lang="en-US" dirty="0" err="1" smtClean="0"/>
              <a:t>MapReduce</a:t>
            </a:r>
            <a:r>
              <a:rPr lang="en-US" dirty="0" smtClean="0"/>
              <a:t> programming paradigm</a:t>
            </a:r>
            <a:r>
              <a:rPr lang="en-US" dirty="0"/>
              <a:t>.	</a:t>
            </a:r>
            <a:endParaRPr lang="en-US" dirty="0" smtClean="0"/>
          </a:p>
          <a:p>
            <a:r>
              <a:rPr lang="en-US" dirty="0" smtClean="0"/>
              <a:t>You write jobs that split or sort the imported data into queues to be processed</a:t>
            </a:r>
          </a:p>
          <a:p>
            <a:r>
              <a:rPr lang="en-US" dirty="0" smtClean="0"/>
              <a:t>The queues are processed and then consolidated into a summary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5483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framework written in Java</a:t>
            </a:r>
          </a:p>
          <a:p>
            <a:pPr lvl="1"/>
            <a:r>
              <a:rPr lang="en-US" dirty="0" smtClean="0"/>
              <a:t>Each “job” is a jar file</a:t>
            </a:r>
          </a:p>
          <a:p>
            <a:pPr lvl="2"/>
            <a:r>
              <a:rPr lang="en-US" dirty="0" smtClean="0"/>
              <a:t>The jar file will have at least 3 classes</a:t>
            </a:r>
          </a:p>
          <a:p>
            <a:pPr lvl="3"/>
            <a:r>
              <a:rPr lang="en-US" dirty="0" smtClean="0"/>
              <a:t>Job Class</a:t>
            </a:r>
          </a:p>
          <a:p>
            <a:pPr lvl="4"/>
            <a:r>
              <a:rPr lang="en-US" dirty="0" smtClean="0"/>
              <a:t>Defines the job to be run, including configuration and resources</a:t>
            </a:r>
          </a:p>
          <a:p>
            <a:pPr lvl="3"/>
            <a:r>
              <a:rPr lang="en-US" dirty="0" smtClean="0"/>
              <a:t>Mapper Class</a:t>
            </a:r>
          </a:p>
          <a:p>
            <a:pPr lvl="4"/>
            <a:r>
              <a:rPr lang="en-US" dirty="0" smtClean="0"/>
              <a:t>Sorts the input data to be processed by a “reducer”</a:t>
            </a:r>
          </a:p>
          <a:p>
            <a:pPr lvl="3"/>
            <a:r>
              <a:rPr lang="en-US" dirty="0" smtClean="0"/>
              <a:t>Reducer Class</a:t>
            </a:r>
          </a:p>
          <a:p>
            <a:pPr lvl="4"/>
            <a:r>
              <a:rPr lang="en-US" dirty="0" smtClean="0"/>
              <a:t>Reduces (summarizes) the data into useful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29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has its own </a:t>
            </a:r>
            <a:r>
              <a:rPr lang="en-US" dirty="0" err="1" smtClean="0"/>
              <a:t>Filesystem</a:t>
            </a:r>
            <a:r>
              <a:rPr lang="en-US" dirty="0" smtClean="0"/>
              <a:t> (HDFS). This </a:t>
            </a:r>
            <a:r>
              <a:rPr lang="en-US" dirty="0" err="1" smtClean="0"/>
              <a:t>filesystem</a:t>
            </a:r>
            <a:r>
              <a:rPr lang="en-US" dirty="0" smtClean="0"/>
              <a:t> is replicated and the data nodes are typically the same nodes the </a:t>
            </a:r>
            <a:r>
              <a:rPr lang="en-US" dirty="0" err="1" smtClean="0"/>
              <a:t>hadoop</a:t>
            </a:r>
            <a:r>
              <a:rPr lang="en-US" dirty="0" smtClean="0"/>
              <a:t> jobs run on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Beocat</a:t>
            </a:r>
            <a:r>
              <a:rPr lang="en-US" dirty="0" smtClean="0"/>
              <a:t>, this </a:t>
            </a:r>
            <a:r>
              <a:rPr lang="en-US" dirty="0" err="1" smtClean="0"/>
              <a:t>filesystem</a:t>
            </a:r>
            <a:r>
              <a:rPr lang="en-US" dirty="0" smtClean="0"/>
              <a:t> is 10TB total, but all files are stored 3 times, reducing our capacity to ~3TB. This is not meant for long-term storage.</a:t>
            </a:r>
          </a:p>
          <a:p>
            <a:r>
              <a:rPr lang="en-US" dirty="0" smtClean="0"/>
              <a:t>You would put your data into this </a:t>
            </a:r>
            <a:r>
              <a:rPr lang="en-US" dirty="0" err="1" smtClean="0"/>
              <a:t>filesystem</a:t>
            </a:r>
            <a:r>
              <a:rPr lang="en-US" dirty="0" smtClean="0"/>
              <a:t> like the following: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-put &lt;file in your </a:t>
            </a:r>
            <a:r>
              <a:rPr lang="en-US" dirty="0" err="1" smtClean="0"/>
              <a:t>homedir</a:t>
            </a:r>
            <a:r>
              <a:rPr lang="en-US" dirty="0" smtClean="0"/>
              <a:t>&gt; &lt;file in </a:t>
            </a:r>
            <a:r>
              <a:rPr lang="en-US" dirty="0" err="1" smtClean="0"/>
              <a:t>hdfs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You can get your </a:t>
            </a:r>
            <a:r>
              <a:rPr lang="en-US" dirty="0" err="1" smtClean="0"/>
              <a:t>hadoop</a:t>
            </a:r>
            <a:r>
              <a:rPr lang="en-US" dirty="0" smtClean="0"/>
              <a:t> data out with: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 -get &lt;file in </a:t>
            </a:r>
            <a:r>
              <a:rPr lang="en-US" dirty="0" err="1" smtClean="0"/>
              <a:t>hdfs</a:t>
            </a:r>
            <a:r>
              <a:rPr lang="en-US" dirty="0" smtClean="0"/>
              <a:t>&gt; &lt;file in your </a:t>
            </a:r>
            <a:r>
              <a:rPr lang="en-US" dirty="0" err="1" smtClean="0"/>
              <a:t>homedir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Please clean up your folder in </a:t>
            </a:r>
            <a:r>
              <a:rPr lang="en-US" dirty="0" err="1" smtClean="0"/>
              <a:t>hadoop</a:t>
            </a:r>
            <a:r>
              <a:rPr lang="en-US" dirty="0" smtClean="0"/>
              <a:t> when you are done!</a:t>
            </a:r>
          </a:p>
        </p:txBody>
      </p:sp>
    </p:spTree>
    <p:extLst>
      <p:ext uri="{BB962C8B-B14F-4D97-AF65-F5344CB8AC3E}">
        <p14:creationId xmlns:p14="http://schemas.microsoft.com/office/powerpoint/2010/main" val="3700658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run a </a:t>
            </a:r>
            <a:r>
              <a:rPr lang="en-US" dirty="0" err="1" smtClean="0"/>
              <a:t>hadoop</a:t>
            </a:r>
            <a:r>
              <a:rPr lang="en-US" dirty="0" smtClean="0"/>
              <a:t> example job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data.in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-put ~</a:t>
            </a:r>
            <a:r>
              <a:rPr lang="en-US" dirty="0" err="1" smtClean="0"/>
              <a:t>mozes</a:t>
            </a:r>
            <a:r>
              <a:rPr lang="en-US" dirty="0" smtClean="0"/>
              <a:t>/</a:t>
            </a:r>
            <a:r>
              <a:rPr lang="en-US" dirty="0" err="1" smtClean="0"/>
              <a:t>dna</a:t>
            </a:r>
            <a:r>
              <a:rPr lang="en-US" dirty="0" smtClean="0"/>
              <a:t>-med </a:t>
            </a:r>
            <a:r>
              <a:rPr lang="en-US" dirty="0" err="1" smtClean="0"/>
              <a:t>data.in</a:t>
            </a:r>
            <a:r>
              <a:rPr lang="en-US" dirty="0" smtClean="0"/>
              <a:t>/</a:t>
            </a:r>
            <a:r>
              <a:rPr lang="en-US" dirty="0" err="1" smtClean="0"/>
              <a:t>dna</a:t>
            </a:r>
            <a:r>
              <a:rPr lang="en-US" dirty="0" smtClean="0"/>
              <a:t>-med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jar /</a:t>
            </a:r>
            <a:r>
              <a:rPr lang="en-US" dirty="0" err="1" smtClean="0"/>
              <a:t>usr</a:t>
            </a:r>
            <a:r>
              <a:rPr lang="en-US" dirty="0" smtClean="0"/>
              <a:t>/lib/hadoop-0.20-mapreduce/</a:t>
            </a:r>
            <a:r>
              <a:rPr lang="en-US" dirty="0" err="1" smtClean="0"/>
              <a:t>hadoop-examples.jar</a:t>
            </a:r>
            <a:r>
              <a:rPr lang="en-US" dirty="0" smtClean="0"/>
              <a:t> </a:t>
            </a:r>
            <a:r>
              <a:rPr lang="en-US" dirty="0" err="1" smtClean="0"/>
              <a:t>data.in</a:t>
            </a:r>
            <a:r>
              <a:rPr lang="en-US" dirty="0" smtClean="0"/>
              <a:t> </a:t>
            </a:r>
            <a:r>
              <a:rPr lang="en-US" dirty="0" err="1" smtClean="0"/>
              <a:t>data.out</a:t>
            </a:r>
            <a:endParaRPr lang="en-US" dirty="0" smtClean="0"/>
          </a:p>
          <a:p>
            <a:pPr lvl="1"/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</a:t>
            </a:r>
            <a:r>
              <a:rPr lang="en-US" dirty="0" smtClean="0"/>
              <a:t>-get </a:t>
            </a:r>
            <a:r>
              <a:rPr lang="en-US" dirty="0" err="1" smtClean="0"/>
              <a:t>data.out</a:t>
            </a:r>
            <a:r>
              <a:rPr lang="en-US" dirty="0" smtClean="0"/>
              <a:t> </a:t>
            </a:r>
            <a:r>
              <a:rPr lang="en-US" dirty="0" err="1" smtClean="0"/>
              <a:t>dna-med.out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-</a:t>
            </a:r>
            <a:r>
              <a:rPr lang="en-US" dirty="0" err="1" smtClean="0"/>
              <a:t>rm</a:t>
            </a:r>
            <a:r>
              <a:rPr lang="en-US" dirty="0" smtClean="0"/>
              <a:t> -r -f </a:t>
            </a:r>
            <a:r>
              <a:rPr lang="en-US" dirty="0" err="1" smtClean="0"/>
              <a:t>data.in</a:t>
            </a:r>
            <a:r>
              <a:rPr lang="en-US" dirty="0" smtClean="0"/>
              <a:t> </a:t>
            </a:r>
            <a:r>
              <a:rPr lang="en-US" dirty="0" err="1" smtClean="0"/>
              <a:t>data.out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</a:p>
          <a:p>
            <a:r>
              <a:rPr lang="en-US" dirty="0" smtClean="0"/>
              <a:t>Hard Programming is Hard</a:t>
            </a:r>
          </a:p>
          <a:p>
            <a:pPr lvl="1"/>
            <a:r>
              <a:rPr lang="en-US" b="1" dirty="0"/>
              <a:t>No system can magically make your programs run </a:t>
            </a:r>
            <a:r>
              <a:rPr lang="en-US" b="1" dirty="0" smtClean="0"/>
              <a:t>in parallel</a:t>
            </a:r>
          </a:p>
        </p:txBody>
      </p:sp>
    </p:spTree>
    <p:extLst>
      <p:ext uri="{BB962C8B-B14F-4D97-AF65-F5344CB8AC3E}">
        <p14:creationId xmlns:p14="http://schemas.microsoft.com/office/powerpoint/2010/main" val="13722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are harder than others to run in parallel</a:t>
            </a:r>
          </a:p>
          <a:p>
            <a:r>
              <a:rPr lang="en-US" dirty="0" smtClean="0"/>
              <a:t>Given A</a:t>
            </a:r>
            <a:r>
              <a:rPr lang="en-US" baseline="-25000" dirty="0" smtClean="0"/>
              <a:t>n</a:t>
            </a:r>
            <a:r>
              <a:rPr lang="en-US" dirty="0" smtClean="0"/>
              <a:t> = {1,2,3,…n}</a:t>
            </a:r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/>
              <a:t>n</a:t>
            </a:r>
            <a:r>
              <a:rPr lang="en-US" dirty="0" smtClean="0"/>
              <a:t> = 4A</a:t>
            </a:r>
            <a:r>
              <a:rPr lang="en-US" baseline="-25000" dirty="0"/>
              <a:t>n</a:t>
            </a:r>
            <a:endParaRPr lang="en-US" dirty="0" smtClean="0"/>
          </a:p>
          <a:p>
            <a:pPr lvl="1"/>
            <a:r>
              <a:rPr lang="en-US" dirty="0" err="1" smtClean="0"/>
              <a:t>B</a:t>
            </a:r>
            <a:r>
              <a:rPr lang="en-US" baseline="-25000" dirty="0" err="1"/>
              <a:t>n</a:t>
            </a:r>
            <a:r>
              <a:rPr lang="en-US" dirty="0" smtClean="0"/>
              <a:t> = 11(A</a:t>
            </a:r>
            <a:r>
              <a:rPr lang="en-US" baseline="-25000" dirty="0"/>
              <a:t>n</a:t>
            </a:r>
            <a:r>
              <a:rPr lang="en-US" dirty="0" smtClean="0"/>
              <a:t>)2 * </a:t>
            </a:r>
            <a:r>
              <a:rPr lang="en-US" dirty="0" err="1" smtClean="0"/>
              <a:t>e</a:t>
            </a:r>
            <a:r>
              <a:rPr lang="en-US" baseline="30000" dirty="0" err="1" smtClean="0"/>
              <a:t>A</a:t>
            </a:r>
            <a:r>
              <a:rPr lang="en-US" baseline="30000" dirty="0" err="1"/>
              <a:t>n</a:t>
            </a:r>
            <a:r>
              <a:rPr lang="en-US" dirty="0" smtClean="0"/>
              <a:t> + log</a:t>
            </a:r>
            <a:r>
              <a:rPr lang="en-US" baseline="-25000" dirty="0" smtClean="0"/>
              <a:t>An</a:t>
            </a:r>
            <a:r>
              <a:rPr lang="en-US" dirty="0" smtClean="0"/>
              <a:t>17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0;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n</a:t>
            </a:r>
            <a:r>
              <a:rPr lang="en-US" dirty="0" smtClean="0"/>
              <a:t> – B</a:t>
            </a:r>
            <a:r>
              <a:rPr lang="en-US" baseline="-25000" dirty="0" smtClean="0"/>
              <a:t>n</a:t>
            </a:r>
            <a:r>
              <a:rPr lang="en-US" dirty="0" smtClean="0"/>
              <a:t>-1</a:t>
            </a:r>
          </a:p>
          <a:p>
            <a:r>
              <a:rPr lang="en-US" dirty="0" smtClean="0"/>
              <a:t>Typical usage we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7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“Supercomputing in </a:t>
            </a:r>
            <a:r>
              <a:rPr lang="en-US" dirty="0"/>
              <a:t>Plain English” </a:t>
            </a:r>
            <a:r>
              <a:rPr lang="en-US" dirty="0">
                <a:hlinkClick r:id="rId2"/>
              </a:rPr>
              <a:t>http://www.oscer.ou.edu/</a:t>
            </a:r>
            <a:r>
              <a:rPr lang="en-US" dirty="0" smtClean="0">
                <a:hlinkClick r:id="rId2"/>
              </a:rPr>
              <a:t>education.php</a:t>
            </a:r>
            <a:endParaRPr lang="en-US" dirty="0" smtClean="0"/>
          </a:p>
          <a:p>
            <a:r>
              <a:rPr lang="en-US" dirty="0" err="1" smtClean="0"/>
              <a:t>Beocat</a:t>
            </a:r>
            <a:r>
              <a:rPr lang="en-US" dirty="0" smtClean="0"/>
              <a:t> support pages: </a:t>
            </a:r>
            <a:r>
              <a:rPr lang="en-US" dirty="0" smtClean="0">
                <a:hlinkClick r:id="rId3"/>
              </a:rPr>
              <a:t>http://www.beocat.cis.ksu.edu/</a:t>
            </a:r>
            <a:endParaRPr lang="en-US" dirty="0" smtClean="0"/>
          </a:p>
          <a:p>
            <a:r>
              <a:rPr lang="en-US" dirty="0" smtClean="0"/>
              <a:t>Email the </a:t>
            </a:r>
            <a:r>
              <a:rPr lang="en-US" dirty="0" err="1" smtClean="0"/>
              <a:t>sysadmins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beocat@cis.ksu.edu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–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Examples can be copied from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err="1" smtClean="0"/>
              <a:t>kylehutson</a:t>
            </a:r>
            <a:r>
              <a:rPr lang="en-US" dirty="0" smtClean="0"/>
              <a:t>/</a:t>
            </a:r>
            <a:r>
              <a:rPr lang="en-US" dirty="0" err="1" smtClean="0"/>
              <a:t>beocatintro</a:t>
            </a:r>
            <a:r>
              <a:rPr lang="en-US" dirty="0" smtClean="0"/>
              <a:t> (</a:t>
            </a:r>
            <a:r>
              <a:rPr lang="en-US" dirty="0" err="1" smtClean="0"/>
              <a:t>fork_example.c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// Shamelessly stolen and adapted from http://</a:t>
            </a:r>
            <a:r>
              <a:rPr lang="en-US" sz="1000" dirty="0" err="1">
                <a:latin typeface="Courier New"/>
                <a:cs typeface="Courier New"/>
              </a:rPr>
              <a:t>www.thegeekstuff.com</a:t>
            </a:r>
            <a:r>
              <a:rPr lang="en-US" sz="1000" dirty="0">
                <a:latin typeface="Courier New"/>
                <a:cs typeface="Courier New"/>
              </a:rPr>
              <a:t>/2012/05/c-fork-function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unistd.h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&lt;sys/</a:t>
            </a:r>
            <a:r>
              <a:rPr lang="en-US" sz="1000" dirty="0" err="1">
                <a:latin typeface="Courier New"/>
                <a:cs typeface="Courier New"/>
              </a:rPr>
              <a:t>types.h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errno.h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stdio.h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#include &lt;sys/</a:t>
            </a:r>
            <a:r>
              <a:rPr lang="en-US" sz="1000" dirty="0" err="1" smtClean="0">
                <a:latin typeface="Courier New"/>
                <a:cs typeface="Courier New"/>
              </a:rPr>
              <a:t>wait.h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stdlib.h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; /* A global variable*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main(void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pid_t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childPID</a:t>
            </a:r>
            <a:r>
              <a:rPr lang="en-US" sz="1000" dirty="0">
                <a:latin typeface="Courier New"/>
                <a:cs typeface="Courier New"/>
              </a:rPr>
              <a:t> = fork()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if(</a:t>
            </a:r>
            <a:r>
              <a:rPr lang="en-US" sz="1000" dirty="0" err="1" smtClean="0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&gt;= 0) // fork was </a:t>
            </a:r>
            <a:r>
              <a:rPr lang="en-US" sz="1000" dirty="0" smtClean="0">
                <a:latin typeface="Courier New"/>
                <a:cs typeface="Courier New"/>
              </a:rPr>
              <a:t>successful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if(</a:t>
            </a:r>
            <a:r>
              <a:rPr lang="en-US" sz="1000" dirty="0" err="1" smtClean="0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 == 0) // child process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++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++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Child Process ::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[%d],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[%d]\n",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>
                <a:latin typeface="Courier New"/>
                <a:cs typeface="Courier New"/>
              </a:rPr>
              <a:t>else //Parent </a:t>
            </a:r>
            <a:r>
              <a:rPr lang="en-US" sz="1000" dirty="0" smtClean="0">
                <a:latin typeface="Courier New"/>
                <a:cs typeface="Courier New"/>
              </a:rPr>
              <a:t>process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10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 += 2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Parent process ::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[%d],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[%d]\n",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else // fork </a:t>
            </a:r>
            <a:r>
              <a:rPr lang="en-US" sz="1000" dirty="0" smtClean="0">
                <a:latin typeface="Courier New"/>
                <a:cs typeface="Courier New"/>
              </a:rPr>
              <a:t>failed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Fork failed, quitting!!!!!!\n")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>
                <a:latin typeface="Courier New"/>
                <a:cs typeface="Courier New"/>
              </a:rPr>
              <a:t>return 1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return 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08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– fork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Examples can be copied from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err="1" smtClean="0"/>
              <a:t>kylehutson</a:t>
            </a:r>
            <a:r>
              <a:rPr lang="en-US" dirty="0" smtClean="0"/>
              <a:t>/</a:t>
            </a:r>
            <a:r>
              <a:rPr lang="en-US" dirty="0" err="1" smtClean="0"/>
              <a:t>beocatintro</a:t>
            </a:r>
            <a:r>
              <a:rPr lang="en-US" dirty="0" smtClean="0"/>
              <a:t> (fork_example2.c)</a:t>
            </a:r>
          </a:p>
          <a:p>
            <a:pPr marL="0" indent="0">
              <a:buNone/>
            </a:pPr>
            <a:r>
              <a:rPr lang="en-US" sz="1000" dirty="0">
                <a:latin typeface="Courier New"/>
                <a:cs typeface="Courier New"/>
              </a:rPr>
              <a:t>// Shamelessly stolen and adapted from http://</a:t>
            </a:r>
            <a:r>
              <a:rPr lang="en-US" sz="1000" dirty="0" err="1">
                <a:latin typeface="Courier New"/>
                <a:cs typeface="Courier New"/>
              </a:rPr>
              <a:t>www.thegeekstuff.com</a:t>
            </a:r>
            <a:r>
              <a:rPr lang="en-US" sz="1000" dirty="0">
                <a:latin typeface="Courier New"/>
                <a:cs typeface="Courier New"/>
              </a:rPr>
              <a:t>/2012/05/c-fork-function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unistd.h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&lt;sys/</a:t>
            </a:r>
            <a:r>
              <a:rPr lang="en-US" sz="1000" dirty="0" err="1">
                <a:latin typeface="Courier New"/>
                <a:cs typeface="Courier New"/>
              </a:rPr>
              <a:t>types.h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errno.h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stdio.h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#include &lt;sys/</a:t>
            </a:r>
            <a:r>
              <a:rPr lang="en-US" sz="1000" dirty="0" err="1" smtClean="0">
                <a:latin typeface="Courier New"/>
                <a:cs typeface="Courier New"/>
              </a:rPr>
              <a:t>wait.h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#</a:t>
            </a:r>
            <a:r>
              <a:rPr lang="en-US" sz="1000" dirty="0">
                <a:latin typeface="Courier New"/>
                <a:cs typeface="Courier New"/>
              </a:rPr>
              <a:t>include &lt;</a:t>
            </a:r>
            <a:r>
              <a:rPr lang="en-US" sz="1000" dirty="0" err="1">
                <a:latin typeface="Courier New"/>
                <a:cs typeface="Courier New"/>
              </a:rPr>
              <a:t>stdlib.h</a:t>
            </a:r>
            <a:r>
              <a:rPr lang="en-US" sz="1000" dirty="0" smtClean="0">
                <a:latin typeface="Courier New"/>
                <a:cs typeface="Courier New"/>
              </a:rPr>
              <a:t>&gt;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; /* A global variable*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err="1" smtClean="0">
                <a:latin typeface="Courier New"/>
                <a:cs typeface="Courier New"/>
              </a:rPr>
              <a:t>int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main(void</a:t>
            </a:r>
            <a:r>
              <a:rPr lang="en-US" sz="1000" dirty="0" smtClean="0">
                <a:latin typeface="Courier New"/>
                <a:cs typeface="Courier New"/>
              </a:rPr>
              <a:t>)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pid_t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int</a:t>
            </a:r>
            <a:r>
              <a:rPr lang="en-US" sz="1000" dirty="0">
                <a:latin typeface="Courier New"/>
                <a:cs typeface="Courier New"/>
              </a:rPr>
              <a:t> * var_glb2; /* A pointer that we use as a global variable*</a:t>
            </a:r>
            <a:r>
              <a:rPr lang="en-US" sz="1000" dirty="0" smtClean="0">
                <a:latin typeface="Courier New"/>
                <a:cs typeface="Courier New"/>
              </a:rPr>
              <a:t>/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de-DE" sz="1000" dirty="0" err="1">
                <a:latin typeface="Courier New"/>
                <a:cs typeface="Courier New"/>
              </a:rPr>
              <a:t>var_glb</a:t>
            </a:r>
            <a:r>
              <a:rPr lang="de-DE" sz="1000" dirty="0">
                <a:latin typeface="Courier New"/>
                <a:cs typeface="Courier New"/>
              </a:rPr>
              <a:t> = 0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r>
              <a:rPr lang="de-DE" sz="1000" dirty="0">
                <a:latin typeface="Courier New"/>
                <a:cs typeface="Courier New"/>
              </a:rPr>
              <a:t/>
            </a:r>
            <a:br>
              <a:rPr lang="de-DE" sz="1000" dirty="0">
                <a:latin typeface="Courier New"/>
                <a:cs typeface="Courier New"/>
              </a:rPr>
            </a:br>
            <a:r>
              <a:rPr lang="de-DE" sz="1000" dirty="0">
                <a:latin typeface="Courier New"/>
                <a:cs typeface="Courier New"/>
              </a:rPr>
              <a:t>    *var_glb2 = 0;</a:t>
            </a: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 err="1">
                <a:latin typeface="Courier New"/>
                <a:cs typeface="Courier New"/>
              </a:rPr>
              <a:t>childPID</a:t>
            </a:r>
            <a:r>
              <a:rPr lang="en-US" sz="1000" dirty="0">
                <a:latin typeface="Courier New"/>
                <a:cs typeface="Courier New"/>
              </a:rPr>
              <a:t> = fork()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if(</a:t>
            </a:r>
            <a:r>
              <a:rPr lang="en-US" sz="1000" dirty="0" err="1" smtClean="0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 </a:t>
            </a:r>
            <a:r>
              <a:rPr lang="en-US" sz="1000" dirty="0">
                <a:latin typeface="Courier New"/>
                <a:cs typeface="Courier New"/>
              </a:rPr>
              <a:t>&gt;= 0) // fork was </a:t>
            </a:r>
            <a:r>
              <a:rPr lang="en-US" sz="1000" dirty="0" smtClean="0">
                <a:latin typeface="Courier New"/>
                <a:cs typeface="Courier New"/>
              </a:rPr>
              <a:t>successful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if(</a:t>
            </a:r>
            <a:r>
              <a:rPr lang="en-US" sz="1000" dirty="0" err="1" smtClean="0">
                <a:latin typeface="Courier New"/>
                <a:cs typeface="Courier New"/>
              </a:rPr>
              <a:t>childPID</a:t>
            </a:r>
            <a:r>
              <a:rPr lang="en-US" sz="1000" dirty="0" smtClean="0">
                <a:latin typeface="Courier New"/>
                <a:cs typeface="Courier New"/>
              </a:rPr>
              <a:t> == 0) // child process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++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++;</a:t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        *var_glb2 += 1;</a:t>
            </a:r>
            <a:r>
              <a:rPr lang="en-US" sz="1000" dirty="0" smtClean="0">
                <a:latin typeface="Courier New"/>
                <a:cs typeface="Courier New"/>
              </a:rPr>
              <a:t/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Child Process ::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[%d],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[%d], *var_glb2[%d]\n",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, *var_glb2);            </a:t>
            </a:r>
            <a:r>
              <a:rPr lang="en-US" sz="1000" dirty="0" smtClean="0">
                <a:latin typeface="Courier New"/>
                <a:cs typeface="Courier New"/>
              </a:rPr>
              <a:t>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>
                <a:latin typeface="Courier New"/>
                <a:cs typeface="Courier New"/>
              </a:rPr>
              <a:t>else //Parent </a:t>
            </a:r>
            <a:r>
              <a:rPr lang="en-US" sz="1000" dirty="0" smtClean="0">
                <a:latin typeface="Courier New"/>
                <a:cs typeface="Courier New"/>
              </a:rPr>
              <a:t>process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10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 += 2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r>
              <a:rPr lang="en-US" sz="1000" dirty="0">
                <a:latin typeface="Courier New"/>
                <a:cs typeface="Courier New"/>
              </a:rPr>
              <a:t/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        *var_glb2 += 2;</a:t>
            </a:r>
            <a:br>
              <a:rPr lang="en-US" sz="1000" dirty="0">
                <a:latin typeface="Courier New"/>
                <a:cs typeface="Courier New"/>
              </a:rPr>
            </a:br>
            <a:r>
              <a:rPr lang="en-US" sz="1000" dirty="0">
                <a:latin typeface="Courier New"/>
                <a:cs typeface="Courier New"/>
              </a:rPr>
              <a:t>    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Parent process ::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 = [%d],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[%d], *var_glb2[%d]\n", </a:t>
            </a:r>
            <a:r>
              <a:rPr lang="en-US" sz="1000" dirty="0" err="1">
                <a:latin typeface="Courier New"/>
                <a:cs typeface="Courier New"/>
              </a:rPr>
              <a:t>var_lcl</a:t>
            </a:r>
            <a:r>
              <a:rPr lang="en-US" sz="1000" dirty="0">
                <a:latin typeface="Courier New"/>
                <a:cs typeface="Courier New"/>
              </a:rPr>
              <a:t>, </a:t>
            </a:r>
            <a:r>
              <a:rPr lang="en-US" sz="1000" dirty="0" err="1">
                <a:latin typeface="Courier New"/>
                <a:cs typeface="Courier New"/>
              </a:rPr>
              <a:t>var_glb</a:t>
            </a:r>
            <a:r>
              <a:rPr lang="en-US" sz="1000" dirty="0">
                <a:latin typeface="Courier New"/>
                <a:cs typeface="Courier New"/>
              </a:rPr>
              <a:t>, *var_glb2);            </a:t>
            </a:r>
            <a:r>
              <a:rPr lang="en-US" sz="1000" dirty="0" smtClean="0">
                <a:latin typeface="Courier New"/>
                <a:cs typeface="Courier New"/>
              </a:rPr>
              <a:t>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else // fork </a:t>
            </a:r>
            <a:r>
              <a:rPr lang="en-US" sz="1000" dirty="0" smtClean="0">
                <a:latin typeface="Courier New"/>
                <a:cs typeface="Courier New"/>
              </a:rPr>
              <a:t>failed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{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 err="1">
                <a:latin typeface="Courier New"/>
                <a:cs typeface="Courier New"/>
              </a:rPr>
              <a:t>printf</a:t>
            </a:r>
            <a:r>
              <a:rPr lang="en-US" sz="1000" dirty="0">
                <a:latin typeface="Courier New"/>
                <a:cs typeface="Courier New"/>
              </a:rPr>
              <a:t>("\n Fork failed, quitting!!!!!!\n")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</a:t>
            </a:r>
            <a:r>
              <a:rPr lang="en-US" sz="1000" dirty="0">
                <a:latin typeface="Courier New"/>
                <a:cs typeface="Courier New"/>
              </a:rPr>
              <a:t>return 1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    }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return 0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  <a:br>
              <a:rPr lang="en-US" sz="1000" dirty="0" smtClean="0">
                <a:latin typeface="Courier New"/>
                <a:cs typeface="Courier New"/>
              </a:rPr>
            </a:br>
            <a:r>
              <a:rPr lang="en-US" sz="1000" dirty="0" smtClean="0">
                <a:latin typeface="Courier New"/>
                <a:cs typeface="Courier New"/>
              </a:rPr>
              <a:t>    </a:t>
            </a:r>
            <a:r>
              <a:rPr lang="en-US" sz="1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9305" y="3591832"/>
            <a:ext cx="4805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BZZT! Wrong!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85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2954</TotalTime>
  <Words>1846</Words>
  <Application>Microsoft Macintosh PowerPoint</Application>
  <PresentationFormat>On-screen Show (4:3)</PresentationFormat>
  <Paragraphs>246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Breeze</vt:lpstr>
      <vt:lpstr>Introduction to Beocat</vt:lpstr>
      <vt:lpstr>Tools of the Trade</vt:lpstr>
      <vt:lpstr>Linux Basics</vt:lpstr>
      <vt:lpstr>Supercomputing Overview</vt:lpstr>
      <vt:lpstr>Parallelism</vt:lpstr>
      <vt:lpstr>Parallelism</vt:lpstr>
      <vt:lpstr>For more info</vt:lpstr>
      <vt:lpstr>Parallel programming – fork</vt:lpstr>
      <vt:lpstr>Parallel programming – fork (2)</vt:lpstr>
      <vt:lpstr>Parallel programming – fork (3)</vt:lpstr>
      <vt:lpstr>Parallel programming – fork</vt:lpstr>
      <vt:lpstr>Parallel Programming - OpenMP</vt:lpstr>
      <vt:lpstr>MPI - overview</vt:lpstr>
      <vt:lpstr>An Island Hut</vt:lpstr>
      <vt:lpstr>Instructions</vt:lpstr>
      <vt:lpstr>Is There Anybody Out There?</vt:lpstr>
      <vt:lpstr>Someone Might Be Out There</vt:lpstr>
      <vt:lpstr>Even More People Out There</vt:lpstr>
      <vt:lpstr>All Data Are Private</vt:lpstr>
      <vt:lpstr>Long Distance Calls: 2 Costs</vt:lpstr>
      <vt:lpstr>MPI – Advantages</vt:lpstr>
      <vt:lpstr>MPI – disadvantages</vt:lpstr>
      <vt:lpstr>OpenMPI</vt:lpstr>
      <vt:lpstr>Toolkits</vt:lpstr>
      <vt:lpstr>For more info</vt:lpstr>
      <vt:lpstr>Queuing Systems</vt:lpstr>
      <vt:lpstr>Beocat Schematic</vt:lpstr>
      <vt:lpstr>Beocat users history</vt:lpstr>
      <vt:lpstr>Beocat cores history</vt:lpstr>
      <vt:lpstr>Beocat compute nodes</vt:lpstr>
      <vt:lpstr>Beocat compute nodes</vt:lpstr>
      <vt:lpstr>Beocat compute nodes</vt:lpstr>
      <vt:lpstr>Beocat compute nodes</vt:lpstr>
      <vt:lpstr>Introducing Beocat</vt:lpstr>
      <vt:lpstr>Beocat Tour</vt:lpstr>
      <vt:lpstr>Submitting Jobs</vt:lpstr>
      <vt:lpstr>Monitoring jobs</vt:lpstr>
      <vt:lpstr>Manipulating jobs</vt:lpstr>
      <vt:lpstr>For more info</vt:lpstr>
      <vt:lpstr>Array jobs</vt:lpstr>
      <vt:lpstr>Variable number of cores</vt:lpstr>
      <vt:lpstr>CUDA</vt:lpstr>
      <vt:lpstr>Hadoop</vt:lpstr>
      <vt:lpstr>Hadoop Overview</vt:lpstr>
      <vt:lpstr>Hadoop Jobs</vt:lpstr>
      <vt:lpstr>Hadoop Filesystem</vt:lpstr>
      <vt:lpstr>Hadoop Example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Beocat</dc:title>
  <dc:creator>Kyle Hutson</dc:creator>
  <cp:lastModifiedBy>Kyle Hutson</cp:lastModifiedBy>
  <cp:revision>22</cp:revision>
  <dcterms:created xsi:type="dcterms:W3CDTF">2013-05-27T15:31:07Z</dcterms:created>
  <dcterms:modified xsi:type="dcterms:W3CDTF">2013-05-29T16:45:23Z</dcterms:modified>
</cp:coreProperties>
</file>