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  <p:sldMasterId id="2147483726" r:id="rId4"/>
  </p:sldMasterIdLst>
  <p:notesMasterIdLst>
    <p:notesMasterId r:id="rId27"/>
  </p:notesMasterIdLst>
  <p:sldIdLst>
    <p:sldId id="256" r:id="rId5"/>
    <p:sldId id="260" r:id="rId6"/>
    <p:sldId id="284" r:id="rId7"/>
    <p:sldId id="262" r:id="rId8"/>
    <p:sldId id="294" r:id="rId9"/>
    <p:sldId id="285" r:id="rId10"/>
    <p:sldId id="290" r:id="rId11"/>
    <p:sldId id="291" r:id="rId12"/>
    <p:sldId id="286" r:id="rId13"/>
    <p:sldId id="292" r:id="rId14"/>
    <p:sldId id="293" r:id="rId15"/>
    <p:sldId id="298" r:id="rId16"/>
    <p:sldId id="295" r:id="rId17"/>
    <p:sldId id="297" r:id="rId18"/>
    <p:sldId id="301" r:id="rId19"/>
    <p:sldId id="302" r:id="rId20"/>
    <p:sldId id="300" r:id="rId21"/>
    <p:sldId id="287" r:id="rId22"/>
    <p:sldId id="296" r:id="rId23"/>
    <p:sldId id="288" r:id="rId24"/>
    <p:sldId id="299" r:id="rId25"/>
    <p:sldId id="280" r:id="rId2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AAD"/>
    <a:srgbClr val="38B4BA"/>
    <a:srgbClr val="3A8DC6"/>
    <a:srgbClr val="0058F8"/>
    <a:srgbClr val="396DB9"/>
    <a:srgbClr val="4349C1"/>
    <a:srgbClr val="473EC0"/>
    <a:srgbClr val="7F3DC7"/>
    <a:srgbClr val="AA3EC0"/>
    <a:srgbClr val="D2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9B95-6F37-4E97-A27B-7667B9279C5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38F0E-4360-46E6-AF49-AEBA75A44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6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38F0E-4360-46E6-AF49-AEBA75A444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3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38F0E-4360-46E6-AF49-AEBA75A444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5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pptmon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ptmon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://www.pptmon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pptmon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hyperlink" Target="http://www.pptmon.com/" TargetMode="External"/><Relationship Id="rId2" Type="http://schemas.openxmlformats.org/officeDocument/2006/relationships/slideLayout" Target="../slideLayouts/slideLayout26.xml"/><Relationship Id="rId16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hyperlink" Target="http://pptmon.com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hyperlink" Target="http://www.pptmon.com/" TargetMode="External"/><Relationship Id="rId2" Type="http://schemas.openxmlformats.org/officeDocument/2006/relationships/slideLayout" Target="../slideLayouts/slideLayout38.xml"/><Relationship Id="rId16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hyperlink" Target="http://pptmon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17"/>
          <p:cNvSpPr/>
          <p:nvPr/>
        </p:nvSpPr>
        <p:spPr>
          <a:xfrm rot="2700000">
            <a:off x="8358120" y="3079800"/>
            <a:ext cx="4655520" cy="3983400"/>
          </a:xfrm>
          <a:custGeom>
            <a:avLst/>
            <a:gdLst/>
            <a:ahLst/>
            <a:cxnLst/>
            <a:rect l="l" t="t" r="r" b="b"/>
            <a:pathLst>
              <a:path w="4655703" h="3983857">
                <a:moveTo>
                  <a:pt x="0" y="0"/>
                </a:moveTo>
                <a:lnTo>
                  <a:pt x="2466017" y="0"/>
                </a:lnTo>
                <a:lnTo>
                  <a:pt x="4655703" y="2189685"/>
                </a:lnTo>
                <a:lnTo>
                  <a:pt x="2861531" y="3983857"/>
                </a:lnTo>
                <a:lnTo>
                  <a:pt x="0" y="3983857"/>
                </a:ln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타원 3"/>
          <p:cNvSpPr/>
          <p:nvPr/>
        </p:nvSpPr>
        <p:spPr>
          <a:xfrm>
            <a:off x="7048440" y="1434240"/>
            <a:ext cx="3987360" cy="39873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타원 20"/>
          <p:cNvSpPr/>
          <p:nvPr/>
        </p:nvSpPr>
        <p:spPr>
          <a:xfrm>
            <a:off x="7421040" y="1806480"/>
            <a:ext cx="3242520" cy="324252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blurRad="152280" sx="101000" sy="101000" algn="ctr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직사각형 18"/>
          <p:cNvSpPr/>
          <p:nvPr/>
        </p:nvSpPr>
        <p:spPr>
          <a:xfrm>
            <a:off x="0" y="0"/>
            <a:ext cx="634680" cy="6857640"/>
          </a:xfrm>
          <a:prstGeom prst="rect">
            <a:avLst/>
          </a:prstGeom>
          <a:solidFill>
            <a:srgbClr val="DDEEFF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phic 3">
            <a:hlinkClick r:id="rId14"/>
          </p:cNvPr>
          <p:cNvPicPr/>
          <p:nvPr/>
        </p:nvPicPr>
        <p:blipFill>
          <a:blip r:embed="rId15"/>
          <a:srcRect l="2991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5" name="TextBox 5">
            <a:hlinkClick r:id="rId16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563C1"/>
                </a:solidFill>
                <a:latin typeface="Arial"/>
                <a:ea typeface="Arial Unicode MS"/>
                <a:hlinkClick r:id="rId17"/>
              </a:rPr>
              <a:t>Presentation template by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7545240" y="1929960"/>
            <a:ext cx="2993760" cy="2995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tIns="720000" rIns="90000" bIns="45000" anchor="ctr" anchorCtr="1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000" b="0" strike="noStrike" spc="-1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Poppins 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raphic 3">
            <a:hlinkClick r:id="rId14"/>
          </p:cNvPr>
          <p:cNvPicPr/>
          <p:nvPr/>
        </p:nvPicPr>
        <p:blipFill>
          <a:blip r:embed="rId15"/>
          <a:srcRect l="2991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130" name="TextBox 8">
            <a:hlinkClick r:id="rId16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563C1"/>
                </a:solidFill>
                <a:latin typeface="Arial"/>
                <a:ea typeface="Arial Unicode MS"/>
                <a:hlinkClick r:id="rId17"/>
              </a:rPr>
              <a:t>Presentation template by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1" name="자유형: 도형 14"/>
          <p:cNvSpPr/>
          <p:nvPr/>
        </p:nvSpPr>
        <p:spPr>
          <a:xfrm rot="18900000" flipH="1">
            <a:off x="-821160" y="3079800"/>
            <a:ext cx="4655520" cy="3983400"/>
          </a:xfrm>
          <a:custGeom>
            <a:avLst/>
            <a:gdLst/>
            <a:ahLst/>
            <a:cxnLst/>
            <a:rect l="l" t="t" r="r" b="b"/>
            <a:pathLst>
              <a:path w="4655703" h="3983857">
                <a:moveTo>
                  <a:pt x="0" y="0"/>
                </a:moveTo>
                <a:lnTo>
                  <a:pt x="2466017" y="0"/>
                </a:lnTo>
                <a:lnTo>
                  <a:pt x="4655703" y="2189685"/>
                </a:lnTo>
                <a:lnTo>
                  <a:pt x="2861531" y="3983857"/>
                </a:lnTo>
                <a:lnTo>
                  <a:pt x="0" y="3983857"/>
                </a:ln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타원 15"/>
          <p:cNvSpPr/>
          <p:nvPr/>
        </p:nvSpPr>
        <p:spPr>
          <a:xfrm flipH="1">
            <a:off x="1155600" y="1434240"/>
            <a:ext cx="3987360" cy="39873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타원 16"/>
          <p:cNvSpPr/>
          <p:nvPr/>
        </p:nvSpPr>
        <p:spPr>
          <a:xfrm flipH="1">
            <a:off x="1527480" y="1806480"/>
            <a:ext cx="3242520" cy="324252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blurRad="152280" sx="101000" sy="101000" algn="ctr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직사각형 17"/>
          <p:cNvSpPr/>
          <p:nvPr/>
        </p:nvSpPr>
        <p:spPr>
          <a:xfrm flipH="1">
            <a:off x="11556360" y="0"/>
            <a:ext cx="634680" cy="6857640"/>
          </a:xfrm>
          <a:prstGeom prst="rect">
            <a:avLst/>
          </a:prstGeom>
          <a:solidFill>
            <a:srgbClr val="DDEEFF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1652400" y="1929960"/>
            <a:ext cx="2993760" cy="2995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tIns="720000" rIns="90000" bIns="45000" anchor="ctr" anchorCtr="1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000" b="0" strike="noStrike" spc="-1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Poppins 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raphic 3">
            <a:hlinkClick r:id="rId14"/>
          </p:cNvPr>
          <p:cNvPicPr/>
          <p:nvPr/>
        </p:nvPicPr>
        <p:blipFill>
          <a:blip r:embed="rId15"/>
          <a:srcRect l="2991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174" name="TextBox 8">
            <a:hlinkClick r:id="rId16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563C1"/>
                </a:solidFill>
                <a:latin typeface="Arial"/>
                <a:ea typeface="Arial Unicode MS"/>
                <a:hlinkClick r:id="rId17"/>
              </a:rPr>
              <a:t>Presentation template by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5" name="직사각형 14"/>
          <p:cNvSpPr/>
          <p:nvPr/>
        </p:nvSpPr>
        <p:spPr>
          <a:xfrm>
            <a:off x="0" y="0"/>
            <a:ext cx="4473720" cy="387540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타원 15"/>
          <p:cNvSpPr/>
          <p:nvPr/>
        </p:nvSpPr>
        <p:spPr>
          <a:xfrm>
            <a:off x="0" y="1609200"/>
            <a:ext cx="4473720" cy="447372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Poppins Light"/>
              </a:rPr>
              <a:t>Click to edit the title text format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Poppins Ligh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Poppins Ligh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Poppins Ligh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Poppins Ligh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oppins Ligh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oppins Ligh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oppins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4999320" y="4079160"/>
            <a:ext cx="2193120" cy="2194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tIns="720000" rIns="90000" bIns="45000" anchor="ctr" anchorCtr="1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000" b="0" strike="noStrike" spc="-1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208160" y="4079160"/>
            <a:ext cx="2193120" cy="2194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tIns="720000" rIns="90000" bIns="45000" anchor="ctr" anchorCtr="1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000" b="0" strike="noStrike" spc="-1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Poppins Light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8790480" y="4079160"/>
            <a:ext cx="2193120" cy="2194560"/>
          </a:xfrm>
          <a:prstGeom prst="rect">
            <a:avLst/>
          </a:prstGeom>
          <a:pattFill prst="wdUpDiag">
            <a:fgClr>
              <a:srgbClr val="BFBFBF"/>
            </a:fgClr>
            <a:bgClr>
              <a:srgbClr val="F2F2F2"/>
            </a:bgClr>
          </a:pattFill>
          <a:ln w="0">
            <a:noFill/>
          </a:ln>
        </p:spPr>
        <p:txBody>
          <a:bodyPr lIns="90000" tIns="720000" rIns="90000" bIns="45000" anchor="ctr" anchorCtr="1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000" b="0" strike="noStrike" spc="-1">
                <a:solidFill>
                  <a:srgbClr val="000000"/>
                </a:solidFill>
                <a:latin typeface="Poppins Light"/>
                <a:ea typeface="Arial Unicode MS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Poppins Light"/>
            </a:endParaRPr>
          </a:p>
        </p:txBody>
      </p:sp>
      <p:pic>
        <p:nvPicPr>
          <p:cNvPr id="258" name="Graphic 3">
            <a:hlinkClick r:id="rId14"/>
          </p:cNvPr>
          <p:cNvPicPr/>
          <p:nvPr/>
        </p:nvPicPr>
        <p:blipFill>
          <a:blip r:embed="rId15"/>
          <a:srcRect l="29910"/>
          <a:stretch/>
        </p:blipFill>
        <p:spPr>
          <a:xfrm>
            <a:off x="5771160" y="6912000"/>
            <a:ext cx="2238840" cy="2458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4">
            <a:hlinkClick r:id="rId16"/>
          </p:cNvPr>
          <p:cNvSpPr/>
          <p:nvPr/>
        </p:nvSpPr>
        <p:spPr>
          <a:xfrm>
            <a:off x="4181760" y="6948360"/>
            <a:ext cx="26902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563C1"/>
                </a:solidFill>
                <a:latin typeface="Arial"/>
                <a:ea typeface="Arial Unicode MS"/>
                <a:hlinkClick r:id="rId17"/>
              </a:rPr>
              <a:t>Presentation template by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60" name="직사각형 13"/>
          <p:cNvSpPr/>
          <p:nvPr/>
        </p:nvSpPr>
        <p:spPr>
          <a:xfrm>
            <a:off x="0" y="0"/>
            <a:ext cx="12191760" cy="100296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Poppins 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Box 11"/>
          <p:cNvSpPr/>
          <p:nvPr/>
        </p:nvSpPr>
        <p:spPr>
          <a:xfrm>
            <a:off x="1600200" y="622630"/>
            <a:ext cx="9180095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Pose Estimation</a:t>
            </a:r>
            <a:r>
              <a:rPr lang="ko-KR" altLang="en-US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과 </a:t>
            </a:r>
            <a:r>
              <a:rPr lang="en-US" altLang="ko-KR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Person</a:t>
            </a:r>
            <a:r>
              <a:rPr lang="ko-KR" altLang="en-US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 </a:t>
            </a:r>
            <a:r>
              <a:rPr lang="en-US" altLang="ko-KR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Tracking</a:t>
            </a:r>
            <a:r>
              <a:rPr lang="ko-KR" altLang="en-US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을</a:t>
            </a:r>
            <a:r>
              <a:rPr lang="en-US" altLang="ko-KR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 </a:t>
            </a:r>
            <a:r>
              <a:rPr lang="ko-KR" altLang="en-US" sz="4000" b="1" spc="-1" dirty="0" smtClean="0">
                <a:solidFill>
                  <a:srgbClr val="000000"/>
                </a:solidFill>
                <a:latin typeface="Poppins Light"/>
                <a:ea typeface="Arial Unicode MS"/>
              </a:rPr>
              <a:t>활용한 자세 확인 프로젝트</a:t>
            </a:r>
            <a:endParaRPr lang="en-US" sz="4000" b="1" strike="noStrike" spc="-1" dirty="0">
              <a:latin typeface="Arial"/>
            </a:endParaRPr>
          </a:p>
        </p:txBody>
      </p:sp>
      <p:sp>
        <p:nvSpPr>
          <p:cNvPr id="896" name="사각형: 둥근 모서리 12"/>
          <p:cNvSpPr/>
          <p:nvPr/>
        </p:nvSpPr>
        <p:spPr>
          <a:xfrm>
            <a:off x="1600200" y="3922294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MEMBER </a:t>
            </a:r>
            <a:r>
              <a:rPr lang="zh-CN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김</a:t>
            </a:r>
            <a:r>
              <a:rPr lang="zh-CN" sz="2000" b="0" strike="noStrike" spc="-1" dirty="0">
                <a:solidFill>
                  <a:srgbClr val="FFFFFF"/>
                </a:solidFill>
                <a:latin typeface="Poppins Light"/>
                <a:ea typeface="Arial Unicode MS"/>
              </a:rPr>
              <a:t>우석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97" name="TextBox 26"/>
          <p:cNvSpPr/>
          <p:nvPr/>
        </p:nvSpPr>
        <p:spPr>
          <a:xfrm>
            <a:off x="1728240" y="2535958"/>
            <a:ext cx="29466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spc="-1" dirty="0" smtClean="0">
                <a:latin typeface="Arial"/>
              </a:rPr>
              <a:t>CP &amp; MV </a:t>
            </a:r>
            <a:r>
              <a:rPr lang="ko-KR" altLang="en-US" sz="2800" spc="-1" dirty="0" smtClean="0">
                <a:latin typeface="+mj-lt"/>
              </a:rPr>
              <a:t>팀</a:t>
            </a:r>
            <a:endParaRPr lang="en-US" sz="2800" b="0" strike="noStrike" spc="-1" dirty="0">
              <a:latin typeface="+mj-lt"/>
            </a:endParaRPr>
          </a:p>
        </p:txBody>
      </p:sp>
      <p:sp>
        <p:nvSpPr>
          <p:cNvPr id="898" name="사각형: 둥근 모서리 1"/>
          <p:cNvSpPr/>
          <p:nvPr/>
        </p:nvSpPr>
        <p:spPr>
          <a:xfrm>
            <a:off x="1600200" y="4653612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MANAGER </a:t>
            </a:r>
            <a:r>
              <a:rPr lang="zh-CN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엄</a:t>
            </a:r>
            <a:r>
              <a:rPr lang="zh-CN" sz="2000" b="0" strike="noStrike" spc="-1" dirty="0">
                <a:solidFill>
                  <a:srgbClr val="FFFFFF"/>
                </a:solidFill>
                <a:latin typeface="Poppins Light"/>
                <a:ea typeface="Arial Unicode MS"/>
              </a:rPr>
              <a:t>재식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99" name="사각형: 둥근 모서리 2"/>
          <p:cNvSpPr/>
          <p:nvPr/>
        </p:nvSpPr>
        <p:spPr>
          <a:xfrm>
            <a:off x="1600200" y="5398452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MEMBER </a:t>
            </a:r>
            <a:r>
              <a:rPr lang="zh-CN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허</a:t>
            </a:r>
            <a:r>
              <a:rPr lang="zh-CN" sz="2000" b="0" strike="noStrike" spc="-1" dirty="0">
                <a:solidFill>
                  <a:srgbClr val="FFFFFF"/>
                </a:solidFill>
                <a:latin typeface="Poppins Light"/>
                <a:ea typeface="Arial Unicode MS"/>
              </a:rPr>
              <a:t>환욱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" name="사각형: 둥근 모서리 12"/>
          <p:cNvSpPr/>
          <p:nvPr/>
        </p:nvSpPr>
        <p:spPr>
          <a:xfrm>
            <a:off x="1576138" y="3192382"/>
            <a:ext cx="3504960" cy="62424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LEADER </a:t>
            </a:r>
            <a:r>
              <a:rPr lang="ko-KR" altLang="en-US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신현택</a:t>
            </a:r>
            <a:r>
              <a:rPr lang="zh-CN" sz="2000" b="0" strike="noStrike" spc="-1" dirty="0" smtClean="0">
                <a:solidFill>
                  <a:srgbClr val="FFFFFF"/>
                </a:solidFill>
                <a:latin typeface="Poppins Light"/>
                <a:ea typeface="Arial Unicode M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pc="-1" dirty="0" smtClean="0">
                <a:solidFill>
                  <a:schemeClr val="bg1"/>
                </a:solidFill>
                <a:latin typeface="Arial"/>
              </a:rPr>
              <a:t>High Level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77" y="1066324"/>
            <a:ext cx="3609157" cy="5722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음성 인식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3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음성 인식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0" y="4665093"/>
            <a:ext cx="10777403" cy="8040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5040" y="5184475"/>
            <a:ext cx="572659" cy="284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13208" y="2156604"/>
            <a:ext cx="3105510" cy="1000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야구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라 말함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676181" y="3479859"/>
            <a:ext cx="379563" cy="8626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91990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Pose Estimation &amp;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점수화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91990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Pose Estimation &amp;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점수화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8" y="1139592"/>
            <a:ext cx="4609013" cy="53733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01796" y="1932317"/>
            <a:ext cx="3105510" cy="1000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따라할 타겟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01796" y="4675517"/>
            <a:ext cx="3105510" cy="1000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카메라를 통한 인풋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6361354" y="1809077"/>
            <a:ext cx="534838" cy="12471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5400000">
            <a:off x="6361354" y="4552277"/>
            <a:ext cx="534838" cy="12471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91990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UI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59" y="1375734"/>
            <a:ext cx="4840831" cy="48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1064831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Person Tracking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개선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모델 개발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91990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개발 과정 </a:t>
            </a:r>
            <a:r>
              <a:rPr lang="en-US" altLang="ko-KR" sz="4000" b="1" spc="-1" dirty="0" smtClean="0">
                <a:solidFill>
                  <a:schemeClr val="bg1"/>
                </a:solidFill>
                <a:latin typeface="Arial"/>
              </a:rPr>
              <a:t>– </a:t>
            </a: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문제점 및 개선 후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155" y="2018581"/>
            <a:ext cx="369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 tracking</a:t>
            </a:r>
            <a:r>
              <a:rPr lang="ko-KR" altLang="en-US" dirty="0" smtClean="0"/>
              <a:t>이 완벽 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3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직사각형 3"/>
          <p:cNvSpPr/>
          <p:nvPr/>
        </p:nvSpPr>
        <p:spPr>
          <a:xfrm>
            <a:off x="6282360" y="2644537"/>
            <a:ext cx="5011282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spc="-1" dirty="0" smtClean="0">
                <a:solidFill>
                  <a:srgbClr val="000000"/>
                </a:solidFill>
                <a:latin typeface="Poppins Black"/>
              </a:rPr>
              <a:t>Section 4.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4800" spc="-1" dirty="0" smtClean="0">
                <a:latin typeface="Arial"/>
              </a:rPr>
              <a:t>프로젝트 시연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7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91990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프로젝트 시연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2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TextBox 3"/>
          <p:cNvSpPr/>
          <p:nvPr/>
        </p:nvSpPr>
        <p:spPr>
          <a:xfrm>
            <a:off x="655384" y="2329809"/>
            <a:ext cx="325440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 smtClean="0">
                <a:solidFill>
                  <a:srgbClr val="FFFFFF"/>
                </a:solidFill>
                <a:latin typeface="Poppins Black"/>
                <a:ea typeface="Arial Unicode MS"/>
              </a:rPr>
              <a:t>Section</a:t>
            </a:r>
            <a:endParaRPr lang="en-US" sz="4400" b="1" strike="noStrike" spc="-1" dirty="0">
              <a:latin typeface="Arial"/>
            </a:endParaRPr>
          </a:p>
        </p:txBody>
      </p:sp>
      <p:sp>
        <p:nvSpPr>
          <p:cNvPr id="935" name="직사각형 6"/>
          <p:cNvSpPr/>
          <p:nvPr/>
        </p:nvSpPr>
        <p:spPr>
          <a:xfrm>
            <a:off x="5424840" y="1861920"/>
            <a:ext cx="31388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2800" b="1" spc="-1" dirty="0" smtClean="0">
                <a:solidFill>
                  <a:srgbClr val="000000"/>
                </a:solidFill>
                <a:latin typeface="Poppins Black"/>
              </a:rPr>
              <a:t>개요 및 개발 목표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936" name="직사각형 7"/>
          <p:cNvSpPr/>
          <p:nvPr/>
        </p:nvSpPr>
        <p:spPr>
          <a:xfrm>
            <a:off x="5411880" y="1367280"/>
            <a:ext cx="3138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Poppins Black"/>
                <a:ea typeface="Arial Unicode MS"/>
              </a:rPr>
              <a:t>01.</a:t>
            </a:r>
            <a:endParaRPr lang="en-US" sz="3600" b="1" strike="noStrike" spc="-1">
              <a:latin typeface="Arial"/>
            </a:endParaRPr>
          </a:p>
        </p:txBody>
      </p:sp>
      <p:sp>
        <p:nvSpPr>
          <p:cNvPr id="938" name="직사각형 9"/>
          <p:cNvSpPr/>
          <p:nvPr/>
        </p:nvSpPr>
        <p:spPr>
          <a:xfrm>
            <a:off x="8675280" y="1861920"/>
            <a:ext cx="31388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2800" b="1" spc="-1" dirty="0" smtClean="0">
                <a:solidFill>
                  <a:srgbClr val="000000"/>
                </a:solidFill>
                <a:latin typeface="Poppins Black"/>
                <a:ea typeface="Arial Unicode MS"/>
              </a:rPr>
              <a:t>R&amp;R </a:t>
            </a:r>
            <a:r>
              <a:rPr lang="ko-KR" altLang="en-US" sz="2800" b="1" spc="-1" dirty="0" smtClean="0">
                <a:solidFill>
                  <a:srgbClr val="000000"/>
                </a:solidFill>
                <a:latin typeface="Poppins Black"/>
                <a:ea typeface="Arial Unicode MS"/>
              </a:rPr>
              <a:t>및 </a:t>
            </a:r>
            <a:r>
              <a:rPr lang="ko-KR" altLang="en-US" sz="2800" b="1" spc="-1" dirty="0" err="1" smtClean="0">
                <a:solidFill>
                  <a:srgbClr val="000000"/>
                </a:solidFill>
                <a:latin typeface="Poppins Black"/>
                <a:ea typeface="Arial Unicode MS"/>
              </a:rPr>
              <a:t>스케쥴</a:t>
            </a:r>
            <a:endParaRPr lang="en-US" altLang="ko-KR" sz="2800" b="1" strike="noStrike" spc="-1" dirty="0" smtClean="0">
              <a:solidFill>
                <a:srgbClr val="000000"/>
              </a:solidFill>
              <a:latin typeface="Poppins Black"/>
              <a:ea typeface="Arial Unicode MS"/>
            </a:endParaRPr>
          </a:p>
        </p:txBody>
      </p:sp>
      <p:sp>
        <p:nvSpPr>
          <p:cNvPr id="939" name="직사각형 10"/>
          <p:cNvSpPr/>
          <p:nvPr/>
        </p:nvSpPr>
        <p:spPr>
          <a:xfrm>
            <a:off x="8662680" y="1367280"/>
            <a:ext cx="3138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Poppins Black"/>
                <a:ea typeface="Arial Unicode MS"/>
              </a:rPr>
              <a:t>02.</a:t>
            </a:r>
            <a:endParaRPr lang="en-US" sz="3600" b="1" strike="noStrike" spc="-1">
              <a:latin typeface="Arial"/>
            </a:endParaRPr>
          </a:p>
        </p:txBody>
      </p:sp>
      <p:sp>
        <p:nvSpPr>
          <p:cNvPr id="941" name="직사각형 12"/>
          <p:cNvSpPr/>
          <p:nvPr/>
        </p:nvSpPr>
        <p:spPr>
          <a:xfrm>
            <a:off x="5424840" y="3183506"/>
            <a:ext cx="31388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2800" b="1" strike="noStrike" spc="-1" dirty="0" smtClean="0">
                <a:solidFill>
                  <a:srgbClr val="000000"/>
                </a:solidFill>
                <a:latin typeface="Poppins Black"/>
                <a:ea typeface="Arial Unicode MS"/>
              </a:rPr>
              <a:t>개발 과정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942" name="직사각형 13"/>
          <p:cNvSpPr/>
          <p:nvPr/>
        </p:nvSpPr>
        <p:spPr>
          <a:xfrm>
            <a:off x="5411880" y="2688866"/>
            <a:ext cx="3138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Poppins Black"/>
                <a:ea typeface="Arial Unicode MS"/>
              </a:rPr>
              <a:t>03.</a:t>
            </a:r>
            <a:endParaRPr lang="en-US" sz="3600" b="1" strike="noStrike" spc="-1">
              <a:latin typeface="Arial"/>
            </a:endParaRPr>
          </a:p>
        </p:txBody>
      </p:sp>
      <p:sp>
        <p:nvSpPr>
          <p:cNvPr id="944" name="직사각형 15"/>
          <p:cNvSpPr/>
          <p:nvPr/>
        </p:nvSpPr>
        <p:spPr>
          <a:xfrm>
            <a:off x="8675280" y="3183506"/>
            <a:ext cx="31388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2800" b="1" strike="noStrike" spc="-1" dirty="0" smtClean="0">
                <a:latin typeface="Arial"/>
              </a:rPr>
              <a:t>프로젝트 시연</a:t>
            </a:r>
            <a:endParaRPr lang="en-US" altLang="ko-KR" sz="2800" b="1" strike="noStrike" spc="-1" dirty="0" smtClean="0">
              <a:latin typeface="Arial"/>
            </a:endParaRPr>
          </a:p>
        </p:txBody>
      </p:sp>
      <p:sp>
        <p:nvSpPr>
          <p:cNvPr id="945" name="직사각형 16"/>
          <p:cNvSpPr/>
          <p:nvPr/>
        </p:nvSpPr>
        <p:spPr>
          <a:xfrm>
            <a:off x="8662680" y="2688866"/>
            <a:ext cx="3138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Poppins Black"/>
                <a:ea typeface="Arial Unicode MS"/>
              </a:rPr>
              <a:t>04.</a:t>
            </a:r>
            <a:endParaRPr lang="en-US" sz="3600" b="1" strike="noStrike" spc="-1">
              <a:latin typeface="Arial"/>
            </a:endParaRPr>
          </a:p>
        </p:txBody>
      </p:sp>
      <p:sp>
        <p:nvSpPr>
          <p:cNvPr id="16" name="직사각형 12"/>
          <p:cNvSpPr/>
          <p:nvPr/>
        </p:nvSpPr>
        <p:spPr>
          <a:xfrm>
            <a:off x="5424840" y="4505092"/>
            <a:ext cx="31388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2800" b="1" strike="noStrike" spc="-1" dirty="0" smtClean="0">
                <a:solidFill>
                  <a:srgbClr val="000000"/>
                </a:solidFill>
                <a:latin typeface="Poppins Black"/>
                <a:ea typeface="Arial Unicode MS"/>
              </a:rPr>
              <a:t>고찰 및 개선점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17" name="직사각형 13"/>
          <p:cNvSpPr/>
          <p:nvPr/>
        </p:nvSpPr>
        <p:spPr>
          <a:xfrm>
            <a:off x="5411880" y="4010452"/>
            <a:ext cx="3138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Poppins Black"/>
                <a:ea typeface="Arial Unicode MS"/>
              </a:rPr>
              <a:t>05.</a:t>
            </a:r>
            <a:endParaRPr lang="en-US" sz="36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직사각형 3"/>
          <p:cNvSpPr/>
          <p:nvPr/>
        </p:nvSpPr>
        <p:spPr>
          <a:xfrm>
            <a:off x="6282360" y="2644537"/>
            <a:ext cx="5011282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spc="-1" dirty="0" smtClean="0">
                <a:solidFill>
                  <a:srgbClr val="000000"/>
                </a:solidFill>
                <a:latin typeface="Poppins Black"/>
              </a:rPr>
              <a:t>Section 5.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4800" spc="-1" dirty="0" smtClean="0">
                <a:latin typeface="Arial"/>
              </a:rPr>
              <a:t>고찰 및 개선점 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3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39" y="246240"/>
            <a:ext cx="91990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chemeClr val="bg1"/>
                </a:solidFill>
                <a:latin typeface="Arial"/>
              </a:rPr>
              <a:t>고찰 및 개선점</a:t>
            </a:r>
            <a:endParaRPr lang="en-US" altLang="ko-KR" sz="4000" b="1" spc="-1" dirty="0" smtClean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2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extBox 5"/>
          <p:cNvSpPr/>
          <p:nvPr/>
        </p:nvSpPr>
        <p:spPr>
          <a:xfrm>
            <a:off x="5840640" y="2418120"/>
            <a:ext cx="469872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0" b="1" strike="noStrike" spc="-1" dirty="0">
                <a:solidFill>
                  <a:srgbClr val="000000"/>
                </a:solidFill>
                <a:latin typeface="Poppins Black"/>
                <a:ea typeface="Arial Unicode MS"/>
              </a:rPr>
              <a:t>Thanks !</a:t>
            </a:r>
            <a:endParaRPr lang="en-US" sz="80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직사각형 3"/>
          <p:cNvSpPr/>
          <p:nvPr/>
        </p:nvSpPr>
        <p:spPr>
          <a:xfrm>
            <a:off x="6282360" y="2644537"/>
            <a:ext cx="5011282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spc="-1" dirty="0" smtClean="0">
                <a:solidFill>
                  <a:srgbClr val="000000"/>
                </a:solidFill>
                <a:latin typeface="Poppins Black"/>
              </a:rPr>
              <a:t>Section 1.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4800" spc="-1" dirty="0" smtClean="0">
                <a:latin typeface="Arial"/>
              </a:rPr>
              <a:t>개요 및 개발 목표 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1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trike="noStrike" spc="-1" dirty="0" smtClean="0">
                <a:solidFill>
                  <a:srgbClr val="FFFFFF"/>
                </a:solidFill>
                <a:latin typeface="Poppins Black"/>
                <a:ea typeface="Arial Unicode MS"/>
              </a:rPr>
              <a:t>개요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smtClean="0">
                <a:solidFill>
                  <a:srgbClr val="FFFFFF"/>
                </a:solidFill>
                <a:latin typeface="Poppins Black"/>
              </a:rPr>
              <a:t>개발 목표</a:t>
            </a:r>
            <a:endParaRPr lang="en-US" sz="4000" b="1" strike="noStrike" spc="-1" dirty="0">
              <a:latin typeface="Arial"/>
            </a:endParaRPr>
          </a:p>
        </p:txBody>
      </p:sp>
      <p:sp>
        <p:nvSpPr>
          <p:cNvPr id="3" name="사각형: 둥근 모서리 7"/>
          <p:cNvSpPr/>
          <p:nvPr/>
        </p:nvSpPr>
        <p:spPr>
          <a:xfrm>
            <a:off x="1471758" y="4512960"/>
            <a:ext cx="3504600" cy="6238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Poppins Light"/>
                <a:ea typeface="Arial Unicode MS"/>
              </a:rPr>
              <a:t>Person tracking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/>
        </p:blipFill>
        <p:spPr>
          <a:xfrm>
            <a:off x="979098" y="1309320"/>
            <a:ext cx="4489920" cy="3021120"/>
          </a:xfrm>
          <a:prstGeom prst="rect">
            <a:avLst/>
          </a:prstGeom>
          <a:ln w="0">
            <a:noFill/>
          </a:ln>
        </p:spPr>
      </p:pic>
      <p:pic>
        <p:nvPicPr>
          <p:cNvPr id="5" name="그림 4"/>
          <p:cNvPicPr/>
          <p:nvPr/>
        </p:nvPicPr>
        <p:blipFill>
          <a:blip r:embed="rId3"/>
          <a:stretch/>
        </p:blipFill>
        <p:spPr>
          <a:xfrm>
            <a:off x="6922698" y="1309320"/>
            <a:ext cx="4343040" cy="3021120"/>
          </a:xfrm>
          <a:prstGeom prst="rect">
            <a:avLst/>
          </a:prstGeom>
          <a:ln w="0">
            <a:noFill/>
          </a:ln>
        </p:spPr>
      </p:pic>
      <p:sp>
        <p:nvSpPr>
          <p:cNvPr id="6" name="사각형: 둥근 모서리 4"/>
          <p:cNvSpPr/>
          <p:nvPr/>
        </p:nvSpPr>
        <p:spPr>
          <a:xfrm>
            <a:off x="7532538" y="4512960"/>
            <a:ext cx="3504600" cy="6238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Poppins Light"/>
                <a:ea typeface="Arial Unicode MS"/>
              </a:rPr>
              <a:t>Pose estimation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098" y="5319360"/>
            <a:ext cx="10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Person Tracking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 사람을 </a:t>
            </a:r>
            <a:r>
              <a:rPr lang="ko-KR" altLang="en-US" sz="2000" dirty="0" smtClean="0"/>
              <a:t>추적하고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Pose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Estimation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 </a:t>
            </a:r>
            <a:r>
              <a:rPr lang="ko-KR" altLang="en-US" sz="2000" dirty="0" smtClean="0"/>
              <a:t>사람들의 움직임을 분석하여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다양한 컨텐츠를 제공하는 프로그램을 개발하는 것을 목표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31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직사각형 3"/>
          <p:cNvSpPr/>
          <p:nvPr/>
        </p:nvSpPr>
        <p:spPr>
          <a:xfrm>
            <a:off x="6282360" y="2644537"/>
            <a:ext cx="5011282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spc="-1" dirty="0" smtClean="0">
                <a:solidFill>
                  <a:srgbClr val="000000"/>
                </a:solidFill>
                <a:latin typeface="Poppins Black"/>
              </a:rPr>
              <a:t>Section 2.</a:t>
            </a:r>
          </a:p>
          <a:p>
            <a:pPr>
              <a:lnSpc>
                <a:spcPct val="100000"/>
              </a:lnSpc>
              <a:buNone/>
            </a:pPr>
            <a:r>
              <a:rPr lang="en-US" sz="4800" b="0" strike="noStrike" spc="-1" dirty="0" smtClean="0">
                <a:latin typeface="Arial"/>
              </a:rPr>
              <a:t>R&amp;R </a:t>
            </a:r>
            <a:r>
              <a:rPr lang="ko-KR" altLang="en-US" sz="4800" b="0" strike="noStrike" spc="-1" dirty="0" smtClean="0">
                <a:latin typeface="Arial"/>
              </a:rPr>
              <a:t>및 </a:t>
            </a:r>
            <a:r>
              <a:rPr lang="ko-KR" altLang="en-US" sz="4800" b="0" strike="noStrike" spc="-1" dirty="0" err="1" smtClean="0">
                <a:latin typeface="Arial"/>
              </a:rPr>
              <a:t>스케쥴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6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pc="-1" dirty="0" smtClean="0">
                <a:solidFill>
                  <a:srgbClr val="FFFFFF"/>
                </a:solidFill>
                <a:latin typeface="Poppins Black"/>
              </a:rPr>
              <a:t>R &amp; R</a:t>
            </a:r>
            <a:endParaRPr lang="en-US" sz="4000" b="1" strike="noStrike" spc="-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94165" y="2053087"/>
            <a:ext cx="4368280" cy="1276709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1522" y="2173856"/>
            <a:ext cx="1780356" cy="1035169"/>
          </a:xfrm>
          <a:prstGeom prst="roundRect">
            <a:avLst/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신현택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94165" y="4071668"/>
            <a:ext cx="4368280" cy="1276709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1522" y="4192437"/>
            <a:ext cx="1780356" cy="1035169"/>
          </a:xfrm>
          <a:prstGeom prst="roundRect">
            <a:avLst/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김우석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53094" y="2053087"/>
            <a:ext cx="4368280" cy="1276709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90451" y="2173856"/>
            <a:ext cx="1780356" cy="1035169"/>
          </a:xfrm>
          <a:prstGeom prst="roundRect">
            <a:avLst/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엄재식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53094" y="4071668"/>
            <a:ext cx="4368280" cy="1276709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90451" y="4192437"/>
            <a:ext cx="1780356" cy="1035169"/>
          </a:xfrm>
          <a:prstGeom prst="roundRect">
            <a:avLst/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허환욱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0887" y="2225615"/>
            <a:ext cx="3107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● 프로젝트 리더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● 프로그램 통합 작업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39816" y="2225615"/>
            <a:ext cx="3107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● 프로젝트 </a:t>
            </a:r>
            <a:r>
              <a:rPr lang="ko-KR" altLang="en-US" sz="2000" dirty="0"/>
              <a:t>매</a:t>
            </a:r>
            <a:r>
              <a:rPr lang="ko-KR" altLang="en-US" sz="2000" dirty="0" smtClean="0"/>
              <a:t>니저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● 음성 인식 기능 개발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039815" y="4244196"/>
            <a:ext cx="3381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● 프로젝트 팀원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● </a:t>
            </a:r>
            <a:r>
              <a:rPr lang="en-US" altLang="ko-KR" dirty="0" smtClean="0"/>
              <a:t>Pose Estimation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80887" y="4248356"/>
            <a:ext cx="3107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● 프로젝트 팀원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● 통신 프로토콜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96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Box 21"/>
          <p:cNvSpPr/>
          <p:nvPr/>
        </p:nvSpPr>
        <p:spPr>
          <a:xfrm>
            <a:off x="635040" y="246240"/>
            <a:ext cx="88786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000" b="1" spc="-1" dirty="0" err="1" smtClean="0">
                <a:solidFill>
                  <a:srgbClr val="FFFFFF"/>
                </a:solidFill>
                <a:latin typeface="Poppins Black"/>
              </a:rPr>
              <a:t>스케쥴</a:t>
            </a:r>
            <a:endParaRPr lang="en-US" sz="4000" b="1" strike="noStrike" spc="-1" dirty="0">
              <a:latin typeface="Arial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47584"/>
              </p:ext>
            </p:extLst>
          </p:nvPr>
        </p:nvGraphicFramePr>
        <p:xfrm>
          <a:off x="293299" y="1794290"/>
          <a:ext cx="11576640" cy="4812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7204">
                  <a:extLst>
                    <a:ext uri="{9D8B030D-6E8A-4147-A177-3AD203B41FA5}">
                      <a16:colId xmlns:a16="http://schemas.microsoft.com/office/drawing/2014/main" val="3012687706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3517214893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2891908953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2188121680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26962671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1939324983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4152182491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610447191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300559682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408202684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3762566064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3817305302"/>
                    </a:ext>
                  </a:extLst>
                </a:gridCol>
                <a:gridCol w="719953">
                  <a:extLst>
                    <a:ext uri="{9D8B030D-6E8A-4147-A177-3AD203B41FA5}">
                      <a16:colId xmlns:a16="http://schemas.microsoft.com/office/drawing/2014/main" val="1691858618"/>
                    </a:ext>
                  </a:extLst>
                </a:gridCol>
              </a:tblGrid>
              <a:tr h="5520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665797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Person Tracking </a:t>
                      </a:r>
                      <a:r>
                        <a:rPr lang="ko-KR" altLang="en-US" b="1" dirty="0" smtClean="0"/>
                        <a:t>분석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25C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25C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25C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3533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Pose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Estimation </a:t>
                      </a:r>
                      <a:r>
                        <a:rPr lang="ko-KR" altLang="en-US" b="1" dirty="0" smtClean="0"/>
                        <a:t>분석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AA3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AA3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AA3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623780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Model</a:t>
                      </a:r>
                      <a:r>
                        <a:rPr lang="ko-KR" altLang="en-US" b="1" dirty="0" smtClean="0"/>
                        <a:t> 결합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F3D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F3D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F3D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F3D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56853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Pose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Angle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계산</a:t>
                      </a:r>
                      <a:endParaRPr lang="en-US" altLang="ko-KR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473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473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041045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입력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출력 영상 결합</a:t>
                      </a:r>
                      <a:endParaRPr lang="en-US" altLang="ko-KR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434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379281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음성 인식 기능 제작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96D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96D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96D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53372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기능 결합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4BA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4BA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30650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제작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5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56529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버그 수정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A8D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A8D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A8D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92743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발표 자료 제작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8B4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8B4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38B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0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2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직사각형 3"/>
          <p:cNvSpPr/>
          <p:nvPr/>
        </p:nvSpPr>
        <p:spPr>
          <a:xfrm>
            <a:off x="6282360" y="2644537"/>
            <a:ext cx="5011282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spc="-1" dirty="0" smtClean="0">
                <a:solidFill>
                  <a:srgbClr val="000000"/>
                </a:solidFill>
                <a:latin typeface="Poppins Black"/>
              </a:rPr>
              <a:t>Section 3.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4800" spc="-1" dirty="0" smtClean="0">
                <a:latin typeface="Arial"/>
              </a:rPr>
              <a:t>개발 과정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5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260</Words>
  <Application>Microsoft Office PowerPoint</Application>
  <PresentationFormat>와이드스크린</PresentationFormat>
  <Paragraphs>89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Arial Unicode MS</vt:lpstr>
      <vt:lpstr>DejaVu Sans</vt:lpstr>
      <vt:lpstr>Poppins Black</vt:lpstr>
      <vt:lpstr>Poppins Light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5</dc:creator>
  <dc:description/>
  <cp:lastModifiedBy>Administrator1</cp:lastModifiedBy>
  <cp:revision>342</cp:revision>
  <dcterms:created xsi:type="dcterms:W3CDTF">2019-04-06T05:20:47Z</dcterms:created>
  <dcterms:modified xsi:type="dcterms:W3CDTF">2024-04-18T05:10:07Z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28</vt:i4>
  </property>
</Properties>
</file>