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2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슬라이드를 이동하려면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ko-KR" sz="2000" spc="-1" strike="noStrike">
                <a:latin typeface="Noto Sans CJK KR"/>
              </a:rPr>
              <a:t>메모 서식을 편집하려면 </a:t>
            </a:r>
            <a:r>
              <a:rPr b="0" lang="ko-KR" sz="2000" spc="-1" strike="noStrike">
                <a:latin typeface="Noto Sans CJK KR"/>
              </a:rPr>
              <a:t>클릭하십시오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&lt;머리글&gt;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fld id="{A25E0AB0-471B-4F29-BD47-02549395852D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A51248-E3F5-4AA0-B0FB-8C44B9B3AEA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D28158-D61A-4326-BA98-5ACDC1F7417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자유형: 도형 17"/>
          <p:cNvSpPr/>
          <p:nvPr/>
        </p:nvSpPr>
        <p:spPr>
          <a:xfrm rot="2700000">
            <a:off x="8358120" y="3079440"/>
            <a:ext cx="4655160" cy="3983040"/>
          </a:xfrm>
          <a:custGeom>
            <a:avLst/>
            <a:gdLst/>
            <a:ahLst/>
            <a:rect l="l" t="t" r="r" b="b"/>
            <a:pathLst>
              <a:path w="4655703" h="3983857">
                <a:moveTo>
                  <a:pt x="0" y="0"/>
                </a:moveTo>
                <a:lnTo>
                  <a:pt x="2466017" y="0"/>
                </a:lnTo>
                <a:lnTo>
                  <a:pt x="4655703" y="2189685"/>
                </a:lnTo>
                <a:lnTo>
                  <a:pt x="2861531" y="3983857"/>
                </a:lnTo>
                <a:lnTo>
                  <a:pt x="0" y="3983857"/>
                </a:lnTo>
                <a:close/>
              </a:path>
            </a:pathLst>
          </a:cu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타원 3"/>
          <p:cNvSpPr/>
          <p:nvPr/>
        </p:nvSpPr>
        <p:spPr>
          <a:xfrm>
            <a:off x="7048440" y="1434240"/>
            <a:ext cx="3987000" cy="398700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타원 20"/>
          <p:cNvSpPr/>
          <p:nvPr/>
        </p:nvSpPr>
        <p:spPr>
          <a:xfrm>
            <a:off x="7421040" y="1806480"/>
            <a:ext cx="3242160" cy="324216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직사각형 18"/>
          <p:cNvSpPr/>
          <p:nvPr/>
        </p:nvSpPr>
        <p:spPr>
          <a:xfrm>
            <a:off x="0" y="0"/>
            <a:ext cx="634320" cy="6857280"/>
          </a:xfrm>
          <a:prstGeom prst="rect">
            <a:avLst/>
          </a:prstGeom>
          <a:solidFill>
            <a:srgbClr val="ddeeff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480" cy="245520"/>
          </a:xfrm>
          <a:prstGeom prst="rect">
            <a:avLst/>
          </a:prstGeom>
          <a:ln w="0">
            <a:noFill/>
          </a:ln>
        </p:spPr>
      </p:pic>
      <p:sp>
        <p:nvSpPr>
          <p:cNvPr id="5" name="TextBox 5">
            <a:hlinkClick r:id="rId4"/>
          </p:cNvPr>
          <p:cNvSpPr/>
          <p:nvPr/>
        </p:nvSpPr>
        <p:spPr>
          <a:xfrm>
            <a:off x="4181760" y="6948360"/>
            <a:ext cx="2689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 u="sng">
                <a:solidFill>
                  <a:srgbClr val="0563c1"/>
                </a:solidFill>
                <a:uFillTx/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480" cy="245520"/>
          </a:xfrm>
          <a:prstGeom prst="rect">
            <a:avLst/>
          </a:prstGeom>
          <a:ln w="0">
            <a:noFill/>
          </a:ln>
        </p:spPr>
      </p:pic>
      <p:sp>
        <p:nvSpPr>
          <p:cNvPr id="45" name="TextBox 8">
            <a:hlinkClick r:id="rId4"/>
          </p:cNvPr>
          <p:cNvSpPr/>
          <p:nvPr/>
        </p:nvSpPr>
        <p:spPr>
          <a:xfrm>
            <a:off x="4181760" y="6948360"/>
            <a:ext cx="2689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 u="sng">
                <a:solidFill>
                  <a:srgbClr val="0563c1"/>
                </a:solidFill>
                <a:uFillTx/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46" name="직사각형 14"/>
          <p:cNvSpPr/>
          <p:nvPr/>
        </p:nvSpPr>
        <p:spPr>
          <a:xfrm>
            <a:off x="0" y="0"/>
            <a:ext cx="4473360" cy="387504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타원 15"/>
          <p:cNvSpPr/>
          <p:nvPr/>
        </p:nvSpPr>
        <p:spPr>
          <a:xfrm>
            <a:off x="0" y="1609200"/>
            <a:ext cx="4473360" cy="447336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서식을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편집하려면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480" cy="245520"/>
          </a:xfrm>
          <a:prstGeom prst="rect">
            <a:avLst/>
          </a:prstGeom>
          <a:ln w="0">
            <a:noFill/>
          </a:ln>
        </p:spPr>
      </p:pic>
      <p:sp>
        <p:nvSpPr>
          <p:cNvPr id="87" name="TextBox 8">
            <a:hlinkClick r:id="rId4"/>
          </p:cNvPr>
          <p:cNvSpPr/>
          <p:nvPr/>
        </p:nvSpPr>
        <p:spPr>
          <a:xfrm>
            <a:off x="4181760" y="6948360"/>
            <a:ext cx="2689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 u="sng">
                <a:solidFill>
                  <a:srgbClr val="0563c1"/>
                </a:solidFill>
                <a:uFillTx/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88" name="자유형: 도형 14"/>
          <p:cNvSpPr/>
          <p:nvPr/>
        </p:nvSpPr>
        <p:spPr>
          <a:xfrm flipH="1" rot="18900000">
            <a:off x="-820800" y="3079440"/>
            <a:ext cx="4655520" cy="3983040"/>
          </a:xfrm>
          <a:custGeom>
            <a:avLst/>
            <a:gdLst/>
            <a:ahLst/>
            <a:rect l="l" t="t" r="r" b="b"/>
            <a:pathLst>
              <a:path w="4655703" h="3983857">
                <a:moveTo>
                  <a:pt x="0" y="0"/>
                </a:moveTo>
                <a:lnTo>
                  <a:pt x="2466017" y="0"/>
                </a:lnTo>
                <a:lnTo>
                  <a:pt x="4655703" y="2189685"/>
                </a:lnTo>
                <a:lnTo>
                  <a:pt x="2861531" y="3983857"/>
                </a:lnTo>
                <a:lnTo>
                  <a:pt x="0" y="3983857"/>
                </a:lnTo>
                <a:close/>
              </a:path>
            </a:pathLst>
          </a:cu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타원 15"/>
          <p:cNvSpPr/>
          <p:nvPr/>
        </p:nvSpPr>
        <p:spPr>
          <a:xfrm flipH="1">
            <a:off x="1154880" y="1434240"/>
            <a:ext cx="3987000" cy="3987000"/>
          </a:xfrm>
          <a:prstGeom prst="ellipse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타원 16"/>
          <p:cNvSpPr/>
          <p:nvPr/>
        </p:nvSpPr>
        <p:spPr>
          <a:xfrm flipH="1">
            <a:off x="1527480" y="1806480"/>
            <a:ext cx="3242160" cy="3242160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>
            <a:outerShdw algn="ctr" blurRad="152280" rotWithShape="0" sx="101000" sy="101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직사각형 17"/>
          <p:cNvSpPr/>
          <p:nvPr/>
        </p:nvSpPr>
        <p:spPr>
          <a:xfrm flipH="1">
            <a:off x="11556360" y="0"/>
            <a:ext cx="634320" cy="6857280"/>
          </a:xfrm>
          <a:prstGeom prst="rect">
            <a:avLst/>
          </a:prstGeom>
          <a:solidFill>
            <a:srgbClr val="ddeeff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목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텍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트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식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편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집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려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클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릭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하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십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raphic 3" descr="">
            <a:hlinkClick r:id="rId2"/>
          </p:cNvPr>
          <p:cNvPicPr/>
          <p:nvPr/>
        </p:nvPicPr>
        <p:blipFill>
          <a:blip r:embed="rId3"/>
          <a:srcRect l="29910" t="0" r="0" b="0"/>
          <a:stretch/>
        </p:blipFill>
        <p:spPr>
          <a:xfrm>
            <a:off x="5771160" y="6912000"/>
            <a:ext cx="2238480" cy="245520"/>
          </a:xfrm>
          <a:prstGeom prst="rect">
            <a:avLst/>
          </a:prstGeom>
          <a:ln w="0">
            <a:noFill/>
          </a:ln>
        </p:spPr>
      </p:pic>
      <p:sp>
        <p:nvSpPr>
          <p:cNvPr id="131" name="TextBox 14">
            <a:hlinkClick r:id="rId4"/>
          </p:cNvPr>
          <p:cNvSpPr/>
          <p:nvPr/>
        </p:nvSpPr>
        <p:spPr>
          <a:xfrm>
            <a:off x="4181760" y="6948360"/>
            <a:ext cx="2689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 u="sng">
                <a:solidFill>
                  <a:srgbClr val="0563c1"/>
                </a:solidFill>
                <a:uFillTx/>
                <a:latin typeface="Arial"/>
                <a:ea typeface="Arial Unicode MS"/>
                <a:hlinkClick r:id="rId5"/>
              </a:rPr>
              <a:t>Presentation template by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132" name="직사각형 13"/>
          <p:cNvSpPr/>
          <p:nvPr/>
        </p:nvSpPr>
        <p:spPr>
          <a:xfrm>
            <a:off x="0" y="0"/>
            <a:ext cx="12191400" cy="1002600"/>
          </a:xfrm>
          <a:prstGeom prst="rect">
            <a:avLst/>
          </a:prstGeom>
          <a:solidFill>
            <a:srgbClr val="0058f8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1"/>
          <p:cNvSpPr/>
          <p:nvPr/>
        </p:nvSpPr>
        <p:spPr>
          <a:xfrm>
            <a:off x="1600200" y="622800"/>
            <a:ext cx="917964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Pose Estimation</a:t>
            </a:r>
            <a:r>
              <a:rPr b="1" lang="ko-KR" sz="4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과 </a:t>
            </a:r>
            <a:r>
              <a:rPr b="1" lang="en-US" sz="4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Person Tracking</a:t>
            </a:r>
            <a:r>
              <a:rPr b="1" lang="ko-KR" sz="4000" spc="-1" strike="noStrike">
                <a:solidFill>
                  <a:srgbClr val="000000"/>
                </a:solidFill>
                <a:latin typeface="Poppins Light"/>
                <a:ea typeface="Arial Unicode MS"/>
              </a:rPr>
              <a:t>을 활용한 자세 확인 프로젝트</a:t>
            </a:r>
            <a:endParaRPr b="0" lang="en-US" sz="4000" spc="-1" strike="noStrike">
              <a:latin typeface="Noto Sans CJK KR"/>
            </a:endParaRPr>
          </a:p>
        </p:txBody>
      </p:sp>
      <p:sp>
        <p:nvSpPr>
          <p:cNvPr id="178" name="사각형: 둥근 모서리 12"/>
          <p:cNvSpPr/>
          <p:nvPr/>
        </p:nvSpPr>
        <p:spPr>
          <a:xfrm>
            <a:off x="1600200" y="3922200"/>
            <a:ext cx="3504600" cy="62388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MEMBER </a:t>
            </a:r>
            <a:r>
              <a:rPr b="0" lang="zh-CN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김우석 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79" name="TextBox 26"/>
          <p:cNvSpPr/>
          <p:nvPr/>
        </p:nvSpPr>
        <p:spPr>
          <a:xfrm>
            <a:off x="1728360" y="2535840"/>
            <a:ext cx="2946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CP &amp; MV 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팀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180" name="사각형: 둥근 모서리 1"/>
          <p:cNvSpPr/>
          <p:nvPr/>
        </p:nvSpPr>
        <p:spPr>
          <a:xfrm>
            <a:off x="1600200" y="4653720"/>
            <a:ext cx="3504600" cy="62388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MANAGER </a:t>
            </a:r>
            <a:r>
              <a:rPr b="0" lang="zh-CN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엄재식 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1" name="사각형: 둥근 모서리 2"/>
          <p:cNvSpPr/>
          <p:nvPr/>
        </p:nvSpPr>
        <p:spPr>
          <a:xfrm>
            <a:off x="1600200" y="5398560"/>
            <a:ext cx="3504600" cy="62388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MEMBER </a:t>
            </a:r>
            <a:r>
              <a:rPr b="0" lang="zh-CN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허환욱 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82" name="사각형: 둥근 모서리 12"/>
          <p:cNvSpPr/>
          <p:nvPr/>
        </p:nvSpPr>
        <p:spPr>
          <a:xfrm>
            <a:off x="1576080" y="3192480"/>
            <a:ext cx="3504600" cy="62388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LEADER </a:t>
            </a:r>
            <a:r>
              <a:rPr b="0" lang="ko-KR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신현택</a:t>
            </a:r>
            <a:r>
              <a:rPr b="0" lang="en-US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 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"/>
          <p:cNvSpPr/>
          <p:nvPr/>
        </p:nvSpPr>
        <p:spPr>
          <a:xfrm>
            <a:off x="635040" y="246240"/>
            <a:ext cx="8878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High Level Design</a:t>
            </a:r>
            <a:endParaRPr b="0" lang="en-US" sz="4000" spc="-1" strike="noStrike">
              <a:latin typeface="Noto Sans CJK KR"/>
            </a:endParaRPr>
          </a:p>
        </p:txBody>
      </p:sp>
      <p:pic>
        <p:nvPicPr>
          <p:cNvPr id="220" name="그림 1" descr=""/>
          <p:cNvPicPr/>
          <p:nvPr/>
        </p:nvPicPr>
        <p:blipFill>
          <a:blip r:embed="rId1"/>
          <a:stretch/>
        </p:blipFill>
        <p:spPr>
          <a:xfrm>
            <a:off x="1004760" y="1066320"/>
            <a:ext cx="3608640" cy="57222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21" name=""/>
          <p:cNvSpPr txBox="1"/>
          <p:nvPr/>
        </p:nvSpPr>
        <p:spPr>
          <a:xfrm>
            <a:off x="5238000" y="5554440"/>
            <a:ext cx="232560" cy="42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CJK KR"/>
              </a:rPr>
              <a:t> </a:t>
            </a:r>
            <a:endParaRPr b="0" lang="en-US" sz="1800" spc="-1" strike="noStrike">
              <a:latin typeface="Noto Sans CJK KR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8100000" y="900000"/>
            <a:ext cx="3060000" cy="5898240"/>
          </a:xfrm>
          <a:prstGeom prst="rect">
            <a:avLst/>
          </a:prstGeom>
          <a:ln w="18000">
            <a:solidFill>
              <a:srgbClr val="000000"/>
            </a:solidFill>
            <a:miter/>
          </a:ln>
        </p:spPr>
      </p:pic>
      <p:sp>
        <p:nvSpPr>
          <p:cNvPr id="223" name=""/>
          <p:cNvSpPr/>
          <p:nvPr/>
        </p:nvSpPr>
        <p:spPr>
          <a:xfrm>
            <a:off x="5580000" y="3420000"/>
            <a:ext cx="144000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 txBox="1"/>
          <p:nvPr/>
        </p:nvSpPr>
        <p:spPr>
          <a:xfrm>
            <a:off x="5364000" y="2556000"/>
            <a:ext cx="1800000" cy="75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CJK KR"/>
              </a:rPr>
              <a:t>High Level Design </a:t>
            </a:r>
            <a:r>
              <a:rPr b="0" lang="ko-KR" sz="1800" spc="-1" strike="noStrike">
                <a:latin typeface="Noto Sans CJK KR"/>
              </a:rPr>
              <a:t>변경 후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1"/>
          <p:cNvSpPr/>
          <p:nvPr/>
        </p:nvSpPr>
        <p:spPr>
          <a:xfrm>
            <a:off x="635040" y="246240"/>
            <a:ext cx="8878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개발 과정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– 음성 인식</a:t>
            </a:r>
            <a:endParaRPr b="0" lang="en-US" sz="4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1"/>
          <p:cNvSpPr/>
          <p:nvPr/>
        </p:nvSpPr>
        <p:spPr>
          <a:xfrm>
            <a:off x="635040" y="246240"/>
            <a:ext cx="8878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개발 과정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– 음성 인식</a:t>
            </a:r>
            <a:endParaRPr b="0" lang="en-US" sz="4000" spc="-1" strike="noStrike">
              <a:latin typeface="Noto Sans CJK KR"/>
            </a:endParaRPr>
          </a:p>
        </p:txBody>
      </p:sp>
      <p:pic>
        <p:nvPicPr>
          <p:cNvPr id="227" name="그림 1" descr=""/>
          <p:cNvPicPr/>
          <p:nvPr/>
        </p:nvPicPr>
        <p:blipFill>
          <a:blip r:embed="rId1"/>
          <a:stretch/>
        </p:blipFill>
        <p:spPr>
          <a:xfrm>
            <a:off x="635040" y="4665240"/>
            <a:ext cx="10776960" cy="803520"/>
          </a:xfrm>
          <a:prstGeom prst="rect">
            <a:avLst/>
          </a:prstGeom>
          <a:ln w="0">
            <a:noFill/>
          </a:ln>
        </p:spPr>
      </p:pic>
      <p:sp>
        <p:nvSpPr>
          <p:cNvPr id="228" name="직사각형 2"/>
          <p:cNvSpPr/>
          <p:nvPr/>
        </p:nvSpPr>
        <p:spPr>
          <a:xfrm>
            <a:off x="635040" y="5184360"/>
            <a:ext cx="572400" cy="28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3"/>
          <p:cNvSpPr/>
          <p:nvPr/>
        </p:nvSpPr>
        <p:spPr>
          <a:xfrm>
            <a:off x="4313160" y="2156760"/>
            <a:ext cx="3105000" cy="100044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야구”라 말함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30" name="아래쪽 화살표 4"/>
          <p:cNvSpPr/>
          <p:nvPr/>
        </p:nvSpPr>
        <p:spPr>
          <a:xfrm>
            <a:off x="5676120" y="3479760"/>
            <a:ext cx="379080" cy="862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21"/>
          <p:cNvSpPr/>
          <p:nvPr/>
        </p:nvSpPr>
        <p:spPr>
          <a:xfrm>
            <a:off x="635040" y="246240"/>
            <a:ext cx="9198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개발 과정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–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Pose Estimation &amp; </a:t>
            </a: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점수화</a:t>
            </a:r>
            <a:endParaRPr b="0" lang="en-US" sz="4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1"/>
          <p:cNvSpPr/>
          <p:nvPr/>
        </p:nvSpPr>
        <p:spPr>
          <a:xfrm>
            <a:off x="635040" y="246240"/>
            <a:ext cx="9198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개발 과정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–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Pose Estimation &amp; </a:t>
            </a: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점수화</a:t>
            </a:r>
            <a:endParaRPr b="0" lang="en-US" sz="4000" spc="-1" strike="noStrike">
              <a:latin typeface="Noto Sans CJK KR"/>
            </a:endParaRPr>
          </a:p>
        </p:txBody>
      </p:sp>
      <p:pic>
        <p:nvPicPr>
          <p:cNvPr id="233" name="그림 1" descr=""/>
          <p:cNvPicPr/>
          <p:nvPr/>
        </p:nvPicPr>
        <p:blipFill>
          <a:blip r:embed="rId1"/>
          <a:stretch/>
        </p:blipFill>
        <p:spPr>
          <a:xfrm>
            <a:off x="746640" y="1139760"/>
            <a:ext cx="4608720" cy="5373000"/>
          </a:xfrm>
          <a:prstGeom prst="rect">
            <a:avLst/>
          </a:prstGeom>
          <a:ln w="0">
            <a:noFill/>
          </a:ln>
        </p:spPr>
      </p:pic>
      <p:sp>
        <p:nvSpPr>
          <p:cNvPr id="234" name="직사각형 3"/>
          <p:cNvSpPr/>
          <p:nvPr/>
        </p:nvSpPr>
        <p:spPr>
          <a:xfrm>
            <a:off x="7901640" y="1932480"/>
            <a:ext cx="3105000" cy="100044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따라할 타겟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35" name="직사각형 4"/>
          <p:cNvSpPr/>
          <p:nvPr/>
        </p:nvSpPr>
        <p:spPr>
          <a:xfrm>
            <a:off x="7901640" y="4675680"/>
            <a:ext cx="3105000" cy="100044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카메라를 통한 인풋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36" name="아래쪽 화살표 5"/>
          <p:cNvSpPr/>
          <p:nvPr/>
        </p:nvSpPr>
        <p:spPr>
          <a:xfrm rot="5400000">
            <a:off x="6361560" y="1809360"/>
            <a:ext cx="534600" cy="1246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아래쪽 화살표 6"/>
          <p:cNvSpPr/>
          <p:nvPr/>
        </p:nvSpPr>
        <p:spPr>
          <a:xfrm rot="5400000">
            <a:off x="6361560" y="4552560"/>
            <a:ext cx="534600" cy="1246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1"/>
          <p:cNvSpPr/>
          <p:nvPr/>
        </p:nvSpPr>
        <p:spPr>
          <a:xfrm>
            <a:off x="635040" y="246240"/>
            <a:ext cx="9198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개발 과정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–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UI</a:t>
            </a:r>
            <a:endParaRPr b="0" lang="en-US" sz="4000" spc="-1" strike="noStrike">
              <a:latin typeface="Noto Sans CJK KR"/>
            </a:endParaRPr>
          </a:p>
        </p:txBody>
      </p:sp>
      <p:pic>
        <p:nvPicPr>
          <p:cNvPr id="239" name="그림 1" descr=""/>
          <p:cNvPicPr/>
          <p:nvPr/>
        </p:nvPicPr>
        <p:blipFill>
          <a:blip r:embed="rId1"/>
          <a:stretch/>
        </p:blipFill>
        <p:spPr>
          <a:xfrm>
            <a:off x="2814120" y="1375560"/>
            <a:ext cx="4840560" cy="481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21"/>
          <p:cNvSpPr/>
          <p:nvPr/>
        </p:nvSpPr>
        <p:spPr>
          <a:xfrm>
            <a:off x="635040" y="246240"/>
            <a:ext cx="10648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개발 과정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–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Person Tracking </a:t>
            </a: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개선 모델 개발</a:t>
            </a:r>
            <a:endParaRPr b="0" lang="en-US" sz="4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1"/>
          <p:cNvSpPr/>
          <p:nvPr/>
        </p:nvSpPr>
        <p:spPr>
          <a:xfrm>
            <a:off x="635040" y="246240"/>
            <a:ext cx="9198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개발 과정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– 문제점 및 개선 후</a:t>
            </a:r>
            <a:endParaRPr b="0" lang="en-US" sz="4000" spc="-1" strike="noStrike">
              <a:latin typeface="Noto Sans CJK KR"/>
            </a:endParaRPr>
          </a:p>
        </p:txBody>
      </p:sp>
      <p:sp>
        <p:nvSpPr>
          <p:cNvPr id="242" name=""/>
          <p:cNvSpPr/>
          <p:nvPr/>
        </p:nvSpPr>
        <p:spPr>
          <a:xfrm>
            <a:off x="1440000" y="1980000"/>
            <a:ext cx="3240000" cy="414000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Box 1"/>
          <p:cNvSpPr/>
          <p:nvPr/>
        </p:nvSpPr>
        <p:spPr>
          <a:xfrm>
            <a:off x="1440000" y="2516040"/>
            <a:ext cx="3691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Person tracking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이 완벽 하지 않음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44" name=""/>
          <p:cNvSpPr/>
          <p:nvPr/>
        </p:nvSpPr>
        <p:spPr>
          <a:xfrm>
            <a:off x="5580000" y="3420000"/>
            <a:ext cx="162000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"/>
          <p:cNvSpPr/>
          <p:nvPr/>
        </p:nvSpPr>
        <p:spPr>
          <a:xfrm>
            <a:off x="7920000" y="1980000"/>
            <a:ext cx="3240000" cy="414000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2160000" y="1620000"/>
            <a:ext cx="1800000" cy="72000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ko-KR" sz="1800" spc="-1" strike="noStrike">
                <a:latin typeface="Noto Sans CJK KR"/>
              </a:rPr>
              <a:t>문제점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47" name=""/>
          <p:cNvSpPr/>
          <p:nvPr/>
        </p:nvSpPr>
        <p:spPr>
          <a:xfrm>
            <a:off x="8640000" y="1620000"/>
            <a:ext cx="1800000" cy="720000"/>
          </a:xfrm>
          <a:prstGeom prst="rect">
            <a:avLst/>
          </a:prstGeom>
          <a:solidFill>
            <a:srgbClr val="5983b0"/>
          </a:solidFill>
          <a:ln w="0">
            <a:solidFill>
              <a:srgbClr val="5983b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ko-KR" sz="1800" spc="-1" strike="noStrike">
                <a:latin typeface="Noto Sans CJK KR"/>
              </a:rPr>
              <a:t>개선 후</a:t>
            </a:r>
            <a:endParaRPr b="0" lang="en-US" sz="1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직사각형 3"/>
          <p:cNvSpPr/>
          <p:nvPr/>
        </p:nvSpPr>
        <p:spPr>
          <a:xfrm>
            <a:off x="6282360" y="2652480"/>
            <a:ext cx="5010840" cy="15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Poppins Black"/>
                <a:ea typeface="DejaVu Sans"/>
              </a:rPr>
              <a:t>Section 4.</a:t>
            </a:r>
            <a:endParaRPr b="0" lang="en-US" sz="48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Arial"/>
                <a:ea typeface="DejaVu Sans"/>
              </a:rPr>
              <a:t>프로젝트 시연</a:t>
            </a:r>
            <a:endParaRPr b="0" lang="en-US" sz="4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1"/>
          <p:cNvSpPr/>
          <p:nvPr/>
        </p:nvSpPr>
        <p:spPr>
          <a:xfrm>
            <a:off x="635040" y="246240"/>
            <a:ext cx="9198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프로젝트 시연</a:t>
            </a:r>
            <a:endParaRPr b="0" lang="en-US" sz="4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3"/>
          <p:cNvSpPr/>
          <p:nvPr/>
        </p:nvSpPr>
        <p:spPr>
          <a:xfrm>
            <a:off x="655560" y="2329920"/>
            <a:ext cx="32540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Section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84" name="직사각형 6"/>
          <p:cNvSpPr/>
          <p:nvPr/>
        </p:nvSpPr>
        <p:spPr>
          <a:xfrm>
            <a:off x="5424840" y="1861920"/>
            <a:ext cx="3138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Poppins Black"/>
                <a:ea typeface="DejaVu Sans"/>
              </a:rPr>
              <a:t>개요 및 개발 목표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185" name="직사각형 7"/>
          <p:cNvSpPr/>
          <p:nvPr/>
        </p:nvSpPr>
        <p:spPr>
          <a:xfrm>
            <a:off x="5411880" y="1367280"/>
            <a:ext cx="3138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01.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186" name="직사각형 9"/>
          <p:cNvSpPr/>
          <p:nvPr/>
        </p:nvSpPr>
        <p:spPr>
          <a:xfrm>
            <a:off x="8675280" y="1861920"/>
            <a:ext cx="3138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R&amp;R </a:t>
            </a:r>
            <a:r>
              <a:rPr b="1" lang="ko-KR" sz="2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및 스케쥴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187" name="직사각형 10"/>
          <p:cNvSpPr/>
          <p:nvPr/>
        </p:nvSpPr>
        <p:spPr>
          <a:xfrm>
            <a:off x="8662680" y="1367280"/>
            <a:ext cx="3138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02.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188" name="직사각형 12"/>
          <p:cNvSpPr/>
          <p:nvPr/>
        </p:nvSpPr>
        <p:spPr>
          <a:xfrm>
            <a:off x="5424840" y="3183480"/>
            <a:ext cx="3138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개발 과정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189" name="직사각형 13"/>
          <p:cNvSpPr/>
          <p:nvPr/>
        </p:nvSpPr>
        <p:spPr>
          <a:xfrm>
            <a:off x="5411880" y="2688840"/>
            <a:ext cx="3138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03.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190" name="직사각형 15"/>
          <p:cNvSpPr/>
          <p:nvPr/>
        </p:nvSpPr>
        <p:spPr>
          <a:xfrm>
            <a:off x="8675280" y="3183480"/>
            <a:ext cx="3138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Arial"/>
                <a:ea typeface="DejaVu Sans"/>
              </a:rPr>
              <a:t>프로젝트 시연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191" name="직사각형 16"/>
          <p:cNvSpPr/>
          <p:nvPr/>
        </p:nvSpPr>
        <p:spPr>
          <a:xfrm>
            <a:off x="8662680" y="2688840"/>
            <a:ext cx="3138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04.</a:t>
            </a:r>
            <a:endParaRPr b="0" lang="en-US" sz="3600" spc="-1" strike="noStrike">
              <a:latin typeface="Noto Sans CJK KR"/>
            </a:endParaRPr>
          </a:p>
        </p:txBody>
      </p:sp>
      <p:sp>
        <p:nvSpPr>
          <p:cNvPr id="192" name="직사각형 12"/>
          <p:cNvSpPr/>
          <p:nvPr/>
        </p:nvSpPr>
        <p:spPr>
          <a:xfrm>
            <a:off x="5424840" y="4505040"/>
            <a:ext cx="3138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28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고찰 및 개선점</a:t>
            </a:r>
            <a:endParaRPr b="0" lang="en-US" sz="2800" spc="-1" strike="noStrike">
              <a:latin typeface="Noto Sans CJK KR"/>
            </a:endParaRPr>
          </a:p>
        </p:txBody>
      </p:sp>
      <p:sp>
        <p:nvSpPr>
          <p:cNvPr id="193" name="직사각형 13"/>
          <p:cNvSpPr/>
          <p:nvPr/>
        </p:nvSpPr>
        <p:spPr>
          <a:xfrm>
            <a:off x="5411880" y="4010400"/>
            <a:ext cx="3138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05.</a:t>
            </a:r>
            <a:endParaRPr b="0" lang="en-US" sz="36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직사각형 3"/>
          <p:cNvSpPr/>
          <p:nvPr/>
        </p:nvSpPr>
        <p:spPr>
          <a:xfrm>
            <a:off x="6282360" y="2652480"/>
            <a:ext cx="5010840" cy="15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Poppins Black"/>
                <a:ea typeface="DejaVu Sans"/>
              </a:rPr>
              <a:t>Section 5.</a:t>
            </a:r>
            <a:endParaRPr b="0" lang="en-US" sz="48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Arial"/>
                <a:ea typeface="DejaVu Sans"/>
              </a:rPr>
              <a:t>고찰 및 개선점 </a:t>
            </a:r>
            <a:endParaRPr b="0" lang="en-US" sz="4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Box 21"/>
          <p:cNvSpPr/>
          <p:nvPr/>
        </p:nvSpPr>
        <p:spPr>
          <a:xfrm>
            <a:off x="635040" y="246240"/>
            <a:ext cx="9198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Arial"/>
                <a:ea typeface="DejaVu Sans"/>
              </a:rPr>
              <a:t>고찰 및 개선점</a:t>
            </a:r>
            <a:endParaRPr b="0" lang="en-US" sz="4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5"/>
          <p:cNvSpPr/>
          <p:nvPr/>
        </p:nvSpPr>
        <p:spPr>
          <a:xfrm>
            <a:off x="5840640" y="2418120"/>
            <a:ext cx="469836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000000"/>
                </a:solidFill>
                <a:latin typeface="Poppins Black"/>
                <a:ea typeface="Arial Unicode MS"/>
              </a:rPr>
              <a:t>Thanks !</a:t>
            </a:r>
            <a:endParaRPr b="0" lang="en-US" sz="8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사각형 3"/>
          <p:cNvSpPr/>
          <p:nvPr/>
        </p:nvSpPr>
        <p:spPr>
          <a:xfrm>
            <a:off x="6282360" y="2652480"/>
            <a:ext cx="5010840" cy="15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Poppins Black"/>
                <a:ea typeface="DejaVu Sans"/>
              </a:rPr>
              <a:t>Section 1.</a:t>
            </a:r>
            <a:endParaRPr b="0" lang="en-US" sz="48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Arial"/>
                <a:ea typeface="DejaVu Sans"/>
              </a:rPr>
              <a:t>개요 및 개발 목표 </a:t>
            </a:r>
            <a:endParaRPr b="0" lang="en-US" sz="4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21"/>
          <p:cNvSpPr/>
          <p:nvPr/>
        </p:nvSpPr>
        <p:spPr>
          <a:xfrm>
            <a:off x="635040" y="246240"/>
            <a:ext cx="8878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Poppins Black"/>
                <a:ea typeface="Arial Unicode MS"/>
              </a:rPr>
              <a:t>개요</a:t>
            </a:r>
            <a:endParaRPr b="0" lang="en-US" sz="4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21"/>
          <p:cNvSpPr/>
          <p:nvPr/>
        </p:nvSpPr>
        <p:spPr>
          <a:xfrm>
            <a:off x="635040" y="246240"/>
            <a:ext cx="8878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Poppins Black"/>
                <a:ea typeface="DejaVu Sans"/>
              </a:rPr>
              <a:t>개발 목표</a:t>
            </a:r>
            <a:endParaRPr b="0" lang="en-US" sz="4000" spc="-1" strike="noStrike">
              <a:latin typeface="Noto Sans CJK KR"/>
            </a:endParaRPr>
          </a:p>
        </p:txBody>
      </p:sp>
      <p:sp>
        <p:nvSpPr>
          <p:cNvPr id="197" name="사각형: 둥근 모서리 7"/>
          <p:cNvSpPr/>
          <p:nvPr/>
        </p:nvSpPr>
        <p:spPr>
          <a:xfrm>
            <a:off x="1471680" y="4512960"/>
            <a:ext cx="3504240" cy="62352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Person tracking</a:t>
            </a:r>
            <a:endParaRPr b="0" lang="en-US" sz="2000" spc="-1" strike="noStrike">
              <a:latin typeface="Noto Sans CJK KR"/>
            </a:endParaRPr>
          </a:p>
        </p:txBody>
      </p:sp>
      <p:pic>
        <p:nvPicPr>
          <p:cNvPr id="198" name="그림 3" descr=""/>
          <p:cNvPicPr/>
          <p:nvPr/>
        </p:nvPicPr>
        <p:blipFill>
          <a:blip r:embed="rId1"/>
          <a:stretch/>
        </p:blipFill>
        <p:spPr>
          <a:xfrm>
            <a:off x="979200" y="1309320"/>
            <a:ext cx="4489560" cy="3020760"/>
          </a:xfrm>
          <a:prstGeom prst="rect">
            <a:avLst/>
          </a:prstGeom>
          <a:ln w="0">
            <a:noFill/>
          </a:ln>
        </p:spPr>
      </p:pic>
      <p:pic>
        <p:nvPicPr>
          <p:cNvPr id="199" name="그림 4" descr=""/>
          <p:cNvPicPr/>
          <p:nvPr/>
        </p:nvPicPr>
        <p:blipFill>
          <a:blip r:embed="rId2"/>
          <a:stretch/>
        </p:blipFill>
        <p:spPr>
          <a:xfrm>
            <a:off x="6922800" y="1309320"/>
            <a:ext cx="4342680" cy="3020760"/>
          </a:xfrm>
          <a:prstGeom prst="rect">
            <a:avLst/>
          </a:prstGeom>
          <a:ln w="0">
            <a:noFill/>
          </a:ln>
        </p:spPr>
      </p:pic>
      <p:sp>
        <p:nvSpPr>
          <p:cNvPr id="200" name="사각형: 둥근 모서리 4"/>
          <p:cNvSpPr/>
          <p:nvPr/>
        </p:nvSpPr>
        <p:spPr>
          <a:xfrm>
            <a:off x="7532640" y="4512960"/>
            <a:ext cx="3504240" cy="623520"/>
          </a:xfrm>
          <a:prstGeom prst="roundRect">
            <a:avLst>
              <a:gd name="adj" fmla="val 50000"/>
            </a:avLst>
          </a:prstGeom>
          <a:solidFill>
            <a:srgbClr val="0058f8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oppins Light"/>
                <a:ea typeface="Arial Unicode MS"/>
              </a:rPr>
              <a:t>Pose estimation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01" name="TextBox 6"/>
          <p:cNvSpPr/>
          <p:nvPr/>
        </p:nvSpPr>
        <p:spPr>
          <a:xfrm>
            <a:off x="979200" y="5319360"/>
            <a:ext cx="10286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Person Tracking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을 통해 사람을 추적하고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Pose Estimation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을 통해 사람들의 움직임을 분석하여 다양한 컨텐츠를 제공하는 프로그램을 개발하는 것을 목표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직사각형 3"/>
          <p:cNvSpPr/>
          <p:nvPr/>
        </p:nvSpPr>
        <p:spPr>
          <a:xfrm>
            <a:off x="6282360" y="2652480"/>
            <a:ext cx="5010840" cy="15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Poppins Black"/>
                <a:ea typeface="DejaVu Sans"/>
              </a:rPr>
              <a:t>Section 2.</a:t>
            </a:r>
            <a:endParaRPr b="0" lang="en-US" sz="48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R&amp;R </a:t>
            </a:r>
            <a:r>
              <a:rPr b="0" lang="ko-KR" sz="4800" spc="-1" strike="noStrike">
                <a:solidFill>
                  <a:srgbClr val="000000"/>
                </a:solidFill>
                <a:latin typeface="Arial"/>
                <a:ea typeface="DejaVu Sans"/>
              </a:rPr>
              <a:t>및 스케쥴</a:t>
            </a:r>
            <a:endParaRPr b="0" lang="en-US" sz="4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21"/>
          <p:cNvSpPr/>
          <p:nvPr/>
        </p:nvSpPr>
        <p:spPr>
          <a:xfrm>
            <a:off x="635040" y="246240"/>
            <a:ext cx="8878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Poppins Black"/>
                <a:ea typeface="DejaVu Sans"/>
              </a:rPr>
              <a:t>R &amp; R</a:t>
            </a:r>
            <a:endParaRPr b="0" lang="en-US" sz="4000" spc="-1" strike="noStrike">
              <a:latin typeface="Noto Sans CJK KR"/>
            </a:endParaRPr>
          </a:p>
        </p:txBody>
      </p:sp>
      <p:sp>
        <p:nvSpPr>
          <p:cNvPr id="204" name="직사각형 2"/>
          <p:cNvSpPr/>
          <p:nvPr/>
        </p:nvSpPr>
        <p:spPr>
          <a:xfrm>
            <a:off x="1394280" y="2053080"/>
            <a:ext cx="4367880" cy="1276200"/>
          </a:xfrm>
          <a:prstGeom prst="rect">
            <a:avLst/>
          </a:prstGeom>
          <a:noFill/>
          <a:ln w="57150">
            <a:solidFill>
              <a:srgbClr val="005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모서리가 둥근 직사각형 1"/>
          <p:cNvSpPr/>
          <p:nvPr/>
        </p:nvSpPr>
        <p:spPr>
          <a:xfrm>
            <a:off x="531360" y="2173680"/>
            <a:ext cx="1779840" cy="1034640"/>
          </a:xfrm>
          <a:prstGeom prst="roundRect">
            <a:avLst>
              <a:gd name="adj" fmla="val 16667"/>
            </a:avLst>
          </a:prstGeom>
          <a:solidFill>
            <a:srgbClr val="005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Arial"/>
                <a:ea typeface="DejaVu Sans"/>
              </a:rPr>
              <a:t>신현택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06" name="직사각형 4"/>
          <p:cNvSpPr/>
          <p:nvPr/>
        </p:nvSpPr>
        <p:spPr>
          <a:xfrm>
            <a:off x="1394280" y="4071600"/>
            <a:ext cx="4367880" cy="1276200"/>
          </a:xfrm>
          <a:prstGeom prst="rect">
            <a:avLst/>
          </a:prstGeom>
          <a:noFill/>
          <a:ln w="57150">
            <a:solidFill>
              <a:srgbClr val="005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모서리가 둥근 직사각형 5"/>
          <p:cNvSpPr/>
          <p:nvPr/>
        </p:nvSpPr>
        <p:spPr>
          <a:xfrm>
            <a:off x="531360" y="4192560"/>
            <a:ext cx="1779840" cy="1034640"/>
          </a:xfrm>
          <a:prstGeom prst="roundRect">
            <a:avLst>
              <a:gd name="adj" fmla="val 16667"/>
            </a:avLst>
          </a:prstGeom>
          <a:solidFill>
            <a:srgbClr val="005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Arial"/>
                <a:ea typeface="DejaVu Sans"/>
              </a:rPr>
              <a:t>김우석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08" name="직사각형 6"/>
          <p:cNvSpPr/>
          <p:nvPr/>
        </p:nvSpPr>
        <p:spPr>
          <a:xfrm>
            <a:off x="7053120" y="2053080"/>
            <a:ext cx="4367880" cy="1276200"/>
          </a:xfrm>
          <a:prstGeom prst="rect">
            <a:avLst/>
          </a:prstGeom>
          <a:noFill/>
          <a:ln w="57150">
            <a:solidFill>
              <a:srgbClr val="005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모서리가 둥근 직사각형 7"/>
          <p:cNvSpPr/>
          <p:nvPr/>
        </p:nvSpPr>
        <p:spPr>
          <a:xfrm>
            <a:off x="6190560" y="2173680"/>
            <a:ext cx="1779840" cy="1034640"/>
          </a:xfrm>
          <a:prstGeom prst="roundRect">
            <a:avLst>
              <a:gd name="adj" fmla="val 16667"/>
            </a:avLst>
          </a:prstGeom>
          <a:solidFill>
            <a:srgbClr val="005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Arial"/>
                <a:ea typeface="DejaVu Sans"/>
              </a:rPr>
              <a:t>엄재식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10" name="직사각형 8"/>
          <p:cNvSpPr/>
          <p:nvPr/>
        </p:nvSpPr>
        <p:spPr>
          <a:xfrm>
            <a:off x="7053120" y="4071600"/>
            <a:ext cx="4367880" cy="1276200"/>
          </a:xfrm>
          <a:prstGeom prst="rect">
            <a:avLst/>
          </a:prstGeom>
          <a:noFill/>
          <a:ln w="57150">
            <a:solidFill>
              <a:srgbClr val="005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모서리가 둥근 직사각형 9"/>
          <p:cNvSpPr/>
          <p:nvPr/>
        </p:nvSpPr>
        <p:spPr>
          <a:xfrm>
            <a:off x="6190560" y="4192560"/>
            <a:ext cx="1779840" cy="1034640"/>
          </a:xfrm>
          <a:prstGeom prst="roundRect">
            <a:avLst>
              <a:gd name="adj" fmla="val 16667"/>
            </a:avLst>
          </a:prstGeom>
          <a:solidFill>
            <a:srgbClr val="005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Arial"/>
                <a:ea typeface="DejaVu Sans"/>
              </a:rPr>
              <a:t>허환욱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12" name="TextBox 3"/>
          <p:cNvSpPr/>
          <p:nvPr/>
        </p:nvSpPr>
        <p:spPr>
          <a:xfrm>
            <a:off x="2381040" y="2225520"/>
            <a:ext cx="31071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프로젝트 리더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프로그램 통합 작업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8039880" y="2225520"/>
            <a:ext cx="31071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프로젝트 매니저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음성 인식 기능 개발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14" name="TextBox 12"/>
          <p:cNvSpPr/>
          <p:nvPr/>
        </p:nvSpPr>
        <p:spPr>
          <a:xfrm>
            <a:off x="8039880" y="4244040"/>
            <a:ext cx="3381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프로젝트 팀원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Pose Estimation 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  <a:ea typeface="DejaVu Sans"/>
              </a:rPr>
              <a:t>기능 개발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215" name="TextBox 13"/>
          <p:cNvSpPr/>
          <p:nvPr/>
        </p:nvSpPr>
        <p:spPr>
          <a:xfrm>
            <a:off x="2381040" y="4248360"/>
            <a:ext cx="31071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프로젝트 팀원</a:t>
            </a: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  <a:ea typeface="DejaVu Sans"/>
              </a:rPr>
              <a:t>통신 프로토콜 개발</a:t>
            </a:r>
            <a:endParaRPr b="0" lang="en-US" sz="2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"/>
          <p:cNvSpPr/>
          <p:nvPr/>
        </p:nvSpPr>
        <p:spPr>
          <a:xfrm>
            <a:off x="635040" y="246240"/>
            <a:ext cx="8878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4000" spc="-1" strike="noStrike">
                <a:solidFill>
                  <a:srgbClr val="ffffff"/>
                </a:solidFill>
                <a:latin typeface="Poppins Black"/>
                <a:ea typeface="DejaVu Sans"/>
              </a:rPr>
              <a:t>스케쥴</a:t>
            </a:r>
            <a:endParaRPr b="0" lang="en-US" sz="4000" spc="-1" strike="noStrike">
              <a:latin typeface="Noto Sans CJK KR"/>
            </a:endParaRPr>
          </a:p>
        </p:txBody>
      </p:sp>
      <p:graphicFrame>
        <p:nvGraphicFramePr>
          <p:cNvPr id="217" name="표 10"/>
          <p:cNvGraphicFramePr/>
          <p:nvPr/>
        </p:nvGraphicFramePr>
        <p:xfrm>
          <a:off x="293400" y="1794240"/>
          <a:ext cx="11576160" cy="4812120"/>
        </p:xfrm>
        <a:graphic>
          <a:graphicData uri="http://schemas.openxmlformats.org/drawingml/2006/table">
            <a:tbl>
              <a:tblPr/>
              <a:tblGrid>
                <a:gridCol w="2937600"/>
                <a:gridCol w="719640"/>
                <a:gridCol w="719640"/>
                <a:gridCol w="719640"/>
                <a:gridCol w="719640"/>
                <a:gridCol w="719640"/>
                <a:gridCol w="719640"/>
                <a:gridCol w="719640"/>
                <a:gridCol w="719640"/>
                <a:gridCol w="719640"/>
                <a:gridCol w="719640"/>
                <a:gridCol w="719640"/>
                <a:gridCol w="722520"/>
              </a:tblGrid>
              <a:tr h="551880"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4/5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4/8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4/9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4/10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4/11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4/12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4/15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4/16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4/17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4/18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4/19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4/22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Person Tracking </a:t>
                      </a: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분석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25ca8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25ca8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25ca8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Pose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Estimation </a:t>
                      </a: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분석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a3ec0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a3ec0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a3ec0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결합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f3dc7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f3dc7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f3dc7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f3dc7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Pose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Angle </a:t>
                      </a: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계산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73ec0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73ec0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입력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, </a:t>
                      </a: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출력 영상 결합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349c1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음성 인식 기능 제작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96db9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96db9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96db9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기능 결합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4baad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4baad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UI </a:t>
                      </a: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제작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58f8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5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버그 수정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a8dc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a8dc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a8dc6"/>
                    </a:solidFill>
                  </a:tcPr>
                </a:tc>
              </a:tr>
              <a:tr h="427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ko-K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발표 자료 제작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8b4b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8b4b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8b4b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직사각형 3"/>
          <p:cNvSpPr/>
          <p:nvPr/>
        </p:nvSpPr>
        <p:spPr>
          <a:xfrm>
            <a:off x="6282360" y="2652480"/>
            <a:ext cx="5010840" cy="15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0000"/>
                </a:solidFill>
                <a:latin typeface="Poppins Black"/>
                <a:ea typeface="DejaVu Sans"/>
              </a:rPr>
              <a:t>Section 3.</a:t>
            </a:r>
            <a:endParaRPr b="0" lang="en-US" sz="48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4800" spc="-1" strike="noStrike">
                <a:solidFill>
                  <a:srgbClr val="000000"/>
                </a:solidFill>
                <a:latin typeface="Arial"/>
                <a:ea typeface="DejaVu Sans"/>
              </a:rPr>
              <a:t>개발 과정</a:t>
            </a:r>
            <a:endParaRPr b="0" lang="en-US" sz="48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Application>LibreOffice/7.3.7.2$Linux_X86_64 LibreOffice_project/30$Build-2</Application>
  <AppVersion>15.0000</AppVersion>
  <Words>260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2019-04-06T05:20:47Z</dcterms:created>
  <dc:creator>5</dc:creator>
  <dc:description/>
  <dc:language>en-US</dc:language>
  <cp:lastModifiedBy/>
  <dcterms:modified xsi:type="dcterms:W3CDTF">2024-04-18T20:14:58Z</dcterms:modified>
  <cp:revision>344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와이드스크린</vt:lpwstr>
  </property>
  <property fmtid="{D5CDD505-2E9C-101B-9397-08002B2CF9AE}" pid="4" name="Slides">
    <vt:i4>22</vt:i4>
  </property>
</Properties>
</file>